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89" r:id="rId20"/>
    <p:sldId id="275" r:id="rId21"/>
    <p:sldId id="277" r:id="rId22"/>
    <p:sldId id="288" r:id="rId23"/>
    <p:sldId id="278" r:id="rId24"/>
    <p:sldId id="279" r:id="rId25"/>
    <p:sldId id="280" r:id="rId26"/>
    <p:sldId id="281" r:id="rId27"/>
    <p:sldId id="287" r:id="rId28"/>
    <p:sldId id="282" r:id="rId29"/>
    <p:sldId id="283" r:id="rId30"/>
    <p:sldId id="284" r:id="rId31"/>
    <p:sldId id="285" r:id="rId32"/>
    <p:sldId id="286" r:id="rId3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7373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U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C0B15-EF86-4FD1-9E79-5BA455B15A85}" type="datetimeFigureOut">
              <a:rPr lang="es-CU" smtClean="0"/>
              <a:t>1/6/2021</a:t>
            </a:fld>
            <a:endParaRPr lang="es-CU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U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AF86BD-B298-4953-A9C1-B23BA19AC83B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4075530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U" altLang="en-US" smtClean="0"/>
          </a:p>
          <a:p>
            <a:pPr eaLnBrk="1" hangingPunct="1">
              <a:spcBef>
                <a:spcPct val="0"/>
              </a:spcBef>
            </a:pPr>
            <a:endParaRPr lang="es-MX" altLang="en-US" smtClean="0"/>
          </a:p>
        </p:txBody>
      </p:sp>
      <p:sp>
        <p:nvSpPr>
          <p:cNvPr id="2560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1B0E65D-A5A3-40BB-A7F1-248CE3156F47}" type="slidenum">
              <a:rPr lang="es-MX" altLang="en-US" sz="1200"/>
              <a:pPr/>
              <a:t>21</a:t>
            </a:fld>
            <a:endParaRPr lang="es-MX" altLang="en-US" sz="1200"/>
          </a:p>
        </p:txBody>
      </p:sp>
    </p:spTree>
    <p:extLst>
      <p:ext uri="{BB962C8B-B14F-4D97-AF65-F5344CB8AC3E}">
        <p14:creationId xmlns:p14="http://schemas.microsoft.com/office/powerpoint/2010/main" val="2924487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01/06/2021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01/06/2021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01/06/2021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01/06/2021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01/06/2021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01/06/2021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01/06/2021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01/06/2021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01/06/2021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01/06/2021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01/06/2021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01/06/2021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1988840"/>
            <a:ext cx="7772400" cy="14319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s-ES_tradnl" sz="60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Síntomas psiquiátricos</a:t>
            </a:r>
          </a:p>
        </p:txBody>
      </p:sp>
      <p:sp>
        <p:nvSpPr>
          <p:cNvPr id="3" name="12 CuadroTexto"/>
          <p:cNvSpPr txBox="1">
            <a:spLocks noChangeArrowheads="1"/>
          </p:cNvSpPr>
          <p:nvPr/>
        </p:nvSpPr>
        <p:spPr bwMode="auto">
          <a:xfrm>
            <a:off x="1331640" y="4509120"/>
            <a:ext cx="450398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2000" b="1" dirty="0" err="1" smtClean="0">
                <a:solidFill>
                  <a:srgbClr val="000099"/>
                </a:solidFill>
                <a:effectLst/>
                <a:latin typeface="Arial" charset="0"/>
                <a:cs typeface="Arial" charset="0"/>
              </a:rPr>
              <a:t>MSc</a:t>
            </a:r>
            <a:r>
              <a:rPr lang="es-ES" sz="2000" b="1" dirty="0" smtClean="0">
                <a:solidFill>
                  <a:srgbClr val="000099"/>
                </a:solidFill>
                <a:effectLst/>
                <a:latin typeface="Arial" charset="0"/>
                <a:cs typeface="Arial" charset="0"/>
              </a:rPr>
              <a:t>. </a:t>
            </a:r>
            <a:r>
              <a:rPr lang="es-ES" sz="2000" b="1" dirty="0">
                <a:solidFill>
                  <a:srgbClr val="000099"/>
                </a:solidFill>
                <a:effectLst/>
                <a:latin typeface="Arial" charset="0"/>
                <a:cs typeface="Arial" charset="0"/>
              </a:rPr>
              <a:t>Ester Castillo Rodríguez</a:t>
            </a:r>
          </a:p>
          <a:p>
            <a:r>
              <a:rPr lang="es-ES" sz="2000" b="1" dirty="0">
                <a:solidFill>
                  <a:srgbClr val="000099"/>
                </a:solidFill>
                <a:effectLst/>
                <a:latin typeface="Arial" charset="0"/>
                <a:cs typeface="Arial" charset="0"/>
              </a:rPr>
              <a:t>Centro Comunitario de Salud Mental de Centro Habana</a:t>
            </a:r>
            <a:r>
              <a:rPr lang="es-ES" sz="2000" b="1" dirty="0">
                <a:solidFill>
                  <a:srgbClr val="000099"/>
                </a:solidFill>
                <a:latin typeface="Arial" charset="0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107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260648"/>
            <a:ext cx="8229600" cy="687387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de relación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5113" y="1052513"/>
            <a:ext cx="8435975" cy="5445125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endParaRPr lang="es-ES_tradnl" sz="28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1-Consigo mismo: </a:t>
            </a:r>
            <a:r>
              <a:rPr lang="es-ES_tradnl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utoestima, apreciación de cualidades positivas y negativas, grado de conciencia de enfermedad.</a:t>
            </a:r>
          </a:p>
          <a:p>
            <a:pPr eaLnBrk="1" hangingPunct="1">
              <a:buFontTx/>
              <a:buNone/>
              <a:defRPr/>
            </a:pPr>
            <a:endParaRPr lang="es-ES_tradnl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2-Con los demás: relaciones interpersonales</a:t>
            </a:r>
          </a:p>
          <a:p>
            <a:pPr eaLnBrk="1" hangingPunct="1">
              <a:buFontTx/>
              <a:buNone/>
              <a:defRPr/>
            </a:pPr>
            <a:endParaRPr lang="es-ES_tradnl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3-Con las cosas: Intereses fundamentales del explorado.</a:t>
            </a:r>
          </a:p>
          <a:p>
            <a:pPr eaLnBrk="1" hangingPunct="1">
              <a:defRPr/>
            </a:pPr>
            <a:endParaRPr lang="es-ES_tradnl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82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s-CU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Capacidades intelectuales</a:t>
            </a:r>
            <a:endParaRPr lang="es-MX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87624" y="1772816"/>
            <a:ext cx="7787208" cy="4493096"/>
          </a:xfrm>
        </p:spPr>
        <p:txBody>
          <a:bodyPr/>
          <a:lstStyle/>
          <a:p>
            <a:pPr eaLnBrk="1" hangingPunct="1">
              <a:defRPr/>
            </a:pPr>
            <a:r>
              <a:rPr lang="es-CU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Altas</a:t>
            </a:r>
          </a:p>
          <a:p>
            <a:pPr eaLnBrk="1" hangingPunct="1">
              <a:defRPr/>
            </a:pPr>
            <a:r>
              <a:rPr lang="es-CU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Promedio</a:t>
            </a:r>
          </a:p>
          <a:p>
            <a:pPr eaLnBrk="1" hangingPunct="1">
              <a:defRPr/>
            </a:pPr>
            <a:r>
              <a:rPr lang="es-CU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Bajas</a:t>
            </a:r>
          </a:p>
          <a:p>
            <a:pPr marL="0" indent="0" eaLnBrk="1" hangingPunct="1">
              <a:buFontTx/>
              <a:buNone/>
              <a:defRPr/>
            </a:pPr>
            <a:endParaRPr lang="es-CU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s-CU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explora historia escolar, interpretación de refranes, analogías y diferencias.</a:t>
            </a:r>
            <a:endParaRPr lang="es-MX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00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052513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cognoscitivas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569325" cy="554355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s-ES_tradnl" sz="4400" dirty="0" err="1" smtClean="0">
                <a:solidFill>
                  <a:srgbClr val="000099"/>
                </a:solidFill>
              </a:rPr>
              <a:t>Sensopercepciones</a:t>
            </a:r>
            <a:r>
              <a:rPr lang="es-ES_tradnl" sz="4000" dirty="0" smtClean="0">
                <a:solidFill>
                  <a:srgbClr val="000099"/>
                </a:solidFill>
              </a:rPr>
              <a:t>   -Sensaciones</a:t>
            </a:r>
          </a:p>
          <a:p>
            <a:pPr eaLnBrk="1" hangingPunct="1">
              <a:buFontTx/>
              <a:buNone/>
              <a:defRPr/>
            </a:pPr>
            <a:r>
              <a:rPr lang="es-ES_tradnl" sz="4000" dirty="0" smtClean="0">
                <a:solidFill>
                  <a:srgbClr val="000099"/>
                </a:solidFill>
              </a:rPr>
              <a:t>                                         -Percepciones</a:t>
            </a:r>
          </a:p>
          <a:p>
            <a:pPr eaLnBrk="1" hangingPunct="1">
              <a:buFontTx/>
              <a:buNone/>
              <a:defRPr/>
            </a:pPr>
            <a:endParaRPr lang="es-ES_tradnl" sz="44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s-ES_tradnl" sz="4400" dirty="0" smtClean="0">
                <a:solidFill>
                  <a:srgbClr val="000099"/>
                </a:solidFill>
              </a:rPr>
              <a:t>Pensamiento  </a:t>
            </a:r>
            <a:r>
              <a:rPr lang="es-ES_tradnl" sz="4800" dirty="0" smtClean="0">
                <a:solidFill>
                  <a:srgbClr val="000099"/>
                </a:solidFill>
              </a:rPr>
              <a:t>- </a:t>
            </a:r>
            <a:r>
              <a:rPr lang="es-ES_tradnl" sz="4000" dirty="0" smtClean="0">
                <a:solidFill>
                  <a:srgbClr val="000099"/>
                </a:solidFill>
              </a:rPr>
              <a:t>Origen</a:t>
            </a:r>
          </a:p>
          <a:p>
            <a:pPr eaLnBrk="1" hangingPunct="1">
              <a:buFontTx/>
              <a:buNone/>
              <a:defRPr/>
            </a:pPr>
            <a:r>
              <a:rPr lang="es-ES_tradnl" sz="4000" dirty="0" smtClean="0">
                <a:solidFill>
                  <a:srgbClr val="000099"/>
                </a:solidFill>
              </a:rPr>
              <a:t>                            - Curso</a:t>
            </a:r>
          </a:p>
          <a:p>
            <a:pPr eaLnBrk="1" hangingPunct="1">
              <a:buFontTx/>
              <a:buNone/>
              <a:defRPr/>
            </a:pPr>
            <a:r>
              <a:rPr lang="es-ES_tradnl" sz="4000" dirty="0" smtClean="0">
                <a:solidFill>
                  <a:srgbClr val="000099"/>
                </a:solidFill>
              </a:rPr>
              <a:t>                            - Contenido</a:t>
            </a:r>
          </a:p>
          <a:p>
            <a:pPr eaLnBrk="1" hangingPunct="1">
              <a:buFontTx/>
              <a:buNone/>
              <a:defRPr/>
            </a:pPr>
            <a:endParaRPr lang="es-ES_tradnl" sz="4000" dirty="0" smtClean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27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664" y="1484784"/>
            <a:ext cx="5040560" cy="403244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Sensaciones: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_tradnl" sz="40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1-Hiperestesia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2-Hipoestesia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3-Anestesia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4-Cenestopatias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_tradnl" sz="40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_tradnl" sz="40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151619" y="260648"/>
            <a:ext cx="702078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4400" b="1" dirty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Funciones cognoscitivas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06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3702" y="1268760"/>
            <a:ext cx="8229600" cy="4968552"/>
          </a:xfrm>
        </p:spPr>
        <p:txBody>
          <a:bodyPr>
            <a:noAutofit/>
          </a:bodyPr>
          <a:lstStyle/>
          <a:p>
            <a:pPr lvl="0">
              <a:lnSpc>
                <a:spcPct val="80000"/>
              </a:lnSpc>
              <a:buNone/>
              <a:defRPr/>
            </a:pPr>
            <a:r>
              <a:rPr lang="es-ES_tradnl" sz="3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Percepciones</a:t>
            </a:r>
          </a:p>
          <a:p>
            <a:pPr lvl="0">
              <a:lnSpc>
                <a:spcPct val="80000"/>
              </a:lnSpc>
              <a:buNone/>
              <a:defRPr/>
            </a:pPr>
            <a:endParaRPr lang="es-ES_tradnl" sz="28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80000"/>
              </a:lnSpc>
              <a:buNone/>
              <a:defRPr/>
            </a:pPr>
            <a:r>
              <a:rPr lang="es-ES_tradnl" sz="28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Ilusiones</a:t>
            </a:r>
          </a:p>
          <a:p>
            <a:pPr lvl="0">
              <a:lnSpc>
                <a:spcPct val="80000"/>
              </a:lnSpc>
              <a:buNone/>
              <a:defRPr/>
            </a:pPr>
            <a:r>
              <a:rPr lang="es-ES_tradnl" sz="28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Alucinaciones</a:t>
            </a:r>
          </a:p>
          <a:p>
            <a:pPr lvl="0">
              <a:lnSpc>
                <a:spcPct val="80000"/>
              </a:lnSpc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</a:t>
            </a:r>
            <a:r>
              <a:rPr lang="es-ES_tradnl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Pseudoalucinaciones</a:t>
            </a:r>
            <a:endParaRPr lang="es-ES_tradnl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4-Metamorfosis</a:t>
            </a:r>
          </a:p>
          <a:p>
            <a:pPr eaLnBrk="1" hangingPunct="1">
              <a:buFontTx/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5-Alteración del esquema corporal</a:t>
            </a:r>
          </a:p>
          <a:p>
            <a:pPr eaLnBrk="1" hangingPunct="1">
              <a:buFontTx/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6-Desrealización</a:t>
            </a:r>
          </a:p>
          <a:p>
            <a:pPr eaLnBrk="1" hangingPunct="1">
              <a:buFontTx/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s-ES_tradnl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-Despersonalización</a:t>
            </a:r>
          </a:p>
          <a:p>
            <a:pPr eaLnBrk="1" hangingPunct="1">
              <a:buFontTx/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8-Tranformación</a:t>
            </a:r>
          </a:p>
        </p:txBody>
      </p:sp>
      <p:sp>
        <p:nvSpPr>
          <p:cNvPr id="2" name="Rectángulo 1"/>
          <p:cNvSpPr/>
          <p:nvPr/>
        </p:nvSpPr>
        <p:spPr>
          <a:xfrm>
            <a:off x="981944" y="332656"/>
            <a:ext cx="77048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4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cognoscitivas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21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Pensamiento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772816"/>
            <a:ext cx="6768752" cy="3456384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Alteraciones del 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origen</a:t>
            </a: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-Real</a:t>
            </a: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-Irreal</a:t>
            </a: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-Autista</a:t>
            </a: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50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769441"/>
            <a:ext cx="7776864" cy="5251847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2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Alteraciones </a:t>
            </a:r>
            <a:r>
              <a:rPr lang="es-ES_tradnl" sz="2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curso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_tradnl" sz="20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1-Enlentecimiento --- Deprimidos, obnubilados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_tradnl" sz="28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2-Aceleración </a:t>
            </a: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Síndromes maniaco </a:t>
            </a: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ansioso</a:t>
            </a:r>
            <a:endParaRPr lang="es-ES_tradnl" sz="28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_tradnl" sz="28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3-Fuga de ideas </a:t>
            </a: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----Síndrome maniaco</a:t>
            </a:r>
            <a:endParaRPr lang="es-ES_tradnl" sz="28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_tradnl" sz="28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4-Bloqueo --- Esquizofrénicos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_tradnl" sz="28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5-Robo ---- Esquizofrénicos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_tradnl" sz="28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699792" y="0"/>
            <a:ext cx="36984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4400" b="1" dirty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Pensamiento</a:t>
            </a:r>
            <a:endParaRPr lang="en-US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76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340768"/>
            <a:ext cx="8183636" cy="4114800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80000"/>
              </a:lnSpc>
              <a:buNone/>
              <a:defRPr/>
            </a:pPr>
            <a:r>
              <a:rPr lang="es-ES_tradnl" sz="35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Alteraciones del </a:t>
            </a:r>
            <a:r>
              <a:rPr lang="es-ES_tradnl" sz="35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curso (cont.)</a:t>
            </a:r>
            <a:endParaRPr lang="es-ES_tradnl" sz="35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80000"/>
              </a:lnSpc>
              <a:buNone/>
              <a:defRPr/>
            </a:pPr>
            <a:endParaRPr lang="es-ES_tradnl" sz="35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80000"/>
              </a:lnSpc>
              <a:buNone/>
              <a:defRPr/>
            </a:pPr>
            <a:endParaRPr lang="es-ES_tradnl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80000"/>
              </a:lnSpc>
              <a:buNone/>
              <a:defRPr/>
            </a:pPr>
            <a:r>
              <a:rPr lang="es-ES_tradnl" sz="35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6-Perseveración ---</a:t>
            </a:r>
            <a:r>
              <a:rPr lang="es-ES_tradnl" sz="35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Epilépticos y dementes</a:t>
            </a:r>
          </a:p>
          <a:p>
            <a:pPr lvl="0">
              <a:lnSpc>
                <a:spcPct val="80000"/>
              </a:lnSpc>
              <a:buNone/>
              <a:defRPr/>
            </a:pPr>
            <a:endParaRPr lang="es-ES_tradnl" sz="35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80000"/>
              </a:lnSpc>
              <a:buNone/>
              <a:defRPr/>
            </a:pPr>
            <a:r>
              <a:rPr lang="es-ES_tradnl" sz="35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7-Prolijidad ---Dementes, retrasados </a:t>
            </a:r>
            <a:r>
              <a:rPr lang="es-ES_tradnl" sz="35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mentales</a:t>
            </a:r>
          </a:p>
          <a:p>
            <a:pPr lvl="0">
              <a:lnSpc>
                <a:spcPct val="80000"/>
              </a:lnSpc>
              <a:buNone/>
              <a:defRPr/>
            </a:pPr>
            <a:endParaRPr lang="es-ES_tradnl" sz="35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35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s-ES_tradnl" sz="35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–Disgregación</a:t>
            </a:r>
          </a:p>
          <a:p>
            <a:pPr eaLnBrk="1" hangingPunct="1">
              <a:buFontTx/>
              <a:buNone/>
              <a:defRPr/>
            </a:pPr>
            <a:endParaRPr lang="es-ES_tradnl" sz="35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35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9 -Incoherencia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733888" y="332656"/>
            <a:ext cx="36984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_tradnl" sz="4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Pensamiento</a:t>
            </a:r>
            <a:endParaRPr lang="en-US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78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556792"/>
            <a:ext cx="8280920" cy="4320481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Alteraciones del contenido</a:t>
            </a:r>
            <a:endParaRPr lang="es-ES_tradnl" sz="4000" b="1" dirty="0"/>
          </a:p>
          <a:p>
            <a:pPr eaLnBrk="1" hangingPunct="1">
              <a:buFontTx/>
              <a:buNone/>
              <a:defRPr/>
            </a:pPr>
            <a:r>
              <a:rPr lang="es-ES_tradnl" dirty="0" smtClean="0">
                <a:solidFill>
                  <a:srgbClr val="000099"/>
                </a:solidFill>
              </a:rPr>
              <a:t>1- </a:t>
            </a: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Idea </a:t>
            </a: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fija</a:t>
            </a:r>
            <a:endParaRPr lang="es-ES_tradnl" sz="28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Idea sobrevalorada-</a:t>
            </a: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--Síndrome depresivo</a:t>
            </a:r>
            <a:endParaRPr lang="es-ES_tradnl" sz="28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Idea fóbica ---Trastornos fóbicos</a:t>
            </a:r>
          </a:p>
          <a:p>
            <a:pPr eaLnBrk="1" hangingPunct="1">
              <a:buFontTx/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 Idea </a:t>
            </a: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obsesiva--Trastorno obsesivo- compulsivo</a:t>
            </a:r>
            <a:endParaRPr lang="es-ES_tradnl" sz="28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Idea </a:t>
            </a: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delirante--Afecciones de nivel psicótico</a:t>
            </a:r>
            <a:endParaRPr lang="es-ES_tradnl" sz="28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endParaRPr lang="es-ES_tradnl" sz="2800" b="1" dirty="0" smtClean="0"/>
          </a:p>
        </p:txBody>
      </p:sp>
      <p:sp>
        <p:nvSpPr>
          <p:cNvPr id="3" name="Rectángulo 2"/>
          <p:cNvSpPr/>
          <p:nvPr/>
        </p:nvSpPr>
        <p:spPr>
          <a:xfrm>
            <a:off x="2555776" y="188640"/>
            <a:ext cx="36984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_tradnl" sz="4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Pensamiento</a:t>
            </a:r>
            <a:endParaRPr lang="en-US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81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rgbClr val="000099"/>
                </a:solidFill>
              </a:rPr>
              <a:t>Ideas delirantes según su contenido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07976" y="1556792"/>
            <a:ext cx="7984504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rgbClr val="000099"/>
                </a:solidFill>
              </a:rPr>
              <a:t>-Ideas de daño y persecución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0099"/>
                </a:solidFill>
              </a:rPr>
              <a:t>-Ideas de referencia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0099"/>
                </a:solidFill>
              </a:rPr>
              <a:t>-</a:t>
            </a:r>
            <a:r>
              <a:rPr lang="es-ES" dirty="0" smtClean="0">
                <a:solidFill>
                  <a:srgbClr val="FF0000"/>
                </a:solidFill>
              </a:rPr>
              <a:t>Ideas de influencia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0099"/>
                </a:solidFill>
              </a:rPr>
              <a:t>-Ideas hipocondríacas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0099"/>
                </a:solidFill>
              </a:rPr>
              <a:t>-Ideas nihilistas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0099"/>
                </a:solidFill>
              </a:rPr>
              <a:t>-Ideas de contenido acusatorio y de reproche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0099"/>
                </a:solidFill>
              </a:rPr>
              <a:t>-Ideas de grandeza o expansivas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0099"/>
                </a:solidFill>
              </a:rPr>
              <a:t>-Ideas de contenido erótico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259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388" y="765175"/>
            <a:ext cx="8229600" cy="544513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ES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Examen Psiquiátrico</a:t>
            </a:r>
            <a:endParaRPr lang="en-US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endParaRPr lang="es-ES" dirty="0" smtClean="0">
              <a:solidFill>
                <a:srgbClr val="000099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s-ES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Descripción general del enfermo:</a:t>
            </a:r>
          </a:p>
          <a:p>
            <a:pPr marL="0" indent="0">
              <a:buFontTx/>
              <a:buNone/>
              <a:defRPr/>
            </a:pPr>
            <a:r>
              <a:rPr lang="es-ES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-Aspecto del paciente</a:t>
            </a:r>
          </a:p>
          <a:p>
            <a:pPr marL="0" indent="0">
              <a:buFontTx/>
              <a:buNone/>
              <a:defRPr/>
            </a:pPr>
            <a:r>
              <a:rPr lang="es-ES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-Actitud ante la entrevista </a:t>
            </a:r>
          </a:p>
          <a:p>
            <a:pPr marL="0" indent="0">
              <a:buFontTx/>
              <a:buNone/>
              <a:defRPr/>
            </a:pPr>
            <a:r>
              <a:rPr lang="es-ES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ES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Edad aparente si se corresponde con la edad cronológica. </a:t>
            </a:r>
            <a:endParaRPr lang="en-US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60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2656"/>
            <a:ext cx="8229600" cy="1051644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afectivas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556792"/>
            <a:ext cx="6984776" cy="3816424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_tradnl" sz="36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1-Trastornos </a:t>
            </a: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cuantitativos: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_tradnl" sz="36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ES_tradnl" sz="36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Hipertimia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alegría exagerada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ES_tradnl" sz="36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Hipotimia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ES_tradnl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risteza, abatimiento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ES_tradnl" sz="36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Atimia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estupor depresivo)</a:t>
            </a:r>
            <a:endParaRPr lang="es-ES_tradnl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_tradnl" sz="36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endParaRPr lang="es-ES_tradnl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211725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4069" y="852993"/>
            <a:ext cx="7365380" cy="6021387"/>
          </a:xfrm>
        </p:spPr>
        <p:txBody>
          <a:bodyPr>
            <a:normAutofit/>
          </a:bodyPr>
          <a:lstStyle/>
          <a:p>
            <a:pPr lvl="0">
              <a:lnSpc>
                <a:spcPct val="80000"/>
              </a:lnSpc>
              <a:buNone/>
              <a:defRPr/>
            </a:pP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2-Trastornos cualitativos</a:t>
            </a:r>
          </a:p>
          <a:p>
            <a:pPr eaLnBrk="1" hangingPunct="1">
              <a:buFontTx/>
              <a:buNone/>
              <a:defRPr/>
            </a:pPr>
            <a:r>
              <a:rPr lang="es-ES_tradnl" dirty="0" smtClean="0">
                <a:solidFill>
                  <a:srgbClr val="000099"/>
                </a:solidFill>
              </a:rPr>
              <a:t>1- </a:t>
            </a: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Ansiedad</a:t>
            </a:r>
          </a:p>
          <a:p>
            <a:pPr eaLnBrk="1" hangingPunct="1">
              <a:buFontTx/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2-Irritabilidad</a:t>
            </a:r>
            <a:endParaRPr lang="es-ES_tradnl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3-Disforia</a:t>
            </a:r>
          </a:p>
          <a:p>
            <a:pPr lvl="0"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4-Labilidad </a:t>
            </a:r>
            <a:r>
              <a:rPr lang="es-ES_tradnl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afectiva</a:t>
            </a:r>
          </a:p>
          <a:p>
            <a:pPr eaLnBrk="1" hangingPunct="1">
              <a:buFontTx/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Ambivalencia afectiva</a:t>
            </a:r>
          </a:p>
          <a:p>
            <a:pPr lvl="0">
              <a:buClr>
                <a:srgbClr val="FFCC00"/>
              </a:buClr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</a:t>
            </a:r>
            <a:r>
              <a:rPr lang="es-ES_tradnl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Tenacidad </a:t>
            </a: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afectiva</a:t>
            </a:r>
          </a:p>
          <a:p>
            <a:pPr eaLnBrk="1" hangingPunct="1">
              <a:buFontTx/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 </a:t>
            </a:r>
            <a:r>
              <a:rPr lang="es-ES_tradnl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Catatimia</a:t>
            </a:r>
            <a:endParaRPr lang="es-ES_tradnl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Apatía</a:t>
            </a:r>
            <a:r>
              <a:rPr lang="es-ES_tradnl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_tradnl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9- </a:t>
            </a:r>
            <a:r>
              <a:rPr lang="es-ES_tradnl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Disociación o incongruencia afectiva</a:t>
            </a:r>
            <a:endParaRPr lang="es-ES_tradnl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595207" y="0"/>
            <a:ext cx="7812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s-ES_tradnl" sz="4000" b="1" kern="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</a:t>
            </a:r>
            <a:r>
              <a:rPr lang="es-ES_tradnl" sz="4000" b="1" kern="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afectivas</a:t>
            </a:r>
            <a:endParaRPr lang="es-MX" sz="4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14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6592" y="548680"/>
            <a:ext cx="8229600" cy="1143000"/>
          </a:xfrm>
        </p:spPr>
        <p:txBody>
          <a:bodyPr/>
          <a:lstStyle/>
          <a:p>
            <a:r>
              <a:rPr lang="es-ES_tradnl" sz="40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conativas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6592" y="2132856"/>
            <a:ext cx="8535888" cy="254888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rgbClr val="000099"/>
                </a:solidFill>
              </a:rPr>
              <a:t>-</a:t>
            </a:r>
            <a:r>
              <a:rPr lang="es-ES" sz="39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 psicomotriz o de acción implícita</a:t>
            </a:r>
            <a:r>
              <a:rPr lang="es-ES" sz="39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s-ES" sz="39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39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-Fase de conducta propiamente dicha</a:t>
            </a:r>
          </a:p>
          <a:p>
            <a:pPr marL="0" indent="0">
              <a:buNone/>
            </a:pPr>
            <a:r>
              <a:rPr lang="es-ES" sz="39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de</a:t>
            </a:r>
            <a:r>
              <a:rPr lang="es-ES" sz="39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9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acción explícita. </a:t>
            </a:r>
            <a:endParaRPr lang="en-US" sz="39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3071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2696"/>
            <a:ext cx="8229600" cy="72008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</a:t>
            </a: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conativas</a:t>
            </a:r>
            <a:endParaRPr lang="es-ES_tradnl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772816"/>
            <a:ext cx="7920880" cy="36004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 implícita</a:t>
            </a: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ES_tradnl" sz="36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s-ES_tradnl" sz="36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Hiperbulia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Síndrome maniaco</a:t>
            </a: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s-ES_tradnl" sz="36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Hipobulia</a:t>
            </a:r>
            <a:r>
              <a:rPr lang="es-ES_tradnl" sz="3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-- Síndrome depresivo</a:t>
            </a: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Abulia-------- Síndrome estuporoso</a:t>
            </a: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76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692696"/>
            <a:ext cx="8229600" cy="63408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s-ES_tradnl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conativas</a:t>
            </a:r>
            <a:endParaRPr lang="es-ES_tradnl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9966" y="2132856"/>
            <a:ext cx="7064442" cy="367240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es-ES_tradnl" sz="3900" b="1" dirty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Fase </a:t>
            </a:r>
            <a:r>
              <a:rPr lang="es-ES_tradnl" sz="3900" b="1" dirty="0" smtClean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explícita</a:t>
            </a:r>
            <a:endParaRPr lang="es-ES_tradnl" sz="3600" b="1" dirty="0">
              <a:solidFill>
                <a:srgbClr val="000099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sz="3600" b="1" dirty="0" smtClean="0">
                <a:solidFill>
                  <a:srgbClr val="000099"/>
                </a:solidFill>
              </a:rPr>
              <a:t>1- 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Trastornos actividad motora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Trastornos de las necesidades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Trastornos de los hábitos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 Trastornos del lenguaje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_tradnl" sz="3600" dirty="0" smtClean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60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1600200"/>
            <a:ext cx="7643192" cy="4493095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es-ES_tradnl" sz="3600" dirty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</a:t>
            </a:r>
            <a:r>
              <a:rPr lang="es-ES_tradnl" sz="3600" b="1" dirty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de la actividad motora</a:t>
            </a:r>
            <a:endParaRPr lang="es-ES_tradnl" sz="40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40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Cuantitativos</a:t>
            </a:r>
            <a:r>
              <a:rPr lang="es-ES_tradnl" sz="40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eaLnBrk="1" hangingPunct="1">
              <a:buFontTx/>
              <a:buNone/>
              <a:defRPr/>
            </a:pPr>
            <a:r>
              <a:rPr lang="es-ES_tradnl" sz="4000" dirty="0" smtClean="0">
                <a:solidFill>
                  <a:srgbClr val="000099"/>
                </a:solidFill>
              </a:rPr>
              <a:t>1-Hipercinesia</a:t>
            </a:r>
          </a:p>
          <a:p>
            <a:pPr eaLnBrk="1" hangingPunct="1">
              <a:buFontTx/>
              <a:buNone/>
              <a:defRPr/>
            </a:pPr>
            <a:r>
              <a:rPr lang="es-ES_tradnl" sz="4000" dirty="0" smtClean="0">
                <a:solidFill>
                  <a:srgbClr val="000099"/>
                </a:solidFill>
              </a:rPr>
              <a:t>2- Agitación</a:t>
            </a:r>
          </a:p>
          <a:p>
            <a:pPr eaLnBrk="1" hangingPunct="1">
              <a:buFontTx/>
              <a:buNone/>
              <a:defRPr/>
            </a:pPr>
            <a:r>
              <a:rPr lang="es-ES_tradnl" sz="4000" dirty="0" smtClean="0">
                <a:solidFill>
                  <a:srgbClr val="000099"/>
                </a:solidFill>
              </a:rPr>
              <a:t>3-</a:t>
            </a:r>
            <a:r>
              <a:rPr lang="es-ES_tradnl" sz="4000" dirty="0" smtClean="0">
                <a:solidFill>
                  <a:srgbClr val="000099"/>
                </a:solidFill>
              </a:rPr>
              <a:t>Hipocinesia</a:t>
            </a:r>
            <a:endParaRPr lang="es-ES_tradnl" sz="40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s-ES_tradnl" sz="4000" dirty="0">
                <a:solidFill>
                  <a:srgbClr val="000099"/>
                </a:solidFill>
              </a:rPr>
              <a:t>4</a:t>
            </a:r>
            <a:r>
              <a:rPr lang="es-ES_tradnl" sz="4000" dirty="0" smtClean="0">
                <a:solidFill>
                  <a:srgbClr val="000099"/>
                </a:solidFill>
              </a:rPr>
              <a:t>- </a:t>
            </a:r>
            <a:r>
              <a:rPr lang="es-ES_tradnl" sz="4000" dirty="0" smtClean="0">
                <a:solidFill>
                  <a:srgbClr val="000099"/>
                </a:solidFill>
              </a:rPr>
              <a:t>Acinesia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403648" y="368972"/>
            <a:ext cx="6648159" cy="789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4400" b="1" dirty="0" smtClean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Funciones conativas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3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648" y="987907"/>
            <a:ext cx="7056784" cy="5517232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Cualitativos: </a:t>
            </a:r>
          </a:p>
          <a:p>
            <a:pPr eaLnBrk="1" hangingPunct="1">
              <a:buFontTx/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1-Catalepsia</a:t>
            </a:r>
          </a:p>
          <a:p>
            <a:pPr eaLnBrk="1" hangingPunct="1">
              <a:buFontTx/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2-Estereotipias</a:t>
            </a:r>
          </a:p>
          <a:p>
            <a:pPr eaLnBrk="1" hangingPunct="1">
              <a:buFontTx/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3-Manerismos</a:t>
            </a:r>
          </a:p>
          <a:p>
            <a:pPr eaLnBrk="1" hangingPunct="1">
              <a:buFontTx/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4-Negativismo</a:t>
            </a:r>
          </a:p>
          <a:p>
            <a:pPr eaLnBrk="1" hangingPunct="1">
              <a:buFontTx/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5-Flexibilidad cérea</a:t>
            </a:r>
          </a:p>
          <a:p>
            <a:pPr eaLnBrk="1" hangingPunct="1">
              <a:buFontTx/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 Obediencia </a:t>
            </a: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automática</a:t>
            </a:r>
          </a:p>
          <a:p>
            <a:pPr eaLnBrk="1" hangingPunct="1">
              <a:buFontTx/>
              <a:buNone/>
              <a:defRPr/>
            </a:pP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7-Compulsión 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</a:t>
            </a: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Trastorno obsesivo </a:t>
            </a:r>
          </a:p>
          <a:p>
            <a:pPr eaLnBrk="1" hangingPunct="1">
              <a:buFontTx/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compulsivo  (TOC)</a:t>
            </a:r>
            <a:endParaRPr lang="es-ES_tradnl" sz="28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209694" y="188640"/>
            <a:ext cx="75608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4400" dirty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</a:t>
            </a:r>
            <a:r>
              <a:rPr lang="es-ES_tradnl" sz="4400" b="1" dirty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de la actividad motora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88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31640" y="1268760"/>
            <a:ext cx="6408712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600" b="1" dirty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T. de las necesidades</a:t>
            </a:r>
            <a:r>
              <a:rPr lang="es-ES_tradnl" sz="4400" b="1" dirty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</a:t>
            </a:r>
            <a:endParaRPr lang="es-ES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1-Necesidad de sueño</a:t>
            </a:r>
          </a:p>
          <a:p>
            <a:pPr marL="0" indent="0">
              <a:buNone/>
            </a:pPr>
            <a:r>
              <a:rPr lang="es-ES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2-Necesidad de alimentación</a:t>
            </a:r>
          </a:p>
          <a:p>
            <a:pPr marL="0" indent="0">
              <a:buNone/>
            </a:pPr>
            <a:r>
              <a:rPr lang="es-ES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3-Necesidad de defensa</a:t>
            </a:r>
          </a:p>
          <a:p>
            <a:pPr marL="0" indent="0">
              <a:buNone/>
            </a:pPr>
            <a:r>
              <a:rPr lang="es-ES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4-Necesidad sexual</a:t>
            </a:r>
          </a:p>
          <a:p>
            <a:pPr marL="0" indent="0">
              <a:buNone/>
            </a:pPr>
            <a:r>
              <a:rPr lang="es-ES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5-Necesidad de relación</a:t>
            </a:r>
            <a:endParaRPr lang="en-US" sz="36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619672" y="260648"/>
            <a:ext cx="64442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4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conativas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6590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87487" y="116632"/>
            <a:ext cx="8229600" cy="8367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T. de las necesidades: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196752"/>
            <a:ext cx="7848872" cy="5284231"/>
          </a:xfrm>
        </p:spPr>
        <p:txBody>
          <a:bodyPr>
            <a:normAutofit fontScale="325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_tradnl" sz="51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sz="51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ES_tradnl" sz="51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ES_tradnl" sz="9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Necesidad de sueño: </a:t>
            </a:r>
            <a:endParaRPr lang="es-ES_tradnl" sz="98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_tradnl" sz="51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sz="70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ES_tradnl" sz="86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Disomnias</a:t>
            </a:r>
            <a:r>
              <a:rPr lang="es-ES_tradnl" sz="8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_tradnl" sz="8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Insomnio</a:t>
            </a:r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  <a:defRPr/>
            </a:pPr>
            <a:r>
              <a:rPr lang="es-ES_tradnl" sz="8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Hipersomnia</a:t>
            </a:r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  <a:defRPr/>
            </a:pPr>
            <a:r>
              <a:rPr lang="es-ES_tradnl" sz="8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  <a:defRPr/>
            </a:pPr>
            <a:r>
              <a:rPr lang="es-ES_tradnl" sz="8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ES_tradnl" sz="86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Parasomnias</a:t>
            </a:r>
            <a:r>
              <a:rPr lang="es-ES_tradnl" sz="8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_tradnl" sz="8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Pesadillas, terror nocturno, </a:t>
            </a:r>
            <a:r>
              <a:rPr lang="es-ES_tradnl" sz="8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sonambulismo</a:t>
            </a:r>
            <a:endParaRPr lang="es-ES_tradnl" sz="8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  <a:defRPr/>
            </a:pPr>
            <a:endParaRPr lang="es-ES_tradnl" sz="51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endParaRPr lang="es-ES_tradnl" sz="51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Clr>
                <a:schemeClr val="tx1"/>
              </a:buClr>
              <a:buNone/>
              <a:defRPr/>
            </a:pPr>
            <a:r>
              <a:rPr lang="es-ES_tradnl" sz="51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</a:t>
            </a:r>
            <a:r>
              <a:rPr lang="es-ES_tradnl" sz="51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9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Necesidad de alimentación</a:t>
            </a:r>
            <a:r>
              <a:rPr lang="es-ES_tradnl" sz="8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_tradnl" sz="8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Anorexia</a:t>
            </a:r>
            <a:endParaRPr lang="es-ES_tradnl" sz="86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Clr>
                <a:schemeClr val="tx1"/>
              </a:buClr>
              <a:buNone/>
              <a:defRPr/>
            </a:pPr>
            <a:r>
              <a:rPr lang="es-ES_tradnl" sz="8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</a:t>
            </a:r>
            <a:r>
              <a:rPr lang="es-ES_tradnl" sz="8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Bulimia</a:t>
            </a:r>
            <a:endParaRPr lang="es-ES_tradnl" sz="86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Clr>
                <a:schemeClr val="tx1"/>
              </a:buClr>
              <a:buNone/>
              <a:defRPr/>
            </a:pPr>
            <a:r>
              <a:rPr lang="es-ES_tradnl" sz="8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</a:t>
            </a:r>
            <a:r>
              <a:rPr lang="es-ES_tradnl" sz="8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Coprofagia                                           </a:t>
            </a:r>
            <a:endParaRPr lang="es-ES_tradnl" sz="86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Clr>
                <a:schemeClr val="tx1"/>
              </a:buClr>
              <a:buNone/>
              <a:defRPr/>
            </a:pPr>
            <a:r>
              <a:rPr lang="es-ES_tradnl" sz="8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</a:t>
            </a:r>
            <a:r>
              <a:rPr lang="es-ES_tradnl" sz="8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Pica</a:t>
            </a:r>
            <a:endParaRPr lang="es-ES_tradnl" sz="86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endParaRPr lang="es-ES_tradnl" sz="86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endParaRPr lang="es-ES_tradnl" sz="51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48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102097"/>
            <a:ext cx="7690048" cy="5184576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es-ES_tradnl" sz="2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</a:t>
            </a: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Necesidades de defensa:</a:t>
            </a:r>
          </a:p>
          <a:p>
            <a:pPr eaLnBrk="1" hangingPunct="1">
              <a:buFontTx/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-Pusilanimidad-</a:t>
            </a: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--histéricos, hipocondríacos, </a:t>
            </a: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Retasados </a:t>
            </a: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mentales</a:t>
            </a:r>
          </a:p>
          <a:p>
            <a:pPr eaLnBrk="1" hangingPunct="1">
              <a:buFontTx/>
              <a:buNone/>
              <a:defRPr/>
            </a:pPr>
            <a:endParaRPr lang="es-ES_tradnl" sz="28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Clr>
                <a:schemeClr val="tx1"/>
              </a:buClr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ES_tradnl" sz="28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Algofilia</a:t>
            </a: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---Esquizofrénicos</a:t>
            </a:r>
          </a:p>
          <a:p>
            <a:pPr marL="0" indent="0" eaLnBrk="1" hangingPunct="1">
              <a:buClr>
                <a:schemeClr val="tx1"/>
              </a:buClr>
              <a:buNone/>
              <a:defRPr/>
            </a:pPr>
            <a:endParaRPr lang="es-ES_tradnl" sz="28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Clr>
                <a:schemeClr val="tx1"/>
              </a:buClr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-Automutilación </a:t>
            </a: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--Esquizofrénicos, epilépticos, retrasados mentales</a:t>
            </a:r>
          </a:p>
          <a:p>
            <a:pPr marL="0" indent="0" eaLnBrk="1" hangingPunct="1">
              <a:buClr>
                <a:schemeClr val="tx1"/>
              </a:buClr>
              <a:buNone/>
              <a:defRPr/>
            </a:pPr>
            <a:endParaRPr lang="es-ES_tradnl" sz="28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Clr>
                <a:schemeClr val="tx1"/>
              </a:buClr>
              <a:buNone/>
              <a:defRPr/>
            </a:pPr>
            <a:r>
              <a:rPr lang="es-ES_tradnl" sz="28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-Suicidio-----Síndrome depresivo</a:t>
            </a:r>
            <a:endParaRPr lang="es-ES_tradnl" sz="28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v"/>
              <a:defRPr/>
            </a:pPr>
            <a:endParaRPr lang="es-ES_tradnl" sz="28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v"/>
              <a:defRPr/>
            </a:pPr>
            <a:endParaRPr lang="es-ES_tradnl" sz="4000" b="1" dirty="0" smtClean="0"/>
          </a:p>
        </p:txBody>
      </p:sp>
      <p:sp>
        <p:nvSpPr>
          <p:cNvPr id="3" name="Rectángulo 2"/>
          <p:cNvSpPr/>
          <p:nvPr/>
        </p:nvSpPr>
        <p:spPr>
          <a:xfrm>
            <a:off x="1403648" y="332656"/>
            <a:ext cx="79208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4400" b="1" dirty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T. de las necesidades: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0825" y="549275"/>
            <a:ext cx="8229600" cy="61595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E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Examen Psiquiátrico</a:t>
            </a:r>
            <a:endParaRPr lang="en-US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85825" y="1628775"/>
            <a:ext cx="8229600" cy="4114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s-ES" dirty="0" smtClean="0"/>
              <a:t>-</a:t>
            </a:r>
            <a:r>
              <a:rPr lang="es-ES" sz="3600" dirty="0" smtClean="0">
                <a:solidFill>
                  <a:srgbClr val="000099"/>
                </a:solidFill>
              </a:rPr>
              <a:t>Funciones de integración</a:t>
            </a:r>
          </a:p>
          <a:p>
            <a:pPr marL="0" indent="0">
              <a:buFontTx/>
              <a:buNone/>
              <a:defRPr/>
            </a:pPr>
            <a:r>
              <a:rPr lang="es-ES" sz="3600" dirty="0" smtClean="0">
                <a:solidFill>
                  <a:srgbClr val="000099"/>
                </a:solidFill>
              </a:rPr>
              <a:t>-Funciones de relación </a:t>
            </a:r>
          </a:p>
          <a:p>
            <a:pPr marL="0" indent="0">
              <a:buFontTx/>
              <a:buNone/>
              <a:defRPr/>
            </a:pPr>
            <a:r>
              <a:rPr lang="es-ES" sz="3600" dirty="0" smtClean="0">
                <a:solidFill>
                  <a:srgbClr val="000099"/>
                </a:solidFill>
              </a:rPr>
              <a:t>-Capacidades intelectuales</a:t>
            </a:r>
          </a:p>
          <a:p>
            <a:pPr marL="0" indent="0">
              <a:buFontTx/>
              <a:buNone/>
              <a:defRPr/>
            </a:pPr>
            <a:r>
              <a:rPr lang="es-ES" sz="3600" dirty="0" smtClean="0">
                <a:solidFill>
                  <a:srgbClr val="000099"/>
                </a:solidFill>
              </a:rPr>
              <a:t>-Funciones cognoscitivas</a:t>
            </a:r>
          </a:p>
          <a:p>
            <a:pPr marL="0" indent="0">
              <a:buFontTx/>
              <a:buNone/>
              <a:defRPr/>
            </a:pPr>
            <a:r>
              <a:rPr lang="es-ES" sz="3600" dirty="0" smtClean="0">
                <a:solidFill>
                  <a:srgbClr val="000099"/>
                </a:solidFill>
              </a:rPr>
              <a:t>-Funciones afectivas</a:t>
            </a:r>
          </a:p>
          <a:p>
            <a:pPr marL="0" indent="0">
              <a:buFontTx/>
              <a:buNone/>
              <a:defRPr/>
            </a:pPr>
            <a:r>
              <a:rPr lang="es-ES" sz="3600" dirty="0" smtClean="0">
                <a:solidFill>
                  <a:srgbClr val="000099"/>
                </a:solidFill>
              </a:rPr>
              <a:t>-</a:t>
            </a:r>
            <a:r>
              <a:rPr lang="es-ES" sz="3600" dirty="0">
                <a:solidFill>
                  <a:srgbClr val="000099"/>
                </a:solidFill>
              </a:rPr>
              <a:t>F</a:t>
            </a:r>
            <a:r>
              <a:rPr lang="es-ES" sz="3600" dirty="0" smtClean="0">
                <a:solidFill>
                  <a:srgbClr val="000099"/>
                </a:solidFill>
              </a:rPr>
              <a:t>unciones conativas</a:t>
            </a:r>
          </a:p>
          <a:p>
            <a:pPr marL="0" indent="0">
              <a:buFontTx/>
              <a:buNone/>
              <a:defRPr/>
            </a:pPr>
            <a:endParaRPr lang="en-US" sz="36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87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711" y="1196752"/>
            <a:ext cx="7693737" cy="4525963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</a:t>
            </a:r>
            <a:r>
              <a:rPr lang="es-ES_tradn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Necesidades sexuales</a:t>
            </a: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eaLnBrk="1" hangingPunct="1">
              <a:buClr>
                <a:schemeClr val="tx1"/>
              </a:buClr>
              <a:buNone/>
              <a:defRPr/>
            </a:pPr>
            <a:r>
              <a:rPr lang="es-ES_tradnl" sz="36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Hipererotismo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--- </a:t>
            </a: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Síndrome maniaco</a:t>
            </a:r>
            <a:endParaRPr lang="es-ES_tradnl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Clr>
                <a:schemeClr val="tx1"/>
              </a:buClr>
              <a:buNone/>
              <a:defRPr/>
            </a:pPr>
            <a:r>
              <a:rPr lang="es-ES_tradnl" sz="36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Hipoerotismo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--- </a:t>
            </a: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Síndrome depresivo</a:t>
            </a:r>
            <a:endParaRPr lang="es-ES_tradnl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  <a:defRPr/>
            </a:pP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-Necesidades de relación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eaLnBrk="1" hangingPunct="1">
              <a:buClr>
                <a:schemeClr val="tx1"/>
              </a:buClr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Retraimiento--------</a:t>
            </a: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Síndrome depresivo</a:t>
            </a:r>
            <a:endParaRPr lang="es-ES_tradnl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Clr>
                <a:schemeClr val="tx1"/>
              </a:buClr>
              <a:buNone/>
              <a:defRPr/>
            </a:pPr>
            <a:r>
              <a:rPr lang="es-ES_tradnl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Hipersociabilidad</a:t>
            </a: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-----</a:t>
            </a:r>
            <a:r>
              <a:rPr lang="es-ES_tradnl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Síndrome maniaco</a:t>
            </a:r>
            <a:endParaRPr lang="es-ES_tradnl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619672" y="188640"/>
            <a:ext cx="66168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4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T. de las necesidades: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24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0667" y="1556792"/>
            <a:ext cx="5256584" cy="4581128"/>
          </a:xfrm>
        </p:spPr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</a:t>
            </a:r>
            <a:r>
              <a:rPr lang="es-ES_tradnl" sz="3600" b="1" dirty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de los hábitos</a:t>
            </a: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Higiénicos</a:t>
            </a: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Estéticos</a:t>
            </a: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Alimentarios</a:t>
            </a: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Recreativos</a:t>
            </a: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Laborales</a:t>
            </a: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Culturales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691680" y="548680"/>
            <a:ext cx="576952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_tradnl" sz="4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conativas</a:t>
            </a:r>
            <a:endParaRPr lang="en-US" sz="4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81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404664"/>
            <a:ext cx="7355160" cy="936104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Funciones </a:t>
            </a:r>
            <a:r>
              <a:rPr lang="es-ES_tradnl" b="1" dirty="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conativas</a:t>
            </a:r>
            <a:r>
              <a:rPr lang="en-US" sz="1800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1800" dirty="0">
                <a:solidFill>
                  <a:prstClr val="black"/>
                </a:solidFill>
                <a:ea typeface="+mn-ea"/>
                <a:cs typeface="+mn-cs"/>
              </a:rPr>
            </a:br>
            <a:endParaRPr lang="es-ES_tradnl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3728" y="1412776"/>
            <a:ext cx="5184576" cy="4497363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</a:t>
            </a:r>
            <a:r>
              <a:rPr lang="es-ES_tradnl" sz="3600" b="1" dirty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del </a:t>
            </a: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lenguaje</a:t>
            </a:r>
            <a:endParaRPr lang="es-ES_tradnl" sz="36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1-Taquilalia</a:t>
            </a: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2-Bradilalia</a:t>
            </a: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3-Coprolalia</a:t>
            </a: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 Ecolalia</a:t>
            </a: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s-ES_tradnl" sz="36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Disfemia</a:t>
            </a: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03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60350"/>
            <a:ext cx="8712967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de síntesis o integración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434" y="2132856"/>
            <a:ext cx="5545137" cy="3960813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es-ES_tradnl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onciencia</a:t>
            </a:r>
          </a:p>
          <a:p>
            <a:pPr eaLnBrk="1" hangingPunct="1">
              <a:buFontTx/>
              <a:buNone/>
              <a:defRPr/>
            </a:pPr>
            <a:r>
              <a:rPr lang="es-ES_tradnl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tención</a:t>
            </a:r>
          </a:p>
          <a:p>
            <a:pPr eaLnBrk="1" hangingPunct="1">
              <a:buFontTx/>
              <a:buNone/>
              <a:defRPr/>
            </a:pPr>
            <a:r>
              <a:rPr lang="es-ES_tradnl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emoria</a:t>
            </a:r>
          </a:p>
          <a:p>
            <a:pPr eaLnBrk="1" hangingPunct="1">
              <a:buFontTx/>
              <a:buNone/>
              <a:defRPr/>
            </a:pPr>
            <a:r>
              <a:rPr lang="es-ES_tradnl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rientación</a:t>
            </a:r>
          </a:p>
        </p:txBody>
      </p:sp>
    </p:spTree>
    <p:extLst>
      <p:ext uri="{BB962C8B-B14F-4D97-AF65-F5344CB8AC3E}">
        <p14:creationId xmlns:p14="http://schemas.microsoft.com/office/powerpoint/2010/main" val="174404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0487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Conciencia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196975"/>
            <a:ext cx="8482137" cy="5112345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FontTx/>
              <a:buNone/>
              <a:defRPr/>
            </a:pPr>
            <a:endParaRPr lang="es-ES_tradnl" sz="3600" b="1" dirty="0" smtClean="0">
              <a:solidFill>
                <a:srgbClr val="000099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Nivel </a:t>
            </a:r>
            <a:r>
              <a:rPr lang="es-ES_tradnl" sz="3600" b="1" dirty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 vigilia</a:t>
            </a:r>
            <a:endParaRPr lang="es-ES_tradnl" sz="36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Alto ----- Intoxicación por anfetaminas</a:t>
            </a:r>
          </a:p>
          <a:p>
            <a:pPr marL="0" indent="0" eaLnBrk="1" hangingPunct="1">
              <a:buFontTx/>
              <a:buNone/>
              <a:defRPr/>
            </a:pP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Normal</a:t>
            </a:r>
          </a:p>
          <a:p>
            <a:pPr marL="0" indent="0" eaLnBrk="1" hangingPunct="1">
              <a:buFontTx/>
              <a:buNone/>
              <a:defRPr/>
            </a:pP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Bajo ----infecciones, tóxicos, traumatismos,         afecciones endocrino-metabólicas.</a:t>
            </a:r>
          </a:p>
          <a:p>
            <a:pPr eaLnBrk="1" hangingPunct="1">
              <a:buFontTx/>
              <a:buNone/>
              <a:defRPr/>
            </a:pP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6" name="Abrir llave 1"/>
          <p:cNvSpPr>
            <a:spLocks/>
          </p:cNvSpPr>
          <p:nvPr/>
        </p:nvSpPr>
        <p:spPr bwMode="auto">
          <a:xfrm>
            <a:off x="638175" y="3382963"/>
            <a:ext cx="46038" cy="46037"/>
          </a:xfrm>
          <a:prstGeom prst="leftBrace">
            <a:avLst>
              <a:gd name="adj1" fmla="val 8333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" name="Abrir llave 2"/>
          <p:cNvSpPr/>
          <p:nvPr/>
        </p:nvSpPr>
        <p:spPr bwMode="auto">
          <a:xfrm>
            <a:off x="288975" y="2564904"/>
            <a:ext cx="682625" cy="3312368"/>
          </a:xfrm>
          <a:prstGeom prst="leftBrace">
            <a:avLst>
              <a:gd name="adj1" fmla="val 62919"/>
              <a:gd name="adj2" fmla="val 50000"/>
            </a:avLst>
          </a:prstGeom>
          <a:ln>
            <a:solidFill>
              <a:schemeClr val="accent4">
                <a:lumMod val="10000"/>
              </a:schemeClr>
            </a:solidFill>
            <a:headEnd type="none" w="med" len="med"/>
            <a:tailEnd type="none" w="med" len="med"/>
          </a:ln>
          <a:extLst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4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544612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s-MX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Conciencia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19672" y="1268760"/>
            <a:ext cx="5328592" cy="5256584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s-MX" b="1" dirty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</a:t>
            </a:r>
            <a:r>
              <a:rPr lang="es-CU" b="1" dirty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ivel de vigilia bajo</a:t>
            </a:r>
            <a:endParaRPr lang="es-C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s-CU" dirty="0" smtClean="0"/>
              <a:t>-</a:t>
            </a:r>
            <a:r>
              <a:rPr lang="es-CU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Obnubilación</a:t>
            </a:r>
          </a:p>
          <a:p>
            <a:pPr marL="0" indent="0" eaLnBrk="1" hangingPunct="1">
              <a:buFontTx/>
              <a:buNone/>
              <a:defRPr/>
            </a:pPr>
            <a:r>
              <a:rPr lang="es-CU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-Delirium</a:t>
            </a:r>
          </a:p>
          <a:p>
            <a:pPr marL="0" indent="0" eaLnBrk="1" hangingPunct="1">
              <a:buFontTx/>
              <a:buNone/>
              <a:defRPr/>
            </a:pPr>
            <a:r>
              <a:rPr lang="es-CU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-Confusional</a:t>
            </a:r>
          </a:p>
          <a:p>
            <a:pPr marL="0" indent="0" eaLnBrk="1" hangingPunct="1">
              <a:buFontTx/>
              <a:buNone/>
              <a:defRPr/>
            </a:pPr>
            <a:r>
              <a:rPr lang="es-MX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-O</a:t>
            </a:r>
            <a:r>
              <a:rPr lang="es-CU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niroide</a:t>
            </a:r>
          </a:p>
          <a:p>
            <a:pPr marL="0" indent="0" eaLnBrk="1" hangingPunct="1">
              <a:buFontTx/>
              <a:buNone/>
              <a:defRPr/>
            </a:pPr>
            <a:r>
              <a:rPr lang="es-CU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-Crepuscular</a:t>
            </a:r>
          </a:p>
          <a:p>
            <a:pPr marL="0" indent="0" eaLnBrk="1" hangingPunct="1">
              <a:buFontTx/>
              <a:buNone/>
              <a:defRPr/>
            </a:pPr>
            <a:r>
              <a:rPr lang="es-CU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-Ataque epiléptico</a:t>
            </a:r>
          </a:p>
          <a:p>
            <a:pPr marL="0" indent="0" eaLnBrk="1" hangingPunct="1">
              <a:buFontTx/>
              <a:buNone/>
              <a:defRPr/>
            </a:pPr>
            <a:r>
              <a:rPr lang="es-CU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-Coma</a:t>
            </a:r>
          </a:p>
          <a:p>
            <a:pPr marL="0" indent="0" eaLnBrk="1" hangingPunct="1">
              <a:buFontTx/>
              <a:buNone/>
              <a:defRPr/>
            </a:pPr>
            <a:endParaRPr lang="es-MX" b="1" dirty="0" smtClean="0"/>
          </a:p>
        </p:txBody>
      </p:sp>
    </p:spTree>
    <p:extLst>
      <p:ext uri="{BB962C8B-B14F-4D97-AF65-F5344CB8AC3E}">
        <p14:creationId xmlns:p14="http://schemas.microsoft.com/office/powerpoint/2010/main" val="395550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192213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Atención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s-ES_tradnl" sz="4000" dirty="0" smtClean="0">
                <a:solidFill>
                  <a:srgbClr val="000099"/>
                </a:solidFill>
              </a:rPr>
              <a:t>1</a:t>
            </a:r>
            <a:r>
              <a:rPr lang="es-ES_tradnl" sz="4000" dirty="0" smtClean="0"/>
              <a:t>- </a:t>
            </a: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Pasiva:  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Hipervigilancia</a:t>
            </a:r>
          </a:p>
          <a:p>
            <a:pPr eaLnBrk="1" hangingPunct="1">
              <a:defRPr/>
            </a:pPr>
            <a:endParaRPr lang="es-ES_tradnl" sz="36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Activa:   </a:t>
            </a:r>
            <a:r>
              <a:rPr lang="es-ES_tradnl" sz="36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Hiperconcentración</a:t>
            </a: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s-ES_tradnl" sz="3600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Distractibilidad</a:t>
            </a: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44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1595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Memoria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229600" cy="4114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s-ES_tradnl" sz="3600" b="1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3600" b="1" dirty="0" smtClean="0">
                <a:solidFill>
                  <a:srgbClr val="000099"/>
                </a:solidFill>
              </a:rPr>
              <a:t>1- Cuantitativas:-</a:t>
            </a:r>
            <a:r>
              <a:rPr lang="es-ES_tradnl" sz="3600" dirty="0" smtClean="0">
                <a:solidFill>
                  <a:srgbClr val="000099"/>
                </a:solidFill>
              </a:rPr>
              <a:t>Hipermnesia</a:t>
            </a:r>
          </a:p>
          <a:p>
            <a:pPr marL="0" indent="0" eaLnBrk="1" hangingPunct="1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es-ES_tradnl" sz="3600" dirty="0">
                <a:solidFill>
                  <a:srgbClr val="000099"/>
                </a:solidFill>
              </a:rPr>
              <a:t> </a:t>
            </a:r>
            <a:r>
              <a:rPr lang="es-ES_tradnl" sz="3600" dirty="0" smtClean="0">
                <a:solidFill>
                  <a:srgbClr val="000099"/>
                </a:solidFill>
              </a:rPr>
              <a:t>                             -</a:t>
            </a:r>
            <a:r>
              <a:rPr lang="es-ES_tradnl" sz="3600" dirty="0" err="1" smtClean="0">
                <a:solidFill>
                  <a:srgbClr val="000099"/>
                </a:solidFill>
              </a:rPr>
              <a:t>Hipomnesia</a:t>
            </a:r>
            <a:endParaRPr lang="es-ES_tradnl" sz="3600" dirty="0" smtClean="0">
              <a:solidFill>
                <a:srgbClr val="000099"/>
              </a:solidFill>
            </a:endParaRPr>
          </a:p>
          <a:p>
            <a:pPr marL="0" indent="0" eaLnBrk="1" hangingPunct="1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</a:rPr>
              <a:t>                               -Amnesia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endParaRPr lang="es-ES_tradnl" sz="3600" b="1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_tradnl" sz="3600" b="1" dirty="0" smtClean="0">
                <a:solidFill>
                  <a:srgbClr val="000099"/>
                </a:solidFill>
              </a:rPr>
              <a:t>2- Cualitativas -</a:t>
            </a:r>
            <a:r>
              <a:rPr lang="es-ES_tradnl" sz="3600" dirty="0" smtClean="0">
                <a:solidFill>
                  <a:srgbClr val="000099"/>
                </a:solidFill>
              </a:rPr>
              <a:t>Falsos recuerdos</a:t>
            </a:r>
          </a:p>
          <a:p>
            <a:pPr marL="0" indent="0" eaLnBrk="1" hangingPunct="1">
              <a:lnSpc>
                <a:spcPct val="80000"/>
              </a:lnSpc>
              <a:buClr>
                <a:schemeClr val="tx1"/>
              </a:buClr>
              <a:buFontTx/>
              <a:buNone/>
              <a:defRPr/>
            </a:pPr>
            <a:r>
              <a:rPr lang="es-ES_tradnl" sz="3600" dirty="0" smtClean="0">
                <a:solidFill>
                  <a:srgbClr val="000099"/>
                </a:solidFill>
              </a:rPr>
              <a:t>                           -Confabulación</a:t>
            </a:r>
          </a:p>
        </p:txBody>
      </p:sp>
    </p:spTree>
    <p:extLst>
      <p:ext uri="{BB962C8B-B14F-4D97-AF65-F5344CB8AC3E}">
        <p14:creationId xmlns:p14="http://schemas.microsoft.com/office/powerpoint/2010/main" val="32689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s-ES_tradnl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Orientación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844824"/>
            <a:ext cx="8640961" cy="4464497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es-ES_tradnl" sz="36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Alopsíquica</a:t>
            </a: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Capacidad de ubicarse en tiempo, espacio y personas circundantes.</a:t>
            </a:r>
          </a:p>
          <a:p>
            <a:pPr eaLnBrk="1" hangingPunct="1">
              <a:buFontTx/>
              <a:buNone/>
              <a:defRPr/>
            </a:pPr>
            <a:endParaRPr lang="es-ES_tradnl" sz="36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s-ES_tradnl" sz="36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Autopsíquica</a:t>
            </a:r>
            <a:r>
              <a:rPr lang="es-ES_tradnl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_tradnl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Capacidad de tener conciencia de su propia identidad.</a:t>
            </a:r>
          </a:p>
        </p:txBody>
      </p:sp>
    </p:spTree>
    <p:extLst>
      <p:ext uri="{BB962C8B-B14F-4D97-AF65-F5344CB8AC3E}">
        <p14:creationId xmlns:p14="http://schemas.microsoft.com/office/powerpoint/2010/main" val="408129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716</Words>
  <Application>Microsoft Office PowerPoint</Application>
  <PresentationFormat>Presentación en pantalla (4:3)</PresentationFormat>
  <Paragraphs>243</Paragraphs>
  <Slides>32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7" baseType="lpstr">
      <vt:lpstr>Arial</vt:lpstr>
      <vt:lpstr>Calibri</vt:lpstr>
      <vt:lpstr>Tahoma</vt:lpstr>
      <vt:lpstr>Wingdings</vt:lpstr>
      <vt:lpstr>Tema de Office</vt:lpstr>
      <vt:lpstr>Síntomas psiquiátricos</vt:lpstr>
      <vt:lpstr>Examen Psiquiátrico</vt:lpstr>
      <vt:lpstr>Examen Psiquiátrico</vt:lpstr>
      <vt:lpstr>Funciones de síntesis o integración</vt:lpstr>
      <vt:lpstr>Conciencia</vt:lpstr>
      <vt:lpstr>Conciencia</vt:lpstr>
      <vt:lpstr>Atención</vt:lpstr>
      <vt:lpstr>Memoria</vt:lpstr>
      <vt:lpstr>Orientación</vt:lpstr>
      <vt:lpstr>Funciones de relación</vt:lpstr>
      <vt:lpstr>Capacidades intelectuales</vt:lpstr>
      <vt:lpstr>Funciones cognoscitivas</vt:lpstr>
      <vt:lpstr>Presentación de PowerPoint</vt:lpstr>
      <vt:lpstr>Presentación de PowerPoint</vt:lpstr>
      <vt:lpstr>Pensamiento</vt:lpstr>
      <vt:lpstr>Presentación de PowerPoint</vt:lpstr>
      <vt:lpstr>Presentación de PowerPoint</vt:lpstr>
      <vt:lpstr>Presentación de PowerPoint</vt:lpstr>
      <vt:lpstr>Ideas delirantes según su contenido</vt:lpstr>
      <vt:lpstr>Funciones afectivas</vt:lpstr>
      <vt:lpstr>Presentación de PowerPoint</vt:lpstr>
      <vt:lpstr>Funciones conativas</vt:lpstr>
      <vt:lpstr>Funciones conativas</vt:lpstr>
      <vt:lpstr>Funciones conativas</vt:lpstr>
      <vt:lpstr>Presentación de PowerPoint</vt:lpstr>
      <vt:lpstr>Presentación de PowerPoint</vt:lpstr>
      <vt:lpstr>Presentación de PowerPoint</vt:lpstr>
      <vt:lpstr>T. de las necesidades:</vt:lpstr>
      <vt:lpstr>Presentación de PowerPoint</vt:lpstr>
      <vt:lpstr>Presentación de PowerPoint</vt:lpstr>
      <vt:lpstr>Presentación de PowerPoint</vt:lpstr>
      <vt:lpstr> Funciones conativas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DROGAS ILEGALES</dc:title>
  <dc:creator>Esther</dc:creator>
  <cp:lastModifiedBy>Esther</cp:lastModifiedBy>
  <cp:revision>51</cp:revision>
  <dcterms:created xsi:type="dcterms:W3CDTF">2019-01-18T07:01:23Z</dcterms:created>
  <dcterms:modified xsi:type="dcterms:W3CDTF">2021-06-01T15:48:26Z</dcterms:modified>
</cp:coreProperties>
</file>