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7" r:id="rId3"/>
    <p:sldId id="275" r:id="rId4"/>
    <p:sldId id="288" r:id="rId5"/>
    <p:sldId id="257" r:id="rId6"/>
    <p:sldId id="287" r:id="rId7"/>
    <p:sldId id="289" r:id="rId8"/>
    <p:sldId id="290" r:id="rId9"/>
    <p:sldId id="291" r:id="rId10"/>
    <p:sldId id="292" r:id="rId11"/>
    <p:sldId id="262" r:id="rId12"/>
    <p:sldId id="293" r:id="rId13"/>
    <p:sldId id="265" r:id="rId14"/>
    <p:sldId id="294" r:id="rId15"/>
    <p:sldId id="295" r:id="rId16"/>
    <p:sldId id="298" r:id="rId17"/>
    <p:sldId id="299" r:id="rId18"/>
    <p:sldId id="300" r:id="rId19"/>
    <p:sldId id="296" r:id="rId20"/>
    <p:sldId id="303" r:id="rId21"/>
    <p:sldId id="304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</p:sldIdLst>
  <p:sldSz cx="9144000" cy="6858000" type="screen4x3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CU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s-ES_tradnl" noProof="0" smtClean="0"/>
              <a:t>Haga clic para cambiar el estilo de título	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s-ES_tradnl" noProof="0" smtClean="0"/>
              <a:t>Haga clic para modificar el estilo de subtítulo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41B033-AA93-4335-8308-62BD862D5316}" type="slidenum">
              <a:rPr lang="es-ES_tradnl" altLang="es-CU"/>
              <a:pPr>
                <a:defRPr/>
              </a:pPr>
              <a:t>‹Nº›</a:t>
            </a:fld>
            <a:endParaRPr lang="es-ES_tradnl" altLang="es-C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8459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4BF79-873D-4664-AE5D-1D4CA14436E6}" type="slidenum">
              <a:rPr lang="es-ES_tradnl" altLang="es-CU"/>
              <a:pPr>
                <a:defRPr/>
              </a:pPr>
              <a:t>‹Nº›</a:t>
            </a:fld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95393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DB1C0-4E73-46F9-B9F1-7B72FFAC4451}" type="slidenum">
              <a:rPr lang="es-ES_tradnl" altLang="es-CU"/>
              <a:pPr>
                <a:defRPr/>
              </a:pPr>
              <a:t>‹Nº›</a:t>
            </a:fld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3310046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0940" y="617538"/>
            <a:ext cx="7793037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E26A5E-571F-4693-B5DC-2F28EA343EC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44648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0940" y="617538"/>
            <a:ext cx="7793037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810F46-D522-4428-ACF8-8C2384CC8DA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68326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5E45D-2B05-4818-BD58-6AA4D8912382}" type="slidenum">
              <a:rPr lang="es-ES_tradnl" altLang="es-CU"/>
              <a:pPr>
                <a:defRPr/>
              </a:pPr>
              <a:t>‹Nº›</a:t>
            </a:fld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2332162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4814F-D1E2-4BA9-A008-1963AB8C315F}" type="slidenum">
              <a:rPr lang="es-ES_tradnl" altLang="es-CU"/>
              <a:pPr>
                <a:defRPr/>
              </a:pPr>
              <a:t>‹Nº›</a:t>
            </a:fld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85325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6E30B-4C57-4144-9753-B6275C2ADF6F}" type="slidenum">
              <a:rPr lang="es-ES_tradnl" altLang="es-CU"/>
              <a:pPr>
                <a:defRPr/>
              </a:pPr>
              <a:t>‹Nº›</a:t>
            </a:fld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310808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E2D03-A2A3-4EA2-8D6D-D2C257CCAF07}" type="slidenum">
              <a:rPr lang="es-ES_tradnl" altLang="es-CU"/>
              <a:pPr>
                <a:defRPr/>
              </a:pPr>
              <a:t>‹Nº›</a:t>
            </a:fld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110057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8024E-2CC1-412C-ACA0-5232F96E7797}" type="slidenum">
              <a:rPr lang="es-ES_tradnl" altLang="es-CU"/>
              <a:pPr>
                <a:defRPr/>
              </a:pPr>
              <a:t>‹Nº›</a:t>
            </a:fld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340834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9BF5C-B1D9-4081-9F1A-5D5D853D4B96}" type="slidenum">
              <a:rPr lang="es-ES_tradnl" altLang="es-CU"/>
              <a:pPr>
                <a:defRPr/>
              </a:pPr>
              <a:t>‹Nº›</a:t>
            </a:fld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164655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94921-C56C-4B93-A269-8DDDB10CE237}" type="slidenum">
              <a:rPr lang="es-ES_tradnl" altLang="es-CU"/>
              <a:pPr>
                <a:defRPr/>
              </a:pPr>
              <a:t>‹Nº›</a:t>
            </a:fld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331290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3336E-16A7-4C89-BE23-0DAD669C9EBA}" type="slidenum">
              <a:rPr lang="es-ES_tradnl" altLang="es-CU"/>
              <a:pPr>
                <a:defRPr/>
              </a:pPr>
              <a:t>‹Nº›</a:t>
            </a:fld>
            <a:endParaRPr lang="es-ES_tradnl" altLang="es-CU"/>
          </a:p>
        </p:txBody>
      </p:sp>
    </p:spTree>
    <p:extLst>
      <p:ext uri="{BB962C8B-B14F-4D97-AF65-F5344CB8AC3E}">
        <p14:creationId xmlns:p14="http://schemas.microsoft.com/office/powerpoint/2010/main" val="116034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B96F201-C4C5-454A-8A86-C80718E01D9D}" type="slidenum">
              <a:rPr lang="es-ES_tradnl" altLang="es-CU"/>
              <a:pPr>
                <a:defRPr/>
              </a:pPr>
              <a:t>‹Nº›</a:t>
            </a:fld>
            <a:endParaRPr lang="es-ES_tradnl" altLang="es-C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6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7" r:id="rId12"/>
    <p:sldLayoutId id="214748377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125538"/>
            <a:ext cx="8461375" cy="47513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_tradnl" sz="6000" dirty="0" smtClean="0">
                <a:solidFill>
                  <a:schemeClr val="hlink"/>
                </a:solidFill>
              </a:rPr>
              <a:t/>
            </a:r>
            <a:br>
              <a:rPr lang="es-ES_tradnl" sz="6000" dirty="0" smtClean="0">
                <a:solidFill>
                  <a:schemeClr val="hlink"/>
                </a:solidFill>
              </a:rPr>
            </a:br>
            <a:r>
              <a:rPr lang="es-ES_tradnl" sz="6000" dirty="0">
                <a:solidFill>
                  <a:schemeClr val="hlink"/>
                </a:solidFill>
              </a:rPr>
              <a:t/>
            </a:r>
            <a:br>
              <a:rPr lang="es-ES_tradnl" sz="6000" dirty="0">
                <a:solidFill>
                  <a:schemeClr val="hlink"/>
                </a:solidFill>
              </a:rPr>
            </a:br>
            <a:r>
              <a:rPr lang="es-ES_tradnl" sz="6000" dirty="0" smtClean="0">
                <a:solidFill>
                  <a:schemeClr val="hlink"/>
                </a:solidFill>
              </a:rPr>
              <a:t/>
            </a:r>
            <a:br>
              <a:rPr lang="es-ES_tradnl" sz="6000" dirty="0" smtClean="0">
                <a:solidFill>
                  <a:schemeClr val="hlink"/>
                </a:solidFill>
              </a:rPr>
            </a:br>
            <a:r>
              <a:rPr lang="es-ES_tradnl" sz="6000" dirty="0">
                <a:solidFill>
                  <a:schemeClr val="hlink"/>
                </a:solidFill>
              </a:rPr>
              <a:t/>
            </a:r>
            <a:br>
              <a:rPr lang="es-ES_tradnl" sz="6000" dirty="0">
                <a:solidFill>
                  <a:schemeClr val="hlink"/>
                </a:solidFill>
              </a:rPr>
            </a:br>
            <a:r>
              <a:rPr lang="es-ES_tradnl" sz="6000" dirty="0" smtClean="0">
                <a:solidFill>
                  <a:schemeClr val="hlink"/>
                </a:solidFill>
              </a:rPr>
              <a:t/>
            </a:r>
            <a:br>
              <a:rPr lang="es-ES_tradnl" sz="6000" dirty="0" smtClean="0">
                <a:solidFill>
                  <a:schemeClr val="hlink"/>
                </a:solidFill>
              </a:rPr>
            </a:br>
            <a:r>
              <a:rPr lang="es-ES_tradnl" sz="6000" dirty="0" smtClean="0">
                <a:solidFill>
                  <a:schemeClr val="hlink"/>
                </a:solidFill>
              </a:rPr>
              <a:t/>
            </a:r>
            <a:br>
              <a:rPr lang="es-ES_tradnl" sz="6000" dirty="0" smtClean="0">
                <a:solidFill>
                  <a:schemeClr val="hlink"/>
                </a:solidFill>
              </a:rPr>
            </a:br>
            <a:r>
              <a:rPr lang="es-ES_tradnl" sz="6000" dirty="0">
                <a:solidFill>
                  <a:schemeClr val="hlink"/>
                </a:solidFill>
              </a:rPr>
              <a:t/>
            </a:r>
            <a:br>
              <a:rPr lang="es-ES_tradnl" sz="6000" dirty="0">
                <a:solidFill>
                  <a:schemeClr val="hlink"/>
                </a:solidFill>
              </a:rPr>
            </a:br>
            <a:r>
              <a:rPr lang="es-ES_tradnl" sz="6000" dirty="0" smtClean="0">
                <a:solidFill>
                  <a:schemeClr val="hlink"/>
                </a:solidFill>
              </a:rPr>
              <a:t/>
            </a:r>
            <a:br>
              <a:rPr lang="es-ES_tradnl" sz="6000" dirty="0" smtClean="0">
                <a:solidFill>
                  <a:schemeClr val="hlink"/>
                </a:solidFill>
              </a:rPr>
            </a:br>
            <a:r>
              <a:rPr lang="es-ES_tradnl" sz="6000" dirty="0">
                <a:solidFill>
                  <a:schemeClr val="hlink"/>
                </a:solidFill>
              </a:rPr>
              <a:t/>
            </a:r>
            <a:br>
              <a:rPr lang="es-ES_tradnl" sz="6000" dirty="0">
                <a:solidFill>
                  <a:schemeClr val="hlink"/>
                </a:solidFill>
              </a:rPr>
            </a:br>
            <a:r>
              <a:rPr lang="es-ES" sz="6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Semiología psiquiátrica</a:t>
            </a:r>
            <a:br>
              <a:rPr lang="es-ES" sz="6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s-ES" sz="6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Síntomas</a:t>
            </a:r>
            <a:br>
              <a:rPr lang="es-ES" sz="6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s-ES" sz="6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6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s-ES" sz="6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6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Dra: Leanet Hidalgo Perez</a:t>
            </a:r>
            <a:br>
              <a:rPr lang="es-E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Especialista de 1er grado en MGI </a:t>
            </a:r>
            <a:r>
              <a:rPr lang="es-E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Especialista </a:t>
            </a:r>
            <a:r>
              <a:rPr lang="es-E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E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1er grado en </a:t>
            </a:r>
            <a:r>
              <a:rPr lang="es-E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Psiquiatria. Profesora Instructora</a:t>
            </a:r>
            <a:endParaRPr lang="es-ES_tradnl" sz="2000" dirty="0" smtClean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952500"/>
          </a:xfrm>
        </p:spPr>
        <p:txBody>
          <a:bodyPr/>
          <a:lstStyle/>
          <a:p>
            <a:pPr>
              <a:defRPr/>
            </a:pPr>
            <a:r>
              <a:rPr lang="es-E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Orientación.</a:t>
            </a:r>
            <a:endParaRPr lang="es-E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5327650"/>
          </a:xfrm>
        </p:spPr>
        <p:txBody>
          <a:bodyPr anchor="ctr"/>
          <a:lstStyle/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Tiene tres variantes: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ES" altLang="es-E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Tiempo.    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ES" altLang="es-E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Espacio.        </a:t>
            </a:r>
            <a:r>
              <a:rPr lang="es-ES" altLang="es-E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Alopsiquica</a:t>
            </a:r>
            <a:r>
              <a:rPr lang="es-ES" altLang="es-E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ES" altLang="es-E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Persona.        </a:t>
            </a:r>
            <a:r>
              <a:rPr lang="es-ES" altLang="es-E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Autopsiquica</a:t>
            </a:r>
            <a:endParaRPr lang="es-ES" altLang="es-ES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lnSpc>
                <a:spcPct val="130000"/>
              </a:lnSpc>
              <a:spcBef>
                <a:spcPct val="50000"/>
              </a:spcBef>
              <a:buFontTx/>
              <a:buNone/>
              <a:defRPr/>
            </a:pPr>
            <a:r>
              <a:rPr lang="es-ES" altLang="es-E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altLang="es-ES" sz="28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Generalmente se pierde primero la orientación en el tiempo, después en el espacio y mas  tarde en la persona.</a:t>
            </a:r>
          </a:p>
          <a:p>
            <a:pPr marL="0" indent="0" eaLnBrk="1" hangingPunct="1">
              <a:lnSpc>
                <a:spcPct val="130000"/>
              </a:lnSpc>
              <a:spcBef>
                <a:spcPct val="50000"/>
              </a:spcBef>
              <a:buFontTx/>
              <a:buNone/>
              <a:defRPr/>
            </a:pPr>
            <a:r>
              <a:rPr lang="es-E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 desorientación puede ser parcial o total.</a:t>
            </a:r>
            <a:endParaRPr lang="es-E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012112" cy="5688013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Funciones  </a:t>
            </a:r>
            <a:r>
              <a:rPr lang="es-ES_tradnl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relación</a:t>
            </a:r>
            <a:r>
              <a:rPr lang="es-ES_tradnl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 </a:t>
            </a:r>
            <a:r>
              <a:rPr lang="es-ES_tradnl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es-ES_tradnl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explora en 3 proyecciones fundamentales.</a:t>
            </a:r>
            <a:r>
              <a:rPr lang="es-ES_tradnl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_tradnl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_tradnl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_tradnl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_tradnl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Relación consigo mismo: (Auto apreciación de cualidades positivas y negativas, grado de conciencia de la enfermedad)</a:t>
            </a:r>
            <a:br>
              <a:rPr lang="es-ES_tradnl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_tradnl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Relación con los demás.</a:t>
            </a:r>
            <a:br>
              <a:rPr lang="es-ES_tradnl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_tradnl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Relación con las cosas: (Intereses fundamentales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850" y="692150"/>
            <a:ext cx="8229600" cy="2968625"/>
          </a:xfrm>
        </p:spPr>
        <p:txBody>
          <a:bodyPr/>
          <a:lstStyle/>
          <a:p>
            <a:pPr>
              <a:defRPr/>
            </a:pPr>
            <a:r>
              <a:rPr lang="es-ES" altLang="es-E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Capacidades Intelectuales: </a:t>
            </a:r>
            <a:r>
              <a:rPr lang="es-ES" alt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Investiga la historia escolar, repetición de grados, dificultades en asignaturas claves y  graves así como el funcionamiento en el momento del examen, pudiendo ser utilizadas algunas de las siguientes pruebas:</a:t>
            </a:r>
            <a:br>
              <a:rPr lang="es-ES" alt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s-ES" sz="4000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3357563"/>
            <a:ext cx="8229600" cy="41148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Calculo matemático.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Semejanzas y diferencias.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Abstracción.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Interpretación de refranes.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ES" alt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Pueden ser altas, promedios y bajas.</a:t>
            </a:r>
          </a:p>
          <a:p>
            <a:pPr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916113"/>
            <a:ext cx="8229600" cy="2105025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Funciones cognoscitivas</a:t>
            </a:r>
            <a:br>
              <a:rPr lang="es-ES_tradnl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32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_tradnl" sz="32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32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Permiten informarse de las características externas de los objetos y fenómenos del medio (por la vía de las </a:t>
            </a:r>
            <a:r>
              <a:rPr lang="es-ES_tradnl" sz="3200" b="1" u="sng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sensopercepciones)</a:t>
            </a:r>
            <a:br>
              <a:rPr lang="es-ES_tradnl" sz="3200" b="1" u="sng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ES_tradnl" sz="3200" u="sng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ES_tradnl" sz="3200" u="sng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ES_tradnl" sz="3200" u="sng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s-ES_tradnl" sz="3200" dirty="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ES_tradnl" sz="3200" dirty="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ES_tradnl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Así como las características internas que se captan mediante el</a:t>
            </a:r>
            <a:r>
              <a:rPr lang="es-ES_tradnl" sz="3200" dirty="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s-ES_tradnl" sz="3200" b="1" u="sng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pensamiento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Trastornos de las sensaciones</a:t>
            </a:r>
            <a:endParaRPr lang="es-ES" sz="3200" dirty="0">
              <a:solidFill>
                <a:srgbClr val="FFFF00"/>
              </a:solidFill>
            </a:endParaRPr>
          </a:p>
        </p:txBody>
      </p:sp>
      <p:sp>
        <p:nvSpPr>
          <p:cNvPr id="1843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Hiperestesia</a:t>
            </a:r>
          </a:p>
          <a:p>
            <a:r>
              <a:rPr lang="es-ES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Hipoestesia</a:t>
            </a:r>
          </a:p>
          <a:p>
            <a:r>
              <a:rPr lang="es-ES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Anestesia</a:t>
            </a:r>
          </a:p>
          <a:p>
            <a:r>
              <a:rPr lang="es-ES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Cenestopatia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Trastornos de las percepciones </a:t>
            </a:r>
            <a:endParaRPr lang="es-E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750" y="1557338"/>
            <a:ext cx="8229600" cy="4678362"/>
          </a:xfrm>
        </p:spPr>
        <p:txBody>
          <a:bodyPr/>
          <a:lstStyle/>
          <a:p>
            <a:pPr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Ilusión</a:t>
            </a:r>
            <a:endParaRPr lang="es-ES" sz="280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Alucinación</a:t>
            </a:r>
          </a:p>
          <a:p>
            <a:pPr>
              <a:defRPr/>
            </a:pPr>
            <a:r>
              <a:rPr lang="es-ES" sz="2800" dirty="0" err="1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Pseudoalucinaciòn</a:t>
            </a:r>
            <a:endParaRPr lang="es-ES" sz="2800" dirty="0" smtClean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Metamorfosis</a:t>
            </a:r>
          </a:p>
          <a:p>
            <a:pPr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Trastorno del esquema corporal</a:t>
            </a:r>
          </a:p>
          <a:p>
            <a:pPr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Desrealizaciòn </a:t>
            </a:r>
          </a:p>
          <a:p>
            <a:pPr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Despersonalización</a:t>
            </a:r>
          </a:p>
          <a:p>
            <a:pPr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Transformación</a:t>
            </a:r>
          </a:p>
          <a:p>
            <a:pPr marL="0" indent="0">
              <a:buFontTx/>
              <a:buNone/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333375"/>
            <a:ext cx="8164513" cy="6049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s-ES" altLang="es-ES" sz="3600" b="1" dirty="0" smtClean="0">
                <a:solidFill>
                  <a:schemeClr val="bg1"/>
                </a:solidFill>
                <a:latin typeface="Georgia" pitchFamily="18" charset="0"/>
              </a:rPr>
              <a:t>                                               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s-ES" altLang="es-ES" sz="36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s-ES" altLang="es-ES" sz="36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altLang="es-ES" dirty="0" err="1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Pseudoalucinación</a:t>
            </a:r>
            <a:endParaRPr lang="es-ES" altLang="es-ES" dirty="0" smtClean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s-ES" alt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s-ES" alt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altLang="es-ES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                    Alucinaciones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altLang="es-ES" sz="2800" dirty="0" smtClean="0">
                <a:solidFill>
                  <a:schemeClr val="bg1"/>
                </a:solidFill>
                <a:latin typeface="Georgia" pitchFamily="18" charset="0"/>
              </a:rPr>
              <a:t> 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altLang="es-ES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s-ES" altLang="es-ES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s-ES" altLang="es-ES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s-ES" altLang="es-ES" sz="2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435600" y="333375"/>
          <a:ext cx="1827213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Fotografía de Photo Editor" r:id="rId3" imgW="1895238" imgH="2580952" progId="MSPhotoEd.3">
                  <p:embed/>
                </p:oleObj>
              </mc:Choice>
              <mc:Fallback>
                <p:oleObj name="Fotografía de Photo Editor" r:id="rId3" imgW="1895238" imgH="2580952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33375"/>
                        <a:ext cx="1827213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4" name="Picture 7" descr="desktop_icon_01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3789363"/>
            <a:ext cx="1797050" cy="2552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2205038"/>
            <a:ext cx="3460750" cy="13350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" altLang="es-ES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altLang="es-E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Desrealizaciòn</a:t>
            </a:r>
          </a:p>
        </p:txBody>
      </p:sp>
      <p:pic>
        <p:nvPicPr>
          <p:cNvPr id="2" name="Picture 6" descr="Otoño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765175"/>
            <a:ext cx="3594100" cy="4495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017713"/>
            <a:ext cx="411162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s-ES" altLang="es-ES" sz="2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altLang="es-E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Despersonalización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altLang="es-ES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s-ES" altLang="es-ES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altLang="es-E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Transformación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altLang="es-ES" sz="2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s-ES" altLang="es-ES" sz="2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eaLnBrk="1" hangingPunct="1">
              <a:defRPr/>
            </a:pPr>
            <a:endParaRPr lang="es-ES" altLang="es-ES" sz="2800" b="1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4957763" y="2017713"/>
          <a:ext cx="3684587" cy="482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Fotografía de Photo Editor" r:id="rId3" imgW="5380952" imgH="6830378" progId="MSPhotoEd.3">
                  <p:embed/>
                </p:oleObj>
              </mc:Choice>
              <mc:Fallback>
                <p:oleObj name="Fotografía de Photo Editor" r:id="rId3" imgW="5380952" imgH="6830378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763" y="2017713"/>
                        <a:ext cx="3684587" cy="482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Pensamiento</a:t>
            </a:r>
            <a:endParaRPr lang="es-E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Trastorno del Origen (Pensamiento autista o con tendencia autista)</a:t>
            </a:r>
          </a:p>
          <a:p>
            <a:pPr marL="0" indent="0">
              <a:buFontTx/>
              <a:buNone/>
              <a:defRPr/>
            </a:pPr>
            <a:endParaRPr lang="es-ES" sz="2800" dirty="0" smtClean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Trastorno del Curso (</a:t>
            </a:r>
            <a:r>
              <a:rPr lang="es-ES" sz="2800" dirty="0" err="1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lentificación</a:t>
            </a: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, aceleración, bloqueo, fuga de ideas, </a:t>
            </a:r>
            <a:r>
              <a:rPr lang="es-ES" sz="2800" dirty="0" err="1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perseveraciòn</a:t>
            </a: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, prolijidad, </a:t>
            </a:r>
            <a:r>
              <a:rPr lang="es-ES" sz="2800" dirty="0" err="1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divagaciòn</a:t>
            </a: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es-ES" sz="2800" dirty="0" err="1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digregaciòn</a:t>
            </a: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, incoherencia)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620713"/>
            <a:ext cx="4103688" cy="534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74713" y="1052513"/>
            <a:ext cx="4630737" cy="4114800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ES" sz="2400" b="1" smtClean="0">
                <a:solidFill>
                  <a:srgbClr val="FFFF00"/>
                </a:solidFill>
              </a:rPr>
              <a:t>DISGREGACIÓN</a:t>
            </a:r>
          </a:p>
          <a:p>
            <a:pPr eaLnBrk="1" hangingPunct="1">
              <a:defRPr/>
            </a:pPr>
            <a:endParaRPr lang="es-ES" altLang="es-ES" sz="2400" b="1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s-ES" altLang="es-ES" sz="2400" b="1" smtClean="0">
                <a:solidFill>
                  <a:srgbClr val="FFFF00"/>
                </a:solidFill>
              </a:rPr>
              <a:t>INCOHERENCIA</a:t>
            </a:r>
          </a:p>
          <a:p>
            <a:pPr eaLnBrk="1" hangingPunct="1">
              <a:defRPr/>
            </a:pPr>
            <a:endParaRPr lang="es-ES" altLang="es-ES" sz="2400" b="1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s-ES" altLang="es-ES" sz="2400" b="1" smtClean="0">
                <a:solidFill>
                  <a:srgbClr val="FFFF00"/>
                </a:solidFill>
              </a:rPr>
              <a:t>PROLIJIDAD</a:t>
            </a:r>
          </a:p>
          <a:p>
            <a:pPr eaLnBrk="1" hangingPunct="1">
              <a:defRPr/>
            </a:pPr>
            <a:endParaRPr lang="es-ES" altLang="es-ES" sz="2400" b="1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s-ES" altLang="es-ES" sz="2400" b="1" smtClean="0">
                <a:solidFill>
                  <a:srgbClr val="FFFF00"/>
                </a:solidFill>
              </a:rPr>
              <a:t>PERSEVERANCIA</a:t>
            </a:r>
          </a:p>
          <a:p>
            <a:pPr eaLnBrk="1" hangingPunct="1">
              <a:defRPr/>
            </a:pPr>
            <a:endParaRPr lang="es-ES" altLang="es-ES" sz="2400" b="1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s-ES" altLang="es-ES" sz="2400" b="1" smtClean="0">
                <a:solidFill>
                  <a:srgbClr val="FFFF00"/>
                </a:solidFill>
              </a:rPr>
              <a:t>BLOQUEO DEL PENSAMIENTO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altLang="es-ES" sz="2400" b="1" smtClean="0">
              <a:solidFill>
                <a:srgbClr val="FFFF00"/>
              </a:solidFill>
            </a:endParaRPr>
          </a:p>
        </p:txBody>
      </p:sp>
      <p:pic>
        <p:nvPicPr>
          <p:cNvPr id="24579" name="Picture 4" descr="BD14595_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lum bright="100000" contrast="96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7025" y="3789363"/>
            <a:ext cx="4587875" cy="487362"/>
          </a:xfrm>
          <a:noFill/>
        </p:spPr>
      </p:pic>
      <p:pic>
        <p:nvPicPr>
          <p:cNvPr id="24580" name="Picture 9" descr="BD21309_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0225" y="2060575"/>
            <a:ext cx="4275138" cy="269875"/>
          </a:xfrm>
        </p:spPr>
      </p:pic>
      <p:pic>
        <p:nvPicPr>
          <p:cNvPr id="24581" name="Picture 10" descr="BD14769_"/>
          <p:cNvPicPr>
            <a:picLocks noChangeAspect="1" noChangeArrowheads="1"/>
          </p:cNvPicPr>
          <p:nvPr/>
        </p:nvPicPr>
        <p:blipFill>
          <a:blip r:embed="rId4">
            <a:lum bright="100000" contrast="100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4724400"/>
            <a:ext cx="4841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11" descr="BD21303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2781300"/>
            <a:ext cx="45878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12" descr="BD21313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1125538"/>
            <a:ext cx="40084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4" name="Picture 17" descr="BD14769_"/>
          <p:cNvPicPr>
            <a:picLocks noChangeAspect="1" noChangeArrowheads="1"/>
          </p:cNvPicPr>
          <p:nvPr/>
        </p:nvPicPr>
        <p:blipFill>
          <a:blip r:embed="rId4">
            <a:lum bright="100000" contrast="100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4724400"/>
            <a:ext cx="4841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5" name="Picture 18" descr="BD14769_"/>
          <p:cNvPicPr>
            <a:picLocks noChangeAspect="1" noChangeArrowheads="1"/>
          </p:cNvPicPr>
          <p:nvPr/>
        </p:nvPicPr>
        <p:blipFill>
          <a:blip r:embed="rId4">
            <a:lum bright="100000" contrast="100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4724400"/>
            <a:ext cx="4841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6" name="Picture 19" descr="BD14769_"/>
          <p:cNvPicPr>
            <a:picLocks noChangeAspect="1" noChangeArrowheads="1"/>
          </p:cNvPicPr>
          <p:nvPr/>
        </p:nvPicPr>
        <p:blipFill>
          <a:blip r:embed="rId4">
            <a:lum bright="100000" contrast="100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4724400"/>
            <a:ext cx="4841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7" name="Picture 20" descr="BD14769_"/>
          <p:cNvPicPr>
            <a:picLocks noChangeAspect="1" noChangeArrowheads="1"/>
          </p:cNvPicPr>
          <p:nvPr/>
        </p:nvPicPr>
        <p:blipFill>
          <a:blip r:embed="rId4">
            <a:lum bright="100000" contrast="100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754563"/>
            <a:ext cx="4841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Trastornos del contenido</a:t>
            </a:r>
            <a:endParaRPr lang="es-E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Idea sobrevalorada</a:t>
            </a:r>
          </a:p>
          <a:p>
            <a:pPr>
              <a:defRPr/>
            </a:pPr>
            <a:endParaRPr lang="es-ES" sz="280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Idea fóbica</a:t>
            </a:r>
          </a:p>
          <a:p>
            <a:pPr>
              <a:defRPr/>
            </a:pPr>
            <a:endParaRPr lang="es-ES" sz="280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Idea fija</a:t>
            </a:r>
          </a:p>
          <a:p>
            <a:pPr>
              <a:defRPr/>
            </a:pPr>
            <a:endParaRPr lang="es-ES" sz="280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Idea obsesiva</a:t>
            </a:r>
          </a:p>
          <a:p>
            <a:pPr>
              <a:defRPr/>
            </a:pPr>
            <a:endParaRPr lang="es-ES" dirty="0"/>
          </a:p>
          <a:p>
            <a:pPr marL="0" indent="0">
              <a:buFontTx/>
              <a:buNone/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Idea delirante</a:t>
            </a:r>
            <a:endParaRPr lang="es-E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Idea falsa</a:t>
            </a:r>
          </a:p>
          <a:p>
            <a:endParaRPr lang="es-ES" altLang="es-CU" sz="2800" smtClean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Irreductible por la lógica</a:t>
            </a:r>
          </a:p>
          <a:p>
            <a:endParaRPr lang="es-ES" altLang="es-CU" sz="2800" smtClean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Mueve la conducta</a:t>
            </a:r>
          </a:p>
          <a:p>
            <a:endParaRPr lang="es-ES" altLang="es-CU" sz="2800" smtClean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depende de su educación o influencia cultural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Según temática</a:t>
            </a:r>
            <a:endParaRPr lang="es-E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535487"/>
          </a:xfrm>
        </p:spPr>
        <p:txBody>
          <a:bodyPr/>
          <a:lstStyle/>
          <a:p>
            <a:pPr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De daño</a:t>
            </a:r>
            <a:endParaRPr lang="es-ES" sz="280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Persecución</a:t>
            </a:r>
            <a:endParaRPr lang="es-ES" sz="280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Referencia</a:t>
            </a:r>
          </a:p>
          <a:p>
            <a:pPr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Influencia</a:t>
            </a:r>
            <a:endParaRPr lang="es-ES" sz="280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Hipocondriaco</a:t>
            </a:r>
            <a:endParaRPr lang="es-ES" sz="280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Nihilista</a:t>
            </a:r>
            <a:endParaRPr lang="es-ES" sz="280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Autoacusación y reproche</a:t>
            </a:r>
            <a:endParaRPr lang="es-ES" sz="280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Grandeza</a:t>
            </a:r>
            <a:endParaRPr lang="es-ES" sz="280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Erótica</a:t>
            </a:r>
            <a:endParaRPr lang="es-ES" sz="280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Mecanismo de producción </a:t>
            </a:r>
            <a:endParaRPr lang="es-E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Deductivos</a:t>
            </a:r>
          </a:p>
          <a:p>
            <a:endParaRPr lang="es-ES" altLang="es-CU" sz="2800" smtClean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Interpretativos</a:t>
            </a:r>
          </a:p>
          <a:p>
            <a:endParaRPr lang="es-ES" altLang="es-CU" sz="2800" smtClean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Inductivos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Trastornos de la capacidad de abstracción </a:t>
            </a:r>
            <a:endParaRPr lang="es-E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3910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Son expresiones de anormalidades en el proceso del pensamiento</a:t>
            </a:r>
          </a:p>
          <a:p>
            <a:pPr marL="0" indent="0">
              <a:buFontTx/>
              <a:buNone/>
              <a:defRPr/>
            </a:pPr>
            <a:endParaRPr lang="es-ES" sz="280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Pueden ser positivos:</a:t>
            </a:r>
          </a:p>
          <a:p>
            <a:pPr marL="0" indent="0">
              <a:buFontTx/>
              <a:buNone/>
              <a:defRPr/>
            </a:pPr>
            <a:r>
              <a:rPr lang="es-ES" sz="2800" dirty="0" err="1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Sobreinclusión</a:t>
            </a:r>
            <a:endParaRPr lang="es-ES" sz="2800" dirty="0" smtClean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Metonimia</a:t>
            </a:r>
          </a:p>
          <a:p>
            <a:pPr>
              <a:defRPr/>
            </a:pPr>
            <a:endParaRPr lang="es-ES" sz="280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Negativos:</a:t>
            </a:r>
          </a:p>
          <a:p>
            <a:pPr marL="0" indent="0">
              <a:buFontTx/>
              <a:buNone/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Déficit de la capacidad de abstracción</a:t>
            </a:r>
            <a:endParaRPr lang="es-ES" sz="280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Trastornos de las operaciones</a:t>
            </a:r>
            <a:endParaRPr lang="es-E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Son expresados por razonamientos, juicios y conclusiones que violan las leyes de la lógica, ejemplos:</a:t>
            </a:r>
          </a:p>
          <a:p>
            <a:pPr>
              <a:defRPr/>
            </a:pPr>
            <a:endParaRPr lang="es-ES" sz="280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Contradicciones</a:t>
            </a:r>
          </a:p>
          <a:p>
            <a:pPr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Pensamiento de Von </a:t>
            </a:r>
            <a:r>
              <a:rPr lang="es-ES" sz="2800" dirty="0" err="1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Domarus</a:t>
            </a:r>
            <a:endParaRPr lang="es-ES" sz="2800" dirty="0" smtClean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Pensamiento simétrico</a:t>
            </a:r>
            <a:endParaRPr lang="es-ES" sz="280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850" y="404813"/>
            <a:ext cx="8229600" cy="1384300"/>
          </a:xfrm>
        </p:spPr>
        <p:txBody>
          <a:bodyPr/>
          <a:lstStyle/>
          <a:p>
            <a:pPr>
              <a:defRPr/>
            </a:pPr>
            <a:r>
              <a:rPr lang="es-E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Funciones afectivas</a:t>
            </a:r>
            <a:br>
              <a:rPr lang="es-E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s-E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2 Marcador de contenido"/>
          <p:cNvSpPr>
            <a:spLocks noGrp="1"/>
          </p:cNvSpPr>
          <p:nvPr>
            <p:ph idx="1"/>
          </p:nvPr>
        </p:nvSpPr>
        <p:spPr>
          <a:xfrm>
            <a:off x="611188" y="2205038"/>
            <a:ext cx="82296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s-ES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Estas se exploran mediante la observación cuidadosa en el dialogo y con la utilización de recursos que le permiten recordar situaciones afectivamente movilizadoras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Trastornos cuantitativos</a:t>
            </a:r>
            <a:endParaRPr lang="es-E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Hipertimia</a:t>
            </a:r>
          </a:p>
          <a:p>
            <a:endParaRPr lang="es-ES" altLang="es-CU" sz="2800" smtClean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Hipotimia</a:t>
            </a:r>
          </a:p>
          <a:p>
            <a:endParaRPr lang="es-ES" altLang="es-CU" sz="2800" smtClean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Atimia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Trastornos cualitativos</a:t>
            </a:r>
            <a:endParaRPr lang="es-E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CU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Ansiedad</a:t>
            </a:r>
          </a:p>
          <a:p>
            <a:r>
              <a:rPr lang="es-ES" altLang="es-CU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Apatía</a:t>
            </a:r>
          </a:p>
          <a:p>
            <a:r>
              <a:rPr lang="es-ES" altLang="es-CU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Ambivalencia</a:t>
            </a:r>
          </a:p>
          <a:p>
            <a:r>
              <a:rPr lang="es-ES" altLang="es-CU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Incongruencia o disociación ideoafectiva</a:t>
            </a:r>
          </a:p>
          <a:p>
            <a:r>
              <a:rPr lang="es-ES" altLang="es-CU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Irritabilidad</a:t>
            </a:r>
          </a:p>
          <a:p>
            <a:r>
              <a:rPr lang="es-ES" altLang="es-CU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Euforia</a:t>
            </a:r>
          </a:p>
          <a:p>
            <a:r>
              <a:rPr lang="es-ES" altLang="es-CU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Disforia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288" y="346075"/>
            <a:ext cx="8424862" cy="47704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endParaRPr lang="es-ES" dirty="0"/>
          </a:p>
          <a:p>
            <a:pPr eaLnBrk="1" hangingPunct="1">
              <a:defRPr/>
            </a:pPr>
            <a:r>
              <a:rPr lang="es-ES" sz="32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Semiología psiquiátrica.</a:t>
            </a:r>
          </a:p>
          <a:p>
            <a:pPr eaLnBrk="1" hangingPunct="1">
              <a:defRPr/>
            </a:pPr>
            <a:endParaRPr lang="es-ES" sz="3200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s-ES" sz="2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Objetivos</a:t>
            </a:r>
          </a:p>
          <a:p>
            <a:pPr eaLnBrk="1" hangingPunct="1">
              <a:defRPr/>
            </a:pPr>
            <a:endParaRPr lang="es-ES" sz="2800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s-ES" sz="28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Identificar el nivel subjetivo y conductual del síntoma y signo psíquico</a:t>
            </a:r>
          </a:p>
          <a:p>
            <a:pPr marL="285750" indent="-285750" eaLnBrk="1" hangingPunct="1">
              <a:buFontTx/>
              <a:buChar char="-"/>
              <a:defRPr/>
            </a:pPr>
            <a:endParaRPr lang="es-ES" sz="2800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s-ES" sz="28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Interpretar el examen psiquiátrico.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endParaRPr lang="es-ES" sz="2800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s-ES" sz="28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Identificar los síntomas psiquiátricos principales.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Funciones conativas</a:t>
            </a:r>
            <a:endParaRPr lang="es-E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s-ES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divide en fase de acción implícita (voluntad, disposición, preparación y planeamiento de la acción) y fase de acción explicita (acción  propiamente dicha)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Fase de acción implícita</a:t>
            </a:r>
            <a:endParaRPr lang="es-E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Hiperbulia (exagerada disposición a la acción)</a:t>
            </a:r>
          </a:p>
          <a:p>
            <a:endParaRPr lang="es-ES" altLang="es-CU" sz="2800" smtClean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Hipobulia (disminución patológica de dicha disposición)</a:t>
            </a:r>
          </a:p>
          <a:p>
            <a:endParaRPr lang="es-ES" altLang="es-CU" sz="2800" smtClean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Abulia (carencia de disposición)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Fase de acción explicita</a:t>
            </a:r>
            <a:endParaRPr lang="es-E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6069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s-ES" dirty="0"/>
          </a:p>
          <a:p>
            <a:pPr marL="0" indent="0">
              <a:buFontTx/>
              <a:buNone/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Trastornos de la actividad motora:</a:t>
            </a:r>
          </a:p>
          <a:p>
            <a:pPr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Trastornos cuantitativos: Hipercinesia, Hipocinesia, acinesia, agitación</a:t>
            </a:r>
          </a:p>
          <a:p>
            <a:pPr>
              <a:defRPr/>
            </a:pPr>
            <a:endParaRPr lang="es-ES" sz="280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Trastornos cualitativos: Catalepsia, Estereotipias, Manerismos, Negativismo, Obediencia automática, flexibilidad cérea, compulsión</a:t>
            </a:r>
          </a:p>
          <a:p>
            <a:pPr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Trastornos de la necesidad del sueño</a:t>
            </a:r>
            <a:endParaRPr lang="es-E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Disomnias: Insomnio, Hipersomnia</a:t>
            </a:r>
          </a:p>
          <a:p>
            <a:endParaRPr lang="es-ES" altLang="es-CU" sz="2800" smtClean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Parasomnia: Terror nocturno, pesadillas, sonambulismo</a:t>
            </a:r>
          </a:p>
          <a:p>
            <a:endParaRPr lang="es-ES" altLang="es-CU" sz="2800" smtClean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Trastornos del ciclo sueño-vigilia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Trastornos de las necesidades de alimentación</a:t>
            </a:r>
            <a:endParaRPr lang="es-E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Anorexia</a:t>
            </a:r>
          </a:p>
          <a:p>
            <a:endParaRPr lang="es-ES" altLang="es-CU" sz="2800" smtClean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Bulimia</a:t>
            </a:r>
          </a:p>
          <a:p>
            <a:endParaRPr lang="es-ES" altLang="es-CU" sz="2800" smtClean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Coprofagia</a:t>
            </a:r>
          </a:p>
          <a:p>
            <a:endParaRPr lang="es-ES" altLang="es-CU" sz="2800" smtClean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Pica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Trastorno de las necesidades de defensa</a:t>
            </a:r>
            <a:endParaRPr lang="es-E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Pusilanimidad</a:t>
            </a:r>
          </a:p>
          <a:p>
            <a:endParaRPr lang="es-ES" altLang="es-CU" sz="2800" smtClean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Algofilia</a:t>
            </a:r>
          </a:p>
          <a:p>
            <a:endParaRPr lang="es-ES" altLang="es-CU" sz="2800" smtClean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Automutilación</a:t>
            </a:r>
          </a:p>
          <a:p>
            <a:endParaRPr lang="es-ES" altLang="es-CU" sz="2800" smtClean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Conducta suicida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Trastorno de la necesidad sexual</a:t>
            </a:r>
            <a:endParaRPr lang="es-E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Hipererotismo</a:t>
            </a:r>
          </a:p>
          <a:p>
            <a:endParaRPr lang="es-ES" altLang="es-CU" sz="2800" smtClean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Hipoerotismo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Trastorno de relación</a:t>
            </a:r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Retraimiento</a:t>
            </a:r>
          </a:p>
          <a:p>
            <a:endParaRPr lang="es-ES" altLang="es-CU" sz="2800" smtClean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Hipersociabilidad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1384300"/>
          </a:xfrm>
        </p:spPr>
        <p:txBody>
          <a:bodyPr/>
          <a:lstStyle/>
          <a:p>
            <a:pPr>
              <a:defRPr/>
            </a:pPr>
            <a:r>
              <a:rPr lang="es-E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Trastorno de los hábitos</a:t>
            </a:r>
            <a:endParaRPr lang="es-E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01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Deterioro de hábitos estéticos, higiénicos, laborales, alimentarios, sexuales, recreativos, culturales, interpersonales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Trastornos del lenguaje</a:t>
            </a:r>
            <a:endParaRPr lang="es-E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Disfemia o gagueo</a:t>
            </a:r>
          </a:p>
          <a:p>
            <a:endParaRPr lang="es-ES" altLang="es-CU" sz="2800" smtClean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Taquilalia</a:t>
            </a:r>
          </a:p>
          <a:p>
            <a:endParaRPr lang="es-ES" altLang="es-CU" sz="2800" smtClean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Coprolalia</a:t>
            </a:r>
          </a:p>
          <a:p>
            <a:endParaRPr lang="es-ES" altLang="es-CU" sz="2800" smtClean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Ecolalia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750" y="908050"/>
            <a:ext cx="8229600" cy="5060950"/>
          </a:xfrm>
        </p:spPr>
        <p:txBody>
          <a:bodyPr/>
          <a:lstStyle/>
          <a:p>
            <a:pPr>
              <a:defRPr/>
            </a:pPr>
            <a:r>
              <a:rPr lang="es-E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Descripción general del enfermo</a:t>
            </a:r>
            <a:br>
              <a:rPr lang="es-E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36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ES" sz="36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Actitudes</a:t>
            </a:r>
            <a:b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es-E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ivel de critica</a:t>
            </a:r>
            <a:b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Hábitos</a:t>
            </a:r>
            <a:b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Valores </a:t>
            </a:r>
            <a:b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Observación cuidadosa  del enfermo</a:t>
            </a:r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41148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s-E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Cuida de tu salud mental, nada es mas importante que sentirte en paz……</a:t>
            </a:r>
          </a:p>
          <a:p>
            <a:pPr algn="ctr">
              <a:defRPr/>
            </a:pPr>
            <a:endParaRPr lang="es-ES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ES" sz="4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ES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es-E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Gracias</a:t>
            </a:r>
            <a:endParaRPr lang="es-ES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8229600" cy="2160588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Funciones de </a:t>
            </a:r>
            <a:r>
              <a:rPr lang="es-ES_trad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síntesis</a:t>
            </a:r>
            <a:r>
              <a:rPr lang="es-ES_tradnl" sz="32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(permiten que el sujeto se percate de lo que ocurre tanto en si mismo como a su alrededor)</a:t>
            </a:r>
            <a:br>
              <a:rPr lang="es-ES_tradnl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ES_tradnl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ES_tradnl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s-ES_tradnl" sz="2800" dirty="0" smtClean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924175"/>
            <a:ext cx="8372475" cy="4238625"/>
          </a:xfrm>
        </p:spPr>
        <p:txBody>
          <a:bodyPr/>
          <a:lstStyle/>
          <a:p>
            <a:pPr eaLnBrk="1" hangingPunct="1"/>
            <a:r>
              <a:rPr lang="es-ES_tradnl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Conciencia</a:t>
            </a:r>
          </a:p>
          <a:p>
            <a:pPr eaLnBrk="1" hangingPunct="1"/>
            <a:r>
              <a:rPr lang="es-ES_tradnl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Atención</a:t>
            </a:r>
          </a:p>
          <a:p>
            <a:pPr eaLnBrk="1" hangingPunct="1"/>
            <a:r>
              <a:rPr lang="es-ES_tradnl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Memoria</a:t>
            </a:r>
          </a:p>
          <a:p>
            <a:pPr eaLnBrk="1" hangingPunct="1"/>
            <a:r>
              <a:rPr lang="es-ES_tradnl" altLang="es-CU" sz="2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Orientación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288" y="404813"/>
            <a:ext cx="8229600" cy="576103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Conciencia </a:t>
            </a:r>
          </a:p>
          <a:p>
            <a:pPr marL="0" indent="0">
              <a:buFontTx/>
              <a:buNone/>
              <a:defRPr/>
            </a:pPr>
            <a:endParaRPr lang="es-ES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s-ES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Exploración del nivel de vigilia (se explora mediante la observación de la capacidad adaptativa y tiene grados cuantitativos). </a:t>
            </a:r>
          </a:p>
          <a:p>
            <a:pPr marL="0" indent="0">
              <a:buFontTx/>
              <a:buNone/>
              <a:defRPr/>
            </a:pPr>
            <a:endParaRPr lang="es-ES" sz="280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Alto o aumentado (Ingestión de anfetaminas)</a:t>
            </a:r>
          </a:p>
          <a:p>
            <a:pPr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Normal</a:t>
            </a:r>
          </a:p>
          <a:p>
            <a:pPr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Bajo o disminuido (Factores tóxicos, infecciosos, traumáticos y neoplásicos) </a:t>
            </a:r>
            <a:endParaRPr lang="es-ES" sz="280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pPr>
              <a:defRPr/>
            </a:pPr>
            <a:r>
              <a:rPr lang="es-E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Atencion</a:t>
            </a:r>
            <a:endParaRPr lang="es-E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51815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FontTx/>
              <a:buNone/>
              <a:defRPr/>
            </a:pPr>
            <a:r>
              <a:rPr lang="es-ES" alt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Es la función psicológica por la cual concentramos nuestra actividad psíquica sobre una situación determinada.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es-ES" altLang="es-ES" sz="28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Pasiva:</a:t>
            </a:r>
            <a:r>
              <a:rPr lang="es-ES" alt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Es la que nos mantiene informados de todo lo que pasa en el medio ambiente y en nuestro interior.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es-ES" altLang="es-ES" sz="28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Activa:</a:t>
            </a:r>
            <a:r>
              <a:rPr lang="es-ES" alt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Es la que se manifiesta cuando el sujeto concentra la actividad psíquica sobre un objetivo.</a:t>
            </a:r>
          </a:p>
          <a:p>
            <a:pPr>
              <a:defRPr/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Principales alteraciones</a:t>
            </a:r>
            <a:endParaRPr lang="es-E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Pasiva: Hipervigilancia. (Delirante y maniaco)</a:t>
            </a:r>
          </a:p>
          <a:p>
            <a:pPr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Activa: </a:t>
            </a:r>
            <a:r>
              <a:rPr lang="es-ES" sz="2800" dirty="0" err="1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Distractibilidad</a:t>
            </a: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(Dementes y trastornos </a:t>
            </a:r>
            <a:r>
              <a:rPr lang="es-ES" sz="2800" dirty="0" err="1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neuroticos</a:t>
            </a: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FontTx/>
              <a:buNone/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            </a:t>
            </a:r>
            <a:r>
              <a:rPr lang="es-ES" sz="2800" dirty="0" err="1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Hiperconcentracion</a:t>
            </a:r>
            <a:r>
              <a:rPr lang="es-E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: (Hipocondriaco, deprimido)</a:t>
            </a:r>
            <a:endParaRPr lang="es-ES" sz="280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Memoria</a:t>
            </a:r>
            <a:endParaRPr lang="es-E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196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 esencia es la fijación, almacenamiento y evocación de experiencia.</a:t>
            </a:r>
          </a:p>
          <a:p>
            <a:pPr marL="0" indent="0">
              <a:buFontTx/>
              <a:buNone/>
              <a:defRPr/>
            </a:pP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Las afectaciones de la memoria puede ser:</a:t>
            </a:r>
          </a:p>
          <a:p>
            <a:pPr>
              <a:defRPr/>
            </a:pPr>
            <a:endParaRPr lang="es-E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Cuantitativas: Hipermnesia, </a:t>
            </a:r>
            <a:r>
              <a:rPr lang="es-E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Hipomnesia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 amnesia</a:t>
            </a:r>
          </a:p>
          <a:p>
            <a:pPr>
              <a:defRPr/>
            </a:pP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Cualitativas: Falsos recuerdos o reminiscencias, confabulación.</a:t>
            </a:r>
            <a:endParaRPr lang="es-E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éano">
  <a:themeElements>
    <a:clrScheme name="Océano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éa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éano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578</TotalTime>
  <Words>763</Words>
  <Application>Microsoft Office PowerPoint</Application>
  <PresentationFormat>Presentación en pantalla (4:3)</PresentationFormat>
  <Paragraphs>220</Paragraphs>
  <Slides>40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40</vt:i4>
      </vt:variant>
    </vt:vector>
  </HeadingPairs>
  <TitlesOfParts>
    <vt:vector size="48" baseType="lpstr">
      <vt:lpstr>Tahoma</vt:lpstr>
      <vt:lpstr>Arial</vt:lpstr>
      <vt:lpstr>Wingdings</vt:lpstr>
      <vt:lpstr>Calibri</vt:lpstr>
      <vt:lpstr>Georgia</vt:lpstr>
      <vt:lpstr>Océano</vt:lpstr>
      <vt:lpstr>Fotografía de Microsoft Photo Editor 3.0</vt:lpstr>
      <vt:lpstr>Foto de Microsoft Photo Editor 3.0</vt:lpstr>
      <vt:lpstr>         Semiología psiquiátrica Síntomas   Dra: Leanet Hidalgo Perez Especialista de 1er grado en MGI Especialista de 1er grado en Psiquiatria. Profesora Instructora</vt:lpstr>
      <vt:lpstr>Presentación de PowerPoint</vt:lpstr>
      <vt:lpstr>Presentación de PowerPoint</vt:lpstr>
      <vt:lpstr>Descripción general del enfermo   . Actitudes . Nivel de critica . Hábitos . Valores  . Observación cuidadosa  del enfermo  </vt:lpstr>
      <vt:lpstr>Funciones de síntesis (permiten que el sujeto se percate de lo que ocurre tanto en si mismo como a su alrededor)  </vt:lpstr>
      <vt:lpstr>Presentación de PowerPoint</vt:lpstr>
      <vt:lpstr>Atencion</vt:lpstr>
      <vt:lpstr>Principales alteraciones</vt:lpstr>
      <vt:lpstr>Memoria</vt:lpstr>
      <vt:lpstr>Orientación.</vt:lpstr>
      <vt:lpstr>Funciones  de relación:  Se explora en 3 proyecciones fundamentales.  Relación consigo mismo: (Auto apreciación de cualidades positivas y negativas, grado de conciencia de la enfermedad)  Relación con los demás.  Relación con las cosas: (Intereses fundamentales )</vt:lpstr>
      <vt:lpstr>Capacidades Intelectuales: Investiga la historia escolar, repetición de grados, dificultades en asignaturas claves y  graves así como el funcionamiento en el momento del examen, pudiendo ser utilizadas algunas de las siguientes pruebas: </vt:lpstr>
      <vt:lpstr>Funciones cognoscitivas   Permiten informarse de las características externas de los objetos y fenómenos del medio (por la vía de las sensopercepciones)    Así como las características internas que se captan mediante el pensamiento</vt:lpstr>
      <vt:lpstr>Trastornos de las sensaciones</vt:lpstr>
      <vt:lpstr>Trastornos de las percepciones </vt:lpstr>
      <vt:lpstr>Presentación de PowerPoint</vt:lpstr>
      <vt:lpstr>Presentación de PowerPoint</vt:lpstr>
      <vt:lpstr>Presentación de PowerPoint</vt:lpstr>
      <vt:lpstr>Pensamiento</vt:lpstr>
      <vt:lpstr>Presentación de PowerPoint</vt:lpstr>
      <vt:lpstr>Trastornos del contenido</vt:lpstr>
      <vt:lpstr>Idea delirante</vt:lpstr>
      <vt:lpstr>Según temática</vt:lpstr>
      <vt:lpstr>Mecanismo de producción </vt:lpstr>
      <vt:lpstr>Trastornos de la capacidad de abstracción </vt:lpstr>
      <vt:lpstr>Trastornos de las operaciones</vt:lpstr>
      <vt:lpstr>Funciones afectivas </vt:lpstr>
      <vt:lpstr>Trastornos cuantitativos</vt:lpstr>
      <vt:lpstr>Trastornos cualitativos</vt:lpstr>
      <vt:lpstr>Funciones conativas</vt:lpstr>
      <vt:lpstr>Fase de acción implícita</vt:lpstr>
      <vt:lpstr>Fase de acción explicita</vt:lpstr>
      <vt:lpstr>Trastornos de la necesidad del sueño</vt:lpstr>
      <vt:lpstr>Trastornos de las necesidades de alimentación</vt:lpstr>
      <vt:lpstr>Trastorno de las necesidades de defensa</vt:lpstr>
      <vt:lpstr>Trastorno de la necesidad sexual</vt:lpstr>
      <vt:lpstr>Trastorno de relación</vt:lpstr>
      <vt:lpstr>Trastorno de los hábitos</vt:lpstr>
      <vt:lpstr>Trastornos del lenguaje</vt:lpstr>
      <vt:lpstr>Presentación de PowerPoint</vt:lpstr>
    </vt:vector>
  </TitlesOfParts>
  <Company>The houze!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Bj</dc:creator>
  <cp:lastModifiedBy>Psiquiatria</cp:lastModifiedBy>
  <cp:revision>67</cp:revision>
  <dcterms:created xsi:type="dcterms:W3CDTF">2007-09-06T18:32:30Z</dcterms:created>
  <dcterms:modified xsi:type="dcterms:W3CDTF">2026-05-13T07:48:33Z</dcterms:modified>
</cp:coreProperties>
</file>