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1" r:id="rId16"/>
    <p:sldId id="272" r:id="rId17"/>
    <p:sldId id="273" r:id="rId18"/>
    <p:sldId id="274" r:id="rId19"/>
    <p:sldId id="275" r:id="rId20"/>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58" d="100"/>
          <a:sy n="58" d="100"/>
        </p:scale>
        <p:origin x="-1436" y="-4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MX"/>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MX"/>
          </a:p>
        </p:txBody>
      </p:sp>
      <p:sp>
        <p:nvSpPr>
          <p:cNvPr id="4" name="3 Marcador de fecha"/>
          <p:cNvSpPr>
            <a:spLocks noGrp="1"/>
          </p:cNvSpPr>
          <p:nvPr>
            <p:ph type="dt" sz="half" idx="10"/>
          </p:nvPr>
        </p:nvSpPr>
        <p:spPr/>
        <p:txBody>
          <a:bodyPr/>
          <a:lstStyle/>
          <a:p>
            <a:fld id="{2BED7A62-0F50-4080-86F2-FB8E7EA2B46E}" type="datetimeFigureOut">
              <a:rPr lang="es-MX" smtClean="0"/>
              <a:t>25/05/2021</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9013A97F-93A4-40CB-94B3-220E6B4C8C36}" type="slidenum">
              <a:rPr lang="es-MX" smtClean="0"/>
              <a:t>‹Nº›</a:t>
            </a:fld>
            <a:endParaRPr lang="es-MX"/>
          </a:p>
        </p:txBody>
      </p:sp>
    </p:spTree>
    <p:extLst>
      <p:ext uri="{BB962C8B-B14F-4D97-AF65-F5344CB8AC3E}">
        <p14:creationId xmlns:p14="http://schemas.microsoft.com/office/powerpoint/2010/main" val="22155002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p>
            <a:fld id="{2BED7A62-0F50-4080-86F2-FB8E7EA2B46E}" type="datetimeFigureOut">
              <a:rPr lang="es-MX" smtClean="0"/>
              <a:t>25/05/2021</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9013A97F-93A4-40CB-94B3-220E6B4C8C36}" type="slidenum">
              <a:rPr lang="es-MX" smtClean="0"/>
              <a:t>‹Nº›</a:t>
            </a:fld>
            <a:endParaRPr lang="es-MX"/>
          </a:p>
        </p:txBody>
      </p:sp>
    </p:spTree>
    <p:extLst>
      <p:ext uri="{BB962C8B-B14F-4D97-AF65-F5344CB8AC3E}">
        <p14:creationId xmlns:p14="http://schemas.microsoft.com/office/powerpoint/2010/main" val="8999934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2BED7A62-0F50-4080-86F2-FB8E7EA2B46E}" type="datetimeFigureOut">
              <a:rPr lang="es-MX" smtClean="0"/>
              <a:t>25/05/2021</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9013A97F-93A4-40CB-94B3-220E6B4C8C36}" type="slidenum">
              <a:rPr lang="es-MX" smtClean="0"/>
              <a:t>‹Nº›</a:t>
            </a:fld>
            <a:endParaRPr lang="es-MX"/>
          </a:p>
        </p:txBody>
      </p:sp>
    </p:spTree>
    <p:extLst>
      <p:ext uri="{BB962C8B-B14F-4D97-AF65-F5344CB8AC3E}">
        <p14:creationId xmlns:p14="http://schemas.microsoft.com/office/powerpoint/2010/main" val="34247500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fecha"/>
          <p:cNvSpPr>
            <a:spLocks noGrp="1"/>
          </p:cNvSpPr>
          <p:nvPr>
            <p:ph type="dt" sz="half" idx="10"/>
          </p:nvPr>
        </p:nvSpPr>
        <p:spPr/>
        <p:txBody>
          <a:bodyPr/>
          <a:lstStyle/>
          <a:p>
            <a:fld id="{2BED7A62-0F50-4080-86F2-FB8E7EA2B46E}" type="datetimeFigureOut">
              <a:rPr lang="es-MX" smtClean="0"/>
              <a:t>25/05/2021</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9013A97F-93A4-40CB-94B3-220E6B4C8C36}" type="slidenum">
              <a:rPr lang="es-MX" smtClean="0"/>
              <a:t>‹Nº›</a:t>
            </a:fld>
            <a:endParaRPr lang="es-MX"/>
          </a:p>
        </p:txBody>
      </p:sp>
    </p:spTree>
    <p:extLst>
      <p:ext uri="{BB962C8B-B14F-4D97-AF65-F5344CB8AC3E}">
        <p14:creationId xmlns:p14="http://schemas.microsoft.com/office/powerpoint/2010/main" val="30040667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6 Marcador de fecha"/>
          <p:cNvSpPr>
            <a:spLocks noGrp="1"/>
          </p:cNvSpPr>
          <p:nvPr>
            <p:ph type="dt" sz="half" idx="10"/>
          </p:nvPr>
        </p:nvSpPr>
        <p:spPr/>
        <p:txBody>
          <a:bodyPr/>
          <a:lstStyle/>
          <a:p>
            <a:fld id="{2BED7A62-0F50-4080-86F2-FB8E7EA2B46E}" type="datetimeFigureOut">
              <a:rPr lang="es-MX" smtClean="0"/>
              <a:t>25/05/2021</a:t>
            </a:fld>
            <a:endParaRPr lang="es-MX"/>
          </a:p>
        </p:txBody>
      </p:sp>
      <p:sp>
        <p:nvSpPr>
          <p:cNvPr id="8" name="7 Marcador de pie de página"/>
          <p:cNvSpPr>
            <a:spLocks noGrp="1"/>
          </p:cNvSpPr>
          <p:nvPr>
            <p:ph type="ftr" sz="quarter" idx="11"/>
          </p:nvPr>
        </p:nvSpPr>
        <p:spPr/>
        <p:txBody>
          <a:bodyPr/>
          <a:lstStyle/>
          <a:p>
            <a:endParaRPr lang="es-MX"/>
          </a:p>
        </p:txBody>
      </p:sp>
      <p:sp>
        <p:nvSpPr>
          <p:cNvPr id="9" name="8 Marcador de número de diapositiva"/>
          <p:cNvSpPr>
            <a:spLocks noGrp="1"/>
          </p:cNvSpPr>
          <p:nvPr>
            <p:ph type="sldNum" sz="quarter" idx="12"/>
          </p:nvPr>
        </p:nvSpPr>
        <p:spPr/>
        <p:txBody>
          <a:bodyPr/>
          <a:lstStyle/>
          <a:p>
            <a:fld id="{9013A97F-93A4-40CB-94B3-220E6B4C8C36}" type="slidenum">
              <a:rPr lang="es-MX" smtClean="0"/>
              <a:t>‹Nº›</a:t>
            </a:fld>
            <a:endParaRPr lang="es-MX"/>
          </a:p>
        </p:txBody>
      </p:sp>
    </p:spTree>
    <p:extLst>
      <p:ext uri="{BB962C8B-B14F-4D97-AF65-F5344CB8AC3E}">
        <p14:creationId xmlns:p14="http://schemas.microsoft.com/office/powerpoint/2010/main" val="24662710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fecha"/>
          <p:cNvSpPr>
            <a:spLocks noGrp="1"/>
          </p:cNvSpPr>
          <p:nvPr>
            <p:ph type="dt" sz="half" idx="10"/>
          </p:nvPr>
        </p:nvSpPr>
        <p:spPr/>
        <p:txBody>
          <a:bodyPr/>
          <a:lstStyle/>
          <a:p>
            <a:fld id="{2BED7A62-0F50-4080-86F2-FB8E7EA2B46E}" type="datetimeFigureOut">
              <a:rPr lang="es-MX" smtClean="0"/>
              <a:t>25/05/2021</a:t>
            </a:fld>
            <a:endParaRPr lang="es-MX"/>
          </a:p>
        </p:txBody>
      </p:sp>
      <p:sp>
        <p:nvSpPr>
          <p:cNvPr id="4" name="3 Marcador de pie de página"/>
          <p:cNvSpPr>
            <a:spLocks noGrp="1"/>
          </p:cNvSpPr>
          <p:nvPr>
            <p:ph type="ftr" sz="quarter" idx="11"/>
          </p:nvPr>
        </p:nvSpPr>
        <p:spPr/>
        <p:txBody>
          <a:bodyPr/>
          <a:lstStyle/>
          <a:p>
            <a:endParaRPr lang="es-MX"/>
          </a:p>
        </p:txBody>
      </p:sp>
      <p:sp>
        <p:nvSpPr>
          <p:cNvPr id="5" name="4 Marcador de número de diapositiva"/>
          <p:cNvSpPr>
            <a:spLocks noGrp="1"/>
          </p:cNvSpPr>
          <p:nvPr>
            <p:ph type="sldNum" sz="quarter" idx="12"/>
          </p:nvPr>
        </p:nvSpPr>
        <p:spPr/>
        <p:txBody>
          <a:bodyPr/>
          <a:lstStyle/>
          <a:p>
            <a:fld id="{9013A97F-93A4-40CB-94B3-220E6B4C8C36}" type="slidenum">
              <a:rPr lang="es-MX" smtClean="0"/>
              <a:t>‹Nº›</a:t>
            </a:fld>
            <a:endParaRPr lang="es-MX"/>
          </a:p>
        </p:txBody>
      </p:sp>
    </p:spTree>
    <p:extLst>
      <p:ext uri="{BB962C8B-B14F-4D97-AF65-F5344CB8AC3E}">
        <p14:creationId xmlns:p14="http://schemas.microsoft.com/office/powerpoint/2010/main" val="40603821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2BED7A62-0F50-4080-86F2-FB8E7EA2B46E}" type="datetimeFigureOut">
              <a:rPr lang="es-MX" smtClean="0"/>
              <a:t>25/05/2021</a:t>
            </a:fld>
            <a:endParaRPr lang="es-MX"/>
          </a:p>
        </p:txBody>
      </p:sp>
      <p:sp>
        <p:nvSpPr>
          <p:cNvPr id="3" name="2 Marcador de pie de página"/>
          <p:cNvSpPr>
            <a:spLocks noGrp="1"/>
          </p:cNvSpPr>
          <p:nvPr>
            <p:ph type="ftr" sz="quarter" idx="11"/>
          </p:nvPr>
        </p:nvSpPr>
        <p:spPr/>
        <p:txBody>
          <a:bodyPr/>
          <a:lstStyle/>
          <a:p>
            <a:endParaRPr lang="es-MX"/>
          </a:p>
        </p:txBody>
      </p:sp>
      <p:sp>
        <p:nvSpPr>
          <p:cNvPr id="4" name="3 Marcador de número de diapositiva"/>
          <p:cNvSpPr>
            <a:spLocks noGrp="1"/>
          </p:cNvSpPr>
          <p:nvPr>
            <p:ph type="sldNum" sz="quarter" idx="12"/>
          </p:nvPr>
        </p:nvSpPr>
        <p:spPr/>
        <p:txBody>
          <a:bodyPr/>
          <a:lstStyle/>
          <a:p>
            <a:fld id="{9013A97F-93A4-40CB-94B3-220E6B4C8C36}" type="slidenum">
              <a:rPr lang="es-MX" smtClean="0"/>
              <a:t>‹Nº›</a:t>
            </a:fld>
            <a:endParaRPr lang="es-MX"/>
          </a:p>
        </p:txBody>
      </p:sp>
    </p:spTree>
    <p:extLst>
      <p:ext uri="{BB962C8B-B14F-4D97-AF65-F5344CB8AC3E}">
        <p14:creationId xmlns:p14="http://schemas.microsoft.com/office/powerpoint/2010/main" val="10132325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MX"/>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BED7A62-0F50-4080-86F2-FB8E7EA2B46E}" type="datetimeFigureOut">
              <a:rPr lang="es-MX" smtClean="0"/>
              <a:t>25/05/2021</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9013A97F-93A4-40CB-94B3-220E6B4C8C36}" type="slidenum">
              <a:rPr lang="es-MX" smtClean="0"/>
              <a:t>‹Nº›</a:t>
            </a:fld>
            <a:endParaRPr lang="es-MX"/>
          </a:p>
        </p:txBody>
      </p:sp>
    </p:spTree>
    <p:extLst>
      <p:ext uri="{BB962C8B-B14F-4D97-AF65-F5344CB8AC3E}">
        <p14:creationId xmlns:p14="http://schemas.microsoft.com/office/powerpoint/2010/main" val="11161816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MX"/>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MX"/>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BED7A62-0F50-4080-86F2-FB8E7EA2B46E}" type="datetimeFigureOut">
              <a:rPr lang="es-MX" smtClean="0"/>
              <a:t>25/05/2021</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9013A97F-93A4-40CB-94B3-220E6B4C8C36}" type="slidenum">
              <a:rPr lang="es-MX" smtClean="0"/>
              <a:t>‹Nº›</a:t>
            </a:fld>
            <a:endParaRPr lang="es-MX"/>
          </a:p>
        </p:txBody>
      </p:sp>
    </p:spTree>
    <p:extLst>
      <p:ext uri="{BB962C8B-B14F-4D97-AF65-F5344CB8AC3E}">
        <p14:creationId xmlns:p14="http://schemas.microsoft.com/office/powerpoint/2010/main" val="3347597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p>
            <a:fld id="{2BED7A62-0F50-4080-86F2-FB8E7EA2B46E}" type="datetimeFigureOut">
              <a:rPr lang="es-MX" smtClean="0"/>
              <a:t>25/05/2021</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9013A97F-93A4-40CB-94B3-220E6B4C8C36}" type="slidenum">
              <a:rPr lang="es-MX" smtClean="0"/>
              <a:t>‹Nº›</a:t>
            </a:fld>
            <a:endParaRPr lang="es-MX"/>
          </a:p>
        </p:txBody>
      </p:sp>
    </p:spTree>
    <p:extLst>
      <p:ext uri="{BB962C8B-B14F-4D97-AF65-F5344CB8AC3E}">
        <p14:creationId xmlns:p14="http://schemas.microsoft.com/office/powerpoint/2010/main" val="40973958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p>
            <a:fld id="{2BED7A62-0F50-4080-86F2-FB8E7EA2B46E}" type="datetimeFigureOut">
              <a:rPr lang="es-MX" smtClean="0"/>
              <a:t>25/05/2021</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9013A97F-93A4-40CB-94B3-220E6B4C8C36}" type="slidenum">
              <a:rPr lang="es-MX" smtClean="0"/>
              <a:t>‹Nº›</a:t>
            </a:fld>
            <a:endParaRPr lang="es-MX"/>
          </a:p>
        </p:txBody>
      </p:sp>
    </p:spTree>
    <p:extLst>
      <p:ext uri="{BB962C8B-B14F-4D97-AF65-F5344CB8AC3E}">
        <p14:creationId xmlns:p14="http://schemas.microsoft.com/office/powerpoint/2010/main" val="12867999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BED7A62-0F50-4080-86F2-FB8E7EA2B46E}" type="datetimeFigureOut">
              <a:rPr lang="es-MX" smtClean="0"/>
              <a:t>25/05/2021</a:t>
            </a:fld>
            <a:endParaRPr lang="es-MX"/>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013A97F-93A4-40CB-94B3-220E6B4C8C36}" type="slidenum">
              <a:rPr lang="es-MX" smtClean="0"/>
              <a:t>‹Nº›</a:t>
            </a:fld>
            <a:endParaRPr lang="es-MX"/>
          </a:p>
        </p:txBody>
      </p:sp>
    </p:spTree>
    <p:extLst>
      <p:ext uri="{BB962C8B-B14F-4D97-AF65-F5344CB8AC3E}">
        <p14:creationId xmlns:p14="http://schemas.microsoft.com/office/powerpoint/2010/main" val="18582271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flipV="1">
            <a:off x="685800" y="358946"/>
            <a:ext cx="7772400" cy="45719"/>
          </a:xfrm>
        </p:spPr>
        <p:txBody>
          <a:bodyPr>
            <a:normAutofit fontScale="90000"/>
          </a:bodyPr>
          <a:lstStyle/>
          <a:p>
            <a:endParaRPr lang="es-MX" dirty="0"/>
          </a:p>
        </p:txBody>
      </p:sp>
      <p:sp>
        <p:nvSpPr>
          <p:cNvPr id="3" name="2 Subtítulo"/>
          <p:cNvSpPr>
            <a:spLocks noGrp="1"/>
          </p:cNvSpPr>
          <p:nvPr>
            <p:ph type="subTitle" idx="1"/>
          </p:nvPr>
        </p:nvSpPr>
        <p:spPr>
          <a:xfrm>
            <a:off x="971600" y="332656"/>
            <a:ext cx="7272808" cy="5136976"/>
          </a:xfrm>
          <a:solidFill>
            <a:srgbClr val="0070C0"/>
          </a:solidFill>
        </p:spPr>
        <p:txBody>
          <a:bodyPr>
            <a:normAutofit fontScale="92500" lnSpcReduction="20000"/>
          </a:bodyPr>
          <a:lstStyle/>
          <a:p>
            <a:endParaRPr lang="es-MX" sz="4800" dirty="0" smtClean="0">
              <a:solidFill>
                <a:srgbClr val="FFFF00"/>
              </a:solidFill>
            </a:endParaRPr>
          </a:p>
          <a:p>
            <a:endParaRPr lang="es-MX" sz="4800" dirty="0">
              <a:solidFill>
                <a:srgbClr val="FFFF00"/>
              </a:solidFill>
            </a:endParaRPr>
          </a:p>
          <a:p>
            <a:r>
              <a:rPr lang="es-MX" sz="4800" dirty="0" smtClean="0">
                <a:solidFill>
                  <a:srgbClr val="FFFF00"/>
                </a:solidFill>
              </a:rPr>
              <a:t>Trastornos neuróticos  y Trastornos relacionados con situaciones estresantes</a:t>
            </a:r>
          </a:p>
          <a:p>
            <a:endParaRPr lang="es-MX" sz="4800" dirty="0">
              <a:solidFill>
                <a:srgbClr val="FFFF00"/>
              </a:solidFill>
            </a:endParaRPr>
          </a:p>
          <a:p>
            <a:endParaRPr lang="es-MX" sz="4800" dirty="0" smtClean="0">
              <a:solidFill>
                <a:srgbClr val="FFFF00"/>
              </a:solidFill>
            </a:endParaRPr>
          </a:p>
          <a:p>
            <a:pPr algn="l"/>
            <a:r>
              <a:rPr lang="es-MX" sz="2800" dirty="0" smtClean="0">
                <a:solidFill>
                  <a:srgbClr val="FFFF00"/>
                </a:solidFill>
              </a:rPr>
              <a:t>Profesor Dr. Ramón F. Prado Rodríguez </a:t>
            </a:r>
            <a:r>
              <a:rPr lang="es-MX" sz="4800" dirty="0" smtClean="0">
                <a:solidFill>
                  <a:srgbClr val="FFFF00"/>
                </a:solidFill>
              </a:rPr>
              <a:t> </a:t>
            </a:r>
            <a:endParaRPr lang="es-MX" sz="4800" dirty="0">
              <a:solidFill>
                <a:srgbClr val="FFFF00"/>
              </a:solidFill>
            </a:endParaRPr>
          </a:p>
        </p:txBody>
      </p:sp>
    </p:spTree>
    <p:extLst>
      <p:ext uri="{BB962C8B-B14F-4D97-AF65-F5344CB8AC3E}">
        <p14:creationId xmlns:p14="http://schemas.microsoft.com/office/powerpoint/2010/main" val="46805364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95536" y="476672"/>
            <a:ext cx="8229600" cy="720080"/>
          </a:xfrm>
          <a:solidFill>
            <a:srgbClr val="0070C0"/>
          </a:solidFill>
        </p:spPr>
        <p:txBody>
          <a:bodyPr>
            <a:normAutofit/>
          </a:bodyPr>
          <a:lstStyle/>
          <a:p>
            <a:r>
              <a:rPr lang="es-MX" sz="2800" dirty="0" smtClean="0">
                <a:solidFill>
                  <a:srgbClr val="FFFF00"/>
                </a:solidFill>
              </a:rPr>
              <a:t>Sumario de temas a abordar</a:t>
            </a:r>
            <a:endParaRPr lang="es-MX" sz="2800" dirty="0">
              <a:solidFill>
                <a:srgbClr val="FFFF00"/>
              </a:solidFill>
            </a:endParaRPr>
          </a:p>
        </p:txBody>
      </p:sp>
      <p:sp>
        <p:nvSpPr>
          <p:cNvPr id="3" name="2 Marcador de contenido"/>
          <p:cNvSpPr>
            <a:spLocks noGrp="1"/>
          </p:cNvSpPr>
          <p:nvPr>
            <p:ph idx="1"/>
          </p:nvPr>
        </p:nvSpPr>
        <p:spPr>
          <a:solidFill>
            <a:srgbClr val="0070C0"/>
          </a:solidFill>
        </p:spPr>
        <p:txBody>
          <a:bodyPr>
            <a:normAutofit/>
          </a:bodyPr>
          <a:lstStyle/>
          <a:p>
            <a:pPr>
              <a:buFont typeface="Wingdings" pitchFamily="2" charset="2"/>
              <a:buChar char="Ø"/>
            </a:pPr>
            <a:r>
              <a:rPr lang="es-MX" sz="2400" dirty="0" smtClean="0">
                <a:solidFill>
                  <a:srgbClr val="FFFF00"/>
                </a:solidFill>
              </a:rPr>
              <a:t>Trastornos neuróticos</a:t>
            </a:r>
          </a:p>
          <a:p>
            <a:pPr>
              <a:buFont typeface="Wingdings" pitchFamily="2" charset="2"/>
              <a:buChar char="Ø"/>
            </a:pPr>
            <a:r>
              <a:rPr lang="es-MX" sz="2400" dirty="0" smtClean="0">
                <a:solidFill>
                  <a:srgbClr val="FFFF00"/>
                </a:solidFill>
              </a:rPr>
              <a:t>Trastornos relacionados con situaciones estresantes </a:t>
            </a:r>
          </a:p>
          <a:p>
            <a:endParaRPr lang="es-MX" sz="2400" dirty="0" smtClean="0">
              <a:solidFill>
                <a:srgbClr val="FFFF00"/>
              </a:solidFill>
            </a:endParaRPr>
          </a:p>
          <a:p>
            <a:pPr>
              <a:buFont typeface="Wingdings" pitchFamily="2" charset="2"/>
              <a:buChar char="v"/>
            </a:pPr>
            <a:r>
              <a:rPr lang="es-MX" sz="2400" dirty="0" smtClean="0">
                <a:solidFill>
                  <a:srgbClr val="FFFF00"/>
                </a:solidFill>
              </a:rPr>
              <a:t>Trastornos neuróticos </a:t>
            </a:r>
            <a:endParaRPr lang="es-MX" sz="2400" dirty="0">
              <a:solidFill>
                <a:srgbClr val="FFFF00"/>
              </a:solidFill>
            </a:endParaRPr>
          </a:p>
          <a:p>
            <a:r>
              <a:rPr lang="es-MX" sz="2400" dirty="0" smtClean="0">
                <a:solidFill>
                  <a:srgbClr val="FFFF00"/>
                </a:solidFill>
              </a:rPr>
              <a:t>Características generales  y clínicas de los trastornos neuróticos</a:t>
            </a:r>
          </a:p>
          <a:p>
            <a:r>
              <a:rPr lang="es-MX" sz="2400" dirty="0" smtClean="0">
                <a:solidFill>
                  <a:srgbClr val="FFFF00"/>
                </a:solidFill>
              </a:rPr>
              <a:t>Trastorno de ansiedad fóbica</a:t>
            </a:r>
          </a:p>
          <a:p>
            <a:r>
              <a:rPr lang="es-MX" sz="2400" dirty="0" smtClean="0">
                <a:solidFill>
                  <a:srgbClr val="FFFF00"/>
                </a:solidFill>
              </a:rPr>
              <a:t>Trastorno de pánico</a:t>
            </a:r>
          </a:p>
          <a:p>
            <a:r>
              <a:rPr lang="es-MX" sz="2400" dirty="0" smtClean="0">
                <a:solidFill>
                  <a:srgbClr val="FFFF00"/>
                </a:solidFill>
              </a:rPr>
              <a:t>Trastorno de ansiedad generalizada</a:t>
            </a:r>
          </a:p>
          <a:p>
            <a:r>
              <a:rPr lang="es-MX" sz="2400" dirty="0" smtClean="0">
                <a:solidFill>
                  <a:srgbClr val="FFFF00"/>
                </a:solidFill>
              </a:rPr>
              <a:t>Trastorno obsesivo compulsivo</a:t>
            </a:r>
          </a:p>
        </p:txBody>
      </p:sp>
    </p:spTree>
    <p:extLst>
      <p:ext uri="{BB962C8B-B14F-4D97-AF65-F5344CB8AC3E}">
        <p14:creationId xmlns:p14="http://schemas.microsoft.com/office/powerpoint/2010/main" val="94585241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95536" y="476672"/>
            <a:ext cx="8229600" cy="720080"/>
          </a:xfrm>
          <a:solidFill>
            <a:srgbClr val="0070C0"/>
          </a:solidFill>
        </p:spPr>
        <p:txBody>
          <a:bodyPr>
            <a:normAutofit/>
          </a:bodyPr>
          <a:lstStyle/>
          <a:p>
            <a:r>
              <a:rPr lang="es-MX" sz="2800" dirty="0" smtClean="0">
                <a:solidFill>
                  <a:srgbClr val="FFFF00"/>
                </a:solidFill>
              </a:rPr>
              <a:t>Sumario de temas a abordar</a:t>
            </a:r>
            <a:endParaRPr lang="es-MX" sz="2800" dirty="0">
              <a:solidFill>
                <a:srgbClr val="FFFF00"/>
              </a:solidFill>
            </a:endParaRPr>
          </a:p>
        </p:txBody>
      </p:sp>
      <p:sp>
        <p:nvSpPr>
          <p:cNvPr id="3" name="2 Marcador de contenido"/>
          <p:cNvSpPr>
            <a:spLocks noGrp="1"/>
          </p:cNvSpPr>
          <p:nvPr>
            <p:ph idx="1"/>
          </p:nvPr>
        </p:nvSpPr>
        <p:spPr>
          <a:solidFill>
            <a:srgbClr val="0070C0"/>
          </a:solidFill>
        </p:spPr>
        <p:txBody>
          <a:bodyPr>
            <a:normAutofit/>
          </a:bodyPr>
          <a:lstStyle/>
          <a:p>
            <a:r>
              <a:rPr lang="es-MX" sz="2400" dirty="0" smtClean="0">
                <a:solidFill>
                  <a:srgbClr val="FFFF00"/>
                </a:solidFill>
              </a:rPr>
              <a:t>Trastornos </a:t>
            </a:r>
            <a:r>
              <a:rPr lang="es-MX" sz="2400" dirty="0" err="1" smtClean="0">
                <a:solidFill>
                  <a:srgbClr val="FFFF00"/>
                </a:solidFill>
              </a:rPr>
              <a:t>disociativos</a:t>
            </a:r>
            <a:endParaRPr lang="es-MX" sz="2400" dirty="0" smtClean="0">
              <a:solidFill>
                <a:srgbClr val="FFFF00"/>
              </a:solidFill>
            </a:endParaRPr>
          </a:p>
          <a:p>
            <a:r>
              <a:rPr lang="es-MX" sz="2400" dirty="0" smtClean="0">
                <a:solidFill>
                  <a:srgbClr val="FFFF00"/>
                </a:solidFill>
              </a:rPr>
              <a:t>Trastorno neurasténico </a:t>
            </a:r>
          </a:p>
          <a:p>
            <a:r>
              <a:rPr lang="es-MX" sz="2400" dirty="0" smtClean="0">
                <a:solidFill>
                  <a:srgbClr val="FFFF00"/>
                </a:solidFill>
              </a:rPr>
              <a:t>Trastorno mixto de ansiedad y depresión</a:t>
            </a:r>
          </a:p>
          <a:p>
            <a:endParaRPr lang="es-MX" sz="2400" dirty="0">
              <a:solidFill>
                <a:srgbClr val="FFFF00"/>
              </a:solidFill>
            </a:endParaRPr>
          </a:p>
          <a:p>
            <a:pPr>
              <a:buFont typeface="Wingdings" pitchFamily="2" charset="2"/>
              <a:buChar char="v"/>
            </a:pPr>
            <a:r>
              <a:rPr lang="es-MX" sz="2400" dirty="0" smtClean="0">
                <a:solidFill>
                  <a:srgbClr val="FFFF00"/>
                </a:solidFill>
              </a:rPr>
              <a:t>Trastornos relacionados con situaciones estresantes</a:t>
            </a:r>
          </a:p>
          <a:p>
            <a:r>
              <a:rPr lang="es-MX" sz="2400" dirty="0" smtClean="0">
                <a:solidFill>
                  <a:srgbClr val="FFFF00"/>
                </a:solidFill>
              </a:rPr>
              <a:t>Reacción a estrés agudo</a:t>
            </a:r>
          </a:p>
          <a:p>
            <a:r>
              <a:rPr lang="es-MX" sz="2400" dirty="0" smtClean="0">
                <a:solidFill>
                  <a:srgbClr val="FFFF00"/>
                </a:solidFill>
              </a:rPr>
              <a:t>Trastorno de estrés postraumático</a:t>
            </a:r>
          </a:p>
          <a:p>
            <a:r>
              <a:rPr lang="es-MX" sz="2400" dirty="0" smtClean="0">
                <a:solidFill>
                  <a:srgbClr val="FFFF00"/>
                </a:solidFill>
              </a:rPr>
              <a:t>Trastorno de adaptación </a:t>
            </a:r>
          </a:p>
          <a:p>
            <a:endParaRPr lang="es-MX" sz="2400" dirty="0">
              <a:solidFill>
                <a:srgbClr val="FFFF00"/>
              </a:solidFill>
            </a:endParaRPr>
          </a:p>
        </p:txBody>
      </p:sp>
    </p:spTree>
    <p:extLst>
      <p:ext uri="{BB962C8B-B14F-4D97-AF65-F5344CB8AC3E}">
        <p14:creationId xmlns:p14="http://schemas.microsoft.com/office/powerpoint/2010/main" val="29291416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95536" y="476672"/>
            <a:ext cx="8229600" cy="720080"/>
          </a:xfrm>
          <a:solidFill>
            <a:srgbClr val="0070C0"/>
          </a:solidFill>
        </p:spPr>
        <p:txBody>
          <a:bodyPr>
            <a:normAutofit/>
          </a:bodyPr>
          <a:lstStyle/>
          <a:p>
            <a:r>
              <a:rPr lang="es-MX" sz="2800" dirty="0" smtClean="0">
                <a:solidFill>
                  <a:srgbClr val="FFFF00"/>
                </a:solidFill>
              </a:rPr>
              <a:t>Trastornos neuróticos</a:t>
            </a:r>
            <a:endParaRPr lang="es-MX" sz="2800" dirty="0">
              <a:solidFill>
                <a:srgbClr val="FFFF00"/>
              </a:solidFill>
            </a:endParaRPr>
          </a:p>
        </p:txBody>
      </p:sp>
      <p:sp>
        <p:nvSpPr>
          <p:cNvPr id="3" name="2 Marcador de contenido"/>
          <p:cNvSpPr>
            <a:spLocks noGrp="1"/>
          </p:cNvSpPr>
          <p:nvPr>
            <p:ph idx="1"/>
          </p:nvPr>
        </p:nvSpPr>
        <p:spPr>
          <a:solidFill>
            <a:srgbClr val="0070C0"/>
          </a:solidFill>
        </p:spPr>
        <p:txBody>
          <a:bodyPr>
            <a:normAutofit/>
          </a:bodyPr>
          <a:lstStyle/>
          <a:p>
            <a:r>
              <a:rPr lang="es-MX" sz="2800" dirty="0" smtClean="0">
                <a:solidFill>
                  <a:srgbClr val="FFFF00"/>
                </a:solidFill>
              </a:rPr>
              <a:t>Alta demanda de atención psiquiátrica</a:t>
            </a:r>
          </a:p>
          <a:p>
            <a:r>
              <a:rPr lang="es-MX" sz="2800" dirty="0" smtClean="0">
                <a:solidFill>
                  <a:srgbClr val="FFFF00"/>
                </a:solidFill>
              </a:rPr>
              <a:t>Cuadros relativamente benignos</a:t>
            </a:r>
          </a:p>
          <a:p>
            <a:r>
              <a:rPr lang="es-MX" sz="2800" dirty="0" smtClean="0">
                <a:solidFill>
                  <a:srgbClr val="FFFF00"/>
                </a:solidFill>
              </a:rPr>
              <a:t>Desarrollo endeble de la personalidad, con expresión desproporcionada de ansiedad ante contingencias ambientales poco trascendentes de la vida cotidiana</a:t>
            </a:r>
          </a:p>
          <a:p>
            <a:r>
              <a:rPr lang="es-MX" sz="2800" dirty="0" smtClean="0">
                <a:solidFill>
                  <a:srgbClr val="FFFF00"/>
                </a:solidFill>
              </a:rPr>
              <a:t>Afectación discreta de la adaptación creadora al medio</a:t>
            </a:r>
          </a:p>
          <a:p>
            <a:r>
              <a:rPr lang="es-MX" sz="2800" dirty="0" smtClean="0">
                <a:solidFill>
                  <a:srgbClr val="FFFF00"/>
                </a:solidFill>
              </a:rPr>
              <a:t>Desarrollo crónico con etapas de mejoría y otras de agudización</a:t>
            </a:r>
            <a:endParaRPr lang="es-MX" sz="2800" dirty="0">
              <a:solidFill>
                <a:srgbClr val="FFFF00"/>
              </a:solidFill>
            </a:endParaRPr>
          </a:p>
        </p:txBody>
      </p:sp>
    </p:spTree>
    <p:extLst>
      <p:ext uri="{BB962C8B-B14F-4D97-AF65-F5344CB8AC3E}">
        <p14:creationId xmlns:p14="http://schemas.microsoft.com/office/powerpoint/2010/main" val="382809698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95536" y="476672"/>
            <a:ext cx="8229600" cy="720080"/>
          </a:xfrm>
          <a:solidFill>
            <a:srgbClr val="0070C0"/>
          </a:solidFill>
        </p:spPr>
        <p:txBody>
          <a:bodyPr>
            <a:normAutofit/>
          </a:bodyPr>
          <a:lstStyle/>
          <a:p>
            <a:r>
              <a:rPr lang="es-MX" sz="2800" dirty="0" smtClean="0">
                <a:solidFill>
                  <a:srgbClr val="FFFF00"/>
                </a:solidFill>
              </a:rPr>
              <a:t>Características generales de los trastornos neuróticos</a:t>
            </a:r>
            <a:endParaRPr lang="es-MX" sz="2800" dirty="0">
              <a:solidFill>
                <a:srgbClr val="FFFF00"/>
              </a:solidFill>
            </a:endParaRPr>
          </a:p>
        </p:txBody>
      </p:sp>
      <p:sp>
        <p:nvSpPr>
          <p:cNvPr id="3" name="2 Marcador de contenido"/>
          <p:cNvSpPr>
            <a:spLocks noGrp="1"/>
          </p:cNvSpPr>
          <p:nvPr>
            <p:ph idx="1"/>
          </p:nvPr>
        </p:nvSpPr>
        <p:spPr>
          <a:solidFill>
            <a:srgbClr val="0070C0"/>
          </a:solidFill>
        </p:spPr>
        <p:txBody>
          <a:bodyPr>
            <a:normAutofit/>
          </a:bodyPr>
          <a:lstStyle/>
          <a:p>
            <a:r>
              <a:rPr lang="es-MX" sz="2400" dirty="0" smtClean="0">
                <a:solidFill>
                  <a:srgbClr val="FFFF00"/>
                </a:solidFill>
              </a:rPr>
              <a:t>Presencia por igual en hombres y mujeres</a:t>
            </a:r>
          </a:p>
          <a:p>
            <a:r>
              <a:rPr lang="es-MX" sz="2400" dirty="0" smtClean="0">
                <a:solidFill>
                  <a:srgbClr val="FFFF00"/>
                </a:solidFill>
              </a:rPr>
              <a:t>Prevalencia hasta un 10% población general y un tercio de la demanda de atención psiquiátrica</a:t>
            </a:r>
          </a:p>
          <a:p>
            <a:r>
              <a:rPr lang="es-MX" sz="2400" dirty="0" smtClean="0">
                <a:solidFill>
                  <a:srgbClr val="FFFF00"/>
                </a:solidFill>
              </a:rPr>
              <a:t>Patogenia por condicionamientos (Madre con miradas de desaprobación a un hijo seguido de una paliza)</a:t>
            </a:r>
          </a:p>
          <a:p>
            <a:r>
              <a:rPr lang="es-MX" sz="2400" dirty="0" smtClean="0">
                <a:solidFill>
                  <a:srgbClr val="FFFF00"/>
                </a:solidFill>
              </a:rPr>
              <a:t>Patogenia por aprendizaje (niño carente de afecto materno con cuadros de cólicos donde la madre se deshace en atenciones</a:t>
            </a:r>
            <a:r>
              <a:rPr lang="es-MX" sz="2800" dirty="0" smtClean="0">
                <a:solidFill>
                  <a:srgbClr val="FFFF00"/>
                </a:solidFill>
              </a:rPr>
              <a:t>)</a:t>
            </a:r>
          </a:p>
          <a:p>
            <a:r>
              <a:rPr lang="es-MX" sz="2400" dirty="0" smtClean="0">
                <a:solidFill>
                  <a:srgbClr val="FFFF00"/>
                </a:solidFill>
              </a:rPr>
              <a:t>Patogenia también mediada por factores ambientales y constitucionales, mecanismos conscientes e inconscientes</a:t>
            </a:r>
            <a:endParaRPr lang="es-MX" sz="2400" dirty="0">
              <a:solidFill>
                <a:srgbClr val="FFFF00"/>
              </a:solidFill>
            </a:endParaRPr>
          </a:p>
        </p:txBody>
      </p:sp>
    </p:spTree>
    <p:extLst>
      <p:ext uri="{BB962C8B-B14F-4D97-AF65-F5344CB8AC3E}">
        <p14:creationId xmlns:p14="http://schemas.microsoft.com/office/powerpoint/2010/main" val="191652703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95536" y="476672"/>
            <a:ext cx="8229600" cy="720080"/>
          </a:xfrm>
          <a:solidFill>
            <a:srgbClr val="0070C0"/>
          </a:solidFill>
        </p:spPr>
        <p:txBody>
          <a:bodyPr>
            <a:normAutofit/>
          </a:bodyPr>
          <a:lstStyle/>
          <a:p>
            <a:r>
              <a:rPr lang="es-MX" sz="2800" dirty="0" smtClean="0">
                <a:solidFill>
                  <a:srgbClr val="FFFF00"/>
                </a:solidFill>
              </a:rPr>
              <a:t>Características básicas de la personalidad neurótica </a:t>
            </a:r>
            <a:endParaRPr lang="es-MX" sz="2800" dirty="0">
              <a:solidFill>
                <a:srgbClr val="FFFF00"/>
              </a:solidFill>
            </a:endParaRPr>
          </a:p>
        </p:txBody>
      </p:sp>
      <p:sp>
        <p:nvSpPr>
          <p:cNvPr id="3" name="2 Marcador de contenido"/>
          <p:cNvSpPr>
            <a:spLocks noGrp="1"/>
          </p:cNvSpPr>
          <p:nvPr>
            <p:ph idx="1"/>
          </p:nvPr>
        </p:nvSpPr>
        <p:spPr>
          <a:solidFill>
            <a:srgbClr val="0070C0"/>
          </a:solidFill>
        </p:spPr>
        <p:txBody>
          <a:bodyPr>
            <a:normAutofit/>
          </a:bodyPr>
          <a:lstStyle/>
          <a:p>
            <a:r>
              <a:rPr lang="es-MX" sz="2800" dirty="0" smtClean="0">
                <a:solidFill>
                  <a:srgbClr val="FFFF00"/>
                </a:solidFill>
              </a:rPr>
              <a:t>Propensión a la ansiedad</a:t>
            </a:r>
          </a:p>
          <a:p>
            <a:r>
              <a:rPr lang="es-MX" sz="2800" dirty="0" smtClean="0">
                <a:solidFill>
                  <a:srgbClr val="FFFF00"/>
                </a:solidFill>
              </a:rPr>
              <a:t>Inseguridad</a:t>
            </a:r>
          </a:p>
          <a:p>
            <a:r>
              <a:rPr lang="es-MX" sz="2800" dirty="0" smtClean="0">
                <a:solidFill>
                  <a:srgbClr val="FFFF00"/>
                </a:solidFill>
              </a:rPr>
              <a:t>Deficiente autovaloración</a:t>
            </a:r>
          </a:p>
          <a:p>
            <a:r>
              <a:rPr lang="es-MX" sz="2800" dirty="0" smtClean="0">
                <a:solidFill>
                  <a:srgbClr val="FFFF00"/>
                </a:solidFill>
              </a:rPr>
              <a:t>Convicciones distorsionadas</a:t>
            </a:r>
          </a:p>
          <a:p>
            <a:r>
              <a:rPr lang="es-MX" sz="2800" dirty="0" smtClean="0">
                <a:solidFill>
                  <a:srgbClr val="FFFF00"/>
                </a:solidFill>
              </a:rPr>
              <a:t>Escala de valores inadecuada</a:t>
            </a:r>
          </a:p>
          <a:p>
            <a:r>
              <a:rPr lang="es-MX" sz="2800" dirty="0" smtClean="0">
                <a:solidFill>
                  <a:srgbClr val="FFFF00"/>
                </a:solidFill>
              </a:rPr>
              <a:t>Afectación de relaciones interpersonales</a:t>
            </a:r>
          </a:p>
          <a:p>
            <a:r>
              <a:rPr lang="es-MX" sz="2800" dirty="0" smtClean="0">
                <a:solidFill>
                  <a:srgbClr val="FFFF00"/>
                </a:solidFill>
              </a:rPr>
              <a:t>Actitudes patológicas </a:t>
            </a:r>
            <a:endParaRPr lang="es-MX" sz="2800" dirty="0">
              <a:solidFill>
                <a:srgbClr val="FFFF00"/>
              </a:solidFill>
            </a:endParaRPr>
          </a:p>
        </p:txBody>
      </p:sp>
    </p:spTree>
    <p:extLst>
      <p:ext uri="{BB962C8B-B14F-4D97-AF65-F5344CB8AC3E}">
        <p14:creationId xmlns:p14="http://schemas.microsoft.com/office/powerpoint/2010/main" val="11446852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95536" y="476672"/>
            <a:ext cx="8229600" cy="720080"/>
          </a:xfrm>
          <a:solidFill>
            <a:srgbClr val="0070C0"/>
          </a:solidFill>
        </p:spPr>
        <p:txBody>
          <a:bodyPr>
            <a:normAutofit/>
          </a:bodyPr>
          <a:lstStyle/>
          <a:p>
            <a:r>
              <a:rPr lang="es-MX" sz="2800" dirty="0" smtClean="0">
                <a:solidFill>
                  <a:srgbClr val="FFFF00"/>
                </a:solidFill>
              </a:rPr>
              <a:t>Trastorno de ansiedad fóbica  </a:t>
            </a:r>
            <a:endParaRPr lang="es-MX" sz="2800" dirty="0">
              <a:solidFill>
                <a:srgbClr val="FFFF00"/>
              </a:solidFill>
            </a:endParaRPr>
          </a:p>
        </p:txBody>
      </p:sp>
      <p:sp>
        <p:nvSpPr>
          <p:cNvPr id="3" name="2 Marcador de contenido"/>
          <p:cNvSpPr>
            <a:spLocks noGrp="1"/>
          </p:cNvSpPr>
          <p:nvPr>
            <p:ph idx="1"/>
          </p:nvPr>
        </p:nvSpPr>
        <p:spPr>
          <a:solidFill>
            <a:srgbClr val="0070C0"/>
          </a:solidFill>
        </p:spPr>
        <p:txBody>
          <a:bodyPr>
            <a:normAutofit/>
          </a:bodyPr>
          <a:lstStyle/>
          <a:p>
            <a:r>
              <a:rPr lang="es-MX" sz="2800" dirty="0" smtClean="0">
                <a:solidFill>
                  <a:srgbClr val="FFFF00"/>
                </a:solidFill>
              </a:rPr>
              <a:t>Temor irracional ante situaciones con crítica de su actitud</a:t>
            </a:r>
          </a:p>
          <a:p>
            <a:r>
              <a:rPr lang="es-MX" sz="2800" dirty="0" smtClean="0">
                <a:solidFill>
                  <a:srgbClr val="FFFF00"/>
                </a:solidFill>
              </a:rPr>
              <a:t>Conductas de evitación</a:t>
            </a:r>
          </a:p>
          <a:p>
            <a:r>
              <a:rPr lang="es-MX" sz="2800" dirty="0" smtClean="0">
                <a:solidFill>
                  <a:srgbClr val="FFFF00"/>
                </a:solidFill>
              </a:rPr>
              <a:t>Pueden asociarse a cuadros depresivos</a:t>
            </a:r>
          </a:p>
          <a:p>
            <a:r>
              <a:rPr lang="es-MX" sz="2800" dirty="0" smtClean="0">
                <a:solidFill>
                  <a:srgbClr val="FFFF00"/>
                </a:solidFill>
              </a:rPr>
              <a:t>Pueden presentarse como agorafobia</a:t>
            </a:r>
          </a:p>
          <a:p>
            <a:r>
              <a:rPr lang="es-MX" sz="2800" dirty="0" smtClean="0">
                <a:solidFill>
                  <a:srgbClr val="FFFF00"/>
                </a:solidFill>
              </a:rPr>
              <a:t>Como fobias sociales (hablar en público)</a:t>
            </a:r>
          </a:p>
          <a:p>
            <a:r>
              <a:rPr lang="es-MX" sz="2800" dirty="0" smtClean="0">
                <a:solidFill>
                  <a:srgbClr val="FFFF00"/>
                </a:solidFill>
              </a:rPr>
              <a:t>Fobias específicas (fobia a animales, a lugares altos, o </a:t>
            </a:r>
            <a:r>
              <a:rPr lang="es-MX" sz="2800" dirty="0" smtClean="0">
                <a:solidFill>
                  <a:srgbClr val="FFFF00"/>
                </a:solidFill>
              </a:rPr>
              <a:t>cerrados</a:t>
            </a:r>
            <a:endParaRPr lang="es-MX" sz="2800" dirty="0">
              <a:solidFill>
                <a:srgbClr val="FFFF00"/>
              </a:solidFill>
            </a:endParaRPr>
          </a:p>
        </p:txBody>
      </p:sp>
    </p:spTree>
    <p:extLst>
      <p:ext uri="{BB962C8B-B14F-4D97-AF65-F5344CB8AC3E}">
        <p14:creationId xmlns:p14="http://schemas.microsoft.com/office/powerpoint/2010/main" val="265137792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95536" y="476672"/>
            <a:ext cx="8229600" cy="720080"/>
          </a:xfrm>
          <a:solidFill>
            <a:srgbClr val="0070C0"/>
          </a:solidFill>
        </p:spPr>
        <p:txBody>
          <a:bodyPr>
            <a:normAutofit/>
          </a:bodyPr>
          <a:lstStyle/>
          <a:p>
            <a:r>
              <a:rPr lang="es-MX" sz="2800" dirty="0" smtClean="0">
                <a:solidFill>
                  <a:srgbClr val="FFFF00"/>
                </a:solidFill>
              </a:rPr>
              <a:t>Trastorno de pánico  </a:t>
            </a:r>
            <a:endParaRPr lang="es-MX" sz="2800" dirty="0">
              <a:solidFill>
                <a:srgbClr val="FFFF00"/>
              </a:solidFill>
            </a:endParaRPr>
          </a:p>
        </p:txBody>
      </p:sp>
      <p:sp>
        <p:nvSpPr>
          <p:cNvPr id="3" name="2 Marcador de contenido"/>
          <p:cNvSpPr>
            <a:spLocks noGrp="1"/>
          </p:cNvSpPr>
          <p:nvPr>
            <p:ph idx="1"/>
          </p:nvPr>
        </p:nvSpPr>
        <p:spPr>
          <a:solidFill>
            <a:srgbClr val="0070C0"/>
          </a:solidFill>
        </p:spPr>
        <p:txBody>
          <a:bodyPr>
            <a:normAutofit fontScale="92500"/>
          </a:bodyPr>
          <a:lstStyle/>
          <a:p>
            <a:r>
              <a:rPr lang="es-MX" sz="2800" dirty="0" smtClean="0">
                <a:solidFill>
                  <a:srgbClr val="FFFF00"/>
                </a:solidFill>
              </a:rPr>
              <a:t>Crisis recurrentes de ansiedad paroxística intensas</a:t>
            </a:r>
          </a:p>
          <a:p>
            <a:r>
              <a:rPr lang="es-MX" sz="2800" dirty="0" smtClean="0">
                <a:solidFill>
                  <a:srgbClr val="FFFF00"/>
                </a:solidFill>
              </a:rPr>
              <a:t>Inicio súbito, duración entre 5-10 minutos, </a:t>
            </a:r>
          </a:p>
          <a:p>
            <a:r>
              <a:rPr lang="es-MX" sz="2800" dirty="0" smtClean="0">
                <a:solidFill>
                  <a:srgbClr val="FFFF00"/>
                </a:solidFill>
              </a:rPr>
              <a:t>Predomina en mujeres</a:t>
            </a:r>
          </a:p>
          <a:p>
            <a:r>
              <a:rPr lang="es-MX" sz="2800" dirty="0" smtClean="0">
                <a:solidFill>
                  <a:srgbClr val="FFFF00"/>
                </a:solidFill>
              </a:rPr>
              <a:t>Acompañado de manifestaciones </a:t>
            </a:r>
            <a:r>
              <a:rPr lang="es-MX" sz="2800" dirty="0" err="1" smtClean="0">
                <a:solidFill>
                  <a:srgbClr val="FFFF00"/>
                </a:solidFill>
              </a:rPr>
              <a:t>dis</a:t>
            </a:r>
            <a:r>
              <a:rPr lang="es-MX" sz="2800" dirty="0" smtClean="0">
                <a:solidFill>
                  <a:srgbClr val="FFFF00"/>
                </a:solidFill>
              </a:rPr>
              <a:t> placenteras: miedo a volverse loco, a perder el control, a morir</a:t>
            </a:r>
          </a:p>
          <a:p>
            <a:r>
              <a:rPr lang="es-MX" sz="2800" dirty="0" smtClean="0">
                <a:solidFill>
                  <a:srgbClr val="FFFF00"/>
                </a:solidFill>
              </a:rPr>
              <a:t>Presencia de manifestaciones C. Vasculares, Respiratorias y otras</a:t>
            </a:r>
          </a:p>
          <a:p>
            <a:r>
              <a:rPr lang="es-MX" sz="2800" dirty="0" smtClean="0">
                <a:solidFill>
                  <a:srgbClr val="FFFF00"/>
                </a:solidFill>
              </a:rPr>
              <a:t>Diagnóstico diferencial con otras condiciones médicas: Infarto del miocardio, neumotórax, hipertiroidismo, uso y abstinencia de sustancias psicotrópicas. </a:t>
            </a:r>
            <a:endParaRPr lang="es-MX" sz="2800" dirty="0">
              <a:solidFill>
                <a:srgbClr val="FFFF00"/>
              </a:solidFill>
            </a:endParaRPr>
          </a:p>
        </p:txBody>
      </p:sp>
    </p:spTree>
    <p:extLst>
      <p:ext uri="{BB962C8B-B14F-4D97-AF65-F5344CB8AC3E}">
        <p14:creationId xmlns:p14="http://schemas.microsoft.com/office/powerpoint/2010/main" val="71133216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95536" y="476672"/>
            <a:ext cx="8229600" cy="720080"/>
          </a:xfrm>
          <a:solidFill>
            <a:srgbClr val="0070C0"/>
          </a:solidFill>
        </p:spPr>
        <p:txBody>
          <a:bodyPr>
            <a:normAutofit/>
          </a:bodyPr>
          <a:lstStyle/>
          <a:p>
            <a:r>
              <a:rPr lang="es-MX" sz="2800" dirty="0" smtClean="0">
                <a:solidFill>
                  <a:srgbClr val="FFFF00"/>
                </a:solidFill>
              </a:rPr>
              <a:t>Trastorno de ansiedad generalizada  </a:t>
            </a:r>
            <a:endParaRPr lang="es-MX" sz="2800" dirty="0">
              <a:solidFill>
                <a:srgbClr val="FFFF00"/>
              </a:solidFill>
            </a:endParaRPr>
          </a:p>
        </p:txBody>
      </p:sp>
      <p:sp>
        <p:nvSpPr>
          <p:cNvPr id="3" name="2 Marcador de contenido"/>
          <p:cNvSpPr>
            <a:spLocks noGrp="1"/>
          </p:cNvSpPr>
          <p:nvPr>
            <p:ph idx="1"/>
          </p:nvPr>
        </p:nvSpPr>
        <p:spPr>
          <a:solidFill>
            <a:srgbClr val="0070C0"/>
          </a:solidFill>
        </p:spPr>
        <p:txBody>
          <a:bodyPr>
            <a:normAutofit/>
          </a:bodyPr>
          <a:lstStyle/>
          <a:p>
            <a:r>
              <a:rPr lang="es-MX" sz="2800" dirty="0" smtClean="0">
                <a:solidFill>
                  <a:srgbClr val="FFFF00"/>
                </a:solidFill>
              </a:rPr>
              <a:t>Ansiedad generalizada y persistente</a:t>
            </a:r>
          </a:p>
          <a:p>
            <a:r>
              <a:rPr lang="es-MX" sz="2800" dirty="0" smtClean="0">
                <a:solidFill>
                  <a:srgbClr val="FFFF00"/>
                </a:solidFill>
              </a:rPr>
              <a:t>Presencia de síntomas psíquicos subjetivos, objetivos y somáticos de la ansiedad</a:t>
            </a:r>
          </a:p>
          <a:p>
            <a:r>
              <a:rPr lang="es-MX" sz="2800" dirty="0" smtClean="0">
                <a:solidFill>
                  <a:srgbClr val="FFFF00"/>
                </a:solidFill>
              </a:rPr>
              <a:t>Sensación de temblor por dentro, presión constante del tiempo, dificultad en concentrar la atención, tensión muscular, intranquilidad motora, hiperactividad vegetativa, falta de aire, palpitaciones, algias precordiales, salto en el estómago, diarreas, sudoración excesiva en manos y pies</a:t>
            </a:r>
            <a:r>
              <a:rPr lang="es-MX" sz="2800" smtClean="0">
                <a:solidFill>
                  <a:srgbClr val="FFFF00"/>
                </a:solidFill>
              </a:rPr>
              <a:t>, insomnio</a:t>
            </a:r>
            <a:endParaRPr lang="es-MX" sz="2800" dirty="0">
              <a:solidFill>
                <a:srgbClr val="FFFF00"/>
              </a:solidFill>
            </a:endParaRPr>
          </a:p>
        </p:txBody>
      </p:sp>
    </p:spTree>
    <p:extLst>
      <p:ext uri="{BB962C8B-B14F-4D97-AF65-F5344CB8AC3E}">
        <p14:creationId xmlns:p14="http://schemas.microsoft.com/office/powerpoint/2010/main" val="136602846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95536" y="476672"/>
            <a:ext cx="8229600" cy="720080"/>
          </a:xfrm>
          <a:solidFill>
            <a:srgbClr val="0070C0"/>
          </a:solidFill>
        </p:spPr>
        <p:txBody>
          <a:bodyPr>
            <a:normAutofit/>
          </a:bodyPr>
          <a:lstStyle/>
          <a:p>
            <a:r>
              <a:rPr lang="es-MX" sz="2800" dirty="0" smtClean="0">
                <a:solidFill>
                  <a:srgbClr val="FFFF00"/>
                </a:solidFill>
              </a:rPr>
              <a:t>Trastorno </a:t>
            </a:r>
            <a:r>
              <a:rPr lang="es-MX" sz="2800" dirty="0" smtClean="0">
                <a:solidFill>
                  <a:srgbClr val="FFFF00"/>
                </a:solidFill>
              </a:rPr>
              <a:t>obsesivo-compulsivo  </a:t>
            </a:r>
            <a:endParaRPr lang="es-MX" sz="2800" dirty="0">
              <a:solidFill>
                <a:srgbClr val="FFFF00"/>
              </a:solidFill>
            </a:endParaRPr>
          </a:p>
        </p:txBody>
      </p:sp>
      <p:sp>
        <p:nvSpPr>
          <p:cNvPr id="3" name="2 Marcador de contenido"/>
          <p:cNvSpPr>
            <a:spLocks noGrp="1"/>
          </p:cNvSpPr>
          <p:nvPr>
            <p:ph idx="1"/>
          </p:nvPr>
        </p:nvSpPr>
        <p:spPr>
          <a:solidFill>
            <a:srgbClr val="0070C0"/>
          </a:solidFill>
        </p:spPr>
        <p:txBody>
          <a:bodyPr>
            <a:normAutofit/>
          </a:bodyPr>
          <a:lstStyle/>
          <a:p>
            <a:r>
              <a:rPr lang="es-MX" sz="2800" dirty="0" smtClean="0">
                <a:solidFill>
                  <a:srgbClr val="FFFF00"/>
                </a:solidFill>
              </a:rPr>
              <a:t>Hay ideas obsesivas, compulsiones y dudas obsesivas</a:t>
            </a:r>
          </a:p>
          <a:p>
            <a:r>
              <a:rPr lang="es-MX" sz="2800" dirty="0" smtClean="0">
                <a:solidFill>
                  <a:srgbClr val="FFFF00"/>
                </a:solidFill>
              </a:rPr>
              <a:t>Marcado carácter ego </a:t>
            </a:r>
            <a:r>
              <a:rPr lang="es-MX" sz="2800" dirty="0" err="1" smtClean="0">
                <a:solidFill>
                  <a:srgbClr val="FFFF00"/>
                </a:solidFill>
              </a:rPr>
              <a:t>dis</a:t>
            </a:r>
            <a:r>
              <a:rPr lang="es-MX" sz="2800" dirty="0" smtClean="0">
                <a:solidFill>
                  <a:srgbClr val="FFFF00"/>
                </a:solidFill>
              </a:rPr>
              <a:t> tónico, las rechaza</a:t>
            </a:r>
          </a:p>
          <a:p>
            <a:r>
              <a:rPr lang="es-MX" sz="2800" dirty="0" smtClean="0">
                <a:solidFill>
                  <a:srgbClr val="FFFF00"/>
                </a:solidFill>
              </a:rPr>
              <a:t>Crítica de lo absurdo del pensamiento</a:t>
            </a:r>
          </a:p>
          <a:p>
            <a:r>
              <a:rPr lang="es-MX" sz="2800" dirty="0" smtClean="0">
                <a:solidFill>
                  <a:srgbClr val="FFFF00"/>
                </a:solidFill>
              </a:rPr>
              <a:t> Marcado sufrimiento con afectaciones considerables para su desempeño</a:t>
            </a:r>
          </a:p>
          <a:p>
            <a:r>
              <a:rPr lang="es-MX" sz="2800" dirty="0" smtClean="0">
                <a:solidFill>
                  <a:srgbClr val="FFFF00"/>
                </a:solidFill>
              </a:rPr>
              <a:t>Denominación obsesiva abarca ideas, rumiar recuerdos, cálculos aritméticos innecesarios, descomponer palabas en sílabas, repetir tonadillas, representaciones ansiosas</a:t>
            </a:r>
            <a:r>
              <a:rPr lang="es-MX" sz="2800" dirty="0" smtClean="0">
                <a:solidFill>
                  <a:srgbClr val="FFFF00"/>
                </a:solidFill>
              </a:rPr>
              <a:t> </a:t>
            </a:r>
            <a:endParaRPr lang="es-MX" sz="2800" dirty="0">
              <a:solidFill>
                <a:srgbClr val="FFFF00"/>
              </a:solidFill>
            </a:endParaRPr>
          </a:p>
        </p:txBody>
      </p:sp>
    </p:spTree>
    <p:extLst>
      <p:ext uri="{BB962C8B-B14F-4D97-AF65-F5344CB8AC3E}">
        <p14:creationId xmlns:p14="http://schemas.microsoft.com/office/powerpoint/2010/main" val="1828314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95536" y="476672"/>
            <a:ext cx="8229600" cy="720080"/>
          </a:xfrm>
          <a:solidFill>
            <a:srgbClr val="0070C0"/>
          </a:solidFill>
        </p:spPr>
        <p:txBody>
          <a:bodyPr>
            <a:normAutofit/>
          </a:bodyPr>
          <a:lstStyle/>
          <a:p>
            <a:r>
              <a:rPr lang="es-MX" sz="2800" dirty="0" smtClean="0">
                <a:solidFill>
                  <a:srgbClr val="FFFF00"/>
                </a:solidFill>
              </a:rPr>
              <a:t>Trastorno </a:t>
            </a:r>
            <a:r>
              <a:rPr lang="es-MX" sz="2800" dirty="0" smtClean="0">
                <a:solidFill>
                  <a:srgbClr val="FFFF00"/>
                </a:solidFill>
              </a:rPr>
              <a:t>obsesivo-compulsivo  </a:t>
            </a:r>
            <a:endParaRPr lang="es-MX" sz="2800" dirty="0">
              <a:solidFill>
                <a:srgbClr val="FFFF00"/>
              </a:solidFill>
            </a:endParaRPr>
          </a:p>
        </p:txBody>
      </p:sp>
      <p:sp>
        <p:nvSpPr>
          <p:cNvPr id="3" name="2 Marcador de contenido"/>
          <p:cNvSpPr>
            <a:spLocks noGrp="1"/>
          </p:cNvSpPr>
          <p:nvPr>
            <p:ph idx="1"/>
          </p:nvPr>
        </p:nvSpPr>
        <p:spPr>
          <a:solidFill>
            <a:srgbClr val="0070C0"/>
          </a:solidFill>
        </p:spPr>
        <p:txBody>
          <a:bodyPr>
            <a:normAutofit/>
          </a:bodyPr>
          <a:lstStyle/>
          <a:p>
            <a:r>
              <a:rPr lang="es-MX" sz="2800" dirty="0" smtClean="0">
                <a:solidFill>
                  <a:srgbClr val="FFFF00"/>
                </a:solidFill>
              </a:rPr>
              <a:t>Compulsiones dadas por manifestaciones conductuales: leer las placas de los carros, lavado continuo de las manos, tocar objetos, rituales complejos en la casa ( cerciorarse que los adornos están en determinada posición)</a:t>
            </a:r>
          </a:p>
          <a:p>
            <a:r>
              <a:rPr lang="es-MX" sz="2800" dirty="0" smtClean="0">
                <a:solidFill>
                  <a:srgbClr val="FFFF00"/>
                </a:solidFill>
              </a:rPr>
              <a:t>La duda obsesiva</a:t>
            </a:r>
            <a:r>
              <a:rPr lang="es-MX" sz="2800" dirty="0" smtClean="0">
                <a:solidFill>
                  <a:srgbClr val="FFFF00"/>
                </a:solidFill>
              </a:rPr>
              <a:t>, chequeo constante de si cerró ventanas y puertas al salir de la casa, la llave del gas</a:t>
            </a:r>
            <a:endParaRPr lang="es-MX" sz="2800" dirty="0">
              <a:solidFill>
                <a:srgbClr val="FFFF00"/>
              </a:solidFill>
            </a:endParaRPr>
          </a:p>
        </p:txBody>
      </p:sp>
    </p:spTree>
    <p:extLst>
      <p:ext uri="{BB962C8B-B14F-4D97-AF65-F5344CB8AC3E}">
        <p14:creationId xmlns:p14="http://schemas.microsoft.com/office/powerpoint/2010/main" val="232981572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95536" y="476672"/>
            <a:ext cx="8229600" cy="720080"/>
          </a:xfrm>
          <a:solidFill>
            <a:srgbClr val="0070C0"/>
          </a:solidFill>
        </p:spPr>
        <p:txBody>
          <a:bodyPr>
            <a:normAutofit/>
          </a:bodyPr>
          <a:lstStyle/>
          <a:p>
            <a:r>
              <a:rPr lang="es-MX" sz="2800" dirty="0" smtClean="0">
                <a:solidFill>
                  <a:srgbClr val="FFFF00"/>
                </a:solidFill>
              </a:rPr>
              <a:t>Trastornos </a:t>
            </a:r>
            <a:r>
              <a:rPr lang="es-MX" sz="2800" dirty="0" err="1" smtClean="0">
                <a:solidFill>
                  <a:srgbClr val="FFFF00"/>
                </a:solidFill>
              </a:rPr>
              <a:t>disociativos</a:t>
            </a:r>
            <a:r>
              <a:rPr lang="es-MX" sz="2800" dirty="0" smtClean="0">
                <a:solidFill>
                  <a:srgbClr val="FFFF00"/>
                </a:solidFill>
              </a:rPr>
              <a:t>   </a:t>
            </a:r>
            <a:endParaRPr lang="es-MX" sz="2800" dirty="0">
              <a:solidFill>
                <a:srgbClr val="FFFF00"/>
              </a:solidFill>
            </a:endParaRPr>
          </a:p>
        </p:txBody>
      </p:sp>
      <p:sp>
        <p:nvSpPr>
          <p:cNvPr id="3" name="2 Marcador de contenido"/>
          <p:cNvSpPr>
            <a:spLocks noGrp="1"/>
          </p:cNvSpPr>
          <p:nvPr>
            <p:ph idx="1"/>
          </p:nvPr>
        </p:nvSpPr>
        <p:spPr>
          <a:solidFill>
            <a:srgbClr val="0070C0"/>
          </a:solidFill>
        </p:spPr>
        <p:txBody>
          <a:bodyPr>
            <a:normAutofit/>
          </a:bodyPr>
          <a:lstStyle/>
          <a:p>
            <a:r>
              <a:rPr lang="es-MX" sz="2800" dirty="0" smtClean="0">
                <a:solidFill>
                  <a:srgbClr val="FFFF00"/>
                </a:solidFill>
              </a:rPr>
              <a:t>Hay estrechamiento selectivo del campo de la conciencia ante determinados fenómenos o situaciones con importancia emocional significativa para la persona</a:t>
            </a:r>
          </a:p>
          <a:p>
            <a:r>
              <a:rPr lang="es-MX" sz="2800" dirty="0" smtClean="0">
                <a:solidFill>
                  <a:srgbClr val="FFFF00"/>
                </a:solidFill>
              </a:rPr>
              <a:t>Diversas formas clínicas:</a:t>
            </a:r>
          </a:p>
          <a:p>
            <a:pPr>
              <a:buFont typeface="Wingdings" pitchFamily="2" charset="2"/>
              <a:buChar char="Ø"/>
            </a:pPr>
            <a:r>
              <a:rPr lang="es-MX" sz="2800" dirty="0" smtClean="0">
                <a:solidFill>
                  <a:srgbClr val="FFFF00"/>
                </a:solidFill>
              </a:rPr>
              <a:t>Amnesia </a:t>
            </a:r>
            <a:r>
              <a:rPr lang="es-MX" sz="2800" dirty="0" err="1" smtClean="0">
                <a:solidFill>
                  <a:srgbClr val="FFFF00"/>
                </a:solidFill>
              </a:rPr>
              <a:t>disociativa</a:t>
            </a:r>
            <a:r>
              <a:rPr lang="es-MX" sz="2800" dirty="0" smtClean="0">
                <a:solidFill>
                  <a:srgbClr val="FFFF00"/>
                </a:solidFill>
              </a:rPr>
              <a:t> parcial o selectiva</a:t>
            </a:r>
          </a:p>
          <a:p>
            <a:pPr>
              <a:buFont typeface="Wingdings" pitchFamily="2" charset="2"/>
              <a:buChar char="Ø"/>
            </a:pPr>
            <a:r>
              <a:rPr lang="es-MX" sz="2800" dirty="0" smtClean="0">
                <a:solidFill>
                  <a:srgbClr val="FFFF00"/>
                </a:solidFill>
              </a:rPr>
              <a:t>Fuga </a:t>
            </a:r>
            <a:r>
              <a:rPr lang="es-MX" sz="2800" dirty="0" err="1" smtClean="0">
                <a:solidFill>
                  <a:srgbClr val="FFFF00"/>
                </a:solidFill>
              </a:rPr>
              <a:t>disociativa</a:t>
            </a:r>
            <a:endParaRPr lang="es-MX" sz="2800" dirty="0" smtClean="0">
              <a:solidFill>
                <a:srgbClr val="FFFF00"/>
              </a:solidFill>
            </a:endParaRPr>
          </a:p>
          <a:p>
            <a:pPr>
              <a:buFont typeface="Wingdings" pitchFamily="2" charset="2"/>
              <a:buChar char="Ø"/>
            </a:pPr>
            <a:r>
              <a:rPr lang="es-MX" sz="2800" dirty="0" smtClean="0">
                <a:solidFill>
                  <a:srgbClr val="FFFF00"/>
                </a:solidFill>
              </a:rPr>
              <a:t>Estupor </a:t>
            </a:r>
            <a:r>
              <a:rPr lang="es-MX" sz="2800" dirty="0" err="1" smtClean="0">
                <a:solidFill>
                  <a:srgbClr val="FFFF00"/>
                </a:solidFill>
              </a:rPr>
              <a:t>disociativo</a:t>
            </a:r>
            <a:endParaRPr lang="es-MX" sz="2800" dirty="0" smtClean="0">
              <a:solidFill>
                <a:srgbClr val="FFFF00"/>
              </a:solidFill>
            </a:endParaRPr>
          </a:p>
          <a:p>
            <a:pPr>
              <a:buFont typeface="Wingdings" pitchFamily="2" charset="2"/>
              <a:buChar char="Ø"/>
            </a:pPr>
            <a:r>
              <a:rPr lang="es-MX" sz="2800" dirty="0" smtClean="0">
                <a:solidFill>
                  <a:srgbClr val="FFFF00"/>
                </a:solidFill>
              </a:rPr>
              <a:t>Trastornos de trance y posesión</a:t>
            </a:r>
            <a:endParaRPr lang="es-MX" sz="2800" dirty="0">
              <a:solidFill>
                <a:srgbClr val="FFFF00"/>
              </a:solidFill>
            </a:endParaRPr>
          </a:p>
        </p:txBody>
      </p:sp>
    </p:spTree>
    <p:extLst>
      <p:ext uri="{BB962C8B-B14F-4D97-AF65-F5344CB8AC3E}">
        <p14:creationId xmlns:p14="http://schemas.microsoft.com/office/powerpoint/2010/main" val="377187625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95536" y="476672"/>
            <a:ext cx="8229600" cy="720080"/>
          </a:xfrm>
          <a:solidFill>
            <a:srgbClr val="0070C0"/>
          </a:solidFill>
        </p:spPr>
        <p:txBody>
          <a:bodyPr>
            <a:normAutofit/>
          </a:bodyPr>
          <a:lstStyle/>
          <a:p>
            <a:r>
              <a:rPr lang="es-MX" sz="2800" dirty="0" smtClean="0">
                <a:solidFill>
                  <a:srgbClr val="FFFF00"/>
                </a:solidFill>
              </a:rPr>
              <a:t>Trastornos </a:t>
            </a:r>
            <a:r>
              <a:rPr lang="es-MX" sz="2800" dirty="0" err="1" smtClean="0">
                <a:solidFill>
                  <a:srgbClr val="FFFF00"/>
                </a:solidFill>
              </a:rPr>
              <a:t>disociativos</a:t>
            </a:r>
            <a:r>
              <a:rPr lang="es-MX" sz="2800" dirty="0" smtClean="0">
                <a:solidFill>
                  <a:srgbClr val="FFFF00"/>
                </a:solidFill>
              </a:rPr>
              <a:t>   </a:t>
            </a:r>
            <a:endParaRPr lang="es-MX" sz="2800" dirty="0">
              <a:solidFill>
                <a:srgbClr val="FFFF00"/>
              </a:solidFill>
            </a:endParaRPr>
          </a:p>
        </p:txBody>
      </p:sp>
      <p:sp>
        <p:nvSpPr>
          <p:cNvPr id="3" name="2 Marcador de contenido"/>
          <p:cNvSpPr>
            <a:spLocks noGrp="1"/>
          </p:cNvSpPr>
          <p:nvPr>
            <p:ph idx="1"/>
          </p:nvPr>
        </p:nvSpPr>
        <p:spPr>
          <a:solidFill>
            <a:srgbClr val="0070C0"/>
          </a:solidFill>
        </p:spPr>
        <p:txBody>
          <a:bodyPr>
            <a:normAutofit/>
          </a:bodyPr>
          <a:lstStyle/>
          <a:p>
            <a:pPr>
              <a:buFont typeface="Wingdings" pitchFamily="2" charset="2"/>
              <a:buChar char="Ø"/>
            </a:pPr>
            <a:r>
              <a:rPr lang="es-MX" sz="2800" dirty="0" smtClean="0">
                <a:solidFill>
                  <a:srgbClr val="FFFF00"/>
                </a:solidFill>
              </a:rPr>
              <a:t>Trastornos de la motilidad voluntaria (parálisis, afonías, pseudo convulsiones, ataques)</a:t>
            </a:r>
          </a:p>
          <a:p>
            <a:pPr>
              <a:buFont typeface="Wingdings" pitchFamily="2" charset="2"/>
              <a:buChar char="Ø"/>
            </a:pPr>
            <a:r>
              <a:rPr lang="es-MX" sz="2800" dirty="0" smtClean="0">
                <a:solidFill>
                  <a:srgbClr val="FFFF00"/>
                </a:solidFill>
              </a:rPr>
              <a:t>Trastornos de la </a:t>
            </a:r>
            <a:r>
              <a:rPr lang="es-MX" sz="2800" dirty="0" smtClean="0">
                <a:solidFill>
                  <a:srgbClr val="FFFF00"/>
                </a:solidFill>
              </a:rPr>
              <a:t>sensibilidad (parestesias, anestesias, pérdida de la visión, del gusto, del olfato, </a:t>
            </a:r>
          </a:p>
          <a:p>
            <a:pPr>
              <a:buFont typeface="Wingdings" pitchFamily="2" charset="2"/>
              <a:buChar char="Ø"/>
            </a:pPr>
            <a:r>
              <a:rPr lang="es-MX" sz="2800" dirty="0" smtClean="0">
                <a:solidFill>
                  <a:srgbClr val="FFFF00"/>
                </a:solidFill>
              </a:rPr>
              <a:t>Pseudo Demencia o Síndrome de </a:t>
            </a:r>
            <a:r>
              <a:rPr lang="es-MX" sz="2800" dirty="0" err="1" smtClean="0">
                <a:solidFill>
                  <a:srgbClr val="FFFF00"/>
                </a:solidFill>
              </a:rPr>
              <a:t>Ganser</a:t>
            </a:r>
            <a:r>
              <a:rPr lang="es-MX" sz="2800" dirty="0" smtClean="0">
                <a:solidFill>
                  <a:srgbClr val="FFFF00"/>
                </a:solidFill>
              </a:rPr>
              <a:t>, comprende las preguntas con respuestas erróneas</a:t>
            </a:r>
            <a:endParaRPr lang="es-MX" sz="2800" dirty="0">
              <a:solidFill>
                <a:srgbClr val="FFFF00"/>
              </a:solidFill>
            </a:endParaRPr>
          </a:p>
        </p:txBody>
      </p:sp>
    </p:spTree>
    <p:extLst>
      <p:ext uri="{BB962C8B-B14F-4D97-AF65-F5344CB8AC3E}">
        <p14:creationId xmlns:p14="http://schemas.microsoft.com/office/powerpoint/2010/main" val="188378692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95536" y="476672"/>
            <a:ext cx="8229600" cy="720080"/>
          </a:xfrm>
          <a:solidFill>
            <a:srgbClr val="0070C0"/>
          </a:solidFill>
        </p:spPr>
        <p:txBody>
          <a:bodyPr>
            <a:normAutofit/>
          </a:bodyPr>
          <a:lstStyle/>
          <a:p>
            <a:r>
              <a:rPr lang="es-MX" sz="2800" dirty="0" smtClean="0">
                <a:solidFill>
                  <a:srgbClr val="FFFF00"/>
                </a:solidFill>
              </a:rPr>
              <a:t>Trastorno mixto de ansiedad y depresión   </a:t>
            </a:r>
            <a:endParaRPr lang="es-MX" sz="2800" dirty="0">
              <a:solidFill>
                <a:srgbClr val="FFFF00"/>
              </a:solidFill>
            </a:endParaRPr>
          </a:p>
        </p:txBody>
      </p:sp>
      <p:sp>
        <p:nvSpPr>
          <p:cNvPr id="3" name="2 Marcador de contenido"/>
          <p:cNvSpPr>
            <a:spLocks noGrp="1"/>
          </p:cNvSpPr>
          <p:nvPr>
            <p:ph idx="1"/>
          </p:nvPr>
        </p:nvSpPr>
        <p:spPr>
          <a:solidFill>
            <a:srgbClr val="0070C0"/>
          </a:solidFill>
        </p:spPr>
        <p:txBody>
          <a:bodyPr>
            <a:normAutofit/>
          </a:bodyPr>
          <a:lstStyle/>
          <a:p>
            <a:r>
              <a:rPr lang="es-MX" dirty="0" smtClean="0">
                <a:solidFill>
                  <a:srgbClr val="FFFF00"/>
                </a:solidFill>
              </a:rPr>
              <a:t>Cuando coexisten síntomas ansiosos y depresivos de igual intensidad</a:t>
            </a:r>
          </a:p>
          <a:p>
            <a:r>
              <a:rPr lang="es-MX" dirty="0" smtClean="0">
                <a:solidFill>
                  <a:srgbClr val="FFFF00"/>
                </a:solidFill>
              </a:rPr>
              <a:t>Difícil evaluarlos por separados </a:t>
            </a:r>
            <a:endParaRPr lang="es-MX" dirty="0" smtClean="0">
              <a:solidFill>
                <a:srgbClr val="FFFF00"/>
              </a:solidFill>
            </a:endParaRPr>
          </a:p>
          <a:p>
            <a:r>
              <a:rPr lang="es-MX" dirty="0" smtClean="0">
                <a:solidFill>
                  <a:srgbClr val="FFFF00"/>
                </a:solidFill>
              </a:rPr>
              <a:t>Los síntomas depresivos no deben ni moderados ni severos</a:t>
            </a:r>
            <a:endParaRPr lang="es-MX" dirty="0">
              <a:solidFill>
                <a:srgbClr val="FFFF00"/>
              </a:solidFill>
            </a:endParaRPr>
          </a:p>
        </p:txBody>
      </p:sp>
    </p:spTree>
    <p:extLst>
      <p:ext uri="{BB962C8B-B14F-4D97-AF65-F5344CB8AC3E}">
        <p14:creationId xmlns:p14="http://schemas.microsoft.com/office/powerpoint/2010/main" val="308020827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95536" y="476672"/>
            <a:ext cx="8229600" cy="720080"/>
          </a:xfrm>
          <a:solidFill>
            <a:srgbClr val="0070C0"/>
          </a:solidFill>
        </p:spPr>
        <p:txBody>
          <a:bodyPr>
            <a:normAutofit/>
          </a:bodyPr>
          <a:lstStyle/>
          <a:p>
            <a:r>
              <a:rPr lang="es-MX" sz="2800" dirty="0" smtClean="0">
                <a:solidFill>
                  <a:srgbClr val="FFFF00"/>
                </a:solidFill>
              </a:rPr>
              <a:t>Trastornos relacionados con situaciones estresantes   </a:t>
            </a:r>
            <a:endParaRPr lang="es-MX" sz="2800" dirty="0">
              <a:solidFill>
                <a:srgbClr val="FFFF00"/>
              </a:solidFill>
            </a:endParaRPr>
          </a:p>
        </p:txBody>
      </p:sp>
      <p:sp>
        <p:nvSpPr>
          <p:cNvPr id="3" name="2 Marcador de contenido"/>
          <p:cNvSpPr>
            <a:spLocks noGrp="1"/>
          </p:cNvSpPr>
          <p:nvPr>
            <p:ph idx="1"/>
          </p:nvPr>
        </p:nvSpPr>
        <p:spPr>
          <a:solidFill>
            <a:srgbClr val="0070C0"/>
          </a:solidFill>
        </p:spPr>
        <p:txBody>
          <a:bodyPr>
            <a:normAutofit/>
          </a:bodyPr>
          <a:lstStyle/>
          <a:p>
            <a:pPr>
              <a:buFont typeface="Wingdings" pitchFamily="2" charset="2"/>
              <a:buChar char="Ø"/>
            </a:pPr>
            <a:r>
              <a:rPr lang="es-MX" sz="3600" dirty="0" smtClean="0">
                <a:solidFill>
                  <a:srgbClr val="FFFF00"/>
                </a:solidFill>
              </a:rPr>
              <a:t>Reacción al estrés grave</a:t>
            </a:r>
          </a:p>
          <a:p>
            <a:pPr>
              <a:buFont typeface="Wingdings" pitchFamily="2" charset="2"/>
              <a:buChar char="Ø"/>
            </a:pPr>
            <a:r>
              <a:rPr lang="es-MX" sz="3600" dirty="0" smtClean="0">
                <a:solidFill>
                  <a:srgbClr val="FFFF00"/>
                </a:solidFill>
              </a:rPr>
              <a:t>Los trastornos de adaptación</a:t>
            </a:r>
          </a:p>
          <a:p>
            <a:pPr>
              <a:buFont typeface="Wingdings" pitchFamily="2" charset="2"/>
              <a:buChar char="Ø"/>
            </a:pPr>
            <a:r>
              <a:rPr lang="es-MX" sz="3600" dirty="0" smtClean="0">
                <a:solidFill>
                  <a:srgbClr val="FFFF00"/>
                </a:solidFill>
              </a:rPr>
              <a:t>Los trastornos por estrés post traumático</a:t>
            </a:r>
            <a:endParaRPr lang="es-MX" sz="3600" dirty="0">
              <a:solidFill>
                <a:srgbClr val="FFFF00"/>
              </a:solidFill>
            </a:endParaRPr>
          </a:p>
        </p:txBody>
      </p:sp>
    </p:spTree>
    <p:extLst>
      <p:ext uri="{BB962C8B-B14F-4D97-AF65-F5344CB8AC3E}">
        <p14:creationId xmlns:p14="http://schemas.microsoft.com/office/powerpoint/2010/main" val="301218168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95536" y="476672"/>
            <a:ext cx="8229600" cy="720080"/>
          </a:xfrm>
          <a:solidFill>
            <a:srgbClr val="0070C0"/>
          </a:solidFill>
        </p:spPr>
        <p:txBody>
          <a:bodyPr>
            <a:normAutofit/>
          </a:bodyPr>
          <a:lstStyle/>
          <a:p>
            <a:r>
              <a:rPr lang="es-MX" sz="2800" dirty="0" smtClean="0">
                <a:solidFill>
                  <a:srgbClr val="FFFF00"/>
                </a:solidFill>
              </a:rPr>
              <a:t>Características generales </a:t>
            </a:r>
            <a:r>
              <a:rPr lang="es-MX" sz="2800" dirty="0" smtClean="0">
                <a:solidFill>
                  <a:srgbClr val="FFFF00"/>
                </a:solidFill>
              </a:rPr>
              <a:t>  </a:t>
            </a:r>
            <a:endParaRPr lang="es-MX" sz="2800" dirty="0">
              <a:solidFill>
                <a:srgbClr val="FFFF00"/>
              </a:solidFill>
            </a:endParaRPr>
          </a:p>
        </p:txBody>
      </p:sp>
      <p:sp>
        <p:nvSpPr>
          <p:cNvPr id="3" name="2 Marcador de contenido"/>
          <p:cNvSpPr>
            <a:spLocks noGrp="1"/>
          </p:cNvSpPr>
          <p:nvPr>
            <p:ph idx="1"/>
          </p:nvPr>
        </p:nvSpPr>
        <p:spPr>
          <a:solidFill>
            <a:srgbClr val="0070C0"/>
          </a:solidFill>
        </p:spPr>
        <p:txBody>
          <a:bodyPr>
            <a:normAutofit/>
          </a:bodyPr>
          <a:lstStyle/>
          <a:p>
            <a:pPr>
              <a:buFont typeface="Wingdings" pitchFamily="2" charset="2"/>
              <a:buChar char="Ø"/>
            </a:pPr>
            <a:r>
              <a:rPr lang="es-MX" sz="2400" dirty="0" smtClean="0">
                <a:solidFill>
                  <a:srgbClr val="FFFF00"/>
                </a:solidFill>
              </a:rPr>
              <a:t>Hay umbral de tolerancia a frustraciones y situaciones de tensión en sujetos normales que pueden ser superados por contingencias ambientales</a:t>
            </a:r>
          </a:p>
          <a:p>
            <a:pPr>
              <a:buFont typeface="Wingdings" pitchFamily="2" charset="2"/>
              <a:buChar char="Ø"/>
            </a:pPr>
            <a:r>
              <a:rPr lang="es-MX" sz="2400" dirty="0" smtClean="0">
                <a:solidFill>
                  <a:srgbClr val="FFFF00"/>
                </a:solidFill>
              </a:rPr>
              <a:t>Los trastornos de adaptación y la reacción a estrés grave se caracterizan por </a:t>
            </a:r>
            <a:endParaRPr lang="es-MX" sz="2400" dirty="0" smtClean="0">
              <a:solidFill>
                <a:srgbClr val="FFFF00"/>
              </a:solidFill>
            </a:endParaRPr>
          </a:p>
          <a:p>
            <a:r>
              <a:rPr lang="es-MX" sz="2400" dirty="0" smtClean="0">
                <a:solidFill>
                  <a:srgbClr val="FFFF00"/>
                </a:solidFill>
              </a:rPr>
              <a:t>Se instalan en sujetos sin evidencias de trastornos psicopatológicos anteriores</a:t>
            </a:r>
          </a:p>
          <a:p>
            <a:r>
              <a:rPr lang="es-MX" sz="2400" dirty="0" smtClean="0">
                <a:solidFill>
                  <a:srgbClr val="FFFF00"/>
                </a:solidFill>
              </a:rPr>
              <a:t>Personalidad dentro de límites normales</a:t>
            </a:r>
          </a:p>
          <a:p>
            <a:r>
              <a:rPr lang="es-MX" sz="2400" dirty="0" smtClean="0">
                <a:solidFill>
                  <a:srgbClr val="FFFF00"/>
                </a:solidFill>
              </a:rPr>
              <a:t>Estrecha relación del cuadro clínico con el evento desencadenante</a:t>
            </a:r>
          </a:p>
          <a:p>
            <a:r>
              <a:rPr lang="es-MX" sz="2400" dirty="0" smtClean="0">
                <a:solidFill>
                  <a:srgbClr val="FFFF00"/>
                </a:solidFill>
              </a:rPr>
              <a:t>Buen pronóstico</a:t>
            </a:r>
            <a:endParaRPr lang="es-MX" sz="2400" dirty="0">
              <a:solidFill>
                <a:srgbClr val="FFFF00"/>
              </a:solidFill>
            </a:endParaRPr>
          </a:p>
        </p:txBody>
      </p:sp>
    </p:spTree>
    <p:extLst>
      <p:ext uri="{BB962C8B-B14F-4D97-AF65-F5344CB8AC3E}">
        <p14:creationId xmlns:p14="http://schemas.microsoft.com/office/powerpoint/2010/main" val="84435236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95536" y="476672"/>
            <a:ext cx="8229600" cy="720080"/>
          </a:xfrm>
          <a:solidFill>
            <a:srgbClr val="0070C0"/>
          </a:solidFill>
        </p:spPr>
        <p:txBody>
          <a:bodyPr>
            <a:normAutofit fontScale="90000"/>
          </a:bodyPr>
          <a:lstStyle/>
          <a:p>
            <a:r>
              <a:rPr lang="es-MX" sz="2800" dirty="0" smtClean="0">
                <a:solidFill>
                  <a:srgbClr val="FFFF00"/>
                </a:solidFill>
              </a:rPr>
              <a:t>Reacción a estrés agudo (Reacción aguda ante gran tensión) </a:t>
            </a:r>
            <a:r>
              <a:rPr lang="es-MX" sz="2800" dirty="0" smtClean="0">
                <a:solidFill>
                  <a:srgbClr val="FFFF00"/>
                </a:solidFill>
              </a:rPr>
              <a:t>  </a:t>
            </a:r>
            <a:endParaRPr lang="es-MX" sz="2800" dirty="0">
              <a:solidFill>
                <a:srgbClr val="FFFF00"/>
              </a:solidFill>
            </a:endParaRPr>
          </a:p>
        </p:txBody>
      </p:sp>
      <p:sp>
        <p:nvSpPr>
          <p:cNvPr id="3" name="2 Marcador de contenido"/>
          <p:cNvSpPr>
            <a:spLocks noGrp="1"/>
          </p:cNvSpPr>
          <p:nvPr>
            <p:ph idx="1"/>
          </p:nvPr>
        </p:nvSpPr>
        <p:spPr>
          <a:solidFill>
            <a:srgbClr val="0070C0"/>
          </a:solidFill>
        </p:spPr>
        <p:txBody>
          <a:bodyPr>
            <a:normAutofit/>
          </a:bodyPr>
          <a:lstStyle/>
          <a:p>
            <a:pPr>
              <a:buFont typeface="Wingdings" pitchFamily="2" charset="2"/>
              <a:buChar char="Ø"/>
            </a:pPr>
            <a:r>
              <a:rPr lang="es-MX" sz="2400" dirty="0" smtClean="0">
                <a:solidFill>
                  <a:srgbClr val="FFFF00"/>
                </a:solidFill>
              </a:rPr>
              <a:t>Afección psicógena, instalación súbita, duración breve, sin antecedentes psiquiátricos previos , como respuesta a tensiones de gran significación, con peligro de daño o muerte a la integridad física o moral, grandes pérdidas materiales</a:t>
            </a:r>
          </a:p>
          <a:p>
            <a:pPr>
              <a:buFont typeface="Wingdings" pitchFamily="2" charset="2"/>
              <a:buChar char="Ø"/>
            </a:pPr>
            <a:r>
              <a:rPr lang="es-MX" sz="2400" dirty="0" smtClean="0">
                <a:solidFill>
                  <a:srgbClr val="FFFF00"/>
                </a:solidFill>
              </a:rPr>
              <a:t>Ocurren ante catástrofes naturales, accidentes de gran magnitud, guerras, atracos, violaciones, </a:t>
            </a:r>
          </a:p>
          <a:p>
            <a:pPr>
              <a:buFont typeface="Wingdings" pitchFamily="2" charset="2"/>
              <a:buChar char="Ø"/>
            </a:pPr>
            <a:r>
              <a:rPr lang="es-MX" sz="2400" dirty="0" smtClean="0">
                <a:solidFill>
                  <a:srgbClr val="FFFF00"/>
                </a:solidFill>
              </a:rPr>
              <a:t>Expresión clínica:</a:t>
            </a:r>
          </a:p>
          <a:p>
            <a:r>
              <a:rPr lang="es-MX" sz="2400" dirty="0" smtClean="0">
                <a:solidFill>
                  <a:srgbClr val="FFFF00"/>
                </a:solidFill>
              </a:rPr>
              <a:t>Toma de conciencia (cuadros </a:t>
            </a:r>
            <a:r>
              <a:rPr lang="es-MX" sz="2400" dirty="0" err="1" smtClean="0">
                <a:solidFill>
                  <a:srgbClr val="FFFF00"/>
                </a:solidFill>
              </a:rPr>
              <a:t>disociativos</a:t>
            </a:r>
            <a:r>
              <a:rPr lang="es-MX" sz="2400" dirty="0" smtClean="0">
                <a:solidFill>
                  <a:srgbClr val="FFFF00"/>
                </a:solidFill>
              </a:rPr>
              <a:t>)</a:t>
            </a:r>
          </a:p>
          <a:p>
            <a:r>
              <a:rPr lang="es-MX" sz="2400" dirty="0" smtClean="0">
                <a:solidFill>
                  <a:srgbClr val="FFFF00"/>
                </a:solidFill>
              </a:rPr>
              <a:t>Cuadros de agitación psicomotriz</a:t>
            </a:r>
          </a:p>
          <a:p>
            <a:pPr>
              <a:buFont typeface="Wingdings" pitchFamily="2" charset="2"/>
              <a:buChar char="Ø"/>
            </a:pPr>
            <a:r>
              <a:rPr lang="es-MX" sz="2400" dirty="0" smtClean="0">
                <a:solidFill>
                  <a:srgbClr val="FFFF00"/>
                </a:solidFill>
              </a:rPr>
              <a:t>Duración breve, horas o días. Si hay toma de conciencia puede haber peligro de muerte en situaciones de guerra</a:t>
            </a:r>
            <a:endParaRPr lang="es-MX" sz="2400" dirty="0">
              <a:solidFill>
                <a:srgbClr val="FFFF00"/>
              </a:solidFill>
            </a:endParaRPr>
          </a:p>
        </p:txBody>
      </p:sp>
    </p:spTree>
    <p:extLst>
      <p:ext uri="{BB962C8B-B14F-4D97-AF65-F5344CB8AC3E}">
        <p14:creationId xmlns:p14="http://schemas.microsoft.com/office/powerpoint/2010/main" val="30176497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95536" y="476672"/>
            <a:ext cx="8229600" cy="720080"/>
          </a:xfrm>
          <a:solidFill>
            <a:srgbClr val="0070C0"/>
          </a:solidFill>
        </p:spPr>
        <p:txBody>
          <a:bodyPr>
            <a:normAutofit/>
          </a:bodyPr>
          <a:lstStyle/>
          <a:p>
            <a:r>
              <a:rPr lang="es-MX" sz="2800" dirty="0" smtClean="0">
                <a:solidFill>
                  <a:srgbClr val="FFFF00"/>
                </a:solidFill>
              </a:rPr>
              <a:t>Trastorno de estrés postraumático </a:t>
            </a:r>
            <a:r>
              <a:rPr lang="es-MX" sz="2800" dirty="0" smtClean="0">
                <a:solidFill>
                  <a:srgbClr val="FFFF00"/>
                </a:solidFill>
              </a:rPr>
              <a:t> (TEPT) </a:t>
            </a:r>
            <a:endParaRPr lang="es-MX" sz="2800" dirty="0">
              <a:solidFill>
                <a:srgbClr val="FFFF00"/>
              </a:solidFill>
            </a:endParaRPr>
          </a:p>
        </p:txBody>
      </p:sp>
      <p:sp>
        <p:nvSpPr>
          <p:cNvPr id="3" name="2 Marcador de contenido"/>
          <p:cNvSpPr>
            <a:spLocks noGrp="1"/>
          </p:cNvSpPr>
          <p:nvPr>
            <p:ph idx="1"/>
          </p:nvPr>
        </p:nvSpPr>
        <p:spPr>
          <a:solidFill>
            <a:srgbClr val="0070C0"/>
          </a:solidFill>
        </p:spPr>
        <p:txBody>
          <a:bodyPr>
            <a:normAutofit/>
          </a:bodyPr>
          <a:lstStyle/>
          <a:p>
            <a:r>
              <a:rPr lang="es-MX" sz="2400" dirty="0" smtClean="0">
                <a:solidFill>
                  <a:srgbClr val="FFFF00"/>
                </a:solidFill>
              </a:rPr>
              <a:t>Ocurre ante las mismas noxas de la Reacción a Estrés Agudo</a:t>
            </a:r>
          </a:p>
          <a:p>
            <a:r>
              <a:rPr lang="es-MX" sz="2400" dirty="0" smtClean="0">
                <a:solidFill>
                  <a:srgbClr val="FFFF00"/>
                </a:solidFill>
              </a:rPr>
              <a:t>Hay latencia entre la noxa y el desarrollo del cuadro de 3-6 meses</a:t>
            </a:r>
          </a:p>
          <a:p>
            <a:r>
              <a:rPr lang="es-MX" sz="2400" dirty="0" smtClean="0">
                <a:solidFill>
                  <a:srgbClr val="FFFF00"/>
                </a:solidFill>
              </a:rPr>
              <a:t>Hay embotamiento afectivo, </a:t>
            </a:r>
            <a:r>
              <a:rPr lang="es-MX" sz="2400" dirty="0" err="1" smtClean="0">
                <a:solidFill>
                  <a:srgbClr val="FFFF00"/>
                </a:solidFill>
              </a:rPr>
              <a:t>anhedonia</a:t>
            </a:r>
            <a:r>
              <a:rPr lang="es-MX" sz="2400" dirty="0" smtClean="0">
                <a:solidFill>
                  <a:srgbClr val="FFFF00"/>
                </a:solidFill>
              </a:rPr>
              <a:t>, flash backs o reviviscencias del hecho traumático en estado de vigilia o en sueños terroríficos acompañados de marcada angustia </a:t>
            </a:r>
          </a:p>
          <a:p>
            <a:r>
              <a:rPr lang="es-MX" sz="2400" dirty="0" smtClean="0">
                <a:solidFill>
                  <a:srgbClr val="FFFF00"/>
                </a:solidFill>
              </a:rPr>
              <a:t>Cuadros pueden desencadenarse ante recuerdos del trauma</a:t>
            </a:r>
          </a:p>
          <a:p>
            <a:r>
              <a:rPr lang="es-MX" sz="2400" dirty="0" smtClean="0">
                <a:solidFill>
                  <a:srgbClr val="FFFF00"/>
                </a:solidFill>
              </a:rPr>
              <a:t>Mantiene conductas de evitación, no pasar por lugares que le recuerden el evento traumático, no hablar del mismo</a:t>
            </a:r>
          </a:p>
          <a:p>
            <a:r>
              <a:rPr lang="es-MX" sz="2400" dirty="0" smtClean="0">
                <a:solidFill>
                  <a:srgbClr val="FFFF00"/>
                </a:solidFill>
              </a:rPr>
              <a:t>Se acompañan de episodios de miedo, pánico, agresividad, hipervigilancia, insomnio, depresión e ideación suicida</a:t>
            </a:r>
            <a:endParaRPr lang="es-MX" sz="2400" dirty="0">
              <a:solidFill>
                <a:srgbClr val="FFFF00"/>
              </a:solidFill>
            </a:endParaRPr>
          </a:p>
        </p:txBody>
      </p:sp>
    </p:spTree>
    <p:extLst>
      <p:ext uri="{BB962C8B-B14F-4D97-AF65-F5344CB8AC3E}">
        <p14:creationId xmlns:p14="http://schemas.microsoft.com/office/powerpoint/2010/main" val="387081587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95536" y="476672"/>
            <a:ext cx="8229600" cy="720080"/>
          </a:xfrm>
          <a:solidFill>
            <a:srgbClr val="0070C0"/>
          </a:solidFill>
        </p:spPr>
        <p:txBody>
          <a:bodyPr>
            <a:normAutofit/>
          </a:bodyPr>
          <a:lstStyle/>
          <a:p>
            <a:r>
              <a:rPr lang="es-MX" sz="2800" dirty="0" smtClean="0">
                <a:solidFill>
                  <a:srgbClr val="FFFF00"/>
                </a:solidFill>
              </a:rPr>
              <a:t>Trastornos de adaptación </a:t>
            </a:r>
            <a:r>
              <a:rPr lang="es-MX" sz="2800" dirty="0" smtClean="0">
                <a:solidFill>
                  <a:srgbClr val="FFFF00"/>
                </a:solidFill>
              </a:rPr>
              <a:t>  </a:t>
            </a:r>
            <a:endParaRPr lang="es-MX" sz="2800" dirty="0">
              <a:solidFill>
                <a:srgbClr val="FFFF00"/>
              </a:solidFill>
            </a:endParaRPr>
          </a:p>
        </p:txBody>
      </p:sp>
      <p:sp>
        <p:nvSpPr>
          <p:cNvPr id="3" name="2 Marcador de contenido"/>
          <p:cNvSpPr>
            <a:spLocks noGrp="1"/>
          </p:cNvSpPr>
          <p:nvPr>
            <p:ph idx="1"/>
          </p:nvPr>
        </p:nvSpPr>
        <p:spPr>
          <a:solidFill>
            <a:srgbClr val="0070C0"/>
          </a:solidFill>
        </p:spPr>
        <p:txBody>
          <a:bodyPr>
            <a:normAutofit lnSpcReduction="10000"/>
          </a:bodyPr>
          <a:lstStyle/>
          <a:p>
            <a:r>
              <a:rPr lang="es-MX" sz="2400" dirty="0" smtClean="0">
                <a:solidFill>
                  <a:srgbClr val="FFFF00"/>
                </a:solidFill>
              </a:rPr>
              <a:t>Afección de nivel neurótico, provocada por contingencias no tienen la magnitud del TEPT o de la Reacción a Estrés Agudo </a:t>
            </a:r>
          </a:p>
          <a:p>
            <a:r>
              <a:rPr lang="es-MX" sz="2400" dirty="0" smtClean="0">
                <a:solidFill>
                  <a:srgbClr val="FFFF00"/>
                </a:solidFill>
              </a:rPr>
              <a:t>Se producen por cambios biográficos relevantes, eventos vitales no catastróficos. Duración hasta 3 meses</a:t>
            </a:r>
          </a:p>
          <a:p>
            <a:r>
              <a:rPr lang="es-MX" sz="2400" dirty="0" smtClean="0">
                <a:solidFill>
                  <a:srgbClr val="FFFF00"/>
                </a:solidFill>
              </a:rPr>
              <a:t>Eventos desencadenantes se vinculan con las manifestaciones psicopatológicas.  </a:t>
            </a:r>
          </a:p>
          <a:p>
            <a:r>
              <a:rPr lang="es-MX" sz="2400" dirty="0" smtClean="0">
                <a:solidFill>
                  <a:srgbClr val="FFFF00"/>
                </a:solidFill>
              </a:rPr>
              <a:t>Con frecuencia son vistos por los médicos generales</a:t>
            </a:r>
          </a:p>
          <a:p>
            <a:r>
              <a:rPr lang="es-MX" sz="2400" dirty="0" smtClean="0">
                <a:solidFill>
                  <a:srgbClr val="FFFF00"/>
                </a:solidFill>
              </a:rPr>
              <a:t>Suelen no haber afectaciones psiquiátricas previas </a:t>
            </a:r>
          </a:p>
          <a:p>
            <a:r>
              <a:rPr lang="es-MX" sz="2400" dirty="0" smtClean="0">
                <a:solidFill>
                  <a:srgbClr val="FFFF00"/>
                </a:solidFill>
              </a:rPr>
              <a:t>Adoptan formas depresiva, ansiosa, mixta, asténica</a:t>
            </a:r>
          </a:p>
          <a:p>
            <a:r>
              <a:rPr lang="es-MX" sz="2400" u="sng" dirty="0" smtClean="0">
                <a:solidFill>
                  <a:srgbClr val="FFFF00"/>
                </a:solidFill>
              </a:rPr>
              <a:t>En niños y adolescentes se expresan más por cambios en la conducta </a:t>
            </a:r>
            <a:endParaRPr lang="es-MX" sz="2400" u="sng" dirty="0">
              <a:solidFill>
                <a:srgbClr val="FFFF00"/>
              </a:solidFill>
            </a:endParaRPr>
          </a:p>
        </p:txBody>
      </p:sp>
    </p:spTree>
    <p:extLst>
      <p:ext uri="{BB962C8B-B14F-4D97-AF65-F5344CB8AC3E}">
        <p14:creationId xmlns:p14="http://schemas.microsoft.com/office/powerpoint/2010/main" val="816765571"/>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128</TotalTime>
  <Words>1022</Words>
  <Application>Microsoft Office PowerPoint</Application>
  <PresentationFormat>Presentación en pantalla (4:3)</PresentationFormat>
  <Paragraphs>120</Paragraphs>
  <Slides>19</Slides>
  <Notes>0</Notes>
  <HiddenSlides>0</HiddenSlides>
  <MMClips>0</MMClips>
  <ScaleCrop>false</ScaleCrop>
  <HeadingPairs>
    <vt:vector size="4" baseType="variant">
      <vt:variant>
        <vt:lpstr>Tema</vt:lpstr>
      </vt:variant>
      <vt:variant>
        <vt:i4>1</vt:i4>
      </vt:variant>
      <vt:variant>
        <vt:lpstr>Títulos de diapositiva</vt:lpstr>
      </vt:variant>
      <vt:variant>
        <vt:i4>19</vt:i4>
      </vt:variant>
    </vt:vector>
  </HeadingPairs>
  <TitlesOfParts>
    <vt:vector size="20" baseType="lpstr">
      <vt:lpstr>Tema de Office</vt:lpstr>
      <vt:lpstr>Presentación de PowerPoint</vt:lpstr>
      <vt:lpstr>Sumario de temas a abordar</vt:lpstr>
      <vt:lpstr>Sumario de temas a abordar</vt:lpstr>
      <vt:lpstr>Trastornos neuróticos</vt:lpstr>
      <vt:lpstr>Características generales de los trastornos neuróticos</vt:lpstr>
      <vt:lpstr>Características básicas de la personalidad neurótica </vt:lpstr>
      <vt:lpstr>Trastorno de ansiedad fóbica  </vt:lpstr>
      <vt:lpstr>Trastorno de pánico  </vt:lpstr>
      <vt:lpstr>Trastorno de ansiedad generalizada  </vt:lpstr>
      <vt:lpstr>Trastorno obsesivo-compulsivo  </vt:lpstr>
      <vt:lpstr>Trastorno obsesivo-compulsivo  </vt:lpstr>
      <vt:lpstr>Trastornos disociativos   </vt:lpstr>
      <vt:lpstr>Trastornos disociativos   </vt:lpstr>
      <vt:lpstr>Trastorno mixto de ansiedad y depresión   </vt:lpstr>
      <vt:lpstr>Trastornos relacionados con situaciones estresantes   </vt:lpstr>
      <vt:lpstr>Características generales   </vt:lpstr>
      <vt:lpstr>Reacción a estrés agudo (Reacción aguda ante gran tensión)   </vt:lpstr>
      <vt:lpstr>Trastorno de estrés postraumático  (TEPT) </vt:lpstr>
      <vt:lpstr>Trastornos de adaptación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OFFICEDEPOT</dc:creator>
  <cp:lastModifiedBy>OFFICEDEPOT</cp:lastModifiedBy>
  <cp:revision>15</cp:revision>
  <dcterms:created xsi:type="dcterms:W3CDTF">2021-05-24T22:03:33Z</dcterms:created>
  <dcterms:modified xsi:type="dcterms:W3CDTF">2021-05-25T21:28:43Z</dcterms:modified>
</cp:coreProperties>
</file>