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</p:sldMasterIdLst>
  <p:notesMasterIdLst>
    <p:notesMasterId r:id="rId32"/>
  </p:notesMasterIdLst>
  <p:sldIdLst>
    <p:sldId id="256" r:id="rId2"/>
    <p:sldId id="332" r:id="rId3"/>
    <p:sldId id="322" r:id="rId4"/>
    <p:sldId id="274" r:id="rId5"/>
    <p:sldId id="257" r:id="rId6"/>
    <p:sldId id="329" r:id="rId7"/>
    <p:sldId id="297" r:id="rId8"/>
    <p:sldId id="330" r:id="rId9"/>
    <p:sldId id="331" r:id="rId10"/>
    <p:sldId id="333" r:id="rId11"/>
    <p:sldId id="334" r:id="rId12"/>
    <p:sldId id="335" r:id="rId13"/>
    <p:sldId id="313" r:id="rId14"/>
    <p:sldId id="323" r:id="rId15"/>
    <p:sldId id="324" r:id="rId16"/>
    <p:sldId id="336" r:id="rId17"/>
    <p:sldId id="337" r:id="rId18"/>
    <p:sldId id="341" r:id="rId19"/>
    <p:sldId id="339" r:id="rId20"/>
    <p:sldId id="340" r:id="rId21"/>
    <p:sldId id="343" r:id="rId22"/>
    <p:sldId id="344" r:id="rId23"/>
    <p:sldId id="345" r:id="rId24"/>
    <p:sldId id="338" r:id="rId25"/>
    <p:sldId id="325" r:id="rId26"/>
    <p:sldId id="326" r:id="rId27"/>
    <p:sldId id="327" r:id="rId28"/>
    <p:sldId id="328" r:id="rId29"/>
    <p:sldId id="342" r:id="rId30"/>
    <p:sldId id="346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2AD4"/>
    <a:srgbClr val="FFCC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Estilo temático 2 - Énfasis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929F9F4-4A8F-4326-A1B4-22849713DDAB}" styleName="Estilo oscuro 1 - Énfasis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3" autoAdjust="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15CC7E-69AC-4784-BA13-36BD032754AC}" type="datetimeFigureOut">
              <a:rPr lang="es-MX" smtClean="0"/>
              <a:t>02/12/2025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7A50E-43C1-4A64-81C6-BDB4DAC8134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4729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7085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Esto se manifiesta</a:t>
            </a:r>
            <a:r>
              <a:rPr lang="es-MX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forma inconsciente. Las situaciones que REACTIVAN estos aprendizajes generando conductas similares</a:t>
            </a:r>
            <a:endParaRPr lang="es-MX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3015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781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 err="1" smtClean="0"/>
              <a:t>Evitacion</a:t>
            </a:r>
            <a:r>
              <a:rPr lang="es-MX" dirty="0" smtClean="0"/>
              <a:t> para atenuar la angustia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 smtClean="0"/>
              <a:t>Los síntomas fóbicos pueden enmascarar una</a:t>
            </a:r>
            <a:r>
              <a:rPr lang="es-MX" baseline="0" dirty="0" smtClean="0"/>
              <a:t> </a:t>
            </a:r>
            <a:r>
              <a:rPr lang="es-MX" baseline="0" dirty="0" err="1" smtClean="0"/>
              <a:t>depresion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2299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8486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 smtClean="0"/>
              <a:t>Flotante: preocupación</a:t>
            </a:r>
            <a:r>
              <a:rPr lang="es-MX" baseline="0" dirty="0" smtClean="0"/>
              <a:t> y miedo constante, sin razón o desencadenante aparente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9316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06801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3472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Amnesia selectiva: no recuerda ciertos eventos con gran carga emocional</a:t>
            </a:r>
          </a:p>
          <a:p>
            <a:r>
              <a:rPr lang="es-MX" dirty="0" smtClean="0"/>
              <a:t>Fuga </a:t>
            </a:r>
            <a:r>
              <a:rPr lang="es-MX" dirty="0" err="1" smtClean="0"/>
              <a:t>disociativa</a:t>
            </a:r>
            <a:r>
              <a:rPr lang="es-MX" dirty="0" smtClean="0"/>
              <a:t>: deambula “se aleja</a:t>
            </a:r>
            <a:r>
              <a:rPr lang="es-MX" baseline="0" dirty="0" smtClean="0"/>
              <a:t> de su hogar”</a:t>
            </a:r>
            <a:r>
              <a:rPr lang="es-MX" dirty="0" smtClean="0"/>
              <a:t>, olvidando el viaje que hizo de manera inesperada. Dura días o meses.</a:t>
            </a:r>
            <a:r>
              <a:rPr lang="es-MX" baseline="0" dirty="0" smtClean="0"/>
              <a:t> </a:t>
            </a:r>
            <a:r>
              <a:rPr lang="es-MX" dirty="0" smtClean="0"/>
              <a:t>No</a:t>
            </a:r>
            <a:r>
              <a:rPr lang="es-MX" baseline="0" dirty="0" smtClean="0"/>
              <a:t> es frecuente</a:t>
            </a:r>
          </a:p>
          <a:p>
            <a:r>
              <a:rPr lang="es-MX" baseline="0" dirty="0" smtClean="0"/>
              <a:t>Estupor </a:t>
            </a:r>
            <a:r>
              <a:rPr lang="es-MX" baseline="0" dirty="0" err="1" smtClean="0"/>
              <a:t>disociativo</a:t>
            </a:r>
            <a:r>
              <a:rPr lang="es-MX" baseline="0" dirty="0" smtClean="0"/>
              <a:t>: reducción o ausencia de movimientos voluntarios y respuesta a </a:t>
            </a:r>
            <a:r>
              <a:rPr lang="es-MX" baseline="0" dirty="0" err="1" smtClean="0"/>
              <a:t>estimulos</a:t>
            </a:r>
            <a:r>
              <a:rPr lang="es-MX" baseline="0" dirty="0" smtClean="0"/>
              <a:t>, potencialmente inducido por el estrés (reacción ante acontecimiento impactante, doloroso, </a:t>
            </a:r>
            <a:r>
              <a:rPr lang="es-MX" baseline="0" dirty="0" err="1" smtClean="0"/>
              <a:t>traumatico</a:t>
            </a:r>
            <a:r>
              <a:rPr lang="es-MX" baseline="0" dirty="0" smtClean="0"/>
              <a:t>). </a:t>
            </a:r>
          </a:p>
          <a:p>
            <a:r>
              <a:rPr lang="es-MX" baseline="0" dirty="0" smtClean="0"/>
              <a:t>Trance y posesión: personalidades </a:t>
            </a:r>
            <a:r>
              <a:rPr lang="es-MX" baseline="0" dirty="0" err="1" smtClean="0"/>
              <a:t>multiples</a:t>
            </a:r>
            <a:r>
              <a:rPr lang="es-MX" baseline="0" dirty="0" smtClean="0"/>
              <a:t>, perdida temporal de la identidad. Presenta comportamientos, habla, incompatibles con su personalidad habitual</a:t>
            </a:r>
          </a:p>
          <a:p>
            <a:r>
              <a:rPr lang="es-MX" baseline="0" dirty="0" smtClean="0"/>
              <a:t>TRANCE: </a:t>
            </a:r>
            <a:r>
              <a:rPr lang="es-MX" baseline="0" dirty="0" err="1" smtClean="0"/>
              <a:t>edo</a:t>
            </a:r>
            <a:r>
              <a:rPr lang="es-MX" baseline="0" dirty="0" smtClean="0"/>
              <a:t> de alteración temporal y marcada de la conciencia SIN sustitución de identidad alternativa, disminuye percepción del entorno inmediato, o comportamientos fuera del control de la persona. </a:t>
            </a:r>
          </a:p>
          <a:p>
            <a:r>
              <a:rPr lang="es-MX" baseline="0" dirty="0" smtClean="0"/>
              <a:t>POSESIÓN: alteración del </a:t>
            </a:r>
            <a:r>
              <a:rPr lang="es-MX" baseline="0" dirty="0" err="1" smtClean="0"/>
              <a:t>edo</a:t>
            </a:r>
            <a:r>
              <a:rPr lang="es-MX" baseline="0" dirty="0" smtClean="0"/>
              <a:t> de conciencia CON sustitución de identidad (espíritu animal, persona fallecida, deidad, entidad)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8823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55456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4290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23485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99228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Promover</a:t>
            </a:r>
            <a:r>
              <a:rPr lang="es-MX" baseline="0" dirty="0" smtClean="0"/>
              <a:t> estilos de vida saludables, identificar factores de riesgo, promover factores de protección.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61354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6920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Producto de la ansiedad</a:t>
            </a:r>
            <a:r>
              <a:rPr lang="es-MX" baseline="0" dirty="0" smtClean="0"/>
              <a:t> intensa y crónica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95694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99559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7456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Producto de la ansiedad</a:t>
            </a:r>
            <a:r>
              <a:rPr lang="es-MX" baseline="0" dirty="0" smtClean="0"/>
              <a:t> intensa y crónica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6318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Producto de la ansiedad</a:t>
            </a:r>
            <a:r>
              <a:rPr lang="es-MX" baseline="0" dirty="0" smtClean="0"/>
              <a:t> intensa y crónica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69983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13399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2583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43160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47244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29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38358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Producto de la ansiedad</a:t>
            </a:r>
            <a:r>
              <a:rPr lang="es-MX" baseline="0" dirty="0" smtClean="0"/>
              <a:t> intensa y crónica 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97A50E-43C1-4A64-81C6-BDB4DAC8134F}" type="slidenum">
              <a:rPr lang="es-MX" smtClean="0"/>
              <a:t>30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4700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311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2632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336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511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4965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9140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03960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87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759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861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148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9184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4045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2967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1053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5408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566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2036B-97D0-47AD-B724-EA30D2A1C802}" type="datetimeFigureOut">
              <a:rPr lang="es-MX" smtClean="0"/>
              <a:pPr/>
              <a:t>02/12/2025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3FD33-C7F6-4664-B04F-55E1DFE1405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70122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  <p:sldLayoutId id="2147483835" r:id="rId13"/>
    <p:sldLayoutId id="2147483836" r:id="rId14"/>
    <p:sldLayoutId id="2147483837" r:id="rId15"/>
    <p:sldLayoutId id="2147483838" r:id="rId16"/>
    <p:sldLayoutId id="214748383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7988424" cy="2160240"/>
          </a:xfrm>
        </p:spPr>
        <p:txBody>
          <a:bodyPr>
            <a:normAutofit/>
          </a:bodyPr>
          <a:lstStyle/>
          <a:p>
            <a:pPr algn="ctr"/>
            <a:r>
              <a:rPr lang="es-ES_tradnl" sz="2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Trastornos neuróticos, </a:t>
            </a:r>
            <a:r>
              <a:rPr lang="es-ES_tradnl" sz="28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somatomorfos</a:t>
            </a:r>
            <a:r>
              <a:rPr lang="es-ES_tradnl" sz="2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 de adaptación y relacionados con el estrés  del adulto</a:t>
            </a:r>
            <a:r>
              <a:rPr lang="es-MX" sz="24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MX" sz="24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MX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es-MX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endParaRPr lang="es-MX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4581128"/>
            <a:ext cx="7556376" cy="648072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MX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Presenta: Dra. Lorena Elizabeth Barranco Ramírez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43070" y="347599"/>
            <a:ext cx="55771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Universidad </a:t>
            </a:r>
            <a:r>
              <a:rPr lang="es-MX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Ciencias Médicas de la Habana</a:t>
            </a:r>
          </a:p>
          <a:p>
            <a:r>
              <a:rPr lang="es-MX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Hospital </a:t>
            </a:r>
            <a:r>
              <a:rPr lang="es-MX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Universitario </a:t>
            </a:r>
            <a:r>
              <a:rPr lang="es-MX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Calixto García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6732240" y="347599"/>
            <a:ext cx="2788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La Habana, Cuba Diciembre 2025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6396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4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Trastornos neuróticos </a:t>
            </a:r>
            <a:endParaRPr lang="es-MX" sz="48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8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1143000"/>
          </a:xfrm>
        </p:spPr>
        <p:txBody>
          <a:bodyPr/>
          <a:lstStyle/>
          <a:p>
            <a:r>
              <a:rPr lang="es-MX" b="1" dirty="0" smtClean="0"/>
              <a:t>Introducción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609600" y="1556792"/>
            <a:ext cx="7924800" cy="4572000"/>
          </a:xfrm>
        </p:spPr>
        <p:txBody>
          <a:bodyPr anchor="ctr">
            <a:normAutofit/>
          </a:bodyPr>
          <a:lstStyle/>
          <a:p>
            <a:pPr algn="just"/>
            <a:r>
              <a:rPr lang="es-MX" sz="2400" dirty="0" smtClean="0"/>
              <a:t>“Son </a:t>
            </a:r>
            <a:r>
              <a:rPr lang="es-MX" sz="2400" dirty="0" err="1" smtClean="0"/>
              <a:t>tnos</a:t>
            </a:r>
            <a:r>
              <a:rPr lang="es-MX" sz="2400" dirty="0" smtClean="0"/>
              <a:t> psiquiátricos </a:t>
            </a:r>
            <a:r>
              <a:rPr lang="es-MX" sz="2400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relativamente benignos</a:t>
            </a:r>
            <a:r>
              <a:rPr lang="es-MX" sz="2400" dirty="0" smtClean="0"/>
              <a:t>, caracterizados por el </a:t>
            </a:r>
            <a:r>
              <a:rPr lang="es-MX" sz="2400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desarrollo endeble de la personalidad</a:t>
            </a:r>
            <a:r>
              <a:rPr lang="es-MX" sz="2400" dirty="0" smtClean="0"/>
              <a:t>, facilitando la expresión de </a:t>
            </a:r>
            <a:r>
              <a:rPr lang="es-MX" sz="2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ansiedad</a:t>
            </a:r>
            <a:r>
              <a:rPr lang="es-MX" sz="2400" dirty="0" smtClean="0"/>
              <a:t> ante eventos cotidianos poco trascendentes. Suele tener un </a:t>
            </a:r>
            <a:r>
              <a:rPr lang="es-MX" sz="2400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desarrollo crónico </a:t>
            </a:r>
            <a:r>
              <a:rPr lang="es-MX" sz="2400" dirty="0" smtClean="0"/>
              <a:t>con etapas de mejoría y agudización. Afecta  la adaptación al medio de forma discreta” </a:t>
            </a:r>
          </a:p>
          <a:p>
            <a:pPr algn="just"/>
            <a:endParaRPr lang="es-MX" sz="2400" dirty="0" smtClean="0"/>
          </a:p>
          <a:p>
            <a:pPr algn="just"/>
            <a:r>
              <a:rPr lang="es-MX" sz="2400" dirty="0" smtClean="0"/>
              <a:t>Prevalencia de hasta el 10%</a:t>
            </a:r>
          </a:p>
          <a:p>
            <a:pPr algn="just"/>
            <a:endParaRPr lang="es-MX" sz="2400" dirty="0"/>
          </a:p>
          <a:p>
            <a:pPr algn="just"/>
            <a:r>
              <a:rPr lang="es-MX" sz="2400" dirty="0" smtClean="0"/>
              <a:t>Representan alrededor de 1/3 de los pacientes que acuden a consulta externa de psiquiatría </a:t>
            </a:r>
            <a:endParaRPr lang="es-MX" sz="1800" dirty="0" smtClean="0"/>
          </a:p>
        </p:txBody>
      </p:sp>
    </p:spTree>
    <p:extLst>
      <p:ext uri="{BB962C8B-B14F-4D97-AF65-F5344CB8AC3E}">
        <p14:creationId xmlns:p14="http://schemas.microsoft.com/office/powerpoint/2010/main" val="259209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452718"/>
            <a:ext cx="7975722" cy="1400530"/>
          </a:xfrm>
        </p:spPr>
        <p:txBody>
          <a:bodyPr/>
          <a:lstStyle/>
          <a:p>
            <a:r>
              <a:rPr lang="es-MX" b="1" dirty="0" smtClean="0"/>
              <a:t>patogenia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6107" y="1700808"/>
            <a:ext cx="4176464" cy="468052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sz="24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Condicionamiento clásico </a:t>
            </a:r>
            <a:endParaRPr lang="es-MX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marL="0" indent="0" algn="just">
              <a:buNone/>
            </a:pPr>
            <a:endParaRPr lang="es-MX" sz="2400" dirty="0"/>
          </a:p>
          <a:p>
            <a:pPr marL="0" indent="0" algn="just">
              <a:buNone/>
            </a:pPr>
            <a:endParaRPr lang="es-MX" sz="2400" dirty="0" smtClean="0"/>
          </a:p>
          <a:p>
            <a:pPr marL="0" indent="0" algn="just">
              <a:buNone/>
            </a:pPr>
            <a:endParaRPr lang="es-MX" sz="2400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4716016" y="1705131"/>
            <a:ext cx="4176464" cy="46805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s-MX" sz="2400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Aprendizaje instrumental u operante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s-MX" sz="24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4629" y="2564904"/>
            <a:ext cx="3519237" cy="351923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976" y="2564904"/>
            <a:ext cx="3514725" cy="34194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852" y="2302604"/>
            <a:ext cx="3871161" cy="387116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3440" y="2372810"/>
            <a:ext cx="3903423" cy="3903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476672"/>
            <a:ext cx="7924800" cy="1143000"/>
          </a:xfrm>
        </p:spPr>
        <p:txBody>
          <a:bodyPr/>
          <a:lstStyle/>
          <a:p>
            <a:r>
              <a:rPr lang="es-MX" b="1" dirty="0" smtClean="0"/>
              <a:t>Personalidad neurótica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609600" y="1412776"/>
            <a:ext cx="7924800" cy="4572000"/>
          </a:xfrm>
        </p:spPr>
        <p:txBody>
          <a:bodyPr anchor="ctr">
            <a:normAutofit/>
          </a:bodyPr>
          <a:lstStyle/>
          <a:p>
            <a:r>
              <a:rPr lang="es-MX" sz="2800" dirty="0">
                <a:solidFill>
                  <a:srgbClr val="FFFF00"/>
                </a:solidFill>
              </a:rPr>
              <a:t>Propensión a la ansiedad</a:t>
            </a:r>
          </a:p>
          <a:p>
            <a:r>
              <a:rPr lang="es-MX" sz="2800" dirty="0">
                <a:solidFill>
                  <a:srgbClr val="FFFF00"/>
                </a:solidFill>
              </a:rPr>
              <a:t>Inseguridad</a:t>
            </a:r>
          </a:p>
          <a:p>
            <a:r>
              <a:rPr lang="es-MX" sz="2800" dirty="0">
                <a:solidFill>
                  <a:srgbClr val="FFFF00"/>
                </a:solidFill>
              </a:rPr>
              <a:t>Deficiente autovaloración</a:t>
            </a:r>
          </a:p>
          <a:p>
            <a:r>
              <a:rPr lang="es-MX" sz="2800" dirty="0">
                <a:solidFill>
                  <a:srgbClr val="FFFF00"/>
                </a:solidFill>
              </a:rPr>
              <a:t>Convicciones distorsionadas</a:t>
            </a:r>
          </a:p>
          <a:p>
            <a:r>
              <a:rPr lang="es-MX" sz="2800" dirty="0">
                <a:solidFill>
                  <a:srgbClr val="FFFF00"/>
                </a:solidFill>
              </a:rPr>
              <a:t>Escala de valores inadecuada</a:t>
            </a:r>
          </a:p>
          <a:p>
            <a:r>
              <a:rPr lang="es-MX" sz="2800" dirty="0">
                <a:solidFill>
                  <a:srgbClr val="FFFF00"/>
                </a:solidFill>
              </a:rPr>
              <a:t>Afectación de relaciones interpersonales</a:t>
            </a:r>
          </a:p>
          <a:p>
            <a:r>
              <a:rPr lang="es-MX" sz="2800" dirty="0">
                <a:solidFill>
                  <a:srgbClr val="FFFF00"/>
                </a:solidFill>
              </a:rPr>
              <a:t>Actitudes patológicas </a:t>
            </a:r>
          </a:p>
        </p:txBody>
      </p:sp>
    </p:spTree>
    <p:extLst>
      <p:ext uri="{BB962C8B-B14F-4D97-AF65-F5344CB8AC3E}">
        <p14:creationId xmlns:p14="http://schemas.microsoft.com/office/powerpoint/2010/main" val="105733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114300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de ansiedad fóbica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609600" y="1556792"/>
            <a:ext cx="7924800" cy="4572000"/>
          </a:xfrm>
        </p:spPr>
        <p:txBody>
          <a:bodyPr anchor="ctr">
            <a:normAutofit lnSpcReduction="10000"/>
          </a:bodyPr>
          <a:lstStyle/>
          <a:p>
            <a:pPr marL="0" indent="0" algn="just">
              <a:buNone/>
            </a:pPr>
            <a:r>
              <a:rPr lang="es-MX" sz="2400" dirty="0">
                <a:solidFill>
                  <a:srgbClr val="FFFF00"/>
                </a:solidFill>
              </a:rPr>
              <a:t>Temor irracional ante </a:t>
            </a:r>
            <a:r>
              <a:rPr lang="es-MX" sz="2400" dirty="0" smtClean="0">
                <a:solidFill>
                  <a:srgbClr val="FFFF00"/>
                </a:solidFill>
              </a:rPr>
              <a:t>situaciones u objetos </a:t>
            </a:r>
            <a:r>
              <a:rPr lang="es-MX" sz="2400" dirty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con </a:t>
            </a:r>
            <a:r>
              <a:rPr lang="es-MX" sz="2400" dirty="0" smtClean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crítica</a:t>
            </a:r>
            <a:r>
              <a:rPr lang="es-MX" sz="2400" dirty="0" smtClean="0">
                <a:solidFill>
                  <a:srgbClr val="FFFF00"/>
                </a:solidFill>
              </a:rPr>
              <a:t>, genera conductas </a:t>
            </a:r>
            <a:r>
              <a:rPr lang="es-MX" sz="2400" dirty="0">
                <a:solidFill>
                  <a:srgbClr val="FFFF00"/>
                </a:solidFill>
              </a:rPr>
              <a:t>de </a:t>
            </a:r>
            <a:r>
              <a:rPr lang="es-MX" sz="2400" dirty="0" smtClean="0">
                <a:solidFill>
                  <a:srgbClr val="FFFF00"/>
                </a:solidFill>
              </a:rPr>
              <a:t>evitación que </a:t>
            </a:r>
            <a:r>
              <a:rPr lang="es-MX" sz="2400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LIMITAN</a:t>
            </a:r>
            <a:r>
              <a:rPr lang="es-MX" sz="2400" dirty="0" smtClean="0">
                <a:solidFill>
                  <a:srgbClr val="FFFF00"/>
                </a:solidFill>
              </a:rPr>
              <a:t> la vida del sujeto.</a:t>
            </a:r>
            <a:endParaRPr lang="es-MX" sz="2400" dirty="0">
              <a:solidFill>
                <a:srgbClr val="FFFF00"/>
              </a:solidFill>
            </a:endParaRPr>
          </a:p>
          <a:p>
            <a:r>
              <a:rPr lang="es-MX" sz="2400" dirty="0" smtClean="0">
                <a:solidFill>
                  <a:srgbClr val="FFFF00"/>
                </a:solidFill>
              </a:rPr>
              <a:t>Los cuadros depresivos pueden asociarse</a:t>
            </a:r>
          </a:p>
          <a:p>
            <a:endParaRPr lang="es-MX" sz="2400" dirty="0">
              <a:solidFill>
                <a:srgbClr val="FFFF00"/>
              </a:solidFill>
            </a:endParaRPr>
          </a:p>
          <a:p>
            <a:endParaRPr lang="es-MX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s-MX" sz="240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MX" sz="2400" dirty="0" smtClean="0">
                <a:solidFill>
                  <a:srgbClr val="FFFF00"/>
                </a:solidFill>
              </a:rPr>
              <a:t>Variantes</a:t>
            </a:r>
            <a:endParaRPr lang="es-MX" sz="2400" dirty="0">
              <a:solidFill>
                <a:srgbClr val="FFFF00"/>
              </a:solidFill>
            </a:endParaRPr>
          </a:p>
          <a:p>
            <a:r>
              <a:rPr lang="es-MX" sz="2400" dirty="0" smtClean="0">
                <a:solidFill>
                  <a:srgbClr val="FFFF00"/>
                </a:solidFill>
              </a:rPr>
              <a:t>Fobias sociales</a:t>
            </a:r>
            <a:endParaRPr lang="es-MX" sz="2400" dirty="0">
              <a:solidFill>
                <a:srgbClr val="FFFF00"/>
              </a:solidFill>
            </a:endParaRPr>
          </a:p>
          <a:p>
            <a:r>
              <a:rPr lang="es-MX" sz="2400" dirty="0">
                <a:solidFill>
                  <a:srgbClr val="FFFF00"/>
                </a:solidFill>
              </a:rPr>
              <a:t>Fobias específicas (fobia a animales, a lugares altos, o </a:t>
            </a:r>
            <a:r>
              <a:rPr lang="es-MX" sz="2400" dirty="0" smtClean="0">
                <a:solidFill>
                  <a:srgbClr val="FFFF00"/>
                </a:solidFill>
              </a:rPr>
              <a:t>cerrados)</a:t>
            </a:r>
            <a:endParaRPr lang="es-MX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32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3750" y="84254"/>
            <a:ext cx="8049690" cy="1400530"/>
          </a:xfrm>
        </p:spPr>
        <p:txBody>
          <a:bodyPr/>
          <a:lstStyle/>
          <a:p>
            <a:r>
              <a:rPr lang="es-MX" b="1" dirty="0" smtClean="0"/>
              <a:t>TNO de pánico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196752"/>
            <a:ext cx="8407770" cy="4176464"/>
          </a:xfrm>
        </p:spPr>
        <p:txBody>
          <a:bodyPr>
            <a:normAutofit lnSpcReduction="10000"/>
          </a:bodyPr>
          <a:lstStyle/>
          <a:p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Crisis recurrentes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de ansiedad paroxística 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intensa (por un mes)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Inicio súbito, </a:t>
            </a:r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duración entre 5-10 </a:t>
            </a:r>
            <a:r>
              <a:rPr lang="es-MX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minutos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Predomina en mujeres</a:t>
            </a: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Acompañado de manifestaciones </a:t>
            </a:r>
            <a:r>
              <a:rPr lang="es-MX" sz="28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displacenteras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: </a:t>
            </a:r>
            <a:endParaRPr lang="es-MX" sz="28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lvl="1"/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iedo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 volverse loco, a perder el control, a 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morir</a:t>
            </a: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Taquicardia, dolor precordial, nauseas, parestesias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71032" y="5398850"/>
            <a:ext cx="7635125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Diagnóstico diferencial </a:t>
            </a:r>
            <a:r>
              <a:rPr lang="es-MX" b="1" dirty="0">
                <a:solidFill>
                  <a:srgbClr val="FF0000"/>
                </a:solidFill>
              </a:rPr>
              <a:t>con otras condiciones médicas: Infarto del miocardio, neumotórax, hipertiroidismo, uso y abstinencia de sustancias psicotrópicas. </a:t>
            </a:r>
          </a:p>
        </p:txBody>
      </p:sp>
    </p:spTree>
    <p:extLst>
      <p:ext uri="{BB962C8B-B14F-4D97-AF65-F5344CB8AC3E}">
        <p14:creationId xmlns:p14="http://schemas.microsoft.com/office/powerpoint/2010/main" val="329416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0" b="29000"/>
          <a:stretch/>
        </p:blipFill>
        <p:spPr>
          <a:xfrm>
            <a:off x="6156177" y="2059605"/>
            <a:ext cx="2808312" cy="4013457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1143000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TNO de ansiedad generalizada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323528" y="1556792"/>
            <a:ext cx="7924800" cy="4896544"/>
          </a:xfrm>
        </p:spPr>
        <p:txBody>
          <a:bodyPr anchor="ctr">
            <a:normAutofit/>
          </a:bodyPr>
          <a:lstStyle/>
          <a:p>
            <a:r>
              <a:rPr lang="es-MX" sz="2400" dirty="0">
                <a:solidFill>
                  <a:schemeClr val="tx1">
                    <a:lumMod val="95000"/>
                  </a:schemeClr>
                </a:solidFill>
              </a:rPr>
              <a:t>Ansiedad generalizada y </a:t>
            </a:r>
            <a:r>
              <a:rPr lang="es-MX" sz="2400" dirty="0" smtClean="0">
                <a:solidFill>
                  <a:schemeClr val="tx1">
                    <a:lumMod val="95000"/>
                  </a:schemeClr>
                </a:solidFill>
              </a:rPr>
              <a:t>persistente (6 meses)</a:t>
            </a:r>
          </a:p>
          <a:p>
            <a:endParaRPr lang="es-MX" sz="2400" dirty="0">
              <a:solidFill>
                <a:schemeClr val="tx1">
                  <a:lumMod val="95000"/>
                </a:schemeClr>
              </a:solidFill>
            </a:endParaRPr>
          </a:p>
          <a:p>
            <a:pPr marL="0" indent="0">
              <a:buNone/>
            </a:pPr>
            <a:r>
              <a:rPr lang="es-MX" sz="2400" dirty="0" smtClean="0">
                <a:solidFill>
                  <a:srgbClr val="92D050"/>
                </a:solidFill>
              </a:rPr>
              <a:t>Hay </a:t>
            </a:r>
            <a:r>
              <a:rPr lang="es-MX" sz="2400" dirty="0">
                <a:solidFill>
                  <a:srgbClr val="92D050"/>
                </a:solidFill>
              </a:rPr>
              <a:t>síntomas psíquicos subjetivos, objetivos y somáticos de la </a:t>
            </a:r>
            <a:r>
              <a:rPr lang="es-MX" sz="2400" dirty="0" smtClean="0">
                <a:solidFill>
                  <a:srgbClr val="92D050"/>
                </a:solidFill>
              </a:rPr>
              <a:t>ansiedad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Temblor interno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poca atención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tensión muscular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intranquilidad motora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falta </a:t>
            </a:r>
            <a:r>
              <a:rPr lang="es-MX" dirty="0">
                <a:solidFill>
                  <a:srgbClr val="92D050"/>
                </a:solidFill>
              </a:rPr>
              <a:t>de </a:t>
            </a:r>
            <a:r>
              <a:rPr lang="es-MX" dirty="0" smtClean="0">
                <a:solidFill>
                  <a:srgbClr val="92D050"/>
                </a:solidFill>
              </a:rPr>
              <a:t>aire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palpitaciones</a:t>
            </a:r>
            <a:r>
              <a:rPr lang="es-MX" dirty="0">
                <a:solidFill>
                  <a:srgbClr val="92D050"/>
                </a:solidFill>
              </a:rPr>
              <a:t>, </a:t>
            </a:r>
            <a:r>
              <a:rPr lang="es-MX" dirty="0" smtClean="0">
                <a:solidFill>
                  <a:srgbClr val="92D050"/>
                </a:solidFill>
              </a:rPr>
              <a:t>dolor precordial 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salto </a:t>
            </a:r>
            <a:r>
              <a:rPr lang="es-MX" dirty="0">
                <a:solidFill>
                  <a:srgbClr val="92D050"/>
                </a:solidFill>
              </a:rPr>
              <a:t>en el </a:t>
            </a:r>
            <a:r>
              <a:rPr lang="es-MX" dirty="0" smtClean="0">
                <a:solidFill>
                  <a:srgbClr val="92D050"/>
                </a:solidFill>
              </a:rPr>
              <a:t>estómago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Diarrea, nausea </a:t>
            </a:r>
          </a:p>
          <a:p>
            <a:pPr lvl="1"/>
            <a:r>
              <a:rPr lang="es-MX" dirty="0" smtClean="0">
                <a:solidFill>
                  <a:srgbClr val="92D050"/>
                </a:solidFill>
              </a:rPr>
              <a:t>sudoración </a:t>
            </a:r>
            <a:r>
              <a:rPr lang="es-MX" dirty="0">
                <a:solidFill>
                  <a:srgbClr val="92D050"/>
                </a:solidFill>
              </a:rPr>
              <a:t>excesiva en manos y pies, insomnio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6156176" y="1120180"/>
            <a:ext cx="2736304" cy="576064"/>
          </a:xfrm>
          <a:prstGeom prst="rect">
            <a:avLst/>
          </a:prstGeom>
          <a:noFill/>
        </p:spPr>
        <p:txBody>
          <a:bodyPr wrap="none" rtlCol="0">
            <a:prstTxWarp prst="textCurveUp">
              <a:avLst/>
            </a:prstTxWarp>
            <a:spAutoFit/>
          </a:bodyPr>
          <a:lstStyle/>
          <a:p>
            <a:r>
              <a:rPr lang="es-MX" dirty="0" smtClean="0">
                <a:ln w="0"/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Ansiedad flotante</a:t>
            </a:r>
            <a:endParaRPr lang="es-MX" dirty="0">
              <a:ln w="0"/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92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10872" cy="1143000"/>
          </a:xfrm>
        </p:spPr>
        <p:txBody>
          <a:bodyPr>
            <a:normAutofit fontScale="90000"/>
          </a:bodyPr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obsesivo compulsivo (TOC)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609600" y="1556792"/>
            <a:ext cx="7924800" cy="4572000"/>
          </a:xfrm>
        </p:spPr>
        <p:txBody>
          <a:bodyPr anchor="ctr">
            <a:normAutofit/>
          </a:bodyPr>
          <a:lstStyle/>
          <a:p>
            <a:r>
              <a:rPr lang="es-MX" sz="2400" dirty="0" smtClean="0">
                <a:solidFill>
                  <a:srgbClr val="FFFF00"/>
                </a:solidFill>
              </a:rPr>
              <a:t>Triada: </a:t>
            </a:r>
            <a:r>
              <a:rPr lang="es-MX" sz="2400" dirty="0">
                <a:solidFill>
                  <a:srgbClr val="FFFF00"/>
                </a:solidFill>
              </a:rPr>
              <a:t>ideas obsesivas, compulsiones y dudas obsesivas</a:t>
            </a:r>
          </a:p>
          <a:p>
            <a:r>
              <a:rPr lang="es-MX" sz="2400" dirty="0" smtClean="0">
                <a:solidFill>
                  <a:srgbClr val="FFFF00"/>
                </a:solidFill>
              </a:rPr>
              <a:t>Es </a:t>
            </a:r>
            <a:r>
              <a:rPr lang="es-MX" sz="2400" dirty="0" err="1" smtClean="0">
                <a:solidFill>
                  <a:srgbClr val="FFFF00"/>
                </a:solidFill>
              </a:rPr>
              <a:t>egodistónico</a:t>
            </a:r>
            <a:r>
              <a:rPr lang="es-MX" sz="2400" dirty="0">
                <a:solidFill>
                  <a:srgbClr val="FFFF00"/>
                </a:solidFill>
              </a:rPr>
              <a:t> </a:t>
            </a:r>
            <a:r>
              <a:rPr lang="es-MX" sz="2400" dirty="0" smtClean="0">
                <a:solidFill>
                  <a:srgbClr val="FFFF00"/>
                </a:solidFill>
              </a:rPr>
              <a:t>(no le gusta, las rechaza)</a:t>
            </a:r>
            <a:endParaRPr lang="es-MX" sz="2400" dirty="0">
              <a:solidFill>
                <a:srgbClr val="FFFF00"/>
              </a:solidFill>
            </a:endParaRPr>
          </a:p>
          <a:p>
            <a:r>
              <a:rPr lang="es-MX" sz="2400" dirty="0" smtClean="0">
                <a:solidFill>
                  <a:srgbClr val="FFFF00"/>
                </a:solidFill>
              </a:rPr>
              <a:t>Tiene crítica </a:t>
            </a:r>
            <a:r>
              <a:rPr lang="es-MX" sz="2400" dirty="0">
                <a:solidFill>
                  <a:srgbClr val="FFFF00"/>
                </a:solidFill>
              </a:rPr>
              <a:t>de lo </a:t>
            </a:r>
            <a:r>
              <a:rPr lang="es-MX" sz="2400" b="1" dirty="0">
                <a:solidFill>
                  <a:srgbClr val="FFFF00"/>
                </a:solidFill>
              </a:rPr>
              <a:t>absurdo</a:t>
            </a:r>
            <a:r>
              <a:rPr lang="es-MX" sz="2400" dirty="0">
                <a:solidFill>
                  <a:srgbClr val="FFFF00"/>
                </a:solidFill>
              </a:rPr>
              <a:t> del pensamiento</a:t>
            </a:r>
          </a:p>
          <a:p>
            <a:r>
              <a:rPr lang="es-MX" sz="2400" dirty="0" smtClean="0">
                <a:solidFill>
                  <a:srgbClr val="FFFF00"/>
                </a:solidFill>
              </a:rPr>
              <a:t>Sufre, limita su funcionamiento</a:t>
            </a:r>
            <a:endParaRPr lang="es-MX" sz="2400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s-MX" sz="2400" dirty="0" smtClean="0">
                <a:solidFill>
                  <a:srgbClr val="FFFF00"/>
                </a:solidFill>
              </a:rPr>
              <a:t>*Manifestaciones del pensamiento: 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rumiar recuerdos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cálculos </a:t>
            </a:r>
            <a:r>
              <a:rPr lang="es-MX" dirty="0">
                <a:solidFill>
                  <a:srgbClr val="FFFF00"/>
                </a:solidFill>
              </a:rPr>
              <a:t>aritméticos </a:t>
            </a:r>
            <a:r>
              <a:rPr lang="es-MX" dirty="0" smtClean="0">
                <a:solidFill>
                  <a:srgbClr val="FFFF00"/>
                </a:solidFill>
              </a:rPr>
              <a:t>innecesarios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descomponer </a:t>
            </a:r>
            <a:r>
              <a:rPr lang="es-MX" dirty="0">
                <a:solidFill>
                  <a:srgbClr val="FFFF00"/>
                </a:solidFill>
              </a:rPr>
              <a:t>palabas en </a:t>
            </a:r>
            <a:r>
              <a:rPr lang="es-MX" dirty="0" smtClean="0">
                <a:solidFill>
                  <a:srgbClr val="FFFF00"/>
                </a:solidFill>
              </a:rPr>
              <a:t>sílabas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 </a:t>
            </a:r>
            <a:r>
              <a:rPr lang="es-MX" dirty="0">
                <a:solidFill>
                  <a:srgbClr val="FFFF00"/>
                </a:solidFill>
              </a:rPr>
              <a:t>repetir </a:t>
            </a:r>
            <a:r>
              <a:rPr lang="es-MX" dirty="0" smtClean="0">
                <a:solidFill>
                  <a:srgbClr val="FFFF00"/>
                </a:solidFill>
              </a:rPr>
              <a:t>tonadillas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 </a:t>
            </a:r>
            <a:r>
              <a:rPr lang="es-MX" dirty="0">
                <a:solidFill>
                  <a:srgbClr val="FFFF00"/>
                </a:solidFill>
              </a:rPr>
              <a:t>representaciones ansiosas </a:t>
            </a:r>
          </a:p>
        </p:txBody>
      </p:sp>
    </p:spTree>
    <p:extLst>
      <p:ext uri="{BB962C8B-B14F-4D97-AF65-F5344CB8AC3E}">
        <p14:creationId xmlns:p14="http://schemas.microsoft.com/office/powerpoint/2010/main" val="82278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6632"/>
            <a:ext cx="7924800" cy="1143000"/>
          </a:xfrm>
        </p:spPr>
        <p:txBody>
          <a:bodyPr/>
          <a:lstStyle/>
          <a:p>
            <a:r>
              <a:rPr lang="es-MX" b="1" dirty="0" smtClean="0"/>
              <a:t>TOC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609600" y="1556792"/>
            <a:ext cx="7924800" cy="4572000"/>
          </a:xfrm>
        </p:spPr>
        <p:txBody>
          <a:bodyPr anchor="ctr">
            <a:normAutofit/>
          </a:bodyPr>
          <a:lstStyle/>
          <a:p>
            <a:r>
              <a:rPr lang="es-MX" b="1" dirty="0" smtClean="0">
                <a:solidFill>
                  <a:srgbClr val="FFFF00"/>
                </a:solidFill>
              </a:rPr>
              <a:t>Compulsiones</a:t>
            </a:r>
            <a:r>
              <a:rPr lang="es-MX" dirty="0" smtClean="0">
                <a:solidFill>
                  <a:srgbClr val="FFFF00"/>
                </a:solidFill>
              </a:rPr>
              <a:t> (manifestaciones conductuales): 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leer </a:t>
            </a:r>
            <a:r>
              <a:rPr lang="es-MX" dirty="0">
                <a:solidFill>
                  <a:srgbClr val="FFFF00"/>
                </a:solidFill>
              </a:rPr>
              <a:t>las placas de los </a:t>
            </a:r>
            <a:r>
              <a:rPr lang="es-MX" dirty="0" smtClean="0">
                <a:solidFill>
                  <a:srgbClr val="FFFF00"/>
                </a:solidFill>
              </a:rPr>
              <a:t>carros 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lavado </a:t>
            </a:r>
            <a:r>
              <a:rPr lang="es-MX" dirty="0">
                <a:solidFill>
                  <a:srgbClr val="FFFF00"/>
                </a:solidFill>
              </a:rPr>
              <a:t>continuo de las </a:t>
            </a:r>
            <a:r>
              <a:rPr lang="es-MX" dirty="0" smtClean="0">
                <a:solidFill>
                  <a:srgbClr val="FFFF00"/>
                </a:solidFill>
              </a:rPr>
              <a:t>manos 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tocar objetos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rituales </a:t>
            </a:r>
            <a:r>
              <a:rPr lang="es-MX" dirty="0">
                <a:solidFill>
                  <a:srgbClr val="FFFF00"/>
                </a:solidFill>
              </a:rPr>
              <a:t>complejos en la casa </a:t>
            </a:r>
            <a:r>
              <a:rPr lang="es-MX" dirty="0" smtClean="0">
                <a:solidFill>
                  <a:srgbClr val="FFFF00"/>
                </a:solidFill>
              </a:rPr>
              <a:t>(orden/posición)</a:t>
            </a:r>
          </a:p>
          <a:p>
            <a:pPr lvl="1"/>
            <a:endParaRPr lang="es-MX" dirty="0">
              <a:solidFill>
                <a:srgbClr val="FFFF00"/>
              </a:solidFill>
            </a:endParaRPr>
          </a:p>
          <a:p>
            <a:r>
              <a:rPr lang="es-MX" b="1" dirty="0">
                <a:solidFill>
                  <a:srgbClr val="FFFF00"/>
                </a:solidFill>
              </a:rPr>
              <a:t>D</a:t>
            </a:r>
            <a:r>
              <a:rPr lang="es-MX" b="1" dirty="0" smtClean="0">
                <a:solidFill>
                  <a:srgbClr val="FFFF00"/>
                </a:solidFill>
              </a:rPr>
              <a:t>uda obsesiva</a:t>
            </a:r>
            <a:r>
              <a:rPr lang="es-MX" dirty="0" smtClean="0">
                <a:solidFill>
                  <a:srgbClr val="FFFF00"/>
                </a:solidFill>
              </a:rPr>
              <a:t>: </a:t>
            </a:r>
          </a:p>
          <a:p>
            <a:pPr lvl="1"/>
            <a:r>
              <a:rPr lang="es-MX" dirty="0" smtClean="0">
                <a:solidFill>
                  <a:srgbClr val="FFFF00"/>
                </a:solidFill>
              </a:rPr>
              <a:t>chequeo </a:t>
            </a:r>
            <a:r>
              <a:rPr lang="es-MX" dirty="0">
                <a:solidFill>
                  <a:srgbClr val="FFFF00"/>
                </a:solidFill>
              </a:rPr>
              <a:t>constante de si cerró ventanas y puertas al salir de la casa, la llave del gas</a:t>
            </a:r>
          </a:p>
          <a:p>
            <a:endParaRPr lang="es-MX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23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3750" y="84254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Tnos</a:t>
            </a:r>
            <a:r>
              <a:rPr lang="es-MX" b="1" dirty="0" smtClean="0"/>
              <a:t> </a:t>
            </a:r>
            <a:r>
              <a:rPr lang="es-MX" b="1" dirty="0" err="1" smtClean="0"/>
              <a:t>disociativos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196752"/>
            <a:ext cx="8407770" cy="5112568"/>
          </a:xfrm>
        </p:spPr>
        <p:txBody>
          <a:bodyPr>
            <a:normAutofit/>
          </a:bodyPr>
          <a:lstStyle/>
          <a:p>
            <a:r>
              <a:rPr lang="es-MX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Estrechamiento </a:t>
            </a:r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selectivo del campo de la conciencia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ante determinados fenómenos o situaciones con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importancia emocional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significativa para la 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persona</a:t>
            </a:r>
          </a:p>
          <a:p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es-MX" sz="2800" u="sng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Diversas formas clínicas:</a:t>
            </a: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Amnesia </a:t>
            </a:r>
            <a:r>
              <a:rPr lang="es-MX" sz="2800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disociativa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parcial o selectiva</a:t>
            </a: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Fuga </a:t>
            </a:r>
            <a:r>
              <a:rPr lang="es-MX" sz="2800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disociativa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Estupor </a:t>
            </a:r>
            <a:r>
              <a:rPr lang="es-MX" sz="2800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disociativo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Trastornos de trance y posesión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71032" y="5879013"/>
            <a:ext cx="7635125" cy="646331"/>
          </a:xfrm>
          <a:prstGeom prst="rect">
            <a:avLst/>
          </a:prstGeom>
          <a:solidFill>
            <a:srgbClr val="7030A0"/>
          </a:solidFill>
          <a:effec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s-MX" b="1" dirty="0">
                <a:solidFill>
                  <a:schemeClr val="accent2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Diagnóstico diferencial </a:t>
            </a:r>
            <a:r>
              <a:rPr lang="es-MX" b="1" dirty="0">
                <a:solidFill>
                  <a:schemeClr val="accent2"/>
                </a:solidFill>
              </a:rPr>
              <a:t>con </a:t>
            </a:r>
            <a:r>
              <a:rPr lang="es-MX" b="1" dirty="0" err="1" smtClean="0">
                <a:solidFill>
                  <a:schemeClr val="accent2"/>
                </a:solidFill>
              </a:rPr>
              <a:t>tnos</a:t>
            </a:r>
            <a:r>
              <a:rPr lang="es-MX" b="1" dirty="0" smtClean="0">
                <a:solidFill>
                  <a:schemeClr val="accent2"/>
                </a:solidFill>
              </a:rPr>
              <a:t> orgánicos de memoria, epilepsia del lóbulo temporal, </a:t>
            </a:r>
            <a:r>
              <a:rPr lang="es-MX" b="1" dirty="0" err="1" smtClean="0">
                <a:solidFill>
                  <a:schemeClr val="accent2"/>
                </a:solidFill>
              </a:rPr>
              <a:t>tnos</a:t>
            </a:r>
            <a:r>
              <a:rPr lang="es-MX" b="1" dirty="0" smtClean="0">
                <a:solidFill>
                  <a:schemeClr val="accent2"/>
                </a:solidFill>
              </a:rPr>
              <a:t> psicóticos agudos. </a:t>
            </a:r>
            <a:endParaRPr lang="es-MX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2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3750" y="84254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Tnos</a:t>
            </a:r>
            <a:r>
              <a:rPr lang="es-MX" b="1" dirty="0" smtClean="0"/>
              <a:t> </a:t>
            </a:r>
            <a:r>
              <a:rPr lang="es-MX" b="1" dirty="0" err="1" smtClean="0"/>
              <a:t>disociativos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628800"/>
            <a:ext cx="8407770" cy="4464496"/>
          </a:xfrm>
        </p:spPr>
        <p:txBody>
          <a:bodyPr>
            <a:normAutofit/>
          </a:bodyPr>
          <a:lstStyle/>
          <a:p>
            <a:r>
              <a:rPr lang="es-MX" sz="28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Tnos</a:t>
            </a:r>
            <a:r>
              <a:rPr lang="es-MX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la motilidad voluntaria </a:t>
            </a:r>
            <a:endParaRPr lang="es-MX" sz="2800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parálisis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, afonías, </a:t>
            </a:r>
            <a:r>
              <a:rPr lang="es-MX" sz="2600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pseudo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convulsiones, ataques</a:t>
            </a:r>
            <a:endParaRPr lang="es-MX" sz="26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Tns</a:t>
            </a:r>
            <a:r>
              <a:rPr lang="es-MX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de la sensibilidad </a:t>
            </a:r>
            <a:endParaRPr lang="es-MX" sz="28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parestesias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, anestesias, pérdida de la visión, del gusto, del 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olfato </a:t>
            </a:r>
            <a:endParaRPr lang="es-MX" sz="26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b="1" dirty="0" err="1">
                <a:solidFill>
                  <a:schemeClr val="accent5">
                    <a:lumMod val="40000"/>
                    <a:lumOff val="60000"/>
                  </a:schemeClr>
                </a:solidFill>
              </a:rPr>
              <a:t>Pseudo</a:t>
            </a:r>
            <a:r>
              <a:rPr lang="es-MX" sz="28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Demencia o Síndrome de </a:t>
            </a:r>
            <a:r>
              <a:rPr lang="es-MX" sz="28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Ganser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comprende 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las preguntas </a:t>
            </a:r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pero da </a:t>
            </a:r>
            <a:r>
              <a:rPr lang="es-MX" sz="26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respuestas erróneas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71032" y="5770130"/>
            <a:ext cx="7635125" cy="646331"/>
          </a:xfrm>
          <a:prstGeom prst="rect">
            <a:avLst/>
          </a:prstGeom>
          <a:solidFill>
            <a:srgbClr val="7030A0"/>
          </a:solidFill>
          <a:effec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s-MX" b="1" dirty="0">
                <a:solidFill>
                  <a:schemeClr val="accent2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Diagnóstico diferencial </a:t>
            </a:r>
            <a:r>
              <a:rPr lang="es-MX" b="1" dirty="0">
                <a:solidFill>
                  <a:schemeClr val="accent2"/>
                </a:solidFill>
              </a:rPr>
              <a:t>con </a:t>
            </a:r>
            <a:r>
              <a:rPr lang="es-MX" b="1" dirty="0" smtClean="0">
                <a:solidFill>
                  <a:schemeClr val="accent2"/>
                </a:solidFill>
              </a:rPr>
              <a:t>enfermedades sistémicas que pueden cursar con alteraciones en sensibilidad y motilidad (LES, EM).</a:t>
            </a:r>
            <a:endParaRPr lang="es-MX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71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</a:t>
            </a:r>
            <a:r>
              <a:rPr lang="es-MX" b="1" dirty="0" err="1" smtClean="0"/>
              <a:t>neuroasténico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3773" y="1575210"/>
            <a:ext cx="8282880" cy="396453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MX" sz="2800" dirty="0" smtClean="0"/>
              <a:t>Cansancio/fatiga </a:t>
            </a:r>
            <a:r>
              <a:rPr lang="es-MX" sz="2800" dirty="0"/>
              <a:t>psíquica </a:t>
            </a:r>
            <a:r>
              <a:rPr lang="es-MX" sz="2800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desproporcionada al </a:t>
            </a:r>
            <a:r>
              <a:rPr lang="es-MX" sz="28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esfuerzo</a:t>
            </a:r>
            <a:r>
              <a:rPr lang="es-MX" sz="2800" dirty="0"/>
              <a:t> mental realizado</a:t>
            </a:r>
            <a:r>
              <a:rPr lang="es-MX" sz="2800" dirty="0" smtClean="0"/>
              <a:t>.</a:t>
            </a:r>
          </a:p>
          <a:p>
            <a:pPr lvl="1" algn="just"/>
            <a:r>
              <a:rPr lang="es-MX" sz="2600" dirty="0" smtClean="0"/>
              <a:t>Dificultad para relajarse</a:t>
            </a:r>
          </a:p>
          <a:p>
            <a:pPr lvl="1" algn="just"/>
            <a:r>
              <a:rPr lang="es-MX" sz="2600" dirty="0" smtClean="0"/>
              <a:t>Persiste malestar a pesar del descanso</a:t>
            </a:r>
          </a:p>
          <a:p>
            <a:pPr lvl="1" algn="just"/>
            <a:r>
              <a:rPr lang="es-MX" sz="2600" dirty="0" smtClean="0"/>
              <a:t>Irritabilidad</a:t>
            </a:r>
          </a:p>
          <a:p>
            <a:pPr lvl="1" algn="just"/>
            <a:r>
              <a:rPr lang="es-MX" sz="2600" dirty="0" smtClean="0"/>
              <a:t>Dificultad para concentrarse, </a:t>
            </a:r>
            <a:r>
              <a:rPr lang="es-MX" sz="2600" dirty="0" err="1" smtClean="0"/>
              <a:t>hipomnesia</a:t>
            </a:r>
            <a:endParaRPr lang="es-MX" sz="2600" dirty="0" smtClean="0"/>
          </a:p>
          <a:p>
            <a:pPr lvl="1" algn="just"/>
            <a:r>
              <a:rPr lang="es-MX" sz="2600" dirty="0" smtClean="0"/>
              <a:t>Hiperestesia auditiva</a:t>
            </a:r>
          </a:p>
          <a:p>
            <a:pPr lvl="1" algn="just"/>
            <a:r>
              <a:rPr lang="es-MX" sz="2600" dirty="0" smtClean="0"/>
              <a:t>Vértigos </a:t>
            </a:r>
          </a:p>
          <a:p>
            <a:pPr lvl="1" algn="just"/>
            <a:r>
              <a:rPr lang="es-MX" sz="2600" dirty="0" smtClean="0"/>
              <a:t>Cefaleas  y </a:t>
            </a:r>
            <a:r>
              <a:rPr lang="es-MX" sz="2600" dirty="0"/>
              <a:t>dolores </a:t>
            </a:r>
            <a:r>
              <a:rPr lang="es-MX" sz="2600" dirty="0" smtClean="0"/>
              <a:t>musculares</a:t>
            </a:r>
          </a:p>
          <a:p>
            <a:pPr lvl="1" algn="just"/>
            <a:r>
              <a:rPr lang="es-MX" sz="2600" dirty="0" smtClean="0"/>
              <a:t>Dispepsia</a:t>
            </a:r>
          </a:p>
          <a:p>
            <a:pPr lvl="1" algn="just"/>
            <a:r>
              <a:rPr lang="es-MX" sz="2600" dirty="0" smtClean="0"/>
              <a:t>Ansiedad</a:t>
            </a:r>
          </a:p>
          <a:p>
            <a:pPr lvl="1" algn="just"/>
            <a:r>
              <a:rPr lang="es-MX" sz="2600" dirty="0" err="1" smtClean="0"/>
              <a:t>Tnos</a:t>
            </a:r>
            <a:r>
              <a:rPr lang="es-MX" sz="2600" dirty="0" smtClean="0"/>
              <a:t> del sueño, disfunciones sexuales</a:t>
            </a:r>
            <a:endParaRPr lang="es-MX" sz="2600" dirty="0"/>
          </a:p>
        </p:txBody>
      </p:sp>
      <p:sp>
        <p:nvSpPr>
          <p:cNvPr id="4" name="Rectángulo 3"/>
          <p:cNvSpPr/>
          <p:nvPr/>
        </p:nvSpPr>
        <p:spPr>
          <a:xfrm>
            <a:off x="899592" y="5576077"/>
            <a:ext cx="772398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s-MX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Diagnóstico diferencial: </a:t>
            </a:r>
            <a:r>
              <a:rPr lang="es-MX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enfermedades </a:t>
            </a:r>
            <a:r>
              <a:rPr lang="es-MX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somáticas, </a:t>
            </a:r>
            <a:r>
              <a:rPr lang="es-MX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tnos</a:t>
            </a:r>
            <a:r>
              <a:rPr lang="es-MX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s-MX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de adaptación y comienzo de </a:t>
            </a:r>
            <a:r>
              <a:rPr lang="es-MX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esquizofrenia o </a:t>
            </a:r>
            <a:r>
              <a:rPr lang="es-MX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demencias</a:t>
            </a:r>
          </a:p>
        </p:txBody>
      </p:sp>
    </p:spTree>
    <p:extLst>
      <p:ext uri="{BB962C8B-B14F-4D97-AF65-F5344CB8AC3E}">
        <p14:creationId xmlns:p14="http://schemas.microsoft.com/office/powerpoint/2010/main" val="65876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476672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mixto de ansiedad y depresión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500" y="2276872"/>
            <a:ext cx="8282880" cy="4900634"/>
          </a:xfrm>
        </p:spPr>
        <p:txBody>
          <a:bodyPr>
            <a:normAutofit/>
          </a:bodyPr>
          <a:lstStyle/>
          <a:p>
            <a:r>
              <a:rPr lang="es-MX" sz="2800" dirty="0">
                <a:solidFill>
                  <a:srgbClr val="FFFF00"/>
                </a:solidFill>
              </a:rPr>
              <a:t>Cuando coexisten síntomas ansiosos y depresivos de </a:t>
            </a:r>
            <a:r>
              <a:rPr lang="es-MX" sz="2800" dirty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igual </a:t>
            </a:r>
            <a:r>
              <a:rPr lang="es-MX" sz="2800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intensidad</a:t>
            </a:r>
          </a:p>
          <a:p>
            <a:endParaRPr lang="es-MX" sz="2800" dirty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MX" sz="2800" dirty="0">
                <a:solidFill>
                  <a:srgbClr val="FFFF00"/>
                </a:solidFill>
              </a:rPr>
              <a:t>Difícil evaluarlos por separados </a:t>
            </a:r>
          </a:p>
          <a:p>
            <a:endParaRPr lang="es-MX" sz="2800" dirty="0" smtClean="0">
              <a:solidFill>
                <a:srgbClr val="FFFF00"/>
              </a:solidFill>
            </a:endParaRPr>
          </a:p>
          <a:p>
            <a:r>
              <a:rPr lang="es-MX" sz="2800" dirty="0" smtClean="0">
                <a:solidFill>
                  <a:srgbClr val="FFFF00"/>
                </a:solidFill>
              </a:rPr>
              <a:t>Los </a:t>
            </a:r>
            <a:r>
              <a:rPr lang="es-MX" sz="2800" dirty="0">
                <a:solidFill>
                  <a:srgbClr val="FFFF00"/>
                </a:solidFill>
              </a:rPr>
              <a:t>síntomas depresivos no </a:t>
            </a:r>
            <a:r>
              <a:rPr lang="es-MX" sz="2800" dirty="0" smtClean="0">
                <a:solidFill>
                  <a:srgbClr val="FFFF00"/>
                </a:solidFill>
              </a:rPr>
              <a:t>deben ser moderados </a:t>
            </a:r>
            <a:r>
              <a:rPr lang="es-MX" sz="2800" dirty="0">
                <a:solidFill>
                  <a:srgbClr val="FFFF00"/>
                </a:solidFill>
              </a:rPr>
              <a:t>ni severos</a:t>
            </a:r>
          </a:p>
        </p:txBody>
      </p:sp>
    </p:spTree>
    <p:extLst>
      <p:ext uri="{BB962C8B-B14F-4D97-AF65-F5344CB8AC3E}">
        <p14:creationId xmlns:p14="http://schemas.microsoft.com/office/powerpoint/2010/main" val="347664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548680"/>
            <a:ext cx="8049690" cy="1400530"/>
          </a:xfrm>
        </p:spPr>
        <p:txBody>
          <a:bodyPr/>
          <a:lstStyle/>
          <a:p>
            <a:r>
              <a:rPr lang="es-MX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EVOLUCIÓN Y Pronóstico DE LOS TNOS Neuróticos </a:t>
            </a:r>
            <a:endParaRPr lang="es-MX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958313"/>
            <a:ext cx="8282880" cy="49006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800" b="1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Evolución:</a:t>
            </a:r>
          </a:p>
          <a:p>
            <a:pPr marL="0" indent="0" algn="just">
              <a:buNone/>
            </a:pP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Hacia </a:t>
            </a: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la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cronicidad, con etapas </a:t>
            </a: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de atenuación y exacerbación de los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síntomas cuando cursa con crisis. </a:t>
            </a:r>
            <a:endParaRPr lang="es-MX" sz="2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</a:p>
          <a:p>
            <a:pPr marL="0" indent="0" algn="just">
              <a:buNone/>
            </a:pPr>
            <a:r>
              <a:rPr lang="es-MX" sz="2800" b="1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Pronóstico:</a:t>
            </a:r>
          </a:p>
          <a:p>
            <a:pPr marL="0" indent="0" algn="just">
              <a:buNone/>
            </a:pP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Generalmente </a:t>
            </a: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bueno, por lo que permite el tratamiento por el médico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general</a:t>
            </a: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s-MX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 su adaptación. </a:t>
            </a:r>
            <a:endParaRPr lang="es-MX" sz="2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0" indent="0" algn="just">
              <a:buNone/>
            </a:pPr>
            <a:endParaRPr lang="es-MX" sz="2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20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548680"/>
            <a:ext cx="8049690" cy="1400530"/>
          </a:xfrm>
        </p:spPr>
        <p:txBody>
          <a:bodyPr/>
          <a:lstStyle/>
          <a:p>
            <a:r>
              <a:rPr lang="es-MX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Tratamiento de los TNOS NEUROTICOS </a:t>
            </a:r>
            <a:endParaRPr lang="es-MX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6792"/>
            <a:ext cx="8282880" cy="5184576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sz="2800" b="1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Preventivo:</a:t>
            </a:r>
          </a:p>
          <a:p>
            <a:pPr lvl="1" algn="just"/>
            <a:r>
              <a:rPr lang="es-MX" sz="2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Educación para la salud </a:t>
            </a:r>
            <a:endParaRPr lang="es-MX" sz="2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0" indent="0" algn="just">
              <a:buNone/>
            </a:pPr>
            <a:r>
              <a:rPr lang="es-MX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</a:p>
          <a:p>
            <a:pPr algn="just"/>
            <a:r>
              <a:rPr lang="es-MX" sz="2800" b="1" u="sng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Curativo:</a:t>
            </a:r>
          </a:p>
          <a:p>
            <a:pPr lvl="1" algn="just"/>
            <a:r>
              <a:rPr lang="es-MX" sz="2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Biológico:</a:t>
            </a:r>
          </a:p>
          <a:p>
            <a:pPr lvl="2" algn="just"/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Ansiolíticos, antidepresivos.</a:t>
            </a:r>
          </a:p>
          <a:p>
            <a:pPr lvl="2" algn="just"/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Antipsicóticos en </a:t>
            </a:r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bajas dosis</a:t>
            </a:r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(</a:t>
            </a:r>
            <a:r>
              <a:rPr lang="es-MX" sz="24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trifluoperacina</a:t>
            </a:r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, </a:t>
            </a:r>
            <a:r>
              <a:rPr lang="es-MX" sz="24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clorpromacina</a:t>
            </a:r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) </a:t>
            </a:r>
          </a:p>
          <a:p>
            <a:pPr lvl="1" algn="just"/>
            <a:r>
              <a:rPr lang="es-MX" sz="26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Psicologico</a:t>
            </a:r>
            <a:r>
              <a:rPr lang="es-MX" sz="2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: </a:t>
            </a:r>
          </a:p>
          <a:p>
            <a:pPr lvl="2" algn="just"/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Buena relación médico-paciente</a:t>
            </a:r>
          </a:p>
          <a:p>
            <a:pPr lvl="2" algn="just"/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Técnicas de relajación </a:t>
            </a:r>
          </a:p>
          <a:p>
            <a:pPr lvl="1" algn="just"/>
            <a:r>
              <a:rPr lang="es-MX" sz="26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Social:</a:t>
            </a:r>
          </a:p>
          <a:p>
            <a:pPr lvl="2" algn="just"/>
            <a:r>
              <a:rPr lang="es-MX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Orientaciones laborales y familiares</a:t>
            </a:r>
            <a:r>
              <a:rPr lang="es-MX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  <a:endParaRPr lang="es-MX" sz="24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0" indent="0" algn="just">
              <a:buNone/>
            </a:pPr>
            <a:endParaRPr lang="es-MX" sz="28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11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548680"/>
            <a:ext cx="8049690" cy="1400530"/>
          </a:xfrm>
        </p:spPr>
        <p:txBody>
          <a:bodyPr/>
          <a:lstStyle/>
          <a:p>
            <a:r>
              <a:rPr lang="es-MX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TNOS NEUROTICOS: ¿Cuándo se debe referir? </a:t>
            </a:r>
            <a:endParaRPr lang="es-MX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949210"/>
            <a:ext cx="8282880" cy="5184576"/>
          </a:xfrm>
        </p:spPr>
        <p:txBody>
          <a:bodyPr>
            <a:normAutofit/>
          </a:bodyPr>
          <a:lstStyle/>
          <a:p>
            <a:r>
              <a:rPr lang="es-ES" sz="28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j-lt"/>
                <a:cs typeface="Arial" panose="020B0604020202020204" pitchFamily="34" charset="0"/>
              </a:rPr>
              <a:t>Riesgo </a:t>
            </a:r>
            <a:r>
              <a:rPr lang="es-ES" sz="2800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j-lt"/>
                <a:cs typeface="Arial" panose="020B0604020202020204" pitchFamily="34" charset="0"/>
              </a:rPr>
              <a:t>Suicida</a:t>
            </a:r>
            <a:endParaRPr lang="es-ES" sz="28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+mj-lt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+mj-lt"/>
                <a:cs typeface="Arial" panose="020B0604020202020204" pitchFamily="34" charset="0"/>
              </a:rPr>
              <a:t>Cuadros obsesivo-compulsivos</a:t>
            </a:r>
            <a:endParaRPr lang="es-ES" sz="2800" dirty="0">
              <a:latin typeface="+mj-lt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+mj-lt"/>
                <a:cs typeface="Arial" panose="020B0604020202020204" pitchFamily="34" charset="0"/>
              </a:rPr>
              <a:t>Hay dudas diagnósticas</a:t>
            </a:r>
            <a:endParaRPr lang="es-ES" sz="28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" sz="28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" sz="2800" dirty="0" smtClean="0">
                <a:latin typeface="+mj-lt"/>
                <a:cs typeface="Arial" panose="020B0604020202020204" pitchFamily="34" charset="0"/>
              </a:rPr>
              <a:t>Para definir:</a:t>
            </a:r>
          </a:p>
          <a:p>
            <a:r>
              <a:rPr lang="es-ES" sz="2800" dirty="0" smtClean="0">
                <a:latin typeface="+mj-lt"/>
                <a:cs typeface="Arial" panose="020B0604020202020204" pitchFamily="34" charset="0"/>
              </a:rPr>
              <a:t>Combinaciones </a:t>
            </a:r>
            <a:r>
              <a:rPr lang="es-ES" sz="2800" dirty="0">
                <a:latin typeface="+mj-lt"/>
                <a:cs typeface="Arial" panose="020B0604020202020204" pitchFamily="34" charset="0"/>
              </a:rPr>
              <a:t>terapéuticas de necesaria prescripción por </a:t>
            </a:r>
            <a:r>
              <a:rPr lang="es-ES" sz="2800" dirty="0" smtClean="0">
                <a:latin typeface="+mj-lt"/>
                <a:cs typeface="Arial" panose="020B0604020202020204" pitchFamily="34" charset="0"/>
              </a:rPr>
              <a:t>el Psiquiatra</a:t>
            </a:r>
          </a:p>
          <a:p>
            <a:r>
              <a:rPr lang="es-ES" sz="2800" dirty="0" smtClean="0">
                <a:latin typeface="+mj-lt"/>
                <a:cs typeface="Arial" panose="020B0604020202020204" pitchFamily="34" charset="0"/>
              </a:rPr>
              <a:t>Necesidad </a:t>
            </a:r>
            <a:r>
              <a:rPr lang="es-ES" sz="2800" dirty="0">
                <a:latin typeface="+mj-lt"/>
                <a:cs typeface="Arial" panose="020B0604020202020204" pitchFamily="34" charset="0"/>
              </a:rPr>
              <a:t>de Psicoterapia Grupal  y criterios de </a:t>
            </a:r>
            <a:r>
              <a:rPr lang="es-ES" sz="2800" dirty="0" smtClean="0">
                <a:latin typeface="+mj-lt"/>
                <a:cs typeface="Arial" panose="020B0604020202020204" pitchFamily="34" charset="0"/>
              </a:rPr>
              <a:t>Hospitalización parcial o en UIC.</a:t>
            </a:r>
            <a:endParaRPr lang="es-ES" sz="2800" dirty="0">
              <a:latin typeface="+mj-lt"/>
              <a:cs typeface="Arial" panose="020B0604020202020204" pitchFamily="34" charset="0"/>
            </a:endParaRPr>
          </a:p>
          <a:p>
            <a:endParaRPr lang="es-ES" sz="2800" dirty="0">
              <a:latin typeface="+mj-lt"/>
            </a:endParaRPr>
          </a:p>
          <a:p>
            <a:endParaRPr lang="es-ES" sz="2800" dirty="0">
              <a:latin typeface="+mj-lt"/>
            </a:endParaRPr>
          </a:p>
          <a:p>
            <a:endParaRPr lang="en-US" sz="2800" dirty="0">
              <a:latin typeface="+mj-lt"/>
            </a:endParaRPr>
          </a:p>
          <a:p>
            <a:pPr marL="0" indent="0" algn="just">
              <a:buNone/>
            </a:pPr>
            <a:endParaRPr lang="es-MX" sz="2800" b="1" dirty="0">
              <a:solidFill>
                <a:schemeClr val="accent4">
                  <a:lumMod val="60000"/>
                  <a:lumOff val="4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154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268760"/>
            <a:ext cx="9001000" cy="2801935"/>
          </a:xfrm>
        </p:spPr>
        <p:txBody>
          <a:bodyPr>
            <a:normAutofit/>
          </a:bodyPr>
          <a:lstStyle/>
          <a:p>
            <a:r>
              <a:rPr lang="es-MX" sz="4800" b="1" dirty="0" err="1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Tnos</a:t>
            </a:r>
            <a:r>
              <a:rPr lang="es-MX" sz="4800" b="1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 </a:t>
            </a:r>
            <a:r>
              <a:rPr lang="es-MX" sz="4800" b="1" dirty="0" err="1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somatomorfos</a:t>
            </a:r>
            <a:endParaRPr lang="es-MX" sz="4800" b="1" dirty="0"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82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Introducción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 lnSpcReduction="10000"/>
          </a:bodyPr>
          <a:lstStyle/>
          <a:p>
            <a:r>
              <a:rPr lang="es-MX" sz="2800" dirty="0" err="1" smtClean="0"/>
              <a:t>Tns</a:t>
            </a:r>
            <a:r>
              <a:rPr lang="es-MX" sz="2800" dirty="0" smtClean="0"/>
              <a:t> en los que </a:t>
            </a:r>
            <a:r>
              <a:rPr lang="es-MX" sz="2800" dirty="0"/>
              <a:t>predominan </a:t>
            </a:r>
            <a:r>
              <a:rPr lang="es-MX" sz="2800" dirty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síntomas CORPORALES SIN explicación </a:t>
            </a:r>
            <a:r>
              <a:rPr lang="es-MX" sz="2800" dirty="0"/>
              <a:t>aparente. </a:t>
            </a:r>
          </a:p>
          <a:p>
            <a:r>
              <a:rPr lang="es-MX" sz="2800" dirty="0"/>
              <a:t>Más que el síntoma, lo que importa es cómo lo </a:t>
            </a:r>
            <a:r>
              <a:rPr lang="es-MX" sz="2800" dirty="0" smtClean="0"/>
              <a:t>presenta </a:t>
            </a:r>
            <a:r>
              <a:rPr lang="es-MX" sz="2800" dirty="0"/>
              <a:t>e </a:t>
            </a:r>
            <a:r>
              <a:rPr lang="es-MX" sz="2800" u="sng" dirty="0"/>
              <a:t>INTERPRETA</a:t>
            </a:r>
            <a:r>
              <a:rPr lang="es-MX" sz="2800" dirty="0" smtClean="0"/>
              <a:t>.</a:t>
            </a:r>
          </a:p>
          <a:p>
            <a:r>
              <a:rPr lang="es-MX" sz="2800" dirty="0" smtClean="0"/>
              <a:t>Factores que favorecen su desarrollo</a:t>
            </a:r>
          </a:p>
          <a:p>
            <a:pPr lvl="1"/>
            <a:r>
              <a:rPr lang="es-MX" sz="2200" dirty="0" smtClean="0"/>
              <a:t>Vulnerabilidad </a:t>
            </a:r>
            <a:r>
              <a:rPr lang="es-MX" sz="2200" dirty="0"/>
              <a:t>genética y biológica </a:t>
            </a:r>
            <a:r>
              <a:rPr lang="es-MX" sz="2200" dirty="0" smtClean="0"/>
              <a:t>(aumento </a:t>
            </a:r>
            <a:r>
              <a:rPr lang="es-MX" sz="2200" dirty="0"/>
              <a:t>a la sensibilidad del </a:t>
            </a:r>
            <a:r>
              <a:rPr lang="es-MX" sz="2200" dirty="0" smtClean="0"/>
              <a:t>dolor)</a:t>
            </a:r>
          </a:p>
          <a:p>
            <a:pPr lvl="1"/>
            <a:r>
              <a:rPr lang="es-MX" sz="2200" dirty="0" smtClean="0"/>
              <a:t>Experiencias </a:t>
            </a:r>
            <a:r>
              <a:rPr lang="es-MX" sz="2200" dirty="0"/>
              <a:t>traumáticas tempranas (violencia, </a:t>
            </a:r>
            <a:r>
              <a:rPr lang="es-MX" sz="2200" dirty="0" smtClean="0"/>
              <a:t>abuso)</a:t>
            </a:r>
            <a:endParaRPr lang="es-MX" sz="2200" dirty="0"/>
          </a:p>
          <a:p>
            <a:pPr lvl="1"/>
            <a:r>
              <a:rPr lang="es-MX" sz="2200" dirty="0" smtClean="0"/>
              <a:t>Aprendizaje (mimos por enfermedad)</a:t>
            </a:r>
          </a:p>
          <a:p>
            <a:pPr lvl="1"/>
            <a:r>
              <a:rPr lang="es-MX" sz="2200" dirty="0" smtClean="0"/>
              <a:t>Normas </a:t>
            </a:r>
            <a:r>
              <a:rPr lang="es-MX" sz="2200" dirty="0"/>
              <a:t>culturales/sociales que </a:t>
            </a:r>
            <a:r>
              <a:rPr lang="es-MX" sz="2200" b="1" dirty="0" smtClean="0"/>
              <a:t>devalúan </a:t>
            </a:r>
            <a:r>
              <a:rPr lang="es-MX" sz="2200" b="1" dirty="0"/>
              <a:t>o estigmatizan el sufrimiento </a:t>
            </a:r>
            <a:r>
              <a:rPr lang="es-MX" sz="2200" b="1" dirty="0" smtClean="0"/>
              <a:t>psicológico </a:t>
            </a:r>
            <a:r>
              <a:rPr lang="es-MX" sz="2200" b="1" dirty="0"/>
              <a:t>en </a:t>
            </a:r>
            <a:r>
              <a:rPr lang="es-MX" sz="2200" b="1" dirty="0" smtClean="0"/>
              <a:t>comparación </a:t>
            </a:r>
            <a:r>
              <a:rPr lang="es-MX" sz="2200" b="1" dirty="0"/>
              <a:t>con el </a:t>
            </a:r>
            <a:r>
              <a:rPr lang="es-MX" sz="2200" b="1" dirty="0" smtClean="0"/>
              <a:t>físico</a:t>
            </a:r>
            <a:endParaRPr lang="es-MX" sz="2200" b="1" dirty="0"/>
          </a:p>
          <a:p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42148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de somatización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/>
              <a:t>“</a:t>
            </a:r>
            <a:r>
              <a:rPr lang="es-MX" sz="2800" dirty="0" err="1" smtClean="0"/>
              <a:t>Tno</a:t>
            </a:r>
            <a:r>
              <a:rPr lang="es-MX" sz="2800" dirty="0" smtClean="0"/>
              <a:t> de quejas múltiples o </a:t>
            </a:r>
            <a:r>
              <a:rPr lang="es-MX" sz="2800" dirty="0" err="1" smtClean="0"/>
              <a:t>sx</a:t>
            </a:r>
            <a:r>
              <a:rPr lang="es-MX" sz="2800" dirty="0" smtClean="0"/>
              <a:t> de </a:t>
            </a:r>
            <a:r>
              <a:rPr lang="es-MX" sz="2800" dirty="0" err="1" smtClean="0"/>
              <a:t>Briquet</a:t>
            </a:r>
            <a:r>
              <a:rPr lang="es-MX" sz="2800" dirty="0" smtClean="0"/>
              <a:t>”</a:t>
            </a:r>
          </a:p>
          <a:p>
            <a:pPr algn="just"/>
            <a:r>
              <a:rPr lang="es-MX" sz="2800" b="1" dirty="0" smtClean="0">
                <a:solidFill>
                  <a:schemeClr val="accent2"/>
                </a:solidFill>
              </a:rPr>
              <a:t>Preocupación</a:t>
            </a:r>
            <a:r>
              <a:rPr lang="es-MX" sz="2800" dirty="0" smtClean="0">
                <a:solidFill>
                  <a:schemeClr val="accent2"/>
                </a:solidFill>
              </a:rPr>
              <a:t> centrada en los </a:t>
            </a:r>
            <a:r>
              <a:rPr lang="es-MX" sz="2800" dirty="0" smtClean="0"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SINTOMAS</a:t>
            </a:r>
            <a:r>
              <a:rPr lang="es-MX" sz="2800" dirty="0" smtClean="0">
                <a:solidFill>
                  <a:schemeClr val="accent2"/>
                </a:solidFill>
              </a:rPr>
              <a:t>, aliviar malestar y el tratamiento médico.</a:t>
            </a:r>
          </a:p>
          <a:p>
            <a:pPr algn="just"/>
            <a:r>
              <a:rPr lang="es-MX" sz="2800" dirty="0" smtClean="0">
                <a:solidFill>
                  <a:schemeClr val="accent2"/>
                </a:solidFill>
              </a:rPr>
              <a:t>No hay mejoría sintomática. </a:t>
            </a:r>
          </a:p>
          <a:p>
            <a:pPr algn="just"/>
            <a:r>
              <a:rPr lang="es-MX" sz="2800" dirty="0" smtClean="0">
                <a:solidFill>
                  <a:schemeClr val="accent2"/>
                </a:solidFill>
              </a:rPr>
              <a:t>Deteriora su funcionamiento. </a:t>
            </a:r>
          </a:p>
          <a:p>
            <a:pPr algn="just"/>
            <a:r>
              <a:rPr lang="es-MX" sz="2800" dirty="0" smtClean="0">
                <a:solidFill>
                  <a:schemeClr val="accent2"/>
                </a:solidFill>
              </a:rPr>
              <a:t>Rechazan manejo/remisión a psiquiatría</a:t>
            </a:r>
          </a:p>
          <a:p>
            <a:pPr algn="just"/>
            <a:r>
              <a:rPr lang="es-MX" sz="2800" dirty="0" smtClean="0">
                <a:solidFill>
                  <a:schemeClr val="accent2"/>
                </a:solidFill>
              </a:rPr>
              <a:t>Comorbilidad con depresión y ansiedad</a:t>
            </a:r>
          </a:p>
          <a:p>
            <a:pPr algn="just"/>
            <a:r>
              <a:rPr lang="es-MX" sz="2800" dirty="0" smtClean="0">
                <a:solidFill>
                  <a:schemeClr val="accent2"/>
                </a:solidFill>
              </a:rPr>
              <a:t>Expresión clínica variada:</a:t>
            </a:r>
          </a:p>
          <a:p>
            <a:pPr lvl="1" algn="just"/>
            <a:r>
              <a:rPr lang="es-MX" sz="2600" dirty="0" smtClean="0">
                <a:solidFill>
                  <a:schemeClr val="accent2"/>
                </a:solidFill>
              </a:rPr>
              <a:t>Síntomas Gastrointestinales</a:t>
            </a:r>
          </a:p>
          <a:p>
            <a:pPr lvl="1" algn="just"/>
            <a:r>
              <a:rPr lang="es-MX" sz="2600" dirty="0" smtClean="0">
                <a:solidFill>
                  <a:schemeClr val="accent2"/>
                </a:solidFill>
              </a:rPr>
              <a:t>Síntomas cardiacos o respiratorios. </a:t>
            </a:r>
          </a:p>
          <a:p>
            <a:pPr algn="just"/>
            <a:endParaRPr lang="es-MX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9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hipocondriaco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7264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s-MX" sz="2800" dirty="0" smtClean="0"/>
              <a:t>“ansiedad por enfermedad”</a:t>
            </a:r>
          </a:p>
          <a:p>
            <a:pPr algn="just"/>
            <a:r>
              <a:rPr lang="es-MX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Preocupación ante </a:t>
            </a:r>
            <a:r>
              <a:rPr lang="es-MX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la IDEA de estar enfermo </a:t>
            </a:r>
            <a:r>
              <a:rPr lang="es-MX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(gravedad)</a:t>
            </a:r>
          </a:p>
          <a:p>
            <a:pPr algn="just"/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Siempre está al pendiente de la información relacionada con la enfermedad que cree tener. </a:t>
            </a:r>
          </a:p>
          <a:p>
            <a:pPr algn="just"/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Considera que los médicos se equivocan con su diagnostico.</a:t>
            </a:r>
          </a:p>
          <a:p>
            <a:pPr algn="just"/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Descarta las pruebas a pesar de resultados normales.</a:t>
            </a:r>
          </a:p>
          <a:p>
            <a:pPr algn="just"/>
            <a:endParaRPr lang="es-MX" sz="28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Puede estar asintomático o </a:t>
            </a:r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tener </a:t>
            </a:r>
            <a:r>
              <a:rPr lang="es-MX" sz="2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síntomas leves: </a:t>
            </a:r>
          </a:p>
          <a:p>
            <a:pPr lvl="1" algn="just"/>
            <a:r>
              <a:rPr lang="es-MX" sz="2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sensación fisiológica normal como mareos </a:t>
            </a:r>
            <a:r>
              <a:rPr lang="es-MX" sz="2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ortostaticos</a:t>
            </a:r>
            <a:endParaRPr lang="es-MX" sz="26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lvl="1" algn="just"/>
            <a:r>
              <a:rPr lang="es-MX" sz="2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disfunción benigna </a:t>
            </a:r>
            <a:r>
              <a:rPr lang="es-MX" sz="2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autolimitada</a:t>
            </a:r>
            <a:r>
              <a:rPr lang="es-MX" sz="2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como los </a:t>
            </a:r>
            <a:r>
              <a:rPr lang="es-MX" sz="2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tinnitus</a:t>
            </a:r>
            <a:r>
              <a:rPr lang="es-MX" sz="2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transitorios </a:t>
            </a:r>
            <a:endParaRPr lang="es-MX" sz="26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lvl="1" algn="just"/>
            <a:r>
              <a:rPr lang="es-MX" sz="2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malestar corporal no asociado a enfermedad, como eructar</a:t>
            </a:r>
            <a:endParaRPr lang="es-MX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43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OTROS TNOS SOMATOMORFOS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r>
              <a:rPr lang="es-MX" sz="2800" dirty="0" err="1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Tno</a:t>
            </a:r>
            <a:r>
              <a:rPr lang="es-MX" sz="28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de dolor </a:t>
            </a:r>
            <a:r>
              <a:rPr lang="es-MX" sz="2800" dirty="0" err="1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somatomorfo</a:t>
            </a:r>
            <a:r>
              <a:rPr lang="es-MX" sz="28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persistente: </a:t>
            </a:r>
            <a:endParaRPr lang="es-MX" sz="2800" dirty="0"/>
          </a:p>
          <a:p>
            <a:pPr lvl="1"/>
            <a:r>
              <a:rPr lang="es-MX" sz="2600" dirty="0" smtClean="0"/>
              <a:t>Dolor intenso localizado sin explicación somática (cefalea, lumbalgia)</a:t>
            </a:r>
          </a:p>
          <a:p>
            <a:pPr lvl="1"/>
            <a:r>
              <a:rPr lang="es-MX" sz="2600" dirty="0" smtClean="0"/>
              <a:t>Se presenta en situaciones conflictivas</a:t>
            </a:r>
          </a:p>
          <a:p>
            <a:r>
              <a:rPr lang="es-MX" sz="28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Globo histérico: </a:t>
            </a:r>
            <a:endParaRPr lang="es-MX" sz="2800" dirty="0"/>
          </a:p>
          <a:p>
            <a:pPr lvl="1"/>
            <a:r>
              <a:rPr lang="es-MX" sz="2600" dirty="0" smtClean="0"/>
              <a:t>Sensación de nudo en garganta ante situaciones estresantes. </a:t>
            </a:r>
          </a:p>
          <a:p>
            <a:r>
              <a:rPr lang="es-MX" sz="28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Torticolis espasmódica: </a:t>
            </a:r>
            <a:endParaRPr lang="es-MX" sz="2800" dirty="0"/>
          </a:p>
          <a:p>
            <a:pPr lvl="1"/>
            <a:r>
              <a:rPr lang="es-MX" sz="2600" dirty="0" smtClean="0"/>
              <a:t>Contracción de músculos del cuello causando lateralización de la cabeza</a:t>
            </a:r>
            <a:endParaRPr lang="es-MX" sz="2600" dirty="0"/>
          </a:p>
          <a:p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95456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Criterios de Remisión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r>
              <a:rPr lang="es-MX" sz="2800" dirty="0" smtClean="0"/>
              <a:t>Evolución tórpida a pesar de tratamiento</a:t>
            </a:r>
          </a:p>
          <a:p>
            <a:endParaRPr lang="es-MX" sz="2800" dirty="0" smtClean="0"/>
          </a:p>
          <a:p>
            <a:r>
              <a:rPr lang="es-MX" sz="2800" dirty="0" smtClean="0"/>
              <a:t>Dudas diagnosticas o terapéuticas</a:t>
            </a:r>
          </a:p>
          <a:p>
            <a:endParaRPr lang="es-MX" sz="2800" dirty="0" smtClean="0"/>
          </a:p>
          <a:p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38866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268760"/>
            <a:ext cx="9001000" cy="2801935"/>
          </a:xfrm>
        </p:spPr>
        <p:txBody>
          <a:bodyPr>
            <a:normAutofit/>
          </a:bodyPr>
          <a:lstStyle/>
          <a:p>
            <a:r>
              <a:rPr lang="es-MX" sz="4800" b="1" dirty="0" err="1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Tnos</a:t>
            </a:r>
            <a:r>
              <a:rPr lang="es-MX" sz="48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ahnschrift SemiLight" panose="020B0502040204020203" pitchFamily="34" charset="0"/>
              </a:rPr>
              <a:t> relacionados con situaciones estresantes</a:t>
            </a:r>
            <a:endParaRPr lang="es-MX" sz="4800" b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56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Generalidades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r>
              <a:rPr lang="es-MX" sz="2800" dirty="0" smtClean="0"/>
              <a:t>El umbral </a:t>
            </a:r>
            <a:r>
              <a:rPr lang="es-MX" sz="2800" dirty="0"/>
              <a:t>de </a:t>
            </a:r>
            <a:r>
              <a:rPr lang="es-MX" sz="2800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tolerancia a frustraciones </a:t>
            </a:r>
            <a:r>
              <a:rPr lang="es-MX" sz="2800" dirty="0"/>
              <a:t>y situaciones de tensión en </a:t>
            </a:r>
            <a:r>
              <a:rPr lang="es-MX" sz="2800" b="1" dirty="0"/>
              <a:t>sujetos normales </a:t>
            </a:r>
            <a:r>
              <a:rPr lang="es-MX" sz="2800" dirty="0" smtClean="0"/>
              <a:t>es superado </a:t>
            </a:r>
            <a:r>
              <a:rPr lang="es-MX" sz="2800" dirty="0"/>
              <a:t>por </a:t>
            </a:r>
            <a:r>
              <a:rPr lang="es-MX" sz="2800" b="1" dirty="0"/>
              <a:t>contingencias </a:t>
            </a:r>
            <a:r>
              <a:rPr lang="es-MX" sz="2800" b="1" dirty="0" smtClean="0"/>
              <a:t>ambientales</a:t>
            </a:r>
          </a:p>
          <a:p>
            <a:r>
              <a:rPr lang="es-MX" sz="2800" dirty="0" smtClean="0"/>
              <a:t>Se da en </a:t>
            </a:r>
            <a:r>
              <a:rPr lang="es-MX" sz="2800" dirty="0"/>
              <a:t>sujetos sin </a:t>
            </a:r>
            <a:r>
              <a:rPr lang="es-MX" sz="2800" dirty="0" smtClean="0"/>
              <a:t>antecedentes </a:t>
            </a:r>
            <a:r>
              <a:rPr lang="es-MX" sz="2800" dirty="0" err="1" smtClean="0"/>
              <a:t>tns</a:t>
            </a:r>
            <a:r>
              <a:rPr lang="es-MX" sz="2800" dirty="0" smtClean="0"/>
              <a:t> psicopatológicos</a:t>
            </a:r>
            <a:endParaRPr lang="es-MX" sz="2800" dirty="0"/>
          </a:p>
          <a:p>
            <a:r>
              <a:rPr lang="es-MX" sz="2800" dirty="0"/>
              <a:t>Personalidad dentro de límites normales</a:t>
            </a:r>
          </a:p>
          <a:p>
            <a:r>
              <a:rPr lang="es-MX" sz="2800" dirty="0"/>
              <a:t>Estrecha relación del cuadro clínico con el evento desencadenante</a:t>
            </a:r>
          </a:p>
          <a:p>
            <a:r>
              <a:rPr lang="es-MX" sz="2800" dirty="0"/>
              <a:t>Buen pronóstico</a:t>
            </a:r>
          </a:p>
        </p:txBody>
      </p:sp>
      <p:sp>
        <p:nvSpPr>
          <p:cNvPr id="4" name="Rectángulo redondeado 3"/>
          <p:cNvSpPr/>
          <p:nvPr/>
        </p:nvSpPr>
        <p:spPr>
          <a:xfrm>
            <a:off x="5101023" y="5051546"/>
            <a:ext cx="3672408" cy="1368152"/>
          </a:xfrm>
          <a:prstGeom prst="roundRect">
            <a:avLst>
              <a:gd name="adj" fmla="val 326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9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Significado emocional</a:t>
            </a:r>
          </a:p>
          <a:p>
            <a:pPr algn="ctr"/>
            <a:r>
              <a:rPr lang="es-MX" sz="19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Recursos de afrontamiento</a:t>
            </a:r>
          </a:p>
          <a:p>
            <a:pPr algn="ctr"/>
            <a:r>
              <a:rPr lang="es-MX" sz="19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Redes de apoyo</a:t>
            </a:r>
            <a:endParaRPr lang="es-MX" sz="1900" dirty="0"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896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Reacción de estrés agudo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MX" sz="2800" dirty="0">
                <a:solidFill>
                  <a:srgbClr val="FFFF00"/>
                </a:solidFill>
              </a:rPr>
              <a:t>Afección </a:t>
            </a:r>
            <a:r>
              <a:rPr lang="es-MX" sz="2800" dirty="0" smtClean="0">
                <a:solidFill>
                  <a:srgbClr val="FFFF00"/>
                </a:solidFill>
              </a:rPr>
              <a:t>psicógena de </a:t>
            </a:r>
            <a:r>
              <a:rPr lang="es-MX" sz="2800" dirty="0">
                <a:solidFill>
                  <a:srgbClr val="FFFF00"/>
                </a:solidFill>
              </a:rPr>
              <a:t>instalación súbita, duración </a:t>
            </a:r>
            <a:r>
              <a:rPr lang="es-MX" sz="2800" dirty="0" smtClean="0">
                <a:solidFill>
                  <a:srgbClr val="FFFF00"/>
                </a:solidFill>
              </a:rPr>
              <a:t>breve (horas/días), </a:t>
            </a:r>
            <a:r>
              <a:rPr lang="es-MX" sz="2800" dirty="0">
                <a:solidFill>
                  <a:srgbClr val="FFFF00"/>
                </a:solidFill>
              </a:rPr>
              <a:t>sin </a:t>
            </a:r>
            <a:r>
              <a:rPr lang="es-MX" sz="2800" dirty="0" smtClean="0">
                <a:solidFill>
                  <a:srgbClr val="FFFF00"/>
                </a:solidFill>
              </a:rPr>
              <a:t>APP psiquiátricos, </a:t>
            </a:r>
            <a:r>
              <a:rPr lang="es-MX" sz="2800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como respuesta a tensiones de gran </a:t>
            </a:r>
            <a:r>
              <a:rPr lang="es-MX" sz="2800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significación</a:t>
            </a:r>
            <a:endParaRPr lang="es-MX" sz="2800" dirty="0" smtClean="0">
              <a:solidFill>
                <a:srgbClr val="FFFF00"/>
              </a:solidFill>
            </a:endParaRPr>
          </a:p>
          <a:p>
            <a:pPr lvl="1"/>
            <a:r>
              <a:rPr lang="es-MX" sz="2600" dirty="0" smtClean="0">
                <a:solidFill>
                  <a:srgbClr val="FFFF00"/>
                </a:solidFill>
              </a:rPr>
              <a:t>Peligro </a:t>
            </a:r>
            <a:r>
              <a:rPr lang="es-MX" sz="2600" dirty="0">
                <a:solidFill>
                  <a:srgbClr val="FFFF00"/>
                </a:solidFill>
              </a:rPr>
              <a:t>de daño </a:t>
            </a:r>
            <a:r>
              <a:rPr lang="es-MX" sz="2600" dirty="0" smtClean="0">
                <a:solidFill>
                  <a:srgbClr val="FFFF00"/>
                </a:solidFill>
              </a:rPr>
              <a:t>a </a:t>
            </a:r>
            <a:r>
              <a:rPr lang="es-MX" sz="2600" dirty="0">
                <a:solidFill>
                  <a:srgbClr val="FFFF00"/>
                </a:solidFill>
              </a:rPr>
              <a:t>la integridad física o </a:t>
            </a:r>
            <a:r>
              <a:rPr lang="es-MX" sz="2600" dirty="0" smtClean="0">
                <a:solidFill>
                  <a:srgbClr val="FFFF00"/>
                </a:solidFill>
              </a:rPr>
              <a:t>moral </a:t>
            </a:r>
          </a:p>
          <a:p>
            <a:pPr lvl="1"/>
            <a:r>
              <a:rPr lang="es-MX" sz="2600" dirty="0" smtClean="0">
                <a:solidFill>
                  <a:srgbClr val="FFFF00"/>
                </a:solidFill>
              </a:rPr>
              <a:t>Riesgo de muerte</a:t>
            </a:r>
          </a:p>
          <a:p>
            <a:pPr lvl="1"/>
            <a:r>
              <a:rPr lang="es-MX" sz="2600" dirty="0" smtClean="0">
                <a:solidFill>
                  <a:srgbClr val="FFFF00"/>
                </a:solidFill>
              </a:rPr>
              <a:t>Peligro de grandes </a:t>
            </a:r>
            <a:r>
              <a:rPr lang="es-MX" sz="2600" dirty="0">
                <a:solidFill>
                  <a:srgbClr val="FFFF00"/>
                </a:solidFill>
              </a:rPr>
              <a:t>pérdidas materiales</a:t>
            </a:r>
          </a:p>
          <a:p>
            <a:pPr marL="0" indent="0">
              <a:buNone/>
            </a:pPr>
            <a:endParaRPr lang="es-MX" sz="2800" dirty="0" smtClean="0">
              <a:solidFill>
                <a:srgbClr val="FFFF00"/>
              </a:solidFill>
            </a:endParaRPr>
          </a:p>
          <a:p>
            <a:r>
              <a:rPr lang="es-MX" sz="2800" dirty="0" smtClean="0">
                <a:solidFill>
                  <a:srgbClr val="FFFF00"/>
                </a:solidFill>
              </a:rPr>
              <a:t>Ocurren </a:t>
            </a:r>
            <a:r>
              <a:rPr lang="es-MX" sz="2800" dirty="0">
                <a:solidFill>
                  <a:srgbClr val="FFFF00"/>
                </a:solidFill>
              </a:rPr>
              <a:t>ante catástrofes naturales, accidentes de gran magnitud, guerras, atracos, </a:t>
            </a:r>
            <a:r>
              <a:rPr lang="es-MX" sz="2800" dirty="0" smtClean="0">
                <a:solidFill>
                  <a:srgbClr val="FFFF00"/>
                </a:solidFill>
              </a:rPr>
              <a:t>violaciones.</a:t>
            </a:r>
          </a:p>
          <a:p>
            <a:r>
              <a:rPr lang="es-MX" sz="2800" dirty="0" smtClean="0">
                <a:solidFill>
                  <a:srgbClr val="FFFF00"/>
                </a:solidFill>
              </a:rPr>
              <a:t>Expresión clínica:</a:t>
            </a:r>
          </a:p>
          <a:p>
            <a:pPr lvl="1"/>
            <a:r>
              <a:rPr lang="es-MX" sz="2600" dirty="0" smtClean="0">
                <a:solidFill>
                  <a:srgbClr val="FFFF00"/>
                </a:solidFill>
              </a:rPr>
              <a:t>Toma </a:t>
            </a:r>
            <a:r>
              <a:rPr lang="es-MX" sz="2600" dirty="0">
                <a:solidFill>
                  <a:srgbClr val="FFFF00"/>
                </a:solidFill>
              </a:rPr>
              <a:t>de conciencia (cuadros </a:t>
            </a:r>
            <a:r>
              <a:rPr lang="es-MX" sz="2600" dirty="0" err="1" smtClean="0">
                <a:solidFill>
                  <a:srgbClr val="FFFF00"/>
                </a:solidFill>
              </a:rPr>
              <a:t>disociativos</a:t>
            </a:r>
            <a:r>
              <a:rPr lang="es-MX" sz="2600" dirty="0" smtClean="0">
                <a:solidFill>
                  <a:srgbClr val="FFFF00"/>
                </a:solidFill>
              </a:rPr>
              <a:t>)</a:t>
            </a:r>
          </a:p>
          <a:p>
            <a:pPr lvl="1"/>
            <a:r>
              <a:rPr lang="es-MX" sz="2400" dirty="0" smtClean="0">
                <a:solidFill>
                  <a:srgbClr val="FFFF00"/>
                </a:solidFill>
              </a:rPr>
              <a:t>Cuadros </a:t>
            </a:r>
            <a:r>
              <a:rPr lang="es-MX" sz="2400" dirty="0">
                <a:solidFill>
                  <a:srgbClr val="FFFF00"/>
                </a:solidFill>
              </a:rPr>
              <a:t>de agitación </a:t>
            </a:r>
            <a:r>
              <a:rPr lang="es-MX" sz="2400" dirty="0" smtClean="0">
                <a:solidFill>
                  <a:srgbClr val="FFFF00"/>
                </a:solidFill>
              </a:rPr>
              <a:t>psicomotriz</a:t>
            </a:r>
          </a:p>
          <a:p>
            <a:pPr lvl="1"/>
            <a:r>
              <a:rPr lang="es-MX" sz="2400" dirty="0" smtClean="0">
                <a:solidFill>
                  <a:srgbClr val="FFFF00"/>
                </a:solidFill>
              </a:rPr>
              <a:t>Repetición de la vivencia en sueños vividos</a:t>
            </a:r>
          </a:p>
          <a:p>
            <a:pPr lvl="1"/>
            <a:r>
              <a:rPr lang="es-MX" sz="2400" dirty="0" smtClean="0">
                <a:solidFill>
                  <a:srgbClr val="FFFF00"/>
                </a:solidFill>
              </a:rPr>
              <a:t>Evita las situaciones, pensamientos que asocia al evento traumático. </a:t>
            </a:r>
            <a:endParaRPr lang="es-MX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95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de estrés postraumático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 fontScale="77500" lnSpcReduction="20000"/>
          </a:bodyPr>
          <a:lstStyle/>
          <a:p>
            <a:r>
              <a:rPr lang="es-MX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Secundario a 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las mismas noxas de la Reacción a Estrés Agudo</a:t>
            </a:r>
          </a:p>
          <a:p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Hay latencia entre la noxa y el desarrollo del cuadro de </a:t>
            </a:r>
            <a:r>
              <a:rPr lang="es-MX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2-6 </a:t>
            </a:r>
            <a:r>
              <a:rPr lang="es-MX" sz="28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meses</a:t>
            </a:r>
          </a:p>
          <a:p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Hay embotamiento afectivo, </a:t>
            </a:r>
            <a:r>
              <a:rPr lang="es-MX" sz="2800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anhedonia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, 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flash backs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o reviviscencias del hecho traumático en estado de vigilia o en sueños terroríficos acompañados de marcada angustia </a:t>
            </a:r>
          </a:p>
          <a:p>
            <a:r>
              <a:rPr lang="es-MX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Los cuadros 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pueden desencadenarse ante recuerdos del trauma</a:t>
            </a:r>
          </a:p>
          <a:p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Mantiene 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conductas de evitación</a:t>
            </a:r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, no pasar por lugares que le recuerden el evento traumático, no hablar del mismo</a:t>
            </a:r>
          </a:p>
          <a:p>
            <a:r>
              <a:rPr lang="es-MX" sz="28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Se acompañan de episodios de miedo, pánico, agresividad, hipervigilancia, </a:t>
            </a:r>
            <a:r>
              <a:rPr lang="es-MX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insomnio</a:t>
            </a:r>
          </a:p>
          <a:p>
            <a:r>
              <a:rPr lang="es-MX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Complicaciones: depresión </a:t>
            </a:r>
            <a:r>
              <a:rPr lang="es-MX" sz="28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e ideación </a:t>
            </a:r>
            <a:r>
              <a:rPr lang="es-MX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suicida, dependencia de sustancias.</a:t>
            </a:r>
            <a:endParaRPr lang="es-MX" sz="28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err="1" smtClean="0"/>
              <a:t>Tno</a:t>
            </a:r>
            <a:r>
              <a:rPr lang="es-MX" b="1" dirty="0" smtClean="0"/>
              <a:t> de adaptación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 fontScale="92500" lnSpcReduction="20000"/>
          </a:bodyPr>
          <a:lstStyle/>
          <a:p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Afección de nivel neurótico, provocada por contingencias 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(</a:t>
            </a:r>
            <a:r>
              <a:rPr lang="es-MX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eventos vitales) no catastróficas</a:t>
            </a:r>
            <a:endParaRPr lang="es-MX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Se presenta en primeros 3 meses. Duración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&lt;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6m 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Hay relación entre el evento desencadenante y las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manifestaciones psicopatológicas.  </a:t>
            </a:r>
          </a:p>
          <a:p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No suelen presentar </a:t>
            </a:r>
            <a:r>
              <a:rPr lang="es-MX" sz="28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afectaciones psiquiátricas </a:t>
            </a:r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previas</a:t>
            </a:r>
          </a:p>
          <a:p>
            <a:r>
              <a:rPr lang="es-MX" sz="28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Buen pronóstico, mejora al suprimir el estresor.  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s-MX" sz="2800" u="sng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Variantes según predominio de síntomas:</a:t>
            </a:r>
            <a:endParaRPr lang="es-MX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Depresivo </a:t>
            </a: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Ansioso </a:t>
            </a: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Mixto</a:t>
            </a:r>
          </a:p>
          <a:p>
            <a:pPr lvl="1"/>
            <a:r>
              <a:rPr lang="es-MX" sz="2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Alteraciones de conducta (niños/adolescentes)</a:t>
            </a:r>
            <a:endParaRPr lang="es-MX" sz="2800" u="sng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98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CRITERIOS DE REMISIÓN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MX" sz="3200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s-MX" sz="3200" b="1" dirty="0" smtClean="0">
                <a:solidFill>
                  <a:srgbClr val="FF0000"/>
                </a:solidFill>
              </a:rPr>
              <a:t>Riesgo suicida</a:t>
            </a:r>
          </a:p>
          <a:p>
            <a:pPr marL="0" indent="0" algn="just">
              <a:buNone/>
            </a:pPr>
            <a:endParaRPr lang="es-MX" sz="3200" b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s-MX" sz="3200" b="1" dirty="0" smtClean="0">
                <a:solidFill>
                  <a:srgbClr val="FF0000"/>
                </a:solidFill>
              </a:rPr>
              <a:t>Evolución tórpida a pesar de tratamiento</a:t>
            </a:r>
            <a:endParaRPr lang="es-MX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06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4710" y="94471"/>
            <a:ext cx="8049690" cy="1400530"/>
          </a:xfrm>
        </p:spPr>
        <p:txBody>
          <a:bodyPr/>
          <a:lstStyle/>
          <a:p>
            <a:r>
              <a:rPr lang="es-MX" b="1" dirty="0" smtClean="0"/>
              <a:t>BIBLIOGRAFIA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4710" y="1552702"/>
            <a:ext cx="8282880" cy="4900634"/>
          </a:xfrm>
        </p:spPr>
        <p:txBody>
          <a:bodyPr>
            <a:normAutofit/>
          </a:bodyPr>
          <a:lstStyle/>
          <a:p>
            <a:r>
              <a:rPr lang="es-MX" sz="2800" dirty="0"/>
              <a:t>González, R., Sandoval, JE. Manual de Psiquiatría. Edit. Ciencias Médicas. La Habana. 2019</a:t>
            </a:r>
          </a:p>
          <a:p>
            <a:endParaRPr lang="es-MX" sz="2800" dirty="0" smtClean="0"/>
          </a:p>
          <a:p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71658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Estela de condensación</Template>
  <TotalTime>5756</TotalTime>
  <Words>1633</Words>
  <Application>Microsoft Office PowerPoint</Application>
  <PresentationFormat>Presentación en pantalla (4:3)</PresentationFormat>
  <Paragraphs>271</Paragraphs>
  <Slides>30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Bahnschrift SemiLight</vt:lpstr>
      <vt:lpstr>Calibri</vt:lpstr>
      <vt:lpstr>Century Gothic</vt:lpstr>
      <vt:lpstr>Estela de condensación</vt:lpstr>
      <vt:lpstr>Trastornos neuróticos, somatomorfos,  de adaptación y relacionados con el estrés  del adulto  </vt:lpstr>
      <vt:lpstr>Trastornos neuróticos </vt:lpstr>
      <vt:lpstr>Introducción</vt:lpstr>
      <vt:lpstr>patogenia</vt:lpstr>
      <vt:lpstr>Personalidad neurótica</vt:lpstr>
      <vt:lpstr>Tno de ansiedad fóbica</vt:lpstr>
      <vt:lpstr>TNO de pánico</vt:lpstr>
      <vt:lpstr>TNO de ansiedad generalizada</vt:lpstr>
      <vt:lpstr>Tno obsesivo compulsivo (TOC)</vt:lpstr>
      <vt:lpstr>TOC</vt:lpstr>
      <vt:lpstr>Tnos disociativos</vt:lpstr>
      <vt:lpstr>Tnos disociativos</vt:lpstr>
      <vt:lpstr>Tno neuroasténico</vt:lpstr>
      <vt:lpstr>Tno mixto de ansiedad y depresión</vt:lpstr>
      <vt:lpstr>EVOLUCIÓN Y Pronóstico DE LOS TNOS Neuróticos </vt:lpstr>
      <vt:lpstr>Tratamiento de los TNOS NEUROTICOS </vt:lpstr>
      <vt:lpstr>TNOS NEUROTICOS: ¿Cuándo se debe referir? </vt:lpstr>
      <vt:lpstr>Tnos somatomorfos</vt:lpstr>
      <vt:lpstr>Introducción</vt:lpstr>
      <vt:lpstr>Tno de somatización</vt:lpstr>
      <vt:lpstr>Tno hipocondriaco</vt:lpstr>
      <vt:lpstr>OTROS TNOS SOMATOMORFOS</vt:lpstr>
      <vt:lpstr>Criterios de Remisión</vt:lpstr>
      <vt:lpstr>Tnos relacionados con situaciones estresantes</vt:lpstr>
      <vt:lpstr>Generalidades</vt:lpstr>
      <vt:lpstr>Reacción de estrés agudo</vt:lpstr>
      <vt:lpstr>Tno de estrés postraumático</vt:lpstr>
      <vt:lpstr>Tno de adaptación</vt:lpstr>
      <vt:lpstr>CRITERIOS DE REMISIÓN</vt:lpstr>
      <vt:lpstr>BIBLIOGRAFIA</vt:lpstr>
    </vt:vector>
  </TitlesOfParts>
  <Company>fesi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proyecto</dc:creator>
  <cp:lastModifiedBy>Lorena Elizabeth Barranco Ramirez</cp:lastModifiedBy>
  <cp:revision>375</cp:revision>
  <dcterms:created xsi:type="dcterms:W3CDTF">2012-09-20T20:14:09Z</dcterms:created>
  <dcterms:modified xsi:type="dcterms:W3CDTF">2025-12-02T14:02:18Z</dcterms:modified>
</cp:coreProperties>
</file>