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mf" ContentType="image/x-wmf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drawings/vmlDrawing2.vml" ContentType="application/vnd.openxmlformats-officedocument.vmlDrawi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type="screen4x3" cy="6858000" cx="9144000"/>
  <p:notesSz cx="6858000" cy="9144000"/>
  <p:defaultTextStyle>
    <a:defPPr>
      <a:defRPr lang="pt-PT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97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tableStyles" Target="tableStyles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/Relationships>
</file>

<file path=ppt/drawings/_rels/vmlDrawing2.vml.rels><?xml version="1.0" encoding="UTF-8" standalone="yes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8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4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1048725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6B6AC645-D8FC-460E-9D9B-33353E728A43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726" name="3 Marcador de imagen de diapositiva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pt-PT"/>
          </a:p>
        </p:txBody>
      </p:sp>
      <p:sp>
        <p:nvSpPr>
          <p:cNvPr id="1048727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728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1048729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5ABB191F-7891-4543-BB13-BD479CB2219B}" type="slidenum">
              <a:rPr lang="pt-PT" smtClean="0"/>
              <a:t>‹Nº›</a:t>
            </a:fld>
            <a:endParaRPr lang="pt-PT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p>
            <a:fld id="{14716295-5025-4CCE-8DAF-31BAF0E97FE8}" type="slidenum">
              <a:rPr lang="es-ES" smtClean="0"/>
              <a:t>1</a:t>
            </a:fld>
            <a:endParaRPr lang="es-ES" smtClean="0"/>
          </a:p>
        </p:txBody>
      </p:sp>
      <p:sp>
        <p:nvSpPr>
          <p:cNvPr id="1048619" name="Rectangle 2"/>
          <p:cNvSpPr>
            <a:spLocks noChangeAspect="1" noRot="1" noGrp="1" noChangeArrowheads="1" noTextEdit="1"/>
          </p:cNvSpPr>
          <p:nvPr>
            <p:ph type="sldImg"/>
          </p:nvPr>
        </p:nvSpPr>
        <p:spPr/>
      </p:sp>
      <p:sp>
        <p:nvSpPr>
          <p:cNvPr id="1048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"/>
          <p:cNvSpPr>
            <a:spLocks noGrp="1"/>
          </p:cNvSpPr>
          <p:nvPr>
            <p:ph type="body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1 Marcador de imagen de diapositiva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66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dirty="0" lang="pt-PT"/>
          </a:p>
        </p:txBody>
      </p:sp>
      <p:sp>
        <p:nvSpPr>
          <p:cNvPr id="1048667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5ABB191F-7891-4543-BB13-BD479CB2219B}" type="slidenum">
              <a:rPr lang="pt-PT" smtClean="0"/>
              <a:t>21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612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pt-PT"/>
          </a:p>
        </p:txBody>
      </p:sp>
      <p:sp>
        <p:nvSpPr>
          <p:cNvPr id="104861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61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61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7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695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69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69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69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7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684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68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68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68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596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59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59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59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7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700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701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702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703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8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4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705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706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70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70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70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8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711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712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713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714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715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716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717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624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62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62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582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583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8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719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720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72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72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72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689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pt-PT"/>
          </a:p>
        </p:txBody>
      </p:sp>
      <p:sp>
        <p:nvSpPr>
          <p:cNvPr id="1048690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9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69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pt-PT"/>
          </a:p>
        </p:txBody>
      </p:sp>
      <p:sp>
        <p:nvSpPr>
          <p:cNvPr id="104869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E6CAB-A4B1-4113-8FE8-C56EDD5FD4EC}" type="datetimeFigureOut">
              <a:rPr lang="pt-PT" smtClean="0"/>
              <a:t>10-06-2014</a:t>
            </a:fld>
            <a:endParaRPr lang="pt-PT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30703-752E-4B81-875B-44194F0714D6}" type="slidenum">
              <a:rPr lang="pt-PT" smtClean="0"/>
              <a:t>‹Nº›</a:t>
            </a:fld>
            <a:endParaRPr lang="pt-PT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7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7.xml"/></Relationships>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5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6.xml"/><Relationship Id="rId4" Type="http://schemas.openxmlformats.org/officeDocument/2006/relationships/vmlDrawing" Target="../drawings/vmlDrawing2.v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914400"/>
            <a:ext cx="7310462" cy="3886200"/>
          </a:xfrm>
          <a:solidFill>
            <a:schemeClr val="tx2">
              <a:lumMod val="40000"/>
              <a:lumOff val="60000"/>
            </a:schemeClr>
          </a:solidFill>
          <a:ln>
            <a:solidFill>
              <a:srgbClr val="0033CC"/>
            </a:solidFill>
          </a:ln>
        </p:spPr>
        <p:txBody>
          <a:bodyPr/>
          <a:p>
            <a:pPr>
              <a:lnSpc>
                <a:spcPct val="120000"/>
              </a:lnSpc>
            </a:pPr>
            <a:r>
              <a:rPr b="1" dirty="0" lang="en-GB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Trastorno</a:t>
            </a:r>
            <a:r>
              <a:rPr b="1" dirty="0" lang="en-GB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b="1" dirty="0" lang="en-GB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por</a:t>
            </a:r>
            <a:r>
              <a:rPr b="1" dirty="0" lang="en-GB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b="1" dirty="0" lang="en-GB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Déficit</a:t>
            </a:r>
            <a:r>
              <a:rPr b="1" dirty="0" lang="en-GB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de </a:t>
            </a:r>
            <a:r>
              <a:rPr b="1" dirty="0" lang="en-GB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Atención</a:t>
            </a:r>
            <a:r>
              <a:rPr b="1" dirty="0" lang="en-GB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(TDA/H)</a:t>
            </a:r>
          </a:p>
        </p:txBody>
      </p:sp>
      <p:sp>
        <p:nvSpPr>
          <p:cNvPr id="1048617" name="Text Box 4"/>
          <p:cNvSpPr txBox="1">
            <a:spLocks noChangeArrowheads="1"/>
          </p:cNvSpPr>
          <p:nvPr/>
        </p:nvSpPr>
        <p:spPr bwMode="auto">
          <a:xfrm>
            <a:off x="685800" y="5257800"/>
            <a:ext cx="7848600" cy="99441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p>
            <a:pPr algn="ctr">
              <a:lnSpc>
                <a:spcPct val="90000"/>
              </a:lnSpc>
            </a:pPr>
            <a:r>
              <a:rPr dirty="0" sz="2600" kumimoji="1" lang="en-GB">
                <a:latin typeface="Comic Sans MS" pitchFamily="66" charset="0"/>
              </a:rPr>
              <a:t>Prof. </a:t>
            </a:r>
            <a:r>
              <a:rPr dirty="0" sz="2600" kumimoji="1" lang="en-GB" err="1" smtClean="0">
                <a:latin typeface="Comic Sans MS" pitchFamily="66" charset="0"/>
              </a:rPr>
              <a:t>Dra</a:t>
            </a:r>
            <a:r>
              <a:rPr dirty="0" sz="2600" kumimoji="1" lang="en-GB" smtClean="0">
                <a:latin typeface="Comic Sans MS" pitchFamily="66" charset="0"/>
              </a:rPr>
              <a:t>. </a:t>
            </a:r>
            <a:r>
              <a:rPr dirty="0" sz="2600" kumimoji="1" lang="en-GB" err="1" smtClean="0">
                <a:latin typeface="Comic Sans MS" pitchFamily="66" charset="0"/>
              </a:rPr>
              <a:t>María</a:t>
            </a:r>
            <a:r>
              <a:rPr dirty="0" sz="2600" kumimoji="1" lang="en-GB" smtClean="0">
                <a:latin typeface="Comic Sans MS" pitchFamily="66" charset="0"/>
              </a:rPr>
              <a:t> </a:t>
            </a:r>
            <a:r>
              <a:rPr dirty="0" sz="2600" kumimoji="1" lang="en-GB">
                <a:latin typeface="Comic Sans MS" pitchFamily="66" charset="0"/>
              </a:rPr>
              <a:t>de la Concepción </a:t>
            </a:r>
            <a:r>
              <a:rPr dirty="0" sz="2600" kumimoji="1" lang="en-GB" err="1">
                <a:latin typeface="Comic Sans MS" pitchFamily="66" charset="0"/>
              </a:rPr>
              <a:t>Galiano</a:t>
            </a:r>
            <a:r>
              <a:rPr dirty="0" sz="2600" kumimoji="1" lang="en-GB">
                <a:latin typeface="Comic Sans MS" pitchFamily="66" charset="0"/>
              </a:rPr>
              <a:t> </a:t>
            </a:r>
            <a:r>
              <a:rPr dirty="0" sz="2600" kumimoji="1" lang="en-GB" err="1">
                <a:latin typeface="Comic Sans MS" pitchFamily="66" charset="0"/>
              </a:rPr>
              <a:t>Ramírez</a:t>
            </a:r>
            <a:endParaRPr dirty="0" sz="2600" kumimoji="1" lang="en-GB">
              <a:latin typeface="Comic Sans MS" pitchFamily="66" charset="0"/>
            </a:endParaRPr>
          </a:p>
          <a:p>
            <a:pPr algn="ctr">
              <a:lnSpc>
                <a:spcPct val="90000"/>
              </a:lnSpc>
            </a:pPr>
            <a:endParaRPr dirty="0" sz="2400" kumimoji="1" lang="en-GB">
              <a:latin typeface="Comic Sans MS" pitchFamily="66" charset="0"/>
            </a:endParaRPr>
          </a:p>
          <a:p>
            <a:pPr algn="ctr">
              <a:lnSpc>
                <a:spcPct val="90000"/>
              </a:lnSpc>
            </a:pPr>
            <a:endParaRPr dirty="0" sz="1800" kumimoji="1" lang="es-E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6477000" cy="76041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p>
            <a:pPr>
              <a:lnSpc>
                <a:spcPct val="140000"/>
              </a:lnSpc>
            </a:pPr>
            <a:r>
              <a:rPr dirty="0" sz="3200" i="1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H</a:t>
            </a:r>
            <a:r>
              <a:rPr dirty="0" sz="3200" 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IPÓTESIS </a:t>
            </a:r>
            <a:r>
              <a:rPr dirty="0" sz="3200" i="1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ETIOLÓGICAS</a:t>
            </a:r>
            <a:r>
              <a:rPr dirty="0" sz="3200" 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10486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447800"/>
            <a:ext cx="6477000" cy="44196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p>
            <a:pPr>
              <a:lnSpc>
                <a:spcPct val="140000"/>
              </a:lnSpc>
            </a:pPr>
            <a:r>
              <a:rPr dirty="0" sz="28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Genética</a:t>
            </a:r>
            <a:endParaRPr dirty="0" sz="28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40000"/>
              </a:lnSpc>
            </a:pP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B</a:t>
            </a:r>
            <a:r>
              <a:rPr dirty="0" sz="28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ioquímica</a:t>
            </a: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cerebral (Neuroquímica)</a:t>
            </a:r>
            <a:endParaRPr dirty="0" sz="28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40000"/>
              </a:lnSpc>
            </a:pPr>
            <a:r>
              <a:rPr dirty="0" sz="28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Neuroanatóm</a:t>
            </a:r>
            <a:r>
              <a:rPr dirty="0" sz="28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ica</a:t>
            </a:r>
            <a:endParaRPr dirty="0" sz="28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40000"/>
              </a:lnSpc>
            </a:pP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N</a:t>
            </a:r>
            <a:r>
              <a:rPr dirty="0" sz="28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eurofisiológ</a:t>
            </a:r>
            <a:r>
              <a:rPr dirty="0" sz="28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ica</a:t>
            </a:r>
            <a:endParaRPr dirty="0" sz="28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40000"/>
              </a:lnSpc>
            </a:pP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B</a:t>
            </a:r>
            <a:r>
              <a:rPr dirty="0" sz="28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iológi</a:t>
            </a: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ca</a:t>
            </a:r>
            <a:r>
              <a:rPr dirty="0" sz="28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adquirid</a:t>
            </a: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</a:t>
            </a:r>
          </a:p>
          <a:p>
            <a:pPr>
              <a:lnSpc>
                <a:spcPct val="140000"/>
              </a:lnSpc>
            </a:pPr>
            <a:r>
              <a:rPr dirty="0" sz="28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P</a:t>
            </a:r>
            <a:r>
              <a:rPr dirty="0" sz="28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sicosocial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Rectangle 5"/>
          <p:cNvSpPr>
            <a:spLocks noChangeArrowheads="1"/>
          </p:cNvSpPr>
          <p:nvPr/>
        </p:nvSpPr>
        <p:spPr bwMode="auto">
          <a:xfrm>
            <a:off x="304800" y="1295400"/>
            <a:ext cx="2971800" cy="3776674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Padres </a:t>
            </a: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 niños </a:t>
            </a:r>
            <a:r>
              <a:rPr dirty="0" sz="26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afectados:</a:t>
            </a:r>
            <a:r>
              <a:rPr dirty="0" sz="26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endParaRPr dirty="0" sz="260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riesgo entre 2</a:t>
            </a:r>
            <a:r>
              <a:rPr dirty="0" sz="2600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</a:t>
            </a: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 veces superior de padecer el</a:t>
            </a:r>
            <a:r>
              <a:rPr dirty="0" sz="2600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dirty="0" sz="2600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mismo</a:t>
            </a: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dirty="0" sz="2600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</a:t>
            </a:r>
            <a:r>
              <a:rPr dirty="0" sz="2600" lang="es-E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rastorno</a:t>
            </a: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dirty="0" sz="2600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que</a:t>
            </a: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la población </a:t>
            </a:r>
            <a:r>
              <a:rPr dirty="0" sz="26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normal</a:t>
            </a:r>
            <a:endParaRPr dirty="0" sz="2600" lang="es-E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48605" name="Rectangle 15"/>
          <p:cNvSpPr>
            <a:spLocks noChangeArrowheads="1"/>
          </p:cNvSpPr>
          <p:nvPr/>
        </p:nvSpPr>
        <p:spPr bwMode="auto">
          <a:xfrm>
            <a:off x="642910" y="285728"/>
            <a:ext cx="8001056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/>
            <a:r>
              <a:rPr dirty="0" sz="4000" i="1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GENÉTICA </a:t>
            </a:r>
            <a:r>
              <a:rPr dirty="0" sz="4000" i="1" kumimoji="1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(70-80%)</a:t>
            </a:r>
            <a:endParaRPr dirty="0" sz="4000" i="1" kumimoji="1" lang="es-E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06" name="Rectangle 17"/>
          <p:cNvSpPr>
            <a:spLocks noChangeArrowheads="1"/>
          </p:cNvSpPr>
          <p:nvPr/>
        </p:nvSpPr>
        <p:spPr bwMode="auto">
          <a:xfrm>
            <a:off x="3428992" y="1285860"/>
            <a:ext cx="2819400" cy="3786214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Si </a:t>
            </a:r>
            <a:r>
              <a:rPr dirty="0" sz="2600" kumimoji="1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uno</a:t>
            </a: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de los padres lo </a:t>
            </a:r>
            <a:r>
              <a:rPr dirty="0" sz="2600" kumimoji="1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padece</a:t>
            </a: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: </a:t>
            </a:r>
            <a:endParaRPr dirty="0" sz="2600" kumimoji="1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endParaRPr dirty="0" sz="2600" kumimoji="1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kumimoji="1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el </a:t>
            </a:r>
            <a:r>
              <a:rPr dirty="0" sz="2600" kumimoji="1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niño</a:t>
            </a: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dirty="0" sz="2600" kumimoji="1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tiene</a:t>
            </a:r>
            <a:r>
              <a:rPr dirty="0" sz="2600" kumimoji="1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57% de </a:t>
            </a: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</a:t>
            </a:r>
            <a:r>
              <a:rPr dirty="0" sz="2600" kumimoji="1" lang="es-E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robabilidad</a:t>
            </a: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dirty="0" sz="2600" kumimoj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de </a:t>
            </a:r>
            <a:r>
              <a:rPr dirty="0" sz="26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sufrir </a:t>
            </a:r>
            <a:r>
              <a:rPr dirty="0" sz="26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el </a:t>
            </a:r>
            <a:r>
              <a:rPr dirty="0" sz="2600" kumimoji="1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trastorno</a:t>
            </a:r>
            <a:endParaRPr dirty="0" sz="2600" kumimoji="1" lang="es-E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048607" name="Rectangle 23"/>
          <p:cNvSpPr>
            <a:spLocks noChangeArrowheads="1"/>
          </p:cNvSpPr>
          <p:nvPr/>
        </p:nvSpPr>
        <p:spPr bwMode="auto">
          <a:xfrm>
            <a:off x="6400800" y="1295400"/>
            <a:ext cx="2438400" cy="3776674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Gemelos</a:t>
            </a:r>
            <a:endParaRPr dirty="0" sz="260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s-E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Monocig</a:t>
            </a:r>
            <a:r>
              <a:rPr dirty="0" sz="2600" lang="es-E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ó</a:t>
            </a:r>
            <a:r>
              <a:rPr dirty="0" sz="2600" lang="es-E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</a:t>
            </a:r>
            <a:r>
              <a:rPr dirty="0" sz="2600" lang="en-U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ic</a:t>
            </a:r>
            <a:r>
              <a:rPr dirty="0" sz="26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os </a:t>
            </a:r>
            <a:endParaRPr dirty="0" sz="260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50</a:t>
            </a:r>
            <a:r>
              <a:rPr dirty="0" sz="2600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</a:t>
            </a: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80%</a:t>
            </a:r>
            <a:endParaRPr dirty="0" sz="260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endParaRPr dirty="0" sz="260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Dicig</a:t>
            </a:r>
            <a:r>
              <a:rPr dirty="0" sz="26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ó</a:t>
            </a:r>
            <a:r>
              <a:rPr dirty="0" sz="26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ticos</a:t>
            </a:r>
            <a:endParaRPr dirty="0" sz="260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6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29-33%</a:t>
            </a:r>
          </a:p>
        </p:txBody>
      </p:sp>
      <p:sp>
        <p:nvSpPr>
          <p:cNvPr id="1048608" name="Rectangle 25"/>
          <p:cNvSpPr>
            <a:spLocks noChangeArrowheads="1"/>
          </p:cNvSpPr>
          <p:nvPr/>
        </p:nvSpPr>
        <p:spPr bwMode="auto">
          <a:xfrm>
            <a:off x="428596" y="5429264"/>
            <a:ext cx="8305800" cy="981092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2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La </a:t>
            </a:r>
            <a:r>
              <a:rPr dirty="0" sz="22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probabilidad de desarrollar TDA</a:t>
            </a:r>
            <a:r>
              <a:rPr dirty="0" sz="22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/H </a:t>
            </a:r>
            <a:r>
              <a:rPr dirty="0" sz="22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posiblemente depende de varios genes</a:t>
            </a:r>
            <a:r>
              <a:rPr dirty="0" sz="22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dirty="0" sz="2200" kumimoj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y/o varias </a:t>
            </a:r>
            <a:r>
              <a:rPr dirty="0" sz="22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combinaciones </a:t>
            </a:r>
            <a:r>
              <a:rPr dirty="0" sz="2200" kumimoj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de </a:t>
            </a:r>
            <a:r>
              <a:rPr dirty="0" sz="22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genes</a:t>
            </a:r>
            <a:r>
              <a:rPr dirty="0" sz="22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dirty="0" sz="2200" kumimoji="1" lang="es-E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Rectangle 2"/>
          <p:cNvSpPr>
            <a:spLocks noChangeArrowheads="1"/>
          </p:cNvSpPr>
          <p:nvPr/>
        </p:nvSpPr>
        <p:spPr bwMode="auto">
          <a:xfrm>
            <a:off x="642910" y="0"/>
            <a:ext cx="70866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/>
            <a:r>
              <a:rPr dirty="0" sz="4000" i="1" kumimoji="1" lang="es-ES">
                <a:latin typeface="Comic Sans MS" pitchFamily="66" charset="0"/>
                <a:cs typeface="Times New Roman" pitchFamily="18" charset="0"/>
              </a:rPr>
              <a:t>NEURO</a:t>
            </a:r>
            <a:r>
              <a:rPr dirty="0" sz="4000" i="1" kumimoji="1" lang="en-US">
                <a:latin typeface="Comic Sans MS" pitchFamily="66" charset="0"/>
                <a:cs typeface="Times New Roman" pitchFamily="18" charset="0"/>
              </a:rPr>
              <a:t>QUÍM</a:t>
            </a:r>
            <a:r>
              <a:rPr dirty="0" sz="4000" i="1" kumimoji="1" lang="es-ES">
                <a:latin typeface="Comic Sans MS" pitchFamily="66" charset="0"/>
                <a:cs typeface="Times New Roman" pitchFamily="18" charset="0"/>
              </a:rPr>
              <a:t>I</a:t>
            </a:r>
            <a:r>
              <a:rPr dirty="0" sz="4000" i="1" kumimoji="1" lang="en-US" smtClean="0">
                <a:latin typeface="Comic Sans MS" pitchFamily="66" charset="0"/>
                <a:cs typeface="Times New Roman" pitchFamily="18" charset="0"/>
              </a:rPr>
              <a:t>CA (1)</a:t>
            </a:r>
            <a:endParaRPr dirty="0" sz="4000" i="1" kumimoji="1" lang="es-ES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33" name="Rectangle 7"/>
          <p:cNvSpPr>
            <a:spLocks noChangeArrowheads="1"/>
          </p:cNvSpPr>
          <p:nvPr/>
        </p:nvSpPr>
        <p:spPr bwMode="auto">
          <a:xfrm>
            <a:off x="6500826" y="928670"/>
            <a:ext cx="2362200" cy="4500594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 algn="ctr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Ambos están implicados en la función </a:t>
            </a: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atencional;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y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la dopamina </a:t>
            </a:r>
            <a:r>
              <a:rPr dirty="0" sz="2800" kumimoji="1" lang="en-US" err="1">
                <a:latin typeface="Comic Sans MS" pitchFamily="66" charset="0"/>
                <a:cs typeface="Times New Roman" pitchFamily="18" charset="0"/>
              </a:rPr>
              <a:t>además</a:t>
            </a:r>
            <a:r>
              <a:rPr dirty="0" sz="2800" kumimoji="1" lang="en-US">
                <a:latin typeface="Comic Sans MS" pitchFamily="66" charset="0"/>
                <a:cs typeface="Times New Roman" pitchFamily="18" charset="0"/>
              </a:rPr>
              <a:t>,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está implicada en la regulación motora</a:t>
            </a:r>
          </a:p>
        </p:txBody>
      </p:sp>
      <p:sp>
        <p:nvSpPr>
          <p:cNvPr id="1048634" name="Rectangle 8"/>
          <p:cNvSpPr>
            <a:spLocks noChangeArrowheads="1"/>
          </p:cNvSpPr>
          <p:nvPr/>
        </p:nvSpPr>
        <p:spPr bwMode="auto">
          <a:xfrm>
            <a:off x="0" y="1142984"/>
            <a:ext cx="6215074" cy="3143272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 algn="ctr"/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La </a:t>
            </a:r>
            <a:r>
              <a:rPr dirty="0" sz="2800" i="1" kumimoji="1" lang="es-ES" err="1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noradrenalina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 y la </a:t>
            </a:r>
            <a:r>
              <a:rPr dirty="0" sz="2800" i="1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dopamina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 </a:t>
            </a:r>
            <a:endParaRPr dirty="0" sz="2800" kumimoji="1" lang="es-ES" smtClean="0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son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los dos </a:t>
            </a:r>
            <a:r>
              <a:rPr dirty="0" sz="2800" kumimoji="1" lang="es-ES" err="1">
                <a:latin typeface="Comic Sans MS" pitchFamily="66" charset="0"/>
                <a:cs typeface="Times New Roman" pitchFamily="18" charset="0"/>
              </a:rPr>
              <a:t>neurotrasmisores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relevantes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en la fisiopatología </a:t>
            </a: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del TDA</a:t>
            </a:r>
            <a:r>
              <a:rPr dirty="0" sz="2800" kumimoji="1" lang="en-US">
                <a:latin typeface="Comic Sans MS" pitchFamily="66" charset="0"/>
                <a:cs typeface="Times New Roman" pitchFamily="18" charset="0"/>
              </a:rPr>
              <a:t>/H</a:t>
            </a:r>
            <a:endParaRPr dirty="0" sz="2800" lang="es-ES">
              <a:latin typeface="Comic Sans MS" pitchFamily="66" charset="0"/>
            </a:endParaRP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800" kumimoji="1" lang="en-US" err="1" smtClean="0">
                <a:latin typeface="Comic Sans MS" pitchFamily="66" charset="0"/>
                <a:cs typeface="Times New Roman" pitchFamily="18" charset="0"/>
              </a:rPr>
              <a:t>Existe</a:t>
            </a:r>
            <a:r>
              <a:rPr dirty="0" sz="2800" kumimoji="1" lang="en-US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kumimoji="1" lang="en-US">
                <a:latin typeface="Comic Sans MS" pitchFamily="66" charset="0"/>
                <a:cs typeface="Times New Roman" pitchFamily="18" charset="0"/>
              </a:rPr>
              <a:t>a</a:t>
            </a:r>
            <a:r>
              <a:rPr dirty="0" sz="2800" kumimoji="1" lang="es-ES" err="1">
                <a:latin typeface="Comic Sans MS" pitchFamily="66" charset="0"/>
                <a:cs typeface="Times New Roman" pitchFamily="18" charset="0"/>
              </a:rPr>
              <a:t>fectación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 de las regiones ricas en </a:t>
            </a:r>
            <a:r>
              <a:rPr dirty="0" sz="2800" kumimoji="1" lang="en-US" err="1">
                <a:latin typeface="Comic Sans MS" pitchFamily="66" charset="0"/>
                <a:cs typeface="Times New Roman" pitchFamily="18" charset="0"/>
              </a:rPr>
              <a:t>estos</a:t>
            </a:r>
            <a:r>
              <a:rPr dirty="0" sz="2800" kumimoji="1" lang="en-US"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kumimoji="1" lang="en-US" err="1">
                <a:latin typeface="Comic Sans MS" pitchFamily="66" charset="0"/>
                <a:cs typeface="Times New Roman" pitchFamily="18" charset="0"/>
              </a:rPr>
              <a:t>neurotransmisores</a:t>
            </a:r>
            <a:endParaRPr dirty="0" sz="2800" kumimoji="1" lang="es-ES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35" name="Line 9"/>
          <p:cNvSpPr>
            <a:spLocks noChangeShapeType="1"/>
          </p:cNvSpPr>
          <p:nvPr/>
        </p:nvSpPr>
        <p:spPr bwMode="auto">
          <a:xfrm>
            <a:off x="6019800" y="2209800"/>
            <a:ext cx="533400" cy="0"/>
          </a:xfrm>
          <a:prstGeom prst="line"/>
          <a:noFill/>
          <a:ln w="28575">
            <a:solidFill>
              <a:srgbClr val="FFFF99"/>
            </a:solidFill>
            <a:round/>
            <a:headEnd/>
            <a:tailEnd type="triangle" w="med" len="med"/>
          </a:ln>
        </p:spPr>
        <p:txBody>
          <a:bodyPr/>
          <a:p>
            <a:endParaRPr lang="pt-PT"/>
          </a:p>
        </p:txBody>
      </p:sp>
      <p:sp>
        <p:nvSpPr>
          <p:cNvPr id="1048636" name="Rectangle 10"/>
          <p:cNvSpPr>
            <a:spLocks noChangeArrowheads="1"/>
          </p:cNvSpPr>
          <p:nvPr/>
        </p:nvSpPr>
        <p:spPr bwMode="auto">
          <a:xfrm>
            <a:off x="285720" y="5572140"/>
            <a:ext cx="8572560" cy="962036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p>
            <a:pPr algn="ctr"/>
            <a:r>
              <a:rPr dirty="0" sz="2400" lang="en-US" err="1">
                <a:latin typeface="Comic Sans MS" pitchFamily="66" charset="0"/>
              </a:rPr>
              <a:t>También</a:t>
            </a:r>
            <a:r>
              <a:rPr dirty="0" sz="2400" lang="en-US">
                <a:latin typeface="Comic Sans MS" pitchFamily="66" charset="0"/>
              </a:rPr>
              <a:t> </a:t>
            </a:r>
            <a:r>
              <a:rPr dirty="0" sz="2400" lang="es-ES">
                <a:latin typeface="Comic Sans MS" pitchFamily="66" charset="0"/>
              </a:rPr>
              <a:t>el </a:t>
            </a:r>
            <a:r>
              <a:rPr dirty="0" sz="2400" lang="en-US" err="1">
                <a:latin typeface="Comic Sans MS" pitchFamily="66" charset="0"/>
              </a:rPr>
              <a:t>sistema</a:t>
            </a:r>
            <a:r>
              <a:rPr dirty="0" sz="2400" lang="en-US">
                <a:latin typeface="Comic Sans MS" pitchFamily="66" charset="0"/>
              </a:rPr>
              <a:t> </a:t>
            </a:r>
            <a:r>
              <a:rPr dirty="0" sz="2400" i="1" lang="en-US">
                <a:latin typeface="Comic Sans MS" pitchFamily="66" charset="0"/>
              </a:rPr>
              <a:t>s</a:t>
            </a:r>
            <a:r>
              <a:rPr dirty="0" sz="2400" i="1" lang="es-ES" err="1" smtClean="0">
                <a:latin typeface="Comic Sans MS" pitchFamily="66" charset="0"/>
              </a:rPr>
              <a:t>erotoninérgico</a:t>
            </a:r>
            <a:r>
              <a:rPr dirty="0" sz="2400" i="1" lang="es-ES" smtClean="0">
                <a:latin typeface="Comic Sans MS" pitchFamily="66" charset="0"/>
              </a:rPr>
              <a:t>, y </a:t>
            </a:r>
            <a:r>
              <a:rPr dirty="0" sz="2400" lang="es-ES" smtClean="0">
                <a:latin typeface="Comic Sans MS" pitchFamily="66" charset="0"/>
              </a:rPr>
              <a:t>otros sistemas y factores </a:t>
            </a:r>
            <a:r>
              <a:rPr dirty="0" sz="2400" lang="es-ES" err="1" smtClean="0">
                <a:latin typeface="Comic Sans MS" pitchFamily="66" charset="0"/>
              </a:rPr>
              <a:t>neurotróficos</a:t>
            </a:r>
            <a:r>
              <a:rPr dirty="0" sz="2400" lang="es-ES" smtClean="0">
                <a:latin typeface="Comic Sans MS" pitchFamily="66" charset="0"/>
              </a:rPr>
              <a:t> </a:t>
            </a:r>
            <a:endParaRPr dirty="0" sz="2400" i="1" lang="es-ES">
              <a:latin typeface="Comic Sans MS" pitchFamily="66" charset="0"/>
            </a:endParaRPr>
          </a:p>
        </p:txBody>
      </p:sp>
      <p:sp>
        <p:nvSpPr>
          <p:cNvPr id="1048637" name="7 Flecha derecha"/>
          <p:cNvSpPr/>
          <p:nvPr/>
        </p:nvSpPr>
        <p:spPr>
          <a:xfrm>
            <a:off x="6215074" y="1857364"/>
            <a:ext cx="285752" cy="500066"/>
          </a:xfrm>
          <a:prstGeom prst="rightArrow"/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pt-P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Rectangle 7"/>
          <p:cNvSpPr>
            <a:spLocks noChangeArrowheads="1"/>
          </p:cNvSpPr>
          <p:nvPr/>
        </p:nvSpPr>
        <p:spPr bwMode="auto">
          <a:xfrm>
            <a:off x="357158" y="4000504"/>
            <a:ext cx="8458200" cy="214314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 algn="ctr"/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El sistema atencional </a:t>
            </a:r>
            <a:r>
              <a:rPr dirty="0" sz="28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posterior </a:t>
            </a:r>
            <a:endParaRPr dirty="0" sz="2800" kumimoji="1" lang="es-E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dirty="0" sz="2800" i="1" kumimoj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(</a:t>
            </a:r>
            <a:r>
              <a:rPr dirty="0" sz="2800" i="1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lóbulo parietal y cerebelo)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 </a:t>
            </a:r>
            <a:endParaRPr dirty="0" sz="2800" kumimoji="1" lang="es-ES" smtClean="0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es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el encargado de la flexibilidad cognitiva; </a:t>
            </a:r>
            <a:endParaRPr dirty="0" sz="2800" kumimoji="1" lang="en-US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la </a:t>
            </a:r>
            <a:r>
              <a:rPr dirty="0" sz="2800" i="1" kumimoji="1" lang="es-ES" err="1">
                <a:latin typeface="Comic Sans MS" pitchFamily="66" charset="0"/>
                <a:cs typeface="Times New Roman" pitchFamily="18" charset="0"/>
              </a:rPr>
              <a:t>noradrenalina</a:t>
            </a:r>
            <a:r>
              <a:rPr dirty="0" sz="2800" i="1" kumimoji="1" lang="es-ES"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i="1" kumimoji="1" lang="es-ES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es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el neurotransmisor implicado</a:t>
            </a:r>
          </a:p>
        </p:txBody>
      </p:sp>
      <p:sp>
        <p:nvSpPr>
          <p:cNvPr id="1048639" name="Rectangle 9"/>
          <p:cNvSpPr>
            <a:spLocks noChangeArrowheads="1"/>
          </p:cNvSpPr>
          <p:nvPr/>
        </p:nvSpPr>
        <p:spPr bwMode="auto">
          <a:xfrm>
            <a:off x="1071538" y="0"/>
            <a:ext cx="70866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/>
            <a:r>
              <a:rPr dirty="0" sz="4000" i="1" kumimoji="1" lang="es-ES">
                <a:latin typeface="Comic Sans MS" pitchFamily="66" charset="0"/>
                <a:cs typeface="Times New Roman" pitchFamily="18" charset="0"/>
              </a:rPr>
              <a:t>NEURO</a:t>
            </a:r>
            <a:r>
              <a:rPr dirty="0" sz="4000" i="1" kumimoji="1" lang="en-US">
                <a:latin typeface="Comic Sans MS" pitchFamily="66" charset="0"/>
                <a:cs typeface="Times New Roman" pitchFamily="18" charset="0"/>
              </a:rPr>
              <a:t>QUÍM</a:t>
            </a:r>
            <a:r>
              <a:rPr dirty="0" sz="4000" i="1" kumimoji="1" lang="es-ES">
                <a:latin typeface="Comic Sans MS" pitchFamily="66" charset="0"/>
                <a:cs typeface="Times New Roman" pitchFamily="18" charset="0"/>
              </a:rPr>
              <a:t>I</a:t>
            </a:r>
            <a:r>
              <a:rPr dirty="0" sz="4000" i="1" kumimoji="1" lang="en-US">
                <a:latin typeface="Comic Sans MS" pitchFamily="66" charset="0"/>
                <a:cs typeface="Times New Roman" pitchFamily="18" charset="0"/>
              </a:rPr>
              <a:t>CA </a:t>
            </a:r>
            <a:r>
              <a:rPr dirty="0" sz="4000" i="1" kumimoji="1" lang="en-US" smtClean="0">
                <a:latin typeface="Comic Sans MS" pitchFamily="66" charset="0"/>
                <a:cs typeface="Times New Roman" pitchFamily="18" charset="0"/>
              </a:rPr>
              <a:t>(2)</a:t>
            </a:r>
            <a:endParaRPr dirty="0" sz="4000" i="1" kumimoji="1" lang="es-ES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40" name="Rectangle 7"/>
          <p:cNvSpPr>
            <a:spLocks noChangeArrowheads="1"/>
          </p:cNvSpPr>
          <p:nvPr/>
        </p:nvSpPr>
        <p:spPr bwMode="auto">
          <a:xfrm>
            <a:off x="357158" y="1142984"/>
            <a:ext cx="8458200" cy="250033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p>
            <a:pPr algn="ctr"/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El sistema atencional </a:t>
            </a:r>
            <a:r>
              <a:rPr dirty="0" sz="2800" kumimoj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anterior</a:t>
            </a:r>
          </a:p>
          <a:p>
            <a:pPr algn="ctr"/>
            <a:r>
              <a:rPr dirty="0" sz="2800" kumimoji="1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i="1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(lóbulo frontal)</a:t>
            </a:r>
            <a:r>
              <a:rPr dirty="0" sz="28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endParaRPr dirty="0" sz="2800" kumimoji="1" lang="es-E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está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encargado de la </a:t>
            </a:r>
            <a:r>
              <a:rPr dirty="0" sz="2800" i="1" kumimoji="1" lang="es-ES">
                <a:latin typeface="Comic Sans MS" pitchFamily="66" charset="0"/>
                <a:cs typeface="Times New Roman" pitchFamily="18" charset="0"/>
              </a:rPr>
              <a:t>función ejecutiva</a:t>
            </a:r>
            <a:r>
              <a:rPr dirty="0" sz="2800" i="1" kumimoji="1" lang="en-US">
                <a:latin typeface="Comic Sans MS" pitchFamily="66" charset="0"/>
                <a:cs typeface="Times New Roman" pitchFamily="18" charset="0"/>
              </a:rPr>
              <a:t>.</a:t>
            </a:r>
            <a:r>
              <a:rPr dirty="0" sz="2800" kumimoji="1" lang="en-US">
                <a:latin typeface="Comic Sans MS" pitchFamily="66" charset="0"/>
                <a:cs typeface="Times New Roman" pitchFamily="18" charset="0"/>
              </a:rPr>
              <a:t> </a:t>
            </a:r>
            <a:endParaRPr dirty="0" sz="2800" kumimoji="1" lang="en-US" smtClean="0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dirty="0" sz="2800" kumimoji="1" lang="en-US" smtClean="0">
                <a:latin typeface="Comic Sans MS" pitchFamily="66" charset="0"/>
                <a:cs typeface="Times New Roman" pitchFamily="18" charset="0"/>
              </a:rPr>
              <a:t>L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a</a:t>
            </a:r>
            <a:r>
              <a:rPr dirty="0" sz="2800" kumimoji="1" lang="en-US"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dopamina </a:t>
            </a: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y 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la </a:t>
            </a:r>
            <a:r>
              <a:rPr dirty="0" sz="2800" kumimoji="1" lang="es-ES" err="1">
                <a:latin typeface="Comic Sans MS" pitchFamily="66" charset="0"/>
                <a:cs typeface="Times New Roman" pitchFamily="18" charset="0"/>
              </a:rPr>
              <a:t>noradrenalina</a:t>
            </a:r>
            <a:r>
              <a:rPr dirty="0" sz="2800" kumimoji="1" lang="es-ES">
                <a:latin typeface="Comic Sans MS" pitchFamily="66" charset="0"/>
                <a:cs typeface="Times New Roman" pitchFamily="18" charset="0"/>
              </a:rPr>
              <a:t> son los neurotransmisores </a:t>
            </a:r>
            <a:r>
              <a:rPr dirty="0" sz="2800" kumimoji="1" lang="es-ES" smtClean="0">
                <a:latin typeface="Comic Sans MS" pitchFamily="66" charset="0"/>
                <a:cs typeface="Times New Roman" pitchFamily="18" charset="0"/>
              </a:rPr>
              <a:t>implicados </a:t>
            </a:r>
            <a:endParaRPr dirty="0" sz="2800" kumimoji="1" lang="es-ES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ChangeArrowheads="1"/>
          </p:cNvSpPr>
          <p:nvPr/>
        </p:nvSpPr>
        <p:spPr bwMode="auto">
          <a:xfrm>
            <a:off x="685800" y="1219200"/>
            <a:ext cx="7696200" cy="463296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s-ES">
                <a:latin typeface="Comic Sans MS" pitchFamily="66" charset="0"/>
              </a:rPr>
              <a:t>Reducciones regionales de los segmentos </a:t>
            </a:r>
            <a:r>
              <a:rPr dirty="0" sz="2800" lang="es-ES" smtClean="0">
                <a:latin typeface="Comic Sans MS" pitchFamily="66" charset="0"/>
              </a:rPr>
              <a:t>del </a:t>
            </a:r>
            <a:r>
              <a:rPr dirty="0" sz="2800" lang="es-ES">
                <a:latin typeface="Comic Sans MS" pitchFamily="66" charset="0"/>
              </a:rPr>
              <a:t>cuerpo </a:t>
            </a:r>
            <a:r>
              <a:rPr dirty="0" sz="2800" lang="es-ES" smtClean="0">
                <a:latin typeface="Comic Sans MS" pitchFamily="66" charset="0"/>
              </a:rPr>
              <a:t>calloso</a:t>
            </a:r>
            <a:endParaRPr dirty="0" sz="2800" lang="es-ES">
              <a:latin typeface="Comic Sans MS" pitchFamily="66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n-US" err="1">
                <a:latin typeface="Comic Sans MS" pitchFamily="66" charset="0"/>
              </a:rPr>
              <a:t>Menor</a:t>
            </a: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n-US" err="1">
                <a:latin typeface="Comic Sans MS" pitchFamily="66" charset="0"/>
              </a:rPr>
              <a:t>tamaño</a:t>
            </a: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s-ES" smtClean="0">
                <a:latin typeface="Comic Sans MS" pitchFamily="66" charset="0"/>
              </a:rPr>
              <a:t>de </a:t>
            </a:r>
            <a:r>
              <a:rPr dirty="0" sz="2800" lang="es-ES">
                <a:latin typeface="Comic Sans MS" pitchFamily="66" charset="0"/>
              </a:rPr>
              <a:t>los núcleos </a:t>
            </a:r>
            <a:r>
              <a:rPr dirty="0" sz="2800" lang="es-ES" err="1">
                <a:latin typeface="Comic Sans MS" pitchFamily="66" charset="0"/>
              </a:rPr>
              <a:t>caudad</a:t>
            </a:r>
            <a:r>
              <a:rPr dirty="0" sz="2800" lang="en-US">
                <a:latin typeface="Comic Sans MS" pitchFamily="66" charset="0"/>
              </a:rPr>
              <a:t>o</a:t>
            </a:r>
            <a:r>
              <a:rPr dirty="0" sz="2800" lang="es-ES" smtClean="0">
                <a:latin typeface="Comic Sans MS" pitchFamily="66" charset="0"/>
              </a:rPr>
              <a:t>s</a:t>
            </a:r>
            <a:endParaRPr dirty="0" sz="2800" lang="en-US">
              <a:latin typeface="Comic Sans MS" pitchFamily="66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s-ES_tradnl">
                <a:latin typeface="Comic Sans MS" pitchFamily="66" charset="0"/>
              </a:rPr>
              <a:t>Cerebelo más pequeño (lóbulo </a:t>
            </a:r>
            <a:r>
              <a:rPr dirty="0" sz="2800" lang="es-ES_tradnl" err="1">
                <a:latin typeface="Comic Sans MS" pitchFamily="66" charset="0"/>
              </a:rPr>
              <a:t>póstero</a:t>
            </a:r>
            <a:r>
              <a:rPr dirty="0" sz="2800" lang="es-ES_tradnl">
                <a:latin typeface="Comic Sans MS" pitchFamily="66" charset="0"/>
              </a:rPr>
              <a:t>-inferior del vermis</a:t>
            </a:r>
            <a:r>
              <a:rPr dirty="0" sz="2800" lang="es-ES_tradnl" smtClean="0">
                <a:latin typeface="Comic Sans MS" pitchFamily="66" charset="0"/>
              </a:rPr>
              <a:t>)</a:t>
            </a:r>
            <a:endParaRPr dirty="0" sz="2800" lang="es-ES_tradnl">
              <a:latin typeface="Comic Sans MS" pitchFamily="66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s-ES">
                <a:latin typeface="Comic Sans MS" pitchFamily="66" charset="0"/>
              </a:rPr>
              <a:t>Compromiso de las interconexiones del lóbulo </a:t>
            </a:r>
            <a:r>
              <a:rPr dirty="0" sz="2800" lang="es-ES" smtClean="0">
                <a:latin typeface="Comic Sans MS" pitchFamily="66" charset="0"/>
              </a:rPr>
              <a:t>frontal</a:t>
            </a:r>
            <a:endParaRPr dirty="0" sz="2800" lang="en-US">
              <a:latin typeface="Comic Sans MS" pitchFamily="66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dirty="0" sz="2800" lang="en-US">
                <a:latin typeface="Comic Sans MS" pitchFamily="66" charset="0"/>
              </a:rPr>
              <a:t> </a:t>
            </a:r>
            <a:r>
              <a:rPr dirty="0" sz="2800" lang="es-ES_tradnl">
                <a:latin typeface="Comic Sans MS" pitchFamily="66" charset="0"/>
              </a:rPr>
              <a:t>Asimetría </a:t>
            </a:r>
            <a:r>
              <a:rPr dirty="0" sz="2800" lang="es-ES_tradnl" smtClean="0">
                <a:latin typeface="Comic Sans MS" pitchFamily="66" charset="0"/>
              </a:rPr>
              <a:t>hemisférica</a:t>
            </a:r>
            <a:endParaRPr dirty="0" sz="2800" lang="es-ES">
              <a:latin typeface="Comic Sans MS" pitchFamily="66" charset="0"/>
            </a:endParaRPr>
          </a:p>
        </p:txBody>
      </p:sp>
      <p:sp>
        <p:nvSpPr>
          <p:cNvPr id="1048642" name="Rectangle 3"/>
          <p:cNvSpPr>
            <a:spLocks noChangeArrowheads="1"/>
          </p:cNvSpPr>
          <p:nvPr/>
        </p:nvSpPr>
        <p:spPr bwMode="auto">
          <a:xfrm>
            <a:off x="533400" y="228600"/>
            <a:ext cx="7772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/>
            <a:r>
              <a:rPr dirty="0" sz="4000" i="1" kumimoji="1" lang="es-ES">
                <a:latin typeface="Comic Sans MS" pitchFamily="66" charset="0"/>
                <a:cs typeface="Times New Roman" pitchFamily="18" charset="0"/>
              </a:rPr>
              <a:t>NEURO</a:t>
            </a:r>
            <a:r>
              <a:rPr dirty="0" sz="4000" i="1" kumimoji="1" lang="en-US">
                <a:latin typeface="Comic Sans MS" pitchFamily="66" charset="0"/>
                <a:cs typeface="Times New Roman" pitchFamily="18" charset="0"/>
              </a:rPr>
              <a:t>ANATOMÍA</a:t>
            </a:r>
            <a:endParaRPr dirty="0" sz="4000" i="1" kumimoji="1" lang="es-ES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/>
            <a:r>
              <a:rPr dirty="0" sz="4000" i="1" kumimoji="1" lang="es-ES">
                <a:latin typeface="Comic Sans MS" pitchFamily="66" charset="0"/>
                <a:cs typeface="Times New Roman" pitchFamily="18" charset="0"/>
              </a:rPr>
              <a:t>NEURO</a:t>
            </a:r>
            <a:r>
              <a:rPr dirty="0" sz="4000" i="1" kumimoji="1" lang="en-US">
                <a:latin typeface="Comic Sans MS" pitchFamily="66" charset="0"/>
                <a:cs typeface="Times New Roman" pitchFamily="18" charset="0"/>
              </a:rPr>
              <a:t>FISIOLOGÍA</a:t>
            </a:r>
            <a:endParaRPr dirty="0" sz="4000" i="1" kumimoji="1" lang="es-ES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44" name="AutoShape 19"/>
          <p:cNvSpPr>
            <a:spLocks noChangeArrowheads="1"/>
          </p:cNvSpPr>
          <p:nvPr/>
        </p:nvSpPr>
        <p:spPr bwMode="auto">
          <a:xfrm>
            <a:off x="990600" y="990600"/>
            <a:ext cx="76200" cy="76200"/>
          </a:xfrm>
          <a:prstGeom prst="curvedRightArrow">
            <a:avLst>
              <a:gd name="adj1" fmla="val 20000"/>
              <a:gd name="adj2" fmla="val 4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wrap="none"/>
          <a:p>
            <a:endParaRPr lang="es-ES"/>
          </a:p>
        </p:txBody>
      </p:sp>
      <p:sp>
        <p:nvSpPr>
          <p:cNvPr id="1048645" name="Rectangle 24"/>
          <p:cNvSpPr>
            <a:spLocks noChangeArrowheads="1"/>
          </p:cNvSpPr>
          <p:nvPr/>
        </p:nvSpPr>
        <p:spPr bwMode="auto">
          <a:xfrm>
            <a:off x="381000" y="1143000"/>
            <a:ext cx="8332788" cy="5000644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/>
          <a:p>
            <a:pPr indent="-342900" marL="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800" kumimoji="1" lang="es-ES">
                <a:latin typeface="Comic Sans MS" pitchFamily="66" charset="0"/>
              </a:rPr>
              <a:t>Cantidad excesiva de onda </a:t>
            </a:r>
            <a:r>
              <a:rPr dirty="0" sz="2800" kumimoji="1" lang="es-ES" smtClean="0">
                <a:latin typeface="Comic Sans MS" pitchFamily="66" charset="0"/>
              </a:rPr>
              <a:t>lentas</a:t>
            </a:r>
            <a:endParaRPr dirty="0" sz="2800" kumimoji="1" lang="es-ES">
              <a:latin typeface="Comic Sans MS" pitchFamily="66" charset="0"/>
            </a:endParaRPr>
          </a:p>
          <a:p>
            <a:pPr indent="-342900" marL="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800" kumimoji="1" lang="es-ES">
                <a:latin typeface="Comic Sans MS" pitchFamily="66" charset="0"/>
              </a:rPr>
              <a:t>Disminución de la </a:t>
            </a:r>
            <a:r>
              <a:rPr dirty="0" sz="2800" kumimoji="1" lang="es-ES" smtClean="0">
                <a:latin typeface="Comic Sans MS" pitchFamily="66" charset="0"/>
              </a:rPr>
              <a:t>atenuación alfa</a:t>
            </a:r>
            <a:endParaRPr dirty="0" sz="2800" kumimoji="1" lang="es-ES">
              <a:latin typeface="Comic Sans MS" pitchFamily="66" charset="0"/>
            </a:endParaRPr>
          </a:p>
          <a:p>
            <a:pPr indent="-342900" marL="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800" kumimoji="1" lang="es-ES">
                <a:latin typeface="Comic Sans MS" pitchFamily="66" charset="0"/>
              </a:rPr>
              <a:t>Ausencia de ritmo alfa bien </a:t>
            </a:r>
            <a:r>
              <a:rPr dirty="0" sz="2800" kumimoji="1" lang="es-ES" smtClean="0">
                <a:latin typeface="Comic Sans MS" pitchFamily="66" charset="0"/>
              </a:rPr>
              <a:t>organizado</a:t>
            </a:r>
            <a:endParaRPr dirty="0" sz="2800" kumimoji="1" lang="es-ES">
              <a:latin typeface="Comic Sans MS" pitchFamily="66" charset="0"/>
            </a:endParaRPr>
          </a:p>
          <a:p>
            <a:pPr indent="-342900" marL="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800" kumimoji="1" lang="es-ES">
                <a:latin typeface="Comic Sans MS" pitchFamily="66" charset="0"/>
              </a:rPr>
              <a:t>Aumento de ondas lentas </a:t>
            </a:r>
            <a:r>
              <a:rPr dirty="0" sz="2800" kumimoji="1" lang="es-ES" smtClean="0">
                <a:latin typeface="Comic Sans MS" pitchFamily="66" charset="0"/>
              </a:rPr>
              <a:t>theta</a:t>
            </a:r>
            <a:endParaRPr dirty="0" sz="2800" kumimoji="1" lang="en-US" smtClean="0">
              <a:latin typeface="Comic Sans MS" pitchFamily="66" charset="0"/>
            </a:endParaRPr>
          </a:p>
          <a:p>
            <a:pPr indent="-342900" marL="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800" kumimoji="1" lang="es-ES" smtClean="0">
                <a:latin typeface="Comic Sans MS" pitchFamily="66" charset="0"/>
              </a:rPr>
              <a:t>Potenciales </a:t>
            </a:r>
            <a:r>
              <a:rPr dirty="0" sz="2800" kumimoji="1" lang="es-ES">
                <a:latin typeface="Comic Sans MS" pitchFamily="66" charset="0"/>
              </a:rPr>
              <a:t>evocados auditivos con aumento de la latencia y disminución de la </a:t>
            </a:r>
            <a:r>
              <a:rPr dirty="0" sz="2800" kumimoji="1" lang="es-ES" smtClean="0">
                <a:latin typeface="Comic Sans MS" pitchFamily="66" charset="0"/>
              </a:rPr>
              <a:t>amplitud</a:t>
            </a:r>
            <a:endParaRPr dirty="0" sz="2800" kumimoji="1" lang="en-US">
              <a:latin typeface="Comic Sans MS" pitchFamily="66" charset="0"/>
            </a:endParaRP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800" lang="es-ES">
                <a:latin typeface="Comic Sans MS" pitchFamily="66" charset="0"/>
              </a:rPr>
              <a:t>Asociación de ondas lentas en región occipital con menor cantidad  de ondas  </a:t>
            </a:r>
            <a:r>
              <a:rPr dirty="0" sz="2800" lang="es-ES" smtClean="0">
                <a:latin typeface="Comic Sans MS" pitchFamily="66" charset="0"/>
              </a:rPr>
              <a:t>alfa</a:t>
            </a:r>
            <a:endParaRPr dirty="0" sz="2800" lang="es-E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458200" cy="12192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p>
            <a:r>
              <a:rPr b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El TDA</a:t>
            </a:r>
            <a:r>
              <a:rPr b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/H</a:t>
            </a:r>
            <a:r>
              <a:rPr b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puede adquirirse por factores biológicos durante el periodo prenatal, perinatal y postnatal</a:t>
            </a:r>
          </a:p>
        </p:txBody>
      </p:sp>
      <p:sp>
        <p:nvSpPr>
          <p:cNvPr id="10486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382000" cy="44958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>
            <a:normAutofit/>
          </a:bodyPr>
          <a:p>
            <a:pPr>
              <a:buSzTx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xposición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intrauterina al alcohol y otras drogas, nicotina y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algunos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fármacos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SzTx/>
            </a:pP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Hipertensi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ón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arterial-toxemia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gravídica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SzTx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Madre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muy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joven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o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añosa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SzTx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Pr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ematuridad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o bajo peso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SzTx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Hi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poxia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H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ipoglicemia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SzTx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ncefalitis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o traumatismos que afectan a la corteza 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prefrontal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SzTx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xposición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a niveles elevados de plomo en la infancia temprana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48" name="Rectangle 5"/>
          <p:cNvSpPr>
            <a:spLocks noChangeArrowheads="1"/>
          </p:cNvSpPr>
          <p:nvPr/>
        </p:nvSpPr>
        <p:spPr bwMode="auto">
          <a:xfrm>
            <a:off x="457200" y="228600"/>
            <a:ext cx="8382000" cy="5334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/>
            <a:r>
              <a:rPr dirty="0" sz="2400" i="1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FACTORES BIOLÓGICOS ADQUIRIDOS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Rectangle 4"/>
          <p:cNvSpPr>
            <a:spLocks noChangeArrowheads="1"/>
          </p:cNvSpPr>
          <p:nvPr/>
        </p:nvSpPr>
        <p:spPr bwMode="auto">
          <a:xfrm>
            <a:off x="1295400" y="152400"/>
            <a:ext cx="7010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r>
              <a:rPr dirty="0" sz="3200" i="1" kumimoji="1" lang="es-ES">
                <a:latin typeface="Comic Sans MS" pitchFamily="66" charset="0"/>
                <a:cs typeface="Times New Roman" pitchFamily="18" charset="0"/>
              </a:rPr>
              <a:t>FACTORES PSICOSOCIALES</a:t>
            </a:r>
          </a:p>
        </p:txBody>
      </p:sp>
      <p:sp>
        <p:nvSpPr>
          <p:cNvPr id="1048650" name="Rectangle 10"/>
          <p:cNvSpPr>
            <a:spLocks noChangeArrowheads="1"/>
          </p:cNvSpPr>
          <p:nvPr/>
        </p:nvSpPr>
        <p:spPr bwMode="auto">
          <a:xfrm>
            <a:off x="457200" y="1447800"/>
            <a:ext cx="8458200" cy="129540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anchor="ctr"/>
          <a:p>
            <a:pPr algn="ctr" eaLnBrk="1" hangingPunct="1"/>
            <a:r>
              <a:rPr sz="2400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Los factores psicosociales pueden influir y modular las manifestaciones del TDA</a:t>
            </a:r>
            <a:r>
              <a:rPr sz="2400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/H</a:t>
            </a:r>
            <a:endParaRPr sz="2400" lang="es-E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51" name="Rectangle 11"/>
          <p:cNvSpPr>
            <a:spLocks noChangeArrowheads="1"/>
          </p:cNvSpPr>
          <p:nvPr/>
        </p:nvSpPr>
        <p:spPr bwMode="auto">
          <a:xfrm>
            <a:off x="381000" y="3505200"/>
            <a:ext cx="8458200" cy="274320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anchor="ctr"/>
          <a:p>
            <a:pPr algn="ctr"/>
            <a:r>
              <a:rPr sz="24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La severidad y expresión de los síntomas pueden </a:t>
            </a:r>
            <a:r>
              <a:rPr sz="24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afectarse</a:t>
            </a:r>
            <a:r>
              <a:rPr sz="24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a través de la </a:t>
            </a:r>
            <a:endParaRPr sz="2400" kumimoji="1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sz="2400" kumimoji="1" lang="es-ES" u="sng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INTERACCIÓN GEN-AMBIENTE</a:t>
            </a:r>
            <a:endParaRPr sz="2400" kumimoji="1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endParaRPr sz="2400" kumimoji="1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sz="2400" kumimoji="1" lang="en-U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C</a:t>
            </a:r>
            <a:r>
              <a:rPr sz="2400" kumimoji="1" lang="es-ES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iertos factores ambientales pueden tener impacto en individuos que tienen un gen en particular, frente a personas que no lo tienen</a:t>
            </a:r>
          </a:p>
        </p:txBody>
      </p:sp>
      <p:sp>
        <p:nvSpPr>
          <p:cNvPr id="1048652" name="AutoShape 12"/>
          <p:cNvSpPr>
            <a:spLocks noChangeArrowheads="1"/>
          </p:cNvSpPr>
          <p:nvPr/>
        </p:nvSpPr>
        <p:spPr bwMode="auto">
          <a:xfrm>
            <a:off x="4267200" y="2743200"/>
            <a:ext cx="533400" cy="722313"/>
          </a:xfrm>
          <a:prstGeom prst="downArrow">
            <a:avLst>
              <a:gd name="adj1" fmla="val 50000"/>
              <a:gd name="adj2" fmla="val 33854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anchor="ctr" wrap="none"/>
          <a:p>
            <a:endParaRPr sz="2400" lang="es-E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50292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Disfunción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familiar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T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rastornos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psiquiátricos en los padres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Trastornos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disociales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y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antisociales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en los padres</a:t>
            </a: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C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rianza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inadecuada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R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elaciones padres-hijos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deterioradas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Institucionalismo</a:t>
            </a: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</a:t>
            </a:r>
            <a:r>
              <a:rPr dirty="0" sz="2400" lang="es-ES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dopciones</a:t>
            </a:r>
            <a:endParaRPr dirty="0" sz="240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dirty="0" sz="2400" lang="en-U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B</a:t>
            </a:r>
            <a:r>
              <a:rPr dirty="0" sz="2400" lang="es-ES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ajo nivel socioeconómico (no está claro si es un factor en sí, o está mediado por las peores condiciones prenatales y perinatales)</a:t>
            </a:r>
          </a:p>
        </p:txBody>
      </p:sp>
      <p:sp>
        <p:nvSpPr>
          <p:cNvPr id="1048654" name="Rectangle 7"/>
          <p:cNvSpPr>
            <a:spLocks noChangeArrowheads="1"/>
          </p:cNvSpPr>
          <p:nvPr/>
        </p:nvSpPr>
        <p:spPr bwMode="auto">
          <a:xfrm>
            <a:off x="1295400" y="152400"/>
            <a:ext cx="7010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r>
              <a:rPr dirty="0" sz="3200" i="1" kumimoji="1" lang="es-ES">
                <a:latin typeface="Comic Sans MS" pitchFamily="66" charset="0"/>
                <a:cs typeface="Times New Roman" pitchFamily="18" charset="0"/>
              </a:rPr>
              <a:t>FACTORES PSICOSOCIALES</a:t>
            </a:r>
            <a:r>
              <a:rPr dirty="0" sz="3200" i="1" kumimoji="1" lang="en-US">
                <a:latin typeface="Comic Sans MS" pitchFamily="66" charset="0"/>
                <a:cs typeface="Times New Roman" pitchFamily="18" charset="0"/>
              </a:rPr>
              <a:t> (2)</a:t>
            </a:r>
            <a:endParaRPr dirty="0" sz="3200" i="1" kumimoji="1" lang="es-ES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81000"/>
            <a:ext cx="7772400" cy="838200"/>
          </a:xfrm>
        </p:spPr>
        <p:txBody>
          <a:bodyPr>
            <a:normAutofit/>
          </a:bodyPr>
          <a:p>
            <a:r>
              <a:rPr altLang="zh-CN" b="0" dirty="0" sz="3600" i="1" lang="es-ES" smtClean="0">
                <a:latin typeface="Comic Sans MS" pitchFamily="66" charset="0"/>
                <a:ea typeface="宋体" charset="-122"/>
                <a:cs typeface="Times New Roman" pitchFamily="18" charset="0"/>
              </a:rPr>
              <a:t>Una hipótesis novedosa</a:t>
            </a:r>
            <a:endParaRPr b="0" dirty="0" sz="3600" i="1" lang="es-ES" smtClean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5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71600"/>
            <a:ext cx="8153400" cy="10668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p>
            <a:pPr algn="l"/>
            <a:r>
              <a:rPr altLang="zh-CN" sz="2800" lang="en-US" smtClean="0">
                <a:solidFill>
                  <a:schemeClr val="tx1"/>
                </a:solidFill>
                <a:latin typeface="Comic Sans MS" pitchFamily="66" charset="0"/>
                <a:ea typeface="宋体" charset="-122"/>
                <a:cs typeface="Times New Roman" pitchFamily="18" charset="0"/>
              </a:rPr>
              <a:t>El </a:t>
            </a:r>
            <a:r>
              <a:rPr altLang="zh-CN" sz="2800" lang="es-ES" smtClean="0">
                <a:solidFill>
                  <a:schemeClr val="tx1"/>
                </a:solidFill>
                <a:latin typeface="Comic Sans MS" pitchFamily="66" charset="0"/>
                <a:ea typeface="宋体" charset="-122"/>
                <a:cs typeface="Times New Roman" pitchFamily="18" charset="0"/>
              </a:rPr>
              <a:t>TDA</a:t>
            </a:r>
            <a:r>
              <a:rPr altLang="zh-CN" sz="2800" lang="en-US" smtClean="0">
                <a:solidFill>
                  <a:schemeClr val="tx1"/>
                </a:solidFill>
                <a:latin typeface="Comic Sans MS" pitchFamily="66" charset="0"/>
                <a:ea typeface="宋体" charset="-122"/>
                <a:cs typeface="Times New Roman" pitchFamily="18" charset="0"/>
              </a:rPr>
              <a:t>/H</a:t>
            </a:r>
            <a:r>
              <a:rPr altLang="zh-CN" sz="2800" lang="es-ES" smtClean="0">
                <a:solidFill>
                  <a:schemeClr val="tx1"/>
                </a:solidFill>
                <a:latin typeface="Comic Sans MS" pitchFamily="66" charset="0"/>
                <a:ea typeface="宋体" charset="-122"/>
                <a:cs typeface="Times New Roman" pitchFamily="18" charset="0"/>
              </a:rPr>
              <a:t> es expresión de una organización cerebral diferente, más que defectuosa</a:t>
            </a:r>
            <a:r>
              <a:rPr altLang="zh-CN" sz="2800" lang="en-US" smtClean="0">
                <a:solidFill>
                  <a:schemeClr val="tx1"/>
                </a:solidFill>
                <a:latin typeface="Comic Sans MS" pitchFamily="66" charset="0"/>
                <a:ea typeface="宋体" charset="-122"/>
                <a:cs typeface="Times New Roman" pitchFamily="18" charset="0"/>
              </a:rPr>
              <a:t>.</a:t>
            </a:r>
            <a:r>
              <a:rPr altLang="zh-CN" sz="2800" lang="es-ES" smtClean="0">
                <a:solidFill>
                  <a:schemeClr val="tx1"/>
                </a:solidFill>
                <a:latin typeface="Comic Sans MS" pitchFamily="66" charset="0"/>
                <a:ea typeface="宋体" charset="-122"/>
                <a:cs typeface="Times New Roman" pitchFamily="18" charset="0"/>
              </a:rPr>
              <a:t> </a:t>
            </a:r>
            <a:endParaRPr sz="2800" lang="es-ES" smtClean="0">
              <a:solidFill>
                <a:schemeClr val="tx1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57" name="Rectangle 4"/>
          <p:cNvSpPr>
            <a:spLocks noChangeArrowheads="1"/>
          </p:cNvSpPr>
          <p:nvPr/>
        </p:nvSpPr>
        <p:spPr bwMode="auto">
          <a:xfrm>
            <a:off x="685800" y="2819400"/>
            <a:ext cx="8077200" cy="190500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altLang="zh-CN" dirty="0" sz="2400" kumimoji="1" lang="es-E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Las personas con esta </a:t>
            </a:r>
            <a:r>
              <a:rPr altLang="zh-CN" dirty="0" sz="2400" kumimoji="1" lang="es-E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particularidad, alcanzan un desempeño personal y social satisfactorio, 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altLang="zh-CN" dirty="0" sz="2400" kumimoji="1" lang="es-E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si tienen una inteligencia normal</a:t>
            </a:r>
            <a:r>
              <a:rPr altLang="zh-CN" dirty="0" sz="2400" kumimoji="1" lang="en-U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altLang="zh-CN" dirty="0" sz="2400" kumimoji="1" lang="en-U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y </a:t>
            </a:r>
            <a:r>
              <a:rPr altLang="zh-CN" dirty="0" sz="2400" kumimoji="1" lang="es-E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reciben apoyo de la familia </a:t>
            </a:r>
            <a:r>
              <a:rPr altLang="zh-CN" dirty="0" sz="2400" kumimoji="1" lang="es-E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y del </a:t>
            </a:r>
            <a:r>
              <a:rPr altLang="zh-CN" dirty="0" sz="2400" kumimoji="1" lang="es-E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entorno </a:t>
            </a:r>
            <a:endParaRPr dirty="0" sz="2400" kumimoji="1" lang="es-E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58" name="Rectangle 5"/>
          <p:cNvSpPr>
            <a:spLocks noChangeArrowheads="1"/>
          </p:cNvSpPr>
          <p:nvPr/>
        </p:nvSpPr>
        <p:spPr bwMode="auto">
          <a:xfrm>
            <a:off x="685800" y="5105400"/>
            <a:ext cx="8077200" cy="106680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altLang="zh-CN" dirty="0" sz="2400" kumimoji="1" lang="en-U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A</a:t>
            </a:r>
            <a:r>
              <a:rPr altLang="zh-CN" dirty="0" sz="2400" kumimoji="1" lang="es-E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bundan</a:t>
            </a:r>
            <a:r>
              <a:rPr altLang="zh-CN" dirty="0" sz="2400" kumimoji="1" lang="es-E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 los antecedentes de TDA</a:t>
            </a:r>
            <a:r>
              <a:rPr altLang="zh-CN" dirty="0" sz="2400" kumimoji="1" lang="en-U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/H</a:t>
            </a:r>
            <a:r>
              <a:rPr altLang="zh-CN" dirty="0" sz="2400" kumimoji="1" lang="es-E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 en literatos, artistas, </a:t>
            </a:r>
            <a:r>
              <a:rPr altLang="zh-CN" dirty="0" sz="2400" kumimoji="1" lang="en-U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científicos</a:t>
            </a:r>
            <a:r>
              <a:rPr altLang="zh-CN" dirty="0" sz="2400" kumimoji="1" lang="en-U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, </a:t>
            </a:r>
            <a:r>
              <a:rPr altLang="zh-CN" dirty="0" sz="2400" kumimoji="1" lang="es-E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personas creativas, </a:t>
            </a:r>
            <a:r>
              <a:rPr altLang="zh-CN" dirty="0" sz="2400" kumimoji="1" lang="es-E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etc</a:t>
            </a:r>
            <a:r>
              <a:rPr altLang="zh-CN" dirty="0" sz="2400" kumimoji="1" lang="es-E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ea typeface="宋体" charset="-122"/>
                <a:cs typeface="Times New Roman" pitchFamily="18" charset="0"/>
              </a:rPr>
              <a:t>… </a:t>
            </a:r>
            <a:endParaRPr dirty="0" sz="2400" kumimoji="1" lang="es-E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ext Box 4"/>
          <p:cNvSpPr txBox="1">
            <a:spLocks noChangeArrowheads="1"/>
          </p:cNvSpPr>
          <p:nvPr/>
        </p:nvSpPr>
        <p:spPr>
          <a:xfrm>
            <a:off x="571472" y="642918"/>
            <a:ext cx="8253442" cy="5943600"/>
          </a:xfrm>
          <a:prstGeom prst="rect"/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p>
            <a:pPr algn="l" defTabSz="914400" eaLnBrk="0" fontAlgn="base" hangingPunct="0" indent="-342900" latinLnBrk="0" lvl="0" marL="342900" marR="0" rtl="0">
              <a:spcBef>
                <a:spcPts val="1200"/>
              </a:spcBef>
              <a:spcAft>
                <a:spcPts val="1200"/>
              </a:spcAft>
              <a:buClrTx/>
              <a:buSzTx/>
              <a:buFont typeface="Arial" charset="0"/>
              <a:buChar char="•"/>
            </a:pP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Trastorno </a:t>
            </a:r>
            <a:r>
              <a:rPr baseline="0" b="0" cap="none" dirty="0" sz="2800" i="0" kern="1200" kumimoji="0" lang="es-ES" noProof="0" normalizeH="0" spc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neuropsiquiátrico</a:t>
            </a: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heterogéneo </a:t>
            </a:r>
          </a:p>
          <a:p>
            <a:pPr algn="l" defTabSz="914400" eaLnBrk="0" fontAlgn="base" hangingPunct="0" indent="-342900" latinLnBrk="0" lvl="0" marL="342900" marR="0" rtl="0">
              <a:spcBef>
                <a:spcPts val="1200"/>
              </a:spcBef>
              <a:spcAft>
                <a:spcPts val="1200"/>
              </a:spcAft>
              <a:buClrTx/>
              <a:buSzTx/>
              <a:buFont typeface="Arial" charset="0"/>
              <a:buChar char="•"/>
            </a:pP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Caracterizado por síntomas de inatención (</a:t>
            </a:r>
            <a:r>
              <a:rPr baseline="0" b="0" cap="none" dirty="0" sz="2800" i="0" kern="1200" kumimoji="0" lang="es-ES" noProof="0" normalizeH="0" spc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distractibilidad</a:t>
            </a: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), hiperactividad e impulsividad </a:t>
            </a:r>
          </a:p>
          <a:p>
            <a:pPr eaLnBrk="0" fontAlgn="base" hangingPunct="0" indent="-342900" lvl="0" marL="342900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P</a:t>
            </a:r>
            <a:r>
              <a:rPr baseline="0" b="0" cap="none" dirty="0" sz="2800" i="0" kern="1200" kumimoji="0" lang="es-ES" noProof="0" normalizeH="0" spc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resentes</a:t>
            </a: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desde antes de los </a:t>
            </a:r>
            <a:r>
              <a:rPr baseline="0" b="0" cap="none" dirty="0" sz="2800" i="0" kern="1200" kumimoji="0" lang="en-U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1</a:t>
            </a:r>
            <a:r>
              <a:rPr baseline="0" b="0" cap="none" dirty="0" sz="2800" i="0" kern="1200" kumimoji="0" lang="en-U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2</a:t>
            </a: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años. </a:t>
            </a:r>
            <a:r>
              <a:rPr dirty="0" sz="2800" lang="es-ES" smtClean="0">
                <a:latin typeface="Comic Sans MS" pitchFamily="66" charset="0"/>
              </a:rPr>
              <a:t>En la mitad de los casos, los trastornos se detectan antes de los 4 años, pero a veces, esto no ocurre hasta que el niño ingresa en la escuela</a:t>
            </a:r>
            <a:endParaRPr baseline="0" b="0" cap="none" dirty="0" sz="2800" i="0" kern="1200" kumimoji="0" lang="es-ES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  <a:p>
            <a:pPr algn="l" defTabSz="914400" eaLnBrk="0" fontAlgn="base" hangingPunct="0" indent="-342900" latinLnBrk="0" lvl="0" marL="342900" marR="0" rtl="0">
              <a:spcBef>
                <a:spcPts val="1200"/>
              </a:spcBef>
              <a:spcAft>
                <a:spcPts val="1200"/>
              </a:spcAft>
              <a:buClrTx/>
              <a:buSzTx/>
              <a:buFont typeface="Arial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Que </a:t>
            </a:r>
            <a:r>
              <a:rPr baseline="0" b="0" cap="none" dirty="0" sz="2800" i="0" kern="1200" kumimoji="0" lang="es-E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provocan alteraciones en dos o más ambientes (escuela, hogar, barrio) </a:t>
            </a:r>
          </a:p>
          <a:p>
            <a:pPr algn="l" defTabSz="914400" eaLnBrk="0" fontAlgn="base" hangingPunct="0" indent="-342900" latinLnBrk="0" lvl="0" marL="342900" marR="0" rtl="0">
              <a:spcBef>
                <a:spcPts val="1200"/>
              </a:spcBef>
              <a:spcAft>
                <a:spcPts val="1200"/>
              </a:spcAft>
              <a:buClrTx/>
              <a:buSzTx/>
              <a:buFont typeface="Arial" charset="0"/>
              <a:buChar char="•"/>
            </a:pPr>
            <a:r>
              <a:rPr baseline="0" b="0" cap="none" dirty="0" sz="2800" i="0" kern="1200" kumimoji="0" lang="en-US" noProof="0" normalizeH="0" spc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Multicausal</a:t>
            </a:r>
            <a:r>
              <a:rPr baseline="0" b="0" cap="none" dirty="0" sz="2800" i="0" kern="1200" kumimoji="0" lang="en-US" noProof="0" normalizeH="0" spc="0" strike="noStrike" u="none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</a:t>
            </a:r>
          </a:p>
          <a:p>
            <a:pPr algn="l" defTabSz="914400" eaLnBrk="0" fontAlgn="base" hangingPunct="0" indent="-342900" latinLnBrk="0" lvl="0" marL="342900" marR="0" rtl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endParaRPr baseline="0" b="0" cap="none" dirty="0" sz="2800" i="0" kern="1200" kumimoji="0" lang="en-US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1048622" name="Rectangle 6"/>
          <p:cNvSpPr>
            <a:spLocks noChangeArrowheads="1"/>
          </p:cNvSpPr>
          <p:nvPr/>
        </p:nvSpPr>
        <p:spPr bwMode="auto">
          <a:xfrm>
            <a:off x="0" y="0"/>
            <a:ext cx="8915400" cy="6858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 bIns="46038" lIns="92075" rIns="92075" tIns="46038"/>
          <a:p>
            <a:pPr algn="ctr"/>
            <a:r>
              <a:rPr dirty="0" sz="3600" lang="en-US" smtClean="0">
                <a:latin typeface="Comic Sans MS" pitchFamily="66" charset="0"/>
              </a:rPr>
              <a:t>¿</a:t>
            </a:r>
            <a:r>
              <a:rPr dirty="0" sz="3600" lang="en-US" err="1" smtClean="0">
                <a:latin typeface="Comic Sans MS" pitchFamily="66" charset="0"/>
              </a:rPr>
              <a:t>Qué</a:t>
            </a:r>
            <a:r>
              <a:rPr dirty="0" sz="3600" lang="en-US" smtClean="0">
                <a:latin typeface="Comic Sans MS" pitchFamily="66" charset="0"/>
              </a:rPr>
              <a:t> </a:t>
            </a:r>
            <a:r>
              <a:rPr dirty="0" sz="3600" lang="en-US" err="1">
                <a:latin typeface="Comic Sans MS" pitchFamily="66" charset="0"/>
              </a:rPr>
              <a:t>es</a:t>
            </a:r>
            <a:r>
              <a:rPr dirty="0" sz="3600" lang="en-US">
                <a:latin typeface="Comic Sans MS" pitchFamily="66" charset="0"/>
              </a:rPr>
              <a:t> </a:t>
            </a:r>
            <a:r>
              <a:rPr dirty="0" sz="3600" lang="en-US" smtClean="0">
                <a:latin typeface="Comic Sans MS" pitchFamily="66" charset="0"/>
              </a:rPr>
              <a:t> el TDA/H?</a:t>
            </a:r>
            <a:endParaRPr b="0" dirty="0" sz="3600" lang="es-E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1" name="Picture 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533400" y="152400"/>
            <a:ext cx="2803525" cy="3200400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62" name="Picture 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533400" y="3505200"/>
            <a:ext cx="4038600" cy="3028950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63" name="Picture 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3"/>
          <a:srcRect/>
          <a:stretch>
            <a:fillRect/>
          </a:stretch>
        </p:blipFill>
        <p:spPr bwMode="auto">
          <a:xfrm>
            <a:off x="4800600" y="609600"/>
            <a:ext cx="3862388" cy="3451225"/>
          </a:xfrm>
          <a:prstGeom prst="rect"/>
          <a:noFill/>
          <a:ln w="9525">
            <a:noFill/>
            <a:miter lim="800000"/>
            <a:headEnd/>
            <a:tailEnd/>
          </a:ln>
        </p:spPr>
      </p:pic>
      <p:sp>
        <p:nvSpPr>
          <p:cNvPr id="1048659" name="4 Rectángulo"/>
          <p:cNvSpPr/>
          <p:nvPr/>
        </p:nvSpPr>
        <p:spPr>
          <a:xfrm>
            <a:off x="642910" y="3214686"/>
            <a:ext cx="2786082" cy="142876"/>
          </a:xfrm>
          <a:prstGeom prst="rect"/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pt-PT"/>
          </a:p>
        </p:txBody>
      </p:sp>
      <p:sp>
        <p:nvSpPr>
          <p:cNvPr id="1048660" name="5 Rectángulo"/>
          <p:cNvSpPr/>
          <p:nvPr/>
        </p:nvSpPr>
        <p:spPr>
          <a:xfrm>
            <a:off x="4929190" y="3714752"/>
            <a:ext cx="3714776" cy="500066"/>
          </a:xfrm>
          <a:prstGeom prst="rect"/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pt-PT"/>
          </a:p>
        </p:txBody>
      </p:sp>
      <p:sp>
        <p:nvSpPr>
          <p:cNvPr id="1048661" name="6 Rectángulo"/>
          <p:cNvSpPr/>
          <p:nvPr/>
        </p:nvSpPr>
        <p:spPr>
          <a:xfrm>
            <a:off x="500034" y="6286520"/>
            <a:ext cx="4286280" cy="571480"/>
          </a:xfrm>
          <a:prstGeom prst="rect"/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pt-PT"/>
          </a:p>
        </p:txBody>
      </p:sp>
      <p:sp>
        <p:nvSpPr>
          <p:cNvPr id="1048662" name="7 Rectángulo"/>
          <p:cNvSpPr/>
          <p:nvPr/>
        </p:nvSpPr>
        <p:spPr>
          <a:xfrm>
            <a:off x="0" y="3000372"/>
            <a:ext cx="3929058" cy="428628"/>
          </a:xfrm>
          <a:prstGeom prst="rect"/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pt-P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Rectangle 2"/>
          <p:cNvSpPr>
            <a:spLocks noChangeArrowheads="1"/>
          </p:cNvSpPr>
          <p:nvPr/>
        </p:nvSpPr>
        <p:spPr bwMode="auto">
          <a:xfrm>
            <a:off x="357158" y="1071546"/>
            <a:ext cx="8405842" cy="5500726"/>
          </a:xfrm>
          <a:prstGeom prst="rect"/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None/>
            </a:pPr>
            <a:r>
              <a:rPr b="1" dirty="0" sz="2600" i="1" kumimoji="1" lang="en-US" err="1" u="sng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Psicofarmacólogico</a:t>
            </a:r>
            <a:endParaRPr b="1" dirty="0" sz="2600" i="1" kumimoji="1" lang="en-US" u="sng">
              <a:solidFill>
                <a:srgbClr val="000000"/>
              </a:solidFill>
              <a:latin typeface="Comic Sans MS" pitchFamily="66" charset="0"/>
              <a:cs typeface="Times New Roman" pitchFamily="18" charset="0"/>
            </a:endParaRP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kumimoji="1" lang="en-US" err="1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Psicoestimulantes</a:t>
            </a:r>
            <a:r>
              <a:rPr b="1" dirty="0" sz="2600" kumimoji="1" lang="en-US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 (</a:t>
            </a: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Metilfenidato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)</a:t>
            </a: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Neuromoduladores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 (CBZ, </a:t>
            </a: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Valproato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Lamotrigina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Topiramato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)</a:t>
            </a: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A</a:t>
            </a:r>
            <a:r>
              <a:rPr b="1" dirty="0" sz="2600" kumimoji="1" lang="es-E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ntidepresivos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 (ADT)</a:t>
            </a: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Neurolépticos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 (</a:t>
            </a:r>
            <a:r>
              <a:rPr b="1" dirty="0" sz="2600" kumimoji="1" lang="es-E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Tioridazina</a:t>
            </a:r>
            <a:r>
              <a:rPr b="1" dirty="0" sz="2600" kumimoji="1" lang="es-E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b="1" dirty="0" sz="2600" kumimoji="1" lang="es-E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Haloperidol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, R</a:t>
            </a:r>
            <a:r>
              <a:rPr b="1" dirty="0" sz="2600" kumimoji="1" lang="es-E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isperidona</a:t>
            </a:r>
            <a:r>
              <a:rPr b="1" dirty="0" sz="2600" kumimoji="1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)</a:t>
            </a: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No </a:t>
            </a:r>
            <a:r>
              <a:rPr b="1" dirty="0" sz="2600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psicoestimulantes</a:t>
            </a:r>
            <a:r>
              <a:rPr b="1" dirty="0" sz="2600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b="1" dirty="0" sz="2600" lang="en-US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(</a:t>
            </a:r>
            <a:r>
              <a:rPr b="1" dirty="0" sz="2600" lang="es-ES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A</a:t>
            </a:r>
            <a:r>
              <a:rPr b="1" dirty="0" sz="2600" lang="en-US" err="1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tomoxetina</a:t>
            </a:r>
            <a:r>
              <a:rPr b="1" dirty="0" sz="2600" lang="en-US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 –</a:t>
            </a:r>
            <a:r>
              <a:rPr b="1" dirty="0" sz="2600" lang="en-US" err="1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Strattera</a:t>
            </a:r>
            <a:r>
              <a:rPr b="1" dirty="0" sz="2600" lang="en-US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b="1" dirty="0" sz="2600" lang="en-US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)</a:t>
            </a:r>
            <a:endParaRPr b="1" dirty="0" sz="2600" lang="en-US">
              <a:solidFill>
                <a:srgbClr val="000000"/>
              </a:solidFill>
              <a:latin typeface="Comic Sans MS" pitchFamily="66" charset="0"/>
              <a:cs typeface="Times New Roman" pitchFamily="18" charset="0"/>
            </a:endParaRP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Modafinilo</a:t>
            </a:r>
            <a:endParaRPr b="1" dirty="0" sz="2600" kumimoji="1" lang="en-US">
              <a:solidFill>
                <a:srgbClr val="000000"/>
              </a:solidFill>
              <a:latin typeface="Comic Sans MS" pitchFamily="66" charset="0"/>
              <a:cs typeface="Times New Roman" pitchFamily="18" charset="0"/>
            </a:endParaRPr>
          </a:p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</a:pPr>
            <a:r>
              <a:rPr b="1" dirty="0" sz="2600" kumimoji="1" lang="en-US" err="1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Clonidina</a:t>
            </a:r>
            <a:endParaRPr b="1" dirty="0" sz="2600" kumimoji="1" lang="en-US">
              <a:solidFill>
                <a:srgbClr val="00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48664" name="Rectangle 3"/>
          <p:cNvSpPr>
            <a:spLocks noChangeArrowheads="1"/>
          </p:cNvSpPr>
          <p:nvPr/>
        </p:nvSpPr>
        <p:spPr bwMode="auto">
          <a:xfrm>
            <a:off x="304800" y="152400"/>
            <a:ext cx="8534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>
              <a:lnSpc>
                <a:spcPct val="110000"/>
              </a:lnSpc>
            </a:pPr>
            <a:r>
              <a:rPr dirty="0" sz="3600" i="1" kumimoji="1" lang="en-US" smtClean="0">
                <a:latin typeface="Comic Sans MS" pitchFamily="66" charset="0"/>
              </a:rPr>
              <a:t>TRATAMIENTO (1) </a:t>
            </a:r>
            <a:endParaRPr dirty="0" sz="3600" i="1" kumimoji="1" lang="es-ES">
              <a:latin typeface="Comic Sans MS" pitchFamily="66" charset="0"/>
            </a:endParaRPr>
          </a:p>
        </p:txBody>
      </p:sp>
      <p:cxnSp>
        <p:nvCxnSpPr>
          <p:cNvPr id="3145728" name="4 Conector recto"/>
          <p:cNvCxnSpPr>
            <a:cxnSpLocks/>
          </p:cNvCxnSpPr>
          <p:nvPr/>
        </p:nvCxnSpPr>
        <p:spPr>
          <a:xfrm>
            <a:off x="500034" y="4714884"/>
            <a:ext cx="8286808" cy="1588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Rectangle 2"/>
          <p:cNvSpPr>
            <a:spLocks noChangeArrowheads="1"/>
          </p:cNvSpPr>
          <p:nvPr/>
        </p:nvSpPr>
        <p:spPr bwMode="auto">
          <a:xfrm>
            <a:off x="1752600" y="1143000"/>
            <a:ext cx="5562600" cy="5257800"/>
          </a:xfrm>
          <a:prstGeom prst="rect"/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p>
            <a:pPr indent="-342900" marL="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None/>
            </a:pPr>
            <a:r>
              <a:rPr dirty="0" sz="2400" i="1" kumimoji="1" lang="en-US" err="1" u="sng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Pilares</a:t>
            </a:r>
            <a:r>
              <a:rPr dirty="0" sz="2400" i="1" kumimoji="1" lang="en-US" u="sng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dirty="0" sz="2400" i="1" kumimoji="1" lang="en-US" err="1" u="sng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obligados</a:t>
            </a:r>
            <a:endParaRPr dirty="0" sz="2400" i="1" kumimoji="1" lang="en-US" u="sng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85750" lvl="1" marL="74295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400" kumimoji="1" lang="en-U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Psicoeducativa</a:t>
            </a:r>
            <a:endParaRPr dirty="0" sz="2400" kumimoji="1" lang="en-U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 lvl="2" marL="11430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§"/>
            </a:pPr>
            <a:r>
              <a:rPr dirty="0" sz="2400" kumimoji="1" lang="en-U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 la </a:t>
            </a:r>
            <a:r>
              <a:rPr dirty="0" sz="2400" kumimoji="1" lang="en-US" err="1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familia</a:t>
            </a:r>
            <a:endParaRPr dirty="0" sz="2400" kumimoji="1" lang="en-US" smtClean="0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 lvl="2" marL="11430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§"/>
            </a:pPr>
            <a:r>
              <a:rPr dirty="0" sz="2400" kumimoji="1" lang="en-US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 </a:t>
            </a:r>
            <a:r>
              <a:rPr dirty="0" sz="2400" kumimoji="1" lang="en-U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los maestros</a:t>
            </a:r>
          </a:p>
          <a:p>
            <a:pPr indent="-285750" lvl="1" marL="74295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400" kumimoji="1" lang="en-US" err="1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Psicoterapia</a:t>
            </a:r>
            <a:endParaRPr dirty="0" sz="2400" kumimoji="1" lang="en-U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 lvl="2" marL="11430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§"/>
            </a:pPr>
            <a:r>
              <a:rPr dirty="0" sz="2400" kumimoji="1" lang="en-U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Individual </a:t>
            </a:r>
          </a:p>
          <a:p>
            <a:pPr indent="-228600" lvl="2" marL="11430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§"/>
            </a:pPr>
            <a:r>
              <a:rPr dirty="0" sz="2400" kumimoji="1" lang="en-U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Grupal</a:t>
            </a:r>
            <a:endParaRPr dirty="0" sz="2400" kumimoji="1" lang="en-U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 lvl="2" marL="11430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§"/>
            </a:pPr>
            <a:r>
              <a:rPr dirty="0" sz="2400" kumimoji="1" lang="en-U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Familia</a:t>
            </a:r>
            <a:endParaRPr dirty="0" sz="2400" kumimoji="1" lang="en-U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85750" lvl="1" marL="74295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400" kumimoji="1" lang="en-U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Ocupacional</a:t>
            </a:r>
            <a:endParaRPr dirty="0" sz="2400" kumimoji="1" lang="en-US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85750" lvl="1" marL="74295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dirty="0" sz="2400" kumimoji="1" lang="en-US" err="1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Apoyo</a:t>
            </a:r>
            <a:r>
              <a:rPr dirty="0" sz="2400" kumimoji="1" lang="en-US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social</a:t>
            </a:r>
          </a:p>
        </p:txBody>
      </p:sp>
      <p:sp>
        <p:nvSpPr>
          <p:cNvPr id="1048669" name="Rectangle 3"/>
          <p:cNvSpPr>
            <a:spLocks noChangeArrowheads="1"/>
          </p:cNvSpPr>
          <p:nvPr/>
        </p:nvSpPr>
        <p:spPr bwMode="auto">
          <a:xfrm>
            <a:off x="304800" y="152400"/>
            <a:ext cx="8534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>
              <a:lnSpc>
                <a:spcPct val="110000"/>
              </a:lnSpc>
            </a:pPr>
            <a:r>
              <a:rPr dirty="0" sz="3600" i="1" kumimoji="1" lang="en-US">
                <a:latin typeface="Comic Sans MS" pitchFamily="66" charset="0"/>
              </a:rPr>
              <a:t>TRATAMIENTO (2)</a:t>
            </a:r>
            <a:endParaRPr dirty="0" sz="3600" i="1" kumimoji="1" lang="es-E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Rectangle 2"/>
          <p:cNvSpPr>
            <a:spLocks noChangeArrowheads="1"/>
          </p:cNvSpPr>
          <p:nvPr/>
        </p:nvSpPr>
        <p:spPr bwMode="auto">
          <a:xfrm>
            <a:off x="500034" y="1428736"/>
            <a:ext cx="8382000" cy="4581540"/>
          </a:xfrm>
          <a:prstGeom prst="rect"/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None/>
            </a:pPr>
            <a:r>
              <a:rPr b="1" dirty="0" sz="2600" i="1" kumimoji="1" lang="en-US" err="1" u="sng">
                <a:latin typeface="Comic Sans MS" pitchFamily="66" charset="0"/>
                <a:cs typeface="Times New Roman" pitchFamily="18" charset="0"/>
              </a:rPr>
              <a:t>Medicina</a:t>
            </a:r>
            <a:r>
              <a:rPr b="1" dirty="0" sz="2600" i="1" kumimoji="1" lang="en-US" u="sng">
                <a:latin typeface="Comic Sans MS" pitchFamily="66" charset="0"/>
                <a:cs typeface="Times New Roman" pitchFamily="18" charset="0"/>
              </a:rPr>
              <a:t> </a:t>
            </a:r>
            <a:r>
              <a:rPr b="1" dirty="0" sz="2600" i="1" kumimoji="1" lang="en-US" err="1" u="sng">
                <a:latin typeface="Comic Sans MS" pitchFamily="66" charset="0"/>
                <a:cs typeface="Times New Roman" pitchFamily="18" charset="0"/>
              </a:rPr>
              <a:t>verde</a:t>
            </a:r>
            <a:endParaRPr b="1" dirty="0" sz="2600" i="1" kumimoji="1" lang="en-US" u="sng">
              <a:latin typeface="Comic Sans MS" pitchFamily="66" charset="0"/>
              <a:cs typeface="Times New Roman" pitchFamily="18" charset="0"/>
            </a:endParaRP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dirty="0" sz="2600" lang="en-US" err="1">
                <a:latin typeface="Comic Sans MS" pitchFamily="66" charset="0"/>
                <a:cs typeface="Arial" charset="0"/>
              </a:rPr>
              <a:t>Bálsamo</a:t>
            </a:r>
            <a:r>
              <a:rPr dirty="0" sz="2600" lang="en-US">
                <a:latin typeface="Comic Sans MS" pitchFamily="66" charset="0"/>
                <a:cs typeface="Arial" charset="0"/>
              </a:rPr>
              <a:t> de </a:t>
            </a:r>
            <a:r>
              <a:rPr dirty="0" sz="2600" lang="en-US" err="1">
                <a:latin typeface="Comic Sans MS" pitchFamily="66" charset="0"/>
                <a:cs typeface="Arial" charset="0"/>
              </a:rPr>
              <a:t>limón</a:t>
            </a:r>
            <a:r>
              <a:rPr dirty="0" sz="2600" lang="en-US">
                <a:latin typeface="Comic Sans MS" pitchFamily="66" charset="0"/>
                <a:cs typeface="Arial" charset="0"/>
              </a:rPr>
              <a:t>, </a:t>
            </a:r>
            <a:r>
              <a:rPr dirty="0" sz="2600" lang="en-US" err="1" smtClean="0">
                <a:latin typeface="Comic Sans MS" pitchFamily="66" charset="0"/>
                <a:cs typeface="Arial" charset="0"/>
              </a:rPr>
              <a:t>Manzanilla</a:t>
            </a:r>
            <a:r>
              <a:rPr dirty="0" sz="2600" lang="en-US">
                <a:latin typeface="Comic Sans MS" pitchFamily="66" charset="0"/>
                <a:cs typeface="Arial" charset="0"/>
              </a:rPr>
              <a:t>, </a:t>
            </a:r>
            <a:r>
              <a:rPr dirty="0" sz="2600" lang="en-US" err="1">
                <a:latin typeface="Comic Sans MS" pitchFamily="66" charset="0"/>
                <a:cs typeface="Arial" charset="0"/>
              </a:rPr>
              <a:t>Pasiflora</a:t>
            </a:r>
            <a:r>
              <a:rPr dirty="0" sz="2600" lang="en-US">
                <a:latin typeface="Comic Sans MS" pitchFamily="66" charset="0"/>
                <a:cs typeface="Arial" charset="0"/>
              </a:rPr>
              <a:t>, </a:t>
            </a:r>
            <a:r>
              <a:rPr dirty="0" sz="2600" lang="en-US" err="1" smtClean="0">
                <a:latin typeface="Comic Sans MS" pitchFamily="66" charset="0"/>
                <a:cs typeface="Arial" charset="0"/>
              </a:rPr>
              <a:t>Tilo</a:t>
            </a:r>
            <a:endParaRPr dirty="0" sz="2600" lang="en-US" smtClean="0">
              <a:latin typeface="Comic Sans MS" pitchFamily="66" charset="0"/>
              <a:cs typeface="Arial" charset="0"/>
            </a:endParaRP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dirty="0" sz="2600" lang="en-US" smtClean="0">
                <a:latin typeface="Comic Sans MS" pitchFamily="66" charset="0"/>
                <a:cs typeface="Arial" charset="0"/>
              </a:rPr>
              <a:t>(S</a:t>
            </a:r>
            <a:r>
              <a:rPr dirty="0" sz="2600" lang="es-ES" err="1" smtClean="0">
                <a:latin typeface="Comic Sans MS" pitchFamily="66" charset="0"/>
                <a:cs typeface="Arial" charset="0"/>
              </a:rPr>
              <a:t>edante</a:t>
            </a:r>
            <a:r>
              <a:rPr dirty="0" sz="2600" lang="en-US" smtClean="0">
                <a:latin typeface="Comic Sans MS" pitchFamily="66" charset="0"/>
                <a:cs typeface="Arial" charset="0"/>
              </a:rPr>
              <a:t>s y </a:t>
            </a:r>
            <a:r>
              <a:rPr dirty="0" sz="2600" lang="es-ES" smtClean="0">
                <a:latin typeface="Comic Sans MS" pitchFamily="66" charset="0"/>
                <a:cs typeface="Arial" charset="0"/>
              </a:rPr>
              <a:t>ansiolítico</a:t>
            </a:r>
            <a:r>
              <a:rPr dirty="0" sz="2600" lang="en-US" smtClean="0">
                <a:latin typeface="Comic Sans MS" pitchFamily="66" charset="0"/>
                <a:cs typeface="Arial" charset="0"/>
              </a:rPr>
              <a:t>s)</a:t>
            </a: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dirty="0" sz="2600" i="1" lang="en-US" err="1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Homeopatía</a:t>
            </a:r>
            <a:endParaRPr dirty="0" sz="2600" i="1" lang="en-US" u="sng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SzPct val="80000"/>
            </a:pPr>
            <a:r>
              <a:rPr dirty="0" sz="2600" lang="en-US">
                <a:latin typeface="Comic Sans MS" pitchFamily="66" charset="0"/>
                <a:cs typeface="Arial" charset="0"/>
              </a:rPr>
              <a:t>Flores de </a:t>
            </a:r>
            <a:r>
              <a:rPr dirty="0" sz="2600" lang="en-US" smtClean="0">
                <a:latin typeface="Comic Sans MS" pitchFamily="66" charset="0"/>
                <a:cs typeface="Arial" charset="0"/>
              </a:rPr>
              <a:t>Bach </a:t>
            </a:r>
            <a:endParaRPr dirty="0" sz="2600" lang="en-US">
              <a:latin typeface="Comic Sans MS" pitchFamily="66" charset="0"/>
              <a:cs typeface="Arial" charset="0"/>
            </a:endParaRP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None/>
            </a:pPr>
            <a:r>
              <a:rPr dirty="0" sz="2600" i="1" lang="en-US" err="1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Acupuntura</a:t>
            </a:r>
            <a:r>
              <a:rPr dirty="0" sz="2600" i="1" lang="en-US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dirty="0" sz="2600" i="1" lang="en-US" u="sng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y </a:t>
            </a:r>
            <a:r>
              <a:rPr dirty="0" sz="2600" i="1" lang="en-US" err="1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Digitopuntura</a:t>
            </a:r>
            <a:endParaRPr dirty="0" sz="2600" i="1" lang="en-US" u="sng" smtClean="0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 indent="-342900" marL="342900">
              <a:lnSpc>
                <a:spcPct val="140000"/>
              </a:lnSpc>
              <a:spcBef>
                <a:spcPct val="20000"/>
              </a:spcBef>
              <a:buClr>
                <a:schemeClr val="folHlink"/>
              </a:buClr>
              <a:buSzPct val="150000"/>
            </a:pPr>
            <a:r>
              <a:rPr dirty="0" sz="2600" i="1" lang="en-US" err="1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Modalidades</a:t>
            </a:r>
            <a:r>
              <a:rPr dirty="0" sz="2600" i="1" lang="en-US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dirty="0" sz="2600" i="1" lang="en-US" err="1" u="sng" smtClean="0"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corporales</a:t>
            </a:r>
            <a:endParaRPr dirty="0" sz="2600" i="1" lang="en-US" u="sng" smtClean="0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150000"/>
            </a:pPr>
            <a:r>
              <a:rPr dirty="0" sz="2600" lang="en-US" err="1" smtClean="0">
                <a:latin typeface="Comic Sans MS" pitchFamily="66" charset="0"/>
                <a:cs typeface="Arial" charset="0"/>
              </a:rPr>
              <a:t>Masajes</a:t>
            </a:r>
            <a:r>
              <a:rPr dirty="0" sz="2600" lang="en-US" smtClean="0">
                <a:latin typeface="Comic Sans MS" pitchFamily="66" charset="0"/>
                <a:cs typeface="Arial" charset="0"/>
              </a:rPr>
              <a:t>, r</a:t>
            </a:r>
            <a:r>
              <a:rPr dirty="0" sz="2600" lang="es-ES" err="1" smtClean="0">
                <a:latin typeface="Comic Sans MS" pitchFamily="66" charset="0"/>
                <a:cs typeface="Arial" charset="0"/>
              </a:rPr>
              <a:t>elajación</a:t>
            </a:r>
            <a:r>
              <a:rPr dirty="0" sz="2600" lang="es-ES" smtClean="0">
                <a:latin typeface="Comic Sans MS" pitchFamily="66" charset="0"/>
                <a:cs typeface="Arial" charset="0"/>
              </a:rPr>
              <a:t> </a:t>
            </a:r>
            <a:r>
              <a:rPr dirty="0" sz="2600" lang="es-ES" err="1" smtClean="0">
                <a:latin typeface="Comic Sans MS" pitchFamily="66" charset="0"/>
                <a:cs typeface="Arial" charset="0"/>
              </a:rPr>
              <a:t>corpora</a:t>
            </a:r>
            <a:r>
              <a:rPr dirty="0" sz="2600" lang="es-ES" smtClean="0">
                <a:latin typeface="Comic Sans MS" pitchFamily="66" charset="0"/>
                <a:cs typeface="Arial" charset="0"/>
              </a:rPr>
              <a:t>, ejercicios físicos y</a:t>
            </a:r>
          </a:p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150000"/>
            </a:pPr>
            <a:r>
              <a:rPr dirty="0" sz="2600" lang="es-ES" smtClean="0">
                <a:latin typeface="Comic Sans MS" pitchFamily="66" charset="0"/>
                <a:cs typeface="Arial" charset="0"/>
              </a:rPr>
              <a:t>mentales de origen asiático u occidental</a:t>
            </a:r>
            <a:endParaRPr dirty="0" sz="2600" lang="en-US" smtClean="0">
              <a:latin typeface="Comic Sans MS" pitchFamily="66" charset="0"/>
              <a:cs typeface="Arial" charset="0"/>
            </a:endParaRPr>
          </a:p>
          <a:p>
            <a:pPr eaLnBrk="1" hangingPunct="1" indent="-342900" marL="3429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None/>
            </a:pPr>
            <a:endParaRPr dirty="0" sz="2600" i="1" lang="en-US" u="sng"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048671" name="Rectangle 5"/>
          <p:cNvSpPr>
            <a:spLocks noChangeArrowheads="1"/>
          </p:cNvSpPr>
          <p:nvPr/>
        </p:nvSpPr>
        <p:spPr bwMode="auto">
          <a:xfrm>
            <a:off x="304800" y="152400"/>
            <a:ext cx="8534400" cy="8382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/>
          <a:p>
            <a:pPr algn="ctr">
              <a:lnSpc>
                <a:spcPct val="110000"/>
              </a:lnSpc>
            </a:pPr>
            <a:r>
              <a:rPr dirty="0" sz="3600" i="1" kumimoji="1" lang="en-US">
                <a:latin typeface="Comic Sans MS" pitchFamily="66" charset="0"/>
              </a:rPr>
              <a:t>TRATAMIENTO (3)</a:t>
            </a:r>
            <a:endParaRPr dirty="0" sz="3600" i="1" kumimoji="1" lang="es-E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Oval 2"/>
          <p:cNvSpPr>
            <a:spLocks noChangeArrowheads="1"/>
          </p:cNvSpPr>
          <p:nvPr/>
        </p:nvSpPr>
        <p:spPr bwMode="auto">
          <a:xfrm>
            <a:off x="1600200" y="2743200"/>
            <a:ext cx="3124200" cy="3200400"/>
          </a:xfrm>
          <a:prstGeom prst="ellipse"/>
          <a:solidFill>
            <a:srgbClr val="FF9999">
              <a:alpha val="5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wrap="none"/>
          <a:p>
            <a:pPr algn="ctr" eaLnBrk="1" hangingPunct="1">
              <a:spcBef>
                <a:spcPct val="20000"/>
              </a:spcBef>
            </a:pPr>
            <a:endParaRPr sz="2000" lang="es-ES">
              <a:latin typeface="Arial" charset="0"/>
            </a:endParaRPr>
          </a:p>
        </p:txBody>
      </p:sp>
      <p:sp>
        <p:nvSpPr>
          <p:cNvPr id="1048673" name="Oval 3"/>
          <p:cNvSpPr>
            <a:spLocks noChangeArrowheads="1"/>
          </p:cNvSpPr>
          <p:nvPr/>
        </p:nvSpPr>
        <p:spPr bwMode="auto">
          <a:xfrm>
            <a:off x="2743200" y="990600"/>
            <a:ext cx="3276600" cy="3048000"/>
          </a:xfrm>
          <a:prstGeom prst="ellipse"/>
          <a:solidFill>
            <a:schemeClr val="accent1">
              <a:alpha val="50195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wrap="none"/>
          <a:p>
            <a:pPr algn="ctr" eaLnBrk="1" hangingPunct="1">
              <a:spcBef>
                <a:spcPct val="20000"/>
              </a:spcBef>
            </a:pPr>
            <a:endParaRPr sz="2000" lang="es-ES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048674" name="Oval 4"/>
          <p:cNvSpPr>
            <a:spLocks noChangeArrowheads="1"/>
          </p:cNvSpPr>
          <p:nvPr/>
        </p:nvSpPr>
        <p:spPr bwMode="auto">
          <a:xfrm>
            <a:off x="4191000" y="2667000"/>
            <a:ext cx="3200400" cy="3276600"/>
          </a:xfrm>
          <a:prstGeom prst="ellipse"/>
          <a:solidFill>
            <a:srgbClr val="00FF99">
              <a:alpha val="5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wrap="none"/>
          <a:p>
            <a:pPr algn="ctr" eaLnBrk="1" hangingPunct="1">
              <a:spcBef>
                <a:spcPct val="20000"/>
              </a:spcBef>
            </a:pPr>
            <a:endParaRPr sz="2000" lang="es-ES">
              <a:latin typeface="Arial" charset="0"/>
            </a:endParaRPr>
          </a:p>
        </p:txBody>
      </p:sp>
      <p:sp>
        <p:nvSpPr>
          <p:cNvPr id="1048675" name="WordArt 5"/>
          <p:cNvSpPr>
            <a:spLocks noChangeArrowheads="1" noChangeShapeType="1" noTextEdit="1"/>
          </p:cNvSpPr>
          <p:nvPr/>
        </p:nvSpPr>
        <p:spPr bwMode="auto">
          <a:xfrm>
            <a:off x="1295400" y="381000"/>
            <a:ext cx="7010400" cy="327025"/>
          </a:xfrm>
          <a:prstGeom prst="rect"/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p>
            <a:pPr algn="ctr"/>
            <a:r>
              <a:rPr sz="3600" kern="10" lang="pt-PT" spc="720">
                <a:ln w="9525">
                  <a:noFill/>
                  <a:miter lim="800000"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algn="ctr" dir="3378596" dist="45791" rotWithShape="0">
                    <a:srgbClr val="4D4D4D"/>
                  </a:outerShdw>
                </a:effectLst>
                <a:latin typeface="Arial Unicode MS"/>
                <a:ea typeface="Arial Unicode MS"/>
                <a:cs typeface="Arial Unicode MS"/>
              </a:rPr>
              <a:t>SOCIEDAD</a:t>
            </a:r>
          </a:p>
        </p:txBody>
      </p:sp>
      <p:sp>
        <p:nvSpPr>
          <p:cNvPr id="1048676" name="WordArt 6"/>
          <p:cNvSpPr>
            <a:spLocks noChangeArrowheads="1" noChangeShapeType="1" noTextEdit="1"/>
          </p:cNvSpPr>
          <p:nvPr/>
        </p:nvSpPr>
        <p:spPr bwMode="auto">
          <a:xfrm>
            <a:off x="1295400" y="6019800"/>
            <a:ext cx="7010400" cy="327025"/>
          </a:xfrm>
          <a:prstGeom prst="rect"/>
        </p:spPr>
        <p:txBody>
          <a:bodyPr fromWordArt="1" wrap="none">
            <a:prstTxWarp prst="textPlain">
              <a:avLst>
                <a:gd fmla="val 50000" name="adj"/>
              </a:avLst>
            </a:prstTxWarp>
          </a:bodyPr>
          <a:p>
            <a:pPr algn="ctr"/>
            <a:r>
              <a:rPr sz="3600" kern="10" lang="pt-PT" spc="720">
                <a:ln w="9525">
                  <a:noFill/>
                  <a:miter lim="800000"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algn="ctr" dir="3378596" dist="45791" rotWithShape="0">
                    <a:srgbClr val="4D4D4D"/>
                  </a:outerShdw>
                </a:effectLst>
                <a:latin typeface="Arial Unicode MS"/>
                <a:ea typeface="Arial Unicode MS"/>
                <a:cs typeface="Arial Unicode MS"/>
              </a:rPr>
              <a:t>SOCIEDAD</a:t>
            </a:r>
          </a:p>
        </p:txBody>
      </p:sp>
      <p:sp>
        <p:nvSpPr>
          <p:cNvPr id="1048677" name="WordArt 7" descr="Arena"/>
          <p:cNvSpPr>
            <a:spLocks noChangeArrowheads="1" noChangeShapeType="1" noTextEdit="1"/>
          </p:cNvSpPr>
          <p:nvPr/>
        </p:nvSpPr>
        <p:spPr bwMode="auto">
          <a:xfrm rot="5400000">
            <a:off x="6248400" y="3276600"/>
            <a:ext cx="4953000" cy="381000"/>
          </a:xfrm>
          <a:prstGeom prst="rect"/>
        </p:spPr>
        <p:txBody>
          <a:bodyPr fromWordArt="1" vert="wordArtVert" wrap="none">
            <a:prstTxWarp prst="textPlain">
              <a:avLst>
                <a:gd fmla="val 50000" name="adj"/>
              </a:avLst>
            </a:prstTxWarp>
          </a:bodyPr>
          <a:p>
            <a:pPr algn="ctr" fontAlgn="auto"/>
            <a:r>
              <a:rPr sz="3600" kern="10" lang="pt-PT">
                <a:ln w="12700">
                  <a:solidFill>
                    <a:srgbClr val="C4B596"/>
                  </a:solidFill>
                  <a:miter lim="800000"/>
                  <a:headEnd/>
                  <a:tailEnd/>
                </a:ln>
                <a:blipFill rotWithShape="0" dpi="0">
                  <a:blip xmlns:r="http://schemas.openxmlformats.org/officeDocument/2006/relationships" r:embed="rId1"/>
                  <a:srcRect/>
                  <a:tile algn="tl" flip="none" sx="100000" sy="100000" tx="0" ty="0"/>
                </a:blipFill>
                <a:effectLst>
                  <a:outerShdw algn="ctr" dir="2700000" dist="53882" rotWithShape="0">
                    <a:srgbClr val="CBCBCB"/>
                  </a:outerShdw>
                </a:effectLst>
                <a:latin typeface="Arial Unicode MS"/>
                <a:ea typeface="Arial Unicode MS"/>
                <a:cs typeface="Arial Unicode MS"/>
              </a:rPr>
              <a:t>SOCIEDAD</a:t>
            </a:r>
          </a:p>
        </p:txBody>
      </p:sp>
      <p:sp>
        <p:nvSpPr>
          <p:cNvPr id="1048678" name="WordArt 8" descr="Arena"/>
          <p:cNvSpPr>
            <a:spLocks noChangeArrowheads="1" noChangeShapeType="1" noTextEdit="1"/>
          </p:cNvSpPr>
          <p:nvPr/>
        </p:nvSpPr>
        <p:spPr bwMode="auto">
          <a:xfrm rot="5400000">
            <a:off x="-1790700" y="3162300"/>
            <a:ext cx="4876800" cy="381000"/>
          </a:xfrm>
          <a:prstGeom prst="rect"/>
        </p:spPr>
        <p:txBody>
          <a:bodyPr fromWordArt="1" vert="wordArtVert" wrap="none">
            <a:prstTxWarp prst="textPlain">
              <a:avLst>
                <a:gd fmla="val 50000" name="adj"/>
              </a:avLst>
            </a:prstTxWarp>
          </a:bodyPr>
          <a:p>
            <a:pPr algn="ctr" fontAlgn="auto"/>
            <a:r>
              <a:rPr sz="3600" kern="10" lang="pt-PT">
                <a:ln w="12700">
                  <a:solidFill>
                    <a:srgbClr val="C4B596"/>
                  </a:solidFill>
                  <a:miter lim="800000"/>
                  <a:headEnd/>
                  <a:tailEnd/>
                </a:ln>
                <a:blipFill rotWithShape="0" dpi="0">
                  <a:blip xmlns:r="http://schemas.openxmlformats.org/officeDocument/2006/relationships" r:embed="rId1"/>
                  <a:srcRect/>
                  <a:tile algn="tl" flip="none" sx="100000" sy="100000" tx="0" ty="0"/>
                </a:blipFill>
                <a:effectLst>
                  <a:outerShdw algn="ctr" dir="2700000" dist="53882" rotWithShape="0">
                    <a:srgbClr val="CBCBCB"/>
                  </a:outerShdw>
                </a:effectLst>
                <a:latin typeface="Arial Unicode MS"/>
                <a:ea typeface="Arial Unicode MS"/>
                <a:cs typeface="Arial Unicode MS"/>
              </a:rPr>
              <a:t>SOCIEDAD</a:t>
            </a:r>
          </a:p>
        </p:txBody>
      </p:sp>
      <p:sp>
        <p:nvSpPr>
          <p:cNvPr id="1048679" name="Text Box 9"/>
          <p:cNvSpPr txBox="1">
            <a:spLocks noChangeArrowheads="1"/>
          </p:cNvSpPr>
          <p:nvPr/>
        </p:nvSpPr>
        <p:spPr bwMode="auto">
          <a:xfrm>
            <a:off x="2438400" y="5257800"/>
            <a:ext cx="12446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p>
            <a:r>
              <a:rPr sz="2400" lang="en-US">
                <a:solidFill>
                  <a:schemeClr val="bg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Escuela</a:t>
            </a:r>
            <a:endParaRPr sz="2400" lang="es-ES">
              <a:solidFill>
                <a:schemeClr val="bg2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48680" name="Text Box 10"/>
          <p:cNvSpPr txBox="1">
            <a:spLocks noChangeArrowheads="1"/>
          </p:cNvSpPr>
          <p:nvPr/>
        </p:nvSpPr>
        <p:spPr bwMode="auto">
          <a:xfrm>
            <a:off x="3810000" y="1219200"/>
            <a:ext cx="1262380" cy="44704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p>
            <a:r>
              <a:rPr sz="2400" lang="en-US">
                <a:solidFill>
                  <a:schemeClr val="bg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Niño (a)</a:t>
            </a:r>
            <a:endParaRPr sz="2400" lang="es-ES">
              <a:solidFill>
                <a:schemeClr val="bg2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48681" name="Text Box 11"/>
          <p:cNvSpPr txBox="1">
            <a:spLocks noChangeArrowheads="1"/>
          </p:cNvSpPr>
          <p:nvPr/>
        </p:nvSpPr>
        <p:spPr bwMode="auto">
          <a:xfrm>
            <a:off x="5257800" y="5257800"/>
            <a:ext cx="1173163" cy="80264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p>
            <a:r>
              <a:rPr sz="2400" lang="en-US">
                <a:solidFill>
                  <a:schemeClr val="bg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Familia</a:t>
            </a:r>
            <a:endParaRPr sz="2400" lang="es-ES">
              <a:solidFill>
                <a:schemeClr val="bg2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2097164" name="Picture 12" descr="http://personal.telefonica.terra.es/web/psico/Images/hiperactividad.jp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2362200" y="2216150"/>
            <a:ext cx="4114800" cy="2584450"/>
          </a:xfrm>
          <a:prstGeom prst="rect"/>
          <a:noFill/>
          <a:ln w="9525">
            <a:noFill/>
            <a:miter lim="800000"/>
            <a:headEnd/>
            <a:tailEnd/>
          </a:ln>
        </p:spPr>
      </p:pic>
      <p:sp>
        <p:nvSpPr>
          <p:cNvPr id="1048682" name="Rectangle 13"/>
          <p:cNvSpPr>
            <a:spLocks noChangeArrowheads="1"/>
          </p:cNvSpPr>
          <p:nvPr/>
        </p:nvSpPr>
        <p:spPr bwMode="auto">
          <a:xfrm>
            <a:off x="2362200" y="2209800"/>
            <a:ext cx="4114800" cy="2590800"/>
          </a:xfrm>
          <a:prstGeom prst="rect"/>
          <a:solidFill>
            <a:srgbClr val="3968C7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p>
            <a:pPr algn="ctr">
              <a:lnSpc>
                <a:spcPct val="120000"/>
              </a:lnSpc>
            </a:pPr>
            <a:r>
              <a:rPr dirty="0" kumimoji="1" lang="en-US">
                <a:solidFill>
                  <a:srgbClr val="FFFF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TRA</a:t>
            </a:r>
            <a:r>
              <a:rPr dirty="0" kumimoji="1" lang="es-ES">
                <a:solidFill>
                  <a:srgbClr val="FFFF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T</a:t>
            </a:r>
            <a:r>
              <a:rPr dirty="0" kumimoji="1" lang="en-US">
                <a:solidFill>
                  <a:srgbClr val="FFFF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AMIENTO </a:t>
            </a:r>
            <a:r>
              <a:rPr dirty="0" kumimoji="1" lang="es-ES">
                <a:solidFill>
                  <a:srgbClr val="FFFF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MULTI</a:t>
            </a:r>
            <a:r>
              <a:rPr dirty="0" kumimoji="1" lang="en-US">
                <a:solidFill>
                  <a:srgbClr val="FFFF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MODAL</a:t>
            </a:r>
          </a:p>
          <a:p>
            <a:pPr algn="ctr">
              <a:lnSpc>
                <a:spcPct val="120000"/>
              </a:lnSpc>
            </a:pPr>
            <a:r>
              <a:rPr dirty="0" kumimoji="1" lang="en-US">
                <a:solidFill>
                  <a:srgbClr val="FFFF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INDIVIDUALIZADO</a:t>
            </a:r>
            <a:endParaRPr dirty="0" kumimoji="1" lang="es-ES">
              <a:solidFill>
                <a:srgbClr val="FFFF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4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4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8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5" name="4 Imagen" descr="imagen 11 ok.jpg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5286380" y="500041"/>
            <a:ext cx="3398845" cy="3415075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66" name="4 Imagen" descr="imagen 12.jpg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500034" y="571480"/>
            <a:ext cx="3143272" cy="3078240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67" name="5 Imagen" descr="imagen 1.jpg"/>
          <p:cNvPicPr>
            <a:picLocks noChangeAspect="1"/>
          </p:cNvPicPr>
          <p:nvPr/>
        </p:nvPicPr>
        <p:blipFill>
          <a:blip xmlns:r="http://schemas.openxmlformats.org/officeDocument/2006/relationships" r:embed="rId3"/>
          <a:srcRect/>
          <a:stretch>
            <a:fillRect/>
          </a:stretch>
        </p:blipFill>
        <p:spPr bwMode="auto">
          <a:xfrm>
            <a:off x="500034" y="3714752"/>
            <a:ext cx="3478213" cy="2500313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68" name="8 Imagen" descr="imagen 8.jpg"/>
          <p:cNvPicPr>
            <a:picLocks noChangeAspect="1"/>
          </p:cNvPicPr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 bwMode="auto">
          <a:xfrm>
            <a:off x="4066334" y="3643314"/>
            <a:ext cx="4436320" cy="2647954"/>
          </a:xfrm>
          <a:prstGeom prst="rect"/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Rectangle 3"/>
          <p:cNvSpPr>
            <a:spLocks noChangeArrowheads="1"/>
          </p:cNvSpPr>
          <p:nvPr/>
        </p:nvSpPr>
        <p:spPr bwMode="auto">
          <a:xfrm>
            <a:off x="1214414" y="0"/>
            <a:ext cx="7129482" cy="2286016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dirty="0" sz="2400" i="1" kumimoji="1" lang="es-ES_tradnl" u="sng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S</a:t>
            </a:r>
            <a:r>
              <a:rPr dirty="0" sz="2400" kumimoji="1" lang="es-ES_tradnl" u="sng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e agrava </a:t>
            </a: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por:</a:t>
            </a:r>
          </a:p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ü"/>
            </a:pP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diagnóstico tardío</a:t>
            </a:r>
          </a:p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ü"/>
            </a:pP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ausencia </a:t>
            </a:r>
            <a:r>
              <a:rPr dirty="0" sz="2400" kumimoji="1" lang="es-ES_tradnl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de tratamiento </a:t>
            </a: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individualizado</a:t>
            </a:r>
          </a:p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ü"/>
            </a:pPr>
            <a:r>
              <a:rPr dirty="0" sz="2400" kumimoji="1" lang="es-ES_tradnl" err="1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comorbilidad</a:t>
            </a: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 añadida</a:t>
            </a:r>
          </a:p>
          <a:p>
            <a:pPr indent="-342900" marL="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ü"/>
            </a:pP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condiciones </a:t>
            </a:r>
            <a:r>
              <a:rPr dirty="0" sz="2400" kumimoji="1" lang="es-ES_tradnl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adversas del </a:t>
            </a:r>
            <a:r>
              <a:rPr dirty="0" sz="2400" kumimoji="1" lang="es-ES_tradnl" smtClean="0">
                <a:solidFill>
                  <a:srgbClr val="003300"/>
                </a:solidFill>
                <a:latin typeface="Comic Sans MS" pitchFamily="66" charset="0"/>
                <a:cs typeface="Arial" charset="0"/>
              </a:rPr>
              <a:t>ambiente </a:t>
            </a:r>
            <a:endParaRPr dirty="0" sz="2400" kumimoji="1" lang="es-ES_tradnl">
              <a:solidFill>
                <a:srgbClr val="003300"/>
              </a:solidFill>
              <a:latin typeface="Comic Sans MS" pitchFamily="66" charset="0"/>
              <a:cs typeface="Arial" charset="0"/>
            </a:endParaRPr>
          </a:p>
          <a:p>
            <a:pPr algn="ctr" indent="-342900" marL="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dirty="0" sz="2400" kumimoji="1" lang="es-ES_tradnl">
              <a:solidFill>
                <a:srgbClr val="0033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048628" name="Text Box 4"/>
          <p:cNvSpPr txBox="1">
            <a:spLocks noChangeArrowheads="1"/>
          </p:cNvSpPr>
          <p:nvPr/>
        </p:nvSpPr>
        <p:spPr bwMode="auto">
          <a:xfrm>
            <a:off x="285720" y="3643314"/>
            <a:ext cx="8534400" cy="2764536"/>
          </a:xfrm>
          <a:prstGeom prst="rect"/>
          <a:solidFill>
            <a:srgbClr val="F8F7CB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dirty="0" sz="2400" kumimoji="1" lang="es-ES_tradnl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Representa un problema de salud en muchos </a:t>
            </a:r>
            <a:r>
              <a:rPr dirty="0" sz="2400" kumimoji="1" lang="es-ES_tradnl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países Prevalencia</a:t>
            </a:r>
            <a:r>
              <a:rPr dirty="0" sz="2400" kumimoji="1" lang="es-ES_tradnl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: 3 – 10%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dirty="0" sz="2400" kumimoji="1" lang="es-ES_tradnl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Predominio en hombres 3:1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	</a:t>
            </a:r>
            <a:r>
              <a:rPr dirty="0" sz="2400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Más</a:t>
            </a: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problemas de inatención, dificultades cognitivas y síntomas afectivos</a:t>
            </a: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	</a:t>
            </a:r>
            <a:r>
              <a:rPr dirty="0" sz="2400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Más</a:t>
            </a: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problemas</a:t>
            </a: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de impulsividad </a:t>
            </a: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y</a:t>
            </a:r>
            <a:r>
              <a:rPr dirty="0" sz="2400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agresividad</a:t>
            </a:r>
            <a:r>
              <a:rPr dirty="0" sz="2400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.</a:t>
            </a:r>
            <a:endParaRPr dirty="0" sz="2400" lang="es-ES">
              <a:solidFill>
                <a:srgbClr val="0033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2097157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533400" y="5867400"/>
            <a:ext cx="654050" cy="679450"/>
          </a:xfrm>
          <a:prstGeom prst="rect"/>
        </p:spPr>
      </p:pic>
      <p:pic>
        <p:nvPicPr>
          <p:cNvPr id="2097158" name=""/>
          <p:cNvPicPr>
            <a:picLocks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609600" y="4876800"/>
            <a:ext cx="447675" cy="609600"/>
          </a:xfrm>
          <a:prstGeom prst="rect"/>
        </p:spPr>
      </p:pic>
      <p:sp>
        <p:nvSpPr>
          <p:cNvPr id="1048629" name="5 Rectángulo"/>
          <p:cNvSpPr/>
          <p:nvPr/>
        </p:nvSpPr>
        <p:spPr>
          <a:xfrm>
            <a:off x="428596" y="2714620"/>
            <a:ext cx="8286808" cy="646331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p>
            <a:pPr eaLnBrk="0" fontAlgn="base" hangingPunct="0" indent="-342900" lvl="0" marL="342900">
              <a:spcBef>
                <a:spcPts val="1200"/>
              </a:spcBef>
              <a:spcAft>
                <a:spcPts val="1200"/>
              </a:spcAft>
            </a:pPr>
            <a:r>
              <a:rPr dirty="0" lang="en-US" smtClean="0">
                <a:latin typeface="Comic Sans MS" pitchFamily="66" charset="0"/>
              </a:rPr>
              <a:t>	De alto </a:t>
            </a:r>
            <a:r>
              <a:rPr dirty="0" lang="en-US" err="1" smtClean="0">
                <a:latin typeface="Comic Sans MS" pitchFamily="66" charset="0"/>
              </a:rPr>
              <a:t>coste</a:t>
            </a:r>
            <a:r>
              <a:rPr dirty="0" lang="en-US" smtClean="0">
                <a:latin typeface="Comic Sans MS" pitchFamily="66" charset="0"/>
              </a:rPr>
              <a:t> social </a:t>
            </a:r>
            <a:r>
              <a:rPr dirty="0" lang="en-US" err="1" smtClean="0">
                <a:latin typeface="Comic Sans MS" pitchFamily="66" charset="0"/>
              </a:rPr>
              <a:t>por</a:t>
            </a:r>
            <a:r>
              <a:rPr dirty="0" lang="en-US" smtClean="0">
                <a:latin typeface="Comic Sans MS" pitchFamily="66" charset="0"/>
              </a:rPr>
              <a:t> </a:t>
            </a:r>
            <a:r>
              <a:rPr dirty="0" lang="en-US" err="1" smtClean="0">
                <a:latin typeface="Comic Sans MS" pitchFamily="66" charset="0"/>
              </a:rPr>
              <a:t>consecuencias</a:t>
            </a:r>
            <a:r>
              <a:rPr dirty="0" lang="en-US" smtClean="0">
                <a:latin typeface="Comic Sans MS" pitchFamily="66" charset="0"/>
              </a:rPr>
              <a:t> y </a:t>
            </a:r>
            <a:r>
              <a:rPr dirty="0" lang="es-ES" smtClean="0">
                <a:latin typeface="Comic Sans MS" pitchFamily="66" charset="0"/>
              </a:rPr>
              <a:t>discapacidad en todas las esferas de la vida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428604"/>
            <a:ext cx="8534400" cy="14478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p>
            <a:pPr algn="ctr"/>
            <a:r>
              <a:rPr b="0" dirty="0" sz="2200" lang="es-E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>La denominación, clasificación y criterios diagnósticos </a:t>
            </a:r>
            <a:r>
              <a:rPr b="0" dirty="0" sz="2200" lang="en-U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>se </a:t>
            </a:r>
            <a:r>
              <a:rPr b="0" dirty="0" sz="2200" lang="es-E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>han </a:t>
            </a:r>
            <a:r>
              <a:rPr b="0" dirty="0" sz="2200" lang="en-US" err="1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>modificado</a:t>
            </a:r>
            <a:r>
              <a:rPr b="0" dirty="0" sz="2200" lang="es-E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> desde principios del siglo pasado, </a:t>
            </a:r>
            <a:r>
              <a:rPr b="0" dirty="0" sz="2200" lang="en-U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b="0" dirty="0" sz="2200" lang="en-U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</a:br>
            <a:r>
              <a:rPr b="0" dirty="0" sz="2200" lang="es-ES" smtClean="0">
                <a:solidFill>
                  <a:srgbClr val="003300"/>
                </a:solidFill>
                <a:latin typeface="Comic Sans MS" pitchFamily="66" charset="0"/>
                <a:cs typeface="Times New Roman" pitchFamily="18" charset="0"/>
              </a:rPr>
              <a:t>reflejando cambios conceptuales hasta la actualidad</a:t>
            </a:r>
            <a:r>
              <a:rPr b="0" dirty="0" sz="2200" lang="en-US" smtClean="0">
                <a:solidFill>
                  <a:srgbClr val="003300"/>
                </a:solidFill>
                <a:latin typeface="Comic Sans MS" pitchFamily="66" charset="0"/>
              </a:rPr>
              <a:t>.</a:t>
            </a:r>
            <a:endParaRPr b="0" dirty="0" sz="2200" lang="es-ES" smtClean="0">
              <a:solidFill>
                <a:srgbClr val="003300"/>
              </a:solidFill>
              <a:latin typeface="Comic Sans MS" pitchFamily="66" charset="0"/>
            </a:endParaRPr>
          </a:p>
        </p:txBody>
      </p:sp>
      <p:sp>
        <p:nvSpPr>
          <p:cNvPr id="1048631" name="Rectangle 3"/>
          <p:cNvSpPr>
            <a:spLocks noChangeArrowheads="1"/>
          </p:cNvSpPr>
          <p:nvPr/>
        </p:nvSpPr>
        <p:spPr bwMode="auto">
          <a:xfrm>
            <a:off x="304800" y="2362200"/>
            <a:ext cx="8610600" cy="358140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/>
          <a:p>
            <a:pPr eaLnBrk="1" hangingPunct="1" indent="-342900" marL="342900">
              <a:lnSpc>
                <a:spcPct val="140000"/>
              </a:lnSpc>
              <a:spcBef>
                <a:spcPct val="20000"/>
              </a:spcBef>
              <a:buClr>
                <a:srgbClr val="003300"/>
              </a:buClr>
              <a:buFont typeface="Wingdings" pitchFamily="2" charset="2"/>
              <a:buChar char="§"/>
            </a:pP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DSM II (1968): 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R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eacción</a:t>
            </a: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hipercin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ahoma" pitchFamily="34" charset="0"/>
              </a:rPr>
              <a:t>é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tica</a:t>
            </a: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de la </a:t>
            </a:r>
            <a:r>
              <a:rPr dirty="0" sz="2400" kumimoji="1" lang="es-ES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infancia</a:t>
            </a:r>
            <a:endParaRPr dirty="0" sz="2400" kumimoji="1" lang="es-ES">
              <a:solidFill>
                <a:srgbClr val="0033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 indent="-342900" marL="342900">
              <a:lnSpc>
                <a:spcPct val="140000"/>
              </a:lnSpc>
              <a:spcBef>
                <a:spcPct val="20000"/>
              </a:spcBef>
              <a:buClr>
                <a:srgbClr val="003300"/>
              </a:buClr>
              <a:buFont typeface="Wingdings" pitchFamily="2" charset="2"/>
              <a:buChar char="§"/>
            </a:pP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CIE-9 (1978): 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S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índrome</a:t>
            </a: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hipercin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ahoma" pitchFamily="34" charset="0"/>
              </a:rPr>
              <a:t>é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tic</a:t>
            </a:r>
            <a:r>
              <a:rPr dirty="0" sz="2400" kumimoji="1" lang="en-US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o</a:t>
            </a:r>
            <a:endParaRPr dirty="0" sz="2400" kumimoji="1" lang="es-ES">
              <a:solidFill>
                <a:srgbClr val="0033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 indent="-342900" marL="342900">
              <a:lnSpc>
                <a:spcPct val="140000"/>
              </a:lnSpc>
              <a:spcBef>
                <a:spcPct val="20000"/>
              </a:spcBef>
              <a:buClr>
                <a:srgbClr val="003300"/>
              </a:buClr>
              <a:buFont typeface="Wingdings" pitchFamily="2" charset="2"/>
              <a:buChar char="§"/>
            </a:pP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DSM III (1987): 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D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éficit</a:t>
            </a: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de atención con </a:t>
            </a:r>
            <a:r>
              <a:rPr dirty="0" sz="2400" kumimoji="1" lang="es-ES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hiperactividad</a:t>
            </a:r>
            <a:endParaRPr dirty="0" sz="2400" kumimoji="1" lang="es-ES">
              <a:solidFill>
                <a:srgbClr val="0033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 indent="-342900" marL="342900">
              <a:lnSpc>
                <a:spcPct val="140000"/>
              </a:lnSpc>
              <a:spcBef>
                <a:spcPct val="20000"/>
              </a:spcBef>
              <a:buClr>
                <a:srgbClr val="003300"/>
              </a:buClr>
              <a:buFont typeface="Wingdings" pitchFamily="2" charset="2"/>
              <a:buChar char="§"/>
            </a:pP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CIE-10 (1992): 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T</a:t>
            </a:r>
            <a:r>
              <a:rPr dirty="0" sz="2400" kumimoji="1" lang="es-E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rastornos</a:t>
            </a: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kumimoji="1" lang="es-ES" err="1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hipercin</a:t>
            </a:r>
            <a:r>
              <a:rPr dirty="0" sz="2400" kumimoji="1" lang="es-ES" err="1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  <a:cs typeface="Tahoma" pitchFamily="34" charset="0"/>
              </a:rPr>
              <a:t>é</a:t>
            </a:r>
            <a:r>
              <a:rPr dirty="0" sz="2400" kumimoji="1" lang="es-ES" err="1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ticos</a:t>
            </a:r>
            <a:endParaRPr dirty="0" sz="2400" kumimoji="1" lang="es-ES">
              <a:solidFill>
                <a:srgbClr val="0033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 indent="-342900" marL="342900">
              <a:lnSpc>
                <a:spcPct val="140000"/>
              </a:lnSpc>
              <a:spcBef>
                <a:spcPct val="20000"/>
              </a:spcBef>
              <a:buClr>
                <a:srgbClr val="003300"/>
              </a:buClr>
              <a:buFont typeface="Wingdings" pitchFamily="2" charset="2"/>
              <a:buChar char="§"/>
            </a:pP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DSM IV (1994): </a:t>
            </a:r>
            <a:r>
              <a:rPr dirty="0" sz="2400" kumimoji="1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Trastornos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kumimoji="1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por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kumimoji="1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déficit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de </a:t>
            </a:r>
            <a:r>
              <a:rPr dirty="0" sz="2400" kumimoji="1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atención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y </a:t>
            </a:r>
            <a:r>
              <a:rPr dirty="0" sz="2400" kumimoji="1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comportamiento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dirty="0" sz="2400" kumimoji="1" lang="en-US" err="1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perturbador</a:t>
            </a:r>
            <a:r>
              <a:rPr dirty="0" sz="2400" kumimoji="1" lang="es-E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.</a:t>
            </a:r>
            <a:r>
              <a:rPr dirty="0" sz="2400" kumimoji="1" lang="en-US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 Introduce los </a:t>
            </a:r>
            <a:r>
              <a:rPr dirty="0" sz="2400" kumimoji="1" lang="en-US" err="1" smtClean="0">
                <a:solidFill>
                  <a:srgbClr val="0033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typeface="Comic Sans MS" pitchFamily="66" charset="0"/>
              </a:rPr>
              <a:t>subtipos</a:t>
            </a:r>
            <a:endParaRPr dirty="0" sz="2400" kumimoji="1" lang="es-ES">
              <a:solidFill>
                <a:srgbClr val="003300"/>
              </a:solidFill>
              <a:effectLst>
                <a:outerShdw algn="tl" blurRad="38100" dir="2700000" dist="38100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Rectangle 2"/>
          <p:cNvSpPr>
            <a:spLocks noChangeArrowheads="1"/>
          </p:cNvSpPr>
          <p:nvPr/>
        </p:nvSpPr>
        <p:spPr bwMode="auto">
          <a:xfrm>
            <a:off x="285720" y="1428736"/>
            <a:ext cx="8572560" cy="4929198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p>
            <a:r>
              <a:rPr b="1" dirty="0" sz="2800" lang="es-ES" u="sng" smtClean="0">
                <a:latin typeface="Comic Sans MS" pitchFamily="66" charset="0"/>
              </a:rPr>
              <a:t>INATENCIÓN</a:t>
            </a:r>
          </a:p>
          <a:p>
            <a:pPr>
              <a:buFont typeface="Arial" pitchFamily="34" charset="0"/>
              <a:buChar char="•"/>
            </a:pPr>
            <a:r>
              <a:rPr b="1" dirty="0" sz="2800" lang="es-ES" u="sng" smtClean="0">
                <a:latin typeface="Comic Sans MS" pitchFamily="66" charset="0"/>
              </a:rPr>
              <a:t> </a:t>
            </a:r>
            <a:r>
              <a:rPr dirty="0" sz="2800" lang="es-ES" smtClean="0">
                <a:latin typeface="Comic Sans MS" pitchFamily="66" charset="0"/>
              </a:rPr>
              <a:t>Comete </a:t>
            </a:r>
            <a:r>
              <a:rPr dirty="0" sz="2800" lang="es-ES">
                <a:latin typeface="Comic Sans MS" pitchFamily="66" charset="0"/>
              </a:rPr>
              <a:t>errores por descuido, pierde cosas, es olvidadizo </a:t>
            </a:r>
            <a:endParaRPr dirty="0" sz="2800" lang="es-ES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Dificultad para mantener su atención </a:t>
            </a:r>
          </a:p>
          <a:p>
            <a:pPr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Se distrae fácilmente, no escucha </a:t>
            </a:r>
          </a:p>
          <a:p>
            <a:pPr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No </a:t>
            </a:r>
            <a:r>
              <a:rPr dirty="0" sz="2800" lang="es-ES">
                <a:latin typeface="Comic Sans MS" pitchFamily="66" charset="0"/>
              </a:rPr>
              <a:t>acaba lo que empieza, confunde los </a:t>
            </a:r>
            <a:r>
              <a:rPr dirty="0" sz="2800" lang="es-ES" smtClean="0">
                <a:latin typeface="Comic Sans MS" pitchFamily="66" charset="0"/>
              </a:rPr>
              <a:t>detalles</a:t>
            </a:r>
          </a:p>
          <a:p>
            <a:pPr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Pide </a:t>
            </a:r>
            <a:r>
              <a:rPr dirty="0" sz="2800" lang="es-ES">
                <a:latin typeface="Comic Sans MS" pitchFamily="66" charset="0"/>
              </a:rPr>
              <a:t>con frecuencia que se le repitan las </a:t>
            </a:r>
            <a:r>
              <a:rPr dirty="0" sz="2800" lang="es-ES" smtClean="0">
                <a:latin typeface="Comic Sans MS" pitchFamily="66" charset="0"/>
              </a:rPr>
              <a:t>cosas</a:t>
            </a:r>
          </a:p>
          <a:p>
            <a:pPr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Dificultad </a:t>
            </a:r>
            <a:r>
              <a:rPr dirty="0" sz="2800" lang="es-ES">
                <a:latin typeface="Comic Sans MS" pitchFamily="66" charset="0"/>
              </a:rPr>
              <a:t>para seguir las instrucciones y organizar </a:t>
            </a:r>
            <a:r>
              <a:rPr dirty="0" sz="2800" lang="es-ES" smtClean="0">
                <a:latin typeface="Comic Sans MS" pitchFamily="66" charset="0"/>
              </a:rPr>
              <a:t>tareas</a:t>
            </a:r>
          </a:p>
          <a:p>
            <a:pPr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Le </a:t>
            </a:r>
            <a:r>
              <a:rPr dirty="0" sz="2800" lang="es-ES">
                <a:latin typeface="Comic Sans MS" pitchFamily="66" charset="0"/>
              </a:rPr>
              <a:t>disgusta y evita actividades que requieren atención</a:t>
            </a:r>
            <a:endParaRPr dirty="0" sz="2800" lang="es-ES_tradnl">
              <a:latin typeface="Comic Sans MS" pitchFamily="66" charset="0"/>
            </a:endParaRPr>
          </a:p>
        </p:txBody>
      </p:sp>
      <p:sp>
        <p:nvSpPr>
          <p:cNvPr id="1048610" name="5 Rectángulo"/>
          <p:cNvSpPr/>
          <p:nvPr/>
        </p:nvSpPr>
        <p:spPr>
          <a:xfrm>
            <a:off x="500034" y="428604"/>
            <a:ext cx="8358245" cy="891541"/>
          </a:xfrm>
          <a:prstGeom prst="rect"/>
          <a:noFill/>
        </p:spPr>
        <p:txBody>
          <a:bodyPr bIns="45720" lIns="91440" rIns="91440" tIns="45720" wrap="square">
            <a:spAutoFit/>
          </a:bodyPr>
          <a:p>
            <a:pPr algn="ctr"/>
            <a:r>
              <a:rPr b="1" dirty="0" sz="5400" lang="es-ES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SÍNTOMAS TDA (1)</a:t>
            </a:r>
            <a:endParaRPr b="1" cap="none" dirty="0" sz="5400" lang="es-ES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Rectangle 2"/>
          <p:cNvSpPr>
            <a:spLocks noChangeArrowheads="1"/>
          </p:cNvSpPr>
          <p:nvPr/>
        </p:nvSpPr>
        <p:spPr bwMode="auto">
          <a:xfrm>
            <a:off x="785786" y="1357298"/>
            <a:ext cx="7715304" cy="5072098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p>
            <a:pPr>
              <a:lnSpc>
                <a:spcPct val="150000"/>
              </a:lnSpc>
            </a:pPr>
            <a:r>
              <a:rPr b="1" dirty="0" sz="2800" lang="es-ES_tradnl" u="sng" smtClean="0">
                <a:latin typeface="Comic Sans MS" pitchFamily="66" charset="0"/>
              </a:rPr>
              <a:t>HIPERACTIVIDAD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b="1" dirty="0" sz="2800" lang="es-ES_tradnl" u="sng" smtClean="0">
                <a:latin typeface="Comic Sans MS" pitchFamily="66" charset="0"/>
              </a:rPr>
              <a:t> </a:t>
            </a:r>
            <a:r>
              <a:rPr dirty="0" sz="2800" lang="es-ES_tradnl" smtClean="0">
                <a:latin typeface="Comic Sans MS" pitchFamily="66" charset="0"/>
              </a:rPr>
              <a:t>Inquietud, se </a:t>
            </a:r>
            <a:r>
              <a:rPr dirty="0" sz="2800" lang="es-ES" smtClean="0">
                <a:latin typeface="Comic Sans MS" pitchFamily="66" charset="0"/>
              </a:rPr>
              <a:t>sube en muebles y armarios</a:t>
            </a:r>
            <a:r>
              <a:rPr dirty="0" sz="2800" lang="es-ES_tradnl" smtClean="0">
                <a:latin typeface="Comic Sans MS" pitchFamily="66" charset="0"/>
              </a:rPr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Dificultad para permanecer sentado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Si está sentado se mueve en el asiento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</a:t>
            </a:r>
            <a:r>
              <a:rPr dirty="0" sz="2800" lang="es-ES" smtClean="0">
                <a:latin typeface="Comic Sans MS" pitchFamily="66" charset="0"/>
              </a:rPr>
              <a:t>Siempre está en marcha</a:t>
            </a:r>
            <a:r>
              <a:rPr dirty="0" sz="2800" lang="es-ES_tradnl" smtClean="0">
                <a:latin typeface="Comic Sans MS" pitchFamily="66" charset="0"/>
              </a:rPr>
              <a:t>. Corre o trepa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</a:t>
            </a:r>
            <a:r>
              <a:rPr dirty="0" sz="2800" lang="es-ES" smtClean="0">
                <a:latin typeface="Comic Sans MS" pitchFamily="66" charset="0"/>
              </a:rPr>
              <a:t>Hace las cosas de forma "alocada"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dirty="0" sz="2800" lang="es-ES" smtClean="0">
                <a:latin typeface="Comic Sans MS" pitchFamily="66" charset="0"/>
              </a:rPr>
              <a:t> Siempre tiene que estar haciendo algo</a:t>
            </a:r>
            <a:endParaRPr dirty="0" sz="2800" lang="es-ES_tradnl">
              <a:latin typeface="Comic Sans MS" pitchFamily="66" charset="0"/>
            </a:endParaRPr>
          </a:p>
        </p:txBody>
      </p:sp>
      <p:sp>
        <p:nvSpPr>
          <p:cNvPr id="1048603" name="5 Rectángulo"/>
          <p:cNvSpPr/>
          <p:nvPr/>
        </p:nvSpPr>
        <p:spPr>
          <a:xfrm>
            <a:off x="500034" y="428604"/>
            <a:ext cx="8358245" cy="891541"/>
          </a:xfrm>
          <a:prstGeom prst="rect"/>
          <a:noFill/>
        </p:spPr>
        <p:txBody>
          <a:bodyPr bIns="45720" lIns="91440" rIns="91440" tIns="45720" wrap="square">
            <a:spAutoFit/>
          </a:bodyPr>
          <a:p>
            <a:pPr algn="ctr"/>
            <a:r>
              <a:rPr b="1" dirty="0" sz="5400" lang="es-ES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SÍNTOMAS TDA (2)</a:t>
            </a:r>
            <a:endParaRPr b="1" cap="none" dirty="0" sz="5400" lang="es-ES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Rectangle 2"/>
          <p:cNvSpPr>
            <a:spLocks noChangeArrowheads="1"/>
          </p:cNvSpPr>
          <p:nvPr/>
        </p:nvSpPr>
        <p:spPr bwMode="auto">
          <a:xfrm>
            <a:off x="428596" y="1428736"/>
            <a:ext cx="8358246" cy="5000660"/>
          </a:xfrm>
          <a:prstGeom prst="rect"/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p>
            <a:pPr>
              <a:spcBef>
                <a:spcPts val="600"/>
              </a:spcBef>
              <a:spcAft>
                <a:spcPts val="600"/>
              </a:spcAft>
            </a:pPr>
            <a:r>
              <a:rPr b="1" dirty="0" sz="2800" lang="es-ES_tradnl" u="sng" smtClean="0">
                <a:latin typeface="Comic Sans MS" pitchFamily="66" charset="0"/>
              </a:rPr>
              <a:t>IMPULSIVIDAD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b="1" dirty="0" sz="2800" lang="es-ES_tradnl" u="sng" smtClean="0">
                <a:latin typeface="Comic Sans MS" pitchFamily="66" charset="0"/>
              </a:rPr>
              <a:t> </a:t>
            </a:r>
            <a:r>
              <a:rPr dirty="0" sz="2800" lang="es-ES_tradnl" smtClean="0">
                <a:latin typeface="Comic Sans MS" pitchFamily="66" charset="0"/>
              </a:rPr>
              <a:t>Dificultad para jugar en silencio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Grita y hace ruidos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Habla mucho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Es excitable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Actúa de forma automática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Da respuestas impulsivas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Con frecuencia interrumpe a los demás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dirty="0" sz="2800" lang="es-ES_tradnl" smtClean="0">
                <a:latin typeface="Comic Sans MS" pitchFamily="66" charset="0"/>
              </a:rPr>
              <a:t> Se le dificulta para esperar su turno</a:t>
            </a:r>
            <a:endParaRPr dirty="0" sz="2800" lang="es-ES_tradnl">
              <a:latin typeface="Comic Sans MS" pitchFamily="66" charset="0"/>
            </a:endParaRPr>
          </a:p>
        </p:txBody>
      </p:sp>
      <p:sp>
        <p:nvSpPr>
          <p:cNvPr id="1048594" name="5 Rectángulo"/>
          <p:cNvSpPr/>
          <p:nvPr/>
        </p:nvSpPr>
        <p:spPr>
          <a:xfrm>
            <a:off x="500034" y="428604"/>
            <a:ext cx="8358245" cy="891541"/>
          </a:xfrm>
          <a:prstGeom prst="rect"/>
          <a:noFill/>
        </p:spPr>
        <p:txBody>
          <a:bodyPr bIns="45720" lIns="91440" rIns="91440" tIns="45720" wrap="square">
            <a:spAutoFit/>
          </a:bodyPr>
          <a:p>
            <a:pPr algn="ctr"/>
            <a:r>
              <a:rPr b="1" dirty="0" sz="5400" lang="es-ES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SÍNTOMAS TDA (3)</a:t>
            </a:r>
            <a:endParaRPr b="1" cap="none" dirty="0" sz="5400" lang="es-ES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8 Imagen" descr="imagen 4.jpg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4857752" y="4214818"/>
            <a:ext cx="3571875" cy="2293937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53" name="2 Imagen" descr="imagen 9.jpg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642910" y="4143380"/>
            <a:ext cx="4143375" cy="2101850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54" name="2 Imagen" descr="imagen 7.jpg"/>
          <p:cNvPicPr>
            <a:picLocks noChangeAspect="1"/>
          </p:cNvPicPr>
          <p:nvPr/>
        </p:nvPicPr>
        <p:blipFill>
          <a:blip xmlns:r="http://schemas.openxmlformats.org/officeDocument/2006/relationships" r:embed="rId3"/>
          <a:srcRect/>
          <a:stretch>
            <a:fillRect/>
          </a:stretch>
        </p:blipFill>
        <p:spPr bwMode="auto">
          <a:xfrm>
            <a:off x="4286248" y="285728"/>
            <a:ext cx="3929063" cy="2500313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55" name="2 Imagen" descr="imagen 3.jpg"/>
          <p:cNvPicPr>
            <a:picLocks noChangeAspect="1"/>
          </p:cNvPicPr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 bwMode="auto">
          <a:xfrm>
            <a:off x="857224" y="642918"/>
            <a:ext cx="2933700" cy="1714500"/>
          </a:xfrm>
          <a:prstGeom prst="rect"/>
          <a:noFill/>
          <a:ln w="9525">
            <a:noFill/>
            <a:miter lim="800000"/>
            <a:headEnd/>
            <a:tailEnd/>
          </a:ln>
        </p:spPr>
      </p:pic>
      <p:pic>
        <p:nvPicPr>
          <p:cNvPr id="2097156" name="2 Imagen" descr="imagen 6.jpg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rcRect/>
          <a:stretch>
            <a:fillRect/>
          </a:stretch>
        </p:blipFill>
        <p:spPr bwMode="auto">
          <a:xfrm>
            <a:off x="2643174" y="2000240"/>
            <a:ext cx="2568575" cy="2257425"/>
          </a:xfrm>
          <a:prstGeom prst="rect"/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AutoShape 4"/>
          <p:cNvSpPr>
            <a:spLocks noChangeArrowheads="1"/>
          </p:cNvSpPr>
          <p:nvPr/>
        </p:nvSpPr>
        <p:spPr bwMode="auto">
          <a:xfrm>
            <a:off x="2714612" y="1643050"/>
            <a:ext cx="3630613" cy="2689225"/>
          </a:xfrm>
          <a:custGeom>
            <a:avLst/>
            <a:gdLst>
              <a:gd name="G0" fmla="+- 5400 0 0"/>
              <a:gd name="G1" fmla="+- 8100 0 0"/>
              <a:gd name="G2" fmla="+- 2700 0 0"/>
              <a:gd name="G3" fmla="+- 9450 0 0"/>
              <a:gd name="G4" fmla="+- 21600 0 8100"/>
              <a:gd name="G5" fmla="+- 21600 0 9450"/>
              <a:gd name="G6" fmla="+- 5400 21600 0"/>
              <a:gd name="G7" fmla="*/ G6 1 2"/>
              <a:gd name="G8" fmla="+- 21600 0 5400"/>
              <a:gd name="G9" fmla="+- 21600 0 2700"/>
              <a:gd name="T0" fmla="*/ G0 w 21600"/>
              <a:gd name="T1" fmla="*/ G0 h 21600"/>
              <a:gd name="T2" fmla="*/ G8 w 21600"/>
              <a:gd name="T3" fmla="*/ G8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wrap="none"/>
          <a:p>
            <a:pPr algn="ctr">
              <a:buClr>
                <a:schemeClr val="tx1"/>
              </a:buClr>
            </a:pPr>
            <a:r>
              <a:rPr b="1" dirty="0" sz="2400" kumimoji="1" lang="es-CO">
                <a:solidFill>
                  <a:schemeClr val="bg1"/>
                </a:solidFill>
                <a:latin typeface="Comic Sans MS" pitchFamily="66" charset="0"/>
              </a:rPr>
              <a:t>Impacto Negativo</a:t>
            </a:r>
            <a:endParaRPr b="1" dirty="0" sz="2400" kumimoji="1" lang="en-US">
              <a:solidFill>
                <a:schemeClr val="bg1"/>
              </a:solidFill>
              <a:latin typeface="Comic Sans MS" pitchFamily="66" charset="0"/>
            </a:endParaRPr>
          </a:p>
        </p:txBody>
      </p:sp>
      <p:grpSp>
        <p:nvGrpSpPr>
          <p:cNvPr id="42" name="Group 14"/>
          <p:cNvGrpSpPr/>
          <p:nvPr/>
        </p:nvGrpSpPr>
        <p:grpSpPr bwMode="auto">
          <a:xfrm>
            <a:off x="0" y="2643182"/>
            <a:ext cx="3214678" cy="2978150"/>
            <a:chOff x="68" y="1814"/>
            <a:chExt cx="2087" cy="1876"/>
          </a:xfrm>
        </p:grpSpPr>
        <p:sp>
          <p:nvSpPr>
            <p:cNvPr id="1048585" name="Rectangle 7"/>
            <p:cNvSpPr>
              <a:spLocks noChangeArrowheads="1"/>
            </p:cNvSpPr>
            <p:nvPr/>
          </p:nvSpPr>
          <p:spPr bwMode="auto">
            <a:xfrm>
              <a:off x="385" y="1814"/>
              <a:ext cx="1289" cy="321"/>
            </a:xfrm>
            <a:prstGeom prst="rect"/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wrap="none"/>
            <a:p>
              <a:pPr algn="ctr">
                <a:buClr>
                  <a:schemeClr val="tx1"/>
                </a:buClr>
              </a:pPr>
              <a:r>
                <a:rPr b="1" dirty="0" lang="es-ES">
                  <a:latin typeface="Comic Sans MS" pitchFamily="66" charset="0"/>
                </a:rPr>
                <a:t>COMPAÑEROS</a:t>
              </a:r>
              <a:endParaRPr b="1" dirty="0" lang="en-US">
                <a:latin typeface="Comic Sans MS" pitchFamily="66" charset="0"/>
              </a:endParaRPr>
            </a:p>
          </p:txBody>
        </p:sp>
        <p:sp>
          <p:nvSpPr>
            <p:cNvPr id="1048586" name="Rectangle 10"/>
            <p:cNvSpPr>
              <a:spLocks noChangeArrowheads="1"/>
            </p:cNvSpPr>
            <p:nvPr/>
          </p:nvSpPr>
          <p:spPr bwMode="auto">
            <a:xfrm>
              <a:off x="68" y="2341"/>
              <a:ext cx="2087" cy="1349"/>
            </a:xfrm>
            <a:prstGeom prst="rect"/>
            <a:noFill/>
            <a:ln w="9525">
              <a:noFill/>
              <a:miter lim="800000"/>
              <a:headEnd/>
              <a:tailEnd/>
            </a:ln>
          </p:spPr>
          <p:txBody>
            <a:bodyPr/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dirty="0" lang="es-CO">
                  <a:latin typeface="Comic Sans MS" pitchFamily="66" charset="0"/>
                </a:rPr>
                <a:t>Responden a estos niños de manera negativa </a:t>
              </a:r>
            </a:p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dirty="0" lang="es-CO" smtClean="0">
                  <a:latin typeface="Comic Sans MS" pitchFamily="66" charset="0"/>
                </a:rPr>
                <a:t>Lo rechazan y aíslan</a:t>
              </a:r>
              <a:endParaRPr b="1" dirty="0" lang="es-CO">
                <a:latin typeface="Comic Sans MS" pitchFamily="66" charset="0"/>
              </a:endParaRPr>
            </a:p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dirty="0" lang="es-CO" smtClean="0">
                  <a:latin typeface="Comic Sans MS" pitchFamily="66" charset="0"/>
                </a:rPr>
                <a:t>Eso </a:t>
              </a:r>
              <a:r>
                <a:rPr b="1" dirty="0" lang="es-CO">
                  <a:latin typeface="Comic Sans MS" pitchFamily="66" charset="0"/>
                </a:rPr>
                <a:t>despierta mayor deseo de ser aceptado, </a:t>
              </a:r>
              <a:r>
                <a:rPr b="1" dirty="0" lang="es-CO" smtClean="0">
                  <a:latin typeface="Comic Sans MS" pitchFamily="66" charset="0"/>
                </a:rPr>
                <a:t>y que </a:t>
              </a:r>
              <a:r>
                <a:rPr b="1" dirty="0" lang="es-CO">
                  <a:latin typeface="Comic Sans MS" pitchFamily="66" charset="0"/>
                </a:rPr>
                <a:t>no logra </a:t>
              </a:r>
              <a:r>
                <a:rPr b="1" dirty="0" lang="es-CO" smtClean="0">
                  <a:latin typeface="Comic Sans MS" pitchFamily="66" charset="0"/>
                </a:rPr>
                <a:t>encausarlo de forma adecuada</a:t>
              </a:r>
              <a:endParaRPr b="1" dirty="0" lang="es-ES">
                <a:latin typeface="Comic Sans MS" pitchFamily="66" charset="0"/>
              </a:endParaRPr>
            </a:p>
          </p:txBody>
        </p:sp>
      </p:grpSp>
      <p:grpSp>
        <p:nvGrpSpPr>
          <p:cNvPr id="43" name="Group 16"/>
          <p:cNvGrpSpPr/>
          <p:nvPr/>
        </p:nvGrpSpPr>
        <p:grpSpPr bwMode="auto">
          <a:xfrm>
            <a:off x="6372225" y="2879725"/>
            <a:ext cx="2771775" cy="2205038"/>
            <a:chOff x="4014" y="1814"/>
            <a:chExt cx="1746" cy="1389"/>
          </a:xfrm>
        </p:grpSpPr>
        <p:sp>
          <p:nvSpPr>
            <p:cNvPr id="1048587" name="Rectangle 8"/>
            <p:cNvSpPr>
              <a:spLocks noChangeArrowheads="1"/>
            </p:cNvSpPr>
            <p:nvPr/>
          </p:nvSpPr>
          <p:spPr bwMode="auto">
            <a:xfrm>
              <a:off x="4086" y="1814"/>
              <a:ext cx="1289" cy="321"/>
            </a:xfrm>
            <a:prstGeom prst="rect"/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wrap="none"/>
            <a:p>
              <a:pPr algn="ctr">
                <a:buClr>
                  <a:schemeClr val="tx1"/>
                </a:buClr>
              </a:pPr>
              <a:r>
                <a:rPr b="1" dirty="0" lang="es-ES">
                  <a:latin typeface="Comic Sans MS" pitchFamily="66" charset="0"/>
                </a:rPr>
                <a:t>MAESTRO</a:t>
              </a:r>
              <a:endParaRPr b="1" dirty="0" lang="en-US">
                <a:latin typeface="Comic Sans MS" pitchFamily="66" charset="0"/>
              </a:endParaRPr>
            </a:p>
          </p:txBody>
        </p:sp>
        <p:sp>
          <p:nvSpPr>
            <p:cNvPr id="1048588" name="Rectangle 11"/>
            <p:cNvSpPr>
              <a:spLocks noChangeArrowheads="1"/>
            </p:cNvSpPr>
            <p:nvPr/>
          </p:nvSpPr>
          <p:spPr bwMode="auto">
            <a:xfrm>
              <a:off x="4014" y="2296"/>
              <a:ext cx="1746" cy="907"/>
            </a:xfrm>
            <a:prstGeom prst="rect"/>
            <a:noFill/>
            <a:ln w="9525">
              <a:noFill/>
              <a:miter lim="800000"/>
              <a:headEnd/>
              <a:tailEnd/>
            </a:ln>
          </p:spPr>
          <p:txBody>
            <a:bodyPr/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lang="es-CO">
                  <a:latin typeface="Comic Sans MS" pitchFamily="66" charset="0"/>
                </a:rPr>
                <a:t>Conductas más represivas, negativas</a:t>
              </a:r>
            </a:p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lang="es-CO">
                  <a:latin typeface="Comic Sans MS" pitchFamily="66" charset="0"/>
                </a:rPr>
                <a:t>Menor reconocimiento</a:t>
              </a:r>
              <a:endParaRPr b="1" lang="es-ES">
                <a:latin typeface="Comic Sans MS" pitchFamily="66" charset="0"/>
              </a:endParaRPr>
            </a:p>
          </p:txBody>
        </p:sp>
      </p:grpSp>
      <p:grpSp>
        <p:nvGrpSpPr>
          <p:cNvPr id="44" name="Group 17"/>
          <p:cNvGrpSpPr/>
          <p:nvPr/>
        </p:nvGrpSpPr>
        <p:grpSpPr bwMode="auto">
          <a:xfrm>
            <a:off x="3059113" y="4862513"/>
            <a:ext cx="4105275" cy="1779587"/>
            <a:chOff x="1927" y="3063"/>
            <a:chExt cx="2586" cy="1121"/>
          </a:xfrm>
        </p:grpSpPr>
        <p:sp>
          <p:nvSpPr>
            <p:cNvPr id="1048589" name="Rectangle 6"/>
            <p:cNvSpPr>
              <a:spLocks noChangeArrowheads="1"/>
            </p:cNvSpPr>
            <p:nvPr/>
          </p:nvSpPr>
          <p:spPr bwMode="auto">
            <a:xfrm>
              <a:off x="2236" y="3063"/>
              <a:ext cx="1288" cy="322"/>
            </a:xfrm>
            <a:prstGeom prst="rect"/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wrap="none"/>
            <a:p>
              <a:pPr algn="ctr">
                <a:buClr>
                  <a:schemeClr val="tx1"/>
                </a:buClr>
              </a:pPr>
              <a:r>
                <a:rPr b="1" dirty="0" lang="es-ES">
                  <a:latin typeface="Comic Sans MS" pitchFamily="66" charset="0"/>
                </a:rPr>
                <a:t>DESEMPEÑO</a:t>
              </a:r>
              <a:endParaRPr b="1" dirty="0" lang="en-US">
                <a:latin typeface="Comic Sans MS" pitchFamily="66" charset="0"/>
              </a:endParaRPr>
            </a:p>
          </p:txBody>
        </p:sp>
        <p:sp>
          <p:nvSpPr>
            <p:cNvPr id="1048590" name="Rectangle 12"/>
            <p:cNvSpPr>
              <a:spLocks noChangeArrowheads="1"/>
            </p:cNvSpPr>
            <p:nvPr/>
          </p:nvSpPr>
          <p:spPr bwMode="auto">
            <a:xfrm>
              <a:off x="1927" y="3430"/>
              <a:ext cx="2586" cy="754"/>
            </a:xfrm>
            <a:prstGeom prst="rect"/>
            <a:noFill/>
            <a:ln w="9525">
              <a:noFill/>
              <a:miter lim="800000"/>
              <a:headEnd/>
              <a:tailEnd/>
            </a:ln>
          </p:spPr>
          <p:txBody>
            <a:bodyPr/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lang="es-CO">
                  <a:latin typeface="Comic Sans MS" pitchFamily="66" charset="0"/>
                </a:rPr>
                <a:t>Pobre desempeño académico.</a:t>
              </a:r>
            </a:p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lang="es-CO">
                  <a:latin typeface="Comic Sans MS" pitchFamily="66" charset="0"/>
                </a:rPr>
                <a:t>Alta reprobación.</a:t>
              </a:r>
            </a:p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lang="es-CO">
                  <a:latin typeface="Comic Sans MS" pitchFamily="66" charset="0"/>
                </a:rPr>
                <a:t>Señalamientos devaluatorios </a:t>
              </a:r>
              <a:endParaRPr b="1" lang="es-ES">
                <a:latin typeface="Comic Sans MS" pitchFamily="66" charset="0"/>
              </a:endParaRPr>
            </a:p>
          </p:txBody>
        </p:sp>
      </p:grpSp>
      <p:grpSp>
        <p:nvGrpSpPr>
          <p:cNvPr id="45" name="Group 15"/>
          <p:cNvGrpSpPr/>
          <p:nvPr/>
        </p:nvGrpSpPr>
        <p:grpSpPr bwMode="auto">
          <a:xfrm>
            <a:off x="1428750" y="285751"/>
            <a:ext cx="7286625" cy="1296988"/>
            <a:chOff x="900" y="180"/>
            <a:chExt cx="4590" cy="817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048591" name="Rectangle 5"/>
            <p:cNvSpPr>
              <a:spLocks noChangeArrowheads="1"/>
            </p:cNvSpPr>
            <p:nvPr/>
          </p:nvSpPr>
          <p:spPr bwMode="auto">
            <a:xfrm>
              <a:off x="2250" y="675"/>
              <a:ext cx="1288" cy="322"/>
            </a:xfrm>
            <a:prstGeom prst="rect"/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wrap="none"/>
            <a:p>
              <a:pPr algn="ctr">
                <a:buClr>
                  <a:schemeClr val="tx1"/>
                </a:buClr>
              </a:pPr>
              <a:r>
                <a:rPr b="1" dirty="0" lang="es-ES">
                  <a:latin typeface="Comic Sans MS" pitchFamily="66" charset="0"/>
                </a:rPr>
                <a:t>FAMILIA</a:t>
              </a:r>
              <a:endParaRPr b="1" dirty="0" lang="en-US">
                <a:latin typeface="Comic Sans MS" pitchFamily="66" charset="0"/>
              </a:endParaRPr>
            </a:p>
          </p:txBody>
        </p:sp>
        <p:sp>
          <p:nvSpPr>
            <p:cNvPr id="1048592" name="Rectangle 13"/>
            <p:cNvSpPr>
              <a:spLocks noChangeArrowheads="1"/>
            </p:cNvSpPr>
            <p:nvPr/>
          </p:nvSpPr>
          <p:spPr bwMode="auto">
            <a:xfrm>
              <a:off x="900" y="180"/>
              <a:ext cx="4590" cy="544"/>
            </a:xfrm>
            <a:prstGeom prst="rect"/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dirty="0" lang="es-CO" smtClean="0">
                  <a:latin typeface="Comic Sans MS" pitchFamily="66" charset="0"/>
                </a:rPr>
                <a:t>Conductas  </a:t>
              </a:r>
              <a:r>
                <a:rPr b="1" dirty="0" lang="es-CO">
                  <a:latin typeface="Comic Sans MS" pitchFamily="66" charset="0"/>
                </a:rPr>
                <a:t>que reciben son más negativas</a:t>
              </a:r>
            </a:p>
            <a:p>
              <a:pPr indent="-342900" marL="342900">
                <a:spcBef>
                  <a:spcPct val="20000"/>
                </a:spcBef>
                <a:buClr>
                  <a:schemeClr val="tx1"/>
                </a:buClr>
                <a:buSzPct val="75000"/>
                <a:buFont typeface="Arial" pitchFamily="34" charset="0"/>
                <a:buChar char="•"/>
              </a:pPr>
              <a:r>
                <a:rPr b="1" dirty="0" lang="es-CO">
                  <a:latin typeface="Comic Sans MS" pitchFamily="66" charset="0"/>
                </a:rPr>
                <a:t>Menor reconocimiento</a:t>
              </a:r>
              <a:endParaRPr b="1" dirty="0" lang="es-ES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48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48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Toshiba</Company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Trastorno por Déficit de Atención (TDA/H)</dc:title>
  <dc:creator>t</dc:creator>
  <cp:lastModifiedBy>t</cp:lastModifiedBy>
  <dcterms:created xsi:type="dcterms:W3CDTF">2013-12-12T22:46:46Z</dcterms:created>
  <dcterms:modified xsi:type="dcterms:W3CDTF">2025-10-29T12:52:25Z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ed0c91804b6b448f88f157eb017c5638</vt:lpwstr>
  </property>
</Properties>
</file>