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34"/>
  </p:notesMasterIdLst>
  <p:sldIdLst>
    <p:sldId id="256" r:id="rId2"/>
    <p:sldId id="290" r:id="rId3"/>
    <p:sldId id="291" r:id="rId4"/>
    <p:sldId id="276" r:id="rId5"/>
    <p:sldId id="277" r:id="rId6"/>
    <p:sldId id="292" r:id="rId7"/>
    <p:sldId id="278" r:id="rId8"/>
    <p:sldId id="279" r:id="rId9"/>
    <p:sldId id="280" r:id="rId10"/>
    <p:sldId id="287" r:id="rId11"/>
    <p:sldId id="281" r:id="rId12"/>
    <p:sldId id="286" r:id="rId13"/>
    <p:sldId id="295" r:id="rId14"/>
    <p:sldId id="296" r:id="rId15"/>
    <p:sldId id="303" r:id="rId16"/>
    <p:sldId id="298" r:id="rId17"/>
    <p:sldId id="297" r:id="rId18"/>
    <p:sldId id="299" r:id="rId19"/>
    <p:sldId id="300" r:id="rId20"/>
    <p:sldId id="294" r:id="rId21"/>
    <p:sldId id="302" r:id="rId22"/>
    <p:sldId id="304" r:id="rId23"/>
    <p:sldId id="305" r:id="rId24"/>
    <p:sldId id="306" r:id="rId25"/>
    <p:sldId id="307" r:id="rId26"/>
    <p:sldId id="308" r:id="rId27"/>
    <p:sldId id="309" r:id="rId28"/>
    <p:sldId id="289" r:id="rId29"/>
    <p:sldId id="283" r:id="rId30"/>
    <p:sldId id="284" r:id="rId31"/>
    <p:sldId id="311" r:id="rId32"/>
    <p:sldId id="310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40" autoAdjust="0"/>
    <p:restoredTop sz="90978" autoAdjust="0"/>
  </p:normalViewPr>
  <p:slideViewPr>
    <p:cSldViewPr>
      <p:cViewPr varScale="1">
        <p:scale>
          <a:sx n="68" d="100"/>
          <a:sy n="68" d="100"/>
        </p:scale>
        <p:origin x="11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154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A13BC-34EA-4665-BB85-74B920C60765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C2D965F-6798-44DA-A303-D2B00BD73149}">
      <dgm:prSet phldrT="[Texto]"/>
      <dgm:spPr/>
      <dgm:t>
        <a:bodyPr/>
        <a:lstStyle/>
        <a:p>
          <a:r>
            <a:rPr lang="es-ES" b="1" dirty="0"/>
            <a:t>Factores</a:t>
          </a:r>
          <a:r>
            <a:rPr lang="es-ES" dirty="0"/>
            <a:t> </a:t>
          </a:r>
          <a:r>
            <a:rPr lang="es-ES" b="1" dirty="0"/>
            <a:t>Genotípicos</a:t>
          </a:r>
        </a:p>
      </dgm:t>
    </dgm:pt>
    <dgm:pt modelId="{0481BC93-5897-450A-9D9A-2FCD55AB88EF}" type="parTrans" cxnId="{555C0276-7C2E-44EC-BA11-77C57AFCD031}">
      <dgm:prSet/>
      <dgm:spPr/>
      <dgm:t>
        <a:bodyPr/>
        <a:lstStyle/>
        <a:p>
          <a:endParaRPr lang="es-ES"/>
        </a:p>
      </dgm:t>
    </dgm:pt>
    <dgm:pt modelId="{A4656589-AADA-4D45-A7DB-498EE7BD2E18}" type="sibTrans" cxnId="{555C0276-7C2E-44EC-BA11-77C57AFCD031}">
      <dgm:prSet/>
      <dgm:spPr/>
      <dgm:t>
        <a:bodyPr/>
        <a:lstStyle/>
        <a:p>
          <a:endParaRPr lang="es-ES"/>
        </a:p>
      </dgm:t>
    </dgm:pt>
    <dgm:pt modelId="{4819FE4E-86F2-4365-B32E-093A1C632AAC}">
      <dgm:prSet phldrT="[Texto]"/>
      <dgm:spPr/>
      <dgm:t>
        <a:bodyPr/>
        <a:lstStyle/>
        <a:p>
          <a:r>
            <a:rPr lang="es-ES" b="1" dirty="0"/>
            <a:t>Hábito</a:t>
          </a:r>
          <a:r>
            <a:rPr lang="es-ES" dirty="0"/>
            <a:t> </a:t>
          </a:r>
          <a:r>
            <a:rPr lang="es-ES" b="1" dirty="0"/>
            <a:t>Corporal</a:t>
          </a:r>
        </a:p>
      </dgm:t>
    </dgm:pt>
    <dgm:pt modelId="{A6E19474-0CD9-48D9-8EE7-A05D47DFA958}" type="parTrans" cxnId="{BE6CAA10-51C9-4CE9-8EE2-9FB5711C595E}">
      <dgm:prSet/>
      <dgm:spPr/>
      <dgm:t>
        <a:bodyPr/>
        <a:lstStyle/>
        <a:p>
          <a:endParaRPr lang="es-ES"/>
        </a:p>
      </dgm:t>
    </dgm:pt>
    <dgm:pt modelId="{694A1591-4C02-4CAA-BAAA-24987CA3F609}" type="sibTrans" cxnId="{BE6CAA10-51C9-4CE9-8EE2-9FB5711C595E}">
      <dgm:prSet/>
      <dgm:spPr/>
      <dgm:t>
        <a:bodyPr/>
        <a:lstStyle/>
        <a:p>
          <a:endParaRPr lang="es-ES"/>
        </a:p>
      </dgm:t>
    </dgm:pt>
    <dgm:pt modelId="{0C862C0B-FAB8-449D-A3F8-B34FE764E9F7}">
      <dgm:prSet phldrT="[Texto]"/>
      <dgm:spPr/>
      <dgm:t>
        <a:bodyPr/>
        <a:lstStyle/>
        <a:p>
          <a:r>
            <a:rPr lang="es-ES" b="1" dirty="0"/>
            <a:t>Temperamento</a:t>
          </a:r>
        </a:p>
        <a:p>
          <a:r>
            <a:rPr lang="es-ES" b="1" dirty="0"/>
            <a:t>Aptitudes</a:t>
          </a:r>
        </a:p>
      </dgm:t>
    </dgm:pt>
    <dgm:pt modelId="{360993D1-34C3-4CB7-A96D-B01F9AE8A7EE}" type="parTrans" cxnId="{03DD1DDD-B612-4D56-B37E-4FCF9B2CF825}">
      <dgm:prSet/>
      <dgm:spPr/>
      <dgm:t>
        <a:bodyPr/>
        <a:lstStyle/>
        <a:p>
          <a:endParaRPr lang="es-ES"/>
        </a:p>
      </dgm:t>
    </dgm:pt>
    <dgm:pt modelId="{F891EF8D-2FF4-412E-8CDF-9255E3185743}" type="sibTrans" cxnId="{03DD1DDD-B612-4D56-B37E-4FCF9B2CF825}">
      <dgm:prSet/>
      <dgm:spPr/>
      <dgm:t>
        <a:bodyPr/>
        <a:lstStyle/>
        <a:p>
          <a:endParaRPr lang="es-ES"/>
        </a:p>
      </dgm:t>
    </dgm:pt>
    <dgm:pt modelId="{FA3F4450-BB62-4CDB-9FAF-F324B1488E68}">
      <dgm:prSet phldrT="[Texto]"/>
      <dgm:spPr/>
      <dgm:t>
        <a:bodyPr/>
        <a:lstStyle/>
        <a:p>
          <a:r>
            <a:rPr lang="es-ES" b="1" dirty="0"/>
            <a:t>Factores</a:t>
          </a:r>
          <a:r>
            <a:rPr lang="es-ES" dirty="0"/>
            <a:t> </a:t>
          </a:r>
        </a:p>
        <a:p>
          <a:r>
            <a:rPr lang="es-ES" b="1" dirty="0"/>
            <a:t>Fenotípicos</a:t>
          </a:r>
          <a:r>
            <a:rPr lang="es-ES" dirty="0"/>
            <a:t> </a:t>
          </a:r>
        </a:p>
      </dgm:t>
    </dgm:pt>
    <dgm:pt modelId="{345ED8C0-7CC0-432B-A3AD-733416418D2D}" type="parTrans" cxnId="{7EE2A482-2D15-406F-A138-34D7693D86D1}">
      <dgm:prSet/>
      <dgm:spPr/>
      <dgm:t>
        <a:bodyPr/>
        <a:lstStyle/>
        <a:p>
          <a:endParaRPr lang="es-ES"/>
        </a:p>
      </dgm:t>
    </dgm:pt>
    <dgm:pt modelId="{90A2A97C-96CE-48EC-BC93-1E1AF30C518F}" type="sibTrans" cxnId="{7EE2A482-2D15-406F-A138-34D7693D86D1}">
      <dgm:prSet/>
      <dgm:spPr/>
      <dgm:t>
        <a:bodyPr/>
        <a:lstStyle/>
        <a:p>
          <a:endParaRPr lang="es-ES"/>
        </a:p>
      </dgm:t>
    </dgm:pt>
    <dgm:pt modelId="{8B95AF53-54D2-4E2A-81EA-9D55A253EED6}">
      <dgm:prSet phldrT="[Texto]"/>
      <dgm:spPr/>
      <dgm:t>
        <a:bodyPr/>
        <a:lstStyle/>
        <a:p>
          <a:r>
            <a:rPr lang="es-ES" b="1" dirty="0"/>
            <a:t>Antecedentes</a:t>
          </a:r>
          <a:r>
            <a:rPr lang="es-ES" dirty="0"/>
            <a:t> </a:t>
          </a:r>
          <a:r>
            <a:rPr lang="es-ES" b="1" dirty="0"/>
            <a:t>prenatales</a:t>
          </a:r>
        </a:p>
        <a:p>
          <a:r>
            <a:rPr lang="es-ES" b="1" dirty="0"/>
            <a:t>Educación</a:t>
          </a:r>
        </a:p>
        <a:p>
          <a:r>
            <a:rPr lang="es-ES" b="1" dirty="0"/>
            <a:t>Aprendizaje</a:t>
          </a:r>
        </a:p>
      </dgm:t>
    </dgm:pt>
    <dgm:pt modelId="{7B64B810-F1C8-4C1D-80D7-5D526CD9AA4B}" type="parTrans" cxnId="{61AD214B-95A8-45B3-B3B0-AA31004D9F4A}">
      <dgm:prSet/>
      <dgm:spPr/>
      <dgm:t>
        <a:bodyPr/>
        <a:lstStyle/>
        <a:p>
          <a:endParaRPr lang="es-ES"/>
        </a:p>
      </dgm:t>
    </dgm:pt>
    <dgm:pt modelId="{6A9B626E-E32B-4E6F-966D-46A96B2AAD4F}" type="sibTrans" cxnId="{61AD214B-95A8-45B3-B3B0-AA31004D9F4A}">
      <dgm:prSet/>
      <dgm:spPr/>
      <dgm:t>
        <a:bodyPr/>
        <a:lstStyle/>
        <a:p>
          <a:endParaRPr lang="es-ES"/>
        </a:p>
      </dgm:t>
    </dgm:pt>
    <dgm:pt modelId="{FCD367CA-950F-4681-85D3-9A9C3F8B24A1}">
      <dgm:prSet phldrT="[Texto]"/>
      <dgm:spPr/>
      <dgm:t>
        <a:bodyPr/>
        <a:lstStyle/>
        <a:p>
          <a:r>
            <a:rPr lang="es-ES" b="1" dirty="0"/>
            <a:t>Influencias</a:t>
          </a:r>
          <a:r>
            <a:rPr lang="es-ES" dirty="0"/>
            <a:t> </a:t>
          </a:r>
          <a:r>
            <a:rPr lang="es-ES" b="1" dirty="0"/>
            <a:t>climáticas</a:t>
          </a:r>
          <a:r>
            <a:rPr lang="es-ES" dirty="0"/>
            <a:t> </a:t>
          </a:r>
          <a:r>
            <a:rPr lang="es-ES" b="1" dirty="0"/>
            <a:t>directas</a:t>
          </a:r>
          <a:r>
            <a:rPr lang="es-ES" dirty="0"/>
            <a:t> o </a:t>
          </a:r>
          <a:r>
            <a:rPr lang="es-ES" b="1" dirty="0"/>
            <a:t>indirectas</a:t>
          </a:r>
        </a:p>
        <a:p>
          <a:r>
            <a:rPr lang="es-ES" b="1" dirty="0"/>
            <a:t>Influencias</a:t>
          </a:r>
          <a:r>
            <a:rPr lang="es-ES" dirty="0"/>
            <a:t> </a:t>
          </a:r>
          <a:r>
            <a:rPr lang="es-ES" b="1" dirty="0"/>
            <a:t>sociales</a:t>
          </a:r>
        </a:p>
      </dgm:t>
    </dgm:pt>
    <dgm:pt modelId="{C01D8817-2E7C-4E89-8017-5CF47419D5D3}" type="parTrans" cxnId="{A10CE876-24B3-42FE-AD06-3DDF2D3A250C}">
      <dgm:prSet/>
      <dgm:spPr/>
      <dgm:t>
        <a:bodyPr/>
        <a:lstStyle/>
        <a:p>
          <a:endParaRPr lang="es-ES"/>
        </a:p>
      </dgm:t>
    </dgm:pt>
    <dgm:pt modelId="{CCA71541-0D59-499F-BF59-EF46BE92F57D}" type="sibTrans" cxnId="{A10CE876-24B3-42FE-AD06-3DDF2D3A250C}">
      <dgm:prSet/>
      <dgm:spPr/>
      <dgm:t>
        <a:bodyPr/>
        <a:lstStyle/>
        <a:p>
          <a:endParaRPr lang="es-ES"/>
        </a:p>
      </dgm:t>
    </dgm:pt>
    <dgm:pt modelId="{EBD65B9F-C0FE-4BB7-8ECA-83BC554E74B8}" type="pres">
      <dgm:prSet presAssocID="{8C6A13BC-34EA-4665-BB85-74B920C6076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D022B01-FE8C-4ADC-994D-B3FC0E81442E}" type="pres">
      <dgm:prSet presAssocID="{8C2D965F-6798-44DA-A303-D2B00BD73149}" presName="posSpace" presStyleCnt="0"/>
      <dgm:spPr/>
    </dgm:pt>
    <dgm:pt modelId="{A13E9CC4-2A3B-4249-B8DE-A2311E4A6A67}" type="pres">
      <dgm:prSet presAssocID="{8C2D965F-6798-44DA-A303-D2B00BD73149}" presName="vertFlow" presStyleCnt="0"/>
      <dgm:spPr/>
    </dgm:pt>
    <dgm:pt modelId="{D53DF0FC-9603-4096-BCAE-40CFE2285FED}" type="pres">
      <dgm:prSet presAssocID="{8C2D965F-6798-44DA-A303-D2B00BD73149}" presName="topSpace" presStyleCnt="0"/>
      <dgm:spPr/>
    </dgm:pt>
    <dgm:pt modelId="{8094DEAF-4B70-414A-AB3E-D16D7EBF4E86}" type="pres">
      <dgm:prSet presAssocID="{8C2D965F-6798-44DA-A303-D2B00BD73149}" presName="firstComp" presStyleCnt="0"/>
      <dgm:spPr/>
    </dgm:pt>
    <dgm:pt modelId="{F175FA9B-FA46-4CCA-BE65-701B3583EE69}" type="pres">
      <dgm:prSet presAssocID="{8C2D965F-6798-44DA-A303-D2B00BD73149}" presName="firstChild" presStyleLbl="bgAccFollowNode1" presStyleIdx="0" presStyleCnt="4"/>
      <dgm:spPr/>
      <dgm:t>
        <a:bodyPr/>
        <a:lstStyle/>
        <a:p>
          <a:endParaRPr lang="en-US"/>
        </a:p>
      </dgm:t>
    </dgm:pt>
    <dgm:pt modelId="{E0D41F9A-0477-4C1A-A3B5-06849D03BD2E}" type="pres">
      <dgm:prSet presAssocID="{8C2D965F-6798-44DA-A303-D2B00BD73149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E6FD75-AB74-4E29-B97A-7CC17916D731}" type="pres">
      <dgm:prSet presAssocID="{0C862C0B-FAB8-449D-A3F8-B34FE764E9F7}" presName="comp" presStyleCnt="0"/>
      <dgm:spPr/>
    </dgm:pt>
    <dgm:pt modelId="{3EB4ED3B-6FD8-4ECF-B8EA-63C9784ACE80}" type="pres">
      <dgm:prSet presAssocID="{0C862C0B-FAB8-449D-A3F8-B34FE764E9F7}" presName="child" presStyleLbl="bgAccFollowNode1" presStyleIdx="1" presStyleCnt="4"/>
      <dgm:spPr/>
      <dgm:t>
        <a:bodyPr/>
        <a:lstStyle/>
        <a:p>
          <a:endParaRPr lang="en-US"/>
        </a:p>
      </dgm:t>
    </dgm:pt>
    <dgm:pt modelId="{C4E64345-3DE7-42E4-8A79-5CBE37B668D6}" type="pres">
      <dgm:prSet presAssocID="{0C862C0B-FAB8-449D-A3F8-B34FE764E9F7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BC7B2E-D648-4325-966C-C955EF0AB190}" type="pres">
      <dgm:prSet presAssocID="{8C2D965F-6798-44DA-A303-D2B00BD73149}" presName="negSpace" presStyleCnt="0"/>
      <dgm:spPr/>
    </dgm:pt>
    <dgm:pt modelId="{73DADA31-30EF-4A87-B6AE-6ED511725939}" type="pres">
      <dgm:prSet presAssocID="{8C2D965F-6798-44DA-A303-D2B00BD73149}" presName="circle" presStyleLbl="node1" presStyleIdx="0" presStyleCnt="2" custLinFactNeighborX="5777" custLinFactNeighborY="2311"/>
      <dgm:spPr/>
      <dgm:t>
        <a:bodyPr/>
        <a:lstStyle/>
        <a:p>
          <a:endParaRPr lang="en-US"/>
        </a:p>
      </dgm:t>
    </dgm:pt>
    <dgm:pt modelId="{523F0928-E727-4006-85C1-939192EAC1B3}" type="pres">
      <dgm:prSet presAssocID="{A4656589-AADA-4D45-A7DB-498EE7BD2E18}" presName="transSpace" presStyleCnt="0"/>
      <dgm:spPr/>
    </dgm:pt>
    <dgm:pt modelId="{4CC52810-3419-4889-9187-D859048B4F8F}" type="pres">
      <dgm:prSet presAssocID="{FA3F4450-BB62-4CDB-9FAF-F324B1488E68}" presName="posSpace" presStyleCnt="0"/>
      <dgm:spPr/>
    </dgm:pt>
    <dgm:pt modelId="{79D3AC02-80D6-446E-B55D-4736F2BB5F72}" type="pres">
      <dgm:prSet presAssocID="{FA3F4450-BB62-4CDB-9FAF-F324B1488E68}" presName="vertFlow" presStyleCnt="0"/>
      <dgm:spPr/>
    </dgm:pt>
    <dgm:pt modelId="{30F11823-9AFC-40AC-9CC7-C367DC8B34F8}" type="pres">
      <dgm:prSet presAssocID="{FA3F4450-BB62-4CDB-9FAF-F324B1488E68}" presName="topSpace" presStyleCnt="0"/>
      <dgm:spPr/>
    </dgm:pt>
    <dgm:pt modelId="{B287270C-4BF8-4756-BF09-36202F4EF3E8}" type="pres">
      <dgm:prSet presAssocID="{FA3F4450-BB62-4CDB-9FAF-F324B1488E68}" presName="firstComp" presStyleCnt="0"/>
      <dgm:spPr/>
    </dgm:pt>
    <dgm:pt modelId="{974D0519-BD42-4D6A-939B-A043F84AF6EF}" type="pres">
      <dgm:prSet presAssocID="{FA3F4450-BB62-4CDB-9FAF-F324B1488E68}" presName="firstChild" presStyleLbl="bgAccFollowNode1" presStyleIdx="2" presStyleCnt="4"/>
      <dgm:spPr/>
      <dgm:t>
        <a:bodyPr/>
        <a:lstStyle/>
        <a:p>
          <a:endParaRPr lang="en-US"/>
        </a:p>
      </dgm:t>
    </dgm:pt>
    <dgm:pt modelId="{A40EE68F-CFE6-492E-B5E2-CC3619174CD5}" type="pres">
      <dgm:prSet presAssocID="{FA3F4450-BB62-4CDB-9FAF-F324B1488E68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2EA2CB-1730-46EC-B101-57171F92E9AA}" type="pres">
      <dgm:prSet presAssocID="{FCD367CA-950F-4681-85D3-9A9C3F8B24A1}" presName="comp" presStyleCnt="0"/>
      <dgm:spPr/>
    </dgm:pt>
    <dgm:pt modelId="{3E265879-C4EC-40FB-9DED-5CCB654C8D79}" type="pres">
      <dgm:prSet presAssocID="{FCD367CA-950F-4681-85D3-9A9C3F8B24A1}" presName="child" presStyleLbl="bgAccFollowNode1" presStyleIdx="3" presStyleCnt="4"/>
      <dgm:spPr/>
      <dgm:t>
        <a:bodyPr/>
        <a:lstStyle/>
        <a:p>
          <a:endParaRPr lang="en-US"/>
        </a:p>
      </dgm:t>
    </dgm:pt>
    <dgm:pt modelId="{4E42451A-454F-416C-9613-6ABAD4A5CC96}" type="pres">
      <dgm:prSet presAssocID="{FCD367CA-950F-4681-85D3-9A9C3F8B24A1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9D62A-5AF4-4EFB-92A7-551BB431CB51}" type="pres">
      <dgm:prSet presAssocID="{FA3F4450-BB62-4CDB-9FAF-F324B1488E68}" presName="negSpace" presStyleCnt="0"/>
      <dgm:spPr/>
    </dgm:pt>
    <dgm:pt modelId="{22DA684F-1BE3-4956-A412-E89CED74913F}" type="pres">
      <dgm:prSet presAssocID="{FA3F4450-BB62-4CDB-9FAF-F324B1488E68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40B613A8-E6C7-4A56-9B57-42A93ECE6A62}" type="presOf" srcId="{0C862C0B-FAB8-449D-A3F8-B34FE764E9F7}" destId="{3EB4ED3B-6FD8-4ECF-B8EA-63C9784ACE80}" srcOrd="0" destOrd="0" presId="urn:microsoft.com/office/officeart/2005/8/layout/hList9"/>
    <dgm:cxn modelId="{A10CE876-24B3-42FE-AD06-3DDF2D3A250C}" srcId="{FA3F4450-BB62-4CDB-9FAF-F324B1488E68}" destId="{FCD367CA-950F-4681-85D3-9A9C3F8B24A1}" srcOrd="1" destOrd="0" parTransId="{C01D8817-2E7C-4E89-8017-5CF47419D5D3}" sibTransId="{CCA71541-0D59-499F-BF59-EF46BE92F57D}"/>
    <dgm:cxn modelId="{129E7E72-3D06-4DAA-9A5E-41E01D21F0EE}" type="presOf" srcId="{8C6A13BC-34EA-4665-BB85-74B920C60765}" destId="{EBD65B9F-C0FE-4BB7-8ECA-83BC554E74B8}" srcOrd="0" destOrd="0" presId="urn:microsoft.com/office/officeart/2005/8/layout/hList9"/>
    <dgm:cxn modelId="{BE6CAA10-51C9-4CE9-8EE2-9FB5711C595E}" srcId="{8C2D965F-6798-44DA-A303-D2B00BD73149}" destId="{4819FE4E-86F2-4365-B32E-093A1C632AAC}" srcOrd="0" destOrd="0" parTransId="{A6E19474-0CD9-48D9-8EE7-A05D47DFA958}" sibTransId="{694A1591-4C02-4CAA-BAAA-24987CA3F609}"/>
    <dgm:cxn modelId="{317D7A93-BC84-48D5-8C45-0C9833B9B777}" type="presOf" srcId="{8C2D965F-6798-44DA-A303-D2B00BD73149}" destId="{73DADA31-30EF-4A87-B6AE-6ED511725939}" srcOrd="0" destOrd="0" presId="urn:microsoft.com/office/officeart/2005/8/layout/hList9"/>
    <dgm:cxn modelId="{61AD214B-95A8-45B3-B3B0-AA31004D9F4A}" srcId="{FA3F4450-BB62-4CDB-9FAF-F324B1488E68}" destId="{8B95AF53-54D2-4E2A-81EA-9D55A253EED6}" srcOrd="0" destOrd="0" parTransId="{7B64B810-F1C8-4C1D-80D7-5D526CD9AA4B}" sibTransId="{6A9B626E-E32B-4E6F-966D-46A96B2AAD4F}"/>
    <dgm:cxn modelId="{15319849-4986-4B28-85F3-140576E8F13D}" type="presOf" srcId="{8B95AF53-54D2-4E2A-81EA-9D55A253EED6}" destId="{A40EE68F-CFE6-492E-B5E2-CC3619174CD5}" srcOrd="1" destOrd="0" presId="urn:microsoft.com/office/officeart/2005/8/layout/hList9"/>
    <dgm:cxn modelId="{555C0276-7C2E-44EC-BA11-77C57AFCD031}" srcId="{8C6A13BC-34EA-4665-BB85-74B920C60765}" destId="{8C2D965F-6798-44DA-A303-D2B00BD73149}" srcOrd="0" destOrd="0" parTransId="{0481BC93-5897-450A-9D9A-2FCD55AB88EF}" sibTransId="{A4656589-AADA-4D45-A7DB-498EE7BD2E18}"/>
    <dgm:cxn modelId="{30CCF5FD-BA53-41EF-B5F4-A97B932CE0CC}" type="presOf" srcId="{4819FE4E-86F2-4365-B32E-093A1C632AAC}" destId="{E0D41F9A-0477-4C1A-A3B5-06849D03BD2E}" srcOrd="1" destOrd="0" presId="urn:microsoft.com/office/officeart/2005/8/layout/hList9"/>
    <dgm:cxn modelId="{EDA75B3A-7853-424F-8318-DD229A9C4CC6}" type="presOf" srcId="{FCD367CA-950F-4681-85D3-9A9C3F8B24A1}" destId="{4E42451A-454F-416C-9613-6ABAD4A5CC96}" srcOrd="1" destOrd="0" presId="urn:microsoft.com/office/officeart/2005/8/layout/hList9"/>
    <dgm:cxn modelId="{4F797599-5A2E-4EED-8D43-9DE405BF6CB0}" type="presOf" srcId="{FA3F4450-BB62-4CDB-9FAF-F324B1488E68}" destId="{22DA684F-1BE3-4956-A412-E89CED74913F}" srcOrd="0" destOrd="0" presId="urn:microsoft.com/office/officeart/2005/8/layout/hList9"/>
    <dgm:cxn modelId="{93F43071-C027-4111-BE16-6ECA82B96E4C}" type="presOf" srcId="{8B95AF53-54D2-4E2A-81EA-9D55A253EED6}" destId="{974D0519-BD42-4D6A-939B-A043F84AF6EF}" srcOrd="0" destOrd="0" presId="urn:microsoft.com/office/officeart/2005/8/layout/hList9"/>
    <dgm:cxn modelId="{03DD1DDD-B612-4D56-B37E-4FCF9B2CF825}" srcId="{8C2D965F-6798-44DA-A303-D2B00BD73149}" destId="{0C862C0B-FAB8-449D-A3F8-B34FE764E9F7}" srcOrd="1" destOrd="0" parTransId="{360993D1-34C3-4CB7-A96D-B01F9AE8A7EE}" sibTransId="{F891EF8D-2FF4-412E-8CDF-9255E3185743}"/>
    <dgm:cxn modelId="{03654B96-5C16-4C6E-95E8-14C4250B8858}" type="presOf" srcId="{FCD367CA-950F-4681-85D3-9A9C3F8B24A1}" destId="{3E265879-C4EC-40FB-9DED-5CCB654C8D79}" srcOrd="0" destOrd="0" presId="urn:microsoft.com/office/officeart/2005/8/layout/hList9"/>
    <dgm:cxn modelId="{3F6651D2-6D48-4660-BB96-7A65E0417C36}" type="presOf" srcId="{4819FE4E-86F2-4365-B32E-093A1C632AAC}" destId="{F175FA9B-FA46-4CCA-BE65-701B3583EE69}" srcOrd="0" destOrd="0" presId="urn:microsoft.com/office/officeart/2005/8/layout/hList9"/>
    <dgm:cxn modelId="{C46889DA-D07D-488C-9DA8-BFBC0804C5E7}" type="presOf" srcId="{0C862C0B-FAB8-449D-A3F8-B34FE764E9F7}" destId="{C4E64345-3DE7-42E4-8A79-5CBE37B668D6}" srcOrd="1" destOrd="0" presId="urn:microsoft.com/office/officeart/2005/8/layout/hList9"/>
    <dgm:cxn modelId="{7EE2A482-2D15-406F-A138-34D7693D86D1}" srcId="{8C6A13BC-34EA-4665-BB85-74B920C60765}" destId="{FA3F4450-BB62-4CDB-9FAF-F324B1488E68}" srcOrd="1" destOrd="0" parTransId="{345ED8C0-7CC0-432B-A3AD-733416418D2D}" sibTransId="{90A2A97C-96CE-48EC-BC93-1E1AF30C518F}"/>
    <dgm:cxn modelId="{AE785BC9-F1D6-4275-BEF4-6177767BFADD}" type="presParOf" srcId="{EBD65B9F-C0FE-4BB7-8ECA-83BC554E74B8}" destId="{6D022B01-FE8C-4ADC-994D-B3FC0E81442E}" srcOrd="0" destOrd="0" presId="urn:microsoft.com/office/officeart/2005/8/layout/hList9"/>
    <dgm:cxn modelId="{B8F44EF9-0727-4BC0-9E06-C2C2B08B1EA0}" type="presParOf" srcId="{EBD65B9F-C0FE-4BB7-8ECA-83BC554E74B8}" destId="{A13E9CC4-2A3B-4249-B8DE-A2311E4A6A67}" srcOrd="1" destOrd="0" presId="urn:microsoft.com/office/officeart/2005/8/layout/hList9"/>
    <dgm:cxn modelId="{614C5C32-DA26-46B3-8863-9C0164ED248B}" type="presParOf" srcId="{A13E9CC4-2A3B-4249-B8DE-A2311E4A6A67}" destId="{D53DF0FC-9603-4096-BCAE-40CFE2285FED}" srcOrd="0" destOrd="0" presId="urn:microsoft.com/office/officeart/2005/8/layout/hList9"/>
    <dgm:cxn modelId="{03B76ECF-DF87-42CA-B818-DBE150AD7FB5}" type="presParOf" srcId="{A13E9CC4-2A3B-4249-B8DE-A2311E4A6A67}" destId="{8094DEAF-4B70-414A-AB3E-D16D7EBF4E86}" srcOrd="1" destOrd="0" presId="urn:microsoft.com/office/officeart/2005/8/layout/hList9"/>
    <dgm:cxn modelId="{D854623D-0F30-4E0D-A26B-4AA4E6BC0D2C}" type="presParOf" srcId="{8094DEAF-4B70-414A-AB3E-D16D7EBF4E86}" destId="{F175FA9B-FA46-4CCA-BE65-701B3583EE69}" srcOrd="0" destOrd="0" presId="urn:microsoft.com/office/officeart/2005/8/layout/hList9"/>
    <dgm:cxn modelId="{CBD47BD0-F56D-47B0-9625-001A53900C0B}" type="presParOf" srcId="{8094DEAF-4B70-414A-AB3E-D16D7EBF4E86}" destId="{E0D41F9A-0477-4C1A-A3B5-06849D03BD2E}" srcOrd="1" destOrd="0" presId="urn:microsoft.com/office/officeart/2005/8/layout/hList9"/>
    <dgm:cxn modelId="{201F8080-D402-4FCB-8D43-59162ACB0FA9}" type="presParOf" srcId="{A13E9CC4-2A3B-4249-B8DE-A2311E4A6A67}" destId="{E1E6FD75-AB74-4E29-B97A-7CC17916D731}" srcOrd="2" destOrd="0" presId="urn:microsoft.com/office/officeart/2005/8/layout/hList9"/>
    <dgm:cxn modelId="{5CD69F4A-84C2-4791-83FA-BC53047518B1}" type="presParOf" srcId="{E1E6FD75-AB74-4E29-B97A-7CC17916D731}" destId="{3EB4ED3B-6FD8-4ECF-B8EA-63C9784ACE80}" srcOrd="0" destOrd="0" presId="urn:microsoft.com/office/officeart/2005/8/layout/hList9"/>
    <dgm:cxn modelId="{5326E7BC-D10A-4D08-A267-E72DA43525AB}" type="presParOf" srcId="{E1E6FD75-AB74-4E29-B97A-7CC17916D731}" destId="{C4E64345-3DE7-42E4-8A79-5CBE37B668D6}" srcOrd="1" destOrd="0" presId="urn:microsoft.com/office/officeart/2005/8/layout/hList9"/>
    <dgm:cxn modelId="{DE8E58EE-0E3F-4F6E-997E-A8E0A475AE84}" type="presParOf" srcId="{EBD65B9F-C0FE-4BB7-8ECA-83BC554E74B8}" destId="{2BBC7B2E-D648-4325-966C-C955EF0AB190}" srcOrd="2" destOrd="0" presId="urn:microsoft.com/office/officeart/2005/8/layout/hList9"/>
    <dgm:cxn modelId="{57264EBB-C125-4BDA-B33B-6D576A7A6427}" type="presParOf" srcId="{EBD65B9F-C0FE-4BB7-8ECA-83BC554E74B8}" destId="{73DADA31-30EF-4A87-B6AE-6ED511725939}" srcOrd="3" destOrd="0" presId="urn:microsoft.com/office/officeart/2005/8/layout/hList9"/>
    <dgm:cxn modelId="{964E0D6C-5984-4D7B-B8A2-7C0F181679D5}" type="presParOf" srcId="{EBD65B9F-C0FE-4BB7-8ECA-83BC554E74B8}" destId="{523F0928-E727-4006-85C1-939192EAC1B3}" srcOrd="4" destOrd="0" presId="urn:microsoft.com/office/officeart/2005/8/layout/hList9"/>
    <dgm:cxn modelId="{1F9FA2B0-7FB2-4863-AFBE-391CD72AE339}" type="presParOf" srcId="{EBD65B9F-C0FE-4BB7-8ECA-83BC554E74B8}" destId="{4CC52810-3419-4889-9187-D859048B4F8F}" srcOrd="5" destOrd="0" presId="urn:microsoft.com/office/officeart/2005/8/layout/hList9"/>
    <dgm:cxn modelId="{F9F08946-EA51-4955-9A34-48F9690E8AAF}" type="presParOf" srcId="{EBD65B9F-C0FE-4BB7-8ECA-83BC554E74B8}" destId="{79D3AC02-80D6-446E-B55D-4736F2BB5F72}" srcOrd="6" destOrd="0" presId="urn:microsoft.com/office/officeart/2005/8/layout/hList9"/>
    <dgm:cxn modelId="{85F0C9B2-889A-4630-88D9-744A09DDA64E}" type="presParOf" srcId="{79D3AC02-80D6-446E-B55D-4736F2BB5F72}" destId="{30F11823-9AFC-40AC-9CC7-C367DC8B34F8}" srcOrd="0" destOrd="0" presId="urn:microsoft.com/office/officeart/2005/8/layout/hList9"/>
    <dgm:cxn modelId="{AA9E712A-A6C3-471E-AE24-3B61771AA27D}" type="presParOf" srcId="{79D3AC02-80D6-446E-B55D-4736F2BB5F72}" destId="{B287270C-4BF8-4756-BF09-36202F4EF3E8}" srcOrd="1" destOrd="0" presId="urn:microsoft.com/office/officeart/2005/8/layout/hList9"/>
    <dgm:cxn modelId="{4CA6852E-94E0-4AC1-B178-86F117FC88D4}" type="presParOf" srcId="{B287270C-4BF8-4756-BF09-36202F4EF3E8}" destId="{974D0519-BD42-4D6A-939B-A043F84AF6EF}" srcOrd="0" destOrd="0" presId="urn:microsoft.com/office/officeart/2005/8/layout/hList9"/>
    <dgm:cxn modelId="{43E20B5C-0A10-4A98-85BE-1CF50DAF75EB}" type="presParOf" srcId="{B287270C-4BF8-4756-BF09-36202F4EF3E8}" destId="{A40EE68F-CFE6-492E-B5E2-CC3619174CD5}" srcOrd="1" destOrd="0" presId="urn:microsoft.com/office/officeart/2005/8/layout/hList9"/>
    <dgm:cxn modelId="{B0E631FB-54D3-420D-A5CE-581723ABA675}" type="presParOf" srcId="{79D3AC02-80D6-446E-B55D-4736F2BB5F72}" destId="{922EA2CB-1730-46EC-B101-57171F92E9AA}" srcOrd="2" destOrd="0" presId="urn:microsoft.com/office/officeart/2005/8/layout/hList9"/>
    <dgm:cxn modelId="{58E4AA1E-5F12-47F2-A3E7-9E36CC76CFAB}" type="presParOf" srcId="{922EA2CB-1730-46EC-B101-57171F92E9AA}" destId="{3E265879-C4EC-40FB-9DED-5CCB654C8D79}" srcOrd="0" destOrd="0" presId="urn:microsoft.com/office/officeart/2005/8/layout/hList9"/>
    <dgm:cxn modelId="{7296C986-8379-4BB8-8CC4-A129CEA579F1}" type="presParOf" srcId="{922EA2CB-1730-46EC-B101-57171F92E9AA}" destId="{4E42451A-454F-416C-9613-6ABAD4A5CC96}" srcOrd="1" destOrd="0" presId="urn:microsoft.com/office/officeart/2005/8/layout/hList9"/>
    <dgm:cxn modelId="{DE590C62-2041-4AE6-A4CD-38366816D332}" type="presParOf" srcId="{EBD65B9F-C0FE-4BB7-8ECA-83BC554E74B8}" destId="{3AB9D62A-5AF4-4EFB-92A7-551BB431CB51}" srcOrd="7" destOrd="0" presId="urn:microsoft.com/office/officeart/2005/8/layout/hList9"/>
    <dgm:cxn modelId="{FE2A40F7-1239-41FA-BEFF-DFD6C9A0772B}" type="presParOf" srcId="{EBD65B9F-C0FE-4BB7-8ECA-83BC554E74B8}" destId="{22DA684F-1BE3-4956-A412-E89CED74913F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5FA9B-FA46-4CCA-BE65-701B3583EE69}">
      <dsp:nvSpPr>
        <dsp:cNvPr id="0" name=""/>
        <dsp:cNvSpPr/>
      </dsp:nvSpPr>
      <dsp:spPr>
        <a:xfrm>
          <a:off x="1718909" y="516772"/>
          <a:ext cx="1932665" cy="12890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Hábito</a:t>
          </a:r>
          <a:r>
            <a:rPr lang="es-ES" sz="1300" kern="1200" dirty="0"/>
            <a:t> </a:t>
          </a:r>
          <a:r>
            <a:rPr lang="es-ES" sz="1300" b="1" kern="1200" dirty="0"/>
            <a:t>Corporal</a:t>
          </a:r>
        </a:p>
      </dsp:txBody>
      <dsp:txXfrm>
        <a:off x="2028136" y="516772"/>
        <a:ext cx="1623439" cy="1289088"/>
      </dsp:txXfrm>
    </dsp:sp>
    <dsp:sp modelId="{3EB4ED3B-6FD8-4ECF-B8EA-63C9784ACE80}">
      <dsp:nvSpPr>
        <dsp:cNvPr id="0" name=""/>
        <dsp:cNvSpPr/>
      </dsp:nvSpPr>
      <dsp:spPr>
        <a:xfrm>
          <a:off x="1718909" y="1805860"/>
          <a:ext cx="1932665" cy="12890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Temperamento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Aptitudes</a:t>
          </a:r>
        </a:p>
      </dsp:txBody>
      <dsp:txXfrm>
        <a:off x="2028136" y="1805860"/>
        <a:ext cx="1623439" cy="1289088"/>
      </dsp:txXfrm>
    </dsp:sp>
    <dsp:sp modelId="{73DADA31-30EF-4A87-B6AE-6ED511725939}">
      <dsp:nvSpPr>
        <dsp:cNvPr id="0" name=""/>
        <dsp:cNvSpPr/>
      </dsp:nvSpPr>
      <dsp:spPr>
        <a:xfrm>
          <a:off x="799804" y="31171"/>
          <a:ext cx="1288443" cy="12884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/>
            <a:t>Factores</a:t>
          </a:r>
          <a:r>
            <a:rPr lang="es-ES" sz="1200" kern="1200" dirty="0"/>
            <a:t> </a:t>
          </a:r>
          <a:r>
            <a:rPr lang="es-ES" sz="1200" b="1" kern="1200" dirty="0"/>
            <a:t>Genotípicos</a:t>
          </a:r>
        </a:p>
      </dsp:txBody>
      <dsp:txXfrm>
        <a:off x="988492" y="219859"/>
        <a:ext cx="911067" cy="911067"/>
      </dsp:txXfrm>
    </dsp:sp>
    <dsp:sp modelId="{974D0519-BD42-4D6A-939B-A043F84AF6EF}">
      <dsp:nvSpPr>
        <dsp:cNvPr id="0" name=""/>
        <dsp:cNvSpPr/>
      </dsp:nvSpPr>
      <dsp:spPr>
        <a:xfrm>
          <a:off x="4940019" y="516772"/>
          <a:ext cx="1932665" cy="12890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Antecedentes</a:t>
          </a:r>
          <a:r>
            <a:rPr lang="es-ES" sz="1300" kern="1200" dirty="0"/>
            <a:t> </a:t>
          </a:r>
          <a:r>
            <a:rPr lang="es-ES" sz="1300" b="1" kern="1200" dirty="0"/>
            <a:t>prenatales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Educación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Aprendizaje</a:t>
          </a:r>
        </a:p>
      </dsp:txBody>
      <dsp:txXfrm>
        <a:off x="5249246" y="516772"/>
        <a:ext cx="1623439" cy="1289088"/>
      </dsp:txXfrm>
    </dsp:sp>
    <dsp:sp modelId="{3E265879-C4EC-40FB-9DED-5CCB654C8D79}">
      <dsp:nvSpPr>
        <dsp:cNvPr id="0" name=""/>
        <dsp:cNvSpPr/>
      </dsp:nvSpPr>
      <dsp:spPr>
        <a:xfrm>
          <a:off x="4940019" y="1805860"/>
          <a:ext cx="1932665" cy="12890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Influencias</a:t>
          </a:r>
          <a:r>
            <a:rPr lang="es-ES" sz="1300" kern="1200" dirty="0"/>
            <a:t> </a:t>
          </a:r>
          <a:r>
            <a:rPr lang="es-ES" sz="1300" b="1" kern="1200" dirty="0"/>
            <a:t>climáticas</a:t>
          </a:r>
          <a:r>
            <a:rPr lang="es-ES" sz="1300" kern="1200" dirty="0"/>
            <a:t> </a:t>
          </a:r>
          <a:r>
            <a:rPr lang="es-ES" sz="1300" b="1" kern="1200" dirty="0"/>
            <a:t>directas</a:t>
          </a:r>
          <a:r>
            <a:rPr lang="es-ES" sz="1300" kern="1200" dirty="0"/>
            <a:t> o </a:t>
          </a:r>
          <a:r>
            <a:rPr lang="es-ES" sz="1300" b="1" kern="1200" dirty="0"/>
            <a:t>indirectas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dirty="0"/>
            <a:t>Influencias</a:t>
          </a:r>
          <a:r>
            <a:rPr lang="es-ES" sz="1300" kern="1200" dirty="0"/>
            <a:t> </a:t>
          </a:r>
          <a:r>
            <a:rPr lang="es-ES" sz="1300" b="1" kern="1200" dirty="0"/>
            <a:t>sociales</a:t>
          </a:r>
        </a:p>
      </dsp:txBody>
      <dsp:txXfrm>
        <a:off x="5249246" y="1805860"/>
        <a:ext cx="1623439" cy="1289088"/>
      </dsp:txXfrm>
    </dsp:sp>
    <dsp:sp modelId="{22DA684F-1BE3-4956-A412-E89CED74913F}">
      <dsp:nvSpPr>
        <dsp:cNvPr id="0" name=""/>
        <dsp:cNvSpPr/>
      </dsp:nvSpPr>
      <dsp:spPr>
        <a:xfrm>
          <a:off x="3909264" y="1395"/>
          <a:ext cx="1288443" cy="12884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/>
            <a:t>Factores</a:t>
          </a:r>
          <a:r>
            <a:rPr lang="es-ES" sz="1200" kern="1200" dirty="0"/>
            <a:t>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/>
            <a:t>Fenotípicos</a:t>
          </a:r>
          <a:r>
            <a:rPr lang="es-ES" sz="1200" kern="1200" dirty="0"/>
            <a:t> </a:t>
          </a:r>
        </a:p>
      </dsp:txBody>
      <dsp:txXfrm>
        <a:off x="4097952" y="190083"/>
        <a:ext cx="911067" cy="911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58AD48C-0D25-4F4F-9820-16AFE99EEAC8}" type="datetimeFigureOut">
              <a:rPr lang="es-ES"/>
              <a:pPr>
                <a:defRPr/>
              </a:pPr>
              <a:t>13/05/2026</a:t>
            </a:fld>
            <a:endParaRPr lang="es-ES"/>
          </a:p>
        </p:txBody>
      </p:sp>
      <p:sp>
        <p:nvSpPr>
          <p:cNvPr id="4" name="Marcador de imagen de diapositiva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EE4822E-6A9E-4DFA-85DF-0F5DABD6427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3625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277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DE4A09-AB0D-48E9-AF8E-EDDE3279EEE1}" type="slidenum">
              <a:rPr lang="es-ES" altLang="es-ES" sz="1200"/>
              <a:pPr/>
              <a:t>12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3299911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120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08B435-B676-43B0-A982-BF029B6CF94D}" type="slidenum">
              <a:rPr lang="es-ES" altLang="es-ES" sz="1200"/>
              <a:pPr/>
              <a:t>21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1926823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325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250000-02DA-4FC6-A0B2-F0B2517C3818}" type="slidenum">
              <a:rPr lang="es-ES" altLang="es-ES" sz="1200"/>
              <a:pPr/>
              <a:t>22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245443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530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FC4DAB-E0D7-42A0-B472-61E5501D643D}" type="slidenum">
              <a:rPr lang="es-ES" altLang="es-ES" sz="1200"/>
              <a:pPr/>
              <a:t>23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18150786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734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635C886-2778-41E5-A45B-8C081E2E8644}" type="slidenum">
              <a:rPr lang="es-ES" altLang="es-ES" sz="1200"/>
              <a:pPr/>
              <a:t>24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41038798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939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F9E0CB-51E7-43B6-BDE7-EC3EA9CAF32B}" type="slidenum">
              <a:rPr lang="es-ES" altLang="es-ES" sz="1200"/>
              <a:pPr/>
              <a:t>25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3525866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6144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85AA0D-A757-4F0F-9A4C-2661A00645BC}" type="slidenum">
              <a:rPr lang="es-ES" altLang="es-ES" sz="1200"/>
              <a:pPr/>
              <a:t>26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34373266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6349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B4664E9-E622-4F1C-9426-A9F8B8EAF9F7}" type="slidenum">
              <a:rPr lang="es-ES" altLang="es-ES" sz="1200"/>
              <a:pPr/>
              <a:t>27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33278384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CU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386920-4CD9-4085-94D8-24815F4DD09D}" type="slidenum">
              <a:rPr lang="es-ES" altLang="es-ES" sz="1200"/>
              <a:pPr/>
              <a:t>28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3657631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482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ADFE7D-AE5B-46E5-AA9C-C213806F357E}" type="slidenum">
              <a:rPr lang="es-ES" altLang="es-ES" sz="1200"/>
              <a:pPr/>
              <a:t>13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4026957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686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3B4363-A7EB-45D5-BE0E-05420EBFD7C7}" type="slidenum">
              <a:rPr lang="es-ES" altLang="es-ES" sz="1200"/>
              <a:pPr/>
              <a:t>14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815730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891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6DFD7B6-4565-46F4-8615-9222C92A6249}" type="slidenum">
              <a:rPr lang="es-ES" altLang="es-ES" sz="1200"/>
              <a:pPr/>
              <a:t>15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2517470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096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3385642-BB61-4D1D-BF43-03BB731E4F64}" type="slidenum">
              <a:rPr lang="es-ES" altLang="es-ES" sz="1200"/>
              <a:pPr/>
              <a:t>16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711456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3012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C1516F-F21C-4D16-9E4C-A045E8C8C860}" type="slidenum">
              <a:rPr lang="es-ES" altLang="es-ES" sz="1200"/>
              <a:pPr/>
              <a:t>17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2853976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5060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58415A9-5046-4E38-BCB9-3D23D158F93D}" type="slidenum">
              <a:rPr lang="es-ES" altLang="es-ES" sz="1200"/>
              <a:pPr/>
              <a:t>18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1980002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7108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CB3F64-50EF-4589-96FD-4909A7397FE6}" type="slidenum">
              <a:rPr lang="es-ES" altLang="es-ES" sz="1200"/>
              <a:pPr/>
              <a:t>19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2771995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9156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D745E4-6569-43AF-8061-A0B7BF930ED7}" type="slidenum">
              <a:rPr lang="es-ES" altLang="es-ES" sz="1200"/>
              <a:pPr/>
              <a:t>20</a:t>
            </a:fld>
            <a:endParaRPr lang="es-ES" altLang="es-ES" sz="1200"/>
          </a:p>
        </p:txBody>
      </p:sp>
    </p:spTree>
    <p:extLst>
      <p:ext uri="{BB962C8B-B14F-4D97-AF65-F5344CB8AC3E}">
        <p14:creationId xmlns:p14="http://schemas.microsoft.com/office/powerpoint/2010/main" val="43397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2147483646 w 8042"/>
              <a:gd name="T1" fmla="*/ 2147483646 h 10000"/>
              <a:gd name="T2" fmla="*/ 2147483646 w 8042"/>
              <a:gd name="T3" fmla="*/ 2147483646 h 10000"/>
              <a:gd name="T4" fmla="*/ 2147483646 w 8042"/>
              <a:gd name="T5" fmla="*/ 2147483646 h 10000"/>
              <a:gd name="T6" fmla="*/ 2147483646 w 8042"/>
              <a:gd name="T7" fmla="*/ 2147483646 h 10000"/>
              <a:gd name="T8" fmla="*/ 2147483646 w 8042"/>
              <a:gd name="T9" fmla="*/ 2147483646 h 10000"/>
              <a:gd name="T10" fmla="*/ 2147483646 w 8042"/>
              <a:gd name="T11" fmla="*/ 2147483646 h 10000"/>
              <a:gd name="T12" fmla="*/ 2147483646 w 8042"/>
              <a:gd name="T13" fmla="*/ 2147483646 h 10000"/>
              <a:gd name="T14" fmla="*/ 2147483646 w 8042"/>
              <a:gd name="T15" fmla="*/ 2147483646 h 10000"/>
              <a:gd name="T16" fmla="*/ 2147483646 w 8042"/>
              <a:gd name="T17" fmla="*/ 0 h 10000"/>
              <a:gd name="T18" fmla="*/ 0 w 8042"/>
              <a:gd name="T19" fmla="*/ 2147483646 h 10000"/>
              <a:gd name="T20" fmla="*/ 2147483646 w 8042"/>
              <a:gd name="T21" fmla="*/ 2147483646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C6747E-1113-4885-8CA2-2CAA05C6668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7612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7A8EC5-510A-4C42-8762-AAB817748C3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3435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6" name="TextBox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14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A55314-B1C8-4EE9-976D-7024BDD0EA3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65500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611524-E01F-4BDC-B8E1-CE158C7AFFE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69851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6" name="TextBox 10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11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20F16C-6439-4EF0-94DD-F9E870C36F9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81356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86EA16-2453-4E39-A5C3-63AC402A87C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55816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A54133-318A-4E6C-A2CC-1A6909F14B5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76530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F36DE8-9AA4-4738-B665-3A892C89835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2695097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s-ES" noProof="0"/>
          </a:p>
        </p:txBody>
      </p:sp>
      <p:sp>
        <p:nvSpPr>
          <p:cNvPr id="4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CF1D6D-E1B2-4A15-8951-A13BB8E1EF8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110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2D3F8-4725-4F8D-A75F-CF6963B87D5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536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6C2650-7927-456D-B6F0-8A4A8E93DC1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417752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AD4A952-C0B0-41BE-BE74-5B933648CE8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9915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Footer Placeholder 7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10E1666-B52A-45C0-B2E0-0475D1EDD0F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9356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341C4C-D98D-440B-B64A-FD2AB7E3259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1034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3" name="Date Placeholder 1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Footer Placeholder 2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3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614908-C3FD-41C2-BB37-692BD129B5C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4454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37369D-7840-4E2B-9D0B-0108E6ECCAE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6282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2147483646 h 10000"/>
              <a:gd name="T4" fmla="*/ 2147483646 w 7908"/>
              <a:gd name="T5" fmla="*/ 214748364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2147483646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9084D7-F57E-4DCB-9B82-22113A1B070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0976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5937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1945"/>
              <a:ext cx="350838" cy="1310012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21"/>
              <a:ext cx="357188" cy="820730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403"/>
              <a:ext cx="457200" cy="1853219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719"/>
              <a:ext cx="144462" cy="2508226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47"/>
              <a:ext cx="111125" cy="232804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329"/>
              <a:ext cx="68262" cy="424833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2588"/>
              <a:ext cx="1168400" cy="2250433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22"/>
              <a:ext cx="100012" cy="209129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957"/>
              <a:ext cx="114300" cy="558991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050"/>
              <a:ext cx="31750" cy="189399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50"/>
              <a:ext cx="174625" cy="439301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</p:grpSp>
      <p:sp>
        <p:nvSpPr>
          <p:cNvPr id="62" name="Rectangle 61">
            <a:extLst>
              <a:ext uri="{FF2B5EF4-FFF2-40B4-BE49-F238E27FC236}"/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n-US" altLang="es-E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53928B5F-CF37-4DB9-814D-6209BE53B00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  <p:sldLayoutId id="2147484315" r:id="rId8"/>
    <p:sldLayoutId id="2147484316" r:id="rId9"/>
    <p:sldLayoutId id="2147484317" r:id="rId10"/>
    <p:sldLayoutId id="2147484318" r:id="rId11"/>
    <p:sldLayoutId id="2147484319" r:id="rId12"/>
    <p:sldLayoutId id="2147484320" r:id="rId13"/>
    <p:sldLayoutId id="2147484321" r:id="rId14"/>
    <p:sldLayoutId id="2147484322" r:id="rId15"/>
    <p:sldLayoutId id="2147484323" r:id="rId16"/>
    <p:sldLayoutId id="2147484324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838200"/>
            <a:ext cx="7772400" cy="13716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de personalidad</a:t>
            </a:r>
            <a:br>
              <a:rPr lang="es-MX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estructuración.</a:t>
            </a:r>
            <a:endParaRPr lang="es-ES" sz="4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39975" y="4437063"/>
            <a:ext cx="5813425" cy="744537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s-MX" sz="1800" dirty="0">
                <a:latin typeface="Arial Rounded MT Bold" panose="020F0704030504030204" pitchFamily="34" charset="0"/>
              </a:rPr>
              <a:t>Dra. </a:t>
            </a:r>
            <a:r>
              <a:rPr lang="es-MX" sz="1800" dirty="0" smtClean="0">
                <a:latin typeface="Arial Rounded MT Bold" panose="020F0704030504030204" pitchFamily="34" charset="0"/>
              </a:rPr>
              <a:t>Elizabeth Méndez Parra</a:t>
            </a:r>
            <a:endParaRPr lang="es-MX" sz="1800" dirty="0">
              <a:latin typeface="Arial Rounded MT Bold" panose="020F0704030504030204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s-MX" sz="1800" dirty="0">
                <a:latin typeface="Arial Rounded MT Bold" panose="020F0704030504030204" pitchFamily="34" charset="0"/>
              </a:rPr>
              <a:t>Psiquiatra  Infanto-Juvenil.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s-ES" sz="18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7531100" y="1141413"/>
          <a:ext cx="1095375" cy="395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Gráfico" r:id="rId3" imgW="2314643" imgH="3952785" progId="MSGraph.Chart.8">
                  <p:embed followColorScheme="full"/>
                </p:oleObj>
              </mc:Choice>
              <mc:Fallback>
                <p:oleObj name="Gráfico" r:id="rId3" imgW="2314643" imgH="3952785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1100" y="1141413"/>
                        <a:ext cx="1095375" cy="395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 advAuto="0"/>
      <p:bldOleChart spid="286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/>
          </p:nvPr>
        </p:nvSpPr>
        <p:spPr>
          <a:xfrm>
            <a:off x="2627313" y="260350"/>
            <a:ext cx="3889375" cy="501650"/>
          </a:xfrm>
        </p:spPr>
        <p:txBody>
          <a:bodyPr/>
          <a:lstStyle/>
          <a:p>
            <a:r>
              <a:rPr lang="es-ES" altLang="es-ES" sz="2000" smtClean="0">
                <a:latin typeface="Arial" panose="020B0604020202020204" pitchFamily="34" charset="0"/>
                <a:cs typeface="Arial" panose="020B0604020202020204" pitchFamily="34" charset="0"/>
              </a:rPr>
              <a:t>Factores obstétricos-perinatales </a:t>
            </a:r>
            <a:br>
              <a:rPr lang="es-ES" altLang="es-ES" sz="20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altLang="es-ES" sz="1400" smtClean="0">
                <a:latin typeface="Arial" panose="020B0604020202020204" pitchFamily="34" charset="0"/>
                <a:cs typeface="Arial" panose="020B0604020202020204" pitchFamily="34" charset="0"/>
              </a:rPr>
              <a:t>    Sobre el que inciden factores psicosociales</a:t>
            </a: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03350" y="1052513"/>
            <a:ext cx="6592888" cy="5689600"/>
          </a:xfrm>
        </p:spPr>
        <p:txBody>
          <a:bodyPr/>
          <a:lstStyle/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Edad materna precoz</a:t>
            </a:r>
          </a:p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Consumo de sustancias psicoactivas durante el embarazo.</a:t>
            </a:r>
          </a:p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Prematuridad, bajo peso al nacer</a:t>
            </a:r>
            <a:r>
              <a:rPr lang="es-ES" sz="1800" dirty="0"/>
              <a:t>. 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s-ES" sz="1800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Otras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Variables Familiares  y 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ambientales:</a:t>
            </a: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Trastorno psiquiátrico en los padres</a:t>
            </a:r>
          </a:p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Depresión postparto</a:t>
            </a:r>
          </a:p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Separación y Divorcio</a:t>
            </a:r>
          </a:p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Violencia Intrafamiliar</a:t>
            </a:r>
          </a:p>
          <a:p>
            <a:pPr>
              <a:defRPr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Condición socio-económica desfavorable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688" y="476250"/>
            <a:ext cx="4859337" cy="792163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_tradn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Maltrato infantil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763713" y="1268413"/>
            <a:ext cx="6770687" cy="5113337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b="1" dirty="0">
                <a:latin typeface="Arial" panose="020B0604020202020204" pitchFamily="34" charset="0"/>
              </a:rPr>
              <a:t>      </a:t>
            </a:r>
            <a:r>
              <a:rPr lang="es-ES_tradnl" sz="1800" dirty="0">
                <a:latin typeface="Arial" panose="020B0604020202020204" pitchFamily="34" charset="0"/>
              </a:rPr>
              <a:t>Maltrato en el embarazo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SzPct val="90000"/>
              <a:buFont typeface="Wingdings 3" panose="05040102010807070707" pitchFamily="18" charset="2"/>
              <a:buNone/>
              <a:defRPr/>
            </a:pPr>
            <a:r>
              <a:rPr lang="es-ES_tradnl" sz="1800" dirty="0">
                <a:latin typeface="Arial" panose="020B0604020202020204" pitchFamily="34" charset="0"/>
              </a:rPr>
              <a:t>      Maltrato en las primeras fases de la infancia: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SzPct val="80000"/>
              <a:defRPr/>
            </a:pPr>
            <a:r>
              <a:rPr lang="es-ES_tradnl" sz="1800" dirty="0">
                <a:latin typeface="Arial" panose="020B0604020202020204" pitchFamily="34" charset="0"/>
              </a:rPr>
              <a:t> Desapego(apego inseguro, apego desorganizado, apego evitativo)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SzPct val="80000"/>
              <a:defRPr/>
            </a:pPr>
            <a:r>
              <a:rPr lang="es-ES_tradnl" sz="1800" dirty="0">
                <a:latin typeface="Arial" panose="020B0604020202020204" pitchFamily="34" charset="0"/>
              </a:rPr>
              <a:t> Sobre-protección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SzPct val="80000"/>
              <a:defRPr/>
            </a:pPr>
            <a:r>
              <a:rPr lang="es-ES_tradnl" sz="1800" dirty="0">
                <a:latin typeface="Arial" panose="020B0604020202020204" pitchFamily="34" charset="0"/>
              </a:rPr>
              <a:t> Maltrato físico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SzPct val="80000"/>
              <a:defRPr/>
            </a:pPr>
            <a:r>
              <a:rPr lang="es-ES_tradnl" sz="1800" dirty="0">
                <a:latin typeface="Arial" panose="020B0604020202020204" pitchFamily="34" charset="0"/>
              </a:rPr>
              <a:t> Maltrato psíquico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SzPct val="80000"/>
              <a:defRPr/>
            </a:pPr>
            <a:r>
              <a:rPr lang="es-ES_tradnl" sz="1800" dirty="0">
                <a:latin typeface="Arial" panose="020B0604020202020204" pitchFamily="34" charset="0"/>
              </a:rPr>
              <a:t> Abuso sexual</a:t>
            </a:r>
          </a:p>
          <a:p>
            <a:pPr marL="457200" lvl="1" indent="0" eaLnBrk="1" hangingPunct="1">
              <a:lnSpc>
                <a:spcPct val="90000"/>
              </a:lnSpc>
              <a:spcBef>
                <a:spcPct val="50000"/>
              </a:spcBef>
              <a:buSzPct val="80000"/>
              <a:buFont typeface="Wingdings 3" panose="05040102010807070707" pitchFamily="18" charset="2"/>
              <a:buNone/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abuso verbal en la infancia aumenta el riesgo de trastornos de personalidad en la adolescencia y principio de la edad adulta.</a:t>
            </a:r>
          </a:p>
          <a:p>
            <a:pPr marL="457200" lvl="1" indent="0" eaLnBrk="1" hangingPunct="1">
              <a:lnSpc>
                <a:spcPct val="90000"/>
              </a:lnSpc>
              <a:spcBef>
                <a:spcPct val="50000"/>
              </a:spcBef>
              <a:buSzPct val="80000"/>
              <a:buFont typeface="Wingdings 3" panose="05040102010807070707" pitchFamily="18" charset="2"/>
              <a:buNone/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 tener niveles elevados de síntomas de trastornos límite, narcisista, paranoide, esquizoide y esquizotípico en la adolescencia y principio de edad adulta  (Johnson et al.,2001)</a:t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ct val="50000"/>
              </a:spcBef>
              <a:buSzPct val="80000"/>
              <a:buFont typeface="Wingdings 3" panose="05040102010807070707" pitchFamily="18" charset="2"/>
              <a:buNone/>
              <a:defRPr/>
            </a:pPr>
            <a:endParaRPr lang="es-ES_trad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150" y="188913"/>
            <a:ext cx="6232525" cy="719137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Rasgos patológicos de personalidad en niños y adolescentes</a:t>
            </a:r>
            <a: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s-ES_tradnl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s-ES" dirty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1196975"/>
            <a:ext cx="6591300" cy="4824413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Temperamento difícil: (</a:t>
            </a: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relación a la personalidad de los padres , apoyo social ,tipo de funcionamiento familiar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Calidad de las emociones negativas, perseverancia, inestable, dificultades adaptativas, reacción emocional intensa, retraimiento social, hiperactividad</a:t>
            </a:r>
            <a:r>
              <a:rPr lang="es-ES_tradnl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defRPr/>
            </a:pPr>
            <a:endParaRPr lang="es-ES_tradnl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Temperamento resistente </a:t>
            </a: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relación al estilo educativo permisivo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Tendencia al oposicionismo, débil capacidad de inhibición , débil capacidad de empatía.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Rasgos temperamentales de mayor riesgo : </a:t>
            </a: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agresividad, impulsividad y deshinbiciòn conductual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ítulo 3"/>
          <p:cNvSpPr>
            <a:spLocks noGrp="1"/>
          </p:cNvSpPr>
          <p:nvPr>
            <p:ph type="title"/>
          </p:nvPr>
        </p:nvSpPr>
        <p:spPr>
          <a:xfrm>
            <a:off x="1908175" y="404813"/>
            <a:ext cx="6232525" cy="1150937"/>
          </a:xfrm>
        </p:spPr>
        <p:txBody>
          <a:bodyPr/>
          <a:lstStyle/>
          <a:p>
            <a:pPr algn="ctr" eaLnBrk="1" hangingPunct="1"/>
            <a:r>
              <a:rPr lang="es-MX" altLang="es-CU" sz="3200" smtClean="0">
                <a:latin typeface="Arial" panose="020B0604020202020204" pitchFamily="34" charset="0"/>
                <a:cs typeface="Arial" panose="020B0604020202020204" pitchFamily="34" charset="0"/>
              </a:rPr>
              <a:t>Trastorno de personalidad</a:t>
            </a:r>
            <a:br>
              <a:rPr lang="es-MX" altLang="es-CU" sz="32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altLang="es-CU" sz="3200" smtClean="0">
                <a:latin typeface="Arial" panose="020B0604020202020204" pitchFamily="34" charset="0"/>
                <a:cs typeface="Arial" panose="020B0604020202020204" pitchFamily="34" charset="0"/>
              </a:rPr>
              <a:t>en estructuración</a:t>
            </a:r>
            <a:endParaRPr lang="es-ES" altLang="es-CU" sz="32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1844675"/>
            <a:ext cx="6591300" cy="4824413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En niños y </a:t>
            </a:r>
            <a:r>
              <a:rPr lang="es-ES_tradnl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adolescentes</a:t>
            </a:r>
            <a: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</a:t>
            </a: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ersonalidad está en formación, es inestable y su estructuración es de forma lenta.</a:t>
            </a:r>
          </a:p>
          <a:p>
            <a:pPr eaLnBrk="1" hangingPunct="1"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Algunos muestran tendencia a patrones conductuales desviados, duraderos e </a:t>
            </a:r>
            <a:r>
              <a:rPr lang="es-ES_tradnl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inadaptativos</a:t>
            </a: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Esos patrones pueden desaparecer en el desarrollo o ir estructurándose progresivamente hasta conformar los cuadros característicos de los adultos. </a:t>
            </a:r>
          </a:p>
          <a:p>
            <a:pPr eaLnBrk="1" hangingPunct="1">
              <a:defRPr/>
            </a:pP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3"/>
          <p:cNvSpPr>
            <a:spLocks noGrp="1"/>
          </p:cNvSpPr>
          <p:nvPr>
            <p:ph type="title"/>
          </p:nvPr>
        </p:nvSpPr>
        <p:spPr>
          <a:xfrm>
            <a:off x="1476375" y="404813"/>
            <a:ext cx="6335713" cy="647700"/>
          </a:xfrm>
        </p:spPr>
        <p:txBody>
          <a:bodyPr/>
          <a:lstStyle/>
          <a:p>
            <a:pPr algn="ctr" eaLnBrk="1" hangingPunct="1"/>
            <a:r>
              <a:rPr lang="es-MX" altLang="es-CU" sz="3200" smtClean="0">
                <a:latin typeface="Arial" panose="020B0604020202020204" pitchFamily="34" charset="0"/>
                <a:cs typeface="Arial" panose="020B0604020202020204" pitchFamily="34" charset="0"/>
              </a:rPr>
              <a:t>Trastorno Disocial</a:t>
            </a:r>
            <a:endParaRPr lang="es-ES" altLang="es-CU" sz="32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1125538"/>
            <a:ext cx="6591300" cy="5472112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Forma persistente y reiterada de comportamiento </a:t>
            </a:r>
            <a:r>
              <a:rPr lang="es-ES_tradnl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disocial</a:t>
            </a: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agresivo o retador.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Viola los derechos básicos de los otros o las normas sociales , m</a:t>
            </a:r>
            <a:r>
              <a:rPr lang="es-ES_tradnl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de lo que sería aceptable para el carácter y la edad del individuo afectado y  las características de la sociedad en que vive.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desviaciones m</a:t>
            </a:r>
            <a:r>
              <a:rPr lang="es-ES_tradnl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graves que la simple maldad infantil o la rebeldía del adolescente.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3"/>
          <p:cNvSpPr>
            <a:spLocks noGrp="1"/>
          </p:cNvSpPr>
          <p:nvPr>
            <p:ph type="title"/>
          </p:nvPr>
        </p:nvSpPr>
        <p:spPr>
          <a:xfrm>
            <a:off x="1476375" y="404813"/>
            <a:ext cx="6335713" cy="647700"/>
          </a:xfrm>
        </p:spPr>
        <p:txBody>
          <a:bodyPr/>
          <a:lstStyle/>
          <a:p>
            <a:pPr algn="ctr" eaLnBrk="1" hangingPunct="1"/>
            <a:r>
              <a:rPr lang="es-MX" altLang="es-CU" smtClean="0">
                <a:latin typeface="Arial" panose="020B0604020202020204" pitchFamily="34" charset="0"/>
                <a:cs typeface="Arial" panose="020B0604020202020204" pitchFamily="34" charset="0"/>
              </a:rPr>
              <a:t>Trastorno Disocial</a:t>
            </a:r>
            <a:endParaRPr lang="es-ES" altLang="es-CU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1773238"/>
            <a:ext cx="6591300" cy="5472112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Prevalencia</a:t>
            </a: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: 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Las tasas varían  en función de la población estudiada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Varones entre 6 y 16 %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Hembras entre 2 y 9 %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Es un diagnóstico frecuente  </a:t>
            </a:r>
          </a:p>
          <a:p>
            <a:pPr eaLnBrk="1" hangingPunct="1">
              <a:defRPr/>
            </a:pPr>
            <a:endParaRPr lang="es-ES_tradnl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3"/>
          <p:cNvSpPr>
            <a:spLocks noGrp="1"/>
          </p:cNvSpPr>
          <p:nvPr>
            <p:ph type="title"/>
          </p:nvPr>
        </p:nvSpPr>
        <p:spPr>
          <a:xfrm>
            <a:off x="1476375" y="620713"/>
            <a:ext cx="6335713" cy="647700"/>
          </a:xfrm>
        </p:spPr>
        <p:txBody>
          <a:bodyPr/>
          <a:lstStyle/>
          <a:p>
            <a:pPr algn="ctr" eaLnBrk="1" hangingPunct="1"/>
            <a:r>
              <a:rPr lang="es-ES" altLang="es-CU" smtClean="0">
                <a:latin typeface="Arial" panose="020B0604020202020204" pitchFamily="34" charset="0"/>
                <a:cs typeface="Arial" panose="020B0604020202020204" pitchFamily="34" charset="0"/>
              </a:rPr>
              <a:t>Diagnóstico</a:t>
            </a:r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1196975"/>
            <a:ext cx="6591300" cy="5472113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Grados excesivos de pelea o intimidaciones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Crueldad hacia otras personas o animales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Destrucción grave de pertenencias ajenas 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Incendio 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Robo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Mentiras reiteradas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Ausencias a la escuela 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Fugas del hogar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Rabietas frecuentes y graves </a:t>
            </a:r>
          </a:p>
          <a:p>
            <a:pPr eaLnBrk="1" hangingPunct="1"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Desafíos y desobediencia graves y persistentes</a:t>
            </a:r>
          </a:p>
          <a:p>
            <a:pPr eaLnBrk="1" hangingPunct="1">
              <a:defRPr/>
            </a:pP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ítulo 3"/>
          <p:cNvSpPr>
            <a:spLocks noGrp="1"/>
          </p:cNvSpPr>
          <p:nvPr>
            <p:ph type="title"/>
          </p:nvPr>
        </p:nvSpPr>
        <p:spPr>
          <a:xfrm>
            <a:off x="1476375" y="404813"/>
            <a:ext cx="6335713" cy="647700"/>
          </a:xfrm>
        </p:spPr>
        <p:txBody>
          <a:bodyPr/>
          <a:lstStyle/>
          <a:p>
            <a:pPr algn="ctr" eaLnBrk="1" hangingPunct="1"/>
            <a:r>
              <a:rPr lang="es-MX" altLang="es-CU" sz="2800" smtClean="0">
                <a:latin typeface="Arial" panose="020B0604020202020204" pitchFamily="34" charset="0"/>
                <a:cs typeface="Arial" panose="020B0604020202020204" pitchFamily="34" charset="0"/>
              </a:rPr>
              <a:t>Clasificaciones </a:t>
            </a:r>
            <a:endParaRPr lang="es-ES" altLang="es-C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1052513"/>
            <a:ext cx="6591300" cy="5616575"/>
          </a:xfrm>
        </p:spPr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 10:</a:t>
            </a:r>
            <a:r>
              <a:rPr lang="es-ES_tradnl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Trastornos </a:t>
            </a:r>
            <a:r>
              <a:rPr lang="es-ES_tradnl" sz="18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disociales</a:t>
            </a:r>
            <a:r>
              <a:rPr lang="es-ES_tradnl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</a:t>
            </a:r>
            <a:r>
              <a:rPr lang="es-ES_tradnl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disocial</a:t>
            </a:r>
            <a:r>
              <a:rPr lang="es-ES_tradnl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limitado al contexto </a:t>
            </a:r>
            <a:r>
              <a:rPr lang="es-ES_tradnl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familar</a:t>
            </a: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</a:t>
            </a:r>
            <a:r>
              <a:rPr lang="es-ES_tradnl" sz="18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disocial</a:t>
            </a:r>
            <a:r>
              <a:rPr lang="es-ES_tradnl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niños no socializados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</a:t>
            </a:r>
            <a:r>
              <a:rPr lang="es-ES_tradnl" sz="18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disocial</a:t>
            </a:r>
            <a:r>
              <a:rPr lang="es-ES_tradnl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niños </a:t>
            </a:r>
            <a:r>
              <a:rPr lang="es-ES_tradnl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socializados</a:t>
            </a:r>
          </a:p>
          <a:p>
            <a:pPr eaLnBrk="1" hangingPunct="1">
              <a:defRPr/>
            </a:pPr>
            <a:r>
              <a:rPr lang="es-ES_tradnl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</a:t>
            </a:r>
            <a:r>
              <a:rPr lang="es-ES_tradnl" sz="18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disocial</a:t>
            </a:r>
            <a:r>
              <a:rPr lang="es-ES_tradnl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desafiante y oposicionista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DSM 5:</a:t>
            </a:r>
            <a:r>
              <a:rPr lang="es-ES" sz="1800" dirty="0" smtClean="0">
                <a:latin typeface="HelveticaNeueLTStd-Hv"/>
                <a:ea typeface="Calibri"/>
                <a:cs typeface="HelveticaNeueLTStd-Hv"/>
              </a:rPr>
              <a:t> Trastornos destructivos, del control de los</a:t>
            </a:r>
            <a:r>
              <a:rPr lang="en-US" sz="1800" dirty="0">
                <a:latin typeface="Calibri"/>
                <a:ea typeface="Calibri"/>
                <a:cs typeface="Times New Roman"/>
              </a:rPr>
              <a:t> </a:t>
            </a:r>
            <a:r>
              <a:rPr lang="es-ES" sz="1800" dirty="0" smtClean="0">
                <a:latin typeface="HelveticaNeueLTStd-Hv"/>
                <a:ea typeface="Calibri"/>
                <a:cs typeface="HelveticaNeueLTStd-Hv"/>
              </a:rPr>
              <a:t>impulsos y de la conducta </a:t>
            </a: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Trastorno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negativista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desafiante </a:t>
            </a: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Trastorno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explosivo intermitente </a:t>
            </a: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Trastorno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de la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conducta: 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        Tipo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de inicio infantil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        Tipo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de inicio adolescente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Wingdings 3" panose="05040102010807070707" pitchFamily="18" charset="2"/>
              <a:buNone/>
              <a:defRPr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        Tipo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de inicio no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especificado</a:t>
            </a:r>
          </a:p>
          <a:p>
            <a:pPr>
              <a:defRPr/>
            </a:pPr>
            <a:r>
              <a:rPr lang="en-US" sz="1800" dirty="0" err="1">
                <a:latin typeface="Arial" pitchFamily="34" charset="0"/>
                <a:cs typeface="Arial" pitchFamily="34" charset="0"/>
              </a:rPr>
              <a:t>Trastorno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de la 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personalidad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antisocial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ítulo 3"/>
          <p:cNvSpPr>
            <a:spLocks noGrp="1"/>
          </p:cNvSpPr>
          <p:nvPr>
            <p:ph type="title"/>
          </p:nvPr>
        </p:nvSpPr>
        <p:spPr>
          <a:xfrm>
            <a:off x="1476375" y="692150"/>
            <a:ext cx="6335713" cy="649288"/>
          </a:xfrm>
        </p:spPr>
        <p:txBody>
          <a:bodyPr/>
          <a:lstStyle/>
          <a:p>
            <a:pPr algn="ctr" eaLnBrk="1" hangingPunct="1"/>
            <a:r>
              <a:rPr lang="es-ES" altLang="es-CU" smtClean="0">
                <a:latin typeface="Arial" panose="020B0604020202020204" pitchFamily="34" charset="0"/>
                <a:cs typeface="Arial" panose="020B0604020202020204" pitchFamily="34" charset="0"/>
              </a:rPr>
              <a:t>Diagnóstico diferencial</a:t>
            </a:r>
            <a:r>
              <a:rPr lang="es-MX" altLang="es-CU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altLang="es-C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1773238"/>
            <a:ext cx="6591300" cy="4895850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cada uno de los trastornos descritos en las clasificaciones</a:t>
            </a: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por déficit de atención con hiperactividad</a:t>
            </a:r>
          </a:p>
          <a:p>
            <a:pPr eaLnBrk="1" hangingPunct="1">
              <a:defRPr/>
            </a:pPr>
            <a:r>
              <a:rPr lang="es-ES_tradnl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ES_tradnl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ificultades en el aprendizaje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Episodios maníacos</a:t>
            </a: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Trastornos de adaptación</a:t>
            </a:r>
          </a:p>
          <a:p>
            <a:pPr eaLnBrk="1" hangingPunct="1">
              <a:defRPr/>
            </a:pPr>
            <a:r>
              <a:rPr lang="es-ES_tradnl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Trastorno depresivo</a:t>
            </a: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ítulo 3"/>
          <p:cNvSpPr>
            <a:spLocks noGrp="1"/>
          </p:cNvSpPr>
          <p:nvPr>
            <p:ph type="title"/>
          </p:nvPr>
        </p:nvSpPr>
        <p:spPr>
          <a:xfrm>
            <a:off x="1476375" y="692150"/>
            <a:ext cx="6335713" cy="649288"/>
          </a:xfrm>
        </p:spPr>
        <p:txBody>
          <a:bodyPr/>
          <a:lstStyle/>
          <a:p>
            <a:pPr algn="ctr" eaLnBrk="1" hangingPunct="1"/>
            <a:r>
              <a:rPr lang="es-ES" altLang="es-CU" smtClean="0">
                <a:latin typeface="Arial" panose="020B0604020202020204" pitchFamily="34" charset="0"/>
                <a:cs typeface="Arial" panose="020B0604020202020204" pitchFamily="34" charset="0"/>
              </a:rPr>
              <a:t>Evolución y pronóstico</a:t>
            </a:r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1773238"/>
            <a:ext cx="6591300" cy="4895850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 variable</a:t>
            </a:r>
          </a:p>
          <a:p>
            <a:pPr eaLnBrk="1" hangingPunct="1"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algunos el trastorno remite en la edad adulta, otros evolucionan a un Trastorno de personalidad antisocial</a:t>
            </a:r>
          </a:p>
          <a:p>
            <a:pPr eaLnBrk="1" hangingPunct="1">
              <a:defRPr/>
            </a:pP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Riesgo de desarrollar en un futuro, Trastornos del ánimo, </a:t>
            </a:r>
            <a:r>
              <a:rPr lang="es-ES_tradnl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somatomorfos</a:t>
            </a: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consumo de drogas</a:t>
            </a:r>
          </a:p>
          <a:p>
            <a:pPr eaLnBrk="1" hangingPunct="1"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16013" y="549275"/>
            <a:ext cx="7772400" cy="8636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E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umario</a:t>
            </a:r>
            <a:endParaRPr lang="es-ES" sz="4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1989138"/>
            <a:ext cx="7416800" cy="403225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Trastornos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disociales y otros trastornos de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personalidad.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Concepto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Etiología,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factores constitucionales y ambientales.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Factores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de riesgo. 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Cuadro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clínico. Diagnóstico positivo y diferencial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Evolución y pronóstico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Posibles intervenciones por el médico general.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Prevención.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Remisión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7510463" y="1141413"/>
          <a:ext cx="1136650" cy="395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Gráfico" r:id="rId3" imgW="2400423" imgH="3952711" progId="MSGraph.Chart.8">
                  <p:embed followColorScheme="full"/>
                </p:oleObj>
              </mc:Choice>
              <mc:Fallback>
                <p:oleObj name="Gráfico" r:id="rId3" imgW="2400423" imgH="395271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0463" y="1141413"/>
                        <a:ext cx="1136650" cy="395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 advAuto="0"/>
      <p:bldOleChart spid="2867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ítulo 3"/>
          <p:cNvSpPr>
            <a:spLocks noGrp="1"/>
          </p:cNvSpPr>
          <p:nvPr>
            <p:ph type="title"/>
          </p:nvPr>
        </p:nvSpPr>
        <p:spPr>
          <a:xfrm>
            <a:off x="1835150" y="476250"/>
            <a:ext cx="6232525" cy="865188"/>
          </a:xfrm>
        </p:spPr>
        <p:txBody>
          <a:bodyPr/>
          <a:lstStyle/>
          <a:p>
            <a:pPr algn="ctr" eaLnBrk="1" hangingPunct="1"/>
            <a:r>
              <a:rPr lang="es-ES_tradnl" altLang="es-CU" sz="3200" smtClean="0">
                <a:latin typeface="Arial" panose="020B0604020202020204" pitchFamily="34" charset="0"/>
                <a:cs typeface="Calibri" panose="020F0502020204030204" pitchFamily="34" charset="0"/>
              </a:rPr>
              <a:t>Intervención del médico genera</a:t>
            </a:r>
            <a:r>
              <a:rPr lang="es-ES_tradnl" altLang="es-CU" sz="2800" smtClean="0">
                <a:latin typeface="Arial" panose="020B0604020202020204" pitchFamily="34" charset="0"/>
                <a:cs typeface="Calibri" panose="020F0502020204030204" pitchFamily="34" charset="0"/>
              </a:rPr>
              <a:t>l</a:t>
            </a:r>
            <a:endParaRPr lang="es-ES" altLang="es-CU" sz="28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1557338"/>
            <a:ext cx="6591300" cy="4464050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r>
              <a:rPr lang="es-ES_tradnl" sz="20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Detección </a:t>
            </a:r>
            <a:r>
              <a:rPr lang="es-ES_tradnl" sz="20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temprana del </a:t>
            </a:r>
            <a:r>
              <a:rPr lang="es-ES_tradnl" sz="20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trastorno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incular a la familia y a la escuela en el tratamiento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Tratar de modificar los factores ambientales y psicodinámicos que facilitaron la aparición del  trastorno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Mantener una disciplina eficaz, clara y motivada, no abrumadora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Es mas eficaz reforzar con premios las conductas positivas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Buscar apoyo con la trabajadora social y si es necesario implicar al equipo de prevención social y al oficial de menores de la comunidad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Si los síntomas persisten remitir al especialista</a:t>
            </a:r>
            <a:endParaRPr lang="es-ES_tradnl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ítulo 3"/>
          <p:cNvSpPr>
            <a:spLocks noGrp="1"/>
          </p:cNvSpPr>
          <p:nvPr>
            <p:ph type="title"/>
          </p:nvPr>
        </p:nvSpPr>
        <p:spPr>
          <a:xfrm>
            <a:off x="1835150" y="333375"/>
            <a:ext cx="6232525" cy="1511300"/>
          </a:xfrm>
        </p:spPr>
        <p:txBody>
          <a:bodyPr/>
          <a:lstStyle/>
          <a:p>
            <a:pPr algn="ctr" eaLnBrk="1" hangingPunct="1"/>
            <a:r>
              <a:rPr lang="es-ES_tradnl" altLang="es-CU" sz="2800" smtClean="0">
                <a:latin typeface="Arial" panose="020B0604020202020204" pitchFamily="34" charset="0"/>
                <a:cs typeface="Calibri" panose="020F0502020204030204" pitchFamily="34" charset="0"/>
              </a:rPr>
              <a:t>Trastorno por ansiedad social de la infancia o Trastorno por evitación (Timidez)</a:t>
            </a:r>
            <a:endParaRPr lang="es-ES" altLang="es-CU" sz="28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2060575"/>
            <a:ext cx="6591300" cy="3960813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r>
              <a:rPr lang="es-ES_tradnl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Ansiedad q normalmente se presenta ante nuevas situaciones, toma niveles desproporcionados 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Crea profundo malestar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Conductas de evitación y  disfuncionamiento social 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Requiere que el trastorno se origine en etapas del desarrollo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ítulo 3"/>
          <p:cNvSpPr>
            <a:spLocks noGrp="1"/>
          </p:cNvSpPr>
          <p:nvPr>
            <p:ph type="title"/>
          </p:nvPr>
        </p:nvSpPr>
        <p:spPr>
          <a:xfrm>
            <a:off x="1835150" y="333375"/>
            <a:ext cx="6232525" cy="1511300"/>
          </a:xfrm>
        </p:spPr>
        <p:txBody>
          <a:bodyPr/>
          <a:lstStyle/>
          <a:p>
            <a:pPr algn="ctr" eaLnBrk="1" hangingPunct="1"/>
            <a:r>
              <a:rPr lang="es-ES_tradnl" altLang="es-CU" sz="2800" smtClean="0">
                <a:latin typeface="Arial" panose="020B0604020202020204" pitchFamily="34" charset="0"/>
                <a:cs typeface="Calibri" panose="020F0502020204030204" pitchFamily="34" charset="0"/>
              </a:rPr>
              <a:t>Trastorno por ansiedad social de la infancia o Trastorno por evitación (Timidez)</a:t>
            </a:r>
            <a:endParaRPr lang="es-ES" altLang="es-CU" sz="28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2060575"/>
            <a:ext cx="6591300" cy="3960813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endParaRPr lang="es-ES_tradnl" sz="2800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Prevalencia</a:t>
            </a:r>
            <a:r>
              <a:rPr lang="es-ES_tradnl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6.8%</a:t>
            </a:r>
            <a:endParaRPr lang="es-ES_tradnl" sz="2400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endParaRPr lang="es-ES_tradnl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En Cuba, investigación del profesor José Pérez Villar el 8 % de niños escolares pueden padecer el trastorno   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ítulo 3"/>
          <p:cNvSpPr>
            <a:spLocks noGrp="1"/>
          </p:cNvSpPr>
          <p:nvPr>
            <p:ph type="title"/>
          </p:nvPr>
        </p:nvSpPr>
        <p:spPr>
          <a:xfrm>
            <a:off x="1835150" y="333375"/>
            <a:ext cx="6232525" cy="792163"/>
          </a:xfrm>
        </p:spPr>
        <p:txBody>
          <a:bodyPr/>
          <a:lstStyle/>
          <a:p>
            <a:pPr algn="ctr" eaLnBrk="1" hangingPunct="1"/>
            <a:r>
              <a:rPr lang="es-ES_tradnl" altLang="es-CU" smtClean="0">
                <a:latin typeface="Arial" panose="020B0604020202020204" pitchFamily="34" charset="0"/>
                <a:cs typeface="Calibri" panose="020F0502020204030204" pitchFamily="34" charset="0"/>
              </a:rPr>
              <a:t>Diagnóstico</a:t>
            </a:r>
            <a:r>
              <a:rPr lang="es-ES_tradnl" altLang="es-CU" sz="3200" smtClean="0"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es-ES" altLang="es-CU" sz="32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1341438"/>
            <a:ext cx="6591300" cy="4679950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En las familias se dice que es tímido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n su marco familiar, las </a:t>
            </a:r>
            <a:r>
              <a:rPr lang="es-ES_tradnl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relaciones </a:t>
            </a: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son normales o pueden ser autoritarios, dominantes y agresivos 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Evitan actividades grupales, se mantienen aislados aunque deseen acercarse a otros niños y adultos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No se apartan de la mamá en las fiestas</a:t>
            </a: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ítulo 3"/>
          <p:cNvSpPr>
            <a:spLocks noGrp="1"/>
          </p:cNvSpPr>
          <p:nvPr>
            <p:ph type="title"/>
          </p:nvPr>
        </p:nvSpPr>
        <p:spPr>
          <a:xfrm>
            <a:off x="1835150" y="333375"/>
            <a:ext cx="6232525" cy="792163"/>
          </a:xfrm>
        </p:spPr>
        <p:txBody>
          <a:bodyPr/>
          <a:lstStyle/>
          <a:p>
            <a:pPr algn="ctr" eaLnBrk="1" hangingPunct="1"/>
            <a:r>
              <a:rPr lang="es-ES_tradnl" altLang="es-CU" smtClean="0">
                <a:latin typeface="Arial" panose="020B0604020202020204" pitchFamily="34" charset="0"/>
                <a:cs typeface="Calibri" panose="020F0502020204030204" pitchFamily="34" charset="0"/>
              </a:rPr>
              <a:t>Diagnóstico</a:t>
            </a:r>
            <a:r>
              <a:rPr lang="es-ES_tradnl" altLang="es-CU" sz="3200" smtClean="0"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es-ES" altLang="es-CU" sz="32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1341438"/>
            <a:ext cx="6591300" cy="4679950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r>
              <a:rPr lang="es-ES_tradnl" sz="24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A veces llegan al mutismo </a:t>
            </a:r>
            <a:r>
              <a:rPr lang="es-ES_tradnl" sz="28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extrafamiliar</a:t>
            </a:r>
            <a:endParaRPr lang="es-ES_tradnl" sz="2800" dirty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La</a:t>
            </a:r>
            <a:r>
              <a:rPr lang="es-ES_tradnl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Ansiedad </a:t>
            </a:r>
            <a:r>
              <a:rPr lang="es-ES_tradnl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en situaciones sociales puede llegar al </a:t>
            </a: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pánico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La ansiedad de separación de la figura de apego es muy marcada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El trastorno se presenta antes de los 6 años de edad, y la duración del cuadro debe ser de más de 6 meses    </a:t>
            </a:r>
            <a:endParaRPr lang="es-ES_tradnl" sz="2800" dirty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ítulo 3"/>
          <p:cNvSpPr>
            <a:spLocks noGrp="1"/>
          </p:cNvSpPr>
          <p:nvPr>
            <p:ph type="title"/>
          </p:nvPr>
        </p:nvSpPr>
        <p:spPr>
          <a:xfrm>
            <a:off x="1835150" y="692150"/>
            <a:ext cx="6232525" cy="433388"/>
          </a:xfrm>
        </p:spPr>
        <p:txBody>
          <a:bodyPr/>
          <a:lstStyle/>
          <a:p>
            <a:pPr algn="ctr" eaLnBrk="1" hangingPunct="1"/>
            <a:r>
              <a:rPr lang="es-ES_tradnl" altLang="es-CU" smtClean="0">
                <a:latin typeface="Arial" panose="020B0604020202020204" pitchFamily="34" charset="0"/>
                <a:cs typeface="Calibri" panose="020F0502020204030204" pitchFamily="34" charset="0"/>
              </a:rPr>
              <a:t>Diagnóstico diferencial</a:t>
            </a:r>
            <a:endParaRPr lang="es-ES" altLang="es-CU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2420938"/>
            <a:ext cx="6591300" cy="3600450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r>
              <a:rPr lang="es-ES_tradnl" sz="24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Trastorno esquizoide de personalidad en estructuración</a:t>
            </a: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Otros trastornos de ansiedad</a:t>
            </a: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ítulo 3"/>
          <p:cNvSpPr>
            <a:spLocks noGrp="1"/>
          </p:cNvSpPr>
          <p:nvPr>
            <p:ph type="title"/>
          </p:nvPr>
        </p:nvSpPr>
        <p:spPr>
          <a:xfrm>
            <a:off x="1908175" y="692150"/>
            <a:ext cx="6232525" cy="433388"/>
          </a:xfrm>
        </p:spPr>
        <p:txBody>
          <a:bodyPr/>
          <a:lstStyle/>
          <a:p>
            <a:pPr algn="ctr" eaLnBrk="1" hangingPunct="1"/>
            <a:r>
              <a:rPr lang="es-ES" altLang="es-CU" smtClean="0">
                <a:latin typeface="Arial" panose="020B0604020202020204" pitchFamily="34" charset="0"/>
                <a:cs typeface="Arial" panose="020B0604020202020204" pitchFamily="34" charset="0"/>
              </a:rPr>
              <a:t>Evolución y pronóstico</a:t>
            </a:r>
            <a:endParaRPr lang="es-ES" altLang="es-CU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763713" y="2060575"/>
            <a:ext cx="6624637" cy="3960813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r>
              <a:rPr lang="es-ES_tradnl" sz="24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El</a:t>
            </a:r>
            <a:r>
              <a:rPr lang="es-ES_tradnl" sz="24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curso puede ser crónico y persistir en la adultez como fobia social</a:t>
            </a: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Puede remitir parcial o totalmente </a:t>
            </a:r>
          </a:p>
          <a:p>
            <a:pPr eaLnBrk="1" hangingPunct="1">
              <a:buClr>
                <a:srgbClr val="A53010"/>
              </a:buClr>
              <a:defRPr/>
            </a:pPr>
            <a:endParaRPr lang="es-ES_tradnl" sz="2800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ítulo 3"/>
          <p:cNvSpPr>
            <a:spLocks noGrp="1"/>
          </p:cNvSpPr>
          <p:nvPr>
            <p:ph type="title"/>
          </p:nvPr>
        </p:nvSpPr>
        <p:spPr>
          <a:xfrm>
            <a:off x="1835150" y="692150"/>
            <a:ext cx="6232525" cy="576263"/>
          </a:xfrm>
        </p:spPr>
        <p:txBody>
          <a:bodyPr/>
          <a:lstStyle/>
          <a:p>
            <a:pPr algn="ctr" eaLnBrk="1" hangingPunct="1"/>
            <a:r>
              <a:rPr lang="es-ES_tradnl" altLang="es-CU" sz="3200" smtClean="0">
                <a:latin typeface="Arial" panose="020B0604020202020204" pitchFamily="34" charset="0"/>
                <a:cs typeface="Calibri" panose="020F0502020204030204" pitchFamily="34" charset="0"/>
              </a:rPr>
              <a:t>Intervención del médico general</a:t>
            </a:r>
            <a:endParaRPr lang="es-ES" altLang="es-CU" sz="3200" smtClean="0"/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763713" y="2060575"/>
            <a:ext cx="6624637" cy="3960813"/>
          </a:xfrm>
        </p:spPr>
        <p:txBody>
          <a:bodyPr/>
          <a:lstStyle/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Prevención: en los niños estimular autoestima, autonomía, socialización, afrontamiento a las adversidades</a:t>
            </a:r>
          </a:p>
          <a:p>
            <a:pPr eaLnBrk="1" hangingPunct="1">
              <a:buClr>
                <a:srgbClr val="A53010"/>
              </a:buClr>
              <a:defRPr/>
            </a:pPr>
            <a:endParaRPr lang="es-ES_tradnl" sz="2800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Diagnóstico precoz</a:t>
            </a: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endParaRPr lang="es-ES_tradnl" sz="2800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Clr>
                <a:srgbClr val="A53010"/>
              </a:buClr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Remisión al especialista  </a:t>
            </a:r>
            <a:r>
              <a:rPr lang="es-ES_tradnl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_tradnl" sz="2800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endParaRPr lang="es-ES_tradnl" sz="2800" dirty="0" smtClean="0">
              <a:solidFill>
                <a:prstClr val="black">
                  <a:lumMod val="85000"/>
                  <a:lumOff val="1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Clr>
                <a:srgbClr val="A53010"/>
              </a:buClr>
              <a:buFont typeface="Wingdings 3" panose="05040102010807070707" pitchFamily="18" charset="2"/>
              <a:buNone/>
              <a:defRPr/>
            </a:pPr>
            <a:r>
              <a:rPr lang="es-ES_tradnl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ítulo 3"/>
          <p:cNvSpPr>
            <a:spLocks noGrp="1"/>
          </p:cNvSpPr>
          <p:nvPr>
            <p:ph type="title"/>
          </p:nvPr>
        </p:nvSpPr>
        <p:spPr>
          <a:xfrm>
            <a:off x="1476375" y="333375"/>
            <a:ext cx="6715125" cy="574675"/>
          </a:xfrm>
        </p:spPr>
        <p:txBody>
          <a:bodyPr/>
          <a:lstStyle/>
          <a:p>
            <a:r>
              <a:rPr lang="es-ES" altLang="es-ES" sz="2800" smtClean="0">
                <a:latin typeface="Arial" panose="020B0604020202020204" pitchFamily="34" charset="0"/>
                <a:cs typeface="Arial" panose="020B0604020202020204" pitchFamily="34" charset="0"/>
              </a:rPr>
              <a:t>Trastornos de personalidad.Clasificación</a:t>
            </a:r>
          </a:p>
        </p:txBody>
      </p:sp>
      <p:sp>
        <p:nvSpPr>
          <p:cNvPr id="64515" name="Marcador de contenido 4"/>
          <p:cNvSpPr>
            <a:spLocks noGrp="1"/>
          </p:cNvSpPr>
          <p:nvPr>
            <p:ph idx="1"/>
          </p:nvPr>
        </p:nvSpPr>
        <p:spPr>
          <a:xfrm>
            <a:off x="1258888" y="1412875"/>
            <a:ext cx="7275512" cy="5400675"/>
          </a:xfrm>
        </p:spPr>
        <p:txBody>
          <a:bodyPr/>
          <a:lstStyle/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b="1" smtClean="0">
                <a:latin typeface="Arial" panose="020B0604020202020204" pitchFamily="34" charset="0"/>
                <a:cs typeface="Arial" panose="020B0604020202020204" pitchFamily="34" charset="0"/>
              </a:rPr>
              <a:t>       Grupo A </a:t>
            </a: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s-ES" altLang="es-ES" sz="1800" b="1" smtClean="0">
                <a:latin typeface="Arial" panose="020B0604020202020204" pitchFamily="34" charset="0"/>
                <a:cs typeface="Arial" panose="020B0604020202020204" pitchFamily="34" charset="0"/>
              </a:rPr>
              <a:t>parecen raros o excéntricos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Paranoide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Esquizoide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Esquizotìpico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s-ES" altLang="es-ES" sz="1800" b="1" smtClean="0">
                <a:latin typeface="Arial" panose="020B0604020202020204" pitchFamily="34" charset="0"/>
                <a:cs typeface="Arial" panose="020B0604020202020204" pitchFamily="34" charset="0"/>
              </a:rPr>
              <a:t>Grupo B:  parecen emocionalmente dramáticos ó erráticos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Histriónico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Narcisistas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Antisocial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Límite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b="1" smtClean="0">
                <a:latin typeface="Arial" panose="020B0604020202020204" pitchFamily="34" charset="0"/>
                <a:cs typeface="Arial" panose="020B0604020202020204" pitchFamily="34" charset="0"/>
              </a:rPr>
              <a:t>         Grupo C: parecen ansiosos o miedosos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Evasivo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Dependiente</a:t>
            </a:r>
          </a:p>
          <a:p>
            <a:pPr marL="0" indent="0">
              <a:buFont typeface="Wingdings 3" panose="05040102010807070707" pitchFamily="18" charset="2"/>
              <a:buNone/>
            </a:pPr>
            <a:r>
              <a:rPr lang="es-ES" altLang="es-ES" sz="180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Obsesivo </a:t>
            </a:r>
          </a:p>
          <a:p>
            <a:pPr marL="0" indent="0">
              <a:buFont typeface="Wingdings 3" panose="05040102010807070707" pitchFamily="18" charset="2"/>
              <a:buNone/>
            </a:pPr>
            <a:endParaRPr lang="es-ES" altLang="es-ES" sz="1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3" panose="05040102010807070707" pitchFamily="18" charset="2"/>
              <a:buNone/>
            </a:pPr>
            <a:endParaRPr lang="es-ES" altLang="es-E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ítulo 2"/>
          <p:cNvSpPr>
            <a:spLocks noGrp="1"/>
          </p:cNvSpPr>
          <p:nvPr>
            <p:ph type="title"/>
          </p:nvPr>
        </p:nvSpPr>
        <p:spPr>
          <a:xfrm>
            <a:off x="2627313" y="333375"/>
            <a:ext cx="4105275" cy="503238"/>
          </a:xfrm>
        </p:spPr>
        <p:txBody>
          <a:bodyPr/>
          <a:lstStyle/>
          <a:p>
            <a:pPr algn="ctr" eaLnBrk="1" hangingPunct="1"/>
            <a:r>
              <a:rPr lang="es-MX" altLang="es-ES" sz="3200" smtClean="0">
                <a:latin typeface="Arial" panose="020B0604020202020204" pitchFamily="34" charset="0"/>
                <a:cs typeface="Arial" panose="020B0604020202020204" pitchFamily="34" charset="0"/>
              </a:rPr>
              <a:t>Evolución</a:t>
            </a:r>
            <a:endParaRPr lang="es-ES" altLang="es-ES" sz="3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563" name="Marcador de contenido 3"/>
          <p:cNvSpPr>
            <a:spLocks noGrp="1"/>
          </p:cNvSpPr>
          <p:nvPr>
            <p:ph idx="1"/>
          </p:nvPr>
        </p:nvSpPr>
        <p:spPr>
          <a:xfrm>
            <a:off x="1943100" y="1052513"/>
            <a:ext cx="6589713" cy="5184775"/>
          </a:xfrm>
        </p:spPr>
        <p:txBody>
          <a:bodyPr/>
          <a:lstStyle/>
          <a:p>
            <a:pPr eaLnBrk="1" hangingPunct="1"/>
            <a:r>
              <a:rPr lang="es-MX" altLang="es-ES" sz="2400" smtClean="0">
                <a:latin typeface="Arial" panose="020B0604020202020204" pitchFamily="34" charset="0"/>
                <a:cs typeface="Arial" panose="020B0604020202020204" pitchFamily="34" charset="0"/>
              </a:rPr>
              <a:t>Evolución crónica con períodos de descompensación.</a:t>
            </a:r>
          </a:p>
          <a:p>
            <a:pPr eaLnBrk="1" hangingPunct="1"/>
            <a:r>
              <a:rPr lang="es-MX" altLang="es-ES" sz="2400" smtClean="0">
                <a:latin typeface="Arial" panose="020B0604020202020204" pitchFamily="34" charset="0"/>
                <a:cs typeface="Arial" panose="020B0604020202020204" pitchFamily="34" charset="0"/>
              </a:rPr>
              <a:t>Los trastornos de origen orgánico dependen para su evolución satisfactoria del tratamiento de la enfermedad de base.</a:t>
            </a:r>
          </a:p>
          <a:p>
            <a:pPr eaLnBrk="1" hangingPunct="1"/>
            <a:r>
              <a:rPr lang="es-MX" altLang="es-ES" sz="2400" smtClean="0">
                <a:latin typeface="Arial" panose="020B0604020202020204" pitchFamily="34" charset="0"/>
                <a:cs typeface="Arial" panose="020B0604020202020204" pitchFamily="34" charset="0"/>
              </a:rPr>
              <a:t>Los de personalidad paranoide, esquizoide y obsesivo compulsivo, se relacionan con el desarrollo de Esquizofrenia.</a:t>
            </a:r>
          </a:p>
          <a:p>
            <a:pPr eaLnBrk="1" hangingPunct="1"/>
            <a:r>
              <a:rPr lang="es-MX" altLang="es-ES" sz="2400" smtClean="0">
                <a:latin typeface="Arial" panose="020B0604020202020204" pitchFamily="34" charset="0"/>
                <a:cs typeface="Arial" panose="020B0604020202020204" pitchFamily="34" charset="0"/>
              </a:rPr>
              <a:t> El histérico sufre descompensaciones ansiosas, conversiva o somatomorfas y disociativas.</a:t>
            </a:r>
          </a:p>
          <a:p>
            <a:pPr eaLnBrk="1" hangingPunct="1"/>
            <a:r>
              <a:rPr lang="es-MX" altLang="es-ES" sz="2400" smtClean="0">
                <a:latin typeface="Arial" panose="020B0604020202020204" pitchFamily="34" charset="0"/>
                <a:cs typeface="Arial" panose="020B0604020202020204" pitchFamily="34" charset="0"/>
              </a:rPr>
              <a:t>El trastorno de personalidad antisocial tiene una evolución tórpida.</a:t>
            </a:r>
            <a:endParaRPr lang="es-ES" altLang="es-ES" sz="2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MX" altLang="es-ES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MX" altLang="es-ES" sz="1800" smtClean="0"/>
          </a:p>
          <a:p>
            <a:pPr eaLnBrk="1" hangingPunct="1"/>
            <a:endParaRPr lang="es-MX" altLang="es-ES" sz="1800" smtClean="0"/>
          </a:p>
          <a:p>
            <a:pPr eaLnBrk="1" hangingPunct="1"/>
            <a:endParaRPr lang="es-MX" altLang="es-ES" sz="1800" smtClean="0"/>
          </a:p>
          <a:p>
            <a:pPr eaLnBrk="1" hangingPunct="1"/>
            <a:endParaRPr lang="es-ES" altLang="es-E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936625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ES" sz="4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1916113"/>
            <a:ext cx="7416800" cy="4752975"/>
          </a:xfrm>
        </p:spPr>
        <p:txBody>
          <a:bodyPr/>
          <a:lstStyle/>
          <a:p>
            <a:pPr marL="342900" indent="-34290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ES_tradnl" altLang="es-CU" sz="2000" smtClean="0">
                <a:solidFill>
                  <a:srgbClr val="59595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Explicar el concepto de los </a:t>
            </a:r>
            <a:r>
              <a:rPr lang="es-ES" altLang="es-CU" sz="2000" smtClean="0">
                <a:solidFill>
                  <a:srgbClr val="59595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Trastornos disociales y otros trastornos de personalidad.</a:t>
            </a:r>
          </a:p>
          <a:p>
            <a:pPr marL="342900" indent="-34290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endParaRPr lang="es-ES_tradnl" altLang="es-CU" sz="2000" smtClean="0">
              <a:solidFill>
                <a:srgbClr val="59595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ES_tradnl" altLang="es-CU" sz="2000" smtClean="0">
                <a:solidFill>
                  <a:srgbClr val="59595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Identificar los factores epidemiológicos y etiológicos, además de los síntomas fundamentales que permiten el diagnóstico positivo y diferencial.</a:t>
            </a:r>
          </a:p>
          <a:p>
            <a:pPr marL="342900" indent="-34290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endParaRPr lang="en-US" altLang="es-CU" sz="2000" smtClean="0">
              <a:solidFill>
                <a:srgbClr val="59595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ES_tradnl" altLang="es-CU" sz="2000" smtClean="0">
                <a:solidFill>
                  <a:srgbClr val="59595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Proponer las medidas de intervención del Médico General, con relación al paciente, la familia y los maestros, incluyendo remisión al especialista.</a:t>
            </a:r>
            <a:endParaRPr lang="en-US" altLang="es-CU" sz="2000" smtClean="0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7510463" y="1141413"/>
          <a:ext cx="1136650" cy="395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Gráfico" r:id="rId3" imgW="2400423" imgH="3952711" progId="MSGraph.Chart.8">
                  <p:embed followColorScheme="full"/>
                </p:oleObj>
              </mc:Choice>
              <mc:Fallback>
                <p:oleObj name="Gráfico" r:id="rId3" imgW="2400423" imgH="395271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0463" y="1141413"/>
                        <a:ext cx="1136650" cy="395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 advAuto="0"/>
      <p:bldOleChart spid="2867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ítulo 3"/>
          <p:cNvSpPr>
            <a:spLocks noGrp="1"/>
          </p:cNvSpPr>
          <p:nvPr>
            <p:ph type="title"/>
          </p:nvPr>
        </p:nvSpPr>
        <p:spPr>
          <a:xfrm>
            <a:off x="1476375" y="549275"/>
            <a:ext cx="5975350" cy="498475"/>
          </a:xfrm>
        </p:spPr>
        <p:txBody>
          <a:bodyPr/>
          <a:lstStyle/>
          <a:p>
            <a:pPr algn="ctr" eaLnBrk="1" hangingPunct="1"/>
            <a:r>
              <a:rPr lang="es-ES" altLang="es-ES" sz="3200" smtClean="0">
                <a:latin typeface="Arial" panose="020B0604020202020204" pitchFamily="34" charset="0"/>
                <a:cs typeface="Arial" panose="020B0604020202020204" pitchFamily="34" charset="0"/>
              </a:rPr>
              <a:t>Diagnóstico diferencial</a:t>
            </a:r>
          </a:p>
        </p:txBody>
      </p:sp>
      <p:sp>
        <p:nvSpPr>
          <p:cNvPr id="46083" name="Marcador de contenido 4"/>
          <p:cNvSpPr>
            <a:spLocks noGrp="1"/>
          </p:cNvSpPr>
          <p:nvPr>
            <p:ph idx="1"/>
          </p:nvPr>
        </p:nvSpPr>
        <p:spPr>
          <a:xfrm>
            <a:off x="1943100" y="1773238"/>
            <a:ext cx="6591300" cy="4138612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s-ES" sz="2400" dirty="0" smtClean="0">
                <a:latin typeface="Arial" pitchFamily="34" charset="0"/>
                <a:cs typeface="Arial" pitchFamily="34" charset="0"/>
              </a:rPr>
              <a:t>Trastornos de conducta</a:t>
            </a:r>
          </a:p>
          <a:p>
            <a:pPr eaLnBrk="1" hangingPunct="1">
              <a:defRPr/>
            </a:pPr>
            <a:endParaRPr lang="es-MX" altLang="es-E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s-MX" altLang="es-ES" sz="2400" dirty="0" smtClean="0">
                <a:latin typeface="Arial" pitchFamily="34" charset="0"/>
                <a:cs typeface="Arial" pitchFamily="34" charset="0"/>
              </a:rPr>
              <a:t>Psicosis incipiente</a:t>
            </a:r>
          </a:p>
          <a:p>
            <a:pPr eaLnBrk="1" hangingPunct="1">
              <a:defRPr/>
            </a:pPr>
            <a:endParaRPr lang="es-MX" altLang="es-E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s-MX" altLang="es-ES" sz="2400" dirty="0" smtClean="0">
                <a:latin typeface="Arial" pitchFamily="34" charset="0"/>
                <a:cs typeface="Arial" pitchFamily="34" charset="0"/>
              </a:rPr>
              <a:t>Adicciones y alcoholismo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MX" altLang="es-E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s-MX" altLang="es-ES" sz="2400" dirty="0" smtClean="0">
                <a:latin typeface="Arial" pitchFamily="34" charset="0"/>
                <a:cs typeface="Arial" pitchFamily="34" charset="0"/>
              </a:rPr>
              <a:t>Alteraciones orgánicas.</a:t>
            </a:r>
            <a:endParaRPr lang="es-ES" altLang="es-E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es-ES" altLang="es-E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4"/>
          <p:cNvSpPr>
            <a:spLocks noChangeArrowheads="1"/>
          </p:cNvSpPr>
          <p:nvPr/>
        </p:nvSpPr>
        <p:spPr bwMode="auto">
          <a:xfrm>
            <a:off x="4500563" y="1319213"/>
            <a:ext cx="4573587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PARANOIDE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siempre esquinado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NARCISISTA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coche más grande y con más accesorios.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DEPENDIENTE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siempre necesita otro coche para sentirse protegido.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PASIVO-AGRESIVO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deja esquinado para ocupar 2 plazas.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LÍMITE: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choca con el coche de su ex-novia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ANTISOCIAL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bloquea a otros coche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HISTRIÓNICO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aparca en el centro para dar la nota.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OBSESIVO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deja perfectamente centrado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EVITACIÓN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esconde en una esquina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ESQUIZOIDE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puede tolerar la proximidad de otros coches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11.- </a:t>
            </a:r>
            <a:r>
              <a:rPr lang="es-ES_tradnl" altLang="es-E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ESQUIZOTÍPICO</a:t>
            </a:r>
            <a:r>
              <a:rPr lang="es-ES_tradnl" altLang="es-E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_tradnl" altLang="es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aparcamiento inter-galáctico</a:t>
            </a:r>
          </a:p>
        </p:txBody>
      </p:sp>
      <p:sp>
        <p:nvSpPr>
          <p:cNvPr id="68611" name="Rectangle 5"/>
          <p:cNvSpPr>
            <a:spLocks noChangeArrowheads="1"/>
          </p:cNvSpPr>
          <p:nvPr/>
        </p:nvSpPr>
        <p:spPr bwMode="auto">
          <a:xfrm>
            <a:off x="304800" y="1114425"/>
            <a:ext cx="3921125" cy="5033963"/>
          </a:xfrm>
          <a:prstGeom prst="rect">
            <a:avLst/>
          </a:prstGeom>
          <a:solidFill>
            <a:srgbClr val="CCFFFF"/>
          </a:solidFill>
          <a:ln w="571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2" name="Rectangle 6"/>
          <p:cNvSpPr>
            <a:spLocks noChangeArrowheads="1"/>
          </p:cNvSpPr>
          <p:nvPr/>
        </p:nvSpPr>
        <p:spPr bwMode="auto">
          <a:xfrm>
            <a:off x="381000" y="53117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3" name="Rectangle 7"/>
          <p:cNvSpPr>
            <a:spLocks noChangeArrowheads="1"/>
          </p:cNvSpPr>
          <p:nvPr/>
        </p:nvSpPr>
        <p:spPr bwMode="auto">
          <a:xfrm>
            <a:off x="381000" y="44735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4" name="Rectangle 8"/>
          <p:cNvSpPr>
            <a:spLocks noChangeArrowheads="1"/>
          </p:cNvSpPr>
          <p:nvPr/>
        </p:nvSpPr>
        <p:spPr bwMode="auto">
          <a:xfrm>
            <a:off x="381000" y="36353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5" name="Rectangle 9"/>
          <p:cNvSpPr>
            <a:spLocks noChangeArrowheads="1"/>
          </p:cNvSpPr>
          <p:nvPr/>
        </p:nvSpPr>
        <p:spPr bwMode="auto">
          <a:xfrm>
            <a:off x="381000" y="27971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6" name="Rectangle 10"/>
          <p:cNvSpPr>
            <a:spLocks noChangeArrowheads="1"/>
          </p:cNvSpPr>
          <p:nvPr/>
        </p:nvSpPr>
        <p:spPr bwMode="auto">
          <a:xfrm>
            <a:off x="381000" y="19589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7" name="Rectangle 11"/>
          <p:cNvSpPr>
            <a:spLocks noChangeArrowheads="1"/>
          </p:cNvSpPr>
          <p:nvPr/>
        </p:nvSpPr>
        <p:spPr bwMode="auto">
          <a:xfrm>
            <a:off x="381000" y="11207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8" name="Rectangle 12"/>
          <p:cNvSpPr>
            <a:spLocks noChangeArrowheads="1"/>
          </p:cNvSpPr>
          <p:nvPr/>
        </p:nvSpPr>
        <p:spPr bwMode="auto">
          <a:xfrm>
            <a:off x="3048000" y="53117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9" name="Rectangle 13"/>
          <p:cNvSpPr>
            <a:spLocks noChangeArrowheads="1"/>
          </p:cNvSpPr>
          <p:nvPr/>
        </p:nvSpPr>
        <p:spPr bwMode="auto">
          <a:xfrm>
            <a:off x="3048000" y="44735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20" name="Rectangle 14"/>
          <p:cNvSpPr>
            <a:spLocks noChangeArrowheads="1"/>
          </p:cNvSpPr>
          <p:nvPr/>
        </p:nvSpPr>
        <p:spPr bwMode="auto">
          <a:xfrm>
            <a:off x="3048000" y="36353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21" name="Rectangle 15"/>
          <p:cNvSpPr>
            <a:spLocks noChangeArrowheads="1"/>
          </p:cNvSpPr>
          <p:nvPr/>
        </p:nvSpPr>
        <p:spPr bwMode="auto">
          <a:xfrm>
            <a:off x="3048000" y="27971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22" name="Rectangle 16"/>
          <p:cNvSpPr>
            <a:spLocks noChangeArrowheads="1"/>
          </p:cNvSpPr>
          <p:nvPr/>
        </p:nvSpPr>
        <p:spPr bwMode="auto">
          <a:xfrm>
            <a:off x="3048000" y="19589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23" name="Rectangle 17"/>
          <p:cNvSpPr>
            <a:spLocks noChangeArrowheads="1"/>
          </p:cNvSpPr>
          <p:nvPr/>
        </p:nvSpPr>
        <p:spPr bwMode="auto">
          <a:xfrm>
            <a:off x="3048000" y="1120775"/>
            <a:ext cx="1143000" cy="779463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" altLang="es-ES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8624" name="Group 18"/>
          <p:cNvGrpSpPr>
            <a:grpSpLocks/>
          </p:cNvGrpSpPr>
          <p:nvPr/>
        </p:nvGrpSpPr>
        <p:grpSpPr bwMode="auto">
          <a:xfrm rot="2447347">
            <a:off x="549275" y="1241425"/>
            <a:ext cx="782638" cy="433388"/>
            <a:chOff x="4320" y="2640"/>
            <a:chExt cx="1392" cy="528"/>
          </a:xfrm>
        </p:grpSpPr>
        <p:sp>
          <p:nvSpPr>
            <p:cNvPr id="68847" name="AutoShape 19"/>
            <p:cNvSpPr>
              <a:spLocks noChangeArrowheads="1"/>
            </p:cNvSpPr>
            <p:nvPr/>
          </p:nvSpPr>
          <p:spPr bwMode="auto">
            <a:xfrm>
              <a:off x="4320" y="2640"/>
              <a:ext cx="1392" cy="52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48" name="AutoShape 20"/>
            <p:cNvSpPr>
              <a:spLocks noChangeArrowheads="1"/>
            </p:cNvSpPr>
            <p:nvPr/>
          </p:nvSpPr>
          <p:spPr bwMode="auto">
            <a:xfrm>
              <a:off x="4608" y="2688"/>
              <a:ext cx="144" cy="432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49" name="AutoShape 21"/>
            <p:cNvSpPr>
              <a:spLocks noChangeArrowheads="1"/>
            </p:cNvSpPr>
            <p:nvPr/>
          </p:nvSpPr>
          <p:spPr bwMode="auto">
            <a:xfrm>
              <a:off x="5376" y="2688"/>
              <a:ext cx="192" cy="432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50" name="Line 22"/>
            <p:cNvSpPr>
              <a:spLocks noChangeShapeType="1"/>
            </p:cNvSpPr>
            <p:nvPr/>
          </p:nvSpPr>
          <p:spPr bwMode="auto">
            <a:xfrm>
              <a:off x="4752" y="2736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51" name="Line 23"/>
            <p:cNvSpPr>
              <a:spLocks noChangeShapeType="1"/>
            </p:cNvSpPr>
            <p:nvPr/>
          </p:nvSpPr>
          <p:spPr bwMode="auto">
            <a:xfrm>
              <a:off x="4752" y="3072"/>
              <a:ext cx="5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52" name="AutoShape 24"/>
            <p:cNvSpPr>
              <a:spLocks noChangeArrowheads="1"/>
            </p:cNvSpPr>
            <p:nvPr/>
          </p:nvSpPr>
          <p:spPr bwMode="auto">
            <a:xfrm>
              <a:off x="4752" y="2688"/>
              <a:ext cx="33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29 w 21600"/>
                <a:gd name="T13" fmla="*/ 2700 h 21600"/>
                <a:gd name="T14" fmla="*/ 18771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53" name="AutoShape 25"/>
            <p:cNvSpPr>
              <a:spLocks noChangeArrowheads="1"/>
            </p:cNvSpPr>
            <p:nvPr/>
          </p:nvSpPr>
          <p:spPr bwMode="auto">
            <a:xfrm>
              <a:off x="5136" y="2688"/>
              <a:ext cx="240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90 w 21600"/>
                <a:gd name="T13" fmla="*/ 2700 h 21600"/>
                <a:gd name="T14" fmla="*/ 18810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54" name="AutoShape 26"/>
            <p:cNvSpPr>
              <a:spLocks noChangeArrowheads="1"/>
            </p:cNvSpPr>
            <p:nvPr/>
          </p:nvSpPr>
          <p:spPr bwMode="auto">
            <a:xfrm flipV="1">
              <a:off x="4752" y="3072"/>
              <a:ext cx="336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29 w 21600"/>
                <a:gd name="T13" fmla="*/ 2700 h 21600"/>
                <a:gd name="T14" fmla="*/ 18771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55" name="AutoShape 27"/>
            <p:cNvSpPr>
              <a:spLocks noChangeArrowheads="1"/>
            </p:cNvSpPr>
            <p:nvPr/>
          </p:nvSpPr>
          <p:spPr bwMode="auto">
            <a:xfrm flipV="1">
              <a:off x="5136" y="3072"/>
              <a:ext cx="240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90 w 21600"/>
                <a:gd name="T13" fmla="*/ 2700 h 21600"/>
                <a:gd name="T14" fmla="*/ 18810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sp>
        <p:nvSpPr>
          <p:cNvPr id="68625" name="Line 28"/>
          <p:cNvSpPr>
            <a:spLocks noChangeShapeType="1"/>
          </p:cNvSpPr>
          <p:nvPr/>
        </p:nvSpPr>
        <p:spPr bwMode="auto">
          <a:xfrm flipH="1">
            <a:off x="3235325" y="1263650"/>
            <a:ext cx="503238" cy="158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68626" name="Line 29"/>
          <p:cNvSpPr>
            <a:spLocks noChangeShapeType="1"/>
          </p:cNvSpPr>
          <p:nvPr/>
        </p:nvSpPr>
        <p:spPr bwMode="auto">
          <a:xfrm flipH="1">
            <a:off x="3235325" y="1698625"/>
            <a:ext cx="503238" cy="158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grpSp>
        <p:nvGrpSpPr>
          <p:cNvPr id="68627" name="Group 30"/>
          <p:cNvGrpSpPr>
            <a:grpSpLocks/>
          </p:cNvGrpSpPr>
          <p:nvPr/>
        </p:nvGrpSpPr>
        <p:grpSpPr bwMode="auto">
          <a:xfrm>
            <a:off x="3124200" y="2308225"/>
            <a:ext cx="914400" cy="354013"/>
            <a:chOff x="4995" y="1968"/>
            <a:chExt cx="765" cy="432"/>
          </a:xfrm>
        </p:grpSpPr>
        <p:sp>
          <p:nvSpPr>
            <p:cNvPr id="68838" name="AutoShape 31"/>
            <p:cNvSpPr>
              <a:spLocks noChangeArrowheads="1"/>
            </p:cNvSpPr>
            <p:nvPr/>
          </p:nvSpPr>
          <p:spPr bwMode="auto">
            <a:xfrm flipH="1">
              <a:off x="4995" y="1968"/>
              <a:ext cx="765" cy="432"/>
            </a:xfrm>
            <a:prstGeom prst="roundRect">
              <a:avLst>
                <a:gd name="adj" fmla="val 16667"/>
              </a:avLst>
            </a:prstGeom>
            <a:solidFill>
              <a:srgbClr val="0238E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39" name="AutoShape 32"/>
            <p:cNvSpPr>
              <a:spLocks noChangeArrowheads="1"/>
            </p:cNvSpPr>
            <p:nvPr/>
          </p:nvSpPr>
          <p:spPr bwMode="auto">
            <a:xfrm flipH="1">
              <a:off x="5523" y="2007"/>
              <a:ext cx="79" cy="354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40" name="AutoShape 33"/>
            <p:cNvSpPr>
              <a:spLocks noChangeArrowheads="1"/>
            </p:cNvSpPr>
            <p:nvPr/>
          </p:nvSpPr>
          <p:spPr bwMode="auto">
            <a:xfrm flipH="1">
              <a:off x="5074" y="2007"/>
              <a:ext cx="106" cy="354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41" name="Line 34"/>
            <p:cNvSpPr>
              <a:spLocks noChangeShapeType="1"/>
            </p:cNvSpPr>
            <p:nvPr/>
          </p:nvSpPr>
          <p:spPr bwMode="auto">
            <a:xfrm flipH="1">
              <a:off x="5206" y="2047"/>
              <a:ext cx="31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42" name="Line 35"/>
            <p:cNvSpPr>
              <a:spLocks noChangeShapeType="1"/>
            </p:cNvSpPr>
            <p:nvPr/>
          </p:nvSpPr>
          <p:spPr bwMode="auto">
            <a:xfrm flipH="1">
              <a:off x="5206" y="2321"/>
              <a:ext cx="31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43" name="AutoShape 36"/>
            <p:cNvSpPr>
              <a:spLocks noChangeArrowheads="1"/>
            </p:cNvSpPr>
            <p:nvPr/>
          </p:nvSpPr>
          <p:spPr bwMode="auto">
            <a:xfrm flipH="1">
              <a:off x="5338" y="2007"/>
              <a:ext cx="185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2 w 21600"/>
                <a:gd name="T13" fmla="*/ 2700 h 21600"/>
                <a:gd name="T14" fmla="*/ 1879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44" name="AutoShape 37"/>
            <p:cNvSpPr>
              <a:spLocks noChangeArrowheads="1"/>
            </p:cNvSpPr>
            <p:nvPr/>
          </p:nvSpPr>
          <p:spPr bwMode="auto">
            <a:xfrm flipH="1">
              <a:off x="5180" y="2007"/>
              <a:ext cx="132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82 w 21600"/>
                <a:gd name="T13" fmla="*/ 2700 h 21600"/>
                <a:gd name="T14" fmla="*/ 1881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45" name="AutoShape 38"/>
            <p:cNvSpPr>
              <a:spLocks noChangeArrowheads="1"/>
            </p:cNvSpPr>
            <p:nvPr/>
          </p:nvSpPr>
          <p:spPr bwMode="auto">
            <a:xfrm flipH="1" flipV="1">
              <a:off x="5338" y="2321"/>
              <a:ext cx="185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2 w 21600"/>
                <a:gd name="T13" fmla="*/ 2700 h 21600"/>
                <a:gd name="T14" fmla="*/ 1879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46" name="AutoShape 39"/>
            <p:cNvSpPr>
              <a:spLocks noChangeArrowheads="1"/>
            </p:cNvSpPr>
            <p:nvPr/>
          </p:nvSpPr>
          <p:spPr bwMode="auto">
            <a:xfrm flipH="1" flipV="1">
              <a:off x="5180" y="2321"/>
              <a:ext cx="132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82 w 21600"/>
                <a:gd name="T13" fmla="*/ 2700 h 21600"/>
                <a:gd name="T14" fmla="*/ 1881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28" name="Group 40"/>
          <p:cNvGrpSpPr>
            <a:grpSpLocks/>
          </p:cNvGrpSpPr>
          <p:nvPr/>
        </p:nvGrpSpPr>
        <p:grpSpPr bwMode="auto">
          <a:xfrm>
            <a:off x="3124200" y="1927225"/>
            <a:ext cx="914400" cy="354013"/>
            <a:chOff x="4995" y="1968"/>
            <a:chExt cx="765" cy="432"/>
          </a:xfrm>
        </p:grpSpPr>
        <p:sp>
          <p:nvSpPr>
            <p:cNvPr id="68829" name="AutoShape 41"/>
            <p:cNvSpPr>
              <a:spLocks noChangeArrowheads="1"/>
            </p:cNvSpPr>
            <p:nvPr/>
          </p:nvSpPr>
          <p:spPr bwMode="auto">
            <a:xfrm flipH="1">
              <a:off x="4995" y="1968"/>
              <a:ext cx="765" cy="432"/>
            </a:xfrm>
            <a:prstGeom prst="roundRect">
              <a:avLst>
                <a:gd name="adj" fmla="val 16667"/>
              </a:avLst>
            </a:prstGeom>
            <a:solidFill>
              <a:srgbClr val="0238E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30" name="AutoShape 42"/>
            <p:cNvSpPr>
              <a:spLocks noChangeArrowheads="1"/>
            </p:cNvSpPr>
            <p:nvPr/>
          </p:nvSpPr>
          <p:spPr bwMode="auto">
            <a:xfrm flipH="1">
              <a:off x="5523" y="2007"/>
              <a:ext cx="79" cy="354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31" name="AutoShape 43"/>
            <p:cNvSpPr>
              <a:spLocks noChangeArrowheads="1"/>
            </p:cNvSpPr>
            <p:nvPr/>
          </p:nvSpPr>
          <p:spPr bwMode="auto">
            <a:xfrm flipH="1">
              <a:off x="5074" y="2007"/>
              <a:ext cx="106" cy="354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32" name="Line 44"/>
            <p:cNvSpPr>
              <a:spLocks noChangeShapeType="1"/>
            </p:cNvSpPr>
            <p:nvPr/>
          </p:nvSpPr>
          <p:spPr bwMode="auto">
            <a:xfrm flipH="1">
              <a:off x="5206" y="2047"/>
              <a:ext cx="31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33" name="Line 45"/>
            <p:cNvSpPr>
              <a:spLocks noChangeShapeType="1"/>
            </p:cNvSpPr>
            <p:nvPr/>
          </p:nvSpPr>
          <p:spPr bwMode="auto">
            <a:xfrm flipH="1">
              <a:off x="5206" y="2321"/>
              <a:ext cx="31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34" name="AutoShape 46"/>
            <p:cNvSpPr>
              <a:spLocks noChangeArrowheads="1"/>
            </p:cNvSpPr>
            <p:nvPr/>
          </p:nvSpPr>
          <p:spPr bwMode="auto">
            <a:xfrm flipH="1">
              <a:off x="5338" y="2007"/>
              <a:ext cx="185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2 w 21600"/>
                <a:gd name="T13" fmla="*/ 2700 h 21600"/>
                <a:gd name="T14" fmla="*/ 1879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35" name="AutoShape 47"/>
            <p:cNvSpPr>
              <a:spLocks noChangeArrowheads="1"/>
            </p:cNvSpPr>
            <p:nvPr/>
          </p:nvSpPr>
          <p:spPr bwMode="auto">
            <a:xfrm flipH="1">
              <a:off x="5180" y="2007"/>
              <a:ext cx="132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82 w 21600"/>
                <a:gd name="T13" fmla="*/ 2700 h 21600"/>
                <a:gd name="T14" fmla="*/ 1881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36" name="AutoShape 48"/>
            <p:cNvSpPr>
              <a:spLocks noChangeArrowheads="1"/>
            </p:cNvSpPr>
            <p:nvPr/>
          </p:nvSpPr>
          <p:spPr bwMode="auto">
            <a:xfrm flipH="1" flipV="1">
              <a:off x="5338" y="2321"/>
              <a:ext cx="185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2 w 21600"/>
                <a:gd name="T13" fmla="*/ 2700 h 21600"/>
                <a:gd name="T14" fmla="*/ 1879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37" name="AutoShape 49"/>
            <p:cNvSpPr>
              <a:spLocks noChangeArrowheads="1"/>
            </p:cNvSpPr>
            <p:nvPr/>
          </p:nvSpPr>
          <p:spPr bwMode="auto">
            <a:xfrm flipH="1" flipV="1">
              <a:off x="5180" y="2321"/>
              <a:ext cx="132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82 w 21600"/>
                <a:gd name="T13" fmla="*/ 2700 h 21600"/>
                <a:gd name="T14" fmla="*/ 1881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29" name="Group 50"/>
          <p:cNvGrpSpPr>
            <a:grpSpLocks/>
          </p:cNvGrpSpPr>
          <p:nvPr/>
        </p:nvGrpSpPr>
        <p:grpSpPr bwMode="auto">
          <a:xfrm rot="-5400000">
            <a:off x="2584450" y="3798888"/>
            <a:ext cx="850900" cy="381000"/>
            <a:chOff x="4992" y="2304"/>
            <a:chExt cx="576" cy="240"/>
          </a:xfrm>
        </p:grpSpPr>
        <p:sp>
          <p:nvSpPr>
            <p:cNvPr id="68820" name="AutoShape 51"/>
            <p:cNvSpPr>
              <a:spLocks noChangeArrowheads="1"/>
            </p:cNvSpPr>
            <p:nvPr/>
          </p:nvSpPr>
          <p:spPr bwMode="auto">
            <a:xfrm flipH="1">
              <a:off x="4992" y="2304"/>
              <a:ext cx="576" cy="240"/>
            </a:xfrm>
            <a:prstGeom prst="roundRect">
              <a:avLst>
                <a:gd name="adj" fmla="val 16667"/>
              </a:avLst>
            </a:prstGeom>
            <a:solidFill>
              <a:srgbClr val="CC33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21" name="AutoShape 52"/>
            <p:cNvSpPr>
              <a:spLocks noChangeArrowheads="1"/>
            </p:cNvSpPr>
            <p:nvPr/>
          </p:nvSpPr>
          <p:spPr bwMode="auto">
            <a:xfrm flipH="1">
              <a:off x="5390" y="2326"/>
              <a:ext cx="59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22" name="AutoShape 53"/>
            <p:cNvSpPr>
              <a:spLocks noChangeArrowheads="1"/>
            </p:cNvSpPr>
            <p:nvPr/>
          </p:nvSpPr>
          <p:spPr bwMode="auto">
            <a:xfrm flipH="1">
              <a:off x="5051" y="2326"/>
              <a:ext cx="80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23" name="Line 54"/>
            <p:cNvSpPr>
              <a:spLocks noChangeShapeType="1"/>
            </p:cNvSpPr>
            <p:nvPr/>
          </p:nvSpPr>
          <p:spPr bwMode="auto">
            <a:xfrm flipH="1">
              <a:off x="5151" y="2348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24" name="Line 55"/>
            <p:cNvSpPr>
              <a:spLocks noChangeShapeType="1"/>
            </p:cNvSpPr>
            <p:nvPr/>
          </p:nvSpPr>
          <p:spPr bwMode="auto">
            <a:xfrm flipH="1">
              <a:off x="5151" y="2500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25" name="AutoShape 56"/>
            <p:cNvSpPr>
              <a:spLocks noChangeArrowheads="1"/>
            </p:cNvSpPr>
            <p:nvPr/>
          </p:nvSpPr>
          <p:spPr bwMode="auto">
            <a:xfrm flipH="1">
              <a:off x="5250" y="2326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26" name="AutoShape 57"/>
            <p:cNvSpPr>
              <a:spLocks noChangeArrowheads="1"/>
            </p:cNvSpPr>
            <p:nvPr/>
          </p:nvSpPr>
          <p:spPr bwMode="auto">
            <a:xfrm flipH="1">
              <a:off x="5131" y="2326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27" name="AutoShape 58"/>
            <p:cNvSpPr>
              <a:spLocks noChangeArrowheads="1"/>
            </p:cNvSpPr>
            <p:nvPr/>
          </p:nvSpPr>
          <p:spPr bwMode="auto">
            <a:xfrm flipH="1" flipV="1">
              <a:off x="5250" y="2500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28" name="AutoShape 59"/>
            <p:cNvSpPr>
              <a:spLocks noChangeArrowheads="1"/>
            </p:cNvSpPr>
            <p:nvPr/>
          </p:nvSpPr>
          <p:spPr bwMode="auto">
            <a:xfrm flipH="1" flipV="1">
              <a:off x="5131" y="2500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0" name="Group 60"/>
          <p:cNvGrpSpPr>
            <a:grpSpLocks/>
          </p:cNvGrpSpPr>
          <p:nvPr/>
        </p:nvGrpSpPr>
        <p:grpSpPr bwMode="auto">
          <a:xfrm>
            <a:off x="3276600" y="3832225"/>
            <a:ext cx="914400" cy="354013"/>
            <a:chOff x="4995" y="1968"/>
            <a:chExt cx="765" cy="432"/>
          </a:xfrm>
        </p:grpSpPr>
        <p:sp>
          <p:nvSpPr>
            <p:cNvPr id="68811" name="AutoShape 61"/>
            <p:cNvSpPr>
              <a:spLocks noChangeArrowheads="1"/>
            </p:cNvSpPr>
            <p:nvPr/>
          </p:nvSpPr>
          <p:spPr bwMode="auto">
            <a:xfrm flipH="1">
              <a:off x="4995" y="1968"/>
              <a:ext cx="765" cy="432"/>
            </a:xfrm>
            <a:prstGeom prst="roundRect">
              <a:avLst>
                <a:gd name="adj" fmla="val 16667"/>
              </a:avLst>
            </a:prstGeom>
            <a:solidFill>
              <a:srgbClr val="0238E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12" name="AutoShape 62"/>
            <p:cNvSpPr>
              <a:spLocks noChangeArrowheads="1"/>
            </p:cNvSpPr>
            <p:nvPr/>
          </p:nvSpPr>
          <p:spPr bwMode="auto">
            <a:xfrm flipH="1">
              <a:off x="5523" y="2007"/>
              <a:ext cx="79" cy="354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13" name="AutoShape 63"/>
            <p:cNvSpPr>
              <a:spLocks noChangeArrowheads="1"/>
            </p:cNvSpPr>
            <p:nvPr/>
          </p:nvSpPr>
          <p:spPr bwMode="auto">
            <a:xfrm flipH="1">
              <a:off x="5074" y="2007"/>
              <a:ext cx="106" cy="354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14" name="Line 64"/>
            <p:cNvSpPr>
              <a:spLocks noChangeShapeType="1"/>
            </p:cNvSpPr>
            <p:nvPr/>
          </p:nvSpPr>
          <p:spPr bwMode="auto">
            <a:xfrm flipH="1">
              <a:off x="5206" y="2047"/>
              <a:ext cx="31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15" name="Line 65"/>
            <p:cNvSpPr>
              <a:spLocks noChangeShapeType="1"/>
            </p:cNvSpPr>
            <p:nvPr/>
          </p:nvSpPr>
          <p:spPr bwMode="auto">
            <a:xfrm flipH="1">
              <a:off x="5206" y="2321"/>
              <a:ext cx="317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16" name="AutoShape 66"/>
            <p:cNvSpPr>
              <a:spLocks noChangeArrowheads="1"/>
            </p:cNvSpPr>
            <p:nvPr/>
          </p:nvSpPr>
          <p:spPr bwMode="auto">
            <a:xfrm flipH="1">
              <a:off x="5338" y="2007"/>
              <a:ext cx="185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2 w 21600"/>
                <a:gd name="T13" fmla="*/ 2700 h 21600"/>
                <a:gd name="T14" fmla="*/ 1879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17" name="AutoShape 67"/>
            <p:cNvSpPr>
              <a:spLocks noChangeArrowheads="1"/>
            </p:cNvSpPr>
            <p:nvPr/>
          </p:nvSpPr>
          <p:spPr bwMode="auto">
            <a:xfrm flipH="1">
              <a:off x="5180" y="2007"/>
              <a:ext cx="132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82 w 21600"/>
                <a:gd name="T13" fmla="*/ 2700 h 21600"/>
                <a:gd name="T14" fmla="*/ 1881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18" name="AutoShape 68"/>
            <p:cNvSpPr>
              <a:spLocks noChangeArrowheads="1"/>
            </p:cNvSpPr>
            <p:nvPr/>
          </p:nvSpPr>
          <p:spPr bwMode="auto">
            <a:xfrm flipH="1" flipV="1">
              <a:off x="5338" y="2321"/>
              <a:ext cx="185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2 w 21600"/>
                <a:gd name="T13" fmla="*/ 2700 h 21600"/>
                <a:gd name="T14" fmla="*/ 1879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19" name="AutoShape 69"/>
            <p:cNvSpPr>
              <a:spLocks noChangeArrowheads="1"/>
            </p:cNvSpPr>
            <p:nvPr/>
          </p:nvSpPr>
          <p:spPr bwMode="auto">
            <a:xfrm flipH="1" flipV="1">
              <a:off x="5180" y="2321"/>
              <a:ext cx="132" cy="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82 w 21600"/>
                <a:gd name="T13" fmla="*/ 2700 h 21600"/>
                <a:gd name="T14" fmla="*/ 18818 w 21600"/>
                <a:gd name="T15" fmla="*/ 189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1" name="Group 70"/>
          <p:cNvGrpSpPr>
            <a:grpSpLocks/>
          </p:cNvGrpSpPr>
          <p:nvPr/>
        </p:nvGrpSpPr>
        <p:grpSpPr bwMode="auto">
          <a:xfrm>
            <a:off x="2362200" y="2633663"/>
            <a:ext cx="914400" cy="585787"/>
            <a:chOff x="2016" y="1250"/>
            <a:chExt cx="576" cy="397"/>
          </a:xfrm>
        </p:grpSpPr>
        <p:sp>
          <p:nvSpPr>
            <p:cNvPr id="68802" name="AutoShape 71"/>
            <p:cNvSpPr>
              <a:spLocks noChangeArrowheads="1"/>
            </p:cNvSpPr>
            <p:nvPr/>
          </p:nvSpPr>
          <p:spPr bwMode="auto">
            <a:xfrm rot="2260859" flipH="1">
              <a:off x="2016" y="1344"/>
              <a:ext cx="576" cy="240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03" name="AutoShape 72"/>
            <p:cNvSpPr>
              <a:spLocks noChangeArrowheads="1"/>
            </p:cNvSpPr>
            <p:nvPr/>
          </p:nvSpPr>
          <p:spPr bwMode="auto">
            <a:xfrm rot="2260859" flipH="1">
              <a:off x="2384" y="1451"/>
              <a:ext cx="59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04" name="AutoShape 73"/>
            <p:cNvSpPr>
              <a:spLocks noChangeArrowheads="1"/>
            </p:cNvSpPr>
            <p:nvPr/>
          </p:nvSpPr>
          <p:spPr bwMode="auto">
            <a:xfrm rot="2260859" flipH="1">
              <a:off x="2114" y="1250"/>
              <a:ext cx="80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805" name="Line 74"/>
            <p:cNvSpPr>
              <a:spLocks noChangeShapeType="1"/>
            </p:cNvSpPr>
            <p:nvPr/>
          </p:nvSpPr>
          <p:spPr bwMode="auto">
            <a:xfrm rot="2260859" flipH="1">
              <a:off x="2223" y="1398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06" name="Line 75"/>
            <p:cNvSpPr>
              <a:spLocks noChangeShapeType="1"/>
            </p:cNvSpPr>
            <p:nvPr/>
          </p:nvSpPr>
          <p:spPr bwMode="auto">
            <a:xfrm rot="2260859" flipH="1">
              <a:off x="2130" y="1518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07" name="AutoShape 76"/>
            <p:cNvSpPr>
              <a:spLocks noChangeArrowheads="1"/>
            </p:cNvSpPr>
            <p:nvPr/>
          </p:nvSpPr>
          <p:spPr bwMode="auto">
            <a:xfrm rot="2260859" flipH="1">
              <a:off x="2318" y="1408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08" name="AutoShape 77"/>
            <p:cNvSpPr>
              <a:spLocks noChangeArrowheads="1"/>
            </p:cNvSpPr>
            <p:nvPr/>
          </p:nvSpPr>
          <p:spPr bwMode="auto">
            <a:xfrm rot="2260859" flipH="1">
              <a:off x="2228" y="1323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09" name="AutoShape 78"/>
            <p:cNvSpPr>
              <a:spLocks noChangeArrowheads="1"/>
            </p:cNvSpPr>
            <p:nvPr/>
          </p:nvSpPr>
          <p:spPr bwMode="auto">
            <a:xfrm rot="2260859" flipH="1" flipV="1">
              <a:off x="2212" y="1546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10" name="AutoShape 79"/>
            <p:cNvSpPr>
              <a:spLocks noChangeArrowheads="1"/>
            </p:cNvSpPr>
            <p:nvPr/>
          </p:nvSpPr>
          <p:spPr bwMode="auto">
            <a:xfrm rot="2260859" flipH="1" flipV="1">
              <a:off x="2122" y="1461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2" name="Group 80"/>
          <p:cNvGrpSpPr>
            <a:grpSpLocks/>
          </p:cNvGrpSpPr>
          <p:nvPr/>
        </p:nvGrpSpPr>
        <p:grpSpPr bwMode="auto">
          <a:xfrm>
            <a:off x="3276600" y="2994025"/>
            <a:ext cx="838200" cy="354013"/>
            <a:chOff x="2592" y="1488"/>
            <a:chExt cx="528" cy="240"/>
          </a:xfrm>
        </p:grpSpPr>
        <p:sp>
          <p:nvSpPr>
            <p:cNvPr id="68793" name="AutoShape 81"/>
            <p:cNvSpPr>
              <a:spLocks noChangeArrowheads="1"/>
            </p:cNvSpPr>
            <p:nvPr/>
          </p:nvSpPr>
          <p:spPr bwMode="auto">
            <a:xfrm flipH="1">
              <a:off x="2592" y="1488"/>
              <a:ext cx="528" cy="240"/>
            </a:xfrm>
            <a:prstGeom prst="roundRect">
              <a:avLst>
                <a:gd name="adj" fmla="val 16667"/>
              </a:avLst>
            </a:prstGeom>
            <a:solidFill>
              <a:srgbClr val="CC0066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94" name="AutoShape 82"/>
            <p:cNvSpPr>
              <a:spLocks noChangeArrowheads="1"/>
            </p:cNvSpPr>
            <p:nvPr/>
          </p:nvSpPr>
          <p:spPr bwMode="auto">
            <a:xfrm flipH="1">
              <a:off x="2956" y="1510"/>
              <a:ext cx="55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95" name="AutoShape 83"/>
            <p:cNvSpPr>
              <a:spLocks noChangeArrowheads="1"/>
            </p:cNvSpPr>
            <p:nvPr/>
          </p:nvSpPr>
          <p:spPr bwMode="auto">
            <a:xfrm flipH="1">
              <a:off x="2647" y="1510"/>
              <a:ext cx="73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96" name="Line 84"/>
            <p:cNvSpPr>
              <a:spLocks noChangeShapeType="1"/>
            </p:cNvSpPr>
            <p:nvPr/>
          </p:nvSpPr>
          <p:spPr bwMode="auto">
            <a:xfrm flipH="1">
              <a:off x="2738" y="1532"/>
              <a:ext cx="21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97" name="Line 85"/>
            <p:cNvSpPr>
              <a:spLocks noChangeShapeType="1"/>
            </p:cNvSpPr>
            <p:nvPr/>
          </p:nvSpPr>
          <p:spPr bwMode="auto">
            <a:xfrm flipH="1">
              <a:off x="2738" y="1684"/>
              <a:ext cx="21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98" name="AutoShape 86"/>
            <p:cNvSpPr>
              <a:spLocks noChangeArrowheads="1"/>
            </p:cNvSpPr>
            <p:nvPr/>
          </p:nvSpPr>
          <p:spPr bwMode="auto">
            <a:xfrm flipH="1">
              <a:off x="2829" y="1510"/>
              <a:ext cx="127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21 w 21600"/>
                <a:gd name="T13" fmla="*/ 2945 h 21600"/>
                <a:gd name="T14" fmla="*/ 18879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99" name="AutoShape 87"/>
            <p:cNvSpPr>
              <a:spLocks noChangeArrowheads="1"/>
            </p:cNvSpPr>
            <p:nvPr/>
          </p:nvSpPr>
          <p:spPr bwMode="auto">
            <a:xfrm flipH="1">
              <a:off x="2720" y="1510"/>
              <a:ext cx="91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48 w 21600"/>
                <a:gd name="T13" fmla="*/ 2945 h 21600"/>
                <a:gd name="T14" fmla="*/ 1875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00" name="AutoShape 88"/>
            <p:cNvSpPr>
              <a:spLocks noChangeArrowheads="1"/>
            </p:cNvSpPr>
            <p:nvPr/>
          </p:nvSpPr>
          <p:spPr bwMode="auto">
            <a:xfrm flipH="1" flipV="1">
              <a:off x="2829" y="1684"/>
              <a:ext cx="127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21 w 21600"/>
                <a:gd name="T13" fmla="*/ 2945 h 21600"/>
                <a:gd name="T14" fmla="*/ 18879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801" name="AutoShape 89"/>
            <p:cNvSpPr>
              <a:spLocks noChangeArrowheads="1"/>
            </p:cNvSpPr>
            <p:nvPr/>
          </p:nvSpPr>
          <p:spPr bwMode="auto">
            <a:xfrm flipH="1" flipV="1">
              <a:off x="2720" y="1684"/>
              <a:ext cx="91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48 w 21600"/>
                <a:gd name="T13" fmla="*/ 2945 h 21600"/>
                <a:gd name="T14" fmla="*/ 1875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3" name="Group 90"/>
          <p:cNvGrpSpPr>
            <a:grpSpLocks/>
          </p:cNvGrpSpPr>
          <p:nvPr/>
        </p:nvGrpSpPr>
        <p:grpSpPr bwMode="auto">
          <a:xfrm rot="3872871">
            <a:off x="1311276" y="3281362"/>
            <a:ext cx="735012" cy="436563"/>
            <a:chOff x="4368" y="3072"/>
            <a:chExt cx="576" cy="240"/>
          </a:xfrm>
        </p:grpSpPr>
        <p:sp>
          <p:nvSpPr>
            <p:cNvPr id="68784" name="AutoShape 91"/>
            <p:cNvSpPr>
              <a:spLocks noChangeArrowheads="1"/>
            </p:cNvSpPr>
            <p:nvPr/>
          </p:nvSpPr>
          <p:spPr bwMode="auto">
            <a:xfrm flipH="1">
              <a:off x="4368" y="3072"/>
              <a:ext cx="576" cy="240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85" name="AutoShape 92"/>
            <p:cNvSpPr>
              <a:spLocks noChangeArrowheads="1"/>
            </p:cNvSpPr>
            <p:nvPr/>
          </p:nvSpPr>
          <p:spPr bwMode="auto">
            <a:xfrm flipH="1">
              <a:off x="4766" y="3094"/>
              <a:ext cx="59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86" name="AutoShape 93"/>
            <p:cNvSpPr>
              <a:spLocks noChangeArrowheads="1"/>
            </p:cNvSpPr>
            <p:nvPr/>
          </p:nvSpPr>
          <p:spPr bwMode="auto">
            <a:xfrm flipH="1">
              <a:off x="4427" y="3094"/>
              <a:ext cx="80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87" name="Line 94"/>
            <p:cNvSpPr>
              <a:spLocks noChangeShapeType="1"/>
            </p:cNvSpPr>
            <p:nvPr/>
          </p:nvSpPr>
          <p:spPr bwMode="auto">
            <a:xfrm flipH="1">
              <a:off x="4527" y="3116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88" name="Line 95"/>
            <p:cNvSpPr>
              <a:spLocks noChangeShapeType="1"/>
            </p:cNvSpPr>
            <p:nvPr/>
          </p:nvSpPr>
          <p:spPr bwMode="auto">
            <a:xfrm flipH="1">
              <a:off x="4527" y="3268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89" name="AutoShape 96"/>
            <p:cNvSpPr>
              <a:spLocks noChangeArrowheads="1"/>
            </p:cNvSpPr>
            <p:nvPr/>
          </p:nvSpPr>
          <p:spPr bwMode="auto">
            <a:xfrm flipH="1">
              <a:off x="4626" y="3094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90" name="AutoShape 97"/>
            <p:cNvSpPr>
              <a:spLocks noChangeArrowheads="1"/>
            </p:cNvSpPr>
            <p:nvPr/>
          </p:nvSpPr>
          <p:spPr bwMode="auto">
            <a:xfrm flipH="1">
              <a:off x="4507" y="3094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91" name="AutoShape 98"/>
            <p:cNvSpPr>
              <a:spLocks noChangeArrowheads="1"/>
            </p:cNvSpPr>
            <p:nvPr/>
          </p:nvSpPr>
          <p:spPr bwMode="auto">
            <a:xfrm flipH="1" flipV="1">
              <a:off x="4626" y="3268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92" name="AutoShape 99"/>
            <p:cNvSpPr>
              <a:spLocks noChangeArrowheads="1"/>
            </p:cNvSpPr>
            <p:nvPr/>
          </p:nvSpPr>
          <p:spPr bwMode="auto">
            <a:xfrm flipH="1" flipV="1">
              <a:off x="4507" y="3268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4" name="Group 100"/>
          <p:cNvGrpSpPr>
            <a:grpSpLocks/>
          </p:cNvGrpSpPr>
          <p:nvPr/>
        </p:nvGrpSpPr>
        <p:grpSpPr bwMode="auto">
          <a:xfrm rot="5400000">
            <a:off x="2220913" y="6169025"/>
            <a:ext cx="850900" cy="381000"/>
            <a:chOff x="4272" y="3072"/>
            <a:chExt cx="576" cy="240"/>
          </a:xfrm>
        </p:grpSpPr>
        <p:sp>
          <p:nvSpPr>
            <p:cNvPr id="68775" name="AutoShape 101"/>
            <p:cNvSpPr>
              <a:spLocks noChangeArrowheads="1"/>
            </p:cNvSpPr>
            <p:nvPr/>
          </p:nvSpPr>
          <p:spPr bwMode="auto">
            <a:xfrm flipH="1">
              <a:off x="4272" y="3072"/>
              <a:ext cx="576" cy="240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76" name="AutoShape 102"/>
            <p:cNvSpPr>
              <a:spLocks noChangeArrowheads="1"/>
            </p:cNvSpPr>
            <p:nvPr/>
          </p:nvSpPr>
          <p:spPr bwMode="auto">
            <a:xfrm flipH="1">
              <a:off x="4670" y="3094"/>
              <a:ext cx="59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77" name="AutoShape 103"/>
            <p:cNvSpPr>
              <a:spLocks noChangeArrowheads="1"/>
            </p:cNvSpPr>
            <p:nvPr/>
          </p:nvSpPr>
          <p:spPr bwMode="auto">
            <a:xfrm flipH="1">
              <a:off x="4331" y="3094"/>
              <a:ext cx="80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78" name="Line 104"/>
            <p:cNvSpPr>
              <a:spLocks noChangeShapeType="1"/>
            </p:cNvSpPr>
            <p:nvPr/>
          </p:nvSpPr>
          <p:spPr bwMode="auto">
            <a:xfrm flipH="1">
              <a:off x="4431" y="3116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79" name="Line 105"/>
            <p:cNvSpPr>
              <a:spLocks noChangeShapeType="1"/>
            </p:cNvSpPr>
            <p:nvPr/>
          </p:nvSpPr>
          <p:spPr bwMode="auto">
            <a:xfrm flipH="1">
              <a:off x="4431" y="3268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80" name="AutoShape 106"/>
            <p:cNvSpPr>
              <a:spLocks noChangeArrowheads="1"/>
            </p:cNvSpPr>
            <p:nvPr/>
          </p:nvSpPr>
          <p:spPr bwMode="auto">
            <a:xfrm flipH="1">
              <a:off x="4530" y="3094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81" name="AutoShape 107"/>
            <p:cNvSpPr>
              <a:spLocks noChangeArrowheads="1"/>
            </p:cNvSpPr>
            <p:nvPr/>
          </p:nvSpPr>
          <p:spPr bwMode="auto">
            <a:xfrm flipH="1">
              <a:off x="4411" y="3094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82" name="AutoShape 108"/>
            <p:cNvSpPr>
              <a:spLocks noChangeArrowheads="1"/>
            </p:cNvSpPr>
            <p:nvPr/>
          </p:nvSpPr>
          <p:spPr bwMode="auto">
            <a:xfrm flipH="1" flipV="1">
              <a:off x="4530" y="3268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83" name="AutoShape 109"/>
            <p:cNvSpPr>
              <a:spLocks noChangeArrowheads="1"/>
            </p:cNvSpPr>
            <p:nvPr/>
          </p:nvSpPr>
          <p:spPr bwMode="auto">
            <a:xfrm flipH="1" flipV="1">
              <a:off x="4411" y="3268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5" name="Group 110"/>
          <p:cNvGrpSpPr>
            <a:grpSpLocks/>
          </p:cNvGrpSpPr>
          <p:nvPr/>
        </p:nvGrpSpPr>
        <p:grpSpPr bwMode="auto">
          <a:xfrm>
            <a:off x="457200" y="4670425"/>
            <a:ext cx="762000" cy="354013"/>
            <a:chOff x="4704" y="3120"/>
            <a:chExt cx="576" cy="240"/>
          </a:xfrm>
        </p:grpSpPr>
        <p:sp>
          <p:nvSpPr>
            <p:cNvPr id="68766" name="AutoShape 111"/>
            <p:cNvSpPr>
              <a:spLocks noChangeArrowheads="1"/>
            </p:cNvSpPr>
            <p:nvPr/>
          </p:nvSpPr>
          <p:spPr bwMode="auto">
            <a:xfrm flipH="1">
              <a:off x="4704" y="3120"/>
              <a:ext cx="576" cy="24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67" name="AutoShape 112"/>
            <p:cNvSpPr>
              <a:spLocks noChangeArrowheads="1"/>
            </p:cNvSpPr>
            <p:nvPr/>
          </p:nvSpPr>
          <p:spPr bwMode="auto">
            <a:xfrm flipH="1">
              <a:off x="5102" y="3142"/>
              <a:ext cx="59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68" name="AutoShape 113"/>
            <p:cNvSpPr>
              <a:spLocks noChangeArrowheads="1"/>
            </p:cNvSpPr>
            <p:nvPr/>
          </p:nvSpPr>
          <p:spPr bwMode="auto">
            <a:xfrm flipH="1">
              <a:off x="4763" y="3142"/>
              <a:ext cx="80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69" name="Line 114"/>
            <p:cNvSpPr>
              <a:spLocks noChangeShapeType="1"/>
            </p:cNvSpPr>
            <p:nvPr/>
          </p:nvSpPr>
          <p:spPr bwMode="auto">
            <a:xfrm flipH="1">
              <a:off x="4863" y="3164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70" name="Line 115"/>
            <p:cNvSpPr>
              <a:spLocks noChangeShapeType="1"/>
            </p:cNvSpPr>
            <p:nvPr/>
          </p:nvSpPr>
          <p:spPr bwMode="auto">
            <a:xfrm flipH="1">
              <a:off x="4863" y="3316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71" name="AutoShape 116"/>
            <p:cNvSpPr>
              <a:spLocks noChangeArrowheads="1"/>
            </p:cNvSpPr>
            <p:nvPr/>
          </p:nvSpPr>
          <p:spPr bwMode="auto">
            <a:xfrm flipH="1">
              <a:off x="4962" y="3142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72" name="AutoShape 117"/>
            <p:cNvSpPr>
              <a:spLocks noChangeArrowheads="1"/>
            </p:cNvSpPr>
            <p:nvPr/>
          </p:nvSpPr>
          <p:spPr bwMode="auto">
            <a:xfrm flipH="1">
              <a:off x="4843" y="3142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73" name="AutoShape 118"/>
            <p:cNvSpPr>
              <a:spLocks noChangeArrowheads="1"/>
            </p:cNvSpPr>
            <p:nvPr/>
          </p:nvSpPr>
          <p:spPr bwMode="auto">
            <a:xfrm flipH="1" flipV="1">
              <a:off x="4962" y="3316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74" name="AutoShape 119"/>
            <p:cNvSpPr>
              <a:spLocks noChangeArrowheads="1"/>
            </p:cNvSpPr>
            <p:nvPr/>
          </p:nvSpPr>
          <p:spPr bwMode="auto">
            <a:xfrm flipH="1" flipV="1">
              <a:off x="4843" y="3316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6" name="Group 120"/>
          <p:cNvGrpSpPr>
            <a:grpSpLocks/>
          </p:cNvGrpSpPr>
          <p:nvPr/>
        </p:nvGrpSpPr>
        <p:grpSpPr bwMode="auto">
          <a:xfrm rot="-5400000">
            <a:off x="1822450" y="4256088"/>
            <a:ext cx="850900" cy="381000"/>
            <a:chOff x="4272" y="3120"/>
            <a:chExt cx="576" cy="240"/>
          </a:xfrm>
        </p:grpSpPr>
        <p:sp>
          <p:nvSpPr>
            <p:cNvPr id="68757" name="AutoShape 121"/>
            <p:cNvSpPr>
              <a:spLocks noChangeArrowheads="1"/>
            </p:cNvSpPr>
            <p:nvPr/>
          </p:nvSpPr>
          <p:spPr bwMode="auto">
            <a:xfrm flipH="1">
              <a:off x="4272" y="3120"/>
              <a:ext cx="576" cy="24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58" name="AutoShape 122"/>
            <p:cNvSpPr>
              <a:spLocks noChangeArrowheads="1"/>
            </p:cNvSpPr>
            <p:nvPr/>
          </p:nvSpPr>
          <p:spPr bwMode="auto">
            <a:xfrm flipH="1">
              <a:off x="4670" y="3142"/>
              <a:ext cx="59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59" name="AutoShape 123"/>
            <p:cNvSpPr>
              <a:spLocks noChangeArrowheads="1"/>
            </p:cNvSpPr>
            <p:nvPr/>
          </p:nvSpPr>
          <p:spPr bwMode="auto">
            <a:xfrm flipH="1">
              <a:off x="4331" y="3142"/>
              <a:ext cx="80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60" name="Line 124"/>
            <p:cNvSpPr>
              <a:spLocks noChangeShapeType="1"/>
            </p:cNvSpPr>
            <p:nvPr/>
          </p:nvSpPr>
          <p:spPr bwMode="auto">
            <a:xfrm flipH="1">
              <a:off x="4431" y="3164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61" name="Line 125"/>
            <p:cNvSpPr>
              <a:spLocks noChangeShapeType="1"/>
            </p:cNvSpPr>
            <p:nvPr/>
          </p:nvSpPr>
          <p:spPr bwMode="auto">
            <a:xfrm flipH="1">
              <a:off x="4431" y="3316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62" name="AutoShape 126"/>
            <p:cNvSpPr>
              <a:spLocks noChangeArrowheads="1"/>
            </p:cNvSpPr>
            <p:nvPr/>
          </p:nvSpPr>
          <p:spPr bwMode="auto">
            <a:xfrm flipH="1">
              <a:off x="4530" y="3142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63" name="AutoShape 127"/>
            <p:cNvSpPr>
              <a:spLocks noChangeArrowheads="1"/>
            </p:cNvSpPr>
            <p:nvPr/>
          </p:nvSpPr>
          <p:spPr bwMode="auto">
            <a:xfrm flipH="1">
              <a:off x="4411" y="3142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64" name="AutoShape 128"/>
            <p:cNvSpPr>
              <a:spLocks noChangeArrowheads="1"/>
            </p:cNvSpPr>
            <p:nvPr/>
          </p:nvSpPr>
          <p:spPr bwMode="auto">
            <a:xfrm flipH="1" flipV="1">
              <a:off x="4530" y="3316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65" name="AutoShape 129"/>
            <p:cNvSpPr>
              <a:spLocks noChangeArrowheads="1"/>
            </p:cNvSpPr>
            <p:nvPr/>
          </p:nvSpPr>
          <p:spPr bwMode="auto">
            <a:xfrm flipH="1" flipV="1">
              <a:off x="4411" y="3316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7" name="Group 130"/>
          <p:cNvGrpSpPr>
            <a:grpSpLocks/>
          </p:cNvGrpSpPr>
          <p:nvPr/>
        </p:nvGrpSpPr>
        <p:grpSpPr bwMode="auto">
          <a:xfrm>
            <a:off x="457200" y="5661025"/>
            <a:ext cx="914400" cy="354013"/>
            <a:chOff x="4080" y="3168"/>
            <a:chExt cx="576" cy="240"/>
          </a:xfrm>
        </p:grpSpPr>
        <p:sp>
          <p:nvSpPr>
            <p:cNvPr id="68748" name="AutoShape 131"/>
            <p:cNvSpPr>
              <a:spLocks noChangeArrowheads="1"/>
            </p:cNvSpPr>
            <p:nvPr/>
          </p:nvSpPr>
          <p:spPr bwMode="auto">
            <a:xfrm flipH="1">
              <a:off x="4080" y="3168"/>
              <a:ext cx="576" cy="240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49" name="AutoShape 132"/>
            <p:cNvSpPr>
              <a:spLocks noChangeArrowheads="1"/>
            </p:cNvSpPr>
            <p:nvPr/>
          </p:nvSpPr>
          <p:spPr bwMode="auto">
            <a:xfrm flipH="1">
              <a:off x="4478" y="3190"/>
              <a:ext cx="59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50" name="AutoShape 133"/>
            <p:cNvSpPr>
              <a:spLocks noChangeArrowheads="1"/>
            </p:cNvSpPr>
            <p:nvPr/>
          </p:nvSpPr>
          <p:spPr bwMode="auto">
            <a:xfrm flipH="1">
              <a:off x="4139" y="3190"/>
              <a:ext cx="80" cy="19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51" name="Line 134"/>
            <p:cNvSpPr>
              <a:spLocks noChangeShapeType="1"/>
            </p:cNvSpPr>
            <p:nvPr/>
          </p:nvSpPr>
          <p:spPr bwMode="auto">
            <a:xfrm flipH="1">
              <a:off x="4239" y="3212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52" name="Line 135"/>
            <p:cNvSpPr>
              <a:spLocks noChangeShapeType="1"/>
            </p:cNvSpPr>
            <p:nvPr/>
          </p:nvSpPr>
          <p:spPr bwMode="auto">
            <a:xfrm flipH="1">
              <a:off x="4239" y="3364"/>
              <a:ext cx="23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53" name="AutoShape 136"/>
            <p:cNvSpPr>
              <a:spLocks noChangeArrowheads="1"/>
            </p:cNvSpPr>
            <p:nvPr/>
          </p:nvSpPr>
          <p:spPr bwMode="auto">
            <a:xfrm flipH="1">
              <a:off x="4338" y="3190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54" name="AutoShape 137"/>
            <p:cNvSpPr>
              <a:spLocks noChangeArrowheads="1"/>
            </p:cNvSpPr>
            <p:nvPr/>
          </p:nvSpPr>
          <p:spPr bwMode="auto">
            <a:xfrm flipH="1">
              <a:off x="4219" y="3190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55" name="AutoShape 138"/>
            <p:cNvSpPr>
              <a:spLocks noChangeArrowheads="1"/>
            </p:cNvSpPr>
            <p:nvPr/>
          </p:nvSpPr>
          <p:spPr bwMode="auto">
            <a:xfrm flipH="1" flipV="1">
              <a:off x="4338" y="3364"/>
              <a:ext cx="14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77 w 21600"/>
                <a:gd name="T13" fmla="*/ 2945 h 21600"/>
                <a:gd name="T14" fmla="*/ 18823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56" name="AutoShape 139"/>
            <p:cNvSpPr>
              <a:spLocks noChangeArrowheads="1"/>
            </p:cNvSpPr>
            <p:nvPr/>
          </p:nvSpPr>
          <p:spPr bwMode="auto">
            <a:xfrm flipH="1" flipV="1">
              <a:off x="4219" y="3364"/>
              <a:ext cx="100" cy="2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08 w 21600"/>
                <a:gd name="T13" fmla="*/ 2945 h 21600"/>
                <a:gd name="T14" fmla="*/ 18792 w 21600"/>
                <a:gd name="T15" fmla="*/ 1865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005" y="21600"/>
                  </a:lnTo>
                  <a:lnTo>
                    <a:pt x="1959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8" name="Group 140"/>
          <p:cNvGrpSpPr>
            <a:grpSpLocks/>
          </p:cNvGrpSpPr>
          <p:nvPr/>
        </p:nvGrpSpPr>
        <p:grpSpPr bwMode="auto">
          <a:xfrm>
            <a:off x="762000" y="5035550"/>
            <a:ext cx="152400" cy="141288"/>
            <a:chOff x="1008" y="2784"/>
            <a:chExt cx="96" cy="96"/>
          </a:xfrm>
        </p:grpSpPr>
        <p:sp>
          <p:nvSpPr>
            <p:cNvPr id="68746" name="Line 141"/>
            <p:cNvSpPr>
              <a:spLocks noChangeShapeType="1"/>
            </p:cNvSpPr>
            <p:nvPr/>
          </p:nvSpPr>
          <p:spPr bwMode="auto">
            <a:xfrm>
              <a:off x="1056" y="2784"/>
              <a:ext cx="0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47" name="Line 142"/>
            <p:cNvSpPr>
              <a:spLocks noChangeShapeType="1"/>
            </p:cNvSpPr>
            <p:nvPr/>
          </p:nvSpPr>
          <p:spPr bwMode="auto">
            <a:xfrm>
              <a:off x="1008" y="2880"/>
              <a:ext cx="9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</p:grpSp>
      <p:grpSp>
        <p:nvGrpSpPr>
          <p:cNvPr id="68639" name="Group 143"/>
          <p:cNvGrpSpPr>
            <a:grpSpLocks/>
          </p:cNvGrpSpPr>
          <p:nvPr/>
        </p:nvGrpSpPr>
        <p:grpSpPr bwMode="auto">
          <a:xfrm flipV="1">
            <a:off x="762000" y="4502150"/>
            <a:ext cx="152400" cy="141288"/>
            <a:chOff x="1008" y="2784"/>
            <a:chExt cx="96" cy="96"/>
          </a:xfrm>
        </p:grpSpPr>
        <p:sp>
          <p:nvSpPr>
            <p:cNvPr id="68744" name="Line 144"/>
            <p:cNvSpPr>
              <a:spLocks noChangeShapeType="1"/>
            </p:cNvSpPr>
            <p:nvPr/>
          </p:nvSpPr>
          <p:spPr bwMode="auto">
            <a:xfrm>
              <a:off x="1056" y="2784"/>
              <a:ext cx="0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  <p:sp>
          <p:nvSpPr>
            <p:cNvPr id="68745" name="Line 145"/>
            <p:cNvSpPr>
              <a:spLocks noChangeShapeType="1"/>
            </p:cNvSpPr>
            <p:nvPr/>
          </p:nvSpPr>
          <p:spPr bwMode="auto">
            <a:xfrm>
              <a:off x="1008" y="2880"/>
              <a:ext cx="9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</p:grpSp>
      <p:sp>
        <p:nvSpPr>
          <p:cNvPr id="68640" name="Line 146"/>
          <p:cNvSpPr>
            <a:spLocks noChangeShapeType="1"/>
          </p:cNvSpPr>
          <p:nvPr/>
        </p:nvSpPr>
        <p:spPr bwMode="auto">
          <a:xfrm rot="5400000" flipV="1">
            <a:off x="1332706" y="4682332"/>
            <a:ext cx="1587" cy="228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68641" name="Line 147"/>
          <p:cNvSpPr>
            <a:spLocks noChangeShapeType="1"/>
          </p:cNvSpPr>
          <p:nvPr/>
        </p:nvSpPr>
        <p:spPr bwMode="auto">
          <a:xfrm rot="-5400000" flipH="1" flipV="1">
            <a:off x="1377950" y="4800600"/>
            <a:ext cx="141288" cy="158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grpSp>
        <p:nvGrpSpPr>
          <p:cNvPr id="68642" name="Group 148"/>
          <p:cNvGrpSpPr>
            <a:grpSpLocks/>
          </p:cNvGrpSpPr>
          <p:nvPr/>
        </p:nvGrpSpPr>
        <p:grpSpPr bwMode="auto">
          <a:xfrm>
            <a:off x="1219200" y="1085850"/>
            <a:ext cx="457200" cy="336550"/>
            <a:chOff x="4608" y="3264"/>
            <a:chExt cx="288" cy="228"/>
          </a:xfrm>
        </p:grpSpPr>
        <p:sp>
          <p:nvSpPr>
            <p:cNvPr id="68742" name="Oval 149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43" name="Text Box 150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8643" name="Group 151"/>
          <p:cNvGrpSpPr>
            <a:grpSpLocks/>
          </p:cNvGrpSpPr>
          <p:nvPr/>
        </p:nvGrpSpPr>
        <p:grpSpPr bwMode="auto">
          <a:xfrm>
            <a:off x="1957388" y="1085850"/>
            <a:ext cx="457200" cy="336550"/>
            <a:chOff x="4608" y="3264"/>
            <a:chExt cx="288" cy="228"/>
          </a:xfrm>
        </p:grpSpPr>
        <p:sp>
          <p:nvSpPr>
            <p:cNvPr id="68740" name="Oval 152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41" name="Text Box 153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8644" name="Group 154"/>
          <p:cNvGrpSpPr>
            <a:grpSpLocks/>
          </p:cNvGrpSpPr>
          <p:nvPr/>
        </p:nvGrpSpPr>
        <p:grpSpPr bwMode="auto">
          <a:xfrm>
            <a:off x="2667000" y="2076450"/>
            <a:ext cx="457200" cy="336550"/>
            <a:chOff x="4608" y="3264"/>
            <a:chExt cx="288" cy="228"/>
          </a:xfrm>
        </p:grpSpPr>
        <p:sp>
          <p:nvSpPr>
            <p:cNvPr id="68738" name="Oval 155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39" name="Text Box 156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68645" name="Group 157"/>
          <p:cNvGrpSpPr>
            <a:grpSpLocks/>
          </p:cNvGrpSpPr>
          <p:nvPr/>
        </p:nvGrpSpPr>
        <p:grpSpPr bwMode="auto">
          <a:xfrm>
            <a:off x="990600" y="3124200"/>
            <a:ext cx="457200" cy="336550"/>
            <a:chOff x="4608" y="3264"/>
            <a:chExt cx="288" cy="228"/>
          </a:xfrm>
        </p:grpSpPr>
        <p:sp>
          <p:nvSpPr>
            <p:cNvPr id="68736" name="Oval 158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37" name="Text Box 159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8646" name="Group 160"/>
          <p:cNvGrpSpPr>
            <a:grpSpLocks/>
          </p:cNvGrpSpPr>
          <p:nvPr/>
        </p:nvGrpSpPr>
        <p:grpSpPr bwMode="auto">
          <a:xfrm>
            <a:off x="2362200" y="3067050"/>
            <a:ext cx="457200" cy="336550"/>
            <a:chOff x="4608" y="3264"/>
            <a:chExt cx="288" cy="228"/>
          </a:xfrm>
        </p:grpSpPr>
        <p:sp>
          <p:nvSpPr>
            <p:cNvPr id="68734" name="Oval 161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35" name="Text Box 162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68647" name="Group 163"/>
          <p:cNvGrpSpPr>
            <a:grpSpLocks/>
          </p:cNvGrpSpPr>
          <p:nvPr/>
        </p:nvGrpSpPr>
        <p:grpSpPr bwMode="auto">
          <a:xfrm>
            <a:off x="2438400" y="3676650"/>
            <a:ext cx="457200" cy="336550"/>
            <a:chOff x="4608" y="3264"/>
            <a:chExt cx="288" cy="228"/>
          </a:xfrm>
        </p:grpSpPr>
        <p:sp>
          <p:nvSpPr>
            <p:cNvPr id="68732" name="Oval 164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33" name="Text Box 165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68648" name="Group 166"/>
          <p:cNvGrpSpPr>
            <a:grpSpLocks/>
          </p:cNvGrpSpPr>
          <p:nvPr/>
        </p:nvGrpSpPr>
        <p:grpSpPr bwMode="auto">
          <a:xfrm>
            <a:off x="2209800" y="4895850"/>
            <a:ext cx="457200" cy="336550"/>
            <a:chOff x="4608" y="3264"/>
            <a:chExt cx="288" cy="228"/>
          </a:xfrm>
        </p:grpSpPr>
        <p:sp>
          <p:nvSpPr>
            <p:cNvPr id="68730" name="Oval 167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31" name="Text Box 168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</p:grpSp>
      <p:grpSp>
        <p:nvGrpSpPr>
          <p:cNvPr id="68649" name="Group 169"/>
          <p:cNvGrpSpPr>
            <a:grpSpLocks/>
          </p:cNvGrpSpPr>
          <p:nvPr/>
        </p:nvGrpSpPr>
        <p:grpSpPr bwMode="auto">
          <a:xfrm>
            <a:off x="1447800" y="4667250"/>
            <a:ext cx="457200" cy="336550"/>
            <a:chOff x="4608" y="3264"/>
            <a:chExt cx="288" cy="228"/>
          </a:xfrm>
        </p:grpSpPr>
        <p:sp>
          <p:nvSpPr>
            <p:cNvPr id="68728" name="Oval 170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29" name="Text Box 171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8</a:t>
              </a:r>
            </a:p>
          </p:txBody>
        </p:sp>
      </p:grpSp>
      <p:grpSp>
        <p:nvGrpSpPr>
          <p:cNvPr id="68650" name="Group 172"/>
          <p:cNvGrpSpPr>
            <a:grpSpLocks/>
          </p:cNvGrpSpPr>
          <p:nvPr/>
        </p:nvGrpSpPr>
        <p:grpSpPr bwMode="auto">
          <a:xfrm>
            <a:off x="1447800" y="5657850"/>
            <a:ext cx="457200" cy="336550"/>
            <a:chOff x="4608" y="3264"/>
            <a:chExt cx="288" cy="228"/>
          </a:xfrm>
        </p:grpSpPr>
        <p:sp>
          <p:nvSpPr>
            <p:cNvPr id="68726" name="Oval 173"/>
            <p:cNvSpPr>
              <a:spLocks noChangeArrowheads="1"/>
            </p:cNvSpPr>
            <p:nvPr/>
          </p:nvSpPr>
          <p:spPr bwMode="auto">
            <a:xfrm>
              <a:off x="4608" y="326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27" name="Text Box 174"/>
            <p:cNvSpPr txBox="1">
              <a:spLocks noChangeArrowheads="1"/>
            </p:cNvSpPr>
            <p:nvPr/>
          </p:nvSpPr>
          <p:spPr bwMode="auto">
            <a:xfrm>
              <a:off x="4608" y="326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</p:grpSp>
      <p:grpSp>
        <p:nvGrpSpPr>
          <p:cNvPr id="68651" name="Group 175"/>
          <p:cNvGrpSpPr>
            <a:grpSpLocks/>
          </p:cNvGrpSpPr>
          <p:nvPr/>
        </p:nvGrpSpPr>
        <p:grpSpPr bwMode="auto">
          <a:xfrm>
            <a:off x="2608263" y="4667250"/>
            <a:ext cx="457200" cy="336550"/>
            <a:chOff x="2171" y="2544"/>
            <a:chExt cx="288" cy="228"/>
          </a:xfrm>
        </p:grpSpPr>
        <p:sp>
          <p:nvSpPr>
            <p:cNvPr id="68724" name="Oval 176"/>
            <p:cNvSpPr>
              <a:spLocks noChangeArrowheads="1"/>
            </p:cNvSpPr>
            <p:nvPr/>
          </p:nvSpPr>
          <p:spPr bwMode="auto">
            <a:xfrm>
              <a:off x="2208" y="254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25" name="Text Box 177"/>
            <p:cNvSpPr txBox="1">
              <a:spLocks noChangeArrowheads="1"/>
            </p:cNvSpPr>
            <p:nvPr/>
          </p:nvSpPr>
          <p:spPr bwMode="auto">
            <a:xfrm>
              <a:off x="2171" y="254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</p:grpSp>
      <p:grpSp>
        <p:nvGrpSpPr>
          <p:cNvPr id="68652" name="Group 178"/>
          <p:cNvGrpSpPr>
            <a:grpSpLocks/>
          </p:cNvGrpSpPr>
          <p:nvPr/>
        </p:nvGrpSpPr>
        <p:grpSpPr bwMode="auto">
          <a:xfrm>
            <a:off x="2430463" y="5759450"/>
            <a:ext cx="457200" cy="336550"/>
            <a:chOff x="2171" y="2544"/>
            <a:chExt cx="288" cy="228"/>
          </a:xfrm>
        </p:grpSpPr>
        <p:sp>
          <p:nvSpPr>
            <p:cNvPr id="68722" name="Oval 179"/>
            <p:cNvSpPr>
              <a:spLocks noChangeArrowheads="1"/>
            </p:cNvSpPr>
            <p:nvPr/>
          </p:nvSpPr>
          <p:spPr bwMode="auto">
            <a:xfrm>
              <a:off x="2208" y="2544"/>
              <a:ext cx="192" cy="192"/>
            </a:xfrm>
            <a:prstGeom prst="ellips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723" name="Text Box 180"/>
            <p:cNvSpPr txBox="1">
              <a:spLocks noChangeArrowheads="1"/>
            </p:cNvSpPr>
            <p:nvPr/>
          </p:nvSpPr>
          <p:spPr bwMode="auto">
            <a:xfrm>
              <a:off x="2171" y="2544"/>
              <a:ext cx="28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s-ES_tradnl" altLang="es-ES" sz="1600" b="1">
                  <a:solidFill>
                    <a:schemeClr val="tx2"/>
                  </a:solidFill>
                  <a:latin typeface="Arial" panose="020B0604020202020204" pitchFamily="34" charset="0"/>
                </a:rPr>
                <a:t>10</a:t>
              </a:r>
            </a:p>
          </p:txBody>
        </p:sp>
      </p:grpSp>
      <p:grpSp>
        <p:nvGrpSpPr>
          <p:cNvPr id="68653" name="Group 181"/>
          <p:cNvGrpSpPr>
            <a:grpSpLocks/>
          </p:cNvGrpSpPr>
          <p:nvPr/>
        </p:nvGrpSpPr>
        <p:grpSpPr bwMode="auto">
          <a:xfrm rot="5400000">
            <a:off x="3293269" y="4294982"/>
            <a:ext cx="628650" cy="1122362"/>
            <a:chOff x="4024" y="2199"/>
            <a:chExt cx="426" cy="707"/>
          </a:xfrm>
        </p:grpSpPr>
        <p:sp>
          <p:nvSpPr>
            <p:cNvPr id="68668" name="Freeform 182"/>
            <p:cNvSpPr>
              <a:spLocks/>
            </p:cNvSpPr>
            <p:nvPr/>
          </p:nvSpPr>
          <p:spPr bwMode="auto">
            <a:xfrm>
              <a:off x="4057" y="2786"/>
              <a:ext cx="393" cy="120"/>
            </a:xfrm>
            <a:custGeom>
              <a:avLst/>
              <a:gdLst>
                <a:gd name="T0" fmla="*/ 280 w 393"/>
                <a:gd name="T1" fmla="*/ 28 h 120"/>
                <a:gd name="T2" fmla="*/ 318 w 393"/>
                <a:gd name="T3" fmla="*/ 8 h 120"/>
                <a:gd name="T4" fmla="*/ 339 w 393"/>
                <a:gd name="T5" fmla="*/ 0 h 120"/>
                <a:gd name="T6" fmla="*/ 345 w 393"/>
                <a:gd name="T7" fmla="*/ 4 h 120"/>
                <a:gd name="T8" fmla="*/ 345 w 393"/>
                <a:gd name="T9" fmla="*/ 10 h 120"/>
                <a:gd name="T10" fmla="*/ 372 w 393"/>
                <a:gd name="T11" fmla="*/ 12 h 120"/>
                <a:gd name="T12" fmla="*/ 391 w 393"/>
                <a:gd name="T13" fmla="*/ 21 h 120"/>
                <a:gd name="T14" fmla="*/ 391 w 393"/>
                <a:gd name="T15" fmla="*/ 28 h 120"/>
                <a:gd name="T16" fmla="*/ 364 w 393"/>
                <a:gd name="T17" fmla="*/ 44 h 120"/>
                <a:gd name="T18" fmla="*/ 378 w 393"/>
                <a:gd name="T19" fmla="*/ 54 h 120"/>
                <a:gd name="T20" fmla="*/ 385 w 393"/>
                <a:gd name="T21" fmla="*/ 62 h 120"/>
                <a:gd name="T22" fmla="*/ 385 w 393"/>
                <a:gd name="T23" fmla="*/ 68 h 120"/>
                <a:gd name="T24" fmla="*/ 372 w 393"/>
                <a:gd name="T25" fmla="*/ 78 h 120"/>
                <a:gd name="T26" fmla="*/ 322 w 393"/>
                <a:gd name="T27" fmla="*/ 70 h 120"/>
                <a:gd name="T28" fmla="*/ 328 w 393"/>
                <a:gd name="T29" fmla="*/ 81 h 120"/>
                <a:gd name="T30" fmla="*/ 324 w 393"/>
                <a:gd name="T31" fmla="*/ 93 h 120"/>
                <a:gd name="T32" fmla="*/ 299 w 393"/>
                <a:gd name="T33" fmla="*/ 81 h 120"/>
                <a:gd name="T34" fmla="*/ 266 w 393"/>
                <a:gd name="T35" fmla="*/ 83 h 120"/>
                <a:gd name="T36" fmla="*/ 253 w 393"/>
                <a:gd name="T37" fmla="*/ 97 h 120"/>
                <a:gd name="T38" fmla="*/ 245 w 393"/>
                <a:gd name="T39" fmla="*/ 102 h 120"/>
                <a:gd name="T40" fmla="*/ 201 w 393"/>
                <a:gd name="T41" fmla="*/ 101 h 120"/>
                <a:gd name="T42" fmla="*/ 190 w 393"/>
                <a:gd name="T43" fmla="*/ 105 h 120"/>
                <a:gd name="T44" fmla="*/ 197 w 393"/>
                <a:gd name="T45" fmla="*/ 109 h 120"/>
                <a:gd name="T46" fmla="*/ 205 w 393"/>
                <a:gd name="T47" fmla="*/ 114 h 120"/>
                <a:gd name="T48" fmla="*/ 71 w 393"/>
                <a:gd name="T49" fmla="*/ 120 h 120"/>
                <a:gd name="T50" fmla="*/ 76 w 393"/>
                <a:gd name="T51" fmla="*/ 112 h 120"/>
                <a:gd name="T52" fmla="*/ 82 w 393"/>
                <a:gd name="T53" fmla="*/ 107 h 120"/>
                <a:gd name="T54" fmla="*/ 57 w 393"/>
                <a:gd name="T55" fmla="*/ 107 h 120"/>
                <a:gd name="T56" fmla="*/ 50 w 393"/>
                <a:gd name="T57" fmla="*/ 110 h 120"/>
                <a:gd name="T58" fmla="*/ 0 w 393"/>
                <a:gd name="T59" fmla="*/ 115 h 120"/>
                <a:gd name="T60" fmla="*/ 5 w 393"/>
                <a:gd name="T61" fmla="*/ 110 h 120"/>
                <a:gd name="T62" fmla="*/ 48 w 393"/>
                <a:gd name="T63" fmla="*/ 101 h 120"/>
                <a:gd name="T64" fmla="*/ 67 w 393"/>
                <a:gd name="T65" fmla="*/ 86 h 120"/>
                <a:gd name="T66" fmla="*/ 88 w 393"/>
                <a:gd name="T67" fmla="*/ 83 h 120"/>
                <a:gd name="T68" fmla="*/ 149 w 393"/>
                <a:gd name="T69" fmla="*/ 36 h 120"/>
                <a:gd name="T70" fmla="*/ 161 w 393"/>
                <a:gd name="T71" fmla="*/ 47 h 120"/>
                <a:gd name="T72" fmla="*/ 165 w 393"/>
                <a:gd name="T73" fmla="*/ 54 h 120"/>
                <a:gd name="T74" fmla="*/ 184 w 393"/>
                <a:gd name="T75" fmla="*/ 54 h 120"/>
                <a:gd name="T76" fmla="*/ 184 w 393"/>
                <a:gd name="T77" fmla="*/ 46 h 120"/>
                <a:gd name="T78" fmla="*/ 203 w 393"/>
                <a:gd name="T79" fmla="*/ 38 h 120"/>
                <a:gd name="T80" fmla="*/ 207 w 393"/>
                <a:gd name="T81" fmla="*/ 31 h 120"/>
                <a:gd name="T82" fmla="*/ 205 w 393"/>
                <a:gd name="T83" fmla="*/ 25 h 120"/>
                <a:gd name="T84" fmla="*/ 216 w 393"/>
                <a:gd name="T85" fmla="*/ 18 h 120"/>
                <a:gd name="T86" fmla="*/ 241 w 393"/>
                <a:gd name="T87" fmla="*/ 20 h 120"/>
                <a:gd name="T88" fmla="*/ 253 w 393"/>
                <a:gd name="T89" fmla="*/ 28 h 12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93"/>
                <a:gd name="T136" fmla="*/ 0 h 120"/>
                <a:gd name="T137" fmla="*/ 393 w 393"/>
                <a:gd name="T138" fmla="*/ 120 h 12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93" h="120">
                  <a:moveTo>
                    <a:pt x="257" y="29"/>
                  </a:moveTo>
                  <a:lnTo>
                    <a:pt x="268" y="29"/>
                  </a:lnTo>
                  <a:lnTo>
                    <a:pt x="280" y="28"/>
                  </a:lnTo>
                  <a:lnTo>
                    <a:pt x="291" y="25"/>
                  </a:lnTo>
                  <a:lnTo>
                    <a:pt x="303" y="18"/>
                  </a:lnTo>
                  <a:lnTo>
                    <a:pt x="318" y="8"/>
                  </a:lnTo>
                  <a:lnTo>
                    <a:pt x="328" y="4"/>
                  </a:lnTo>
                  <a:lnTo>
                    <a:pt x="337" y="0"/>
                  </a:lnTo>
                  <a:lnTo>
                    <a:pt x="339" y="0"/>
                  </a:lnTo>
                  <a:lnTo>
                    <a:pt x="341" y="2"/>
                  </a:lnTo>
                  <a:lnTo>
                    <a:pt x="343" y="2"/>
                  </a:lnTo>
                  <a:lnTo>
                    <a:pt x="345" y="4"/>
                  </a:lnTo>
                  <a:lnTo>
                    <a:pt x="345" y="5"/>
                  </a:lnTo>
                  <a:lnTo>
                    <a:pt x="345" y="7"/>
                  </a:lnTo>
                  <a:lnTo>
                    <a:pt x="345" y="10"/>
                  </a:lnTo>
                  <a:lnTo>
                    <a:pt x="341" y="13"/>
                  </a:lnTo>
                  <a:lnTo>
                    <a:pt x="358" y="12"/>
                  </a:lnTo>
                  <a:lnTo>
                    <a:pt x="372" y="12"/>
                  </a:lnTo>
                  <a:lnTo>
                    <a:pt x="383" y="15"/>
                  </a:lnTo>
                  <a:lnTo>
                    <a:pt x="389" y="20"/>
                  </a:lnTo>
                  <a:lnTo>
                    <a:pt x="391" y="21"/>
                  </a:lnTo>
                  <a:lnTo>
                    <a:pt x="393" y="25"/>
                  </a:lnTo>
                  <a:lnTo>
                    <a:pt x="393" y="26"/>
                  </a:lnTo>
                  <a:lnTo>
                    <a:pt x="391" y="28"/>
                  </a:lnTo>
                  <a:lnTo>
                    <a:pt x="387" y="33"/>
                  </a:lnTo>
                  <a:lnTo>
                    <a:pt x="381" y="36"/>
                  </a:lnTo>
                  <a:lnTo>
                    <a:pt x="364" y="44"/>
                  </a:lnTo>
                  <a:lnTo>
                    <a:pt x="345" y="50"/>
                  </a:lnTo>
                  <a:lnTo>
                    <a:pt x="364" y="50"/>
                  </a:lnTo>
                  <a:lnTo>
                    <a:pt x="378" y="54"/>
                  </a:lnTo>
                  <a:lnTo>
                    <a:pt x="381" y="55"/>
                  </a:lnTo>
                  <a:lnTo>
                    <a:pt x="385" y="59"/>
                  </a:lnTo>
                  <a:lnTo>
                    <a:pt x="385" y="62"/>
                  </a:lnTo>
                  <a:lnTo>
                    <a:pt x="387" y="63"/>
                  </a:lnTo>
                  <a:lnTo>
                    <a:pt x="387" y="67"/>
                  </a:lnTo>
                  <a:lnTo>
                    <a:pt x="385" y="68"/>
                  </a:lnTo>
                  <a:lnTo>
                    <a:pt x="381" y="73"/>
                  </a:lnTo>
                  <a:lnTo>
                    <a:pt x="376" y="76"/>
                  </a:lnTo>
                  <a:lnTo>
                    <a:pt x="372" y="78"/>
                  </a:lnTo>
                  <a:lnTo>
                    <a:pt x="368" y="78"/>
                  </a:lnTo>
                  <a:lnTo>
                    <a:pt x="347" y="75"/>
                  </a:lnTo>
                  <a:lnTo>
                    <a:pt x="322" y="70"/>
                  </a:lnTo>
                  <a:lnTo>
                    <a:pt x="326" y="73"/>
                  </a:lnTo>
                  <a:lnTo>
                    <a:pt x="328" y="78"/>
                  </a:lnTo>
                  <a:lnTo>
                    <a:pt x="328" y="81"/>
                  </a:lnTo>
                  <a:lnTo>
                    <a:pt x="328" y="86"/>
                  </a:lnTo>
                  <a:lnTo>
                    <a:pt x="326" y="91"/>
                  </a:lnTo>
                  <a:lnTo>
                    <a:pt x="324" y="93"/>
                  </a:lnTo>
                  <a:lnTo>
                    <a:pt x="316" y="88"/>
                  </a:lnTo>
                  <a:lnTo>
                    <a:pt x="309" y="83"/>
                  </a:lnTo>
                  <a:lnTo>
                    <a:pt x="299" y="81"/>
                  </a:lnTo>
                  <a:lnTo>
                    <a:pt x="287" y="80"/>
                  </a:lnTo>
                  <a:lnTo>
                    <a:pt x="278" y="81"/>
                  </a:lnTo>
                  <a:lnTo>
                    <a:pt x="266" y="83"/>
                  </a:lnTo>
                  <a:lnTo>
                    <a:pt x="257" y="88"/>
                  </a:lnTo>
                  <a:lnTo>
                    <a:pt x="249" y="94"/>
                  </a:lnTo>
                  <a:lnTo>
                    <a:pt x="253" y="97"/>
                  </a:lnTo>
                  <a:lnTo>
                    <a:pt x="257" y="101"/>
                  </a:lnTo>
                  <a:lnTo>
                    <a:pt x="259" y="105"/>
                  </a:lnTo>
                  <a:lnTo>
                    <a:pt x="245" y="102"/>
                  </a:lnTo>
                  <a:lnTo>
                    <a:pt x="234" y="101"/>
                  </a:lnTo>
                  <a:lnTo>
                    <a:pt x="218" y="101"/>
                  </a:lnTo>
                  <a:lnTo>
                    <a:pt x="201" y="101"/>
                  </a:lnTo>
                  <a:lnTo>
                    <a:pt x="192" y="104"/>
                  </a:lnTo>
                  <a:lnTo>
                    <a:pt x="190" y="104"/>
                  </a:lnTo>
                  <a:lnTo>
                    <a:pt x="190" y="105"/>
                  </a:lnTo>
                  <a:lnTo>
                    <a:pt x="190" y="107"/>
                  </a:lnTo>
                  <a:lnTo>
                    <a:pt x="192" y="109"/>
                  </a:lnTo>
                  <a:lnTo>
                    <a:pt x="197" y="109"/>
                  </a:lnTo>
                  <a:lnTo>
                    <a:pt x="201" y="110"/>
                  </a:lnTo>
                  <a:lnTo>
                    <a:pt x="203" y="112"/>
                  </a:lnTo>
                  <a:lnTo>
                    <a:pt x="205" y="114"/>
                  </a:lnTo>
                  <a:lnTo>
                    <a:pt x="205" y="117"/>
                  </a:lnTo>
                  <a:lnTo>
                    <a:pt x="203" y="120"/>
                  </a:lnTo>
                  <a:lnTo>
                    <a:pt x="71" y="120"/>
                  </a:lnTo>
                  <a:lnTo>
                    <a:pt x="71" y="117"/>
                  </a:lnTo>
                  <a:lnTo>
                    <a:pt x="73" y="115"/>
                  </a:lnTo>
                  <a:lnTo>
                    <a:pt x="76" y="112"/>
                  </a:lnTo>
                  <a:lnTo>
                    <a:pt x="82" y="110"/>
                  </a:lnTo>
                  <a:lnTo>
                    <a:pt x="88" y="110"/>
                  </a:lnTo>
                  <a:lnTo>
                    <a:pt x="82" y="107"/>
                  </a:lnTo>
                  <a:lnTo>
                    <a:pt x="76" y="105"/>
                  </a:lnTo>
                  <a:lnTo>
                    <a:pt x="63" y="107"/>
                  </a:lnTo>
                  <a:lnTo>
                    <a:pt x="57" y="107"/>
                  </a:lnTo>
                  <a:lnTo>
                    <a:pt x="53" y="109"/>
                  </a:lnTo>
                  <a:lnTo>
                    <a:pt x="51" y="109"/>
                  </a:lnTo>
                  <a:lnTo>
                    <a:pt x="50" y="110"/>
                  </a:lnTo>
                  <a:lnTo>
                    <a:pt x="50" y="112"/>
                  </a:lnTo>
                  <a:lnTo>
                    <a:pt x="50" y="115"/>
                  </a:lnTo>
                  <a:lnTo>
                    <a:pt x="0" y="115"/>
                  </a:lnTo>
                  <a:lnTo>
                    <a:pt x="0" y="114"/>
                  </a:lnTo>
                  <a:lnTo>
                    <a:pt x="2" y="112"/>
                  </a:lnTo>
                  <a:lnTo>
                    <a:pt x="5" y="110"/>
                  </a:lnTo>
                  <a:lnTo>
                    <a:pt x="19" y="105"/>
                  </a:lnTo>
                  <a:lnTo>
                    <a:pt x="34" y="101"/>
                  </a:lnTo>
                  <a:lnTo>
                    <a:pt x="48" y="101"/>
                  </a:lnTo>
                  <a:lnTo>
                    <a:pt x="53" y="94"/>
                  </a:lnTo>
                  <a:lnTo>
                    <a:pt x="61" y="88"/>
                  </a:lnTo>
                  <a:lnTo>
                    <a:pt x="67" y="86"/>
                  </a:lnTo>
                  <a:lnTo>
                    <a:pt x="73" y="84"/>
                  </a:lnTo>
                  <a:lnTo>
                    <a:pt x="80" y="83"/>
                  </a:lnTo>
                  <a:lnTo>
                    <a:pt x="88" y="83"/>
                  </a:lnTo>
                  <a:lnTo>
                    <a:pt x="92" y="41"/>
                  </a:lnTo>
                  <a:lnTo>
                    <a:pt x="147" y="29"/>
                  </a:lnTo>
                  <a:lnTo>
                    <a:pt x="149" y="36"/>
                  </a:lnTo>
                  <a:lnTo>
                    <a:pt x="151" y="41"/>
                  </a:lnTo>
                  <a:lnTo>
                    <a:pt x="155" y="46"/>
                  </a:lnTo>
                  <a:lnTo>
                    <a:pt x="161" y="47"/>
                  </a:lnTo>
                  <a:lnTo>
                    <a:pt x="163" y="50"/>
                  </a:lnTo>
                  <a:lnTo>
                    <a:pt x="165" y="52"/>
                  </a:lnTo>
                  <a:lnTo>
                    <a:pt x="165" y="54"/>
                  </a:lnTo>
                  <a:lnTo>
                    <a:pt x="174" y="52"/>
                  </a:lnTo>
                  <a:lnTo>
                    <a:pt x="180" y="52"/>
                  </a:lnTo>
                  <a:lnTo>
                    <a:pt x="184" y="54"/>
                  </a:lnTo>
                  <a:lnTo>
                    <a:pt x="184" y="52"/>
                  </a:lnTo>
                  <a:lnTo>
                    <a:pt x="184" y="49"/>
                  </a:lnTo>
                  <a:lnTo>
                    <a:pt x="184" y="46"/>
                  </a:lnTo>
                  <a:lnTo>
                    <a:pt x="188" y="44"/>
                  </a:lnTo>
                  <a:lnTo>
                    <a:pt x="192" y="41"/>
                  </a:lnTo>
                  <a:lnTo>
                    <a:pt x="203" y="38"/>
                  </a:lnTo>
                  <a:lnTo>
                    <a:pt x="207" y="38"/>
                  </a:lnTo>
                  <a:lnTo>
                    <a:pt x="211" y="38"/>
                  </a:lnTo>
                  <a:lnTo>
                    <a:pt x="207" y="31"/>
                  </a:lnTo>
                  <a:lnTo>
                    <a:pt x="205" y="29"/>
                  </a:lnTo>
                  <a:lnTo>
                    <a:pt x="205" y="26"/>
                  </a:lnTo>
                  <a:lnTo>
                    <a:pt x="205" y="25"/>
                  </a:lnTo>
                  <a:lnTo>
                    <a:pt x="207" y="23"/>
                  </a:lnTo>
                  <a:lnTo>
                    <a:pt x="211" y="20"/>
                  </a:lnTo>
                  <a:lnTo>
                    <a:pt x="216" y="18"/>
                  </a:lnTo>
                  <a:lnTo>
                    <a:pt x="222" y="17"/>
                  </a:lnTo>
                  <a:lnTo>
                    <a:pt x="234" y="17"/>
                  </a:lnTo>
                  <a:lnTo>
                    <a:pt x="241" y="20"/>
                  </a:lnTo>
                  <a:lnTo>
                    <a:pt x="245" y="23"/>
                  </a:lnTo>
                  <a:lnTo>
                    <a:pt x="251" y="26"/>
                  </a:lnTo>
                  <a:lnTo>
                    <a:pt x="253" y="28"/>
                  </a:lnTo>
                  <a:lnTo>
                    <a:pt x="257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69" name="Freeform 183"/>
            <p:cNvSpPr>
              <a:spLocks/>
            </p:cNvSpPr>
            <p:nvPr/>
          </p:nvSpPr>
          <p:spPr bwMode="auto">
            <a:xfrm>
              <a:off x="4055" y="2785"/>
              <a:ext cx="393" cy="119"/>
            </a:xfrm>
            <a:custGeom>
              <a:avLst/>
              <a:gdLst>
                <a:gd name="T0" fmla="*/ 280 w 393"/>
                <a:gd name="T1" fmla="*/ 27 h 119"/>
                <a:gd name="T2" fmla="*/ 318 w 393"/>
                <a:gd name="T3" fmla="*/ 8 h 119"/>
                <a:gd name="T4" fmla="*/ 339 w 393"/>
                <a:gd name="T5" fmla="*/ 0 h 119"/>
                <a:gd name="T6" fmla="*/ 345 w 393"/>
                <a:gd name="T7" fmla="*/ 3 h 119"/>
                <a:gd name="T8" fmla="*/ 345 w 393"/>
                <a:gd name="T9" fmla="*/ 9 h 119"/>
                <a:gd name="T10" fmla="*/ 372 w 393"/>
                <a:gd name="T11" fmla="*/ 11 h 119"/>
                <a:gd name="T12" fmla="*/ 391 w 393"/>
                <a:gd name="T13" fmla="*/ 21 h 119"/>
                <a:gd name="T14" fmla="*/ 391 w 393"/>
                <a:gd name="T15" fmla="*/ 27 h 119"/>
                <a:gd name="T16" fmla="*/ 364 w 393"/>
                <a:gd name="T17" fmla="*/ 43 h 119"/>
                <a:gd name="T18" fmla="*/ 378 w 393"/>
                <a:gd name="T19" fmla="*/ 53 h 119"/>
                <a:gd name="T20" fmla="*/ 385 w 393"/>
                <a:gd name="T21" fmla="*/ 61 h 119"/>
                <a:gd name="T22" fmla="*/ 385 w 393"/>
                <a:gd name="T23" fmla="*/ 68 h 119"/>
                <a:gd name="T24" fmla="*/ 372 w 393"/>
                <a:gd name="T25" fmla="*/ 77 h 119"/>
                <a:gd name="T26" fmla="*/ 322 w 393"/>
                <a:gd name="T27" fmla="*/ 69 h 119"/>
                <a:gd name="T28" fmla="*/ 328 w 393"/>
                <a:gd name="T29" fmla="*/ 81 h 119"/>
                <a:gd name="T30" fmla="*/ 324 w 393"/>
                <a:gd name="T31" fmla="*/ 92 h 119"/>
                <a:gd name="T32" fmla="*/ 299 w 393"/>
                <a:gd name="T33" fmla="*/ 81 h 119"/>
                <a:gd name="T34" fmla="*/ 266 w 393"/>
                <a:gd name="T35" fmla="*/ 82 h 119"/>
                <a:gd name="T36" fmla="*/ 253 w 393"/>
                <a:gd name="T37" fmla="*/ 97 h 119"/>
                <a:gd name="T38" fmla="*/ 245 w 393"/>
                <a:gd name="T39" fmla="*/ 102 h 119"/>
                <a:gd name="T40" fmla="*/ 201 w 393"/>
                <a:gd name="T41" fmla="*/ 100 h 119"/>
                <a:gd name="T42" fmla="*/ 190 w 393"/>
                <a:gd name="T43" fmla="*/ 105 h 119"/>
                <a:gd name="T44" fmla="*/ 197 w 393"/>
                <a:gd name="T45" fmla="*/ 108 h 119"/>
                <a:gd name="T46" fmla="*/ 205 w 393"/>
                <a:gd name="T47" fmla="*/ 113 h 119"/>
                <a:gd name="T48" fmla="*/ 71 w 393"/>
                <a:gd name="T49" fmla="*/ 119 h 119"/>
                <a:gd name="T50" fmla="*/ 77 w 393"/>
                <a:gd name="T51" fmla="*/ 111 h 119"/>
                <a:gd name="T52" fmla="*/ 82 w 393"/>
                <a:gd name="T53" fmla="*/ 106 h 119"/>
                <a:gd name="T54" fmla="*/ 57 w 393"/>
                <a:gd name="T55" fmla="*/ 106 h 119"/>
                <a:gd name="T56" fmla="*/ 50 w 393"/>
                <a:gd name="T57" fmla="*/ 110 h 119"/>
                <a:gd name="T58" fmla="*/ 0 w 393"/>
                <a:gd name="T59" fmla="*/ 115 h 119"/>
                <a:gd name="T60" fmla="*/ 6 w 393"/>
                <a:gd name="T61" fmla="*/ 110 h 119"/>
                <a:gd name="T62" fmla="*/ 48 w 393"/>
                <a:gd name="T63" fmla="*/ 100 h 119"/>
                <a:gd name="T64" fmla="*/ 67 w 393"/>
                <a:gd name="T65" fmla="*/ 85 h 119"/>
                <a:gd name="T66" fmla="*/ 88 w 393"/>
                <a:gd name="T67" fmla="*/ 82 h 119"/>
                <a:gd name="T68" fmla="*/ 149 w 393"/>
                <a:gd name="T69" fmla="*/ 35 h 119"/>
                <a:gd name="T70" fmla="*/ 161 w 393"/>
                <a:gd name="T71" fmla="*/ 47 h 119"/>
                <a:gd name="T72" fmla="*/ 165 w 393"/>
                <a:gd name="T73" fmla="*/ 53 h 119"/>
                <a:gd name="T74" fmla="*/ 184 w 393"/>
                <a:gd name="T75" fmla="*/ 53 h 119"/>
                <a:gd name="T76" fmla="*/ 184 w 393"/>
                <a:gd name="T77" fmla="*/ 45 h 119"/>
                <a:gd name="T78" fmla="*/ 203 w 393"/>
                <a:gd name="T79" fmla="*/ 37 h 119"/>
                <a:gd name="T80" fmla="*/ 207 w 393"/>
                <a:gd name="T81" fmla="*/ 30 h 119"/>
                <a:gd name="T82" fmla="*/ 205 w 393"/>
                <a:gd name="T83" fmla="*/ 24 h 119"/>
                <a:gd name="T84" fmla="*/ 217 w 393"/>
                <a:gd name="T85" fmla="*/ 18 h 119"/>
                <a:gd name="T86" fmla="*/ 242 w 393"/>
                <a:gd name="T87" fmla="*/ 19 h 119"/>
                <a:gd name="T88" fmla="*/ 253 w 393"/>
                <a:gd name="T89" fmla="*/ 27 h 11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93"/>
                <a:gd name="T136" fmla="*/ 0 h 119"/>
                <a:gd name="T137" fmla="*/ 393 w 393"/>
                <a:gd name="T138" fmla="*/ 119 h 11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93" h="119">
                  <a:moveTo>
                    <a:pt x="257" y="29"/>
                  </a:moveTo>
                  <a:lnTo>
                    <a:pt x="268" y="29"/>
                  </a:lnTo>
                  <a:lnTo>
                    <a:pt x="280" y="27"/>
                  </a:lnTo>
                  <a:lnTo>
                    <a:pt x="291" y="24"/>
                  </a:lnTo>
                  <a:lnTo>
                    <a:pt x="303" y="18"/>
                  </a:lnTo>
                  <a:lnTo>
                    <a:pt x="318" y="8"/>
                  </a:lnTo>
                  <a:lnTo>
                    <a:pt x="328" y="3"/>
                  </a:lnTo>
                  <a:lnTo>
                    <a:pt x="337" y="0"/>
                  </a:lnTo>
                  <a:lnTo>
                    <a:pt x="339" y="0"/>
                  </a:lnTo>
                  <a:lnTo>
                    <a:pt x="341" y="1"/>
                  </a:lnTo>
                  <a:lnTo>
                    <a:pt x="343" y="1"/>
                  </a:lnTo>
                  <a:lnTo>
                    <a:pt x="345" y="3"/>
                  </a:lnTo>
                  <a:lnTo>
                    <a:pt x="345" y="5"/>
                  </a:lnTo>
                  <a:lnTo>
                    <a:pt x="345" y="6"/>
                  </a:lnTo>
                  <a:lnTo>
                    <a:pt x="345" y="9"/>
                  </a:lnTo>
                  <a:lnTo>
                    <a:pt x="341" y="13"/>
                  </a:lnTo>
                  <a:lnTo>
                    <a:pt x="359" y="11"/>
                  </a:lnTo>
                  <a:lnTo>
                    <a:pt x="372" y="11"/>
                  </a:lnTo>
                  <a:lnTo>
                    <a:pt x="383" y="14"/>
                  </a:lnTo>
                  <a:lnTo>
                    <a:pt x="389" y="19"/>
                  </a:lnTo>
                  <a:lnTo>
                    <a:pt x="391" y="21"/>
                  </a:lnTo>
                  <a:lnTo>
                    <a:pt x="393" y="24"/>
                  </a:lnTo>
                  <a:lnTo>
                    <a:pt x="393" y="26"/>
                  </a:lnTo>
                  <a:lnTo>
                    <a:pt x="391" y="27"/>
                  </a:lnTo>
                  <a:lnTo>
                    <a:pt x="387" y="32"/>
                  </a:lnTo>
                  <a:lnTo>
                    <a:pt x="382" y="35"/>
                  </a:lnTo>
                  <a:lnTo>
                    <a:pt x="364" y="43"/>
                  </a:lnTo>
                  <a:lnTo>
                    <a:pt x="345" y="50"/>
                  </a:lnTo>
                  <a:lnTo>
                    <a:pt x="364" y="50"/>
                  </a:lnTo>
                  <a:lnTo>
                    <a:pt x="378" y="53"/>
                  </a:lnTo>
                  <a:lnTo>
                    <a:pt x="382" y="55"/>
                  </a:lnTo>
                  <a:lnTo>
                    <a:pt x="385" y="58"/>
                  </a:lnTo>
                  <a:lnTo>
                    <a:pt x="385" y="61"/>
                  </a:lnTo>
                  <a:lnTo>
                    <a:pt x="387" y="63"/>
                  </a:lnTo>
                  <a:lnTo>
                    <a:pt x="387" y="66"/>
                  </a:lnTo>
                  <a:lnTo>
                    <a:pt x="385" y="68"/>
                  </a:lnTo>
                  <a:lnTo>
                    <a:pt x="382" y="72"/>
                  </a:lnTo>
                  <a:lnTo>
                    <a:pt x="376" y="76"/>
                  </a:lnTo>
                  <a:lnTo>
                    <a:pt x="372" y="77"/>
                  </a:lnTo>
                  <a:lnTo>
                    <a:pt x="368" y="77"/>
                  </a:lnTo>
                  <a:lnTo>
                    <a:pt x="347" y="74"/>
                  </a:lnTo>
                  <a:lnTo>
                    <a:pt x="322" y="69"/>
                  </a:lnTo>
                  <a:lnTo>
                    <a:pt x="326" y="72"/>
                  </a:lnTo>
                  <a:lnTo>
                    <a:pt x="328" y="77"/>
                  </a:lnTo>
                  <a:lnTo>
                    <a:pt x="328" y="81"/>
                  </a:lnTo>
                  <a:lnTo>
                    <a:pt x="328" y="85"/>
                  </a:lnTo>
                  <a:lnTo>
                    <a:pt x="326" y="90"/>
                  </a:lnTo>
                  <a:lnTo>
                    <a:pt x="324" y="92"/>
                  </a:lnTo>
                  <a:lnTo>
                    <a:pt x="316" y="87"/>
                  </a:lnTo>
                  <a:lnTo>
                    <a:pt x="309" y="82"/>
                  </a:lnTo>
                  <a:lnTo>
                    <a:pt x="299" y="81"/>
                  </a:lnTo>
                  <a:lnTo>
                    <a:pt x="288" y="79"/>
                  </a:lnTo>
                  <a:lnTo>
                    <a:pt x="278" y="81"/>
                  </a:lnTo>
                  <a:lnTo>
                    <a:pt x="266" y="82"/>
                  </a:lnTo>
                  <a:lnTo>
                    <a:pt x="257" y="87"/>
                  </a:lnTo>
                  <a:lnTo>
                    <a:pt x="249" y="94"/>
                  </a:lnTo>
                  <a:lnTo>
                    <a:pt x="253" y="97"/>
                  </a:lnTo>
                  <a:lnTo>
                    <a:pt x="257" y="100"/>
                  </a:lnTo>
                  <a:lnTo>
                    <a:pt x="259" y="105"/>
                  </a:lnTo>
                  <a:lnTo>
                    <a:pt x="245" y="102"/>
                  </a:lnTo>
                  <a:lnTo>
                    <a:pt x="234" y="100"/>
                  </a:lnTo>
                  <a:lnTo>
                    <a:pt x="218" y="100"/>
                  </a:lnTo>
                  <a:lnTo>
                    <a:pt x="201" y="100"/>
                  </a:lnTo>
                  <a:lnTo>
                    <a:pt x="192" y="103"/>
                  </a:lnTo>
                  <a:lnTo>
                    <a:pt x="190" y="103"/>
                  </a:lnTo>
                  <a:lnTo>
                    <a:pt x="190" y="105"/>
                  </a:lnTo>
                  <a:lnTo>
                    <a:pt x="190" y="106"/>
                  </a:lnTo>
                  <a:lnTo>
                    <a:pt x="192" y="108"/>
                  </a:lnTo>
                  <a:lnTo>
                    <a:pt x="197" y="108"/>
                  </a:lnTo>
                  <a:lnTo>
                    <a:pt x="201" y="110"/>
                  </a:lnTo>
                  <a:lnTo>
                    <a:pt x="203" y="111"/>
                  </a:lnTo>
                  <a:lnTo>
                    <a:pt x="205" y="113"/>
                  </a:lnTo>
                  <a:lnTo>
                    <a:pt x="205" y="116"/>
                  </a:lnTo>
                  <a:lnTo>
                    <a:pt x="203" y="119"/>
                  </a:lnTo>
                  <a:lnTo>
                    <a:pt x="71" y="119"/>
                  </a:lnTo>
                  <a:lnTo>
                    <a:pt x="71" y="116"/>
                  </a:lnTo>
                  <a:lnTo>
                    <a:pt x="73" y="115"/>
                  </a:lnTo>
                  <a:lnTo>
                    <a:pt x="77" y="111"/>
                  </a:lnTo>
                  <a:lnTo>
                    <a:pt x="82" y="110"/>
                  </a:lnTo>
                  <a:lnTo>
                    <a:pt x="88" y="110"/>
                  </a:lnTo>
                  <a:lnTo>
                    <a:pt x="82" y="106"/>
                  </a:lnTo>
                  <a:lnTo>
                    <a:pt x="77" y="105"/>
                  </a:lnTo>
                  <a:lnTo>
                    <a:pt x="63" y="106"/>
                  </a:lnTo>
                  <a:lnTo>
                    <a:pt x="57" y="106"/>
                  </a:lnTo>
                  <a:lnTo>
                    <a:pt x="53" y="108"/>
                  </a:lnTo>
                  <a:lnTo>
                    <a:pt x="52" y="108"/>
                  </a:lnTo>
                  <a:lnTo>
                    <a:pt x="50" y="110"/>
                  </a:lnTo>
                  <a:lnTo>
                    <a:pt x="50" y="111"/>
                  </a:lnTo>
                  <a:lnTo>
                    <a:pt x="50" y="115"/>
                  </a:lnTo>
                  <a:lnTo>
                    <a:pt x="0" y="115"/>
                  </a:lnTo>
                  <a:lnTo>
                    <a:pt x="0" y="113"/>
                  </a:lnTo>
                  <a:lnTo>
                    <a:pt x="2" y="111"/>
                  </a:lnTo>
                  <a:lnTo>
                    <a:pt x="6" y="110"/>
                  </a:lnTo>
                  <a:lnTo>
                    <a:pt x="19" y="105"/>
                  </a:lnTo>
                  <a:lnTo>
                    <a:pt x="34" y="100"/>
                  </a:lnTo>
                  <a:lnTo>
                    <a:pt x="48" y="100"/>
                  </a:lnTo>
                  <a:lnTo>
                    <a:pt x="53" y="94"/>
                  </a:lnTo>
                  <a:lnTo>
                    <a:pt x="61" y="87"/>
                  </a:lnTo>
                  <a:lnTo>
                    <a:pt x="67" y="85"/>
                  </a:lnTo>
                  <a:lnTo>
                    <a:pt x="73" y="84"/>
                  </a:lnTo>
                  <a:lnTo>
                    <a:pt x="80" y="82"/>
                  </a:lnTo>
                  <a:lnTo>
                    <a:pt x="88" y="82"/>
                  </a:lnTo>
                  <a:lnTo>
                    <a:pt x="92" y="40"/>
                  </a:lnTo>
                  <a:lnTo>
                    <a:pt x="148" y="29"/>
                  </a:lnTo>
                  <a:lnTo>
                    <a:pt x="149" y="35"/>
                  </a:lnTo>
                  <a:lnTo>
                    <a:pt x="151" y="40"/>
                  </a:lnTo>
                  <a:lnTo>
                    <a:pt x="155" y="45"/>
                  </a:lnTo>
                  <a:lnTo>
                    <a:pt x="161" y="47"/>
                  </a:lnTo>
                  <a:lnTo>
                    <a:pt x="163" y="50"/>
                  </a:lnTo>
                  <a:lnTo>
                    <a:pt x="165" y="51"/>
                  </a:lnTo>
                  <a:lnTo>
                    <a:pt x="165" y="53"/>
                  </a:lnTo>
                  <a:lnTo>
                    <a:pt x="174" y="51"/>
                  </a:lnTo>
                  <a:lnTo>
                    <a:pt x="180" y="51"/>
                  </a:lnTo>
                  <a:lnTo>
                    <a:pt x="184" y="53"/>
                  </a:lnTo>
                  <a:lnTo>
                    <a:pt x="184" y="51"/>
                  </a:lnTo>
                  <a:lnTo>
                    <a:pt x="184" y="48"/>
                  </a:lnTo>
                  <a:lnTo>
                    <a:pt x="184" y="45"/>
                  </a:lnTo>
                  <a:lnTo>
                    <a:pt x="188" y="43"/>
                  </a:lnTo>
                  <a:lnTo>
                    <a:pt x="192" y="40"/>
                  </a:lnTo>
                  <a:lnTo>
                    <a:pt x="203" y="37"/>
                  </a:lnTo>
                  <a:lnTo>
                    <a:pt x="207" y="37"/>
                  </a:lnTo>
                  <a:lnTo>
                    <a:pt x="211" y="37"/>
                  </a:lnTo>
                  <a:lnTo>
                    <a:pt x="207" y="30"/>
                  </a:lnTo>
                  <a:lnTo>
                    <a:pt x="205" y="29"/>
                  </a:lnTo>
                  <a:lnTo>
                    <a:pt x="205" y="26"/>
                  </a:lnTo>
                  <a:lnTo>
                    <a:pt x="205" y="24"/>
                  </a:lnTo>
                  <a:lnTo>
                    <a:pt x="207" y="22"/>
                  </a:lnTo>
                  <a:lnTo>
                    <a:pt x="211" y="19"/>
                  </a:lnTo>
                  <a:lnTo>
                    <a:pt x="217" y="18"/>
                  </a:lnTo>
                  <a:lnTo>
                    <a:pt x="222" y="16"/>
                  </a:lnTo>
                  <a:lnTo>
                    <a:pt x="234" y="16"/>
                  </a:lnTo>
                  <a:lnTo>
                    <a:pt x="242" y="19"/>
                  </a:lnTo>
                  <a:lnTo>
                    <a:pt x="245" y="22"/>
                  </a:lnTo>
                  <a:lnTo>
                    <a:pt x="251" y="26"/>
                  </a:lnTo>
                  <a:lnTo>
                    <a:pt x="253" y="27"/>
                  </a:lnTo>
                  <a:lnTo>
                    <a:pt x="257" y="2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0" name="Freeform 184"/>
            <p:cNvSpPr>
              <a:spLocks/>
            </p:cNvSpPr>
            <p:nvPr/>
          </p:nvSpPr>
          <p:spPr bwMode="auto">
            <a:xfrm>
              <a:off x="4114" y="2319"/>
              <a:ext cx="79" cy="480"/>
            </a:xfrm>
            <a:custGeom>
              <a:avLst/>
              <a:gdLst>
                <a:gd name="T0" fmla="*/ 10 w 79"/>
                <a:gd name="T1" fmla="*/ 479 h 480"/>
                <a:gd name="T2" fmla="*/ 0 w 79"/>
                <a:gd name="T3" fmla="*/ 97 h 480"/>
                <a:gd name="T4" fmla="*/ 2 w 79"/>
                <a:gd name="T5" fmla="*/ 86 h 480"/>
                <a:gd name="T6" fmla="*/ 4 w 79"/>
                <a:gd name="T7" fmla="*/ 73 h 480"/>
                <a:gd name="T8" fmla="*/ 12 w 79"/>
                <a:gd name="T9" fmla="*/ 45 h 480"/>
                <a:gd name="T10" fmla="*/ 23 w 79"/>
                <a:gd name="T11" fmla="*/ 21 h 480"/>
                <a:gd name="T12" fmla="*/ 29 w 79"/>
                <a:gd name="T13" fmla="*/ 7 h 480"/>
                <a:gd name="T14" fmla="*/ 33 w 79"/>
                <a:gd name="T15" fmla="*/ 2 h 480"/>
                <a:gd name="T16" fmla="*/ 35 w 79"/>
                <a:gd name="T17" fmla="*/ 0 h 480"/>
                <a:gd name="T18" fmla="*/ 37 w 79"/>
                <a:gd name="T19" fmla="*/ 0 h 480"/>
                <a:gd name="T20" fmla="*/ 39 w 79"/>
                <a:gd name="T21" fmla="*/ 5 h 480"/>
                <a:gd name="T22" fmla="*/ 56 w 79"/>
                <a:gd name="T23" fmla="*/ 49 h 480"/>
                <a:gd name="T24" fmla="*/ 65 w 79"/>
                <a:gd name="T25" fmla="*/ 78 h 480"/>
                <a:gd name="T26" fmla="*/ 69 w 79"/>
                <a:gd name="T27" fmla="*/ 97 h 480"/>
                <a:gd name="T28" fmla="*/ 79 w 79"/>
                <a:gd name="T29" fmla="*/ 480 h 480"/>
                <a:gd name="T30" fmla="*/ 64 w 79"/>
                <a:gd name="T31" fmla="*/ 477 h 480"/>
                <a:gd name="T32" fmla="*/ 46 w 79"/>
                <a:gd name="T33" fmla="*/ 475 h 480"/>
                <a:gd name="T34" fmla="*/ 27 w 79"/>
                <a:gd name="T35" fmla="*/ 477 h 480"/>
                <a:gd name="T36" fmla="*/ 10 w 79"/>
                <a:gd name="T37" fmla="*/ 479 h 48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480"/>
                <a:gd name="T59" fmla="*/ 79 w 79"/>
                <a:gd name="T60" fmla="*/ 480 h 48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480">
                  <a:moveTo>
                    <a:pt x="10" y="479"/>
                  </a:moveTo>
                  <a:lnTo>
                    <a:pt x="0" y="97"/>
                  </a:lnTo>
                  <a:lnTo>
                    <a:pt x="2" y="86"/>
                  </a:lnTo>
                  <a:lnTo>
                    <a:pt x="4" y="73"/>
                  </a:lnTo>
                  <a:lnTo>
                    <a:pt x="12" y="45"/>
                  </a:lnTo>
                  <a:lnTo>
                    <a:pt x="23" y="21"/>
                  </a:lnTo>
                  <a:lnTo>
                    <a:pt x="29" y="7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9" y="5"/>
                  </a:lnTo>
                  <a:lnTo>
                    <a:pt x="56" y="49"/>
                  </a:lnTo>
                  <a:lnTo>
                    <a:pt x="65" y="78"/>
                  </a:lnTo>
                  <a:lnTo>
                    <a:pt x="69" y="97"/>
                  </a:lnTo>
                  <a:lnTo>
                    <a:pt x="79" y="480"/>
                  </a:lnTo>
                  <a:lnTo>
                    <a:pt x="64" y="477"/>
                  </a:lnTo>
                  <a:lnTo>
                    <a:pt x="46" y="475"/>
                  </a:lnTo>
                  <a:lnTo>
                    <a:pt x="27" y="477"/>
                  </a:lnTo>
                  <a:lnTo>
                    <a:pt x="10" y="479"/>
                  </a:lnTo>
                  <a:close/>
                </a:path>
              </a:pathLst>
            </a:custGeom>
            <a:solidFill>
              <a:srgbClr val="C6D3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1" name="Freeform 185"/>
            <p:cNvSpPr>
              <a:spLocks/>
            </p:cNvSpPr>
            <p:nvPr/>
          </p:nvSpPr>
          <p:spPr bwMode="auto">
            <a:xfrm>
              <a:off x="4112" y="2317"/>
              <a:ext cx="79" cy="481"/>
            </a:xfrm>
            <a:custGeom>
              <a:avLst/>
              <a:gdLst>
                <a:gd name="T0" fmla="*/ 10 w 79"/>
                <a:gd name="T1" fmla="*/ 479 h 481"/>
                <a:gd name="T2" fmla="*/ 0 w 79"/>
                <a:gd name="T3" fmla="*/ 97 h 481"/>
                <a:gd name="T4" fmla="*/ 2 w 79"/>
                <a:gd name="T5" fmla="*/ 86 h 481"/>
                <a:gd name="T6" fmla="*/ 4 w 79"/>
                <a:gd name="T7" fmla="*/ 73 h 481"/>
                <a:gd name="T8" fmla="*/ 12 w 79"/>
                <a:gd name="T9" fmla="*/ 46 h 481"/>
                <a:gd name="T10" fmla="*/ 23 w 79"/>
                <a:gd name="T11" fmla="*/ 21 h 481"/>
                <a:gd name="T12" fmla="*/ 29 w 79"/>
                <a:gd name="T13" fmla="*/ 7 h 481"/>
                <a:gd name="T14" fmla="*/ 33 w 79"/>
                <a:gd name="T15" fmla="*/ 2 h 481"/>
                <a:gd name="T16" fmla="*/ 35 w 79"/>
                <a:gd name="T17" fmla="*/ 0 h 481"/>
                <a:gd name="T18" fmla="*/ 37 w 79"/>
                <a:gd name="T19" fmla="*/ 0 h 481"/>
                <a:gd name="T20" fmla="*/ 39 w 79"/>
                <a:gd name="T21" fmla="*/ 5 h 481"/>
                <a:gd name="T22" fmla="*/ 56 w 79"/>
                <a:gd name="T23" fmla="*/ 49 h 481"/>
                <a:gd name="T24" fmla="*/ 66 w 79"/>
                <a:gd name="T25" fmla="*/ 78 h 481"/>
                <a:gd name="T26" fmla="*/ 69 w 79"/>
                <a:gd name="T27" fmla="*/ 97 h 481"/>
                <a:gd name="T28" fmla="*/ 79 w 79"/>
                <a:gd name="T29" fmla="*/ 481 h 481"/>
                <a:gd name="T30" fmla="*/ 64 w 79"/>
                <a:gd name="T31" fmla="*/ 477 h 481"/>
                <a:gd name="T32" fmla="*/ 46 w 79"/>
                <a:gd name="T33" fmla="*/ 476 h 481"/>
                <a:gd name="T34" fmla="*/ 27 w 79"/>
                <a:gd name="T35" fmla="*/ 477 h 481"/>
                <a:gd name="T36" fmla="*/ 10 w 79"/>
                <a:gd name="T37" fmla="*/ 479 h 48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9"/>
                <a:gd name="T58" fmla="*/ 0 h 481"/>
                <a:gd name="T59" fmla="*/ 79 w 79"/>
                <a:gd name="T60" fmla="*/ 481 h 48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9" h="481">
                  <a:moveTo>
                    <a:pt x="10" y="479"/>
                  </a:moveTo>
                  <a:lnTo>
                    <a:pt x="0" y="97"/>
                  </a:lnTo>
                  <a:lnTo>
                    <a:pt x="2" y="86"/>
                  </a:lnTo>
                  <a:lnTo>
                    <a:pt x="4" y="73"/>
                  </a:lnTo>
                  <a:lnTo>
                    <a:pt x="12" y="46"/>
                  </a:lnTo>
                  <a:lnTo>
                    <a:pt x="23" y="21"/>
                  </a:lnTo>
                  <a:lnTo>
                    <a:pt x="29" y="7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9" y="5"/>
                  </a:lnTo>
                  <a:lnTo>
                    <a:pt x="56" y="49"/>
                  </a:lnTo>
                  <a:lnTo>
                    <a:pt x="66" y="78"/>
                  </a:lnTo>
                  <a:lnTo>
                    <a:pt x="69" y="97"/>
                  </a:lnTo>
                  <a:lnTo>
                    <a:pt x="79" y="481"/>
                  </a:lnTo>
                  <a:lnTo>
                    <a:pt x="64" y="477"/>
                  </a:lnTo>
                  <a:lnTo>
                    <a:pt x="46" y="476"/>
                  </a:lnTo>
                  <a:lnTo>
                    <a:pt x="27" y="477"/>
                  </a:lnTo>
                  <a:lnTo>
                    <a:pt x="10" y="47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2" name="Freeform 186"/>
            <p:cNvSpPr>
              <a:spLocks/>
            </p:cNvSpPr>
            <p:nvPr/>
          </p:nvSpPr>
          <p:spPr bwMode="auto">
            <a:xfrm>
              <a:off x="4126" y="2796"/>
              <a:ext cx="63" cy="13"/>
            </a:xfrm>
            <a:custGeom>
              <a:avLst/>
              <a:gdLst>
                <a:gd name="T0" fmla="*/ 55 w 63"/>
                <a:gd name="T1" fmla="*/ 0 h 13"/>
                <a:gd name="T2" fmla="*/ 6 w 63"/>
                <a:gd name="T3" fmla="*/ 0 h 13"/>
                <a:gd name="T4" fmla="*/ 0 w 63"/>
                <a:gd name="T5" fmla="*/ 10 h 13"/>
                <a:gd name="T6" fmla="*/ 17 w 63"/>
                <a:gd name="T7" fmla="*/ 11 h 13"/>
                <a:gd name="T8" fmla="*/ 34 w 63"/>
                <a:gd name="T9" fmla="*/ 13 h 13"/>
                <a:gd name="T10" fmla="*/ 63 w 63"/>
                <a:gd name="T11" fmla="*/ 11 h 13"/>
                <a:gd name="T12" fmla="*/ 55 w 63"/>
                <a:gd name="T13" fmla="*/ 0 h 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13"/>
                <a:gd name="T23" fmla="*/ 63 w 63"/>
                <a:gd name="T24" fmla="*/ 13 h 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13">
                  <a:moveTo>
                    <a:pt x="55" y="0"/>
                  </a:moveTo>
                  <a:lnTo>
                    <a:pt x="6" y="0"/>
                  </a:lnTo>
                  <a:lnTo>
                    <a:pt x="0" y="10"/>
                  </a:lnTo>
                  <a:lnTo>
                    <a:pt x="17" y="11"/>
                  </a:lnTo>
                  <a:lnTo>
                    <a:pt x="34" y="13"/>
                  </a:lnTo>
                  <a:lnTo>
                    <a:pt x="63" y="11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3" name="Freeform 187"/>
            <p:cNvSpPr>
              <a:spLocks/>
            </p:cNvSpPr>
            <p:nvPr/>
          </p:nvSpPr>
          <p:spPr bwMode="auto">
            <a:xfrm>
              <a:off x="4124" y="2794"/>
              <a:ext cx="63" cy="13"/>
            </a:xfrm>
            <a:custGeom>
              <a:avLst/>
              <a:gdLst>
                <a:gd name="T0" fmla="*/ 55 w 63"/>
                <a:gd name="T1" fmla="*/ 0 h 13"/>
                <a:gd name="T2" fmla="*/ 6 w 63"/>
                <a:gd name="T3" fmla="*/ 0 h 13"/>
                <a:gd name="T4" fmla="*/ 0 w 63"/>
                <a:gd name="T5" fmla="*/ 10 h 13"/>
                <a:gd name="T6" fmla="*/ 17 w 63"/>
                <a:gd name="T7" fmla="*/ 12 h 13"/>
                <a:gd name="T8" fmla="*/ 34 w 63"/>
                <a:gd name="T9" fmla="*/ 13 h 13"/>
                <a:gd name="T10" fmla="*/ 63 w 63"/>
                <a:gd name="T11" fmla="*/ 12 h 13"/>
                <a:gd name="T12" fmla="*/ 55 w 63"/>
                <a:gd name="T13" fmla="*/ 0 h 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13"/>
                <a:gd name="T23" fmla="*/ 63 w 63"/>
                <a:gd name="T24" fmla="*/ 13 h 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13">
                  <a:moveTo>
                    <a:pt x="55" y="0"/>
                  </a:moveTo>
                  <a:lnTo>
                    <a:pt x="6" y="0"/>
                  </a:lnTo>
                  <a:lnTo>
                    <a:pt x="0" y="10"/>
                  </a:lnTo>
                  <a:lnTo>
                    <a:pt x="17" y="12"/>
                  </a:lnTo>
                  <a:lnTo>
                    <a:pt x="34" y="13"/>
                  </a:lnTo>
                  <a:lnTo>
                    <a:pt x="63" y="12"/>
                  </a:lnTo>
                  <a:lnTo>
                    <a:pt x="55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4" name="Freeform 188"/>
            <p:cNvSpPr>
              <a:spLocks/>
            </p:cNvSpPr>
            <p:nvPr/>
          </p:nvSpPr>
          <p:spPr bwMode="auto">
            <a:xfrm>
              <a:off x="4120" y="2684"/>
              <a:ext cx="67" cy="5"/>
            </a:xfrm>
            <a:custGeom>
              <a:avLst/>
              <a:gdLst>
                <a:gd name="T0" fmla="*/ 67 w 67"/>
                <a:gd name="T1" fmla="*/ 2 h 5"/>
                <a:gd name="T2" fmla="*/ 35 w 67"/>
                <a:gd name="T3" fmla="*/ 0 h 5"/>
                <a:gd name="T4" fmla="*/ 15 w 67"/>
                <a:gd name="T5" fmla="*/ 2 h 5"/>
                <a:gd name="T6" fmla="*/ 0 w 67"/>
                <a:gd name="T7" fmla="*/ 5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5"/>
                <a:gd name="T14" fmla="*/ 67 w 67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5">
                  <a:moveTo>
                    <a:pt x="67" y="2"/>
                  </a:moveTo>
                  <a:lnTo>
                    <a:pt x="35" y="0"/>
                  </a:lnTo>
                  <a:lnTo>
                    <a:pt x="15" y="2"/>
                  </a:lnTo>
                  <a:lnTo>
                    <a:pt x="0" y="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5" name="Rectangle 189"/>
            <p:cNvSpPr>
              <a:spLocks noChangeArrowheads="1"/>
            </p:cNvSpPr>
            <p:nvPr/>
          </p:nvSpPr>
          <p:spPr bwMode="auto">
            <a:xfrm>
              <a:off x="4151" y="2652"/>
              <a:ext cx="13" cy="34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676" name="Freeform 190"/>
            <p:cNvSpPr>
              <a:spLocks/>
            </p:cNvSpPr>
            <p:nvPr/>
          </p:nvSpPr>
          <p:spPr bwMode="auto">
            <a:xfrm>
              <a:off x="4116" y="2613"/>
              <a:ext cx="69" cy="4"/>
            </a:xfrm>
            <a:custGeom>
              <a:avLst/>
              <a:gdLst>
                <a:gd name="T0" fmla="*/ 69 w 69"/>
                <a:gd name="T1" fmla="*/ 2 h 4"/>
                <a:gd name="T2" fmla="*/ 56 w 69"/>
                <a:gd name="T3" fmla="*/ 0 h 4"/>
                <a:gd name="T4" fmla="*/ 37 w 69"/>
                <a:gd name="T5" fmla="*/ 0 h 4"/>
                <a:gd name="T6" fmla="*/ 16 w 69"/>
                <a:gd name="T7" fmla="*/ 0 h 4"/>
                <a:gd name="T8" fmla="*/ 0 w 69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"/>
                <a:gd name="T17" fmla="*/ 69 w 69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">
                  <a:moveTo>
                    <a:pt x="69" y="2"/>
                  </a:moveTo>
                  <a:lnTo>
                    <a:pt x="56" y="0"/>
                  </a:lnTo>
                  <a:lnTo>
                    <a:pt x="37" y="0"/>
                  </a:lnTo>
                  <a:lnTo>
                    <a:pt x="16" y="0"/>
                  </a:lnTo>
                  <a:lnTo>
                    <a:pt x="0" y="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7" name="Freeform 191"/>
            <p:cNvSpPr>
              <a:spLocks/>
            </p:cNvSpPr>
            <p:nvPr/>
          </p:nvSpPr>
          <p:spPr bwMode="auto">
            <a:xfrm>
              <a:off x="4114" y="2511"/>
              <a:ext cx="69" cy="7"/>
            </a:xfrm>
            <a:custGeom>
              <a:avLst/>
              <a:gdLst>
                <a:gd name="T0" fmla="*/ 69 w 69"/>
                <a:gd name="T1" fmla="*/ 5 h 7"/>
                <a:gd name="T2" fmla="*/ 52 w 69"/>
                <a:gd name="T3" fmla="*/ 2 h 7"/>
                <a:gd name="T4" fmla="*/ 37 w 69"/>
                <a:gd name="T5" fmla="*/ 0 h 7"/>
                <a:gd name="T6" fmla="*/ 19 w 69"/>
                <a:gd name="T7" fmla="*/ 2 h 7"/>
                <a:gd name="T8" fmla="*/ 0 w 69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7"/>
                <a:gd name="T17" fmla="*/ 69 w 6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7">
                  <a:moveTo>
                    <a:pt x="69" y="5"/>
                  </a:moveTo>
                  <a:lnTo>
                    <a:pt x="52" y="2"/>
                  </a:lnTo>
                  <a:lnTo>
                    <a:pt x="37" y="0"/>
                  </a:lnTo>
                  <a:lnTo>
                    <a:pt x="19" y="2"/>
                  </a:lnTo>
                  <a:lnTo>
                    <a:pt x="0" y="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8" name="Freeform 192"/>
            <p:cNvSpPr>
              <a:spLocks/>
            </p:cNvSpPr>
            <p:nvPr/>
          </p:nvSpPr>
          <p:spPr bwMode="auto">
            <a:xfrm>
              <a:off x="4112" y="2452"/>
              <a:ext cx="69" cy="6"/>
            </a:xfrm>
            <a:custGeom>
              <a:avLst/>
              <a:gdLst>
                <a:gd name="T0" fmla="*/ 69 w 69"/>
                <a:gd name="T1" fmla="*/ 4 h 6"/>
                <a:gd name="T2" fmla="*/ 50 w 69"/>
                <a:gd name="T3" fmla="*/ 1 h 6"/>
                <a:gd name="T4" fmla="*/ 35 w 69"/>
                <a:gd name="T5" fmla="*/ 0 h 6"/>
                <a:gd name="T6" fmla="*/ 20 w 69"/>
                <a:gd name="T7" fmla="*/ 1 h 6"/>
                <a:gd name="T8" fmla="*/ 0 w 69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6"/>
                <a:gd name="T17" fmla="*/ 69 w 69"/>
                <a:gd name="T18" fmla="*/ 6 h 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6">
                  <a:moveTo>
                    <a:pt x="69" y="4"/>
                  </a:moveTo>
                  <a:lnTo>
                    <a:pt x="50" y="1"/>
                  </a:lnTo>
                  <a:lnTo>
                    <a:pt x="35" y="0"/>
                  </a:lnTo>
                  <a:lnTo>
                    <a:pt x="20" y="1"/>
                  </a:lnTo>
                  <a:lnTo>
                    <a:pt x="0" y="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79" name="Freeform 193"/>
            <p:cNvSpPr>
              <a:spLocks/>
            </p:cNvSpPr>
            <p:nvPr/>
          </p:nvSpPr>
          <p:spPr bwMode="auto">
            <a:xfrm>
              <a:off x="4112" y="2395"/>
              <a:ext cx="67" cy="11"/>
            </a:xfrm>
            <a:custGeom>
              <a:avLst/>
              <a:gdLst>
                <a:gd name="T0" fmla="*/ 67 w 67"/>
                <a:gd name="T1" fmla="*/ 11 h 11"/>
                <a:gd name="T2" fmla="*/ 67 w 67"/>
                <a:gd name="T3" fmla="*/ 10 h 11"/>
                <a:gd name="T4" fmla="*/ 66 w 67"/>
                <a:gd name="T5" fmla="*/ 7 h 11"/>
                <a:gd name="T6" fmla="*/ 58 w 67"/>
                <a:gd name="T7" fmla="*/ 3 h 11"/>
                <a:gd name="T8" fmla="*/ 48 w 67"/>
                <a:gd name="T9" fmla="*/ 0 h 11"/>
                <a:gd name="T10" fmla="*/ 35 w 67"/>
                <a:gd name="T11" fmla="*/ 0 h 11"/>
                <a:gd name="T12" fmla="*/ 21 w 67"/>
                <a:gd name="T13" fmla="*/ 0 h 11"/>
                <a:gd name="T14" fmla="*/ 12 w 67"/>
                <a:gd name="T15" fmla="*/ 3 h 11"/>
                <a:gd name="T16" fmla="*/ 4 w 67"/>
                <a:gd name="T17" fmla="*/ 7 h 11"/>
                <a:gd name="T18" fmla="*/ 2 w 67"/>
                <a:gd name="T19" fmla="*/ 10 h 11"/>
                <a:gd name="T20" fmla="*/ 0 w 67"/>
                <a:gd name="T21" fmla="*/ 11 h 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7"/>
                <a:gd name="T34" fmla="*/ 0 h 11"/>
                <a:gd name="T35" fmla="*/ 67 w 67"/>
                <a:gd name="T36" fmla="*/ 11 h 1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7" h="11">
                  <a:moveTo>
                    <a:pt x="67" y="11"/>
                  </a:moveTo>
                  <a:lnTo>
                    <a:pt x="67" y="10"/>
                  </a:lnTo>
                  <a:lnTo>
                    <a:pt x="66" y="7"/>
                  </a:lnTo>
                  <a:lnTo>
                    <a:pt x="58" y="3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1" y="0"/>
                  </a:lnTo>
                  <a:lnTo>
                    <a:pt x="12" y="3"/>
                  </a:lnTo>
                  <a:lnTo>
                    <a:pt x="4" y="7"/>
                  </a:lnTo>
                  <a:lnTo>
                    <a:pt x="2" y="10"/>
                  </a:lnTo>
                  <a:lnTo>
                    <a:pt x="0" y="11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0" name="Freeform 194"/>
            <p:cNvSpPr>
              <a:spLocks/>
            </p:cNvSpPr>
            <p:nvPr/>
          </p:nvSpPr>
          <p:spPr bwMode="auto">
            <a:xfrm>
              <a:off x="4166" y="2201"/>
              <a:ext cx="140" cy="602"/>
            </a:xfrm>
            <a:custGeom>
              <a:avLst/>
              <a:gdLst>
                <a:gd name="T0" fmla="*/ 65 w 140"/>
                <a:gd name="T1" fmla="*/ 3 h 602"/>
                <a:gd name="T2" fmla="*/ 52 w 140"/>
                <a:gd name="T3" fmla="*/ 15 h 602"/>
                <a:gd name="T4" fmla="*/ 38 w 140"/>
                <a:gd name="T5" fmla="*/ 29 h 602"/>
                <a:gd name="T6" fmla="*/ 27 w 140"/>
                <a:gd name="T7" fmla="*/ 44 h 602"/>
                <a:gd name="T8" fmla="*/ 17 w 140"/>
                <a:gd name="T9" fmla="*/ 58 h 602"/>
                <a:gd name="T10" fmla="*/ 6 w 140"/>
                <a:gd name="T11" fmla="*/ 89 h 602"/>
                <a:gd name="T12" fmla="*/ 2 w 140"/>
                <a:gd name="T13" fmla="*/ 102 h 602"/>
                <a:gd name="T14" fmla="*/ 0 w 140"/>
                <a:gd name="T15" fmla="*/ 115 h 602"/>
                <a:gd name="T16" fmla="*/ 13 w 140"/>
                <a:gd name="T17" fmla="*/ 569 h 602"/>
                <a:gd name="T18" fmla="*/ 15 w 140"/>
                <a:gd name="T19" fmla="*/ 577 h 602"/>
                <a:gd name="T20" fmla="*/ 19 w 140"/>
                <a:gd name="T21" fmla="*/ 584 h 602"/>
                <a:gd name="T22" fmla="*/ 25 w 140"/>
                <a:gd name="T23" fmla="*/ 590 h 602"/>
                <a:gd name="T24" fmla="*/ 35 w 140"/>
                <a:gd name="T25" fmla="*/ 595 h 602"/>
                <a:gd name="T26" fmla="*/ 44 w 140"/>
                <a:gd name="T27" fmla="*/ 598 h 602"/>
                <a:gd name="T28" fmla="*/ 54 w 140"/>
                <a:gd name="T29" fmla="*/ 600 h 602"/>
                <a:gd name="T30" fmla="*/ 65 w 140"/>
                <a:gd name="T31" fmla="*/ 602 h 602"/>
                <a:gd name="T32" fmla="*/ 77 w 140"/>
                <a:gd name="T33" fmla="*/ 602 h 602"/>
                <a:gd name="T34" fmla="*/ 88 w 140"/>
                <a:gd name="T35" fmla="*/ 600 h 602"/>
                <a:gd name="T36" fmla="*/ 100 w 140"/>
                <a:gd name="T37" fmla="*/ 597 h 602"/>
                <a:gd name="T38" fmla="*/ 111 w 140"/>
                <a:gd name="T39" fmla="*/ 593 h 602"/>
                <a:gd name="T40" fmla="*/ 121 w 140"/>
                <a:gd name="T41" fmla="*/ 589 h 602"/>
                <a:gd name="T42" fmla="*/ 129 w 140"/>
                <a:gd name="T43" fmla="*/ 582 h 602"/>
                <a:gd name="T44" fmla="*/ 136 w 140"/>
                <a:gd name="T45" fmla="*/ 576 h 602"/>
                <a:gd name="T46" fmla="*/ 140 w 140"/>
                <a:gd name="T47" fmla="*/ 568 h 602"/>
                <a:gd name="T48" fmla="*/ 140 w 140"/>
                <a:gd name="T49" fmla="*/ 558 h 602"/>
                <a:gd name="T50" fmla="*/ 127 w 140"/>
                <a:gd name="T51" fmla="*/ 115 h 602"/>
                <a:gd name="T52" fmla="*/ 123 w 140"/>
                <a:gd name="T53" fmla="*/ 92 h 602"/>
                <a:gd name="T54" fmla="*/ 113 w 140"/>
                <a:gd name="T55" fmla="*/ 61 h 602"/>
                <a:gd name="T56" fmla="*/ 96 w 140"/>
                <a:gd name="T57" fmla="*/ 29 h 602"/>
                <a:gd name="T58" fmla="*/ 86 w 140"/>
                <a:gd name="T59" fmla="*/ 15 h 602"/>
                <a:gd name="T60" fmla="*/ 75 w 140"/>
                <a:gd name="T61" fmla="*/ 3 h 602"/>
                <a:gd name="T62" fmla="*/ 73 w 140"/>
                <a:gd name="T63" fmla="*/ 2 h 602"/>
                <a:gd name="T64" fmla="*/ 71 w 140"/>
                <a:gd name="T65" fmla="*/ 0 h 602"/>
                <a:gd name="T66" fmla="*/ 67 w 140"/>
                <a:gd name="T67" fmla="*/ 2 h 602"/>
                <a:gd name="T68" fmla="*/ 65 w 140"/>
                <a:gd name="T69" fmla="*/ 3 h 60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40"/>
                <a:gd name="T106" fmla="*/ 0 h 602"/>
                <a:gd name="T107" fmla="*/ 140 w 140"/>
                <a:gd name="T108" fmla="*/ 602 h 60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40" h="602">
                  <a:moveTo>
                    <a:pt x="65" y="3"/>
                  </a:moveTo>
                  <a:lnTo>
                    <a:pt x="52" y="15"/>
                  </a:lnTo>
                  <a:lnTo>
                    <a:pt x="38" y="29"/>
                  </a:lnTo>
                  <a:lnTo>
                    <a:pt x="27" y="44"/>
                  </a:lnTo>
                  <a:lnTo>
                    <a:pt x="17" y="58"/>
                  </a:lnTo>
                  <a:lnTo>
                    <a:pt x="6" y="89"/>
                  </a:lnTo>
                  <a:lnTo>
                    <a:pt x="2" y="102"/>
                  </a:lnTo>
                  <a:lnTo>
                    <a:pt x="0" y="115"/>
                  </a:lnTo>
                  <a:lnTo>
                    <a:pt x="13" y="569"/>
                  </a:lnTo>
                  <a:lnTo>
                    <a:pt x="15" y="577"/>
                  </a:lnTo>
                  <a:lnTo>
                    <a:pt x="19" y="584"/>
                  </a:lnTo>
                  <a:lnTo>
                    <a:pt x="25" y="590"/>
                  </a:lnTo>
                  <a:lnTo>
                    <a:pt x="35" y="595"/>
                  </a:lnTo>
                  <a:lnTo>
                    <a:pt x="44" y="598"/>
                  </a:lnTo>
                  <a:lnTo>
                    <a:pt x="54" y="600"/>
                  </a:lnTo>
                  <a:lnTo>
                    <a:pt x="65" y="602"/>
                  </a:lnTo>
                  <a:lnTo>
                    <a:pt x="77" y="602"/>
                  </a:lnTo>
                  <a:lnTo>
                    <a:pt x="88" y="600"/>
                  </a:lnTo>
                  <a:lnTo>
                    <a:pt x="100" y="597"/>
                  </a:lnTo>
                  <a:lnTo>
                    <a:pt x="111" y="593"/>
                  </a:lnTo>
                  <a:lnTo>
                    <a:pt x="121" y="589"/>
                  </a:lnTo>
                  <a:lnTo>
                    <a:pt x="129" y="582"/>
                  </a:lnTo>
                  <a:lnTo>
                    <a:pt x="136" y="576"/>
                  </a:lnTo>
                  <a:lnTo>
                    <a:pt x="140" y="568"/>
                  </a:lnTo>
                  <a:lnTo>
                    <a:pt x="140" y="558"/>
                  </a:lnTo>
                  <a:lnTo>
                    <a:pt x="127" y="115"/>
                  </a:lnTo>
                  <a:lnTo>
                    <a:pt x="123" y="92"/>
                  </a:lnTo>
                  <a:lnTo>
                    <a:pt x="113" y="61"/>
                  </a:lnTo>
                  <a:lnTo>
                    <a:pt x="96" y="29"/>
                  </a:lnTo>
                  <a:lnTo>
                    <a:pt x="86" y="15"/>
                  </a:lnTo>
                  <a:lnTo>
                    <a:pt x="75" y="3"/>
                  </a:lnTo>
                  <a:lnTo>
                    <a:pt x="73" y="2"/>
                  </a:lnTo>
                  <a:lnTo>
                    <a:pt x="71" y="0"/>
                  </a:lnTo>
                  <a:lnTo>
                    <a:pt x="67" y="2"/>
                  </a:lnTo>
                  <a:lnTo>
                    <a:pt x="65" y="3"/>
                  </a:lnTo>
                  <a:close/>
                </a:path>
              </a:pathLst>
            </a:custGeom>
            <a:solidFill>
              <a:srgbClr val="8CA7C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1" name="Freeform 195"/>
            <p:cNvSpPr>
              <a:spLocks/>
            </p:cNvSpPr>
            <p:nvPr/>
          </p:nvSpPr>
          <p:spPr bwMode="auto">
            <a:xfrm>
              <a:off x="4164" y="2199"/>
              <a:ext cx="140" cy="602"/>
            </a:xfrm>
            <a:custGeom>
              <a:avLst/>
              <a:gdLst>
                <a:gd name="T0" fmla="*/ 65 w 140"/>
                <a:gd name="T1" fmla="*/ 4 h 602"/>
                <a:gd name="T2" fmla="*/ 52 w 140"/>
                <a:gd name="T3" fmla="*/ 15 h 602"/>
                <a:gd name="T4" fmla="*/ 39 w 140"/>
                <a:gd name="T5" fmla="*/ 29 h 602"/>
                <a:gd name="T6" fmla="*/ 27 w 140"/>
                <a:gd name="T7" fmla="*/ 44 h 602"/>
                <a:gd name="T8" fmla="*/ 17 w 140"/>
                <a:gd name="T9" fmla="*/ 59 h 602"/>
                <a:gd name="T10" fmla="*/ 6 w 140"/>
                <a:gd name="T11" fmla="*/ 89 h 602"/>
                <a:gd name="T12" fmla="*/ 2 w 140"/>
                <a:gd name="T13" fmla="*/ 102 h 602"/>
                <a:gd name="T14" fmla="*/ 0 w 140"/>
                <a:gd name="T15" fmla="*/ 115 h 602"/>
                <a:gd name="T16" fmla="*/ 14 w 140"/>
                <a:gd name="T17" fmla="*/ 570 h 602"/>
                <a:gd name="T18" fmla="*/ 15 w 140"/>
                <a:gd name="T19" fmla="*/ 578 h 602"/>
                <a:gd name="T20" fmla="*/ 19 w 140"/>
                <a:gd name="T21" fmla="*/ 584 h 602"/>
                <a:gd name="T22" fmla="*/ 25 w 140"/>
                <a:gd name="T23" fmla="*/ 591 h 602"/>
                <a:gd name="T24" fmla="*/ 35 w 140"/>
                <a:gd name="T25" fmla="*/ 595 h 602"/>
                <a:gd name="T26" fmla="*/ 44 w 140"/>
                <a:gd name="T27" fmla="*/ 599 h 602"/>
                <a:gd name="T28" fmla="*/ 54 w 140"/>
                <a:gd name="T29" fmla="*/ 600 h 602"/>
                <a:gd name="T30" fmla="*/ 65 w 140"/>
                <a:gd name="T31" fmla="*/ 602 h 602"/>
                <a:gd name="T32" fmla="*/ 77 w 140"/>
                <a:gd name="T33" fmla="*/ 602 h 602"/>
                <a:gd name="T34" fmla="*/ 88 w 140"/>
                <a:gd name="T35" fmla="*/ 600 h 602"/>
                <a:gd name="T36" fmla="*/ 100 w 140"/>
                <a:gd name="T37" fmla="*/ 597 h 602"/>
                <a:gd name="T38" fmla="*/ 111 w 140"/>
                <a:gd name="T39" fmla="*/ 594 h 602"/>
                <a:gd name="T40" fmla="*/ 121 w 140"/>
                <a:gd name="T41" fmla="*/ 589 h 602"/>
                <a:gd name="T42" fmla="*/ 129 w 140"/>
                <a:gd name="T43" fmla="*/ 582 h 602"/>
                <a:gd name="T44" fmla="*/ 136 w 140"/>
                <a:gd name="T45" fmla="*/ 576 h 602"/>
                <a:gd name="T46" fmla="*/ 140 w 140"/>
                <a:gd name="T47" fmla="*/ 568 h 602"/>
                <a:gd name="T48" fmla="*/ 140 w 140"/>
                <a:gd name="T49" fmla="*/ 558 h 602"/>
                <a:gd name="T50" fmla="*/ 127 w 140"/>
                <a:gd name="T51" fmla="*/ 115 h 602"/>
                <a:gd name="T52" fmla="*/ 123 w 140"/>
                <a:gd name="T53" fmla="*/ 93 h 602"/>
                <a:gd name="T54" fmla="*/ 113 w 140"/>
                <a:gd name="T55" fmla="*/ 62 h 602"/>
                <a:gd name="T56" fmla="*/ 96 w 140"/>
                <a:gd name="T57" fmla="*/ 29 h 602"/>
                <a:gd name="T58" fmla="*/ 86 w 140"/>
                <a:gd name="T59" fmla="*/ 15 h 602"/>
                <a:gd name="T60" fmla="*/ 75 w 140"/>
                <a:gd name="T61" fmla="*/ 4 h 602"/>
                <a:gd name="T62" fmla="*/ 73 w 140"/>
                <a:gd name="T63" fmla="*/ 2 h 602"/>
                <a:gd name="T64" fmla="*/ 71 w 140"/>
                <a:gd name="T65" fmla="*/ 0 h 602"/>
                <a:gd name="T66" fmla="*/ 67 w 140"/>
                <a:gd name="T67" fmla="*/ 2 h 602"/>
                <a:gd name="T68" fmla="*/ 65 w 140"/>
                <a:gd name="T69" fmla="*/ 4 h 60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40"/>
                <a:gd name="T106" fmla="*/ 0 h 602"/>
                <a:gd name="T107" fmla="*/ 140 w 140"/>
                <a:gd name="T108" fmla="*/ 602 h 60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40" h="602">
                  <a:moveTo>
                    <a:pt x="65" y="4"/>
                  </a:moveTo>
                  <a:lnTo>
                    <a:pt x="52" y="15"/>
                  </a:lnTo>
                  <a:lnTo>
                    <a:pt x="39" y="29"/>
                  </a:lnTo>
                  <a:lnTo>
                    <a:pt x="27" y="44"/>
                  </a:lnTo>
                  <a:lnTo>
                    <a:pt x="17" y="59"/>
                  </a:lnTo>
                  <a:lnTo>
                    <a:pt x="6" y="89"/>
                  </a:lnTo>
                  <a:lnTo>
                    <a:pt x="2" y="102"/>
                  </a:lnTo>
                  <a:lnTo>
                    <a:pt x="0" y="115"/>
                  </a:lnTo>
                  <a:lnTo>
                    <a:pt x="14" y="570"/>
                  </a:lnTo>
                  <a:lnTo>
                    <a:pt x="15" y="578"/>
                  </a:lnTo>
                  <a:lnTo>
                    <a:pt x="19" y="584"/>
                  </a:lnTo>
                  <a:lnTo>
                    <a:pt x="25" y="591"/>
                  </a:lnTo>
                  <a:lnTo>
                    <a:pt x="35" y="595"/>
                  </a:lnTo>
                  <a:lnTo>
                    <a:pt x="44" y="599"/>
                  </a:lnTo>
                  <a:lnTo>
                    <a:pt x="54" y="600"/>
                  </a:lnTo>
                  <a:lnTo>
                    <a:pt x="65" y="602"/>
                  </a:lnTo>
                  <a:lnTo>
                    <a:pt x="77" y="602"/>
                  </a:lnTo>
                  <a:lnTo>
                    <a:pt x="88" y="600"/>
                  </a:lnTo>
                  <a:lnTo>
                    <a:pt x="100" y="597"/>
                  </a:lnTo>
                  <a:lnTo>
                    <a:pt x="111" y="594"/>
                  </a:lnTo>
                  <a:lnTo>
                    <a:pt x="121" y="589"/>
                  </a:lnTo>
                  <a:lnTo>
                    <a:pt x="129" y="582"/>
                  </a:lnTo>
                  <a:lnTo>
                    <a:pt x="136" y="576"/>
                  </a:lnTo>
                  <a:lnTo>
                    <a:pt x="140" y="568"/>
                  </a:lnTo>
                  <a:lnTo>
                    <a:pt x="140" y="558"/>
                  </a:lnTo>
                  <a:lnTo>
                    <a:pt x="127" y="115"/>
                  </a:lnTo>
                  <a:lnTo>
                    <a:pt x="123" y="93"/>
                  </a:lnTo>
                  <a:lnTo>
                    <a:pt x="113" y="62"/>
                  </a:lnTo>
                  <a:lnTo>
                    <a:pt x="96" y="29"/>
                  </a:lnTo>
                  <a:lnTo>
                    <a:pt x="86" y="15"/>
                  </a:lnTo>
                  <a:lnTo>
                    <a:pt x="75" y="4"/>
                  </a:lnTo>
                  <a:lnTo>
                    <a:pt x="73" y="2"/>
                  </a:lnTo>
                  <a:lnTo>
                    <a:pt x="71" y="0"/>
                  </a:lnTo>
                  <a:lnTo>
                    <a:pt x="67" y="2"/>
                  </a:lnTo>
                  <a:lnTo>
                    <a:pt x="65" y="4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2" name="Freeform 196"/>
            <p:cNvSpPr>
              <a:spLocks/>
            </p:cNvSpPr>
            <p:nvPr/>
          </p:nvSpPr>
          <p:spPr bwMode="auto">
            <a:xfrm>
              <a:off x="4281" y="2306"/>
              <a:ext cx="79" cy="480"/>
            </a:xfrm>
            <a:custGeom>
              <a:avLst/>
              <a:gdLst>
                <a:gd name="T0" fmla="*/ 10 w 79"/>
                <a:gd name="T1" fmla="*/ 479 h 480"/>
                <a:gd name="T2" fmla="*/ 0 w 79"/>
                <a:gd name="T3" fmla="*/ 97 h 480"/>
                <a:gd name="T4" fmla="*/ 4 w 79"/>
                <a:gd name="T5" fmla="*/ 74 h 480"/>
                <a:gd name="T6" fmla="*/ 14 w 79"/>
                <a:gd name="T7" fmla="*/ 45 h 480"/>
                <a:gd name="T8" fmla="*/ 23 w 79"/>
                <a:gd name="T9" fmla="*/ 21 h 480"/>
                <a:gd name="T10" fmla="*/ 29 w 79"/>
                <a:gd name="T11" fmla="*/ 7 h 480"/>
                <a:gd name="T12" fmla="*/ 33 w 79"/>
                <a:gd name="T13" fmla="*/ 2 h 480"/>
                <a:gd name="T14" fmla="*/ 35 w 79"/>
                <a:gd name="T15" fmla="*/ 0 h 480"/>
                <a:gd name="T16" fmla="*/ 37 w 79"/>
                <a:gd name="T17" fmla="*/ 0 h 480"/>
                <a:gd name="T18" fmla="*/ 37 w 79"/>
                <a:gd name="T19" fmla="*/ 2 h 480"/>
                <a:gd name="T20" fmla="*/ 39 w 79"/>
                <a:gd name="T21" fmla="*/ 7 h 480"/>
                <a:gd name="T22" fmla="*/ 56 w 79"/>
                <a:gd name="T23" fmla="*/ 50 h 480"/>
                <a:gd name="T24" fmla="*/ 65 w 79"/>
                <a:gd name="T25" fmla="*/ 79 h 480"/>
                <a:gd name="T26" fmla="*/ 69 w 79"/>
                <a:gd name="T27" fmla="*/ 99 h 480"/>
                <a:gd name="T28" fmla="*/ 79 w 79"/>
                <a:gd name="T29" fmla="*/ 480 h 480"/>
                <a:gd name="T30" fmla="*/ 63 w 79"/>
                <a:gd name="T31" fmla="*/ 477 h 480"/>
                <a:gd name="T32" fmla="*/ 46 w 79"/>
                <a:gd name="T33" fmla="*/ 477 h 480"/>
                <a:gd name="T34" fmla="*/ 10 w 79"/>
                <a:gd name="T35" fmla="*/ 479 h 4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9"/>
                <a:gd name="T55" fmla="*/ 0 h 480"/>
                <a:gd name="T56" fmla="*/ 79 w 79"/>
                <a:gd name="T57" fmla="*/ 480 h 4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9" h="480">
                  <a:moveTo>
                    <a:pt x="10" y="479"/>
                  </a:moveTo>
                  <a:lnTo>
                    <a:pt x="0" y="97"/>
                  </a:lnTo>
                  <a:lnTo>
                    <a:pt x="4" y="74"/>
                  </a:lnTo>
                  <a:lnTo>
                    <a:pt x="14" y="45"/>
                  </a:lnTo>
                  <a:lnTo>
                    <a:pt x="23" y="21"/>
                  </a:lnTo>
                  <a:lnTo>
                    <a:pt x="29" y="7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7" y="2"/>
                  </a:lnTo>
                  <a:lnTo>
                    <a:pt x="39" y="7"/>
                  </a:lnTo>
                  <a:lnTo>
                    <a:pt x="56" y="50"/>
                  </a:lnTo>
                  <a:lnTo>
                    <a:pt x="65" y="79"/>
                  </a:lnTo>
                  <a:lnTo>
                    <a:pt x="69" y="99"/>
                  </a:lnTo>
                  <a:lnTo>
                    <a:pt x="79" y="480"/>
                  </a:lnTo>
                  <a:lnTo>
                    <a:pt x="63" y="477"/>
                  </a:lnTo>
                  <a:lnTo>
                    <a:pt x="46" y="477"/>
                  </a:lnTo>
                  <a:lnTo>
                    <a:pt x="10" y="479"/>
                  </a:lnTo>
                  <a:close/>
                </a:path>
              </a:pathLst>
            </a:custGeom>
            <a:solidFill>
              <a:srgbClr val="C6D3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3" name="Freeform 197"/>
            <p:cNvSpPr>
              <a:spLocks/>
            </p:cNvSpPr>
            <p:nvPr/>
          </p:nvSpPr>
          <p:spPr bwMode="auto">
            <a:xfrm>
              <a:off x="4279" y="2304"/>
              <a:ext cx="79" cy="481"/>
            </a:xfrm>
            <a:custGeom>
              <a:avLst/>
              <a:gdLst>
                <a:gd name="T0" fmla="*/ 10 w 79"/>
                <a:gd name="T1" fmla="*/ 479 h 481"/>
                <a:gd name="T2" fmla="*/ 0 w 79"/>
                <a:gd name="T3" fmla="*/ 98 h 481"/>
                <a:gd name="T4" fmla="*/ 4 w 79"/>
                <a:gd name="T5" fmla="*/ 75 h 481"/>
                <a:gd name="T6" fmla="*/ 14 w 79"/>
                <a:gd name="T7" fmla="*/ 46 h 481"/>
                <a:gd name="T8" fmla="*/ 23 w 79"/>
                <a:gd name="T9" fmla="*/ 22 h 481"/>
                <a:gd name="T10" fmla="*/ 29 w 79"/>
                <a:gd name="T11" fmla="*/ 7 h 481"/>
                <a:gd name="T12" fmla="*/ 33 w 79"/>
                <a:gd name="T13" fmla="*/ 2 h 481"/>
                <a:gd name="T14" fmla="*/ 35 w 79"/>
                <a:gd name="T15" fmla="*/ 0 h 481"/>
                <a:gd name="T16" fmla="*/ 37 w 79"/>
                <a:gd name="T17" fmla="*/ 0 h 481"/>
                <a:gd name="T18" fmla="*/ 37 w 79"/>
                <a:gd name="T19" fmla="*/ 2 h 481"/>
                <a:gd name="T20" fmla="*/ 39 w 79"/>
                <a:gd name="T21" fmla="*/ 7 h 481"/>
                <a:gd name="T22" fmla="*/ 56 w 79"/>
                <a:gd name="T23" fmla="*/ 51 h 481"/>
                <a:gd name="T24" fmla="*/ 65 w 79"/>
                <a:gd name="T25" fmla="*/ 80 h 481"/>
                <a:gd name="T26" fmla="*/ 69 w 79"/>
                <a:gd name="T27" fmla="*/ 99 h 481"/>
                <a:gd name="T28" fmla="*/ 79 w 79"/>
                <a:gd name="T29" fmla="*/ 481 h 481"/>
                <a:gd name="T30" fmla="*/ 64 w 79"/>
                <a:gd name="T31" fmla="*/ 477 h 481"/>
                <a:gd name="T32" fmla="*/ 46 w 79"/>
                <a:gd name="T33" fmla="*/ 477 h 481"/>
                <a:gd name="T34" fmla="*/ 10 w 79"/>
                <a:gd name="T35" fmla="*/ 479 h 4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9"/>
                <a:gd name="T55" fmla="*/ 0 h 481"/>
                <a:gd name="T56" fmla="*/ 79 w 79"/>
                <a:gd name="T57" fmla="*/ 481 h 4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9" h="481">
                  <a:moveTo>
                    <a:pt x="10" y="479"/>
                  </a:moveTo>
                  <a:lnTo>
                    <a:pt x="0" y="98"/>
                  </a:lnTo>
                  <a:lnTo>
                    <a:pt x="4" y="75"/>
                  </a:lnTo>
                  <a:lnTo>
                    <a:pt x="14" y="46"/>
                  </a:lnTo>
                  <a:lnTo>
                    <a:pt x="23" y="22"/>
                  </a:lnTo>
                  <a:lnTo>
                    <a:pt x="29" y="7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7" y="2"/>
                  </a:lnTo>
                  <a:lnTo>
                    <a:pt x="39" y="7"/>
                  </a:lnTo>
                  <a:lnTo>
                    <a:pt x="56" y="51"/>
                  </a:lnTo>
                  <a:lnTo>
                    <a:pt x="65" y="80"/>
                  </a:lnTo>
                  <a:lnTo>
                    <a:pt x="69" y="99"/>
                  </a:lnTo>
                  <a:lnTo>
                    <a:pt x="79" y="481"/>
                  </a:lnTo>
                  <a:lnTo>
                    <a:pt x="64" y="477"/>
                  </a:lnTo>
                  <a:lnTo>
                    <a:pt x="46" y="477"/>
                  </a:lnTo>
                  <a:lnTo>
                    <a:pt x="10" y="47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4" name="Freeform 198"/>
            <p:cNvSpPr>
              <a:spLocks/>
            </p:cNvSpPr>
            <p:nvPr/>
          </p:nvSpPr>
          <p:spPr bwMode="auto">
            <a:xfrm>
              <a:off x="4293" y="2783"/>
              <a:ext cx="63" cy="13"/>
            </a:xfrm>
            <a:custGeom>
              <a:avLst/>
              <a:gdLst>
                <a:gd name="T0" fmla="*/ 55 w 63"/>
                <a:gd name="T1" fmla="*/ 2 h 13"/>
                <a:gd name="T2" fmla="*/ 30 w 63"/>
                <a:gd name="T3" fmla="*/ 0 h 13"/>
                <a:gd name="T4" fmla="*/ 5 w 63"/>
                <a:gd name="T5" fmla="*/ 2 h 13"/>
                <a:gd name="T6" fmla="*/ 0 w 63"/>
                <a:gd name="T7" fmla="*/ 11 h 13"/>
                <a:gd name="T8" fmla="*/ 34 w 63"/>
                <a:gd name="T9" fmla="*/ 13 h 13"/>
                <a:gd name="T10" fmla="*/ 63 w 63"/>
                <a:gd name="T11" fmla="*/ 11 h 13"/>
                <a:gd name="T12" fmla="*/ 55 w 63"/>
                <a:gd name="T13" fmla="*/ 2 h 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13"/>
                <a:gd name="T23" fmla="*/ 63 w 63"/>
                <a:gd name="T24" fmla="*/ 13 h 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13">
                  <a:moveTo>
                    <a:pt x="55" y="2"/>
                  </a:moveTo>
                  <a:lnTo>
                    <a:pt x="30" y="0"/>
                  </a:lnTo>
                  <a:lnTo>
                    <a:pt x="5" y="2"/>
                  </a:lnTo>
                  <a:lnTo>
                    <a:pt x="0" y="11"/>
                  </a:lnTo>
                  <a:lnTo>
                    <a:pt x="34" y="13"/>
                  </a:lnTo>
                  <a:lnTo>
                    <a:pt x="63" y="11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5" name="Freeform 199"/>
            <p:cNvSpPr>
              <a:spLocks/>
            </p:cNvSpPr>
            <p:nvPr/>
          </p:nvSpPr>
          <p:spPr bwMode="auto">
            <a:xfrm>
              <a:off x="4291" y="2781"/>
              <a:ext cx="63" cy="13"/>
            </a:xfrm>
            <a:custGeom>
              <a:avLst/>
              <a:gdLst>
                <a:gd name="T0" fmla="*/ 55 w 63"/>
                <a:gd name="T1" fmla="*/ 2 h 13"/>
                <a:gd name="T2" fmla="*/ 30 w 63"/>
                <a:gd name="T3" fmla="*/ 0 h 13"/>
                <a:gd name="T4" fmla="*/ 6 w 63"/>
                <a:gd name="T5" fmla="*/ 2 h 13"/>
                <a:gd name="T6" fmla="*/ 0 w 63"/>
                <a:gd name="T7" fmla="*/ 12 h 13"/>
                <a:gd name="T8" fmla="*/ 34 w 63"/>
                <a:gd name="T9" fmla="*/ 13 h 13"/>
                <a:gd name="T10" fmla="*/ 63 w 63"/>
                <a:gd name="T11" fmla="*/ 12 h 13"/>
                <a:gd name="T12" fmla="*/ 55 w 63"/>
                <a:gd name="T13" fmla="*/ 2 h 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3"/>
                <a:gd name="T22" fmla="*/ 0 h 13"/>
                <a:gd name="T23" fmla="*/ 63 w 63"/>
                <a:gd name="T24" fmla="*/ 13 h 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3" h="13">
                  <a:moveTo>
                    <a:pt x="55" y="2"/>
                  </a:moveTo>
                  <a:lnTo>
                    <a:pt x="30" y="0"/>
                  </a:lnTo>
                  <a:lnTo>
                    <a:pt x="6" y="2"/>
                  </a:lnTo>
                  <a:lnTo>
                    <a:pt x="0" y="12"/>
                  </a:lnTo>
                  <a:lnTo>
                    <a:pt x="34" y="13"/>
                  </a:lnTo>
                  <a:lnTo>
                    <a:pt x="63" y="12"/>
                  </a:lnTo>
                  <a:lnTo>
                    <a:pt x="55" y="2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6" name="Freeform 200"/>
            <p:cNvSpPr>
              <a:spLocks/>
            </p:cNvSpPr>
            <p:nvPr/>
          </p:nvSpPr>
          <p:spPr bwMode="auto">
            <a:xfrm>
              <a:off x="4287" y="2673"/>
              <a:ext cx="69" cy="3"/>
            </a:xfrm>
            <a:custGeom>
              <a:avLst/>
              <a:gdLst>
                <a:gd name="T0" fmla="*/ 69 w 69"/>
                <a:gd name="T1" fmla="*/ 2 h 3"/>
                <a:gd name="T2" fmla="*/ 54 w 69"/>
                <a:gd name="T3" fmla="*/ 0 h 3"/>
                <a:gd name="T4" fmla="*/ 34 w 69"/>
                <a:gd name="T5" fmla="*/ 0 h 3"/>
                <a:gd name="T6" fmla="*/ 15 w 69"/>
                <a:gd name="T7" fmla="*/ 0 h 3"/>
                <a:gd name="T8" fmla="*/ 0 w 69"/>
                <a:gd name="T9" fmla="*/ 3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3"/>
                <a:gd name="T17" fmla="*/ 69 w 69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3">
                  <a:moveTo>
                    <a:pt x="69" y="2"/>
                  </a:moveTo>
                  <a:lnTo>
                    <a:pt x="54" y="0"/>
                  </a:lnTo>
                  <a:lnTo>
                    <a:pt x="34" y="0"/>
                  </a:lnTo>
                  <a:lnTo>
                    <a:pt x="15" y="0"/>
                  </a:lnTo>
                  <a:lnTo>
                    <a:pt x="0" y="3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7" name="Rectangle 201"/>
            <p:cNvSpPr>
              <a:spLocks noChangeArrowheads="1"/>
            </p:cNvSpPr>
            <p:nvPr/>
          </p:nvSpPr>
          <p:spPr bwMode="auto">
            <a:xfrm>
              <a:off x="4320" y="2639"/>
              <a:ext cx="11" cy="34"/>
            </a:xfrm>
            <a:prstGeom prst="rect">
              <a:avLst/>
            </a:prstGeom>
            <a:noFill/>
            <a:ln w="63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3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600">
                  <a:solidFill>
                    <a:srgbClr val="404040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400">
                  <a:solidFill>
                    <a:srgbClr val="404040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Font typeface="Wingdings 3" panose="05040102010807070707" pitchFamily="18" charset="2"/>
                <a:buChar char=""/>
                <a:defRPr sz="1200">
                  <a:solidFill>
                    <a:srgbClr val="404040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s-ES" altLang="es-E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8688" name="Freeform 202"/>
            <p:cNvSpPr>
              <a:spLocks/>
            </p:cNvSpPr>
            <p:nvPr/>
          </p:nvSpPr>
          <p:spPr bwMode="auto">
            <a:xfrm>
              <a:off x="4285" y="2600"/>
              <a:ext cx="67" cy="4"/>
            </a:xfrm>
            <a:custGeom>
              <a:avLst/>
              <a:gdLst>
                <a:gd name="T0" fmla="*/ 67 w 67"/>
                <a:gd name="T1" fmla="*/ 2 h 4"/>
                <a:gd name="T2" fmla="*/ 54 w 67"/>
                <a:gd name="T3" fmla="*/ 0 h 4"/>
                <a:gd name="T4" fmla="*/ 35 w 67"/>
                <a:gd name="T5" fmla="*/ 0 h 4"/>
                <a:gd name="T6" fmla="*/ 15 w 67"/>
                <a:gd name="T7" fmla="*/ 0 h 4"/>
                <a:gd name="T8" fmla="*/ 0 w 67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"/>
                <a:gd name="T16" fmla="*/ 0 h 4"/>
                <a:gd name="T17" fmla="*/ 67 w 67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" h="4">
                  <a:moveTo>
                    <a:pt x="67" y="2"/>
                  </a:moveTo>
                  <a:lnTo>
                    <a:pt x="54" y="0"/>
                  </a:lnTo>
                  <a:lnTo>
                    <a:pt x="35" y="0"/>
                  </a:lnTo>
                  <a:lnTo>
                    <a:pt x="15" y="0"/>
                  </a:lnTo>
                  <a:lnTo>
                    <a:pt x="0" y="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89" name="Freeform 203"/>
            <p:cNvSpPr>
              <a:spLocks/>
            </p:cNvSpPr>
            <p:nvPr/>
          </p:nvSpPr>
          <p:spPr bwMode="auto">
            <a:xfrm>
              <a:off x="4281" y="2500"/>
              <a:ext cx="69" cy="5"/>
            </a:xfrm>
            <a:custGeom>
              <a:avLst/>
              <a:gdLst>
                <a:gd name="T0" fmla="*/ 69 w 69"/>
                <a:gd name="T1" fmla="*/ 3 h 5"/>
                <a:gd name="T2" fmla="*/ 52 w 69"/>
                <a:gd name="T3" fmla="*/ 0 h 5"/>
                <a:gd name="T4" fmla="*/ 37 w 69"/>
                <a:gd name="T5" fmla="*/ 0 h 5"/>
                <a:gd name="T6" fmla="*/ 19 w 69"/>
                <a:gd name="T7" fmla="*/ 2 h 5"/>
                <a:gd name="T8" fmla="*/ 0 w 69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5"/>
                <a:gd name="T17" fmla="*/ 69 w 69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5">
                  <a:moveTo>
                    <a:pt x="69" y="3"/>
                  </a:moveTo>
                  <a:lnTo>
                    <a:pt x="52" y="0"/>
                  </a:lnTo>
                  <a:lnTo>
                    <a:pt x="37" y="0"/>
                  </a:lnTo>
                  <a:lnTo>
                    <a:pt x="19" y="2"/>
                  </a:lnTo>
                  <a:lnTo>
                    <a:pt x="0" y="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0" name="Freeform 204"/>
            <p:cNvSpPr>
              <a:spLocks/>
            </p:cNvSpPr>
            <p:nvPr/>
          </p:nvSpPr>
          <p:spPr bwMode="auto">
            <a:xfrm>
              <a:off x="4279" y="2440"/>
              <a:ext cx="69" cy="7"/>
            </a:xfrm>
            <a:custGeom>
              <a:avLst/>
              <a:gdLst>
                <a:gd name="T0" fmla="*/ 69 w 69"/>
                <a:gd name="T1" fmla="*/ 4 h 7"/>
                <a:gd name="T2" fmla="*/ 50 w 69"/>
                <a:gd name="T3" fmla="*/ 0 h 7"/>
                <a:gd name="T4" fmla="*/ 35 w 69"/>
                <a:gd name="T5" fmla="*/ 0 h 7"/>
                <a:gd name="T6" fmla="*/ 19 w 69"/>
                <a:gd name="T7" fmla="*/ 2 h 7"/>
                <a:gd name="T8" fmla="*/ 0 w 69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7"/>
                <a:gd name="T17" fmla="*/ 69 w 6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7">
                  <a:moveTo>
                    <a:pt x="69" y="4"/>
                  </a:moveTo>
                  <a:lnTo>
                    <a:pt x="50" y="0"/>
                  </a:lnTo>
                  <a:lnTo>
                    <a:pt x="35" y="0"/>
                  </a:lnTo>
                  <a:lnTo>
                    <a:pt x="19" y="2"/>
                  </a:lnTo>
                  <a:lnTo>
                    <a:pt x="0" y="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1" name="Freeform 205"/>
            <p:cNvSpPr>
              <a:spLocks/>
            </p:cNvSpPr>
            <p:nvPr/>
          </p:nvSpPr>
          <p:spPr bwMode="auto">
            <a:xfrm>
              <a:off x="4279" y="2382"/>
              <a:ext cx="67" cy="11"/>
            </a:xfrm>
            <a:custGeom>
              <a:avLst/>
              <a:gdLst>
                <a:gd name="T0" fmla="*/ 67 w 67"/>
                <a:gd name="T1" fmla="*/ 11 h 11"/>
                <a:gd name="T2" fmla="*/ 67 w 67"/>
                <a:gd name="T3" fmla="*/ 10 h 11"/>
                <a:gd name="T4" fmla="*/ 65 w 67"/>
                <a:gd name="T5" fmla="*/ 8 h 11"/>
                <a:gd name="T6" fmla="*/ 58 w 67"/>
                <a:gd name="T7" fmla="*/ 3 h 11"/>
                <a:gd name="T8" fmla="*/ 48 w 67"/>
                <a:gd name="T9" fmla="*/ 2 h 11"/>
                <a:gd name="T10" fmla="*/ 35 w 67"/>
                <a:gd name="T11" fmla="*/ 0 h 11"/>
                <a:gd name="T12" fmla="*/ 21 w 67"/>
                <a:gd name="T13" fmla="*/ 2 h 11"/>
                <a:gd name="T14" fmla="*/ 12 w 67"/>
                <a:gd name="T15" fmla="*/ 3 h 11"/>
                <a:gd name="T16" fmla="*/ 4 w 67"/>
                <a:gd name="T17" fmla="*/ 8 h 11"/>
                <a:gd name="T18" fmla="*/ 2 w 67"/>
                <a:gd name="T19" fmla="*/ 10 h 11"/>
                <a:gd name="T20" fmla="*/ 0 w 67"/>
                <a:gd name="T21" fmla="*/ 11 h 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7"/>
                <a:gd name="T34" fmla="*/ 0 h 11"/>
                <a:gd name="T35" fmla="*/ 67 w 67"/>
                <a:gd name="T36" fmla="*/ 11 h 1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7" h="11">
                  <a:moveTo>
                    <a:pt x="67" y="11"/>
                  </a:moveTo>
                  <a:lnTo>
                    <a:pt x="67" y="10"/>
                  </a:lnTo>
                  <a:lnTo>
                    <a:pt x="65" y="8"/>
                  </a:lnTo>
                  <a:lnTo>
                    <a:pt x="58" y="3"/>
                  </a:lnTo>
                  <a:lnTo>
                    <a:pt x="48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2" y="3"/>
                  </a:lnTo>
                  <a:lnTo>
                    <a:pt x="4" y="8"/>
                  </a:lnTo>
                  <a:lnTo>
                    <a:pt x="2" y="10"/>
                  </a:lnTo>
                  <a:lnTo>
                    <a:pt x="0" y="11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2" name="Freeform 206"/>
            <p:cNvSpPr>
              <a:spLocks/>
            </p:cNvSpPr>
            <p:nvPr/>
          </p:nvSpPr>
          <p:spPr bwMode="auto">
            <a:xfrm>
              <a:off x="4026" y="2403"/>
              <a:ext cx="328" cy="445"/>
            </a:xfrm>
            <a:custGeom>
              <a:avLst/>
              <a:gdLst>
                <a:gd name="T0" fmla="*/ 117 w 328"/>
                <a:gd name="T1" fmla="*/ 414 h 445"/>
                <a:gd name="T2" fmla="*/ 79 w 328"/>
                <a:gd name="T3" fmla="*/ 445 h 445"/>
                <a:gd name="T4" fmla="*/ 73 w 328"/>
                <a:gd name="T5" fmla="*/ 445 h 445"/>
                <a:gd name="T6" fmla="*/ 71 w 328"/>
                <a:gd name="T7" fmla="*/ 404 h 445"/>
                <a:gd name="T8" fmla="*/ 73 w 328"/>
                <a:gd name="T9" fmla="*/ 396 h 445"/>
                <a:gd name="T10" fmla="*/ 75 w 328"/>
                <a:gd name="T11" fmla="*/ 390 h 445"/>
                <a:gd name="T12" fmla="*/ 84 w 328"/>
                <a:gd name="T13" fmla="*/ 377 h 445"/>
                <a:gd name="T14" fmla="*/ 0 w 328"/>
                <a:gd name="T15" fmla="*/ 367 h 445"/>
                <a:gd name="T16" fmla="*/ 8 w 328"/>
                <a:gd name="T17" fmla="*/ 343 h 445"/>
                <a:gd name="T18" fmla="*/ 12 w 328"/>
                <a:gd name="T19" fmla="*/ 330 h 445"/>
                <a:gd name="T20" fmla="*/ 15 w 328"/>
                <a:gd name="T21" fmla="*/ 325 h 445"/>
                <a:gd name="T22" fmla="*/ 19 w 328"/>
                <a:gd name="T23" fmla="*/ 322 h 445"/>
                <a:gd name="T24" fmla="*/ 104 w 328"/>
                <a:gd name="T25" fmla="*/ 251 h 445"/>
                <a:gd name="T26" fmla="*/ 106 w 328"/>
                <a:gd name="T27" fmla="*/ 91 h 445"/>
                <a:gd name="T28" fmla="*/ 111 w 328"/>
                <a:gd name="T29" fmla="*/ 75 h 445"/>
                <a:gd name="T30" fmla="*/ 121 w 328"/>
                <a:gd name="T31" fmla="*/ 50 h 445"/>
                <a:gd name="T32" fmla="*/ 144 w 328"/>
                <a:gd name="T33" fmla="*/ 7 h 445"/>
                <a:gd name="T34" fmla="*/ 146 w 328"/>
                <a:gd name="T35" fmla="*/ 3 h 445"/>
                <a:gd name="T36" fmla="*/ 150 w 328"/>
                <a:gd name="T37" fmla="*/ 2 h 445"/>
                <a:gd name="T38" fmla="*/ 153 w 328"/>
                <a:gd name="T39" fmla="*/ 0 h 445"/>
                <a:gd name="T40" fmla="*/ 157 w 328"/>
                <a:gd name="T41" fmla="*/ 0 h 445"/>
                <a:gd name="T42" fmla="*/ 161 w 328"/>
                <a:gd name="T43" fmla="*/ 2 h 445"/>
                <a:gd name="T44" fmla="*/ 165 w 328"/>
                <a:gd name="T45" fmla="*/ 3 h 445"/>
                <a:gd name="T46" fmla="*/ 169 w 328"/>
                <a:gd name="T47" fmla="*/ 8 h 445"/>
                <a:gd name="T48" fmla="*/ 171 w 328"/>
                <a:gd name="T49" fmla="*/ 13 h 445"/>
                <a:gd name="T50" fmla="*/ 188 w 328"/>
                <a:gd name="T51" fmla="*/ 53 h 445"/>
                <a:gd name="T52" fmla="*/ 196 w 328"/>
                <a:gd name="T53" fmla="*/ 84 h 445"/>
                <a:gd name="T54" fmla="*/ 201 w 328"/>
                <a:gd name="T55" fmla="*/ 108 h 445"/>
                <a:gd name="T56" fmla="*/ 221 w 328"/>
                <a:gd name="T57" fmla="*/ 238 h 445"/>
                <a:gd name="T58" fmla="*/ 224 w 328"/>
                <a:gd name="T59" fmla="*/ 249 h 445"/>
                <a:gd name="T60" fmla="*/ 228 w 328"/>
                <a:gd name="T61" fmla="*/ 254 h 445"/>
                <a:gd name="T62" fmla="*/ 234 w 328"/>
                <a:gd name="T63" fmla="*/ 260 h 445"/>
                <a:gd name="T64" fmla="*/ 311 w 328"/>
                <a:gd name="T65" fmla="*/ 315 h 445"/>
                <a:gd name="T66" fmla="*/ 318 w 328"/>
                <a:gd name="T67" fmla="*/ 324 h 445"/>
                <a:gd name="T68" fmla="*/ 320 w 328"/>
                <a:gd name="T69" fmla="*/ 328 h 445"/>
                <a:gd name="T70" fmla="*/ 322 w 328"/>
                <a:gd name="T71" fmla="*/ 335 h 445"/>
                <a:gd name="T72" fmla="*/ 328 w 328"/>
                <a:gd name="T73" fmla="*/ 362 h 445"/>
                <a:gd name="T74" fmla="*/ 207 w 328"/>
                <a:gd name="T75" fmla="*/ 382 h 445"/>
                <a:gd name="T76" fmla="*/ 209 w 328"/>
                <a:gd name="T77" fmla="*/ 393 h 445"/>
                <a:gd name="T78" fmla="*/ 194 w 328"/>
                <a:gd name="T79" fmla="*/ 409 h 445"/>
                <a:gd name="T80" fmla="*/ 194 w 328"/>
                <a:gd name="T81" fmla="*/ 416 h 445"/>
                <a:gd name="T82" fmla="*/ 117 w 328"/>
                <a:gd name="T83" fmla="*/ 414 h 44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28"/>
                <a:gd name="T127" fmla="*/ 0 h 445"/>
                <a:gd name="T128" fmla="*/ 328 w 328"/>
                <a:gd name="T129" fmla="*/ 445 h 445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28" h="445">
                  <a:moveTo>
                    <a:pt x="117" y="414"/>
                  </a:moveTo>
                  <a:lnTo>
                    <a:pt x="79" y="445"/>
                  </a:lnTo>
                  <a:lnTo>
                    <a:pt x="73" y="445"/>
                  </a:lnTo>
                  <a:lnTo>
                    <a:pt x="71" y="404"/>
                  </a:lnTo>
                  <a:lnTo>
                    <a:pt x="73" y="396"/>
                  </a:lnTo>
                  <a:lnTo>
                    <a:pt x="75" y="390"/>
                  </a:lnTo>
                  <a:lnTo>
                    <a:pt x="84" y="377"/>
                  </a:lnTo>
                  <a:lnTo>
                    <a:pt x="0" y="367"/>
                  </a:lnTo>
                  <a:lnTo>
                    <a:pt x="8" y="343"/>
                  </a:lnTo>
                  <a:lnTo>
                    <a:pt x="12" y="330"/>
                  </a:lnTo>
                  <a:lnTo>
                    <a:pt x="15" y="325"/>
                  </a:lnTo>
                  <a:lnTo>
                    <a:pt x="19" y="322"/>
                  </a:lnTo>
                  <a:lnTo>
                    <a:pt x="104" y="251"/>
                  </a:lnTo>
                  <a:lnTo>
                    <a:pt x="106" y="91"/>
                  </a:lnTo>
                  <a:lnTo>
                    <a:pt x="111" y="75"/>
                  </a:lnTo>
                  <a:lnTo>
                    <a:pt x="121" y="50"/>
                  </a:lnTo>
                  <a:lnTo>
                    <a:pt x="144" y="7"/>
                  </a:lnTo>
                  <a:lnTo>
                    <a:pt x="146" y="3"/>
                  </a:lnTo>
                  <a:lnTo>
                    <a:pt x="150" y="2"/>
                  </a:lnTo>
                  <a:lnTo>
                    <a:pt x="153" y="0"/>
                  </a:lnTo>
                  <a:lnTo>
                    <a:pt x="157" y="0"/>
                  </a:lnTo>
                  <a:lnTo>
                    <a:pt x="161" y="2"/>
                  </a:lnTo>
                  <a:lnTo>
                    <a:pt x="165" y="3"/>
                  </a:lnTo>
                  <a:lnTo>
                    <a:pt x="169" y="8"/>
                  </a:lnTo>
                  <a:lnTo>
                    <a:pt x="171" y="13"/>
                  </a:lnTo>
                  <a:lnTo>
                    <a:pt x="188" y="53"/>
                  </a:lnTo>
                  <a:lnTo>
                    <a:pt x="196" y="84"/>
                  </a:lnTo>
                  <a:lnTo>
                    <a:pt x="201" y="108"/>
                  </a:lnTo>
                  <a:lnTo>
                    <a:pt x="221" y="238"/>
                  </a:lnTo>
                  <a:lnTo>
                    <a:pt x="224" y="249"/>
                  </a:lnTo>
                  <a:lnTo>
                    <a:pt x="228" y="254"/>
                  </a:lnTo>
                  <a:lnTo>
                    <a:pt x="234" y="260"/>
                  </a:lnTo>
                  <a:lnTo>
                    <a:pt x="311" y="315"/>
                  </a:lnTo>
                  <a:lnTo>
                    <a:pt x="318" y="324"/>
                  </a:lnTo>
                  <a:lnTo>
                    <a:pt x="320" y="328"/>
                  </a:lnTo>
                  <a:lnTo>
                    <a:pt x="322" y="335"/>
                  </a:lnTo>
                  <a:lnTo>
                    <a:pt x="328" y="362"/>
                  </a:lnTo>
                  <a:lnTo>
                    <a:pt x="207" y="382"/>
                  </a:lnTo>
                  <a:lnTo>
                    <a:pt x="209" y="393"/>
                  </a:lnTo>
                  <a:lnTo>
                    <a:pt x="194" y="409"/>
                  </a:lnTo>
                  <a:lnTo>
                    <a:pt x="194" y="416"/>
                  </a:lnTo>
                  <a:lnTo>
                    <a:pt x="117" y="414"/>
                  </a:lnTo>
                  <a:close/>
                </a:path>
              </a:pathLst>
            </a:custGeom>
            <a:solidFill>
              <a:srgbClr val="E8EA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3" name="Freeform 207"/>
            <p:cNvSpPr>
              <a:spLocks/>
            </p:cNvSpPr>
            <p:nvPr/>
          </p:nvSpPr>
          <p:spPr bwMode="auto">
            <a:xfrm>
              <a:off x="4024" y="2402"/>
              <a:ext cx="328" cy="444"/>
            </a:xfrm>
            <a:custGeom>
              <a:avLst/>
              <a:gdLst>
                <a:gd name="T0" fmla="*/ 117 w 328"/>
                <a:gd name="T1" fmla="*/ 413 h 444"/>
                <a:gd name="T2" fmla="*/ 79 w 328"/>
                <a:gd name="T3" fmla="*/ 444 h 444"/>
                <a:gd name="T4" fmla="*/ 73 w 328"/>
                <a:gd name="T5" fmla="*/ 444 h 444"/>
                <a:gd name="T6" fmla="*/ 71 w 328"/>
                <a:gd name="T7" fmla="*/ 404 h 444"/>
                <a:gd name="T8" fmla="*/ 73 w 328"/>
                <a:gd name="T9" fmla="*/ 396 h 444"/>
                <a:gd name="T10" fmla="*/ 75 w 328"/>
                <a:gd name="T11" fmla="*/ 389 h 444"/>
                <a:gd name="T12" fmla="*/ 84 w 328"/>
                <a:gd name="T13" fmla="*/ 376 h 444"/>
                <a:gd name="T14" fmla="*/ 0 w 328"/>
                <a:gd name="T15" fmla="*/ 367 h 444"/>
                <a:gd name="T16" fmla="*/ 8 w 328"/>
                <a:gd name="T17" fmla="*/ 342 h 444"/>
                <a:gd name="T18" fmla="*/ 12 w 328"/>
                <a:gd name="T19" fmla="*/ 329 h 444"/>
                <a:gd name="T20" fmla="*/ 15 w 328"/>
                <a:gd name="T21" fmla="*/ 325 h 444"/>
                <a:gd name="T22" fmla="*/ 19 w 328"/>
                <a:gd name="T23" fmla="*/ 321 h 444"/>
                <a:gd name="T24" fmla="*/ 104 w 328"/>
                <a:gd name="T25" fmla="*/ 250 h 444"/>
                <a:gd name="T26" fmla="*/ 106 w 328"/>
                <a:gd name="T27" fmla="*/ 90 h 444"/>
                <a:gd name="T28" fmla="*/ 111 w 328"/>
                <a:gd name="T29" fmla="*/ 74 h 444"/>
                <a:gd name="T30" fmla="*/ 121 w 328"/>
                <a:gd name="T31" fmla="*/ 50 h 444"/>
                <a:gd name="T32" fmla="*/ 144 w 328"/>
                <a:gd name="T33" fmla="*/ 6 h 444"/>
                <a:gd name="T34" fmla="*/ 146 w 328"/>
                <a:gd name="T35" fmla="*/ 3 h 444"/>
                <a:gd name="T36" fmla="*/ 150 w 328"/>
                <a:gd name="T37" fmla="*/ 1 h 444"/>
                <a:gd name="T38" fmla="*/ 154 w 328"/>
                <a:gd name="T39" fmla="*/ 0 h 444"/>
                <a:gd name="T40" fmla="*/ 157 w 328"/>
                <a:gd name="T41" fmla="*/ 0 h 444"/>
                <a:gd name="T42" fmla="*/ 161 w 328"/>
                <a:gd name="T43" fmla="*/ 1 h 444"/>
                <a:gd name="T44" fmla="*/ 165 w 328"/>
                <a:gd name="T45" fmla="*/ 3 h 444"/>
                <a:gd name="T46" fmla="*/ 169 w 328"/>
                <a:gd name="T47" fmla="*/ 8 h 444"/>
                <a:gd name="T48" fmla="*/ 171 w 328"/>
                <a:gd name="T49" fmla="*/ 12 h 444"/>
                <a:gd name="T50" fmla="*/ 188 w 328"/>
                <a:gd name="T51" fmla="*/ 53 h 444"/>
                <a:gd name="T52" fmla="*/ 196 w 328"/>
                <a:gd name="T53" fmla="*/ 84 h 444"/>
                <a:gd name="T54" fmla="*/ 202 w 328"/>
                <a:gd name="T55" fmla="*/ 108 h 444"/>
                <a:gd name="T56" fmla="*/ 221 w 328"/>
                <a:gd name="T57" fmla="*/ 237 h 444"/>
                <a:gd name="T58" fmla="*/ 225 w 328"/>
                <a:gd name="T59" fmla="*/ 249 h 444"/>
                <a:gd name="T60" fmla="*/ 228 w 328"/>
                <a:gd name="T61" fmla="*/ 253 h 444"/>
                <a:gd name="T62" fmla="*/ 234 w 328"/>
                <a:gd name="T63" fmla="*/ 260 h 444"/>
                <a:gd name="T64" fmla="*/ 311 w 328"/>
                <a:gd name="T65" fmla="*/ 315 h 444"/>
                <a:gd name="T66" fmla="*/ 319 w 328"/>
                <a:gd name="T67" fmla="*/ 323 h 444"/>
                <a:gd name="T68" fmla="*/ 320 w 328"/>
                <a:gd name="T69" fmla="*/ 328 h 444"/>
                <a:gd name="T70" fmla="*/ 322 w 328"/>
                <a:gd name="T71" fmla="*/ 334 h 444"/>
                <a:gd name="T72" fmla="*/ 328 w 328"/>
                <a:gd name="T73" fmla="*/ 362 h 444"/>
                <a:gd name="T74" fmla="*/ 207 w 328"/>
                <a:gd name="T75" fmla="*/ 381 h 444"/>
                <a:gd name="T76" fmla="*/ 209 w 328"/>
                <a:gd name="T77" fmla="*/ 392 h 444"/>
                <a:gd name="T78" fmla="*/ 194 w 328"/>
                <a:gd name="T79" fmla="*/ 409 h 444"/>
                <a:gd name="T80" fmla="*/ 194 w 328"/>
                <a:gd name="T81" fmla="*/ 415 h 444"/>
                <a:gd name="T82" fmla="*/ 117 w 328"/>
                <a:gd name="T83" fmla="*/ 413 h 44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28"/>
                <a:gd name="T127" fmla="*/ 0 h 444"/>
                <a:gd name="T128" fmla="*/ 328 w 328"/>
                <a:gd name="T129" fmla="*/ 444 h 44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28" h="444">
                  <a:moveTo>
                    <a:pt x="117" y="413"/>
                  </a:moveTo>
                  <a:lnTo>
                    <a:pt x="79" y="444"/>
                  </a:lnTo>
                  <a:lnTo>
                    <a:pt x="73" y="444"/>
                  </a:lnTo>
                  <a:lnTo>
                    <a:pt x="71" y="404"/>
                  </a:lnTo>
                  <a:lnTo>
                    <a:pt x="73" y="396"/>
                  </a:lnTo>
                  <a:lnTo>
                    <a:pt x="75" y="389"/>
                  </a:lnTo>
                  <a:lnTo>
                    <a:pt x="84" y="376"/>
                  </a:lnTo>
                  <a:lnTo>
                    <a:pt x="0" y="367"/>
                  </a:lnTo>
                  <a:lnTo>
                    <a:pt x="8" y="342"/>
                  </a:lnTo>
                  <a:lnTo>
                    <a:pt x="12" y="329"/>
                  </a:lnTo>
                  <a:lnTo>
                    <a:pt x="15" y="325"/>
                  </a:lnTo>
                  <a:lnTo>
                    <a:pt x="19" y="321"/>
                  </a:lnTo>
                  <a:lnTo>
                    <a:pt x="104" y="250"/>
                  </a:lnTo>
                  <a:lnTo>
                    <a:pt x="106" y="90"/>
                  </a:lnTo>
                  <a:lnTo>
                    <a:pt x="111" y="74"/>
                  </a:lnTo>
                  <a:lnTo>
                    <a:pt x="121" y="50"/>
                  </a:lnTo>
                  <a:lnTo>
                    <a:pt x="144" y="6"/>
                  </a:lnTo>
                  <a:lnTo>
                    <a:pt x="146" y="3"/>
                  </a:lnTo>
                  <a:lnTo>
                    <a:pt x="150" y="1"/>
                  </a:lnTo>
                  <a:lnTo>
                    <a:pt x="154" y="0"/>
                  </a:lnTo>
                  <a:lnTo>
                    <a:pt x="157" y="0"/>
                  </a:lnTo>
                  <a:lnTo>
                    <a:pt x="161" y="1"/>
                  </a:lnTo>
                  <a:lnTo>
                    <a:pt x="165" y="3"/>
                  </a:lnTo>
                  <a:lnTo>
                    <a:pt x="169" y="8"/>
                  </a:lnTo>
                  <a:lnTo>
                    <a:pt x="171" y="12"/>
                  </a:lnTo>
                  <a:lnTo>
                    <a:pt x="188" y="53"/>
                  </a:lnTo>
                  <a:lnTo>
                    <a:pt x="196" y="84"/>
                  </a:lnTo>
                  <a:lnTo>
                    <a:pt x="202" y="108"/>
                  </a:lnTo>
                  <a:lnTo>
                    <a:pt x="221" y="237"/>
                  </a:lnTo>
                  <a:lnTo>
                    <a:pt x="225" y="249"/>
                  </a:lnTo>
                  <a:lnTo>
                    <a:pt x="228" y="253"/>
                  </a:lnTo>
                  <a:lnTo>
                    <a:pt x="234" y="260"/>
                  </a:lnTo>
                  <a:lnTo>
                    <a:pt x="311" y="315"/>
                  </a:lnTo>
                  <a:lnTo>
                    <a:pt x="319" y="323"/>
                  </a:lnTo>
                  <a:lnTo>
                    <a:pt x="320" y="328"/>
                  </a:lnTo>
                  <a:lnTo>
                    <a:pt x="322" y="334"/>
                  </a:lnTo>
                  <a:lnTo>
                    <a:pt x="328" y="362"/>
                  </a:lnTo>
                  <a:lnTo>
                    <a:pt x="207" y="381"/>
                  </a:lnTo>
                  <a:lnTo>
                    <a:pt x="209" y="392"/>
                  </a:lnTo>
                  <a:lnTo>
                    <a:pt x="194" y="409"/>
                  </a:lnTo>
                  <a:lnTo>
                    <a:pt x="194" y="415"/>
                  </a:lnTo>
                  <a:lnTo>
                    <a:pt x="117" y="413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4" name="Freeform 208"/>
            <p:cNvSpPr>
              <a:spLocks/>
            </p:cNvSpPr>
            <p:nvPr/>
          </p:nvSpPr>
          <p:spPr bwMode="auto">
            <a:xfrm>
              <a:off x="4139" y="2822"/>
              <a:ext cx="33" cy="8"/>
            </a:xfrm>
            <a:custGeom>
              <a:avLst/>
              <a:gdLst>
                <a:gd name="T0" fmla="*/ 16 w 33"/>
                <a:gd name="T1" fmla="*/ 8 h 8"/>
                <a:gd name="T2" fmla="*/ 29 w 33"/>
                <a:gd name="T3" fmla="*/ 8 h 8"/>
                <a:gd name="T4" fmla="*/ 31 w 33"/>
                <a:gd name="T5" fmla="*/ 8 h 8"/>
                <a:gd name="T6" fmla="*/ 33 w 33"/>
                <a:gd name="T7" fmla="*/ 6 h 8"/>
                <a:gd name="T8" fmla="*/ 33 w 33"/>
                <a:gd name="T9" fmla="*/ 5 h 8"/>
                <a:gd name="T10" fmla="*/ 29 w 33"/>
                <a:gd name="T11" fmla="*/ 3 h 8"/>
                <a:gd name="T12" fmla="*/ 17 w 33"/>
                <a:gd name="T13" fmla="*/ 2 h 8"/>
                <a:gd name="T14" fmla="*/ 12 w 33"/>
                <a:gd name="T15" fmla="*/ 0 h 8"/>
                <a:gd name="T16" fmla="*/ 6 w 33"/>
                <a:gd name="T17" fmla="*/ 0 h 8"/>
                <a:gd name="T18" fmla="*/ 2 w 33"/>
                <a:gd name="T19" fmla="*/ 2 h 8"/>
                <a:gd name="T20" fmla="*/ 0 w 33"/>
                <a:gd name="T21" fmla="*/ 3 h 8"/>
                <a:gd name="T22" fmla="*/ 2 w 33"/>
                <a:gd name="T23" fmla="*/ 5 h 8"/>
                <a:gd name="T24" fmla="*/ 6 w 33"/>
                <a:gd name="T25" fmla="*/ 5 h 8"/>
                <a:gd name="T26" fmla="*/ 16 w 33"/>
                <a:gd name="T27" fmla="*/ 8 h 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3"/>
                <a:gd name="T43" fmla="*/ 0 h 8"/>
                <a:gd name="T44" fmla="*/ 33 w 33"/>
                <a:gd name="T45" fmla="*/ 8 h 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3" h="8">
                  <a:moveTo>
                    <a:pt x="16" y="8"/>
                  </a:moveTo>
                  <a:lnTo>
                    <a:pt x="29" y="8"/>
                  </a:lnTo>
                  <a:lnTo>
                    <a:pt x="31" y="8"/>
                  </a:lnTo>
                  <a:lnTo>
                    <a:pt x="33" y="6"/>
                  </a:lnTo>
                  <a:lnTo>
                    <a:pt x="33" y="5"/>
                  </a:lnTo>
                  <a:lnTo>
                    <a:pt x="29" y="3"/>
                  </a:lnTo>
                  <a:lnTo>
                    <a:pt x="17" y="2"/>
                  </a:lnTo>
                  <a:lnTo>
                    <a:pt x="12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2" y="5"/>
                  </a:lnTo>
                  <a:lnTo>
                    <a:pt x="6" y="5"/>
                  </a:lnTo>
                  <a:lnTo>
                    <a:pt x="16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5" name="Freeform 209"/>
            <p:cNvSpPr>
              <a:spLocks/>
            </p:cNvSpPr>
            <p:nvPr/>
          </p:nvSpPr>
          <p:spPr bwMode="auto">
            <a:xfrm>
              <a:off x="4137" y="2820"/>
              <a:ext cx="33" cy="8"/>
            </a:xfrm>
            <a:custGeom>
              <a:avLst/>
              <a:gdLst>
                <a:gd name="T0" fmla="*/ 16 w 33"/>
                <a:gd name="T1" fmla="*/ 8 h 8"/>
                <a:gd name="T2" fmla="*/ 29 w 33"/>
                <a:gd name="T3" fmla="*/ 8 h 8"/>
                <a:gd name="T4" fmla="*/ 31 w 33"/>
                <a:gd name="T5" fmla="*/ 8 h 8"/>
                <a:gd name="T6" fmla="*/ 33 w 33"/>
                <a:gd name="T7" fmla="*/ 7 h 8"/>
                <a:gd name="T8" fmla="*/ 33 w 33"/>
                <a:gd name="T9" fmla="*/ 5 h 8"/>
                <a:gd name="T10" fmla="*/ 29 w 33"/>
                <a:gd name="T11" fmla="*/ 4 h 8"/>
                <a:gd name="T12" fmla="*/ 18 w 33"/>
                <a:gd name="T13" fmla="*/ 2 h 8"/>
                <a:gd name="T14" fmla="*/ 12 w 33"/>
                <a:gd name="T15" fmla="*/ 0 h 8"/>
                <a:gd name="T16" fmla="*/ 6 w 33"/>
                <a:gd name="T17" fmla="*/ 0 h 8"/>
                <a:gd name="T18" fmla="*/ 2 w 33"/>
                <a:gd name="T19" fmla="*/ 2 h 8"/>
                <a:gd name="T20" fmla="*/ 0 w 33"/>
                <a:gd name="T21" fmla="*/ 4 h 8"/>
                <a:gd name="T22" fmla="*/ 2 w 33"/>
                <a:gd name="T23" fmla="*/ 5 h 8"/>
                <a:gd name="T24" fmla="*/ 6 w 33"/>
                <a:gd name="T25" fmla="*/ 5 h 8"/>
                <a:gd name="T26" fmla="*/ 16 w 33"/>
                <a:gd name="T27" fmla="*/ 8 h 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3"/>
                <a:gd name="T43" fmla="*/ 0 h 8"/>
                <a:gd name="T44" fmla="*/ 33 w 33"/>
                <a:gd name="T45" fmla="*/ 8 h 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3" h="8">
                  <a:moveTo>
                    <a:pt x="16" y="8"/>
                  </a:moveTo>
                  <a:lnTo>
                    <a:pt x="29" y="8"/>
                  </a:lnTo>
                  <a:lnTo>
                    <a:pt x="31" y="8"/>
                  </a:lnTo>
                  <a:lnTo>
                    <a:pt x="33" y="7"/>
                  </a:lnTo>
                  <a:lnTo>
                    <a:pt x="33" y="5"/>
                  </a:lnTo>
                  <a:lnTo>
                    <a:pt x="29" y="4"/>
                  </a:lnTo>
                  <a:lnTo>
                    <a:pt x="18" y="2"/>
                  </a:lnTo>
                  <a:lnTo>
                    <a:pt x="12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5"/>
                  </a:lnTo>
                  <a:lnTo>
                    <a:pt x="6" y="5"/>
                  </a:lnTo>
                  <a:lnTo>
                    <a:pt x="16" y="8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6" name="Freeform 210"/>
            <p:cNvSpPr>
              <a:spLocks/>
            </p:cNvSpPr>
            <p:nvPr/>
          </p:nvSpPr>
          <p:spPr bwMode="auto">
            <a:xfrm>
              <a:off x="4139" y="2807"/>
              <a:ext cx="33" cy="21"/>
            </a:xfrm>
            <a:custGeom>
              <a:avLst/>
              <a:gdLst>
                <a:gd name="T0" fmla="*/ 33 w 33"/>
                <a:gd name="T1" fmla="*/ 21 h 21"/>
                <a:gd name="T2" fmla="*/ 33 w 33"/>
                <a:gd name="T3" fmla="*/ 20 h 21"/>
                <a:gd name="T4" fmla="*/ 29 w 33"/>
                <a:gd name="T5" fmla="*/ 18 h 21"/>
                <a:gd name="T6" fmla="*/ 17 w 33"/>
                <a:gd name="T7" fmla="*/ 17 h 21"/>
                <a:gd name="T8" fmla="*/ 12 w 33"/>
                <a:gd name="T9" fmla="*/ 15 h 21"/>
                <a:gd name="T10" fmla="*/ 6 w 33"/>
                <a:gd name="T11" fmla="*/ 15 h 21"/>
                <a:gd name="T12" fmla="*/ 2 w 33"/>
                <a:gd name="T13" fmla="*/ 17 h 21"/>
                <a:gd name="T14" fmla="*/ 0 w 33"/>
                <a:gd name="T15" fmla="*/ 18 h 21"/>
                <a:gd name="T16" fmla="*/ 4 w 33"/>
                <a:gd name="T17" fmla="*/ 12 h 21"/>
                <a:gd name="T18" fmla="*/ 10 w 33"/>
                <a:gd name="T19" fmla="*/ 5 h 21"/>
                <a:gd name="T20" fmla="*/ 14 w 33"/>
                <a:gd name="T21" fmla="*/ 2 h 21"/>
                <a:gd name="T22" fmla="*/ 16 w 33"/>
                <a:gd name="T23" fmla="*/ 0 h 21"/>
                <a:gd name="T24" fmla="*/ 17 w 33"/>
                <a:gd name="T25" fmla="*/ 0 h 21"/>
                <a:gd name="T26" fmla="*/ 21 w 33"/>
                <a:gd name="T27" fmla="*/ 0 h 21"/>
                <a:gd name="T28" fmla="*/ 23 w 33"/>
                <a:gd name="T29" fmla="*/ 0 h 21"/>
                <a:gd name="T30" fmla="*/ 25 w 33"/>
                <a:gd name="T31" fmla="*/ 0 h 21"/>
                <a:gd name="T32" fmla="*/ 25 w 33"/>
                <a:gd name="T33" fmla="*/ 2 h 21"/>
                <a:gd name="T34" fmla="*/ 27 w 33"/>
                <a:gd name="T35" fmla="*/ 2 h 21"/>
                <a:gd name="T36" fmla="*/ 29 w 33"/>
                <a:gd name="T37" fmla="*/ 7 h 21"/>
                <a:gd name="T38" fmla="*/ 31 w 33"/>
                <a:gd name="T39" fmla="*/ 12 h 21"/>
                <a:gd name="T40" fmla="*/ 33 w 33"/>
                <a:gd name="T41" fmla="*/ 21 h 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3"/>
                <a:gd name="T64" fmla="*/ 0 h 21"/>
                <a:gd name="T65" fmla="*/ 33 w 33"/>
                <a:gd name="T66" fmla="*/ 21 h 2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3" h="21">
                  <a:moveTo>
                    <a:pt x="33" y="21"/>
                  </a:moveTo>
                  <a:lnTo>
                    <a:pt x="33" y="20"/>
                  </a:lnTo>
                  <a:lnTo>
                    <a:pt x="29" y="18"/>
                  </a:lnTo>
                  <a:lnTo>
                    <a:pt x="17" y="17"/>
                  </a:lnTo>
                  <a:lnTo>
                    <a:pt x="12" y="15"/>
                  </a:lnTo>
                  <a:lnTo>
                    <a:pt x="6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4" y="12"/>
                  </a:lnTo>
                  <a:lnTo>
                    <a:pt x="10" y="5"/>
                  </a:lnTo>
                  <a:lnTo>
                    <a:pt x="14" y="2"/>
                  </a:lnTo>
                  <a:lnTo>
                    <a:pt x="16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5" y="0"/>
                  </a:lnTo>
                  <a:lnTo>
                    <a:pt x="25" y="2"/>
                  </a:lnTo>
                  <a:lnTo>
                    <a:pt x="27" y="2"/>
                  </a:lnTo>
                  <a:lnTo>
                    <a:pt x="29" y="7"/>
                  </a:lnTo>
                  <a:lnTo>
                    <a:pt x="31" y="12"/>
                  </a:lnTo>
                  <a:lnTo>
                    <a:pt x="33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7" name="Freeform 211"/>
            <p:cNvSpPr>
              <a:spLocks/>
            </p:cNvSpPr>
            <p:nvPr/>
          </p:nvSpPr>
          <p:spPr bwMode="auto">
            <a:xfrm>
              <a:off x="4137" y="2806"/>
              <a:ext cx="33" cy="21"/>
            </a:xfrm>
            <a:custGeom>
              <a:avLst/>
              <a:gdLst>
                <a:gd name="T0" fmla="*/ 33 w 33"/>
                <a:gd name="T1" fmla="*/ 21 h 21"/>
                <a:gd name="T2" fmla="*/ 33 w 33"/>
                <a:gd name="T3" fmla="*/ 19 h 21"/>
                <a:gd name="T4" fmla="*/ 29 w 33"/>
                <a:gd name="T5" fmla="*/ 18 h 21"/>
                <a:gd name="T6" fmla="*/ 18 w 33"/>
                <a:gd name="T7" fmla="*/ 16 h 21"/>
                <a:gd name="T8" fmla="*/ 12 w 33"/>
                <a:gd name="T9" fmla="*/ 14 h 21"/>
                <a:gd name="T10" fmla="*/ 6 w 33"/>
                <a:gd name="T11" fmla="*/ 14 h 21"/>
                <a:gd name="T12" fmla="*/ 2 w 33"/>
                <a:gd name="T13" fmla="*/ 16 h 21"/>
                <a:gd name="T14" fmla="*/ 0 w 33"/>
                <a:gd name="T15" fmla="*/ 18 h 21"/>
                <a:gd name="T16" fmla="*/ 4 w 33"/>
                <a:gd name="T17" fmla="*/ 11 h 21"/>
                <a:gd name="T18" fmla="*/ 10 w 33"/>
                <a:gd name="T19" fmla="*/ 5 h 21"/>
                <a:gd name="T20" fmla="*/ 14 w 33"/>
                <a:gd name="T21" fmla="*/ 1 h 21"/>
                <a:gd name="T22" fmla="*/ 16 w 33"/>
                <a:gd name="T23" fmla="*/ 0 h 21"/>
                <a:gd name="T24" fmla="*/ 18 w 33"/>
                <a:gd name="T25" fmla="*/ 0 h 21"/>
                <a:gd name="T26" fmla="*/ 21 w 33"/>
                <a:gd name="T27" fmla="*/ 0 h 21"/>
                <a:gd name="T28" fmla="*/ 23 w 33"/>
                <a:gd name="T29" fmla="*/ 0 h 21"/>
                <a:gd name="T30" fmla="*/ 25 w 33"/>
                <a:gd name="T31" fmla="*/ 0 h 21"/>
                <a:gd name="T32" fmla="*/ 25 w 33"/>
                <a:gd name="T33" fmla="*/ 1 h 21"/>
                <a:gd name="T34" fmla="*/ 27 w 33"/>
                <a:gd name="T35" fmla="*/ 1 h 21"/>
                <a:gd name="T36" fmla="*/ 29 w 33"/>
                <a:gd name="T37" fmla="*/ 6 h 21"/>
                <a:gd name="T38" fmla="*/ 31 w 33"/>
                <a:gd name="T39" fmla="*/ 11 h 21"/>
                <a:gd name="T40" fmla="*/ 33 w 33"/>
                <a:gd name="T41" fmla="*/ 21 h 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3"/>
                <a:gd name="T64" fmla="*/ 0 h 21"/>
                <a:gd name="T65" fmla="*/ 33 w 33"/>
                <a:gd name="T66" fmla="*/ 21 h 2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3" h="21">
                  <a:moveTo>
                    <a:pt x="33" y="21"/>
                  </a:moveTo>
                  <a:lnTo>
                    <a:pt x="33" y="19"/>
                  </a:lnTo>
                  <a:lnTo>
                    <a:pt x="29" y="18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6" y="14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4" y="11"/>
                  </a:lnTo>
                  <a:lnTo>
                    <a:pt x="10" y="5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5" y="0"/>
                  </a:lnTo>
                  <a:lnTo>
                    <a:pt x="25" y="1"/>
                  </a:lnTo>
                  <a:lnTo>
                    <a:pt x="27" y="1"/>
                  </a:lnTo>
                  <a:lnTo>
                    <a:pt x="29" y="6"/>
                  </a:lnTo>
                  <a:lnTo>
                    <a:pt x="31" y="11"/>
                  </a:lnTo>
                  <a:lnTo>
                    <a:pt x="33" y="2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8" name="Freeform 212"/>
            <p:cNvSpPr>
              <a:spLocks/>
            </p:cNvSpPr>
            <p:nvPr/>
          </p:nvSpPr>
          <p:spPr bwMode="auto">
            <a:xfrm>
              <a:off x="4170" y="2824"/>
              <a:ext cx="33" cy="8"/>
            </a:xfrm>
            <a:custGeom>
              <a:avLst/>
              <a:gdLst>
                <a:gd name="T0" fmla="*/ 15 w 33"/>
                <a:gd name="T1" fmla="*/ 8 h 8"/>
                <a:gd name="T2" fmla="*/ 29 w 33"/>
                <a:gd name="T3" fmla="*/ 8 h 8"/>
                <a:gd name="T4" fmla="*/ 33 w 33"/>
                <a:gd name="T5" fmla="*/ 6 h 8"/>
                <a:gd name="T6" fmla="*/ 33 w 33"/>
                <a:gd name="T7" fmla="*/ 4 h 8"/>
                <a:gd name="T8" fmla="*/ 33 w 33"/>
                <a:gd name="T9" fmla="*/ 3 h 8"/>
                <a:gd name="T10" fmla="*/ 29 w 33"/>
                <a:gd name="T11" fmla="*/ 1 h 8"/>
                <a:gd name="T12" fmla="*/ 17 w 33"/>
                <a:gd name="T13" fmla="*/ 0 h 8"/>
                <a:gd name="T14" fmla="*/ 6 w 33"/>
                <a:gd name="T15" fmla="*/ 0 h 8"/>
                <a:gd name="T16" fmla="*/ 2 w 33"/>
                <a:gd name="T17" fmla="*/ 0 h 8"/>
                <a:gd name="T18" fmla="*/ 0 w 33"/>
                <a:gd name="T19" fmla="*/ 1 h 8"/>
                <a:gd name="T20" fmla="*/ 2 w 33"/>
                <a:gd name="T21" fmla="*/ 3 h 8"/>
                <a:gd name="T22" fmla="*/ 6 w 33"/>
                <a:gd name="T23" fmla="*/ 4 h 8"/>
                <a:gd name="T24" fmla="*/ 15 w 33"/>
                <a:gd name="T25" fmla="*/ 8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"/>
                <a:gd name="T40" fmla="*/ 0 h 8"/>
                <a:gd name="T41" fmla="*/ 33 w 33"/>
                <a:gd name="T42" fmla="*/ 8 h 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" h="8">
                  <a:moveTo>
                    <a:pt x="15" y="8"/>
                  </a:moveTo>
                  <a:lnTo>
                    <a:pt x="29" y="8"/>
                  </a:lnTo>
                  <a:lnTo>
                    <a:pt x="33" y="6"/>
                  </a:lnTo>
                  <a:lnTo>
                    <a:pt x="33" y="4"/>
                  </a:lnTo>
                  <a:lnTo>
                    <a:pt x="33" y="3"/>
                  </a:lnTo>
                  <a:lnTo>
                    <a:pt x="29" y="1"/>
                  </a:lnTo>
                  <a:lnTo>
                    <a:pt x="17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2" y="3"/>
                  </a:lnTo>
                  <a:lnTo>
                    <a:pt x="6" y="4"/>
                  </a:lnTo>
                  <a:lnTo>
                    <a:pt x="15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699" name="Freeform 213"/>
            <p:cNvSpPr>
              <a:spLocks/>
            </p:cNvSpPr>
            <p:nvPr/>
          </p:nvSpPr>
          <p:spPr bwMode="auto">
            <a:xfrm>
              <a:off x="4168" y="2822"/>
              <a:ext cx="33" cy="8"/>
            </a:xfrm>
            <a:custGeom>
              <a:avLst/>
              <a:gdLst>
                <a:gd name="T0" fmla="*/ 15 w 33"/>
                <a:gd name="T1" fmla="*/ 8 h 8"/>
                <a:gd name="T2" fmla="*/ 29 w 33"/>
                <a:gd name="T3" fmla="*/ 8 h 8"/>
                <a:gd name="T4" fmla="*/ 33 w 33"/>
                <a:gd name="T5" fmla="*/ 6 h 8"/>
                <a:gd name="T6" fmla="*/ 33 w 33"/>
                <a:gd name="T7" fmla="*/ 5 h 8"/>
                <a:gd name="T8" fmla="*/ 33 w 33"/>
                <a:gd name="T9" fmla="*/ 3 h 8"/>
                <a:gd name="T10" fmla="*/ 29 w 33"/>
                <a:gd name="T11" fmla="*/ 2 h 8"/>
                <a:gd name="T12" fmla="*/ 17 w 33"/>
                <a:gd name="T13" fmla="*/ 0 h 8"/>
                <a:gd name="T14" fmla="*/ 6 w 33"/>
                <a:gd name="T15" fmla="*/ 0 h 8"/>
                <a:gd name="T16" fmla="*/ 2 w 33"/>
                <a:gd name="T17" fmla="*/ 0 h 8"/>
                <a:gd name="T18" fmla="*/ 0 w 33"/>
                <a:gd name="T19" fmla="*/ 2 h 8"/>
                <a:gd name="T20" fmla="*/ 2 w 33"/>
                <a:gd name="T21" fmla="*/ 3 h 8"/>
                <a:gd name="T22" fmla="*/ 6 w 33"/>
                <a:gd name="T23" fmla="*/ 5 h 8"/>
                <a:gd name="T24" fmla="*/ 15 w 33"/>
                <a:gd name="T25" fmla="*/ 8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3"/>
                <a:gd name="T40" fmla="*/ 0 h 8"/>
                <a:gd name="T41" fmla="*/ 33 w 33"/>
                <a:gd name="T42" fmla="*/ 8 h 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3" h="8">
                  <a:moveTo>
                    <a:pt x="15" y="8"/>
                  </a:moveTo>
                  <a:lnTo>
                    <a:pt x="29" y="8"/>
                  </a:lnTo>
                  <a:lnTo>
                    <a:pt x="33" y="6"/>
                  </a:lnTo>
                  <a:lnTo>
                    <a:pt x="33" y="5"/>
                  </a:lnTo>
                  <a:lnTo>
                    <a:pt x="33" y="3"/>
                  </a:lnTo>
                  <a:lnTo>
                    <a:pt x="29" y="2"/>
                  </a:lnTo>
                  <a:lnTo>
                    <a:pt x="17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6" y="5"/>
                  </a:lnTo>
                  <a:lnTo>
                    <a:pt x="15" y="8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0" name="Freeform 214"/>
            <p:cNvSpPr>
              <a:spLocks/>
            </p:cNvSpPr>
            <p:nvPr/>
          </p:nvSpPr>
          <p:spPr bwMode="auto">
            <a:xfrm>
              <a:off x="4170" y="2807"/>
              <a:ext cx="33" cy="23"/>
            </a:xfrm>
            <a:custGeom>
              <a:avLst/>
              <a:gdLst>
                <a:gd name="T0" fmla="*/ 33 w 33"/>
                <a:gd name="T1" fmla="*/ 23 h 23"/>
                <a:gd name="T2" fmla="*/ 33 w 33"/>
                <a:gd name="T3" fmla="*/ 21 h 23"/>
                <a:gd name="T4" fmla="*/ 33 w 33"/>
                <a:gd name="T5" fmla="*/ 20 h 23"/>
                <a:gd name="T6" fmla="*/ 29 w 33"/>
                <a:gd name="T7" fmla="*/ 18 h 23"/>
                <a:gd name="T8" fmla="*/ 17 w 33"/>
                <a:gd name="T9" fmla="*/ 17 h 23"/>
                <a:gd name="T10" fmla="*/ 6 w 33"/>
                <a:gd name="T11" fmla="*/ 17 h 23"/>
                <a:gd name="T12" fmla="*/ 2 w 33"/>
                <a:gd name="T13" fmla="*/ 17 h 23"/>
                <a:gd name="T14" fmla="*/ 0 w 33"/>
                <a:gd name="T15" fmla="*/ 18 h 23"/>
                <a:gd name="T16" fmla="*/ 4 w 33"/>
                <a:gd name="T17" fmla="*/ 12 h 23"/>
                <a:gd name="T18" fmla="*/ 9 w 33"/>
                <a:gd name="T19" fmla="*/ 7 h 23"/>
                <a:gd name="T20" fmla="*/ 13 w 33"/>
                <a:gd name="T21" fmla="*/ 2 h 23"/>
                <a:gd name="T22" fmla="*/ 17 w 33"/>
                <a:gd name="T23" fmla="*/ 0 h 23"/>
                <a:gd name="T24" fmla="*/ 23 w 33"/>
                <a:gd name="T25" fmla="*/ 0 h 23"/>
                <a:gd name="T26" fmla="*/ 27 w 33"/>
                <a:gd name="T27" fmla="*/ 2 h 23"/>
                <a:gd name="T28" fmla="*/ 31 w 33"/>
                <a:gd name="T29" fmla="*/ 7 h 23"/>
                <a:gd name="T30" fmla="*/ 33 w 33"/>
                <a:gd name="T31" fmla="*/ 23 h 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"/>
                <a:gd name="T49" fmla="*/ 0 h 23"/>
                <a:gd name="T50" fmla="*/ 33 w 33"/>
                <a:gd name="T51" fmla="*/ 23 h 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" h="23">
                  <a:moveTo>
                    <a:pt x="33" y="23"/>
                  </a:moveTo>
                  <a:lnTo>
                    <a:pt x="33" y="21"/>
                  </a:lnTo>
                  <a:lnTo>
                    <a:pt x="33" y="20"/>
                  </a:lnTo>
                  <a:lnTo>
                    <a:pt x="29" y="18"/>
                  </a:lnTo>
                  <a:lnTo>
                    <a:pt x="17" y="17"/>
                  </a:lnTo>
                  <a:lnTo>
                    <a:pt x="6" y="17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4" y="12"/>
                  </a:lnTo>
                  <a:lnTo>
                    <a:pt x="9" y="7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7" y="2"/>
                  </a:lnTo>
                  <a:lnTo>
                    <a:pt x="31" y="7"/>
                  </a:lnTo>
                  <a:lnTo>
                    <a:pt x="33" y="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1" name="Freeform 215"/>
            <p:cNvSpPr>
              <a:spLocks/>
            </p:cNvSpPr>
            <p:nvPr/>
          </p:nvSpPr>
          <p:spPr bwMode="auto">
            <a:xfrm>
              <a:off x="4168" y="2806"/>
              <a:ext cx="33" cy="22"/>
            </a:xfrm>
            <a:custGeom>
              <a:avLst/>
              <a:gdLst>
                <a:gd name="T0" fmla="*/ 33 w 33"/>
                <a:gd name="T1" fmla="*/ 22 h 22"/>
                <a:gd name="T2" fmla="*/ 33 w 33"/>
                <a:gd name="T3" fmla="*/ 21 h 22"/>
                <a:gd name="T4" fmla="*/ 33 w 33"/>
                <a:gd name="T5" fmla="*/ 19 h 22"/>
                <a:gd name="T6" fmla="*/ 29 w 33"/>
                <a:gd name="T7" fmla="*/ 18 h 22"/>
                <a:gd name="T8" fmla="*/ 17 w 33"/>
                <a:gd name="T9" fmla="*/ 16 h 22"/>
                <a:gd name="T10" fmla="*/ 6 w 33"/>
                <a:gd name="T11" fmla="*/ 16 h 22"/>
                <a:gd name="T12" fmla="*/ 2 w 33"/>
                <a:gd name="T13" fmla="*/ 16 h 22"/>
                <a:gd name="T14" fmla="*/ 0 w 33"/>
                <a:gd name="T15" fmla="*/ 18 h 22"/>
                <a:gd name="T16" fmla="*/ 4 w 33"/>
                <a:gd name="T17" fmla="*/ 11 h 22"/>
                <a:gd name="T18" fmla="*/ 10 w 33"/>
                <a:gd name="T19" fmla="*/ 6 h 22"/>
                <a:gd name="T20" fmla="*/ 13 w 33"/>
                <a:gd name="T21" fmla="*/ 1 h 22"/>
                <a:gd name="T22" fmla="*/ 17 w 33"/>
                <a:gd name="T23" fmla="*/ 0 h 22"/>
                <a:gd name="T24" fmla="*/ 23 w 33"/>
                <a:gd name="T25" fmla="*/ 0 h 22"/>
                <a:gd name="T26" fmla="*/ 27 w 33"/>
                <a:gd name="T27" fmla="*/ 1 h 22"/>
                <a:gd name="T28" fmla="*/ 31 w 33"/>
                <a:gd name="T29" fmla="*/ 6 h 22"/>
                <a:gd name="T30" fmla="*/ 33 w 33"/>
                <a:gd name="T31" fmla="*/ 22 h 2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"/>
                <a:gd name="T49" fmla="*/ 0 h 22"/>
                <a:gd name="T50" fmla="*/ 33 w 33"/>
                <a:gd name="T51" fmla="*/ 22 h 2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" h="22">
                  <a:moveTo>
                    <a:pt x="33" y="22"/>
                  </a:moveTo>
                  <a:lnTo>
                    <a:pt x="33" y="21"/>
                  </a:lnTo>
                  <a:lnTo>
                    <a:pt x="33" y="19"/>
                  </a:lnTo>
                  <a:lnTo>
                    <a:pt x="29" y="18"/>
                  </a:lnTo>
                  <a:lnTo>
                    <a:pt x="17" y="16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4" y="11"/>
                  </a:lnTo>
                  <a:lnTo>
                    <a:pt x="10" y="6"/>
                  </a:lnTo>
                  <a:lnTo>
                    <a:pt x="13" y="1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7" y="1"/>
                  </a:lnTo>
                  <a:lnTo>
                    <a:pt x="31" y="6"/>
                  </a:lnTo>
                  <a:lnTo>
                    <a:pt x="33" y="22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2" name="Freeform 216"/>
            <p:cNvSpPr>
              <a:spLocks/>
            </p:cNvSpPr>
            <p:nvPr/>
          </p:nvSpPr>
          <p:spPr bwMode="auto">
            <a:xfrm>
              <a:off x="4153" y="2804"/>
              <a:ext cx="32" cy="8"/>
            </a:xfrm>
            <a:custGeom>
              <a:avLst/>
              <a:gdLst>
                <a:gd name="T0" fmla="*/ 15 w 32"/>
                <a:gd name="T1" fmla="*/ 8 h 8"/>
                <a:gd name="T2" fmla="*/ 23 w 32"/>
                <a:gd name="T3" fmla="*/ 8 h 8"/>
                <a:gd name="T4" fmla="*/ 28 w 32"/>
                <a:gd name="T5" fmla="*/ 8 h 8"/>
                <a:gd name="T6" fmla="*/ 32 w 32"/>
                <a:gd name="T7" fmla="*/ 8 h 8"/>
                <a:gd name="T8" fmla="*/ 32 w 32"/>
                <a:gd name="T9" fmla="*/ 7 h 8"/>
                <a:gd name="T10" fmla="*/ 32 w 32"/>
                <a:gd name="T11" fmla="*/ 5 h 8"/>
                <a:gd name="T12" fmla="*/ 28 w 32"/>
                <a:gd name="T13" fmla="*/ 3 h 8"/>
                <a:gd name="T14" fmla="*/ 17 w 32"/>
                <a:gd name="T15" fmla="*/ 2 h 8"/>
                <a:gd name="T16" fmla="*/ 5 w 32"/>
                <a:gd name="T17" fmla="*/ 0 h 8"/>
                <a:gd name="T18" fmla="*/ 2 w 32"/>
                <a:gd name="T19" fmla="*/ 2 h 8"/>
                <a:gd name="T20" fmla="*/ 0 w 32"/>
                <a:gd name="T21" fmla="*/ 3 h 8"/>
                <a:gd name="T22" fmla="*/ 2 w 32"/>
                <a:gd name="T23" fmla="*/ 5 h 8"/>
                <a:gd name="T24" fmla="*/ 5 w 32"/>
                <a:gd name="T25" fmla="*/ 7 h 8"/>
                <a:gd name="T26" fmla="*/ 15 w 32"/>
                <a:gd name="T27" fmla="*/ 8 h 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2"/>
                <a:gd name="T43" fmla="*/ 0 h 8"/>
                <a:gd name="T44" fmla="*/ 32 w 32"/>
                <a:gd name="T45" fmla="*/ 8 h 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2" h="8">
                  <a:moveTo>
                    <a:pt x="15" y="8"/>
                  </a:moveTo>
                  <a:lnTo>
                    <a:pt x="23" y="8"/>
                  </a:lnTo>
                  <a:lnTo>
                    <a:pt x="28" y="8"/>
                  </a:lnTo>
                  <a:lnTo>
                    <a:pt x="32" y="8"/>
                  </a:lnTo>
                  <a:lnTo>
                    <a:pt x="32" y="7"/>
                  </a:lnTo>
                  <a:lnTo>
                    <a:pt x="32" y="5"/>
                  </a:lnTo>
                  <a:lnTo>
                    <a:pt x="28" y="3"/>
                  </a:lnTo>
                  <a:lnTo>
                    <a:pt x="17" y="2"/>
                  </a:lnTo>
                  <a:lnTo>
                    <a:pt x="5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2" y="5"/>
                  </a:lnTo>
                  <a:lnTo>
                    <a:pt x="5" y="7"/>
                  </a:lnTo>
                  <a:lnTo>
                    <a:pt x="15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3" name="Freeform 217"/>
            <p:cNvSpPr>
              <a:spLocks/>
            </p:cNvSpPr>
            <p:nvPr/>
          </p:nvSpPr>
          <p:spPr bwMode="auto">
            <a:xfrm>
              <a:off x="4151" y="2803"/>
              <a:ext cx="32" cy="8"/>
            </a:xfrm>
            <a:custGeom>
              <a:avLst/>
              <a:gdLst>
                <a:gd name="T0" fmla="*/ 15 w 32"/>
                <a:gd name="T1" fmla="*/ 8 h 8"/>
                <a:gd name="T2" fmla="*/ 23 w 32"/>
                <a:gd name="T3" fmla="*/ 8 h 8"/>
                <a:gd name="T4" fmla="*/ 28 w 32"/>
                <a:gd name="T5" fmla="*/ 8 h 8"/>
                <a:gd name="T6" fmla="*/ 32 w 32"/>
                <a:gd name="T7" fmla="*/ 8 h 8"/>
                <a:gd name="T8" fmla="*/ 32 w 32"/>
                <a:gd name="T9" fmla="*/ 6 h 8"/>
                <a:gd name="T10" fmla="*/ 32 w 32"/>
                <a:gd name="T11" fmla="*/ 4 h 8"/>
                <a:gd name="T12" fmla="*/ 28 w 32"/>
                <a:gd name="T13" fmla="*/ 3 h 8"/>
                <a:gd name="T14" fmla="*/ 17 w 32"/>
                <a:gd name="T15" fmla="*/ 1 h 8"/>
                <a:gd name="T16" fmla="*/ 5 w 32"/>
                <a:gd name="T17" fmla="*/ 0 h 8"/>
                <a:gd name="T18" fmla="*/ 2 w 32"/>
                <a:gd name="T19" fmla="*/ 1 h 8"/>
                <a:gd name="T20" fmla="*/ 0 w 32"/>
                <a:gd name="T21" fmla="*/ 3 h 8"/>
                <a:gd name="T22" fmla="*/ 2 w 32"/>
                <a:gd name="T23" fmla="*/ 4 h 8"/>
                <a:gd name="T24" fmla="*/ 5 w 32"/>
                <a:gd name="T25" fmla="*/ 6 h 8"/>
                <a:gd name="T26" fmla="*/ 15 w 32"/>
                <a:gd name="T27" fmla="*/ 8 h 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2"/>
                <a:gd name="T43" fmla="*/ 0 h 8"/>
                <a:gd name="T44" fmla="*/ 32 w 32"/>
                <a:gd name="T45" fmla="*/ 8 h 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2" h="8">
                  <a:moveTo>
                    <a:pt x="15" y="8"/>
                  </a:moveTo>
                  <a:lnTo>
                    <a:pt x="23" y="8"/>
                  </a:lnTo>
                  <a:lnTo>
                    <a:pt x="28" y="8"/>
                  </a:lnTo>
                  <a:lnTo>
                    <a:pt x="32" y="8"/>
                  </a:lnTo>
                  <a:lnTo>
                    <a:pt x="32" y="6"/>
                  </a:lnTo>
                  <a:lnTo>
                    <a:pt x="32" y="4"/>
                  </a:lnTo>
                  <a:lnTo>
                    <a:pt x="28" y="3"/>
                  </a:lnTo>
                  <a:lnTo>
                    <a:pt x="17" y="1"/>
                  </a:lnTo>
                  <a:lnTo>
                    <a:pt x="5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2" y="4"/>
                  </a:lnTo>
                  <a:lnTo>
                    <a:pt x="5" y="6"/>
                  </a:lnTo>
                  <a:lnTo>
                    <a:pt x="15" y="8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4" name="Freeform 218"/>
            <p:cNvSpPr>
              <a:spLocks/>
            </p:cNvSpPr>
            <p:nvPr/>
          </p:nvSpPr>
          <p:spPr bwMode="auto">
            <a:xfrm>
              <a:off x="4153" y="2790"/>
              <a:ext cx="32" cy="21"/>
            </a:xfrm>
            <a:custGeom>
              <a:avLst/>
              <a:gdLst>
                <a:gd name="T0" fmla="*/ 32 w 32"/>
                <a:gd name="T1" fmla="*/ 21 h 21"/>
                <a:gd name="T2" fmla="*/ 32 w 32"/>
                <a:gd name="T3" fmla="*/ 19 h 21"/>
                <a:gd name="T4" fmla="*/ 28 w 32"/>
                <a:gd name="T5" fmla="*/ 17 h 21"/>
                <a:gd name="T6" fmla="*/ 17 w 32"/>
                <a:gd name="T7" fmla="*/ 16 h 21"/>
                <a:gd name="T8" fmla="*/ 5 w 32"/>
                <a:gd name="T9" fmla="*/ 14 h 21"/>
                <a:gd name="T10" fmla="*/ 2 w 32"/>
                <a:gd name="T11" fmla="*/ 16 h 21"/>
                <a:gd name="T12" fmla="*/ 0 w 32"/>
                <a:gd name="T13" fmla="*/ 17 h 21"/>
                <a:gd name="T14" fmla="*/ 3 w 32"/>
                <a:gd name="T15" fmla="*/ 11 h 21"/>
                <a:gd name="T16" fmla="*/ 9 w 32"/>
                <a:gd name="T17" fmla="*/ 4 h 21"/>
                <a:gd name="T18" fmla="*/ 13 w 32"/>
                <a:gd name="T19" fmla="*/ 1 h 21"/>
                <a:gd name="T20" fmla="*/ 17 w 32"/>
                <a:gd name="T21" fmla="*/ 0 h 21"/>
                <a:gd name="T22" fmla="*/ 23 w 32"/>
                <a:gd name="T23" fmla="*/ 0 h 21"/>
                <a:gd name="T24" fmla="*/ 26 w 32"/>
                <a:gd name="T25" fmla="*/ 1 h 21"/>
                <a:gd name="T26" fmla="*/ 30 w 32"/>
                <a:gd name="T27" fmla="*/ 6 h 21"/>
                <a:gd name="T28" fmla="*/ 32 w 32"/>
                <a:gd name="T29" fmla="*/ 21 h 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"/>
                <a:gd name="T46" fmla="*/ 0 h 21"/>
                <a:gd name="T47" fmla="*/ 32 w 32"/>
                <a:gd name="T48" fmla="*/ 21 h 2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" h="21">
                  <a:moveTo>
                    <a:pt x="32" y="21"/>
                  </a:moveTo>
                  <a:lnTo>
                    <a:pt x="32" y="19"/>
                  </a:lnTo>
                  <a:lnTo>
                    <a:pt x="28" y="17"/>
                  </a:lnTo>
                  <a:lnTo>
                    <a:pt x="17" y="16"/>
                  </a:lnTo>
                  <a:lnTo>
                    <a:pt x="5" y="14"/>
                  </a:lnTo>
                  <a:lnTo>
                    <a:pt x="2" y="16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4"/>
                  </a:lnTo>
                  <a:lnTo>
                    <a:pt x="13" y="1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30" y="6"/>
                  </a:lnTo>
                  <a:lnTo>
                    <a:pt x="32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5" name="Freeform 219"/>
            <p:cNvSpPr>
              <a:spLocks/>
            </p:cNvSpPr>
            <p:nvPr/>
          </p:nvSpPr>
          <p:spPr bwMode="auto">
            <a:xfrm>
              <a:off x="4151" y="2788"/>
              <a:ext cx="32" cy="21"/>
            </a:xfrm>
            <a:custGeom>
              <a:avLst/>
              <a:gdLst>
                <a:gd name="T0" fmla="*/ 32 w 32"/>
                <a:gd name="T1" fmla="*/ 21 h 21"/>
                <a:gd name="T2" fmla="*/ 32 w 32"/>
                <a:gd name="T3" fmla="*/ 19 h 21"/>
                <a:gd name="T4" fmla="*/ 28 w 32"/>
                <a:gd name="T5" fmla="*/ 18 h 21"/>
                <a:gd name="T6" fmla="*/ 17 w 32"/>
                <a:gd name="T7" fmla="*/ 16 h 21"/>
                <a:gd name="T8" fmla="*/ 5 w 32"/>
                <a:gd name="T9" fmla="*/ 15 h 21"/>
                <a:gd name="T10" fmla="*/ 2 w 32"/>
                <a:gd name="T11" fmla="*/ 16 h 21"/>
                <a:gd name="T12" fmla="*/ 0 w 32"/>
                <a:gd name="T13" fmla="*/ 18 h 21"/>
                <a:gd name="T14" fmla="*/ 4 w 32"/>
                <a:gd name="T15" fmla="*/ 11 h 21"/>
                <a:gd name="T16" fmla="*/ 9 w 32"/>
                <a:gd name="T17" fmla="*/ 5 h 21"/>
                <a:gd name="T18" fmla="*/ 13 w 32"/>
                <a:gd name="T19" fmla="*/ 2 h 21"/>
                <a:gd name="T20" fmla="*/ 17 w 32"/>
                <a:gd name="T21" fmla="*/ 0 h 21"/>
                <a:gd name="T22" fmla="*/ 23 w 32"/>
                <a:gd name="T23" fmla="*/ 0 h 21"/>
                <a:gd name="T24" fmla="*/ 27 w 32"/>
                <a:gd name="T25" fmla="*/ 2 h 21"/>
                <a:gd name="T26" fmla="*/ 30 w 32"/>
                <a:gd name="T27" fmla="*/ 6 h 21"/>
                <a:gd name="T28" fmla="*/ 32 w 32"/>
                <a:gd name="T29" fmla="*/ 21 h 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"/>
                <a:gd name="T46" fmla="*/ 0 h 21"/>
                <a:gd name="T47" fmla="*/ 32 w 32"/>
                <a:gd name="T48" fmla="*/ 21 h 2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" h="21">
                  <a:moveTo>
                    <a:pt x="32" y="21"/>
                  </a:moveTo>
                  <a:lnTo>
                    <a:pt x="32" y="19"/>
                  </a:lnTo>
                  <a:lnTo>
                    <a:pt x="28" y="18"/>
                  </a:lnTo>
                  <a:lnTo>
                    <a:pt x="17" y="16"/>
                  </a:lnTo>
                  <a:lnTo>
                    <a:pt x="5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4" y="11"/>
                  </a:lnTo>
                  <a:lnTo>
                    <a:pt x="9" y="5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7" y="2"/>
                  </a:lnTo>
                  <a:lnTo>
                    <a:pt x="30" y="6"/>
                  </a:lnTo>
                  <a:lnTo>
                    <a:pt x="32" y="2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6" name="Freeform 220"/>
            <p:cNvSpPr>
              <a:spLocks/>
            </p:cNvSpPr>
            <p:nvPr/>
          </p:nvSpPr>
          <p:spPr bwMode="auto">
            <a:xfrm>
              <a:off x="4141" y="2452"/>
              <a:ext cx="73" cy="333"/>
            </a:xfrm>
            <a:custGeom>
              <a:avLst/>
              <a:gdLst>
                <a:gd name="T0" fmla="*/ 4 w 73"/>
                <a:gd name="T1" fmla="*/ 1 h 333"/>
                <a:gd name="T2" fmla="*/ 0 w 73"/>
                <a:gd name="T3" fmla="*/ 1 h 333"/>
                <a:gd name="T4" fmla="*/ 4 w 73"/>
                <a:gd name="T5" fmla="*/ 1 h 333"/>
                <a:gd name="T6" fmla="*/ 14 w 73"/>
                <a:gd name="T7" fmla="*/ 0 h 333"/>
                <a:gd name="T8" fmla="*/ 27 w 73"/>
                <a:gd name="T9" fmla="*/ 0 h 333"/>
                <a:gd name="T10" fmla="*/ 40 w 73"/>
                <a:gd name="T11" fmla="*/ 1 h 333"/>
                <a:gd name="T12" fmla="*/ 46 w 73"/>
                <a:gd name="T13" fmla="*/ 3 h 333"/>
                <a:gd name="T14" fmla="*/ 50 w 73"/>
                <a:gd name="T15" fmla="*/ 4 h 333"/>
                <a:gd name="T16" fmla="*/ 71 w 73"/>
                <a:gd name="T17" fmla="*/ 58 h 333"/>
                <a:gd name="T18" fmla="*/ 73 w 73"/>
                <a:gd name="T19" fmla="*/ 331 h 333"/>
                <a:gd name="T20" fmla="*/ 62 w 73"/>
                <a:gd name="T21" fmla="*/ 333 h 333"/>
                <a:gd name="T22" fmla="*/ 60 w 73"/>
                <a:gd name="T23" fmla="*/ 27 h 3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"/>
                <a:gd name="T37" fmla="*/ 0 h 333"/>
                <a:gd name="T38" fmla="*/ 73 w 73"/>
                <a:gd name="T39" fmla="*/ 333 h 3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" h="333">
                  <a:moveTo>
                    <a:pt x="4" y="1"/>
                  </a:moveTo>
                  <a:lnTo>
                    <a:pt x="0" y="1"/>
                  </a:lnTo>
                  <a:lnTo>
                    <a:pt x="4" y="1"/>
                  </a:lnTo>
                  <a:lnTo>
                    <a:pt x="14" y="0"/>
                  </a:lnTo>
                  <a:lnTo>
                    <a:pt x="27" y="0"/>
                  </a:lnTo>
                  <a:lnTo>
                    <a:pt x="40" y="1"/>
                  </a:lnTo>
                  <a:lnTo>
                    <a:pt x="46" y="3"/>
                  </a:lnTo>
                  <a:lnTo>
                    <a:pt x="50" y="4"/>
                  </a:lnTo>
                  <a:lnTo>
                    <a:pt x="71" y="58"/>
                  </a:lnTo>
                  <a:lnTo>
                    <a:pt x="73" y="331"/>
                  </a:lnTo>
                  <a:lnTo>
                    <a:pt x="62" y="333"/>
                  </a:lnTo>
                  <a:lnTo>
                    <a:pt x="60" y="27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7" name="Freeform 221"/>
            <p:cNvSpPr>
              <a:spLocks/>
            </p:cNvSpPr>
            <p:nvPr/>
          </p:nvSpPr>
          <p:spPr bwMode="auto">
            <a:xfrm>
              <a:off x="4149" y="2432"/>
              <a:ext cx="42" cy="24"/>
            </a:xfrm>
            <a:custGeom>
              <a:avLst/>
              <a:gdLst>
                <a:gd name="T0" fmla="*/ 23 w 42"/>
                <a:gd name="T1" fmla="*/ 21 h 24"/>
                <a:gd name="T2" fmla="*/ 34 w 42"/>
                <a:gd name="T3" fmla="*/ 21 h 24"/>
                <a:gd name="T4" fmla="*/ 42 w 42"/>
                <a:gd name="T5" fmla="*/ 24 h 24"/>
                <a:gd name="T6" fmla="*/ 34 w 42"/>
                <a:gd name="T7" fmla="*/ 3 h 24"/>
                <a:gd name="T8" fmla="*/ 19 w 42"/>
                <a:gd name="T9" fmla="*/ 0 h 24"/>
                <a:gd name="T10" fmla="*/ 11 w 42"/>
                <a:gd name="T11" fmla="*/ 2 h 24"/>
                <a:gd name="T12" fmla="*/ 4 w 42"/>
                <a:gd name="T13" fmla="*/ 3 h 24"/>
                <a:gd name="T14" fmla="*/ 0 w 42"/>
                <a:gd name="T15" fmla="*/ 12 h 24"/>
                <a:gd name="T16" fmla="*/ 11 w 42"/>
                <a:gd name="T17" fmla="*/ 10 h 24"/>
                <a:gd name="T18" fmla="*/ 17 w 42"/>
                <a:gd name="T19" fmla="*/ 10 h 24"/>
                <a:gd name="T20" fmla="*/ 23 w 42"/>
                <a:gd name="T21" fmla="*/ 12 h 24"/>
                <a:gd name="T22" fmla="*/ 23 w 42"/>
                <a:gd name="T23" fmla="*/ 21 h 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2"/>
                <a:gd name="T37" fmla="*/ 0 h 24"/>
                <a:gd name="T38" fmla="*/ 42 w 42"/>
                <a:gd name="T39" fmla="*/ 24 h 2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2" h="24">
                  <a:moveTo>
                    <a:pt x="23" y="21"/>
                  </a:moveTo>
                  <a:lnTo>
                    <a:pt x="34" y="21"/>
                  </a:lnTo>
                  <a:lnTo>
                    <a:pt x="42" y="24"/>
                  </a:lnTo>
                  <a:lnTo>
                    <a:pt x="34" y="3"/>
                  </a:lnTo>
                  <a:lnTo>
                    <a:pt x="19" y="0"/>
                  </a:lnTo>
                  <a:lnTo>
                    <a:pt x="11" y="2"/>
                  </a:lnTo>
                  <a:lnTo>
                    <a:pt x="4" y="3"/>
                  </a:lnTo>
                  <a:lnTo>
                    <a:pt x="0" y="12"/>
                  </a:lnTo>
                  <a:lnTo>
                    <a:pt x="11" y="10"/>
                  </a:lnTo>
                  <a:lnTo>
                    <a:pt x="17" y="10"/>
                  </a:lnTo>
                  <a:lnTo>
                    <a:pt x="23" y="12"/>
                  </a:lnTo>
                  <a:lnTo>
                    <a:pt x="23" y="2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8" name="Freeform 222"/>
            <p:cNvSpPr>
              <a:spLocks/>
            </p:cNvSpPr>
            <p:nvPr/>
          </p:nvSpPr>
          <p:spPr bwMode="auto">
            <a:xfrm>
              <a:off x="4172" y="2413"/>
              <a:ext cx="9" cy="16"/>
            </a:xfrm>
            <a:custGeom>
              <a:avLst/>
              <a:gdLst>
                <a:gd name="T0" fmla="*/ 4 w 9"/>
                <a:gd name="T1" fmla="*/ 1 h 16"/>
                <a:gd name="T2" fmla="*/ 0 w 9"/>
                <a:gd name="T3" fmla="*/ 8 h 16"/>
                <a:gd name="T4" fmla="*/ 0 w 9"/>
                <a:gd name="T5" fmla="*/ 13 h 16"/>
                <a:gd name="T6" fmla="*/ 0 w 9"/>
                <a:gd name="T7" fmla="*/ 14 h 16"/>
                <a:gd name="T8" fmla="*/ 4 w 9"/>
                <a:gd name="T9" fmla="*/ 14 h 16"/>
                <a:gd name="T10" fmla="*/ 6 w 9"/>
                <a:gd name="T11" fmla="*/ 16 h 16"/>
                <a:gd name="T12" fmla="*/ 7 w 9"/>
                <a:gd name="T13" fmla="*/ 16 h 16"/>
                <a:gd name="T14" fmla="*/ 9 w 9"/>
                <a:gd name="T15" fmla="*/ 14 h 16"/>
                <a:gd name="T16" fmla="*/ 9 w 9"/>
                <a:gd name="T17" fmla="*/ 13 h 16"/>
                <a:gd name="T18" fmla="*/ 9 w 9"/>
                <a:gd name="T19" fmla="*/ 6 h 16"/>
                <a:gd name="T20" fmla="*/ 7 w 9"/>
                <a:gd name="T21" fmla="*/ 1 h 16"/>
                <a:gd name="T22" fmla="*/ 7 w 9"/>
                <a:gd name="T23" fmla="*/ 0 h 16"/>
                <a:gd name="T24" fmla="*/ 6 w 9"/>
                <a:gd name="T25" fmla="*/ 0 h 16"/>
                <a:gd name="T26" fmla="*/ 4 w 9"/>
                <a:gd name="T27" fmla="*/ 1 h 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"/>
                <a:gd name="T43" fmla="*/ 0 h 16"/>
                <a:gd name="T44" fmla="*/ 9 w 9"/>
                <a:gd name="T45" fmla="*/ 16 h 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" h="16">
                  <a:moveTo>
                    <a:pt x="4" y="1"/>
                  </a:moveTo>
                  <a:lnTo>
                    <a:pt x="0" y="8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6" y="16"/>
                  </a:lnTo>
                  <a:lnTo>
                    <a:pt x="7" y="16"/>
                  </a:lnTo>
                  <a:lnTo>
                    <a:pt x="9" y="14"/>
                  </a:lnTo>
                  <a:lnTo>
                    <a:pt x="9" y="13"/>
                  </a:lnTo>
                  <a:lnTo>
                    <a:pt x="9" y="6"/>
                  </a:lnTo>
                  <a:lnTo>
                    <a:pt x="7" y="1"/>
                  </a:lnTo>
                  <a:lnTo>
                    <a:pt x="7" y="0"/>
                  </a:lnTo>
                  <a:lnTo>
                    <a:pt x="6" y="0"/>
                  </a:lnTo>
                  <a:lnTo>
                    <a:pt x="4" y="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09" name="Freeform 223"/>
            <p:cNvSpPr>
              <a:spLocks/>
            </p:cNvSpPr>
            <p:nvPr/>
          </p:nvSpPr>
          <p:spPr bwMode="auto">
            <a:xfrm>
              <a:off x="4132" y="2473"/>
              <a:ext cx="46" cy="21"/>
            </a:xfrm>
            <a:custGeom>
              <a:avLst/>
              <a:gdLst>
                <a:gd name="T0" fmla="*/ 32 w 46"/>
                <a:gd name="T1" fmla="*/ 21 h 21"/>
                <a:gd name="T2" fmla="*/ 46 w 46"/>
                <a:gd name="T3" fmla="*/ 21 h 21"/>
                <a:gd name="T4" fmla="*/ 44 w 46"/>
                <a:gd name="T5" fmla="*/ 9 h 21"/>
                <a:gd name="T6" fmla="*/ 36 w 46"/>
                <a:gd name="T7" fmla="*/ 3 h 21"/>
                <a:gd name="T8" fmla="*/ 23 w 46"/>
                <a:gd name="T9" fmla="*/ 0 h 21"/>
                <a:gd name="T10" fmla="*/ 9 w 46"/>
                <a:gd name="T11" fmla="*/ 1 h 21"/>
                <a:gd name="T12" fmla="*/ 3 w 46"/>
                <a:gd name="T13" fmla="*/ 8 h 21"/>
                <a:gd name="T14" fmla="*/ 0 w 46"/>
                <a:gd name="T15" fmla="*/ 21 h 21"/>
                <a:gd name="T16" fmla="*/ 3 w 46"/>
                <a:gd name="T17" fmla="*/ 21 h 21"/>
                <a:gd name="T18" fmla="*/ 7 w 46"/>
                <a:gd name="T19" fmla="*/ 9 h 21"/>
                <a:gd name="T20" fmla="*/ 19 w 46"/>
                <a:gd name="T21" fmla="*/ 8 h 21"/>
                <a:gd name="T22" fmla="*/ 24 w 46"/>
                <a:gd name="T23" fmla="*/ 9 h 21"/>
                <a:gd name="T24" fmla="*/ 32 w 46"/>
                <a:gd name="T25" fmla="*/ 11 h 21"/>
                <a:gd name="T26" fmla="*/ 32 w 46"/>
                <a:gd name="T27" fmla="*/ 21 h 2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6"/>
                <a:gd name="T43" fmla="*/ 0 h 21"/>
                <a:gd name="T44" fmla="*/ 46 w 46"/>
                <a:gd name="T45" fmla="*/ 21 h 2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6" h="21">
                  <a:moveTo>
                    <a:pt x="32" y="21"/>
                  </a:moveTo>
                  <a:lnTo>
                    <a:pt x="46" y="21"/>
                  </a:lnTo>
                  <a:lnTo>
                    <a:pt x="44" y="9"/>
                  </a:lnTo>
                  <a:lnTo>
                    <a:pt x="36" y="3"/>
                  </a:lnTo>
                  <a:lnTo>
                    <a:pt x="23" y="0"/>
                  </a:lnTo>
                  <a:lnTo>
                    <a:pt x="9" y="1"/>
                  </a:lnTo>
                  <a:lnTo>
                    <a:pt x="3" y="8"/>
                  </a:lnTo>
                  <a:lnTo>
                    <a:pt x="0" y="21"/>
                  </a:lnTo>
                  <a:lnTo>
                    <a:pt x="3" y="21"/>
                  </a:lnTo>
                  <a:lnTo>
                    <a:pt x="7" y="9"/>
                  </a:lnTo>
                  <a:lnTo>
                    <a:pt x="19" y="8"/>
                  </a:lnTo>
                  <a:lnTo>
                    <a:pt x="24" y="9"/>
                  </a:lnTo>
                  <a:lnTo>
                    <a:pt x="32" y="11"/>
                  </a:lnTo>
                  <a:lnTo>
                    <a:pt x="32" y="2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0" name="Freeform 224"/>
            <p:cNvSpPr>
              <a:spLocks/>
            </p:cNvSpPr>
            <p:nvPr/>
          </p:nvSpPr>
          <p:spPr bwMode="auto">
            <a:xfrm>
              <a:off x="4212" y="2649"/>
              <a:ext cx="119" cy="94"/>
            </a:xfrm>
            <a:custGeom>
              <a:avLst/>
              <a:gdLst>
                <a:gd name="T0" fmla="*/ 0 w 119"/>
                <a:gd name="T1" fmla="*/ 8 h 94"/>
                <a:gd name="T2" fmla="*/ 8 w 119"/>
                <a:gd name="T3" fmla="*/ 8 h 94"/>
                <a:gd name="T4" fmla="*/ 15 w 119"/>
                <a:gd name="T5" fmla="*/ 8 h 94"/>
                <a:gd name="T6" fmla="*/ 19 w 119"/>
                <a:gd name="T7" fmla="*/ 6 h 94"/>
                <a:gd name="T8" fmla="*/ 21 w 119"/>
                <a:gd name="T9" fmla="*/ 5 h 94"/>
                <a:gd name="T10" fmla="*/ 25 w 119"/>
                <a:gd name="T11" fmla="*/ 3 h 94"/>
                <a:gd name="T12" fmla="*/ 27 w 119"/>
                <a:gd name="T13" fmla="*/ 0 h 94"/>
                <a:gd name="T14" fmla="*/ 29 w 119"/>
                <a:gd name="T15" fmla="*/ 5 h 94"/>
                <a:gd name="T16" fmla="*/ 33 w 119"/>
                <a:gd name="T17" fmla="*/ 10 h 94"/>
                <a:gd name="T18" fmla="*/ 44 w 119"/>
                <a:gd name="T19" fmla="*/ 19 h 94"/>
                <a:gd name="T20" fmla="*/ 85 w 119"/>
                <a:gd name="T21" fmla="*/ 48 h 94"/>
                <a:gd name="T22" fmla="*/ 109 w 119"/>
                <a:gd name="T23" fmla="*/ 68 h 94"/>
                <a:gd name="T24" fmla="*/ 117 w 119"/>
                <a:gd name="T25" fmla="*/ 78 h 94"/>
                <a:gd name="T26" fmla="*/ 119 w 119"/>
                <a:gd name="T27" fmla="*/ 81 h 94"/>
                <a:gd name="T28" fmla="*/ 119 w 119"/>
                <a:gd name="T29" fmla="*/ 86 h 94"/>
                <a:gd name="T30" fmla="*/ 23 w 119"/>
                <a:gd name="T31" fmla="*/ 90 h 94"/>
                <a:gd name="T32" fmla="*/ 23 w 119"/>
                <a:gd name="T33" fmla="*/ 94 h 94"/>
                <a:gd name="T34" fmla="*/ 23 w 119"/>
                <a:gd name="T35" fmla="*/ 86 h 9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9"/>
                <a:gd name="T55" fmla="*/ 0 h 94"/>
                <a:gd name="T56" fmla="*/ 119 w 119"/>
                <a:gd name="T57" fmla="*/ 94 h 9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9" h="94">
                  <a:moveTo>
                    <a:pt x="0" y="8"/>
                  </a:moveTo>
                  <a:lnTo>
                    <a:pt x="8" y="8"/>
                  </a:lnTo>
                  <a:lnTo>
                    <a:pt x="15" y="8"/>
                  </a:lnTo>
                  <a:lnTo>
                    <a:pt x="19" y="6"/>
                  </a:lnTo>
                  <a:lnTo>
                    <a:pt x="21" y="5"/>
                  </a:lnTo>
                  <a:lnTo>
                    <a:pt x="25" y="3"/>
                  </a:lnTo>
                  <a:lnTo>
                    <a:pt x="27" y="0"/>
                  </a:lnTo>
                  <a:lnTo>
                    <a:pt x="29" y="5"/>
                  </a:lnTo>
                  <a:lnTo>
                    <a:pt x="33" y="10"/>
                  </a:lnTo>
                  <a:lnTo>
                    <a:pt x="44" y="19"/>
                  </a:lnTo>
                  <a:lnTo>
                    <a:pt x="85" y="48"/>
                  </a:lnTo>
                  <a:lnTo>
                    <a:pt x="109" y="68"/>
                  </a:lnTo>
                  <a:lnTo>
                    <a:pt x="117" y="78"/>
                  </a:lnTo>
                  <a:lnTo>
                    <a:pt x="119" y="81"/>
                  </a:lnTo>
                  <a:lnTo>
                    <a:pt x="119" y="86"/>
                  </a:lnTo>
                  <a:lnTo>
                    <a:pt x="23" y="90"/>
                  </a:lnTo>
                  <a:lnTo>
                    <a:pt x="23" y="94"/>
                  </a:lnTo>
                  <a:lnTo>
                    <a:pt x="23" y="8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1" name="Freeform 225"/>
            <p:cNvSpPr>
              <a:spLocks/>
            </p:cNvSpPr>
            <p:nvPr/>
          </p:nvSpPr>
          <p:spPr bwMode="auto">
            <a:xfrm>
              <a:off x="4214" y="2738"/>
              <a:ext cx="125" cy="39"/>
            </a:xfrm>
            <a:custGeom>
              <a:avLst/>
              <a:gdLst>
                <a:gd name="T0" fmla="*/ 21 w 125"/>
                <a:gd name="T1" fmla="*/ 18 h 39"/>
                <a:gd name="T2" fmla="*/ 119 w 125"/>
                <a:gd name="T3" fmla="*/ 10 h 39"/>
                <a:gd name="T4" fmla="*/ 123 w 125"/>
                <a:gd name="T5" fmla="*/ 18 h 39"/>
                <a:gd name="T6" fmla="*/ 125 w 125"/>
                <a:gd name="T7" fmla="*/ 21 h 39"/>
                <a:gd name="T8" fmla="*/ 15 w 125"/>
                <a:gd name="T9" fmla="*/ 39 h 39"/>
                <a:gd name="T10" fmla="*/ 0 w 125"/>
                <a:gd name="T11" fmla="*/ 0 h 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"/>
                <a:gd name="T19" fmla="*/ 0 h 39"/>
                <a:gd name="T20" fmla="*/ 125 w 125"/>
                <a:gd name="T21" fmla="*/ 39 h 3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" h="39">
                  <a:moveTo>
                    <a:pt x="21" y="18"/>
                  </a:moveTo>
                  <a:lnTo>
                    <a:pt x="119" y="10"/>
                  </a:lnTo>
                  <a:lnTo>
                    <a:pt x="123" y="18"/>
                  </a:lnTo>
                  <a:lnTo>
                    <a:pt x="125" y="21"/>
                  </a:lnTo>
                  <a:lnTo>
                    <a:pt x="15" y="39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2" name="Freeform 226"/>
            <p:cNvSpPr>
              <a:spLocks/>
            </p:cNvSpPr>
            <p:nvPr/>
          </p:nvSpPr>
          <p:spPr bwMode="auto">
            <a:xfrm>
              <a:off x="4103" y="2727"/>
              <a:ext cx="57" cy="119"/>
            </a:xfrm>
            <a:custGeom>
              <a:avLst/>
              <a:gdLst>
                <a:gd name="T0" fmla="*/ 5 w 57"/>
                <a:gd name="T1" fmla="*/ 51 h 119"/>
                <a:gd name="T2" fmla="*/ 48 w 57"/>
                <a:gd name="T3" fmla="*/ 0 h 119"/>
                <a:gd name="T4" fmla="*/ 57 w 57"/>
                <a:gd name="T5" fmla="*/ 0 h 119"/>
                <a:gd name="T6" fmla="*/ 11 w 57"/>
                <a:gd name="T7" fmla="*/ 56 h 119"/>
                <a:gd name="T8" fmla="*/ 5 w 57"/>
                <a:gd name="T9" fmla="*/ 66 h 119"/>
                <a:gd name="T10" fmla="*/ 4 w 57"/>
                <a:gd name="T11" fmla="*/ 72 h 119"/>
                <a:gd name="T12" fmla="*/ 2 w 57"/>
                <a:gd name="T13" fmla="*/ 79 h 119"/>
                <a:gd name="T14" fmla="*/ 0 w 57"/>
                <a:gd name="T15" fmla="*/ 119 h 1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119"/>
                <a:gd name="T26" fmla="*/ 57 w 57"/>
                <a:gd name="T27" fmla="*/ 119 h 11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119">
                  <a:moveTo>
                    <a:pt x="5" y="51"/>
                  </a:moveTo>
                  <a:lnTo>
                    <a:pt x="48" y="0"/>
                  </a:lnTo>
                  <a:lnTo>
                    <a:pt x="57" y="0"/>
                  </a:lnTo>
                  <a:lnTo>
                    <a:pt x="11" y="56"/>
                  </a:lnTo>
                  <a:lnTo>
                    <a:pt x="5" y="66"/>
                  </a:lnTo>
                  <a:lnTo>
                    <a:pt x="4" y="72"/>
                  </a:lnTo>
                  <a:lnTo>
                    <a:pt x="2" y="79"/>
                  </a:lnTo>
                  <a:lnTo>
                    <a:pt x="0" y="119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3" name="Freeform 227"/>
            <p:cNvSpPr>
              <a:spLocks/>
            </p:cNvSpPr>
            <p:nvPr/>
          </p:nvSpPr>
          <p:spPr bwMode="auto">
            <a:xfrm>
              <a:off x="4141" y="2727"/>
              <a:ext cx="19" cy="88"/>
            </a:xfrm>
            <a:custGeom>
              <a:avLst/>
              <a:gdLst>
                <a:gd name="T0" fmla="*/ 0 w 19"/>
                <a:gd name="T1" fmla="*/ 88 h 88"/>
                <a:gd name="T2" fmla="*/ 15 w 19"/>
                <a:gd name="T3" fmla="*/ 56 h 88"/>
                <a:gd name="T4" fmla="*/ 19 w 19"/>
                <a:gd name="T5" fmla="*/ 0 h 88"/>
                <a:gd name="T6" fmla="*/ 0 60000 65536"/>
                <a:gd name="T7" fmla="*/ 0 60000 65536"/>
                <a:gd name="T8" fmla="*/ 0 60000 65536"/>
                <a:gd name="T9" fmla="*/ 0 w 19"/>
                <a:gd name="T10" fmla="*/ 0 h 88"/>
                <a:gd name="T11" fmla="*/ 19 w 19"/>
                <a:gd name="T12" fmla="*/ 88 h 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" h="88">
                  <a:moveTo>
                    <a:pt x="0" y="88"/>
                  </a:moveTo>
                  <a:lnTo>
                    <a:pt x="15" y="56"/>
                  </a:lnTo>
                  <a:lnTo>
                    <a:pt x="19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4" name="Line 228"/>
            <p:cNvSpPr>
              <a:spLocks noChangeShapeType="1"/>
            </p:cNvSpPr>
            <p:nvPr/>
          </p:nvSpPr>
          <p:spPr bwMode="auto">
            <a:xfrm>
              <a:off x="4128" y="2652"/>
              <a:ext cx="1" cy="1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5" name="Freeform 229"/>
            <p:cNvSpPr>
              <a:spLocks/>
            </p:cNvSpPr>
            <p:nvPr/>
          </p:nvSpPr>
          <p:spPr bwMode="auto">
            <a:xfrm>
              <a:off x="4128" y="2725"/>
              <a:ext cx="75" cy="3"/>
            </a:xfrm>
            <a:custGeom>
              <a:avLst/>
              <a:gdLst>
                <a:gd name="T0" fmla="*/ 75 w 75"/>
                <a:gd name="T1" fmla="*/ 3 h 3"/>
                <a:gd name="T2" fmla="*/ 55 w 75"/>
                <a:gd name="T3" fmla="*/ 0 h 3"/>
                <a:gd name="T4" fmla="*/ 32 w 75"/>
                <a:gd name="T5" fmla="*/ 0 h 3"/>
                <a:gd name="T6" fmla="*/ 11 w 75"/>
                <a:gd name="T7" fmla="*/ 0 h 3"/>
                <a:gd name="T8" fmla="*/ 0 w 75"/>
                <a:gd name="T9" fmla="*/ 2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"/>
                <a:gd name="T16" fmla="*/ 0 h 3"/>
                <a:gd name="T17" fmla="*/ 75 w 75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" h="3">
                  <a:moveTo>
                    <a:pt x="75" y="3"/>
                  </a:moveTo>
                  <a:lnTo>
                    <a:pt x="55" y="0"/>
                  </a:lnTo>
                  <a:lnTo>
                    <a:pt x="32" y="0"/>
                  </a:lnTo>
                  <a:lnTo>
                    <a:pt x="11" y="0"/>
                  </a:lnTo>
                  <a:lnTo>
                    <a:pt x="0" y="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6" name="Freeform 230"/>
            <p:cNvSpPr>
              <a:spLocks/>
            </p:cNvSpPr>
            <p:nvPr/>
          </p:nvSpPr>
          <p:spPr bwMode="auto">
            <a:xfrm>
              <a:off x="4043" y="2662"/>
              <a:ext cx="85" cy="79"/>
            </a:xfrm>
            <a:custGeom>
              <a:avLst/>
              <a:gdLst>
                <a:gd name="T0" fmla="*/ 85 w 85"/>
                <a:gd name="T1" fmla="*/ 0 h 79"/>
                <a:gd name="T2" fmla="*/ 14 w 85"/>
                <a:gd name="T3" fmla="*/ 60 h 79"/>
                <a:gd name="T4" fmla="*/ 6 w 85"/>
                <a:gd name="T5" fmla="*/ 69 h 79"/>
                <a:gd name="T6" fmla="*/ 2 w 85"/>
                <a:gd name="T7" fmla="*/ 74 h 79"/>
                <a:gd name="T8" fmla="*/ 0 w 85"/>
                <a:gd name="T9" fmla="*/ 79 h 79"/>
                <a:gd name="T10" fmla="*/ 85 w 85"/>
                <a:gd name="T11" fmla="*/ 79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5"/>
                <a:gd name="T19" fmla="*/ 0 h 79"/>
                <a:gd name="T20" fmla="*/ 85 w 85"/>
                <a:gd name="T21" fmla="*/ 79 h 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5" h="79">
                  <a:moveTo>
                    <a:pt x="85" y="0"/>
                  </a:moveTo>
                  <a:lnTo>
                    <a:pt x="14" y="60"/>
                  </a:lnTo>
                  <a:lnTo>
                    <a:pt x="6" y="69"/>
                  </a:lnTo>
                  <a:lnTo>
                    <a:pt x="2" y="74"/>
                  </a:lnTo>
                  <a:lnTo>
                    <a:pt x="0" y="79"/>
                  </a:lnTo>
                  <a:lnTo>
                    <a:pt x="85" y="79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7" name="Freeform 231"/>
            <p:cNvSpPr>
              <a:spLocks/>
            </p:cNvSpPr>
            <p:nvPr/>
          </p:nvSpPr>
          <p:spPr bwMode="auto">
            <a:xfrm>
              <a:off x="4036" y="2751"/>
              <a:ext cx="80" cy="21"/>
            </a:xfrm>
            <a:custGeom>
              <a:avLst/>
              <a:gdLst>
                <a:gd name="T0" fmla="*/ 80 w 80"/>
                <a:gd name="T1" fmla="*/ 1 h 21"/>
                <a:gd name="T2" fmla="*/ 5 w 80"/>
                <a:gd name="T3" fmla="*/ 0 h 21"/>
                <a:gd name="T4" fmla="*/ 0 w 80"/>
                <a:gd name="T5" fmla="*/ 11 h 21"/>
                <a:gd name="T6" fmla="*/ 72 w 80"/>
                <a:gd name="T7" fmla="*/ 21 h 2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0"/>
                <a:gd name="T13" fmla="*/ 0 h 21"/>
                <a:gd name="T14" fmla="*/ 80 w 80"/>
                <a:gd name="T15" fmla="*/ 21 h 2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0" h="21">
                  <a:moveTo>
                    <a:pt x="80" y="1"/>
                  </a:moveTo>
                  <a:lnTo>
                    <a:pt x="5" y="0"/>
                  </a:lnTo>
                  <a:lnTo>
                    <a:pt x="0" y="11"/>
                  </a:lnTo>
                  <a:lnTo>
                    <a:pt x="72" y="21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8" name="Freeform 232"/>
            <p:cNvSpPr>
              <a:spLocks/>
            </p:cNvSpPr>
            <p:nvPr/>
          </p:nvSpPr>
          <p:spPr bwMode="auto">
            <a:xfrm>
              <a:off x="4110" y="2743"/>
              <a:ext cx="18" cy="34"/>
            </a:xfrm>
            <a:custGeom>
              <a:avLst/>
              <a:gdLst>
                <a:gd name="T0" fmla="*/ 18 w 18"/>
                <a:gd name="T1" fmla="*/ 0 h 34"/>
                <a:gd name="T2" fmla="*/ 12 w 18"/>
                <a:gd name="T3" fmla="*/ 5 h 34"/>
                <a:gd name="T4" fmla="*/ 6 w 18"/>
                <a:gd name="T5" fmla="*/ 13 h 34"/>
                <a:gd name="T6" fmla="*/ 2 w 18"/>
                <a:gd name="T7" fmla="*/ 22 h 34"/>
                <a:gd name="T8" fmla="*/ 0 w 18"/>
                <a:gd name="T9" fmla="*/ 34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34"/>
                <a:gd name="T17" fmla="*/ 18 w 18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34">
                  <a:moveTo>
                    <a:pt x="18" y="0"/>
                  </a:moveTo>
                  <a:lnTo>
                    <a:pt x="12" y="5"/>
                  </a:lnTo>
                  <a:lnTo>
                    <a:pt x="6" y="13"/>
                  </a:lnTo>
                  <a:lnTo>
                    <a:pt x="2" y="22"/>
                  </a:lnTo>
                  <a:lnTo>
                    <a:pt x="0" y="3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19" name="Freeform 233"/>
            <p:cNvSpPr>
              <a:spLocks/>
            </p:cNvSpPr>
            <p:nvPr/>
          </p:nvSpPr>
          <p:spPr bwMode="auto">
            <a:xfrm>
              <a:off x="4156" y="2783"/>
              <a:ext cx="62" cy="31"/>
            </a:xfrm>
            <a:custGeom>
              <a:avLst/>
              <a:gdLst>
                <a:gd name="T0" fmla="*/ 0 w 62"/>
                <a:gd name="T1" fmla="*/ 0 h 31"/>
                <a:gd name="T2" fmla="*/ 22 w 62"/>
                <a:gd name="T3" fmla="*/ 0 h 31"/>
                <a:gd name="T4" fmla="*/ 37 w 62"/>
                <a:gd name="T5" fmla="*/ 0 h 31"/>
                <a:gd name="T6" fmla="*/ 47 w 62"/>
                <a:gd name="T7" fmla="*/ 2 h 31"/>
                <a:gd name="T8" fmla="*/ 52 w 62"/>
                <a:gd name="T9" fmla="*/ 16 h 31"/>
                <a:gd name="T10" fmla="*/ 62 w 62"/>
                <a:gd name="T11" fmla="*/ 31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31"/>
                <a:gd name="T20" fmla="*/ 62 w 62"/>
                <a:gd name="T21" fmla="*/ 31 h 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31">
                  <a:moveTo>
                    <a:pt x="0" y="0"/>
                  </a:moveTo>
                  <a:lnTo>
                    <a:pt x="22" y="0"/>
                  </a:lnTo>
                  <a:lnTo>
                    <a:pt x="37" y="0"/>
                  </a:lnTo>
                  <a:lnTo>
                    <a:pt x="47" y="2"/>
                  </a:lnTo>
                  <a:lnTo>
                    <a:pt x="52" y="16"/>
                  </a:lnTo>
                  <a:lnTo>
                    <a:pt x="62" y="31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20" name="Line 234"/>
            <p:cNvSpPr>
              <a:spLocks noChangeShapeType="1"/>
            </p:cNvSpPr>
            <p:nvPr/>
          </p:nvSpPr>
          <p:spPr bwMode="auto">
            <a:xfrm flipH="1" flipV="1">
              <a:off x="4285" y="2722"/>
              <a:ext cx="2" cy="5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  <p:sp>
          <p:nvSpPr>
            <p:cNvPr id="68721" name="Line 235"/>
            <p:cNvSpPr>
              <a:spLocks noChangeShapeType="1"/>
            </p:cNvSpPr>
            <p:nvPr/>
          </p:nvSpPr>
          <p:spPr bwMode="auto">
            <a:xfrm flipV="1">
              <a:off x="4084" y="2730"/>
              <a:ext cx="3" cy="4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CU"/>
            </a:p>
          </p:txBody>
        </p:sp>
      </p:grpSp>
      <p:grpSp>
        <p:nvGrpSpPr>
          <p:cNvPr id="68654" name="Group 236"/>
          <p:cNvGrpSpPr>
            <a:grpSpLocks/>
          </p:cNvGrpSpPr>
          <p:nvPr/>
        </p:nvGrpSpPr>
        <p:grpSpPr bwMode="auto">
          <a:xfrm>
            <a:off x="2473325" y="1089025"/>
            <a:ext cx="1641475" cy="657225"/>
            <a:chOff x="1745" y="230"/>
            <a:chExt cx="816" cy="494"/>
          </a:xfrm>
        </p:grpSpPr>
        <p:grpSp>
          <p:nvGrpSpPr>
            <p:cNvPr id="68658" name="Group 237"/>
            <p:cNvGrpSpPr>
              <a:grpSpLocks/>
            </p:cNvGrpSpPr>
            <p:nvPr/>
          </p:nvGrpSpPr>
          <p:grpSpPr bwMode="auto">
            <a:xfrm>
              <a:off x="1745" y="292"/>
              <a:ext cx="816" cy="432"/>
              <a:chOff x="1745" y="292"/>
              <a:chExt cx="816" cy="432"/>
            </a:xfrm>
          </p:grpSpPr>
          <p:sp>
            <p:nvSpPr>
              <p:cNvPr id="68660" name="AutoShape 238"/>
              <p:cNvSpPr>
                <a:spLocks noChangeArrowheads="1"/>
              </p:cNvSpPr>
              <p:nvPr/>
            </p:nvSpPr>
            <p:spPr bwMode="auto">
              <a:xfrm flipH="1">
                <a:off x="1796" y="292"/>
                <a:ext cx="765" cy="43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FFFFFF"/>
                  </a:gs>
                  <a:gs pos="16000">
                    <a:srgbClr val="1F1F1F"/>
                  </a:gs>
                  <a:gs pos="17999">
                    <a:srgbClr val="FFFFFF"/>
                  </a:gs>
                  <a:gs pos="42000">
                    <a:srgbClr val="636363"/>
                  </a:gs>
                  <a:gs pos="53000">
                    <a:srgbClr val="CFCFCF"/>
                  </a:gs>
                  <a:gs pos="66000">
                    <a:srgbClr val="CFCFCF"/>
                  </a:gs>
                  <a:gs pos="75999">
                    <a:srgbClr val="1F1F1F"/>
                  </a:gs>
                  <a:gs pos="78999">
                    <a:srgbClr val="FFFFFF"/>
                  </a:gs>
                  <a:gs pos="100000">
                    <a:srgbClr val="7F7F7F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3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1pPr>
                <a:lvl2pPr marL="742950" indent="-28575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2pPr>
                <a:lvl3pPr marL="11430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3pPr>
                <a:lvl4pPr marL="16002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4pPr>
                <a:lvl5pPr marL="20574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5pPr>
                <a:lvl6pPr marL="25146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6pPr>
                <a:lvl7pPr marL="29718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7pPr>
                <a:lvl8pPr marL="34290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8pPr>
                <a:lvl9pPr marL="38862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ES" altLang="es-ES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61" name="AutoShape 239"/>
              <p:cNvSpPr>
                <a:spLocks noChangeArrowheads="1"/>
              </p:cNvSpPr>
              <p:nvPr/>
            </p:nvSpPr>
            <p:spPr bwMode="auto">
              <a:xfrm flipH="1">
                <a:off x="2324" y="331"/>
                <a:ext cx="79" cy="354"/>
              </a:xfrm>
              <a:prstGeom prst="roundRect">
                <a:avLst>
                  <a:gd name="adj" fmla="val 16667"/>
                </a:avLst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3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1pPr>
                <a:lvl2pPr marL="742950" indent="-28575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2pPr>
                <a:lvl3pPr marL="11430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3pPr>
                <a:lvl4pPr marL="16002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4pPr>
                <a:lvl5pPr marL="20574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5pPr>
                <a:lvl6pPr marL="25146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6pPr>
                <a:lvl7pPr marL="29718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7pPr>
                <a:lvl8pPr marL="34290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8pPr>
                <a:lvl9pPr marL="38862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ES" altLang="es-ES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62" name="AutoShape 240"/>
              <p:cNvSpPr>
                <a:spLocks noChangeArrowheads="1"/>
              </p:cNvSpPr>
              <p:nvPr/>
            </p:nvSpPr>
            <p:spPr bwMode="auto">
              <a:xfrm flipH="1">
                <a:off x="1875" y="331"/>
                <a:ext cx="106" cy="354"/>
              </a:xfrm>
              <a:prstGeom prst="roundRect">
                <a:avLst>
                  <a:gd name="adj" fmla="val 16667"/>
                </a:avLst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3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1pPr>
                <a:lvl2pPr marL="742950" indent="-28575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2pPr>
                <a:lvl3pPr marL="11430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3pPr>
                <a:lvl4pPr marL="16002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4pPr>
                <a:lvl5pPr marL="20574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5pPr>
                <a:lvl6pPr marL="25146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6pPr>
                <a:lvl7pPr marL="29718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7pPr>
                <a:lvl8pPr marL="34290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8pPr>
                <a:lvl9pPr marL="38862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ES" altLang="es-ES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63" name="AutoShape 241"/>
              <p:cNvSpPr>
                <a:spLocks noChangeArrowheads="1"/>
              </p:cNvSpPr>
              <p:nvPr/>
            </p:nvSpPr>
            <p:spPr bwMode="auto">
              <a:xfrm flipH="1">
                <a:off x="2139" y="331"/>
                <a:ext cx="185" cy="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802 w 21600"/>
                  <a:gd name="T13" fmla="*/ 2700 h 21600"/>
                  <a:gd name="T14" fmla="*/ 18798 w 21600"/>
                  <a:gd name="T15" fmla="*/ 189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005" y="21600"/>
                    </a:lnTo>
                    <a:lnTo>
                      <a:pt x="1959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CU"/>
              </a:p>
            </p:txBody>
          </p:sp>
          <p:sp>
            <p:nvSpPr>
              <p:cNvPr id="68664" name="AutoShape 242"/>
              <p:cNvSpPr>
                <a:spLocks noChangeArrowheads="1"/>
              </p:cNvSpPr>
              <p:nvPr/>
            </p:nvSpPr>
            <p:spPr bwMode="auto">
              <a:xfrm flipH="1">
                <a:off x="1981" y="331"/>
                <a:ext cx="132" cy="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82 w 21600"/>
                  <a:gd name="T13" fmla="*/ 2700 h 21600"/>
                  <a:gd name="T14" fmla="*/ 18818 w 21600"/>
                  <a:gd name="T15" fmla="*/ 189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005" y="21600"/>
                    </a:lnTo>
                    <a:lnTo>
                      <a:pt x="1959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CU"/>
              </a:p>
            </p:txBody>
          </p:sp>
          <p:sp>
            <p:nvSpPr>
              <p:cNvPr id="68665" name="AutoShape 243"/>
              <p:cNvSpPr>
                <a:spLocks noChangeArrowheads="1"/>
              </p:cNvSpPr>
              <p:nvPr/>
            </p:nvSpPr>
            <p:spPr bwMode="auto">
              <a:xfrm flipH="1" flipV="1">
                <a:off x="2139" y="645"/>
                <a:ext cx="185" cy="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802 w 21600"/>
                  <a:gd name="T13" fmla="*/ 2700 h 21600"/>
                  <a:gd name="T14" fmla="*/ 18798 w 21600"/>
                  <a:gd name="T15" fmla="*/ 189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005" y="21600"/>
                    </a:lnTo>
                    <a:lnTo>
                      <a:pt x="1959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CU"/>
              </a:p>
            </p:txBody>
          </p:sp>
          <p:sp>
            <p:nvSpPr>
              <p:cNvPr id="68666" name="AutoShape 244"/>
              <p:cNvSpPr>
                <a:spLocks noChangeArrowheads="1"/>
              </p:cNvSpPr>
              <p:nvPr/>
            </p:nvSpPr>
            <p:spPr bwMode="auto">
              <a:xfrm flipH="1" flipV="1">
                <a:off x="1981" y="645"/>
                <a:ext cx="132" cy="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82 w 21600"/>
                  <a:gd name="T13" fmla="*/ 2700 h 21600"/>
                  <a:gd name="T14" fmla="*/ 18818 w 21600"/>
                  <a:gd name="T15" fmla="*/ 189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005" y="21600"/>
                    </a:lnTo>
                    <a:lnTo>
                      <a:pt x="1959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CU"/>
              </a:p>
            </p:txBody>
          </p:sp>
          <p:sp>
            <p:nvSpPr>
              <p:cNvPr id="68667" name="Rectangle 245"/>
              <p:cNvSpPr>
                <a:spLocks noChangeArrowheads="1"/>
              </p:cNvSpPr>
              <p:nvPr/>
            </p:nvSpPr>
            <p:spPr bwMode="auto">
              <a:xfrm>
                <a:off x="1745" y="400"/>
                <a:ext cx="51" cy="27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3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1pPr>
                <a:lvl2pPr marL="742950" indent="-28575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6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2pPr>
                <a:lvl3pPr marL="11430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4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3pPr>
                <a:lvl4pPr marL="16002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4pPr>
                <a:lvl5pPr marL="2057400" indent="-228600">
                  <a:spcBef>
                    <a:spcPts val="1000"/>
                  </a:spcBef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5pPr>
                <a:lvl6pPr marL="25146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6pPr>
                <a:lvl7pPr marL="29718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7pPr>
                <a:lvl8pPr marL="34290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8pPr>
                <a:lvl9pPr marL="3886200" indent="-228600" eaLnBrk="0" fontAlgn="base" hangingPunct="0">
                  <a:spcBef>
                    <a:spcPts val="1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 3" panose="05040102010807070707" pitchFamily="18" charset="2"/>
                  <a:buChar char=""/>
                  <a:defRPr sz="1200">
                    <a:solidFill>
                      <a:srgbClr val="404040"/>
                    </a:solidFill>
                    <a:latin typeface="Century Gothic" panose="020B0502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s-ES" altLang="es-ES" sz="240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8659" name="Arc 246"/>
            <p:cNvSpPr>
              <a:spLocks/>
            </p:cNvSpPr>
            <p:nvPr/>
          </p:nvSpPr>
          <p:spPr bwMode="auto">
            <a:xfrm>
              <a:off x="2068" y="230"/>
              <a:ext cx="369" cy="215"/>
            </a:xfrm>
            <a:custGeom>
              <a:avLst/>
              <a:gdLst>
                <a:gd name="T0" fmla="*/ 0 w 30099"/>
                <a:gd name="T1" fmla="*/ 0 h 21600"/>
                <a:gd name="T2" fmla="*/ 0 w 30099"/>
                <a:gd name="T3" fmla="*/ 0 h 21600"/>
                <a:gd name="T4" fmla="*/ 0 w 30099"/>
                <a:gd name="T5" fmla="*/ 0 h 21600"/>
                <a:gd name="T6" fmla="*/ 0 60000 65536"/>
                <a:gd name="T7" fmla="*/ 0 60000 65536"/>
                <a:gd name="T8" fmla="*/ 0 60000 65536"/>
                <a:gd name="T9" fmla="*/ 0 w 30099"/>
                <a:gd name="T10" fmla="*/ 0 h 21600"/>
                <a:gd name="T11" fmla="*/ 30099 w 300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099" h="21600" fill="none" extrusionOk="0">
                  <a:moveTo>
                    <a:pt x="-1" y="2711"/>
                  </a:moveTo>
                  <a:cubicBezTo>
                    <a:pt x="3205" y="933"/>
                    <a:pt x="6811" y="0"/>
                    <a:pt x="10478" y="0"/>
                  </a:cubicBezTo>
                  <a:cubicBezTo>
                    <a:pt x="18911" y="0"/>
                    <a:pt x="26574" y="4908"/>
                    <a:pt x="30100" y="12570"/>
                  </a:cubicBezTo>
                </a:path>
                <a:path w="30099" h="21600" stroke="0" extrusionOk="0">
                  <a:moveTo>
                    <a:pt x="-1" y="2711"/>
                  </a:moveTo>
                  <a:cubicBezTo>
                    <a:pt x="3205" y="933"/>
                    <a:pt x="6811" y="0"/>
                    <a:pt x="10478" y="0"/>
                  </a:cubicBezTo>
                  <a:cubicBezTo>
                    <a:pt x="18911" y="0"/>
                    <a:pt x="26574" y="4908"/>
                    <a:pt x="30100" y="12570"/>
                  </a:cubicBezTo>
                  <a:lnTo>
                    <a:pt x="10478" y="21600"/>
                  </a:lnTo>
                  <a:lnTo>
                    <a:pt x="-1" y="2711"/>
                  </a:lnTo>
                  <a:close/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CU"/>
            </a:p>
          </p:txBody>
        </p:sp>
      </p:grpSp>
      <p:sp>
        <p:nvSpPr>
          <p:cNvPr id="68655" name="Line 247"/>
          <p:cNvSpPr>
            <a:spLocks noChangeShapeType="1"/>
          </p:cNvSpPr>
          <p:nvPr/>
        </p:nvSpPr>
        <p:spPr bwMode="auto">
          <a:xfrm>
            <a:off x="2449513" y="4297363"/>
            <a:ext cx="104775" cy="2905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68656" name="Line 248"/>
          <p:cNvSpPr>
            <a:spLocks noChangeShapeType="1"/>
          </p:cNvSpPr>
          <p:nvPr/>
        </p:nvSpPr>
        <p:spPr bwMode="auto">
          <a:xfrm flipH="1">
            <a:off x="1941513" y="4276725"/>
            <a:ext cx="104775" cy="29051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U"/>
          </a:p>
        </p:txBody>
      </p:sp>
      <p:sp>
        <p:nvSpPr>
          <p:cNvPr id="68657" name="Rectangle 249"/>
          <p:cNvSpPr>
            <a:spLocks noChangeArrowheads="1"/>
          </p:cNvSpPr>
          <p:nvPr/>
        </p:nvSpPr>
        <p:spPr bwMode="auto">
          <a:xfrm>
            <a:off x="300038" y="228600"/>
            <a:ext cx="8615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3200"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s-ES_tradnl" altLang="es-ES" b="1">
                <a:solidFill>
                  <a:schemeClr val="tx2"/>
                </a:solidFill>
                <a:latin typeface="Arial" panose="020B0604020202020204" pitchFamily="34" charset="0"/>
              </a:rPr>
              <a:t>Trastornos de personalidad y aparcamiento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Título"/>
          <p:cNvSpPr>
            <a:spLocks noGrp="1"/>
          </p:cNvSpPr>
          <p:nvPr>
            <p:ph type="title"/>
          </p:nvPr>
        </p:nvSpPr>
        <p:spPr>
          <a:xfrm>
            <a:off x="1944688" y="404813"/>
            <a:ext cx="6589712" cy="936625"/>
          </a:xfrm>
        </p:spPr>
        <p:txBody>
          <a:bodyPr/>
          <a:lstStyle/>
          <a:p>
            <a:r>
              <a:rPr lang="es-ES" altLang="es-CU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r>
              <a:rPr lang="en-US" altLang="es-CU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43100" y="1268413"/>
            <a:ext cx="6591300" cy="4643437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s-ES" sz="1800" dirty="0" smtClean="0">
                <a:latin typeface="Arial" pitchFamily="34" charset="0"/>
                <a:ea typeface="Yu Gothic Light" pitchFamily="34" charset="-128"/>
                <a:cs typeface="Arial" pitchFamily="34" charset="0"/>
              </a:rPr>
              <a:t>Rodríguez Méndez, O. ( 2006 ):Salud mental </a:t>
            </a:r>
            <a:r>
              <a:rPr lang="es-ES" sz="1800" dirty="0" err="1" smtClean="0">
                <a:latin typeface="Arial" pitchFamily="34" charset="0"/>
                <a:ea typeface="Yu Gothic Light" pitchFamily="34" charset="-128"/>
                <a:cs typeface="Arial" pitchFamily="34" charset="0"/>
              </a:rPr>
              <a:t>Infanto</a:t>
            </a:r>
            <a:r>
              <a:rPr lang="es-ES" sz="1800" dirty="0" smtClean="0">
                <a:latin typeface="Arial" pitchFamily="34" charset="0"/>
                <a:ea typeface="Yu Gothic Light" pitchFamily="34" charset="-128"/>
                <a:cs typeface="Arial" pitchFamily="34" charset="0"/>
              </a:rPr>
              <a:t> – Juvenil. Editorial Ciencias Médicas ; La Habana, pág. 164 - 168. </a:t>
            </a:r>
          </a:p>
          <a:p>
            <a:pPr>
              <a:lnSpc>
                <a:spcPct val="150000"/>
              </a:lnSpc>
              <a:defRPr/>
            </a:pPr>
            <a:r>
              <a:rPr lang="es-ES" sz="1800" dirty="0" smtClean="0">
                <a:latin typeface="Arial" pitchFamily="34" charset="0"/>
                <a:ea typeface="Yu Gothic Light" pitchFamily="34" charset="-128"/>
                <a:cs typeface="Arial" pitchFamily="34" charset="0"/>
              </a:rPr>
              <a:t>González Menéndez, R. (1998 ):Clínica Psiquiátrica. Editorial Científico – Técnica; La Habana, pág. 131 - 135. </a:t>
            </a:r>
          </a:p>
          <a:p>
            <a:pPr>
              <a:lnSpc>
                <a:spcPct val="150000"/>
              </a:lnSpc>
              <a:defRPr/>
            </a:pPr>
            <a:r>
              <a:rPr lang="es-ES" sz="1800" dirty="0" smtClean="0">
                <a:latin typeface="Arial" pitchFamily="34" charset="0"/>
                <a:ea typeface="Yu Gothic Light" pitchFamily="34" charset="-128"/>
                <a:cs typeface="Arial" pitchFamily="34" charset="0"/>
              </a:rPr>
              <a:t>Trastornos mentales y del comportamiento. Décima revisión de la clasificación internacional de las enfermedades. CIE 10.  ISBN: 84-87548-13-X</a:t>
            </a:r>
          </a:p>
          <a:p>
            <a:pPr>
              <a:lnSpc>
                <a:spcPct val="150000"/>
              </a:lnSpc>
              <a:defRPr/>
            </a:pPr>
            <a:r>
              <a:rPr lang="es-ES" sz="1800" dirty="0" smtClean="0">
                <a:latin typeface="Arial" pitchFamily="34" charset="0"/>
                <a:ea typeface="Yu Gothic Light" pitchFamily="34" charset="-128"/>
                <a:cs typeface="Arial" pitchFamily="34" charset="0"/>
              </a:rPr>
              <a:t>Guía de consulta de los criterios diagnósticos del DSM 5. Asociación Americana de Psiquiatría. </a:t>
            </a:r>
          </a:p>
          <a:p>
            <a:pPr>
              <a:lnSpc>
                <a:spcPct val="150000"/>
              </a:lnSpc>
              <a:defRPr/>
            </a:pPr>
            <a:endParaRPr lang="es-ES" sz="1800" dirty="0" smtClean="0">
              <a:latin typeface="Arial" pitchFamily="34" charset="0"/>
              <a:ea typeface="Yu Gothic Light" pitchFamily="34" charset="-128"/>
              <a:cs typeface="Arial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s-ES" sz="1800" dirty="0" smtClean="0">
              <a:latin typeface="Arial" pitchFamily="34" charset="0"/>
              <a:ea typeface="Yu Gothic Light" pitchFamily="34" charset="-128"/>
              <a:cs typeface="Arial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s-ES" sz="2400" dirty="0">
              <a:latin typeface="Arial" pitchFamily="34" charset="0"/>
              <a:ea typeface="Yu Gothic Light" pitchFamily="34" charset="-128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Font typeface="Wingdings 3" panose="05040102010807070707" pitchFamily="18" charset="2"/>
              <a:buNone/>
              <a:defRPr/>
            </a:pPr>
            <a:r>
              <a:rPr lang="es-ES" sz="2400" dirty="0" smtClean="0">
                <a:latin typeface="Arial" pitchFamily="34" charset="0"/>
                <a:ea typeface="Yu Gothic Light" pitchFamily="34" charset="-128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675" y="0"/>
            <a:ext cx="2952750" cy="6207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Personalidad</a:t>
            </a:r>
          </a:p>
        </p:txBody>
      </p:sp>
      <p:graphicFrame>
        <p:nvGraphicFramePr>
          <p:cNvPr id="4" name="Marcador de SmartArt 3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type="dgm" idx="1"/>
          </p:nvPr>
        </p:nvGraphicFramePr>
        <p:xfrm>
          <a:off x="827584" y="1196752"/>
          <a:ext cx="756084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echa izquierda y derecha 4">
            <a:extLst>
              <a:ext uri="{FF2B5EF4-FFF2-40B4-BE49-F238E27FC236}"/>
            </a:extLst>
          </p:cNvPr>
          <p:cNvSpPr/>
          <p:nvPr/>
        </p:nvSpPr>
        <p:spPr>
          <a:xfrm>
            <a:off x="4071938" y="4940300"/>
            <a:ext cx="2101850" cy="12779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1100" b="1" dirty="0"/>
              <a:t>Influencias</a:t>
            </a:r>
            <a:r>
              <a:rPr lang="es-ES" sz="1100" dirty="0"/>
              <a:t> </a:t>
            </a:r>
            <a:r>
              <a:rPr lang="es-ES" sz="1100" b="1" dirty="0" err="1"/>
              <a:t>socioambientales</a:t>
            </a:r>
            <a:endParaRPr lang="es-ES" sz="1100" b="1" dirty="0"/>
          </a:p>
        </p:txBody>
      </p:sp>
      <p:sp>
        <p:nvSpPr>
          <p:cNvPr id="6" name="Proceso alternativo 5">
            <a:extLst>
              <a:ext uri="{FF2B5EF4-FFF2-40B4-BE49-F238E27FC236}"/>
            </a:extLst>
          </p:cNvPr>
          <p:cNvSpPr/>
          <p:nvPr/>
        </p:nvSpPr>
        <p:spPr>
          <a:xfrm>
            <a:off x="1258888" y="4708525"/>
            <a:ext cx="2286000" cy="61277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2000" b="1" dirty="0"/>
              <a:t>Temperamento</a:t>
            </a:r>
          </a:p>
        </p:txBody>
      </p:sp>
      <p:sp>
        <p:nvSpPr>
          <p:cNvPr id="7" name="Proceso alternativo 6">
            <a:extLst>
              <a:ext uri="{FF2B5EF4-FFF2-40B4-BE49-F238E27FC236}"/>
            </a:extLst>
          </p:cNvPr>
          <p:cNvSpPr/>
          <p:nvPr/>
        </p:nvSpPr>
        <p:spPr>
          <a:xfrm>
            <a:off x="6645275" y="4724400"/>
            <a:ext cx="1887538" cy="61277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2000" b="1" dirty="0"/>
              <a:t>Carácter</a:t>
            </a:r>
          </a:p>
        </p:txBody>
      </p:sp>
      <p:sp>
        <p:nvSpPr>
          <p:cNvPr id="8" name="Proceso alternativo 7">
            <a:extLst>
              <a:ext uri="{FF2B5EF4-FFF2-40B4-BE49-F238E27FC236}"/>
            </a:extLst>
          </p:cNvPr>
          <p:cNvSpPr/>
          <p:nvPr/>
        </p:nvSpPr>
        <p:spPr>
          <a:xfrm rot="10800000" flipV="1">
            <a:off x="1258888" y="5948363"/>
            <a:ext cx="2332037" cy="57626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2000" b="1" dirty="0"/>
              <a:t>Aptitudes</a:t>
            </a:r>
          </a:p>
        </p:txBody>
      </p:sp>
      <p:sp>
        <p:nvSpPr>
          <p:cNvPr id="9" name="Proceso alternativo 8">
            <a:extLst>
              <a:ext uri="{FF2B5EF4-FFF2-40B4-BE49-F238E27FC236}"/>
            </a:extLst>
          </p:cNvPr>
          <p:cNvSpPr/>
          <p:nvPr/>
        </p:nvSpPr>
        <p:spPr>
          <a:xfrm>
            <a:off x="6516688" y="5911850"/>
            <a:ext cx="2062162" cy="61277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sz="2000" b="1" dirty="0"/>
              <a:t>Capacidades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2268538" y="476250"/>
            <a:ext cx="4606925" cy="792163"/>
          </a:xfrm>
        </p:spPr>
        <p:txBody>
          <a:bodyPr/>
          <a:lstStyle/>
          <a:p>
            <a:pPr algn="ctr" eaLnBrk="1" hangingPunct="1"/>
            <a:r>
              <a:rPr lang="es-MX" altLang="es-ES" smtClean="0">
                <a:latin typeface="Arial" panose="020B0604020202020204" pitchFamily="34" charset="0"/>
                <a:cs typeface="Arial" panose="020B0604020202020204" pitchFamily="34" charset="0"/>
              </a:rPr>
              <a:t>Definición</a:t>
            </a:r>
            <a:endParaRPr lang="es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258888" y="2133600"/>
            <a:ext cx="7275512" cy="37782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s-MX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trastornos de personalidad son </a:t>
            </a:r>
            <a:r>
              <a:rPr lang="es-MX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s-MX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inadaptadas de comportamientos </a:t>
            </a:r>
            <a:r>
              <a:rPr lang="es-MX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malestar subjetivo, </a:t>
            </a:r>
            <a:r>
              <a:rPr lang="es-MX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aparecen </a:t>
            </a:r>
            <a:r>
              <a:rPr lang="es-MX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una gama de contextos sociales y personales, </a:t>
            </a:r>
            <a:r>
              <a:rPr lang="es-MX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s-MX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reconocibles desde la adolescencia y que prosiguen a lo largo de la mayor parte de la vida adulta. No se modifican de manera espontánea y generan sufrimiento para el paciente y para quienes lo rodean.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es-E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>
          <a:xfrm>
            <a:off x="2268538" y="692150"/>
            <a:ext cx="4606925" cy="1008063"/>
          </a:xfrm>
        </p:spPr>
        <p:txBody>
          <a:bodyPr/>
          <a:lstStyle/>
          <a:p>
            <a:pPr algn="ctr" eaLnBrk="1" hangingPunct="1"/>
            <a:r>
              <a:rPr lang="es-ES" altLang="es-ES" smtClean="0">
                <a:latin typeface="Arial" panose="020B0604020202020204" pitchFamily="34" charset="0"/>
                <a:cs typeface="Arial" panose="020B0604020202020204" pitchFamily="34" charset="0"/>
              </a:rPr>
              <a:t>Epidemiología</a:t>
            </a: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258888" y="2133600"/>
            <a:ext cx="7275512" cy="37782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s-MX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trastornos de personalidad </a:t>
            </a:r>
            <a:r>
              <a:rPr lang="es-MX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el grupo de trastornos de origen predominantemente emocional m</a:t>
            </a:r>
            <a:r>
              <a:rPr lang="es-MX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s-MX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frecuente en la práctica psiquiátrica.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es-MX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s-MX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Prevalencia: entre 2 y 10 % de la población general. </a:t>
            </a:r>
            <a:endParaRPr lang="es-E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688" y="836613"/>
            <a:ext cx="6589712" cy="1368425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Etiología de los trastornos de personalidad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Marcador de contenido 2"/>
          <p:cNvSpPr>
            <a:spLocks noGrp="1"/>
          </p:cNvSpPr>
          <p:nvPr>
            <p:ph idx="1"/>
          </p:nvPr>
        </p:nvSpPr>
        <p:spPr>
          <a:xfrm>
            <a:off x="1835150" y="2636838"/>
            <a:ext cx="6032500" cy="3095625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chemeClr val="accent2"/>
              </a:buClr>
              <a:buSzPct val="80000"/>
            </a:pPr>
            <a:r>
              <a:rPr lang="es-ES_tradnl" altLang="es-ES" sz="2800" smtClean="0">
                <a:latin typeface="Arial" panose="020B0604020202020204" pitchFamily="34" charset="0"/>
                <a:cs typeface="Arial" panose="020B0604020202020204" pitchFamily="34" charset="0"/>
              </a:rPr>
              <a:t>Factores genéticos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SzPct val="80000"/>
            </a:pPr>
            <a:r>
              <a:rPr lang="es-ES_tradnl" altLang="es-ES" sz="2800" smtClean="0">
                <a:latin typeface="Arial" panose="020B0604020202020204" pitchFamily="34" charset="0"/>
                <a:cs typeface="Arial" panose="020B0604020202020204" pitchFamily="34" charset="0"/>
              </a:rPr>
              <a:t>Factores ambientales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SzPct val="80000"/>
            </a:pPr>
            <a:r>
              <a:rPr lang="es-ES_tradnl" altLang="es-ES" sz="2800" smtClean="0">
                <a:latin typeface="Arial" panose="020B0604020202020204" pitchFamily="34" charset="0"/>
                <a:cs typeface="Arial" panose="020B0604020202020204" pitchFamily="34" charset="0"/>
              </a:rPr>
              <a:t>Factores biológicos</a:t>
            </a:r>
          </a:p>
          <a:p>
            <a:pPr eaLnBrk="1" hangingPunct="1">
              <a:spcBef>
                <a:spcPct val="50000"/>
              </a:spcBef>
              <a:buClr>
                <a:schemeClr val="accent2"/>
              </a:buClr>
              <a:buSzPct val="80000"/>
            </a:pPr>
            <a:r>
              <a:rPr lang="es-ES_tradnl" altLang="es-ES" sz="2800" smtClean="0">
                <a:latin typeface="Arial" panose="020B0604020202020204" pitchFamily="34" charset="0"/>
                <a:cs typeface="Arial" panose="020B0604020202020204" pitchFamily="34" charset="0"/>
              </a:rPr>
              <a:t>Factores psicodinámicos</a:t>
            </a:r>
            <a:endParaRPr lang="es-ES" altLang="es-ES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ES" altLang="es-ES" sz="2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100" y="404813"/>
            <a:ext cx="4498975" cy="500062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Factores genéticos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692275" y="1412875"/>
            <a:ext cx="6591300" cy="4895850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Investigaciones de trastornos psiquiátricos en 15.000 pares de gemelos indican que los trastornos de personalidad, pueden tener una base genética. (Silverman 1991).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_tradnl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Polimorfismos en los genes que codifican a:</a:t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Triptófano hidroxilasa (TPH) </a:t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Trasportador de serotonina</a:t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Receptores 5HT1B, 5HT1A y 5HT2A</a:t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El alelo “L” de la TPH y el “S” del trasportador de serotonina se han asociado con impulsividad y neuroticismo (Lesch et al 1996; New et al 1998) y el gen del  receptor  5HT1B con el suicidio </a:t>
            </a: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(New et al 2001).</a:t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438" y="476250"/>
            <a:ext cx="4032250" cy="504825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_tradn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Factores ambientales</a:t>
            </a:r>
            <a: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1341438"/>
            <a:ext cx="6662738" cy="5327650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culturas que refuerzan la agresión pueden potenciar  la aparición de trastornos de personalidad paranoide y antisocial.</a:t>
            </a:r>
          </a:p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disfunción del SNC en la niñez con signos neurológicos leves son más comunes en trastornos antisocial y límite de la personalidad.</a:t>
            </a:r>
          </a:p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niño ansioso criado por una madre ansiosa es más vulnerable a un trastorno de personalidad de lo que sería el mismo niño criado por una madre tranquila.</a:t>
            </a:r>
          </a:p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conducta reforzada y mantenida por recompensas.</a:t>
            </a:r>
          </a:p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Inconsistencia y permisividad</a:t>
            </a:r>
          </a:p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Incompatibilidad significativa entre el temperamento del niño su organización cognitiva y emocional y las exigencias del medio(estilo educativo).Reforzamiento coercitivo  y castigos excesivamente duros</a:t>
            </a:r>
          </a:p>
          <a:p>
            <a:pPr eaLnBrk="1" hangingPunct="1">
              <a:defRPr/>
            </a:pPr>
            <a: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Maltrato infantil.</a:t>
            </a:r>
            <a:br>
              <a:rPr lang="es-ES_tradnl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s-ES_tradnl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1211</TotalTime>
  <Words>1669</Words>
  <Application>Microsoft Office PowerPoint</Application>
  <PresentationFormat>Presentación en pantalla (4:3)</PresentationFormat>
  <Paragraphs>315</Paragraphs>
  <Slides>32</Slides>
  <Notes>17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43" baseType="lpstr">
      <vt:lpstr>Times New Roman</vt:lpstr>
      <vt:lpstr>Arial</vt:lpstr>
      <vt:lpstr>Century Gothic</vt:lpstr>
      <vt:lpstr>Wingdings 3</vt:lpstr>
      <vt:lpstr>Calibri</vt:lpstr>
      <vt:lpstr>Arial Rounded MT Bold</vt:lpstr>
      <vt:lpstr>Symbol</vt:lpstr>
      <vt:lpstr>HelveticaNeueLTStd-Hv</vt:lpstr>
      <vt:lpstr>Yu Gothic Light</vt:lpstr>
      <vt:lpstr>Espiral</vt:lpstr>
      <vt:lpstr>Gráfico de Microsoft Graph</vt:lpstr>
      <vt:lpstr>Trastorno de personalidad en estructuración.</vt:lpstr>
      <vt:lpstr>Sumario</vt:lpstr>
      <vt:lpstr> Objetivos</vt:lpstr>
      <vt:lpstr>Personalidad</vt:lpstr>
      <vt:lpstr>Definición</vt:lpstr>
      <vt:lpstr>Epidemiología</vt:lpstr>
      <vt:lpstr>Etiología de los trastornos de personalidad</vt:lpstr>
      <vt:lpstr>Factores genéticos</vt:lpstr>
      <vt:lpstr>Factores ambientales </vt:lpstr>
      <vt:lpstr>Factores obstétricos-perinatales      Sobre el que inciden factores psicosociales</vt:lpstr>
      <vt:lpstr>Maltrato infantil</vt:lpstr>
      <vt:lpstr>Rasgos patológicos de personalidad en niños y adolescentes  </vt:lpstr>
      <vt:lpstr>Trastorno de personalidad en estructuración</vt:lpstr>
      <vt:lpstr>Trastorno Disocial</vt:lpstr>
      <vt:lpstr>Trastorno Disocial</vt:lpstr>
      <vt:lpstr>Diagnóstico</vt:lpstr>
      <vt:lpstr>Clasificaciones </vt:lpstr>
      <vt:lpstr>Diagnóstico diferencial </vt:lpstr>
      <vt:lpstr>Evolución y pronóstico</vt:lpstr>
      <vt:lpstr>Intervención del médico general</vt:lpstr>
      <vt:lpstr>Trastorno por ansiedad social de la infancia o Trastorno por evitación (Timidez)</vt:lpstr>
      <vt:lpstr>Trastorno por ansiedad social de la infancia o Trastorno por evitación (Timidez)</vt:lpstr>
      <vt:lpstr>Diagnóstico </vt:lpstr>
      <vt:lpstr>Diagnóstico </vt:lpstr>
      <vt:lpstr>Diagnóstico diferencial</vt:lpstr>
      <vt:lpstr>Evolución y pronóstico</vt:lpstr>
      <vt:lpstr>Intervención del médico general</vt:lpstr>
      <vt:lpstr>Trastornos de personalidad.Clasificación</vt:lpstr>
      <vt:lpstr>Evolución</vt:lpstr>
      <vt:lpstr>Diagnóstico diferencial</vt:lpstr>
      <vt:lpstr>Presentación de PowerPoint</vt:lpstr>
      <vt:lpstr>Bibliografía 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Trastorno de personalidad en estructuración.</dc:title>
  <dc:creator>Enrique Elejalde</dc:creator>
  <cp:lastModifiedBy>Psiquiatria</cp:lastModifiedBy>
  <cp:revision>180</cp:revision>
  <cp:lastPrinted>1601-01-01T00:00:00Z</cp:lastPrinted>
  <dcterms:created xsi:type="dcterms:W3CDTF">1999-01-06T02:48:09Z</dcterms:created>
  <dcterms:modified xsi:type="dcterms:W3CDTF">2026-05-13T08:36:13Z</dcterms:modified>
</cp:coreProperties>
</file>