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6" r:id="rId2"/>
    <p:sldId id="396" r:id="rId3"/>
    <p:sldId id="410" r:id="rId4"/>
    <p:sldId id="412" r:id="rId5"/>
    <p:sldId id="487" r:id="rId6"/>
    <p:sldId id="400" r:id="rId7"/>
    <p:sldId id="474" r:id="rId8"/>
    <p:sldId id="458" r:id="rId9"/>
    <p:sldId id="460" r:id="rId10"/>
    <p:sldId id="461" r:id="rId11"/>
    <p:sldId id="439" r:id="rId12"/>
    <p:sldId id="438" r:id="rId13"/>
    <p:sldId id="441" r:id="rId14"/>
    <p:sldId id="442" r:id="rId15"/>
    <p:sldId id="456" r:id="rId16"/>
    <p:sldId id="443" r:id="rId17"/>
    <p:sldId id="445" r:id="rId18"/>
    <p:sldId id="483" r:id="rId19"/>
    <p:sldId id="488" r:id="rId20"/>
    <p:sldId id="447" r:id="rId21"/>
    <p:sldId id="448" r:id="rId22"/>
    <p:sldId id="450" r:id="rId23"/>
    <p:sldId id="451" r:id="rId24"/>
    <p:sldId id="452" r:id="rId25"/>
    <p:sldId id="453" r:id="rId26"/>
    <p:sldId id="454" r:id="rId27"/>
    <p:sldId id="455" r:id="rId28"/>
    <p:sldId id="480"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sther" initials="E" lastIdx="0" clrIdx="0">
    <p:extLst>
      <p:ext uri="{19B8F6BF-5375-455C-9EA6-DF929625EA0E}">
        <p15:presenceInfo xmlns:p15="http://schemas.microsoft.com/office/powerpoint/2012/main" userId="Est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CC99"/>
    <a:srgbClr val="00CC00"/>
    <a:srgbClr val="33CC33"/>
    <a:srgbClr val="00FFCC"/>
    <a:srgbClr val="66FFFF"/>
    <a:srgbClr val="F5F2C5"/>
    <a:srgbClr val="379BFF"/>
    <a:srgbClr val="2A679A"/>
    <a:srgbClr val="43368E"/>
    <a:srgbClr val="3B40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38" autoAdjust="0"/>
  </p:normalViewPr>
  <p:slideViewPr>
    <p:cSldViewPr>
      <p:cViewPr varScale="1">
        <p:scale>
          <a:sx n="65" d="100"/>
          <a:sy n="65" d="100"/>
        </p:scale>
        <p:origin x="1542" y="48"/>
      </p:cViewPr>
      <p:guideLst>
        <p:guide orient="horz" pos="2160"/>
        <p:guide pos="2880"/>
      </p:guideLst>
    </p:cSldViewPr>
  </p:slideViewPr>
  <p:outlineViewPr>
    <p:cViewPr>
      <p:scale>
        <a:sx n="33" d="100"/>
        <a:sy n="33" d="100"/>
      </p:scale>
      <p:origin x="0" y="1997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78D140-CE51-45B8-BF31-7F5DCEA80A58}" type="datetimeFigureOut">
              <a:rPr lang="es-ES" smtClean="0"/>
              <a:pPr/>
              <a:t>04/11/2025</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00D0EA-A8C7-4655-8B93-D0E0962DD022}" type="slidenum">
              <a:rPr lang="es-ES" smtClean="0"/>
              <a:pPr/>
              <a:t>‹Nº›</a:t>
            </a:fld>
            <a:endParaRPr lang="es-ES" dirty="0"/>
          </a:p>
        </p:txBody>
      </p:sp>
    </p:spTree>
    <p:extLst>
      <p:ext uri="{BB962C8B-B14F-4D97-AF65-F5344CB8AC3E}">
        <p14:creationId xmlns:p14="http://schemas.microsoft.com/office/powerpoint/2010/main" val="1388591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300D0EA-A8C7-4655-8B93-D0E0962DD022}" type="slidenum">
              <a:rPr lang="es-ES" smtClean="0"/>
              <a:pPr/>
              <a:t>1</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ES" smtClean="0"/>
          </a:p>
        </p:txBody>
      </p:sp>
      <p:sp>
        <p:nvSpPr>
          <p:cNvPr id="368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7638F9D-6904-45B9-AD91-40AFAF257D2D}" type="slidenum">
              <a:rPr lang="es-ES_tradnl">
                <a:solidFill>
                  <a:prstClr val="black"/>
                </a:solidFill>
              </a:rPr>
              <a:pPr eaLnBrk="1" hangingPunct="1"/>
              <a:t>10</a:t>
            </a:fld>
            <a:endParaRPr lang="es-ES_tradnl">
              <a:solidFill>
                <a:prstClr val="black"/>
              </a:solidFill>
            </a:endParaRPr>
          </a:p>
        </p:txBody>
      </p:sp>
    </p:spTree>
    <p:extLst>
      <p:ext uri="{BB962C8B-B14F-4D97-AF65-F5344CB8AC3E}">
        <p14:creationId xmlns:p14="http://schemas.microsoft.com/office/powerpoint/2010/main" val="40613356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graphicFrame>
        <p:nvGraphicFramePr>
          <p:cNvPr id="3089" name="Object 17"/>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3326" name="Image" r:id="rId3" imgW="7606349" imgH="6095238" progId="">
                  <p:embed/>
                </p:oleObj>
              </mc:Choice>
              <mc:Fallback>
                <p:oleObj name="Image" r:id="rId3" imgW="7606349" imgH="6095238" progId="">
                  <p:embed/>
                  <p:pic>
                    <p:nvPicPr>
                      <p:cNvPr id="0"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ltGray">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90" name="Freeform 18"/>
          <p:cNvSpPr>
            <a:spLocks/>
          </p:cNvSpPr>
          <p:nvPr/>
        </p:nvSpPr>
        <p:spPr bwMode="gray">
          <a:xfrm>
            <a:off x="25400" y="3784600"/>
            <a:ext cx="9118600" cy="2928938"/>
          </a:xfrm>
          <a:custGeom>
            <a:avLst/>
            <a:gdLst/>
            <a:ahLst/>
            <a:cxnLst>
              <a:cxn ang="0">
                <a:pos x="0" y="1845"/>
              </a:cxn>
              <a:cxn ang="0">
                <a:pos x="0" y="1336"/>
              </a:cxn>
              <a:cxn ang="0">
                <a:pos x="3664" y="1456"/>
              </a:cxn>
              <a:cxn ang="0">
                <a:pos x="5776" y="0"/>
              </a:cxn>
              <a:cxn ang="0">
                <a:pos x="5752" y="1845"/>
              </a:cxn>
              <a:cxn ang="0">
                <a:pos x="0" y="1845"/>
              </a:cxn>
            </a:cxnLst>
            <a:rect l="0" t="0" r="r" b="b"/>
            <a:pathLst>
              <a:path w="5776" h="1845">
                <a:moveTo>
                  <a:pt x="0" y="1845"/>
                </a:moveTo>
                <a:lnTo>
                  <a:pt x="0" y="1336"/>
                </a:lnTo>
                <a:cubicBezTo>
                  <a:pt x="1039" y="1531"/>
                  <a:pt x="2448" y="1744"/>
                  <a:pt x="3664" y="1456"/>
                </a:cubicBezTo>
                <a:cubicBezTo>
                  <a:pt x="4880" y="1168"/>
                  <a:pt x="5624" y="520"/>
                  <a:pt x="5776" y="0"/>
                </a:cubicBezTo>
                <a:lnTo>
                  <a:pt x="5752" y="1845"/>
                </a:lnTo>
                <a:lnTo>
                  <a:pt x="0" y="1845"/>
                </a:lnTo>
                <a:close/>
              </a:path>
            </a:pathLst>
          </a:custGeom>
          <a:solidFill>
            <a:schemeClr val="bg1"/>
          </a:solidFill>
          <a:ln w="9525">
            <a:noFill/>
            <a:round/>
            <a:headEnd/>
            <a:tailEnd/>
          </a:ln>
          <a:effectLst/>
        </p:spPr>
        <p:txBody>
          <a:bodyPr/>
          <a:lstStyle/>
          <a:p>
            <a:endParaRPr lang="es-ES" dirty="0"/>
          </a:p>
        </p:txBody>
      </p:sp>
      <p:sp>
        <p:nvSpPr>
          <p:cNvPr id="3094" name="Freeform 22"/>
          <p:cNvSpPr>
            <a:spLocks/>
          </p:cNvSpPr>
          <p:nvPr/>
        </p:nvSpPr>
        <p:spPr bwMode="gray">
          <a:xfrm>
            <a:off x="0" y="4076700"/>
            <a:ext cx="5435600" cy="2349500"/>
          </a:xfrm>
          <a:custGeom>
            <a:avLst/>
            <a:gdLst/>
            <a:ahLst/>
            <a:cxnLst>
              <a:cxn ang="0">
                <a:pos x="3048" y="1335"/>
              </a:cxn>
              <a:cxn ang="0">
                <a:pos x="1440" y="1099"/>
              </a:cxn>
              <a:cxn ang="0">
                <a:pos x="0" y="0"/>
              </a:cxn>
              <a:cxn ang="0">
                <a:pos x="0" y="1424"/>
              </a:cxn>
              <a:cxn ang="0">
                <a:pos x="3048" y="1335"/>
              </a:cxn>
            </a:cxnLst>
            <a:rect l="0" t="0" r="r" b="b"/>
            <a:pathLst>
              <a:path w="3048" h="1424">
                <a:moveTo>
                  <a:pt x="3048" y="1335"/>
                </a:moveTo>
                <a:cubicBezTo>
                  <a:pt x="3048" y="1335"/>
                  <a:pt x="2352" y="1424"/>
                  <a:pt x="1440" y="1099"/>
                </a:cubicBezTo>
                <a:cubicBezTo>
                  <a:pt x="528" y="773"/>
                  <a:pt x="8" y="41"/>
                  <a:pt x="0" y="0"/>
                </a:cubicBezTo>
                <a:lnTo>
                  <a:pt x="0" y="1424"/>
                </a:lnTo>
                <a:lnTo>
                  <a:pt x="3048" y="1335"/>
                </a:lnTo>
                <a:close/>
              </a:path>
            </a:pathLst>
          </a:custGeom>
          <a:solidFill>
            <a:schemeClr val="bg1"/>
          </a:solidFill>
          <a:ln w="9525">
            <a:noFill/>
            <a:round/>
            <a:headEnd/>
            <a:tailEnd/>
          </a:ln>
          <a:effectLst/>
        </p:spPr>
        <p:txBody>
          <a:bodyPr/>
          <a:lstStyle/>
          <a:p>
            <a:endParaRPr lang="es-ES" dirty="0"/>
          </a:p>
        </p:txBody>
      </p:sp>
      <p:sp>
        <p:nvSpPr>
          <p:cNvPr id="3091" name="Freeform 19"/>
          <p:cNvSpPr>
            <a:spLocks/>
          </p:cNvSpPr>
          <p:nvPr/>
        </p:nvSpPr>
        <p:spPr bwMode="gray">
          <a:xfrm>
            <a:off x="0" y="4395788"/>
            <a:ext cx="9169400" cy="2476500"/>
          </a:xfrm>
          <a:custGeom>
            <a:avLst/>
            <a:gdLst/>
            <a:ahLst/>
            <a:cxnLst>
              <a:cxn ang="0">
                <a:pos x="0" y="1560"/>
              </a:cxn>
              <a:cxn ang="0">
                <a:pos x="0" y="928"/>
              </a:cxn>
              <a:cxn ang="0">
                <a:pos x="4200" y="984"/>
              </a:cxn>
              <a:cxn ang="0">
                <a:pos x="5768" y="0"/>
              </a:cxn>
              <a:cxn ang="0">
                <a:pos x="5760" y="1560"/>
              </a:cxn>
              <a:cxn ang="0">
                <a:pos x="0" y="1560"/>
              </a:cxn>
            </a:cxnLst>
            <a:rect l="0" t="0" r="r" b="b"/>
            <a:pathLst>
              <a:path w="5776" h="1560">
                <a:moveTo>
                  <a:pt x="0" y="1560"/>
                </a:moveTo>
                <a:lnTo>
                  <a:pt x="0" y="928"/>
                </a:lnTo>
                <a:cubicBezTo>
                  <a:pt x="1040" y="1114"/>
                  <a:pt x="3064" y="1370"/>
                  <a:pt x="4200" y="984"/>
                </a:cubicBezTo>
                <a:cubicBezTo>
                  <a:pt x="5336" y="599"/>
                  <a:pt x="5776" y="24"/>
                  <a:pt x="5768" y="0"/>
                </a:cubicBezTo>
                <a:lnTo>
                  <a:pt x="5760" y="1560"/>
                </a:lnTo>
                <a:lnTo>
                  <a:pt x="0" y="1560"/>
                </a:lnTo>
                <a:close/>
              </a:path>
            </a:pathLst>
          </a:custGeom>
          <a:gradFill rotWithShape="1">
            <a:gsLst>
              <a:gs pos="0">
                <a:schemeClr val="accent1"/>
              </a:gs>
              <a:gs pos="100000">
                <a:schemeClr val="tx2"/>
              </a:gs>
            </a:gsLst>
            <a:lin ang="0" scaled="1"/>
          </a:gradFill>
          <a:ln w="9525">
            <a:noFill/>
            <a:round/>
            <a:headEnd/>
            <a:tailEnd/>
          </a:ln>
          <a:effectLst/>
        </p:spPr>
        <p:txBody>
          <a:bodyPr/>
          <a:lstStyle/>
          <a:p>
            <a:endParaRPr lang="es-ES" dirty="0"/>
          </a:p>
        </p:txBody>
      </p:sp>
      <p:sp>
        <p:nvSpPr>
          <p:cNvPr id="3075" name="Rectangle 3"/>
          <p:cNvSpPr>
            <a:spLocks noGrp="1" noChangeArrowheads="1"/>
          </p:cNvSpPr>
          <p:nvPr>
            <p:ph type="subTitle" idx="1"/>
          </p:nvPr>
        </p:nvSpPr>
        <p:spPr bwMode="black">
          <a:xfrm>
            <a:off x="1600200" y="4724400"/>
            <a:ext cx="6172200" cy="381000"/>
          </a:xfrm>
        </p:spPr>
        <p:txBody>
          <a:bodyPr/>
          <a:lstStyle>
            <a:lvl1pPr marL="0" indent="0" algn="ctr">
              <a:buFont typeface="Wingdings" pitchFamily="2" charset="2"/>
              <a:buNone/>
              <a:defRPr sz="2400" b="0">
                <a:solidFill>
                  <a:srgbClr val="2B166E"/>
                </a:solidFill>
              </a:defRPr>
            </a:lvl1pPr>
          </a:lstStyle>
          <a:p>
            <a:r>
              <a:rPr lang="es-ES" smtClean="0"/>
              <a:t>Haga clic para modificar el estilo de subtítulo del patrón</a:t>
            </a:r>
            <a:endParaRPr lang="en-US"/>
          </a:p>
        </p:txBody>
      </p:sp>
      <p:sp>
        <p:nvSpPr>
          <p:cNvPr id="3076" name="Rectangle 4"/>
          <p:cNvSpPr>
            <a:spLocks noGrp="1" noChangeArrowheads="1"/>
          </p:cNvSpPr>
          <p:nvPr>
            <p:ph type="dt" sz="half" idx="2"/>
          </p:nvPr>
        </p:nvSpPr>
        <p:spPr>
          <a:xfrm>
            <a:off x="457200" y="6553200"/>
            <a:ext cx="2133600" cy="168275"/>
          </a:xfrm>
        </p:spPr>
        <p:txBody>
          <a:bodyPr/>
          <a:lstStyle>
            <a:lvl1pPr>
              <a:defRPr>
                <a:latin typeface="Arial" charset="0"/>
              </a:defRPr>
            </a:lvl1pPr>
          </a:lstStyle>
          <a:p>
            <a:endParaRPr lang="en-US" dirty="0"/>
          </a:p>
        </p:txBody>
      </p:sp>
      <p:sp>
        <p:nvSpPr>
          <p:cNvPr id="3077" name="Rectangle 5"/>
          <p:cNvSpPr>
            <a:spLocks noGrp="1" noChangeArrowheads="1"/>
          </p:cNvSpPr>
          <p:nvPr>
            <p:ph type="ftr" sz="quarter" idx="3"/>
          </p:nvPr>
        </p:nvSpPr>
        <p:spPr>
          <a:xfrm>
            <a:off x="3124200" y="6553200"/>
            <a:ext cx="2895600" cy="168275"/>
          </a:xfrm>
        </p:spPr>
        <p:txBody>
          <a:bodyPr/>
          <a:lstStyle>
            <a:lvl1pPr algn="ctr">
              <a:defRPr sz="1200" b="0">
                <a:latin typeface="Arial" charset="0"/>
              </a:defRPr>
            </a:lvl1pPr>
          </a:lstStyle>
          <a:p>
            <a:endParaRPr lang="en-US" dirty="0"/>
          </a:p>
        </p:txBody>
      </p:sp>
      <p:sp>
        <p:nvSpPr>
          <p:cNvPr id="3078" name="Rectangle 6"/>
          <p:cNvSpPr>
            <a:spLocks noGrp="1" noChangeArrowheads="1"/>
          </p:cNvSpPr>
          <p:nvPr>
            <p:ph type="sldNum" sz="quarter" idx="4"/>
          </p:nvPr>
        </p:nvSpPr>
        <p:spPr>
          <a:xfrm>
            <a:off x="6553200" y="6553200"/>
            <a:ext cx="2133600" cy="168275"/>
          </a:xfrm>
        </p:spPr>
        <p:txBody>
          <a:bodyPr/>
          <a:lstStyle>
            <a:lvl1pPr>
              <a:defRPr sz="1200"/>
            </a:lvl1pPr>
          </a:lstStyle>
          <a:p>
            <a:fld id="{CB31AB20-2640-46B0-A1B9-59D1435525DE}" type="slidenum">
              <a:rPr lang="en-US"/>
              <a:pPr/>
              <a:t>‹Nº›</a:t>
            </a:fld>
            <a:endParaRPr lang="en-US" dirty="0"/>
          </a:p>
        </p:txBody>
      </p:sp>
      <p:sp>
        <p:nvSpPr>
          <p:cNvPr id="3086" name="Text Box 14"/>
          <p:cNvSpPr txBox="1">
            <a:spLocks noChangeArrowheads="1"/>
          </p:cNvSpPr>
          <p:nvPr/>
        </p:nvSpPr>
        <p:spPr bwMode="white">
          <a:xfrm>
            <a:off x="7391400" y="5943600"/>
            <a:ext cx="1447800" cy="519113"/>
          </a:xfrm>
          <a:prstGeom prst="rect">
            <a:avLst/>
          </a:prstGeom>
          <a:noFill/>
          <a:ln w="9525">
            <a:noFill/>
            <a:miter lim="800000"/>
            <a:headEnd/>
            <a:tailEnd/>
          </a:ln>
          <a:effectLst/>
        </p:spPr>
        <p:txBody>
          <a:bodyPr>
            <a:spAutoFit/>
          </a:bodyPr>
          <a:lstStyle/>
          <a:p>
            <a:r>
              <a:rPr lang="en-US" sz="2800" b="1" dirty="0">
                <a:solidFill>
                  <a:schemeClr val="bg1"/>
                </a:solidFill>
                <a:latin typeface="Verdana" pitchFamily="34" charset="0"/>
              </a:rPr>
              <a:t>LOGO</a:t>
            </a:r>
          </a:p>
        </p:txBody>
      </p:sp>
      <p:sp>
        <p:nvSpPr>
          <p:cNvPr id="3093" name="Rectangle 21"/>
          <p:cNvSpPr>
            <a:spLocks noGrp="1" noChangeArrowheads="1"/>
          </p:cNvSpPr>
          <p:nvPr>
            <p:ph type="ctrTitle" sz="quarter"/>
          </p:nvPr>
        </p:nvSpPr>
        <p:spPr bwMode="gray">
          <a:xfrm>
            <a:off x="1331913" y="1905000"/>
            <a:ext cx="6707187" cy="1074738"/>
          </a:xfrm>
        </p:spPr>
        <p:txBody>
          <a:bodyPr/>
          <a:lstStyle>
            <a:lvl1pPr>
              <a:defRPr sz="4400">
                <a:solidFill>
                  <a:schemeClr val="tx1"/>
                </a:solidFill>
                <a:effectLst>
                  <a:outerShdw blurRad="38100" dist="38100" dir="2700000" algn="tl">
                    <a:srgbClr val="C0C0C0"/>
                  </a:outerShdw>
                </a:effectLst>
              </a:defRPr>
            </a:lvl1pPr>
          </a:lstStyle>
          <a:p>
            <a:r>
              <a:rPr lang="es-ES" altLang="ko-KR" smtClean="0"/>
              <a:t>Haga clic para modificar el estilo de título del patrón</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295F9614-D1E1-4327-94DB-3E67ACC1E18A}" type="slidenum">
              <a:rPr lang="en-US"/>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6B14421B-3E84-4DC7-BD11-F2F545CCF5FE}" type="slidenum">
              <a:rPr lang="en-US"/>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1B7561A7-C060-4FCE-8457-6587ECECE448}" type="slidenum">
              <a:rPr lang="en-US"/>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r>
              <a:rPr lang="en-US" dirty="0"/>
              <a:t>www.themegallery.com</a:t>
            </a:r>
          </a:p>
        </p:txBody>
      </p:sp>
      <p:sp>
        <p:nvSpPr>
          <p:cNvPr id="8" name="7 Marcador de pie de página"/>
          <p:cNvSpPr>
            <a:spLocks noGrp="1"/>
          </p:cNvSpPr>
          <p:nvPr>
            <p:ph type="ftr" sz="quarter" idx="11"/>
          </p:nvPr>
        </p:nvSpPr>
        <p:spPr/>
        <p:txBody>
          <a:bodyPr/>
          <a:lstStyle>
            <a:lvl1pPr>
              <a:defRPr/>
            </a:lvl1pPr>
          </a:lstStyle>
          <a:p>
            <a:r>
              <a:rPr lang="en-US" dirty="0"/>
              <a:t>Company Logo</a:t>
            </a:r>
          </a:p>
        </p:txBody>
      </p:sp>
      <p:sp>
        <p:nvSpPr>
          <p:cNvPr id="9" name="8 Marcador de número de diapositiva"/>
          <p:cNvSpPr>
            <a:spLocks noGrp="1"/>
          </p:cNvSpPr>
          <p:nvPr>
            <p:ph type="sldNum" sz="quarter" idx="12"/>
          </p:nvPr>
        </p:nvSpPr>
        <p:spPr/>
        <p:txBody>
          <a:bodyPr/>
          <a:lstStyle>
            <a:lvl1pPr>
              <a:defRPr/>
            </a:lvl1pPr>
          </a:lstStyle>
          <a:p>
            <a:fld id="{9CD5E812-5052-4B31-BF96-75D7B45480CC}" type="slidenum">
              <a:rPr lang="en-US"/>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r>
              <a:rPr lang="en-US" dirty="0"/>
              <a:t>www.themegallery.com</a:t>
            </a:r>
          </a:p>
        </p:txBody>
      </p:sp>
      <p:sp>
        <p:nvSpPr>
          <p:cNvPr id="4" name="3 Marcador de pie de página"/>
          <p:cNvSpPr>
            <a:spLocks noGrp="1"/>
          </p:cNvSpPr>
          <p:nvPr>
            <p:ph type="ftr" sz="quarter" idx="11"/>
          </p:nvPr>
        </p:nvSpPr>
        <p:spPr/>
        <p:txBody>
          <a:bodyPr/>
          <a:lstStyle>
            <a:lvl1pPr>
              <a:defRPr/>
            </a:lvl1pPr>
          </a:lstStyle>
          <a:p>
            <a:r>
              <a:rPr lang="en-US" dirty="0"/>
              <a:t>Company Logo</a:t>
            </a:r>
          </a:p>
        </p:txBody>
      </p:sp>
      <p:sp>
        <p:nvSpPr>
          <p:cNvPr id="5" name="4 Marcador de número de diapositiva"/>
          <p:cNvSpPr>
            <a:spLocks noGrp="1"/>
          </p:cNvSpPr>
          <p:nvPr>
            <p:ph type="sldNum" sz="quarter" idx="12"/>
          </p:nvPr>
        </p:nvSpPr>
        <p:spPr/>
        <p:txBody>
          <a:bodyPr/>
          <a:lstStyle>
            <a:lvl1pPr>
              <a:defRPr/>
            </a:lvl1pPr>
          </a:lstStyle>
          <a:p>
            <a:fld id="{F54F44D6-E223-49E8-8AAB-FD91D0795C03}" type="slidenum">
              <a:rPr lang="en-US"/>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r>
              <a:rPr lang="en-US" dirty="0"/>
              <a:t>www.themegallery.com</a:t>
            </a:r>
          </a:p>
        </p:txBody>
      </p:sp>
      <p:sp>
        <p:nvSpPr>
          <p:cNvPr id="3" name="2 Marcador de pie de página"/>
          <p:cNvSpPr>
            <a:spLocks noGrp="1"/>
          </p:cNvSpPr>
          <p:nvPr>
            <p:ph type="ftr" sz="quarter" idx="11"/>
          </p:nvPr>
        </p:nvSpPr>
        <p:spPr/>
        <p:txBody>
          <a:bodyPr/>
          <a:lstStyle>
            <a:lvl1pPr>
              <a:defRPr/>
            </a:lvl1pPr>
          </a:lstStyle>
          <a:p>
            <a:r>
              <a:rPr lang="en-US" dirty="0"/>
              <a:t>Company Logo</a:t>
            </a:r>
          </a:p>
        </p:txBody>
      </p:sp>
      <p:sp>
        <p:nvSpPr>
          <p:cNvPr id="4" name="3 Marcador de número de diapositiva"/>
          <p:cNvSpPr>
            <a:spLocks noGrp="1"/>
          </p:cNvSpPr>
          <p:nvPr>
            <p:ph type="sldNum" sz="quarter" idx="12"/>
          </p:nvPr>
        </p:nvSpPr>
        <p:spPr/>
        <p:txBody>
          <a:bodyPr/>
          <a:lstStyle>
            <a:lvl1pPr>
              <a:defRPr/>
            </a:lvl1pPr>
          </a:lstStyle>
          <a:p>
            <a:fld id="{37F2DD8E-8DFA-43CF-B169-01FB9DE8976C}" type="slidenum">
              <a:rPr lang="en-US"/>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EA46634C-CC17-4A81-B195-2A5DA8CB5BA3}" type="slidenum">
              <a:rPr lang="en-US"/>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3AE8F41F-FB89-4557-BC8A-2276A031E2F2}" type="slidenum">
              <a:rPr lang="en-US"/>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2F0B9AEA-3DF7-4B2A-A5F0-E4AD2A5809D4}" type="slidenum">
              <a:rPr lang="en-US"/>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0813"/>
            <a:ext cx="2057400" cy="599757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0813"/>
            <a:ext cx="6019800" cy="599757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0478DDCE-16F8-45EB-8358-52BE611D295A}" type="slidenum">
              <a:rPr lang="en-US"/>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0813"/>
            <a:ext cx="8229600" cy="563562"/>
          </a:xfrm>
        </p:spPr>
        <p:txBody>
          <a:bodyPr/>
          <a:lstStyle/>
          <a:p>
            <a:r>
              <a:rPr lang="es-ES" smtClean="0"/>
              <a:t>Haga clic para modificar el estilo de título del patrón</a:t>
            </a:r>
            <a:endParaRPr lang="es-ES"/>
          </a:p>
        </p:txBody>
      </p:sp>
      <p:sp>
        <p:nvSpPr>
          <p:cNvPr id="3" name="2 Marcador de tabla"/>
          <p:cNvSpPr>
            <a:spLocks noGrp="1"/>
          </p:cNvSpPr>
          <p:nvPr>
            <p:ph type="tbl" idx="1"/>
          </p:nvPr>
        </p:nvSpPr>
        <p:spPr>
          <a:xfrm>
            <a:off x="457200" y="900113"/>
            <a:ext cx="8229600" cy="5248275"/>
          </a:xfrm>
        </p:spPr>
        <p:txBody>
          <a:bodyPr/>
          <a:lstStyle/>
          <a:p>
            <a:r>
              <a:rPr lang="es-ES" dirty="0" smtClean="0"/>
              <a:t>Haga clic en el icono para agregar una tabla</a:t>
            </a:r>
            <a:endParaRPr lang="es-ES" dirty="0"/>
          </a:p>
        </p:txBody>
      </p:sp>
      <p:sp>
        <p:nvSpPr>
          <p:cNvPr id="4" name="3 Marcador de fecha"/>
          <p:cNvSpPr>
            <a:spLocks noGrp="1"/>
          </p:cNvSpPr>
          <p:nvPr>
            <p:ph type="dt" sz="half" idx="10"/>
          </p:nvPr>
        </p:nvSpPr>
        <p:spPr>
          <a:xfrm>
            <a:off x="457200" y="6523038"/>
            <a:ext cx="2133600" cy="320675"/>
          </a:xfrm>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a:xfrm>
            <a:off x="6324600" y="6537325"/>
            <a:ext cx="2438400" cy="320675"/>
          </a:xfrm>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a:xfrm>
            <a:off x="3276600" y="6537325"/>
            <a:ext cx="2133600" cy="320675"/>
          </a:xfrm>
        </p:spPr>
        <p:txBody>
          <a:bodyPr/>
          <a:lstStyle>
            <a:lvl1pPr>
              <a:defRPr/>
            </a:lvl1pPr>
          </a:lstStyle>
          <a:p>
            <a:fld id="{BEF1814D-2D9C-4B82-8EC1-197204EE44DD}" type="slidenum">
              <a:rPr lang="en-US"/>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alpha val="0"/>
          </a:srgbClr>
        </a:solidFill>
        <a:effectLst/>
      </p:bgPr>
    </p:bg>
    <p:spTree>
      <p:nvGrpSpPr>
        <p:cNvPr id="1" name=""/>
        <p:cNvGrpSpPr/>
        <p:nvPr/>
      </p:nvGrpSpPr>
      <p:grpSpPr>
        <a:xfrm>
          <a:off x="0" y="0"/>
          <a:ext cx="0" cy="0"/>
          <a:chOff x="0" y="0"/>
          <a:chExt cx="0" cy="0"/>
        </a:xfrm>
      </p:grpSpPr>
      <p:sp>
        <p:nvSpPr>
          <p:cNvPr id="1039" name="Freeform 15"/>
          <p:cNvSpPr>
            <a:spLocks/>
          </p:cNvSpPr>
          <p:nvPr/>
        </p:nvSpPr>
        <p:spPr bwMode="gray">
          <a:xfrm>
            <a:off x="0" y="5445125"/>
            <a:ext cx="9144000" cy="1414463"/>
          </a:xfrm>
          <a:custGeom>
            <a:avLst/>
            <a:gdLst/>
            <a:ahLst/>
            <a:cxnLst>
              <a:cxn ang="0">
                <a:pos x="5760" y="885"/>
              </a:cxn>
              <a:cxn ang="0">
                <a:pos x="5760" y="0"/>
              </a:cxn>
              <a:cxn ang="0">
                <a:pos x="2832" y="626"/>
              </a:cxn>
              <a:cxn ang="0">
                <a:pos x="0" y="36"/>
              </a:cxn>
              <a:cxn ang="0">
                <a:pos x="0" y="891"/>
              </a:cxn>
              <a:cxn ang="0">
                <a:pos x="5760" y="885"/>
              </a:cxn>
            </a:cxnLst>
            <a:rect l="0" t="0" r="r" b="b"/>
            <a:pathLst>
              <a:path w="5760" h="891">
                <a:moveTo>
                  <a:pt x="5760" y="885"/>
                </a:moveTo>
                <a:lnTo>
                  <a:pt x="5760" y="0"/>
                </a:lnTo>
                <a:cubicBezTo>
                  <a:pt x="4888" y="573"/>
                  <a:pt x="3696" y="609"/>
                  <a:pt x="2832" y="626"/>
                </a:cubicBezTo>
                <a:cubicBezTo>
                  <a:pt x="1968" y="643"/>
                  <a:pt x="640" y="474"/>
                  <a:pt x="0" y="36"/>
                </a:cubicBezTo>
                <a:lnTo>
                  <a:pt x="0" y="891"/>
                </a:lnTo>
                <a:lnTo>
                  <a:pt x="5760" y="885"/>
                </a:lnTo>
                <a:close/>
              </a:path>
            </a:pathLst>
          </a:custGeom>
          <a:gradFill rotWithShape="1">
            <a:gsLst>
              <a:gs pos="0">
                <a:schemeClr val="accent1"/>
              </a:gs>
              <a:gs pos="100000">
                <a:schemeClr val="accent1">
                  <a:gamma/>
                  <a:tint val="15294"/>
                  <a:invGamma/>
                </a:schemeClr>
              </a:gs>
            </a:gsLst>
            <a:lin ang="5400000" scaled="1"/>
          </a:gradFill>
          <a:ln w="9525">
            <a:noFill/>
            <a:round/>
            <a:headEnd/>
            <a:tailEnd/>
          </a:ln>
          <a:effectLst/>
        </p:spPr>
        <p:txBody>
          <a:bodyPr/>
          <a:lstStyle/>
          <a:p>
            <a:endParaRPr lang="es-ES" dirty="0"/>
          </a:p>
        </p:txBody>
      </p:sp>
      <p:graphicFrame>
        <p:nvGraphicFramePr>
          <p:cNvPr id="1040" name="Object 16"/>
          <p:cNvGraphicFramePr>
            <a:graphicFrameLocks noChangeAspect="1"/>
          </p:cNvGraphicFramePr>
          <p:nvPr/>
        </p:nvGraphicFramePr>
        <p:xfrm>
          <a:off x="0" y="0"/>
          <a:ext cx="9144000" cy="692150"/>
        </p:xfrm>
        <a:graphic>
          <a:graphicData uri="http://schemas.openxmlformats.org/presentationml/2006/ole">
            <mc:AlternateContent xmlns:mc="http://schemas.openxmlformats.org/markup-compatibility/2006">
              <mc:Choice xmlns:v="urn:schemas-microsoft-com:vml" Requires="v">
                <p:oleObj spid="_x0000_s1277" name="Image" r:id="rId15" imgW="7390476" imgH="913963" progId="">
                  <p:embed/>
                </p:oleObj>
              </mc:Choice>
              <mc:Fallback>
                <p:oleObj name="Image" r:id="rId15" imgW="7390476" imgH="913963" progId="">
                  <p:embed/>
                  <p:pic>
                    <p:nvPicPr>
                      <p:cNvPr id="0" name="Picture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gray">
                      <a:xfrm>
                        <a:off x="0" y="0"/>
                        <a:ext cx="9144000" cy="692150"/>
                      </a:xfrm>
                      <a:prstGeom prst="rect">
                        <a:avLst/>
                      </a:prstGeom>
                      <a:noFill/>
                      <a:ln>
                        <a:noFill/>
                      </a:ln>
                      <a:effectLst/>
                      <a:extLst>
                        <a:ext uri="{909E8E84-426E-40DD-AFC4-6F175D3DCCD1}">
                          <a14:hiddenFill xmlns:a14="http://schemas.microsoft.com/office/drawing/2010/main">
                            <a:solidFill>
                              <a:srgbClr val="48BDEC"/>
                            </a:solidFill>
                          </a14:hiddenFill>
                        </a:ext>
                        <a:ext uri="{91240B29-F687-4F45-9708-019B960494DF}">
                          <a14:hiddenLine xmlns:a14="http://schemas.microsoft.com/office/drawing/2010/main" w="9525">
                            <a:solidFill>
                              <a:srgbClr val="2B166E"/>
                            </a:solidFill>
                            <a:miter lim="800000"/>
                            <a:headEnd/>
                            <a:tailEnd/>
                          </a14:hiddenLine>
                        </a:ext>
                        <a:ext uri="{AF507438-7753-43E0-B8FC-AC1667EBCBE1}">
                          <a14:hiddenEffects xmlns:a14="http://schemas.microsoft.com/office/drawing/2010/main">
                            <a:effectLst>
                              <a:outerShdw dist="35921" dir="2700000" algn="ctr" rotWithShape="0">
                                <a:srgbClr val="B2B2B2"/>
                              </a:outerShdw>
                            </a:effectLst>
                          </a14:hiddenEffects>
                        </a:ext>
                      </a:extLst>
                    </p:spPr>
                  </p:pic>
                </p:oleObj>
              </mc:Fallback>
            </mc:AlternateContent>
          </a:graphicData>
        </a:graphic>
      </p:graphicFrame>
      <p:sp>
        <p:nvSpPr>
          <p:cNvPr id="1041" name="Rectangle 17"/>
          <p:cNvSpPr>
            <a:spLocks noChangeArrowheads="1"/>
          </p:cNvSpPr>
          <p:nvPr/>
        </p:nvSpPr>
        <p:spPr bwMode="gray">
          <a:xfrm>
            <a:off x="0" y="6538913"/>
            <a:ext cx="9144000" cy="333375"/>
          </a:xfrm>
          <a:prstGeom prst="rect">
            <a:avLst/>
          </a:prstGeom>
          <a:gradFill rotWithShape="1">
            <a:gsLst>
              <a:gs pos="0">
                <a:schemeClr val="tx2"/>
              </a:gs>
              <a:gs pos="100000">
                <a:schemeClr val="accent1"/>
              </a:gs>
            </a:gsLst>
            <a:lin ang="0" scaled="1"/>
          </a:gradFill>
          <a:ln w="9525">
            <a:noFill/>
            <a:miter lim="800000"/>
            <a:headEnd/>
            <a:tailEnd/>
          </a:ln>
          <a:effectLst/>
        </p:spPr>
        <p:txBody>
          <a:bodyPr wrap="none" anchor="ctr"/>
          <a:lstStyle/>
          <a:p>
            <a:endParaRPr lang="es-ES" dirty="0"/>
          </a:p>
        </p:txBody>
      </p:sp>
      <p:sp>
        <p:nvSpPr>
          <p:cNvPr id="1042" name="Rectangle 18"/>
          <p:cNvSpPr>
            <a:spLocks noChangeArrowheads="1"/>
          </p:cNvSpPr>
          <p:nvPr/>
        </p:nvSpPr>
        <p:spPr bwMode="gray">
          <a:xfrm>
            <a:off x="0" y="692150"/>
            <a:ext cx="9144000" cy="73025"/>
          </a:xfrm>
          <a:prstGeom prst="rect">
            <a:avLst/>
          </a:prstGeom>
          <a:gradFill rotWithShape="1">
            <a:gsLst>
              <a:gs pos="0">
                <a:schemeClr val="accent1"/>
              </a:gs>
              <a:gs pos="50000">
                <a:schemeClr val="accent1">
                  <a:gamma/>
                  <a:tint val="27451"/>
                  <a:invGamma/>
                </a:schemeClr>
              </a:gs>
              <a:gs pos="100000">
                <a:schemeClr val="accent1"/>
              </a:gs>
            </a:gsLst>
            <a:lin ang="0" scaled="1"/>
          </a:gradFill>
          <a:ln w="9525">
            <a:noFill/>
            <a:miter lim="800000"/>
            <a:headEnd/>
            <a:tailEnd/>
          </a:ln>
          <a:effectLst/>
        </p:spPr>
        <p:txBody>
          <a:bodyPr wrap="none" anchor="ctr"/>
          <a:lstStyle/>
          <a:p>
            <a:endParaRPr lang="es-ES" dirty="0"/>
          </a:p>
        </p:txBody>
      </p:sp>
      <p:sp>
        <p:nvSpPr>
          <p:cNvPr id="1027" name="Rectangle 3"/>
          <p:cNvSpPr>
            <a:spLocks noGrp="1" noChangeArrowheads="1"/>
          </p:cNvSpPr>
          <p:nvPr>
            <p:ph type="body" idx="1"/>
          </p:nvPr>
        </p:nvSpPr>
        <p:spPr bwMode="auto">
          <a:xfrm>
            <a:off x="457200" y="900113"/>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white">
          <a:xfrm>
            <a:off x="457200" y="6523038"/>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r>
              <a:rPr lang="en-US" dirty="0"/>
              <a:t>www.themegallery.com</a:t>
            </a:r>
          </a:p>
        </p:txBody>
      </p:sp>
      <p:sp>
        <p:nvSpPr>
          <p:cNvPr id="1029" name="Rectangle 5"/>
          <p:cNvSpPr>
            <a:spLocks noGrp="1" noChangeArrowheads="1"/>
          </p:cNvSpPr>
          <p:nvPr>
            <p:ph type="ftr" sz="quarter" idx="3"/>
          </p:nvPr>
        </p:nvSpPr>
        <p:spPr bwMode="white">
          <a:xfrm>
            <a:off x="6324600" y="6537325"/>
            <a:ext cx="24384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1">
                <a:solidFill>
                  <a:schemeClr val="bg1"/>
                </a:solidFill>
                <a:latin typeface="+mn-lt"/>
              </a:defRPr>
            </a:lvl1pPr>
          </a:lstStyle>
          <a:p>
            <a:r>
              <a:rPr lang="en-US" dirty="0"/>
              <a:t>Company Logo</a:t>
            </a:r>
          </a:p>
        </p:txBody>
      </p:sp>
      <p:sp>
        <p:nvSpPr>
          <p:cNvPr id="1030" name="Rectangle 6"/>
          <p:cNvSpPr>
            <a:spLocks noGrp="1" noChangeArrowheads="1"/>
          </p:cNvSpPr>
          <p:nvPr>
            <p:ph type="sldNum" sz="quarter" idx="4"/>
          </p:nvPr>
        </p:nvSpPr>
        <p:spPr bwMode="white">
          <a:xfrm>
            <a:off x="3276600" y="65373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bg1"/>
                </a:solidFill>
              </a:defRPr>
            </a:lvl1pPr>
          </a:lstStyle>
          <a:p>
            <a:fld id="{0762628C-20BE-4699-B721-FA782C3E2F7D}" type="slidenum">
              <a:rPr lang="en-US"/>
              <a:pPr/>
              <a:t>‹Nº›</a:t>
            </a:fld>
            <a:endParaRPr lang="en-US" dirty="0"/>
          </a:p>
        </p:txBody>
      </p:sp>
      <p:sp>
        <p:nvSpPr>
          <p:cNvPr id="1026" name="Rectangle 2"/>
          <p:cNvSpPr>
            <a:spLocks noGrp="1" noChangeArrowheads="1"/>
          </p:cNvSpPr>
          <p:nvPr>
            <p:ph type="title"/>
          </p:nvPr>
        </p:nvSpPr>
        <p:spPr bwMode="white">
          <a:xfrm>
            <a:off x="457200" y="150813"/>
            <a:ext cx="82296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p:txStyles>
    <p:title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0.jpeg"/><Relationship Id="rId3" Type="http://schemas.openxmlformats.org/officeDocument/2006/relationships/image" Target="http://www.cigarroselectronicos.com/images/dot.gif" TargetMode="External"/><Relationship Id="rId7" Type="http://schemas.openxmlformats.org/officeDocument/2006/relationships/hyperlink" Target="http://www.comprar.ideasregalo.info/product_info.php?products_id=143" TargetMode="External"/><Relationship Id="rId12" Type="http://schemas.openxmlformats.org/officeDocument/2006/relationships/hyperlink" Target="http://www.comprar.ideasregalo.info/product_info.php?products_id=151" TargetMode="Externa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http://www.comprar.ideasregalo.info/images/e_cigarette_lux.jpg" TargetMode="External"/><Relationship Id="rId11" Type="http://schemas.openxmlformats.org/officeDocument/2006/relationships/image" Target="../media/image19.jpeg"/><Relationship Id="rId5" Type="http://schemas.openxmlformats.org/officeDocument/2006/relationships/image" Target="../media/image17.jpeg"/><Relationship Id="rId10" Type="http://schemas.openxmlformats.org/officeDocument/2006/relationships/hyperlink" Target="http://www.cigarroselectronicos.com/productos/cigarrillo_electronico_mini_health_4081_kit_farmacias.html" TargetMode="External"/><Relationship Id="rId4" Type="http://schemas.openxmlformats.org/officeDocument/2006/relationships/hyperlink" Target="http://www.cigarroselectronicos.com/productos/cigarrillo_electronico._kit_e-cigarette_lux_808.html" TargetMode="External"/><Relationship Id="rId9" Type="http://schemas.openxmlformats.org/officeDocument/2006/relationships/image" Target="http://www.comprar.ideasregalo.info/images/e_liquido_con_dunhill.jpg" TargetMode="External"/><Relationship Id="rId14" Type="http://schemas.openxmlformats.org/officeDocument/2006/relationships/image" Target="http://www.comprar.ideasregalo.info/images/e_liquido_sin_cappuchino.jpg"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47"/>
          <p:cNvSpPr>
            <a:spLocks noGrp="1" noChangeArrowheads="1"/>
          </p:cNvSpPr>
          <p:nvPr>
            <p:ph idx="1"/>
          </p:nvPr>
        </p:nvSpPr>
        <p:spPr bwMode="gray">
          <a:xfrm>
            <a:off x="323528" y="980728"/>
            <a:ext cx="8676456" cy="720080"/>
          </a:xfrm>
          <a:prstGeom prst="roundRect">
            <a:avLst>
              <a:gd name="adj" fmla="val 16667"/>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a:noFill/>
            <a:round/>
            <a:headEnd/>
            <a:tailEnd/>
          </a:ln>
          <a:effectLst/>
        </p:spPr>
        <p:txBody>
          <a:bodyPr wrap="none" anchor="ctr"/>
          <a:lstStyle/>
          <a:p>
            <a:pPr algn="ctr">
              <a:buNone/>
              <a:defRPr/>
            </a:pPr>
            <a:r>
              <a:rPr lang="es-ES" sz="3600" dirty="0" smtClean="0">
                <a:latin typeface="Arial" pitchFamily="34" charset="0"/>
                <a:cs typeface="Arial" pitchFamily="34" charset="0"/>
              </a:rPr>
              <a:t>Tabaquismo </a:t>
            </a:r>
            <a:r>
              <a:rPr lang="es-ES" sz="3600" smtClean="0">
                <a:latin typeface="Arial" pitchFamily="34" charset="0"/>
                <a:cs typeface="Arial" pitchFamily="34" charset="0"/>
              </a:rPr>
              <a:t>Habilidades Diagnósticas</a:t>
            </a:r>
            <a:endParaRPr lang="es-ES" sz="3600" dirty="0">
              <a:latin typeface="Arial" pitchFamily="34" charset="0"/>
              <a:cs typeface="Arial" pitchFamily="34" charset="0"/>
            </a:endParaRPr>
          </a:p>
        </p:txBody>
      </p:sp>
      <p:sp>
        <p:nvSpPr>
          <p:cNvPr id="7" name="AutoShape 47"/>
          <p:cNvSpPr>
            <a:spLocks noChangeArrowheads="1"/>
          </p:cNvSpPr>
          <p:nvPr/>
        </p:nvSpPr>
        <p:spPr bwMode="gray">
          <a:xfrm>
            <a:off x="323528" y="4797152"/>
            <a:ext cx="4752975" cy="1512888"/>
          </a:xfrm>
          <a:prstGeom prst="roundRect">
            <a:avLst>
              <a:gd name="adj" fmla="val 16667"/>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a:noFill/>
            <a:round/>
            <a:headEnd/>
            <a:tailEnd/>
          </a:ln>
          <a:effectLst/>
        </p:spPr>
        <p:txBody>
          <a:bodyPr wrap="none" anchor="ctr"/>
          <a:lstStyle/>
          <a:p>
            <a:pPr eaLnBrk="1" hangingPunct="1">
              <a:defRPr/>
            </a:pPr>
            <a:endParaRPr lang="es-ES" b="1" dirty="0"/>
          </a:p>
          <a:p>
            <a:pPr eaLnBrk="1" hangingPunct="1">
              <a:defRPr/>
            </a:pPr>
            <a:endParaRPr lang="es-ES" b="1" dirty="0"/>
          </a:p>
          <a:p>
            <a:pPr eaLnBrk="1" hangingPunct="1">
              <a:defRPr/>
            </a:pPr>
            <a:endParaRPr lang="es-ES" b="1" dirty="0"/>
          </a:p>
          <a:p>
            <a:pPr eaLnBrk="1" hangingPunct="1">
              <a:defRPr/>
            </a:pPr>
            <a:r>
              <a:rPr lang="es-ES" b="1" dirty="0"/>
              <a:t>Dra.</a:t>
            </a:r>
            <a:r>
              <a:rPr lang="es-ES" b="1" dirty="0">
                <a:solidFill>
                  <a:srgbClr val="2B166E"/>
                </a:solidFill>
              </a:rPr>
              <a:t> MSc. </a:t>
            </a:r>
            <a:r>
              <a:rPr lang="es-ES" b="1" dirty="0"/>
              <a:t>Ester Castillo Rodríguez</a:t>
            </a:r>
          </a:p>
          <a:p>
            <a:pPr eaLnBrk="1" hangingPunct="1">
              <a:defRPr/>
            </a:pPr>
            <a:r>
              <a:rPr lang="es-ES" b="1" dirty="0"/>
              <a:t>        Especialista en Psiquiatría</a:t>
            </a:r>
          </a:p>
          <a:p>
            <a:pPr eaLnBrk="1" hangingPunct="1">
              <a:defRPr/>
            </a:pPr>
            <a:r>
              <a:rPr lang="es-ES" b="1" dirty="0"/>
              <a:t>        Profesora Asistente</a:t>
            </a:r>
          </a:p>
          <a:p>
            <a:pPr eaLnBrk="1" hangingPunct="1">
              <a:defRPr/>
            </a:pPr>
            <a:r>
              <a:rPr lang="es-ES" b="1" dirty="0"/>
              <a:t>         </a:t>
            </a:r>
            <a:r>
              <a:rPr lang="es-ES" b="1" dirty="0">
                <a:solidFill>
                  <a:srgbClr val="2B166E"/>
                </a:solidFill>
              </a:rPr>
              <a:t>Email: </a:t>
            </a:r>
            <a:r>
              <a:rPr lang="es-ES" b="1" u="sng" dirty="0">
                <a:solidFill>
                  <a:srgbClr val="2B166E"/>
                </a:solidFill>
              </a:rPr>
              <a:t>estercas @ </a:t>
            </a:r>
            <a:r>
              <a:rPr lang="es-ES" b="1" u="sng" dirty="0" err="1" smtClean="0">
                <a:solidFill>
                  <a:srgbClr val="2B166E"/>
                </a:solidFill>
              </a:rPr>
              <a:t>informed</a:t>
            </a:r>
            <a:r>
              <a:rPr lang="es-ES" b="1" u="sng" dirty="0" smtClean="0">
                <a:solidFill>
                  <a:srgbClr val="2B166E"/>
                </a:solidFill>
              </a:rPr>
              <a:t>. </a:t>
            </a:r>
            <a:r>
              <a:rPr lang="es-ES" b="1" u="sng" dirty="0">
                <a:solidFill>
                  <a:srgbClr val="2B166E"/>
                </a:solidFill>
              </a:rPr>
              <a:t>sld.cu</a:t>
            </a:r>
          </a:p>
          <a:p>
            <a:pPr eaLnBrk="1" hangingPunct="1">
              <a:defRPr/>
            </a:pPr>
            <a:endParaRPr lang="es-ES" b="1" dirty="0"/>
          </a:p>
          <a:p>
            <a:pPr eaLnBrk="1" hangingPunct="1">
              <a:defRPr/>
            </a:pPr>
            <a:endParaRPr lang="es-ES" b="1" dirty="0"/>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088" y="2132856"/>
            <a:ext cx="3375258" cy="253599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idx="4294967295"/>
          </p:nvPr>
        </p:nvSpPr>
        <p:spPr/>
        <p:txBody>
          <a:bodyPr/>
          <a:lstStyle/>
          <a:p>
            <a:pPr eaLnBrk="1" hangingPunct="1"/>
            <a:r>
              <a:rPr lang="es-ES" sz="2800" dirty="0" smtClean="0">
                <a:latin typeface="Arial" panose="020B0604020202020204" pitchFamily="34" charset="0"/>
                <a:cs typeface="Arial" panose="020B0604020202020204" pitchFamily="34" charset="0"/>
              </a:rPr>
              <a:t>Tabaquismo</a:t>
            </a:r>
          </a:p>
        </p:txBody>
      </p:sp>
      <p:sp>
        <p:nvSpPr>
          <p:cNvPr id="5123" name="2 Marcador de contenido"/>
          <p:cNvSpPr>
            <a:spLocks noGrp="1"/>
          </p:cNvSpPr>
          <p:nvPr>
            <p:ph idx="4294967295"/>
          </p:nvPr>
        </p:nvSpPr>
        <p:spPr/>
        <p:txBody>
          <a:bodyPr/>
          <a:lstStyle/>
          <a:p>
            <a:pPr eaLnBrk="1" hangingPunct="1">
              <a:buFont typeface="Wingdings" pitchFamily="2" charset="2"/>
              <a:buNone/>
            </a:pPr>
            <a:r>
              <a:rPr lang="es-ES" dirty="0" smtClean="0"/>
              <a:t>   </a:t>
            </a:r>
            <a:r>
              <a:rPr lang="es-ES" sz="2400" b="0" dirty="0" smtClean="0">
                <a:solidFill>
                  <a:schemeClr val="tx1"/>
                </a:solidFill>
                <a:latin typeface="Arial" pitchFamily="34" charset="0"/>
                <a:cs typeface="Arial" pitchFamily="34" charset="0"/>
              </a:rPr>
              <a:t>Según  el Tercer Glosario Cubano de Psiquiatría y  La Décima Clasificación  Internacional  de Enfermedades (CIE- 10) se codifica como:</a:t>
            </a:r>
          </a:p>
          <a:p>
            <a:pPr algn="just" eaLnBrk="1" hangingPunct="1">
              <a:buFont typeface="Wingdings" pitchFamily="2" charset="2"/>
              <a:buNone/>
            </a:pPr>
            <a:endParaRPr lang="es-ES" dirty="0" smtClean="0">
              <a:solidFill>
                <a:schemeClr val="tx1"/>
              </a:solidFill>
              <a:latin typeface="Arial" pitchFamily="34" charset="0"/>
              <a:cs typeface="Arial" pitchFamily="34" charset="0"/>
            </a:endParaRPr>
          </a:p>
          <a:p>
            <a:pPr eaLnBrk="1" hangingPunct="1">
              <a:buFont typeface="Wingdings" pitchFamily="2" charset="2"/>
              <a:buNone/>
            </a:pPr>
            <a:r>
              <a:rPr lang="es-ES" dirty="0" smtClean="0">
                <a:solidFill>
                  <a:schemeClr val="tx1"/>
                </a:solidFill>
                <a:latin typeface="Arial" pitchFamily="34" charset="0"/>
                <a:cs typeface="Arial" pitchFamily="34" charset="0"/>
              </a:rPr>
              <a:t>   Trastornos Mentales y del comportamiento debidos al uso de tabaco. (F17)</a:t>
            </a:r>
          </a:p>
          <a:p>
            <a:pPr eaLnBrk="1" hangingPunct="1">
              <a:buFont typeface="Wingdings" pitchFamily="2" charset="2"/>
              <a:buNone/>
            </a:pPr>
            <a:endParaRPr lang="es-ES" dirty="0">
              <a:latin typeface="Arial" pitchFamily="34" charset="0"/>
              <a:cs typeface="Arial" pitchFamily="34" charset="0"/>
            </a:endParaRPr>
          </a:p>
          <a:p>
            <a:pPr eaLnBrk="1" hangingPunct="1">
              <a:buFont typeface="Wingdings" pitchFamily="2" charset="2"/>
              <a:buNone/>
            </a:pPr>
            <a:r>
              <a:rPr lang="es-ES" dirty="0" smtClean="0">
                <a:solidFill>
                  <a:schemeClr val="tx1"/>
                </a:solidFill>
                <a:latin typeface="Arial" pitchFamily="34" charset="0"/>
                <a:cs typeface="Arial" pitchFamily="34" charset="0"/>
              </a:rPr>
              <a:t>              </a:t>
            </a:r>
            <a:r>
              <a:rPr lang="es-ES" dirty="0" smtClean="0">
                <a:solidFill>
                  <a:srgbClr val="FF0000"/>
                </a:solidFill>
                <a:latin typeface="Arial" pitchFamily="34" charset="0"/>
                <a:cs typeface="Arial" pitchFamily="34" charset="0"/>
              </a:rPr>
              <a:t>(Modificado en la CIE-11)</a:t>
            </a:r>
          </a:p>
        </p:txBody>
      </p:sp>
    </p:spTree>
    <p:extLst>
      <p:ext uri="{BB962C8B-B14F-4D97-AF65-F5344CB8AC3E}">
        <p14:creationId xmlns:p14="http://schemas.microsoft.com/office/powerpoint/2010/main" val="31322137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p:cNvSpPr txBox="1"/>
          <p:nvPr/>
        </p:nvSpPr>
        <p:spPr>
          <a:xfrm>
            <a:off x="457200" y="805613"/>
            <a:ext cx="8795320" cy="5909310"/>
          </a:xfrm>
          <a:prstGeom prst="rect">
            <a:avLst/>
          </a:prstGeom>
          <a:noFill/>
        </p:spPr>
        <p:txBody>
          <a:bodyPr wrap="square" rtlCol="0">
            <a:spAutoFit/>
          </a:bodyPr>
          <a:lstStyle/>
          <a:p>
            <a:r>
              <a:rPr lang="es-ES" sz="2000" b="1" dirty="0" smtClean="0">
                <a:solidFill>
                  <a:schemeClr val="accent4">
                    <a:lumMod val="50000"/>
                  </a:schemeClr>
                </a:solidFill>
                <a:latin typeface="Arial" panose="020B0604020202020204" pitchFamily="34" charset="0"/>
                <a:cs typeface="Arial" panose="020B0604020202020204" pitchFamily="34" charset="0"/>
              </a:rPr>
              <a:t>6C4A Trastornos debido al consumo de nicotina</a:t>
            </a:r>
          </a:p>
          <a:p>
            <a:endParaRPr lang="es-ES" sz="2000" b="1" dirty="0" smtClean="0">
              <a:solidFill>
                <a:schemeClr val="accent4">
                  <a:lumMod val="50000"/>
                </a:schemeClr>
              </a:solidFill>
              <a:latin typeface="Arial" panose="020B0604020202020204" pitchFamily="34" charset="0"/>
              <a:cs typeface="Arial" panose="020B0604020202020204" pitchFamily="34" charset="0"/>
            </a:endParaRPr>
          </a:p>
          <a:p>
            <a:pPr algn="just"/>
            <a:r>
              <a:rPr lang="es-ES" sz="2000" dirty="0" smtClean="0">
                <a:latin typeface="Arial" panose="020B0604020202020204" pitchFamily="34" charset="0"/>
                <a:cs typeface="Arial" panose="020B0604020202020204" pitchFamily="34" charset="0"/>
              </a:rPr>
              <a:t>6C4A.0</a:t>
            </a:r>
            <a:r>
              <a:rPr lang="es-ES" sz="2000" b="1" dirty="0" smtClean="0">
                <a:latin typeface="Arial" panose="020B0604020202020204" pitchFamily="34" charset="0"/>
                <a:cs typeface="Arial" panose="020B0604020202020204" pitchFamily="34" charset="0"/>
              </a:rPr>
              <a:t>   Episodio de consumo nocivo de nicotina</a:t>
            </a:r>
            <a:r>
              <a:rPr lang="es-ES" sz="2000" dirty="0" smtClean="0">
                <a:latin typeface="Arial" panose="020B0604020202020204" pitchFamily="34" charset="0"/>
                <a:cs typeface="Arial" panose="020B0604020202020204" pitchFamily="34" charset="0"/>
              </a:rPr>
              <a:t>.</a:t>
            </a:r>
          </a:p>
          <a:p>
            <a:pPr algn="just"/>
            <a:endParaRPr lang="es-ES" sz="2000" dirty="0" smtClean="0">
              <a:latin typeface="Arial" panose="020B0604020202020204" pitchFamily="34" charset="0"/>
              <a:cs typeface="Arial" panose="020B0604020202020204" pitchFamily="34" charset="0"/>
            </a:endParaRPr>
          </a:p>
          <a:p>
            <a:pPr algn="just"/>
            <a:r>
              <a:rPr lang="es-ES" sz="2000" dirty="0" smtClean="0">
                <a:latin typeface="Arial" panose="020B0604020202020204" pitchFamily="34" charset="0"/>
                <a:cs typeface="Arial" panose="020B0604020202020204" pitchFamily="34" charset="0"/>
              </a:rPr>
              <a:t>6C4A.1   </a:t>
            </a:r>
            <a:r>
              <a:rPr lang="es-ES" sz="2000" b="1" dirty="0" smtClean="0">
                <a:latin typeface="Arial" panose="020B0604020202020204" pitchFamily="34" charset="0"/>
                <a:cs typeface="Arial" panose="020B0604020202020204" pitchFamily="34" charset="0"/>
              </a:rPr>
              <a:t>Patrón nocivo de consumo de nicotina</a:t>
            </a:r>
            <a:r>
              <a:rPr lang="es-ES" sz="2000" dirty="0" smtClean="0">
                <a:latin typeface="Arial" panose="020B0604020202020204" pitchFamily="34" charset="0"/>
                <a:cs typeface="Arial" panose="020B0604020202020204" pitchFamily="34" charset="0"/>
              </a:rPr>
              <a:t>.</a:t>
            </a:r>
          </a:p>
          <a:p>
            <a:r>
              <a:rPr lang="es-ES" sz="2000" dirty="0" smtClean="0">
                <a:latin typeface="Arial" panose="020B0604020202020204" pitchFamily="34" charset="0"/>
                <a:cs typeface="Arial" panose="020B0604020202020204" pitchFamily="34" charset="0"/>
              </a:rPr>
              <a:t>6C4A.10 Patrón nocivo de consumo de nicotina episódico. </a:t>
            </a:r>
          </a:p>
          <a:p>
            <a:r>
              <a:rPr lang="es-ES" sz="2000" dirty="0">
                <a:latin typeface="Arial" panose="020B0604020202020204" pitchFamily="34" charset="0"/>
                <a:cs typeface="Arial" panose="020B0604020202020204" pitchFamily="34" charset="0"/>
              </a:rPr>
              <a:t> </a:t>
            </a:r>
            <a:r>
              <a:rPr lang="es-ES" sz="2000" dirty="0" smtClean="0">
                <a:latin typeface="Arial" panose="020B0604020202020204" pitchFamily="34" charset="0"/>
                <a:cs typeface="Arial" panose="020B0604020202020204" pitchFamily="34" charset="0"/>
              </a:rPr>
              <a:t>               (menos de12 meses)</a:t>
            </a:r>
          </a:p>
          <a:p>
            <a:r>
              <a:rPr lang="es-ES" sz="2000" dirty="0" smtClean="0">
                <a:latin typeface="Arial" panose="020B0604020202020204" pitchFamily="34" charset="0"/>
                <a:cs typeface="Arial" panose="020B0604020202020204" pitchFamily="34" charset="0"/>
              </a:rPr>
              <a:t>6C4A.11 Patrón nocivo de consumo de nicotina, continuo.</a:t>
            </a:r>
          </a:p>
          <a:p>
            <a:r>
              <a:rPr lang="es-ES" sz="2000" dirty="0" smtClean="0">
                <a:latin typeface="Arial" panose="020B0604020202020204" pitchFamily="34" charset="0"/>
                <a:cs typeface="Arial" panose="020B0604020202020204" pitchFamily="34" charset="0"/>
              </a:rPr>
              <a:t>               (más de 12 meses)</a:t>
            </a:r>
          </a:p>
          <a:p>
            <a:endParaRPr lang="es-ES" sz="2000" dirty="0" smtClean="0">
              <a:latin typeface="Arial" panose="020B0604020202020204" pitchFamily="34" charset="0"/>
              <a:cs typeface="Arial" panose="020B0604020202020204" pitchFamily="34" charset="0"/>
            </a:endParaRPr>
          </a:p>
          <a:p>
            <a:pPr eaLnBrk="1" hangingPunct="1">
              <a:buFont typeface="Wingdings" pitchFamily="2" charset="2"/>
              <a:buNone/>
            </a:pPr>
            <a:r>
              <a:rPr lang="es-ES" sz="2000" dirty="0">
                <a:latin typeface="Arial" pitchFamily="34" charset="0"/>
                <a:cs typeface="Arial" pitchFamily="34" charset="0"/>
              </a:rPr>
              <a:t>6C4A.2   </a:t>
            </a:r>
            <a:r>
              <a:rPr lang="es-ES" sz="2000" b="1" dirty="0">
                <a:latin typeface="Arial" pitchFamily="34" charset="0"/>
                <a:cs typeface="Arial" pitchFamily="34" charset="0"/>
              </a:rPr>
              <a:t>Dependencia de </a:t>
            </a:r>
            <a:r>
              <a:rPr lang="es-ES" sz="2000" b="1" dirty="0" smtClean="0">
                <a:latin typeface="Arial" pitchFamily="34" charset="0"/>
                <a:cs typeface="Arial" pitchFamily="34" charset="0"/>
              </a:rPr>
              <a:t>Nicotina</a:t>
            </a:r>
            <a:endParaRPr lang="es-ES" sz="2000" b="1" dirty="0">
              <a:latin typeface="Arial" pitchFamily="34" charset="0"/>
              <a:cs typeface="Arial" pitchFamily="34" charset="0"/>
            </a:endParaRPr>
          </a:p>
          <a:p>
            <a:pPr eaLnBrk="1" hangingPunct="1">
              <a:buFont typeface="Wingdings" pitchFamily="2" charset="2"/>
              <a:buNone/>
            </a:pPr>
            <a:r>
              <a:rPr lang="es-ES" sz="2000" dirty="0">
                <a:latin typeface="Arial" pitchFamily="34" charset="0"/>
                <a:cs typeface="Arial" pitchFamily="34" charset="0"/>
              </a:rPr>
              <a:t>6C4A.20 Dependencia de </a:t>
            </a:r>
            <a:r>
              <a:rPr lang="es-ES" sz="2000" dirty="0" smtClean="0">
                <a:latin typeface="Arial" pitchFamily="34" charset="0"/>
                <a:cs typeface="Arial" pitchFamily="34" charset="0"/>
              </a:rPr>
              <a:t>la nicotina, consumo actual.</a:t>
            </a:r>
            <a:endParaRPr lang="es-ES" sz="2000" dirty="0">
              <a:latin typeface="Arial" pitchFamily="34" charset="0"/>
              <a:cs typeface="Arial" pitchFamily="34" charset="0"/>
            </a:endParaRPr>
          </a:p>
          <a:p>
            <a:pPr eaLnBrk="1" hangingPunct="1">
              <a:buFont typeface="Wingdings" pitchFamily="2" charset="2"/>
              <a:buNone/>
            </a:pPr>
            <a:r>
              <a:rPr lang="es-ES" sz="2000" dirty="0">
                <a:latin typeface="Arial" pitchFamily="34" charset="0"/>
                <a:cs typeface="Arial" pitchFamily="34" charset="0"/>
              </a:rPr>
              <a:t>6C4A.21 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a:t>
            </a:r>
            <a:r>
              <a:rPr lang="es-ES" sz="2000" dirty="0" smtClean="0">
                <a:latin typeface="Arial" pitchFamily="34" charset="0"/>
                <a:cs typeface="Arial" pitchFamily="34" charset="0"/>
              </a:rPr>
              <a:t>completa temprana.</a:t>
            </a:r>
          </a:p>
          <a:p>
            <a:pPr eaLnBrk="1" hangingPunct="1">
              <a:buFont typeface="Wingdings" pitchFamily="2" charset="2"/>
              <a:buNone/>
            </a:pPr>
            <a:r>
              <a:rPr lang="es-ES" sz="2000" dirty="0">
                <a:latin typeface="Arial" pitchFamily="34" charset="0"/>
                <a:cs typeface="Arial" pitchFamily="34" charset="0"/>
              </a:rPr>
              <a:t> </a:t>
            </a:r>
            <a:r>
              <a:rPr lang="es-ES" sz="2000" dirty="0" smtClean="0">
                <a:latin typeface="Arial" pitchFamily="34" charset="0"/>
                <a:cs typeface="Arial" pitchFamily="34" charset="0"/>
              </a:rPr>
              <a:t>              </a:t>
            </a:r>
            <a:r>
              <a:rPr lang="es-ES" sz="2000" dirty="0">
                <a:latin typeface="Arial" pitchFamily="34" charset="0"/>
                <a:cs typeface="Arial" pitchFamily="34" charset="0"/>
              </a:rPr>
              <a:t>(entre 1 y 12 meses</a:t>
            </a:r>
            <a:r>
              <a:rPr lang="es-ES" sz="2000" dirty="0" smtClean="0">
                <a:latin typeface="Arial" pitchFamily="34" charset="0"/>
                <a:cs typeface="Arial" pitchFamily="34" charset="0"/>
              </a:rPr>
              <a:t>)</a:t>
            </a:r>
            <a:r>
              <a:rPr lang="es-ES" sz="2000" dirty="0">
                <a:latin typeface="Arial" pitchFamily="34" charset="0"/>
                <a:cs typeface="Arial" pitchFamily="34" charset="0"/>
              </a:rPr>
              <a:t> </a:t>
            </a:r>
          </a:p>
          <a:p>
            <a:pPr eaLnBrk="1" hangingPunct="1">
              <a:buFont typeface="Wingdings" pitchFamily="2" charset="2"/>
              <a:buNone/>
            </a:pPr>
            <a:r>
              <a:rPr lang="es-ES" sz="2000" dirty="0">
                <a:latin typeface="Arial" pitchFamily="34" charset="0"/>
                <a:cs typeface="Arial" pitchFamily="34" charset="0"/>
              </a:rPr>
              <a:t>6C4A.22 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parcial </a:t>
            </a:r>
            <a:r>
              <a:rPr lang="es-ES" sz="2000" dirty="0" smtClean="0">
                <a:latin typeface="Arial" pitchFamily="34" charset="0"/>
                <a:cs typeface="Arial" pitchFamily="34" charset="0"/>
              </a:rPr>
              <a:t>prolongada. </a:t>
            </a:r>
          </a:p>
          <a:p>
            <a:pPr eaLnBrk="1" hangingPunct="1">
              <a:buFont typeface="Wingdings" pitchFamily="2" charset="2"/>
              <a:buNone/>
            </a:pPr>
            <a:r>
              <a:rPr lang="es-ES" sz="2000" dirty="0">
                <a:latin typeface="Arial" pitchFamily="34" charset="0"/>
                <a:cs typeface="Arial" pitchFamily="34" charset="0"/>
              </a:rPr>
              <a:t> </a:t>
            </a:r>
            <a:r>
              <a:rPr lang="es-ES" sz="2000" dirty="0" smtClean="0">
                <a:latin typeface="Arial" pitchFamily="34" charset="0"/>
                <a:cs typeface="Arial" pitchFamily="34" charset="0"/>
              </a:rPr>
              <a:t>              (</a:t>
            </a:r>
            <a:r>
              <a:rPr lang="es-ES" sz="2000" dirty="0">
                <a:latin typeface="Arial" pitchFamily="34" charset="0"/>
                <a:cs typeface="Arial" pitchFamily="34" charset="0"/>
              </a:rPr>
              <a:t>más de 12 meses)</a:t>
            </a:r>
          </a:p>
          <a:p>
            <a:pPr eaLnBrk="1" hangingPunct="1">
              <a:buFont typeface="Wingdings" pitchFamily="2" charset="2"/>
              <a:buNone/>
            </a:pPr>
            <a:r>
              <a:rPr lang="es-ES" sz="2000" dirty="0">
                <a:solidFill>
                  <a:schemeClr val="accent4">
                    <a:lumMod val="50000"/>
                  </a:schemeClr>
                </a:solidFill>
                <a:latin typeface="Arial" pitchFamily="34" charset="0"/>
                <a:cs typeface="Arial" pitchFamily="34" charset="0"/>
              </a:rPr>
              <a:t>6C4A.23 </a:t>
            </a:r>
            <a:r>
              <a:rPr lang="es-ES" sz="2000" dirty="0">
                <a:latin typeface="Arial" pitchFamily="34" charset="0"/>
                <a:cs typeface="Arial" pitchFamily="34" charset="0"/>
              </a:rPr>
              <a:t>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a:t>
            </a:r>
            <a:r>
              <a:rPr lang="es-ES" sz="2000" dirty="0" smtClean="0">
                <a:latin typeface="Arial" pitchFamily="34" charset="0"/>
                <a:cs typeface="Arial" pitchFamily="34" charset="0"/>
              </a:rPr>
              <a:t>completa prolongada.</a:t>
            </a:r>
            <a:endParaRPr lang="es-ES" sz="2000" dirty="0">
              <a:latin typeface="Arial" pitchFamily="34" charset="0"/>
              <a:cs typeface="Arial" pitchFamily="34" charset="0"/>
            </a:endParaRPr>
          </a:p>
          <a:p>
            <a:pPr eaLnBrk="1" hangingPunct="1">
              <a:buFont typeface="Wingdings" pitchFamily="2" charset="2"/>
              <a:buNone/>
            </a:pPr>
            <a:r>
              <a:rPr lang="es-ES" sz="2000" dirty="0" smtClean="0">
                <a:latin typeface="Arial" pitchFamily="34" charset="0"/>
                <a:cs typeface="Arial" pitchFamily="34" charset="0"/>
              </a:rPr>
              <a:t>               (</a:t>
            </a:r>
            <a:r>
              <a:rPr lang="es-ES" sz="2000" dirty="0">
                <a:latin typeface="Arial" pitchFamily="34" charset="0"/>
                <a:cs typeface="Arial" pitchFamily="34" charset="0"/>
              </a:rPr>
              <a:t>12 meses o más</a:t>
            </a:r>
            <a:r>
              <a:rPr lang="es-ES" sz="2000" dirty="0" smtClean="0">
                <a:latin typeface="Arial" pitchFamily="34" charset="0"/>
                <a:cs typeface="Arial" pitchFamily="34" charset="0"/>
              </a:rPr>
              <a:t>)</a:t>
            </a:r>
            <a:endParaRPr lang="es-ES" sz="2000" dirty="0">
              <a:latin typeface="Arial" panose="020B0604020202020204" pitchFamily="34" charset="0"/>
              <a:cs typeface="Arial" panose="020B0604020202020204" pitchFamily="34" charset="0"/>
            </a:endParaRPr>
          </a:p>
          <a:p>
            <a:endParaRPr lang="es-ES" dirty="0">
              <a:latin typeface="Arial" panose="020B0604020202020204" pitchFamily="34" charset="0"/>
              <a:cs typeface="Arial" panose="020B0604020202020204" pitchFamily="34" charset="0"/>
            </a:endParaRPr>
          </a:p>
        </p:txBody>
      </p:sp>
      <p:sp>
        <p:nvSpPr>
          <p:cNvPr id="10" name="CuadroTexto 9"/>
          <p:cNvSpPr txBox="1"/>
          <p:nvPr/>
        </p:nvSpPr>
        <p:spPr>
          <a:xfrm>
            <a:off x="323528" y="116632"/>
            <a:ext cx="7935416" cy="461665"/>
          </a:xfrm>
          <a:prstGeom prst="rect">
            <a:avLst/>
          </a:prstGeom>
          <a:noFill/>
        </p:spPr>
        <p:txBody>
          <a:bodyPr wrap="square" rtlCol="0">
            <a:spAutoFit/>
          </a:bodyPr>
          <a:lstStyle/>
          <a:p>
            <a:r>
              <a:rPr lang="es-ES" sz="2400" b="1" dirty="0" smtClean="0">
                <a:solidFill>
                  <a:schemeClr val="bg1"/>
                </a:solidFill>
              </a:rPr>
              <a:t>Clasificación Internacional de Enfermedades (CIE-11</a:t>
            </a:r>
            <a:r>
              <a:rPr lang="es-ES" sz="2400" dirty="0" smtClean="0">
                <a:solidFill>
                  <a:schemeClr val="bg1"/>
                </a:solidFill>
              </a:rPr>
              <a:t>)</a:t>
            </a:r>
            <a:endParaRPr lang="es-ES" sz="2400" dirty="0">
              <a:solidFill>
                <a:schemeClr val="bg1"/>
              </a:solidFill>
            </a:endParaRPr>
          </a:p>
        </p:txBody>
      </p:sp>
    </p:spTree>
    <p:extLst>
      <p:ext uri="{BB962C8B-B14F-4D97-AF65-F5344CB8AC3E}">
        <p14:creationId xmlns:p14="http://schemas.microsoft.com/office/powerpoint/2010/main" val="6445596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50" name="Object 2">
            <a:hlinkClick r:id="" action="ppaction://ole?verb=0"/>
          </p:cNvPr>
          <p:cNvGraphicFramePr>
            <a:graphicFrameLocks/>
          </p:cNvGraphicFramePr>
          <p:nvPr/>
        </p:nvGraphicFramePr>
        <p:xfrm>
          <a:off x="2500313" y="357188"/>
          <a:ext cx="2898775" cy="2590800"/>
        </p:xfrm>
        <a:graphic>
          <a:graphicData uri="http://schemas.openxmlformats.org/presentationml/2006/ole">
            <mc:AlternateContent xmlns:mc="http://schemas.openxmlformats.org/markup-compatibility/2006">
              <mc:Choice xmlns:v="urn:schemas-microsoft-com:vml" Requires="v">
                <p:oleObj spid="_x0000_s18565" name="Imagen" r:id="rId3" imgW="3278160" imgH="3522600" progId="">
                  <p:embed/>
                </p:oleObj>
              </mc:Choice>
              <mc:Fallback>
                <p:oleObj name="Imagen" r:id="rId3" imgW="3278160" imgH="3522600" progId="">
                  <p:embed/>
                  <p:pic>
                    <p:nvPicPr>
                      <p:cNvPr id="78850" name="Object 2">
                        <a:hlinkClick r:id="" action="ppaction://ole?verb=0"/>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0313" y="357188"/>
                        <a:ext cx="2898775"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3 Elipse"/>
          <p:cNvSpPr/>
          <p:nvPr/>
        </p:nvSpPr>
        <p:spPr>
          <a:xfrm>
            <a:off x="142875" y="928688"/>
            <a:ext cx="3500438" cy="785812"/>
          </a:xfrm>
          <a:prstGeom prst="ellipse">
            <a:avLst/>
          </a:prstGeom>
          <a:solidFill>
            <a:srgbClr val="379B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SÍNTOMAS FÍSICOS</a:t>
            </a:r>
          </a:p>
        </p:txBody>
      </p:sp>
      <p:sp>
        <p:nvSpPr>
          <p:cNvPr id="5" name="4 Elipse"/>
          <p:cNvSpPr/>
          <p:nvPr/>
        </p:nvSpPr>
        <p:spPr>
          <a:xfrm>
            <a:off x="5500688" y="857250"/>
            <a:ext cx="3429000" cy="928688"/>
          </a:xfrm>
          <a:prstGeom prst="ellipse">
            <a:avLst/>
          </a:prstGeom>
          <a:solidFill>
            <a:srgbClr val="379B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SÍNTOMAS PSÍQUICOS</a:t>
            </a:r>
          </a:p>
        </p:txBody>
      </p:sp>
      <p:sp>
        <p:nvSpPr>
          <p:cNvPr id="3077" name="5 Rectángulo"/>
          <p:cNvSpPr>
            <a:spLocks noChangeArrowheads="1"/>
          </p:cNvSpPr>
          <p:nvPr/>
        </p:nvSpPr>
        <p:spPr bwMode="auto">
          <a:xfrm>
            <a:off x="285750" y="2143125"/>
            <a:ext cx="39290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Mareos</a:t>
            </a:r>
          </a:p>
          <a:p>
            <a:pPr eaLnBrk="1" hangingPunct="1">
              <a:buFont typeface="Wingdings" panose="05000000000000000000" pitchFamily="2" charset="2"/>
              <a:buChar char="Ø"/>
            </a:pPr>
            <a:r>
              <a:rPr lang="es-ES" b="1" dirty="0" smtClean="0">
                <a:solidFill>
                  <a:srgbClr val="2B166E"/>
                </a:solidFill>
                <a:cs typeface="Arial" panose="020B0604020202020204" pitchFamily="34" charset="0"/>
              </a:rPr>
              <a:t>Cefalea</a:t>
            </a:r>
            <a:endParaRPr lang="es-ES" sz="1800" b="1" dirty="0" smtClean="0">
              <a:solidFill>
                <a:srgbClr val="2B166E"/>
              </a:solidFill>
              <a:effectLst/>
              <a:cs typeface="Arial" panose="020B0604020202020204" pitchFamily="34" charset="0"/>
            </a:endParaRP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Sudoración</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Insomnio</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Aumento del apetito</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Aumento del peso corporal</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Incremento de la tos y la expectoración</a:t>
            </a:r>
            <a:endParaRPr lang="es-ES" sz="1800" b="1" dirty="0" smtClean="0">
              <a:solidFill>
                <a:srgbClr val="2B166E"/>
              </a:solidFill>
              <a:effectLst/>
            </a:endParaRPr>
          </a:p>
        </p:txBody>
      </p:sp>
      <p:sp>
        <p:nvSpPr>
          <p:cNvPr id="3078" name="6 Rectángulo"/>
          <p:cNvSpPr>
            <a:spLocks noChangeArrowheads="1"/>
          </p:cNvSpPr>
          <p:nvPr/>
        </p:nvSpPr>
        <p:spPr bwMode="auto">
          <a:xfrm>
            <a:off x="6143625" y="2274888"/>
            <a:ext cx="2928938"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Deseos intensos </a:t>
            </a:r>
          </a:p>
          <a:p>
            <a:pPr eaLnBrk="1" hangingPunct="1"/>
            <a:r>
              <a:rPr lang="es-ES" sz="1800" b="1" smtClean="0">
                <a:solidFill>
                  <a:srgbClr val="2B166E"/>
                </a:solidFill>
                <a:effectLst/>
                <a:cs typeface="Arial" panose="020B0604020202020204" pitchFamily="34" charset="0"/>
              </a:rPr>
              <a:t>de fumar.    </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Ansiedad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Irritabilidad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Agresividad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Dificultades en la concentración.</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  Disminución de la</a:t>
            </a:r>
          </a:p>
          <a:p>
            <a:pPr eaLnBrk="1" hangingPunct="1"/>
            <a:r>
              <a:rPr lang="es-ES" sz="1800" b="1" smtClean="0">
                <a:solidFill>
                  <a:srgbClr val="2B166E"/>
                </a:solidFill>
                <a:effectLst/>
                <a:cs typeface="Arial" panose="020B0604020202020204" pitchFamily="34" charset="0"/>
              </a:rPr>
              <a:t> memoria reciente.</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Impaciencia. </a:t>
            </a:r>
            <a:endParaRPr lang="es-ES" sz="1800" b="1" smtClean="0">
              <a:solidFill>
                <a:srgbClr val="2B166E"/>
              </a:solidFill>
              <a:effectLst/>
            </a:endParaRPr>
          </a:p>
        </p:txBody>
      </p:sp>
      <p:sp>
        <p:nvSpPr>
          <p:cNvPr id="9" name="8 Proceso alternativo"/>
          <p:cNvSpPr/>
          <p:nvPr/>
        </p:nvSpPr>
        <p:spPr>
          <a:xfrm>
            <a:off x="3571868" y="3000372"/>
            <a:ext cx="2357422" cy="785818"/>
          </a:xfrm>
          <a:prstGeom prst="flowChartAlternateProcess">
            <a:avLst/>
          </a:prstGeom>
          <a:solidFill>
            <a:schemeClr val="accent3"/>
          </a:solidFill>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2B166E"/>
                </a:solidFill>
                <a:effectLst/>
                <a:latin typeface="Arial" pitchFamily="34" charset="0"/>
                <a:cs typeface="Arial" pitchFamily="34" charset="0"/>
              </a:rPr>
              <a:t>SÍNDROME DE </a:t>
            </a:r>
          </a:p>
          <a:p>
            <a:pPr algn="ctr" eaLnBrk="0" hangingPunct="0">
              <a:defRPr/>
            </a:pPr>
            <a:r>
              <a:rPr lang="es-ES" sz="1800" b="1" dirty="0">
                <a:solidFill>
                  <a:srgbClr val="2B166E"/>
                </a:solidFill>
                <a:effectLst/>
                <a:latin typeface="Arial" pitchFamily="34" charset="0"/>
                <a:cs typeface="Arial" pitchFamily="34" charset="0"/>
              </a:rPr>
              <a:t>ABSTINENCIA</a:t>
            </a:r>
          </a:p>
        </p:txBody>
      </p:sp>
    </p:spTree>
    <p:extLst>
      <p:ext uri="{BB962C8B-B14F-4D97-AF65-F5344CB8AC3E}">
        <p14:creationId xmlns:p14="http://schemas.microsoft.com/office/powerpoint/2010/main" val="3922782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87016" y="260648"/>
            <a:ext cx="8856984" cy="461665"/>
          </a:xfrm>
          <a:prstGeom prst="rect">
            <a:avLst/>
          </a:prstGeom>
        </p:spPr>
        <p:txBody>
          <a:bodyPr wrap="square">
            <a:spAutoFit/>
          </a:bodyPr>
          <a:lstStyle/>
          <a:p>
            <a:r>
              <a:rPr lang="es-ES" sz="2400" b="1" kern="0" dirty="0">
                <a:solidFill>
                  <a:srgbClr val="FFFFFF"/>
                </a:solidFill>
                <a:latin typeface="Arial" panose="020B0604020202020204" pitchFamily="34" charset="0"/>
                <a:cs typeface="Arial" panose="020B0604020202020204" pitchFamily="34" charset="0"/>
              </a:rPr>
              <a:t>Tabaquismo (Trastorno debido al consumo </a:t>
            </a:r>
            <a:r>
              <a:rPr lang="es-ES" sz="2400" b="1" kern="0" dirty="0" smtClean="0">
                <a:solidFill>
                  <a:srgbClr val="FFFFFF"/>
                </a:solidFill>
                <a:latin typeface="Arial" panose="020B0604020202020204" pitchFamily="34" charset="0"/>
                <a:cs typeface="Arial" panose="020B0604020202020204" pitchFamily="34" charset="0"/>
              </a:rPr>
              <a:t>de nicotina</a:t>
            </a:r>
            <a:r>
              <a:rPr lang="es-ES" sz="2400" b="1" kern="0" dirty="0">
                <a:solidFill>
                  <a:srgbClr val="FFFFFF"/>
                </a:solidFill>
                <a:latin typeface="Arial" panose="020B0604020202020204" pitchFamily="34" charset="0"/>
                <a:cs typeface="Arial" panose="020B0604020202020204" pitchFamily="34" charset="0"/>
              </a:rPr>
              <a:t>) </a:t>
            </a:r>
            <a:endParaRPr lang="es-ES" sz="2400" dirty="0"/>
          </a:p>
        </p:txBody>
      </p:sp>
      <p:sp>
        <p:nvSpPr>
          <p:cNvPr id="5" name="Rectángulo redondeado 4"/>
          <p:cNvSpPr/>
          <p:nvPr/>
        </p:nvSpPr>
        <p:spPr>
          <a:xfrm>
            <a:off x="1187624" y="1814233"/>
            <a:ext cx="439248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latin typeface="Arial" panose="020B0604020202020204" pitchFamily="34" charset="0"/>
                <a:cs typeface="Arial" panose="020B0604020202020204" pitchFamily="34" charset="0"/>
              </a:rPr>
              <a:t>Dependencia Física</a:t>
            </a:r>
            <a:endParaRPr lang="es-ES" sz="2400" b="1" dirty="0">
              <a:solidFill>
                <a:schemeClr val="tx1"/>
              </a:solidFill>
              <a:latin typeface="Arial" panose="020B0604020202020204" pitchFamily="34" charset="0"/>
              <a:cs typeface="Arial" panose="020B0604020202020204" pitchFamily="34" charset="0"/>
            </a:endParaRPr>
          </a:p>
        </p:txBody>
      </p:sp>
      <p:sp>
        <p:nvSpPr>
          <p:cNvPr id="6" name="Rectángulo redondeado 5"/>
          <p:cNvSpPr/>
          <p:nvPr/>
        </p:nvSpPr>
        <p:spPr>
          <a:xfrm>
            <a:off x="3995936" y="3733056"/>
            <a:ext cx="403244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latin typeface="Arial" panose="020B0604020202020204" pitchFamily="34" charset="0"/>
                <a:cs typeface="Arial" panose="020B0604020202020204" pitchFamily="34" charset="0"/>
              </a:rPr>
              <a:t>Dependencia Psicológica</a:t>
            </a:r>
            <a:endParaRPr lang="es-ES"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22671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Significación Social</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algn="just">
              <a:buFontTx/>
              <a:buChar char="-"/>
            </a:pPr>
            <a:r>
              <a:rPr lang="es-ES" sz="2400" b="0" dirty="0" smtClean="0">
                <a:latin typeface="Arial" panose="020B0604020202020204" pitchFamily="34" charset="0"/>
                <a:cs typeface="Arial" panose="020B0604020202020204" pitchFamily="34" charset="0"/>
              </a:rPr>
              <a:t>El tabaco mata a más de 8 millones de personas cada año y destruye nuestro medio ambiente, </a:t>
            </a:r>
            <a:r>
              <a:rPr lang="es-ES" sz="2400" b="0" dirty="0">
                <a:latin typeface="Arial" panose="020B0604020202020204" pitchFamily="34" charset="0"/>
                <a:cs typeface="Arial" panose="020B0604020202020204" pitchFamily="34" charset="0"/>
              </a:rPr>
              <a:t>dañando aún más la salud humana, a través del cultivo, la producción, el consumo y los desechos posteriores al </a:t>
            </a:r>
            <a:r>
              <a:rPr lang="es-ES" sz="2400" b="0" dirty="0" smtClean="0">
                <a:latin typeface="Arial" panose="020B0604020202020204" pitchFamily="34" charset="0"/>
                <a:cs typeface="Arial" panose="020B0604020202020204" pitchFamily="34" charset="0"/>
              </a:rPr>
              <a:t>consumo.</a:t>
            </a:r>
          </a:p>
          <a:p>
            <a:pPr marL="0" indent="0" algn="just">
              <a:buNone/>
            </a:pPr>
            <a:endParaRPr lang="es-ES" sz="2400" b="0" dirty="0" smtClean="0">
              <a:latin typeface="Arial" panose="020B0604020202020204" pitchFamily="34" charset="0"/>
              <a:cs typeface="Arial" panose="020B0604020202020204" pitchFamily="34" charset="0"/>
            </a:endParaRPr>
          </a:p>
          <a:p>
            <a:pPr algn="just">
              <a:buFontTx/>
              <a:buChar char="-"/>
            </a:pPr>
            <a:r>
              <a:rPr lang="es-ES" sz="2400" b="0" dirty="0" smtClean="0">
                <a:latin typeface="Arial" panose="020B0604020202020204" pitchFamily="34" charset="0"/>
                <a:cs typeface="Arial" panose="020B0604020202020204" pitchFamily="34" charset="0"/>
              </a:rPr>
              <a:t>Es </a:t>
            </a:r>
            <a:r>
              <a:rPr lang="es-ES" sz="2400" b="0" dirty="0">
                <a:latin typeface="Arial" panose="020B0604020202020204" pitchFamily="34" charset="0"/>
                <a:cs typeface="Arial" panose="020B0604020202020204" pitchFamily="34" charset="0"/>
              </a:rPr>
              <a:t>la principal causa de muerte </a:t>
            </a:r>
            <a:r>
              <a:rPr lang="es-ES" sz="2400" b="0" dirty="0" smtClean="0">
                <a:latin typeface="Arial" panose="020B0604020202020204" pitchFamily="34" charset="0"/>
                <a:cs typeface="Arial" panose="020B0604020202020204" pitchFamily="34" charset="0"/>
              </a:rPr>
              <a:t>evitable.</a:t>
            </a:r>
          </a:p>
          <a:p>
            <a:pPr marL="0" indent="0" algn="just">
              <a:buNone/>
            </a:pPr>
            <a:endParaRPr lang="es-ES" sz="2400" b="0" dirty="0" smtClean="0">
              <a:latin typeface="Arial" panose="020B0604020202020204" pitchFamily="34" charset="0"/>
              <a:cs typeface="Arial" panose="020B0604020202020204" pitchFamily="34" charset="0"/>
            </a:endParaRPr>
          </a:p>
          <a:p>
            <a:pPr algn="just">
              <a:buFontTx/>
              <a:buChar char="-"/>
            </a:pPr>
            <a:r>
              <a:rPr lang="es-ES" sz="2400" b="0" dirty="0" smtClean="0">
                <a:latin typeface="Arial" panose="020B0604020202020204" pitchFamily="34" charset="0"/>
                <a:cs typeface="Arial" panose="020B0604020202020204" pitchFamily="34" charset="0"/>
              </a:rPr>
              <a:t>Hay una naturaleza social implícita en la enfermedad individual que convierte el tabaquismo en una enfermedad social, con una prevalencia del </a:t>
            </a:r>
            <a:r>
              <a:rPr lang="es-ES" sz="2400" dirty="0" smtClean="0">
                <a:solidFill>
                  <a:srgbClr val="FF0000"/>
                </a:solidFill>
                <a:latin typeface="Arial" panose="020B0604020202020204" pitchFamily="34" charset="0"/>
                <a:cs typeface="Arial" panose="020B0604020202020204" pitchFamily="34" charset="0"/>
              </a:rPr>
              <a:t>22.3% </a:t>
            </a:r>
            <a:r>
              <a:rPr lang="es-ES" sz="2400" b="0" dirty="0" smtClean="0">
                <a:latin typeface="Arial" panose="020B0604020202020204" pitchFamily="34" charset="0"/>
                <a:cs typeface="Arial" panose="020B0604020202020204" pitchFamily="34" charset="0"/>
              </a:rPr>
              <a:t>de la población mundial, el 36.7% de los hombres y 7.8% de las mujeres (OMS 2020).</a:t>
            </a:r>
            <a:endParaRPr lang="es-ES" sz="2400" b="0" dirty="0"/>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spTree>
    <p:extLst>
      <p:ext uri="{BB962C8B-B14F-4D97-AF65-F5344CB8AC3E}">
        <p14:creationId xmlns:p14="http://schemas.microsoft.com/office/powerpoint/2010/main" val="26448535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marL="0" indent="0">
              <a:buNone/>
            </a:pPr>
            <a:r>
              <a:rPr lang="es-ES" sz="2400" b="0" dirty="0" smtClean="0">
                <a:latin typeface="Arial" panose="020B0604020202020204" pitchFamily="34" charset="0"/>
                <a:cs typeface="Arial" panose="020B0604020202020204" pitchFamily="34" charset="0"/>
              </a:rPr>
              <a:t>La esperanza de vida de los fumadores es al menos 10 años menos que la de los no fumadores.</a:t>
            </a:r>
          </a:p>
          <a:p>
            <a:pPr marL="0" indent="0">
              <a:buNone/>
            </a:pPr>
            <a:endParaRPr lang="es-ES" sz="2400" b="0" dirty="0" smtClean="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El tabaco es el único producto de consumo legal que mata hasta la mitad de sus usuarios cuando se utiliza exactamente de acuerdo a las indicaciones del fabricante y la mitad de estas muertes ocurren entre los 37y 69 años.</a:t>
            </a:r>
          </a:p>
          <a:p>
            <a:pPr marL="0" indent="0">
              <a:buNone/>
            </a:pPr>
            <a:endParaRPr lang="es-ES" sz="2400" b="0" dirty="0" smtClean="0">
              <a:latin typeface="Arial" panose="020B0604020202020204" pitchFamily="34" charset="0"/>
              <a:cs typeface="Arial" panose="020B0604020202020204" pitchFamily="34" charset="0"/>
            </a:endParaRPr>
          </a:p>
          <a:p>
            <a:pPr marL="0" indent="0">
              <a:buNone/>
            </a:pPr>
            <a:endParaRPr lang="es-ES" sz="2400" b="0" dirty="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OMS/OPS</a:t>
            </a:r>
            <a:endParaRPr lang="es-ES" sz="2400" b="0" dirty="0">
              <a:latin typeface="Arial" panose="020B0604020202020204" pitchFamily="34" charset="0"/>
              <a:cs typeface="Arial" panose="020B0604020202020204" pitchFamily="34" charset="0"/>
            </a:endParaRPr>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sp>
        <p:nvSpPr>
          <p:cNvPr id="6" name="Rectángulo 5"/>
          <p:cNvSpPr/>
          <p:nvPr/>
        </p:nvSpPr>
        <p:spPr>
          <a:xfrm>
            <a:off x="3275856" y="139672"/>
            <a:ext cx="3087705" cy="461665"/>
          </a:xfrm>
          <a:prstGeom prst="rect">
            <a:avLst/>
          </a:prstGeom>
        </p:spPr>
        <p:txBody>
          <a:bodyPr wrap="none">
            <a:spAutoFit/>
          </a:bodyPr>
          <a:lstStyle/>
          <a:p>
            <a:r>
              <a:rPr lang="es-ES" sz="2400" b="1" dirty="0">
                <a:solidFill>
                  <a:schemeClr val="bg1"/>
                </a:solidFill>
                <a:latin typeface="Arial" panose="020B0604020202020204" pitchFamily="34" charset="0"/>
                <a:cs typeface="Arial" panose="020B0604020202020204" pitchFamily="34" charset="0"/>
              </a:rPr>
              <a:t>Significación Social</a:t>
            </a:r>
            <a:endParaRPr lang="es-ES" sz="2400" b="1" dirty="0">
              <a:solidFill>
                <a:schemeClr val="bg1"/>
              </a:solidFill>
            </a:endParaRPr>
          </a:p>
        </p:txBody>
      </p:sp>
    </p:spTree>
    <p:extLst>
      <p:ext uri="{BB962C8B-B14F-4D97-AF65-F5344CB8AC3E}">
        <p14:creationId xmlns:p14="http://schemas.microsoft.com/office/powerpoint/2010/main" val="12756125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23728" y="142083"/>
            <a:ext cx="5184576" cy="563562"/>
          </a:xfrm>
        </p:spPr>
        <p:txBody>
          <a:bodyPr/>
          <a:lstStyle/>
          <a:p>
            <a:r>
              <a:rPr lang="es-ES" sz="2400" dirty="0" smtClean="0">
                <a:latin typeface="Arial" panose="020B0604020202020204" pitchFamily="34" charset="0"/>
                <a:cs typeface="Arial" panose="020B0604020202020204" pitchFamily="34" charset="0"/>
              </a:rPr>
              <a:t>Epidemiología en Cuba</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500399" y="836712"/>
            <a:ext cx="8229600" cy="5248275"/>
          </a:xfrm>
        </p:spPr>
        <p:txBody>
          <a:bodyPr/>
          <a:lstStyle/>
          <a:p>
            <a:pPr marL="0" indent="0">
              <a:lnSpc>
                <a:spcPct val="80000"/>
              </a:lnSpc>
              <a:buNone/>
              <a:defRPr/>
            </a:pPr>
            <a:endParaRPr lang="es-ES" sz="2400" b="0" dirty="0" smtClean="0">
              <a:latin typeface="Arial" panose="020B0604020202020204" pitchFamily="34" charset="0"/>
              <a:cs typeface="Arial" panose="020B0604020202020204" pitchFamily="34" charset="0"/>
            </a:endParaRPr>
          </a:p>
          <a:p>
            <a:pPr marL="0" indent="0">
              <a:lnSpc>
                <a:spcPct val="80000"/>
              </a:lnSpc>
              <a:buNone/>
              <a:defRPr/>
            </a:pPr>
            <a:endParaRPr lang="es-ES" sz="2400" b="0" dirty="0">
              <a:latin typeface="Arial" panose="020B0604020202020204" pitchFamily="34" charset="0"/>
              <a:cs typeface="Arial" panose="020B0604020202020204" pitchFamily="34" charset="0"/>
            </a:endParaRPr>
          </a:p>
          <a:p>
            <a:pPr marL="0" indent="0" algn="just">
              <a:buNone/>
              <a:defRPr/>
            </a:pPr>
            <a:r>
              <a:rPr lang="es-ES" sz="2400" b="0" dirty="0">
                <a:latin typeface="Arial" panose="020B0604020202020204" pitchFamily="34" charset="0"/>
                <a:cs typeface="Arial" panose="020B0604020202020204" pitchFamily="34" charset="0"/>
              </a:rPr>
              <a:t>F</a:t>
            </a:r>
            <a:r>
              <a:rPr lang="es-ES" sz="2400" b="0" dirty="0" smtClean="0">
                <a:latin typeface="Arial" panose="020B0604020202020204" pitchFamily="34" charset="0"/>
                <a:cs typeface="Arial" panose="020B0604020202020204" pitchFamily="34" charset="0"/>
              </a:rPr>
              <a:t>uma actualmente: </a:t>
            </a:r>
            <a:r>
              <a:rPr lang="es-ES" sz="2400" dirty="0" smtClean="0">
                <a:solidFill>
                  <a:srgbClr val="FF0000"/>
                </a:solidFill>
                <a:latin typeface="Arial" panose="020B0604020202020204" pitchFamily="34" charset="0"/>
                <a:cs typeface="Arial" panose="020B0604020202020204" pitchFamily="34" charset="0"/>
              </a:rPr>
              <a:t>21,6% </a:t>
            </a:r>
            <a:r>
              <a:rPr lang="es-ES" sz="2400" b="0" dirty="0" smtClean="0">
                <a:latin typeface="Arial" panose="020B0604020202020204" pitchFamily="34" charset="0"/>
                <a:cs typeface="Arial" panose="020B0604020202020204" pitchFamily="34" charset="0"/>
              </a:rPr>
              <a:t>(mayor en occidente) con una tendencia al descenso en comparación 23,7 % reportado en el año 2010. Según  datos de la Encuesta de Nacional de Salud del INHEM.</a:t>
            </a:r>
          </a:p>
          <a:p>
            <a:pPr>
              <a:defRPr/>
            </a:pPr>
            <a:endParaRPr lang="es-ES" sz="2400" dirty="0" smtClean="0">
              <a:solidFill>
                <a:srgbClr val="FF0000"/>
              </a:solidFill>
              <a:latin typeface="Arial" panose="020B0604020202020204" pitchFamily="34" charset="0"/>
              <a:cs typeface="Arial" panose="020B0604020202020204" pitchFamily="34" charset="0"/>
            </a:endParaRPr>
          </a:p>
          <a:p>
            <a:pPr marL="0" indent="0">
              <a:buNone/>
              <a:defRPr/>
            </a:pPr>
            <a:r>
              <a:rPr lang="es-ES" sz="2400" b="0" dirty="0" smtClean="0">
                <a:latin typeface="Arial" panose="020B0604020202020204" pitchFamily="34" charset="0"/>
                <a:cs typeface="Arial" panose="020B0604020202020204" pitchFamily="34" charset="0"/>
              </a:rPr>
              <a:t>Edad </a:t>
            </a:r>
            <a:r>
              <a:rPr lang="es-ES" sz="2400" b="0" dirty="0">
                <a:latin typeface="Arial" panose="020B0604020202020204" pitchFamily="34" charset="0"/>
                <a:cs typeface="Arial" panose="020B0604020202020204" pitchFamily="34" charset="0"/>
              </a:rPr>
              <a:t>de inicio: </a:t>
            </a:r>
            <a:r>
              <a:rPr lang="es-ES" sz="2400" b="0" dirty="0" smtClean="0">
                <a:latin typeface="Arial" panose="020B0604020202020204" pitchFamily="34" charset="0"/>
                <a:cs typeface="Arial" panose="020B0604020202020204" pitchFamily="34" charset="0"/>
              </a:rPr>
              <a:t>el 78</a:t>
            </a:r>
            <a:r>
              <a:rPr lang="es-ES" sz="2400" b="0" dirty="0">
                <a:latin typeface="Arial" panose="020B0604020202020204" pitchFamily="34" charset="0"/>
                <a:cs typeface="Arial" panose="020B0604020202020204" pitchFamily="34" charset="0"/>
              </a:rPr>
              <a:t>% antes 20 </a:t>
            </a:r>
            <a:r>
              <a:rPr lang="es-ES" sz="2400" b="0" dirty="0" smtClean="0">
                <a:latin typeface="Arial" panose="020B0604020202020204" pitchFamily="34" charset="0"/>
                <a:cs typeface="Arial" panose="020B0604020202020204" pitchFamily="34" charset="0"/>
              </a:rPr>
              <a:t>años, iniciación </a:t>
            </a:r>
            <a:r>
              <a:rPr lang="es-ES" sz="2400" b="0" dirty="0">
                <a:latin typeface="Arial" panose="020B0604020202020204" pitchFamily="34" charset="0"/>
                <a:cs typeface="Arial" panose="020B0604020202020204" pitchFamily="34" charset="0"/>
              </a:rPr>
              <a:t>más </a:t>
            </a:r>
            <a:r>
              <a:rPr lang="es-ES" sz="2400" b="0" dirty="0" smtClean="0">
                <a:latin typeface="Arial" panose="020B0604020202020204" pitchFamily="34" charset="0"/>
                <a:cs typeface="Arial" panose="020B0604020202020204" pitchFamily="34" charset="0"/>
              </a:rPr>
              <a:t>temprana que </a:t>
            </a:r>
            <a:r>
              <a:rPr lang="es-ES" sz="2400" b="0" dirty="0">
                <a:latin typeface="Arial" panose="020B0604020202020204" pitchFamily="34" charset="0"/>
                <a:cs typeface="Arial" panose="020B0604020202020204" pitchFamily="34" charset="0"/>
              </a:rPr>
              <a:t>en </a:t>
            </a:r>
            <a:r>
              <a:rPr lang="es-ES" sz="2400" b="0" dirty="0" smtClean="0">
                <a:latin typeface="Arial" panose="020B0604020202020204" pitchFamily="34" charset="0"/>
                <a:cs typeface="Arial" panose="020B0604020202020204" pitchFamily="34" charset="0"/>
              </a:rPr>
              <a:t>el 2010 donde se reportó un 75%.</a:t>
            </a:r>
          </a:p>
          <a:p>
            <a:pPr marL="0" indent="0">
              <a:buNone/>
              <a:defRPr/>
            </a:pPr>
            <a:endParaRPr lang="es-ES" sz="2400" b="0" dirty="0">
              <a:latin typeface="Arial" panose="020B0604020202020204" pitchFamily="34" charset="0"/>
              <a:cs typeface="Arial" panose="020B0604020202020204" pitchFamily="34" charset="0"/>
            </a:endParaRPr>
          </a:p>
          <a:p>
            <a:pPr marL="0" indent="0">
              <a:buNone/>
              <a:defRPr/>
            </a:pPr>
            <a:r>
              <a:rPr lang="es-ES" sz="2400" b="0" dirty="0">
                <a:latin typeface="Arial" panose="020B0604020202020204" pitchFamily="34" charset="0"/>
                <a:cs typeface="Arial" panose="020B0604020202020204" pitchFamily="34" charset="0"/>
              </a:rPr>
              <a:t>Media global de edad de inicio: 17 años, sin diferencias por regiones. </a:t>
            </a:r>
            <a:endParaRPr lang="es-ES" sz="2400" b="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69023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Proceso alternativo"/>
          <p:cNvSpPr/>
          <p:nvPr/>
        </p:nvSpPr>
        <p:spPr>
          <a:xfrm>
            <a:off x="553422" y="1571625"/>
            <a:ext cx="2428875" cy="1143000"/>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FASE DE CONSUMO  EXPERIMENTAL</a:t>
            </a:r>
            <a:endParaRPr lang="es-ES" sz="1800" dirty="0">
              <a:solidFill>
                <a:srgbClr val="FFFFFF"/>
              </a:solidFill>
              <a:effectLst/>
              <a:latin typeface="Arial" pitchFamily="34" charset="0"/>
              <a:cs typeface="Arial" pitchFamily="34" charset="0"/>
            </a:endParaRPr>
          </a:p>
        </p:txBody>
      </p:sp>
      <p:sp>
        <p:nvSpPr>
          <p:cNvPr id="10" name="9 Proceso alternativo"/>
          <p:cNvSpPr/>
          <p:nvPr/>
        </p:nvSpPr>
        <p:spPr>
          <a:xfrm>
            <a:off x="428384" y="3907631"/>
            <a:ext cx="2571750" cy="928688"/>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FASE DE </a:t>
            </a:r>
          </a:p>
          <a:p>
            <a:pPr algn="ctr" eaLnBrk="0" hangingPunct="0">
              <a:defRPr/>
            </a:pPr>
            <a:r>
              <a:rPr lang="es-ES" sz="1800" b="1" dirty="0">
                <a:solidFill>
                  <a:srgbClr val="FFFF00"/>
                </a:solidFill>
                <a:effectLst/>
                <a:latin typeface="Arial" pitchFamily="34" charset="0"/>
                <a:cs typeface="Arial" pitchFamily="34" charset="0"/>
              </a:rPr>
              <a:t>CONSUMO  RECREATIVO</a:t>
            </a:r>
            <a:endParaRPr lang="es-ES" sz="1800" dirty="0">
              <a:solidFill>
                <a:srgbClr val="FFFFFF"/>
              </a:solidFill>
              <a:effectLst/>
              <a:latin typeface="Arial" pitchFamily="34" charset="0"/>
              <a:cs typeface="Arial" pitchFamily="34" charset="0"/>
            </a:endParaRPr>
          </a:p>
        </p:txBody>
      </p:sp>
      <p:sp>
        <p:nvSpPr>
          <p:cNvPr id="11269" name="10 CuadroTexto"/>
          <p:cNvSpPr txBox="1">
            <a:spLocks noChangeArrowheads="1"/>
          </p:cNvSpPr>
          <p:nvPr/>
        </p:nvSpPr>
        <p:spPr bwMode="auto">
          <a:xfrm>
            <a:off x="3357563" y="1327150"/>
            <a:ext cx="546290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sz="2000" b="1" dirty="0" smtClean="0">
                <a:solidFill>
                  <a:srgbClr val="2B166E"/>
                </a:solidFill>
                <a:effectLst/>
                <a:cs typeface="Arial" panose="020B0604020202020204" pitchFamily="34" charset="0"/>
              </a:rPr>
              <a:t>Ocurre principalmente en  los  jóvenes los que se ven motivados  por la curiosidad</a:t>
            </a:r>
          </a:p>
          <a:p>
            <a:pPr algn="just" eaLnBrk="1" hangingPunct="1"/>
            <a:r>
              <a:rPr lang="es-ES" sz="2000" b="1" dirty="0" smtClean="0">
                <a:solidFill>
                  <a:srgbClr val="2B166E"/>
                </a:solidFill>
                <a:effectLst/>
                <a:cs typeface="Arial" panose="020B0604020202020204" pitchFamily="34" charset="0"/>
              </a:rPr>
              <a:t> y los deseos de experimentar los efectos que le han descrito otro fumadores.</a:t>
            </a:r>
          </a:p>
        </p:txBody>
      </p:sp>
      <p:sp>
        <p:nvSpPr>
          <p:cNvPr id="11270" name="11 CuadroTexto"/>
          <p:cNvSpPr txBox="1">
            <a:spLocks noChangeArrowheads="1"/>
          </p:cNvSpPr>
          <p:nvPr/>
        </p:nvSpPr>
        <p:spPr bwMode="auto">
          <a:xfrm>
            <a:off x="3357563" y="3907631"/>
            <a:ext cx="46720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sz="2000" b="1" dirty="0" smtClean="0">
                <a:solidFill>
                  <a:srgbClr val="2B166E"/>
                </a:solidFill>
                <a:effectLst/>
                <a:cs typeface="Arial" panose="020B0604020202020204" pitchFamily="34" charset="0"/>
              </a:rPr>
              <a:t>El consumo se efectúa en ambientes</a:t>
            </a:r>
          </a:p>
          <a:p>
            <a:pPr algn="just" eaLnBrk="1" hangingPunct="1"/>
            <a:r>
              <a:rPr lang="es-ES" sz="2000" b="1" dirty="0" smtClean="0">
                <a:solidFill>
                  <a:srgbClr val="2B166E"/>
                </a:solidFill>
                <a:effectLst/>
                <a:cs typeface="Arial" panose="020B0604020202020204" pitchFamily="34" charset="0"/>
              </a:rPr>
              <a:t>sociales y entre amigos que desean</a:t>
            </a:r>
          </a:p>
          <a:p>
            <a:pPr algn="just" eaLnBrk="1" hangingPunct="1"/>
            <a:r>
              <a:rPr lang="es-ES" sz="2000" b="1" dirty="0" smtClean="0">
                <a:solidFill>
                  <a:srgbClr val="2B166E"/>
                </a:solidFill>
                <a:effectLst/>
                <a:cs typeface="Arial" panose="020B0604020202020204" pitchFamily="34" charset="0"/>
              </a:rPr>
              <a:t>compartir.</a:t>
            </a:r>
          </a:p>
        </p:txBody>
      </p:sp>
      <p:sp>
        <p:nvSpPr>
          <p:cNvPr id="2" name="Rectángulo 1"/>
          <p:cNvSpPr/>
          <p:nvPr/>
        </p:nvSpPr>
        <p:spPr>
          <a:xfrm>
            <a:off x="1379287" y="116632"/>
            <a:ext cx="6377238" cy="461665"/>
          </a:xfrm>
          <a:prstGeom prst="rect">
            <a:avLst/>
          </a:prstGeom>
        </p:spPr>
        <p:txBody>
          <a:bodyPr wrap="square">
            <a:spAutoFit/>
          </a:bodyPr>
          <a:lstStyle/>
          <a:p>
            <a:pPr algn="ctr" eaLnBrk="1" hangingPunct="1"/>
            <a:r>
              <a:rPr lang="es-ES" sz="2400" b="1" dirty="0" smtClean="0">
                <a:solidFill>
                  <a:schemeClr val="bg1"/>
                </a:solidFill>
              </a:rPr>
              <a:t>¿Cómo se inicia la adicción al tabaco?</a:t>
            </a:r>
            <a:endParaRPr lang="es-ES" sz="2400" b="1" dirty="0">
              <a:solidFill>
                <a:schemeClr val="bg1"/>
              </a:solidFill>
            </a:endParaRPr>
          </a:p>
        </p:txBody>
      </p:sp>
    </p:spTree>
    <p:extLst>
      <p:ext uri="{BB962C8B-B14F-4D97-AF65-F5344CB8AC3E}">
        <p14:creationId xmlns:p14="http://schemas.microsoft.com/office/powerpoint/2010/main" val="23815516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CuadroTexto"/>
          <p:cNvSpPr txBox="1">
            <a:spLocks noChangeArrowheads="1"/>
          </p:cNvSpPr>
          <p:nvPr/>
        </p:nvSpPr>
        <p:spPr bwMode="auto">
          <a:xfrm>
            <a:off x="3586162" y="1314250"/>
            <a:ext cx="501828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000" b="1" dirty="0" smtClean="0">
                <a:solidFill>
                  <a:srgbClr val="2B166E"/>
                </a:solidFill>
                <a:effectLst/>
                <a:cs typeface="Arial" panose="020B0604020202020204" pitchFamily="34" charset="0"/>
              </a:rPr>
              <a:t> Necesidad de  lograr un determinado</a:t>
            </a:r>
          </a:p>
          <a:p>
            <a:pPr eaLnBrk="1" hangingPunct="1"/>
            <a:r>
              <a:rPr lang="es-ES" sz="2000" b="1" dirty="0" smtClean="0">
                <a:solidFill>
                  <a:srgbClr val="2B166E"/>
                </a:solidFill>
                <a:effectLst/>
                <a:cs typeface="Arial" panose="020B0604020202020204" pitchFamily="34" charset="0"/>
              </a:rPr>
              <a:t> efecto para afrontar una situación</a:t>
            </a:r>
          </a:p>
          <a:p>
            <a:pPr eaLnBrk="1" hangingPunct="1"/>
            <a:r>
              <a:rPr lang="es-ES" sz="2000" b="1" dirty="0" smtClean="0">
                <a:solidFill>
                  <a:srgbClr val="2B166E"/>
                </a:solidFill>
                <a:effectLst/>
                <a:cs typeface="Arial" panose="020B0604020202020204" pitchFamily="34" charset="0"/>
              </a:rPr>
              <a:t> específica </a:t>
            </a:r>
          </a:p>
        </p:txBody>
      </p:sp>
      <p:sp>
        <p:nvSpPr>
          <p:cNvPr id="3" name="2 Proceso alternativo"/>
          <p:cNvSpPr/>
          <p:nvPr/>
        </p:nvSpPr>
        <p:spPr>
          <a:xfrm>
            <a:off x="454846" y="1258688"/>
            <a:ext cx="2571750" cy="1071562"/>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 CONSUMO  SITUACIONAL</a:t>
            </a:r>
            <a:endParaRPr lang="es-ES" sz="1800" dirty="0">
              <a:solidFill>
                <a:srgbClr val="FFFFFF"/>
              </a:solidFill>
              <a:effectLst/>
              <a:latin typeface="Arial" pitchFamily="34" charset="0"/>
              <a:cs typeface="Arial" pitchFamily="34" charset="0"/>
            </a:endParaRPr>
          </a:p>
        </p:txBody>
      </p:sp>
      <p:sp>
        <p:nvSpPr>
          <p:cNvPr id="12292" name="3 Rectángulo"/>
          <p:cNvSpPr>
            <a:spLocks noChangeArrowheads="1"/>
          </p:cNvSpPr>
          <p:nvPr/>
        </p:nvSpPr>
        <p:spPr bwMode="auto">
          <a:xfrm>
            <a:off x="3562941" y="3141518"/>
            <a:ext cx="5033714"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000" b="1" dirty="0" smtClean="0">
                <a:solidFill>
                  <a:srgbClr val="2B166E"/>
                </a:solidFill>
                <a:effectLst/>
                <a:cs typeface="Arial" panose="020B0604020202020204" pitchFamily="34" charset="0"/>
              </a:rPr>
              <a:t>Fumando por lo menos una vez al día, este puede ser programado, pero cada vez se va haciendo  más frecuente e intenso hasta </a:t>
            </a:r>
          </a:p>
        </p:txBody>
      </p:sp>
      <p:sp>
        <p:nvSpPr>
          <p:cNvPr id="6" name="5 Proceso alternativo"/>
          <p:cNvSpPr/>
          <p:nvPr/>
        </p:nvSpPr>
        <p:spPr>
          <a:xfrm>
            <a:off x="428625" y="3143250"/>
            <a:ext cx="2571750" cy="1214438"/>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2000" b="1" dirty="0">
                <a:solidFill>
                  <a:srgbClr val="FFFF00"/>
                </a:solidFill>
                <a:effectLst/>
                <a:latin typeface="Arial" pitchFamily="34" charset="0"/>
                <a:cs typeface="Arial" pitchFamily="34" charset="0"/>
              </a:rPr>
              <a:t> CONSUMO  INTENSIFICADO</a:t>
            </a:r>
            <a:endParaRPr lang="es-ES" sz="2000" b="1" dirty="0">
              <a:solidFill>
                <a:srgbClr val="FFFFFF"/>
              </a:solidFill>
              <a:effectLst/>
              <a:latin typeface="Arial" pitchFamily="34" charset="0"/>
              <a:cs typeface="Arial" pitchFamily="34" charset="0"/>
            </a:endParaRPr>
          </a:p>
        </p:txBody>
      </p:sp>
      <p:sp>
        <p:nvSpPr>
          <p:cNvPr id="12294" name="15 Flecha derecha"/>
          <p:cNvSpPr>
            <a:spLocks noChangeArrowheads="1"/>
          </p:cNvSpPr>
          <p:nvPr/>
        </p:nvSpPr>
        <p:spPr bwMode="auto">
          <a:xfrm rot="5400000">
            <a:off x="4143375" y="4429125"/>
            <a:ext cx="642938" cy="1214438"/>
          </a:xfrm>
          <a:prstGeom prst="rightArrow">
            <a:avLst>
              <a:gd name="adj1" fmla="val 50000"/>
              <a:gd name="adj2" fmla="val 50028"/>
            </a:avLst>
          </a:prstGeom>
          <a:solidFill>
            <a:srgbClr val="C00000"/>
          </a:solidFill>
          <a:ln w="9525" algn="ctr">
            <a:solidFill>
              <a:srgbClr val="FFFF00"/>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endParaRPr lang="es-ES" sz="1800" b="1" smtClean="0">
              <a:solidFill>
                <a:srgbClr val="2B166E"/>
              </a:solidFill>
              <a:effectLst/>
            </a:endParaRPr>
          </a:p>
        </p:txBody>
      </p:sp>
      <p:sp>
        <p:nvSpPr>
          <p:cNvPr id="12295" name="Rectangle 17"/>
          <p:cNvSpPr>
            <a:spLocks noChangeArrowheads="1"/>
          </p:cNvSpPr>
          <p:nvPr/>
        </p:nvSpPr>
        <p:spPr bwMode="auto">
          <a:xfrm>
            <a:off x="2857500" y="5500688"/>
            <a:ext cx="3500438" cy="714375"/>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s-ES_tradnl" sz="3200" b="1" smtClean="0">
                <a:solidFill>
                  <a:srgbClr val="FFFF00"/>
                </a:solidFill>
                <a:effectLst/>
                <a:cs typeface="Arial" panose="020B0604020202020204" pitchFamily="34" charset="0"/>
              </a:rPr>
              <a:t>DEPENDENCIA</a:t>
            </a:r>
            <a:endParaRPr lang="es-ES_tradnl" sz="3200" smtClean="0">
              <a:solidFill>
                <a:srgbClr val="FFFF00"/>
              </a:solidFill>
              <a:effectLst/>
              <a:cs typeface="Arial" panose="020B0604020202020204" pitchFamily="34" charset="0"/>
            </a:endParaRPr>
          </a:p>
        </p:txBody>
      </p:sp>
      <p:sp>
        <p:nvSpPr>
          <p:cNvPr id="2" name="Rectángulo 1"/>
          <p:cNvSpPr/>
          <p:nvPr/>
        </p:nvSpPr>
        <p:spPr>
          <a:xfrm>
            <a:off x="817395" y="189804"/>
            <a:ext cx="7294897" cy="461665"/>
          </a:xfrm>
          <a:prstGeom prst="rect">
            <a:avLst/>
          </a:prstGeom>
        </p:spPr>
        <p:txBody>
          <a:bodyPr wrap="square">
            <a:spAutoFit/>
          </a:bodyPr>
          <a:lstStyle/>
          <a:p>
            <a:pPr algn="ctr" eaLnBrk="1" hangingPunct="1"/>
            <a:r>
              <a:rPr lang="es-ES" sz="2400" b="1" dirty="0" smtClean="0">
                <a:solidFill>
                  <a:schemeClr val="bg1"/>
                </a:solidFill>
              </a:rPr>
              <a:t>¿Cómo se inicia la adicción al tabaco?</a:t>
            </a:r>
            <a:endParaRPr lang="es-ES" sz="2400" b="1" dirty="0">
              <a:solidFill>
                <a:schemeClr val="bg1"/>
              </a:solidFill>
            </a:endParaRPr>
          </a:p>
        </p:txBody>
      </p:sp>
    </p:spTree>
    <p:extLst>
      <p:ext uri="{BB962C8B-B14F-4D97-AF65-F5344CB8AC3E}">
        <p14:creationId xmlns:p14="http://schemas.microsoft.com/office/powerpoint/2010/main" val="32541278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r>
              <a:rPr lang="es-ES_tradnl" altLang="es-ES" sz="2400" dirty="0" smtClean="0">
                <a:latin typeface="Arial" panose="020B0604020202020204" pitchFamily="34" charset="0"/>
                <a:cs typeface="Arial" panose="020B0604020202020204" pitchFamily="34" charset="0"/>
              </a:rPr>
              <a:t>4-Cooximetría</a:t>
            </a:r>
          </a:p>
        </p:txBody>
      </p:sp>
      <p:sp>
        <p:nvSpPr>
          <p:cNvPr id="6147" name="2 Marcador de contenido"/>
          <p:cNvSpPr>
            <a:spLocks noGrp="1"/>
          </p:cNvSpPr>
          <p:nvPr>
            <p:ph idx="1"/>
          </p:nvPr>
        </p:nvSpPr>
        <p:spPr/>
        <p:txBody>
          <a:bodyPr/>
          <a:lstStyle/>
          <a:p>
            <a:pPr algn="just" eaLnBrk="1" hangingPunct="1">
              <a:buFont typeface="Wingdings" panose="05000000000000000000" pitchFamily="2" charset="2"/>
              <a:buNone/>
            </a:pPr>
            <a:r>
              <a:rPr lang="es-ES" altLang="es-ES" b="0" dirty="0" smtClean="0">
                <a:latin typeface="Arial" panose="020B0604020202020204" pitchFamily="34" charset="0"/>
                <a:cs typeface="Arial" panose="020B0604020202020204" pitchFamily="34" charset="0"/>
              </a:rPr>
              <a:t>   </a:t>
            </a:r>
          </a:p>
          <a:p>
            <a:pPr algn="just">
              <a:buNone/>
            </a:pPr>
            <a:r>
              <a:rPr lang="es-ES" altLang="es-ES" b="0" dirty="0" smtClean="0">
                <a:latin typeface="Arial" panose="020B0604020202020204" pitchFamily="34" charset="0"/>
                <a:cs typeface="Arial" panose="020B0604020202020204" pitchFamily="34" charset="0"/>
              </a:rPr>
              <a:t>   </a:t>
            </a:r>
            <a:r>
              <a:rPr lang="es-ES" altLang="es-ES" sz="2400" dirty="0" smtClean="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Es una exploración que nos permite conocer la cantidad de monóxido de carbono (CO) que tiene el aire que un sujeto espira. </a:t>
            </a:r>
          </a:p>
          <a:p>
            <a:pPr algn="just">
              <a:buNone/>
            </a:pPr>
            <a:endParaRPr lang="es-ES" altLang="es-ES" sz="2400" b="0" dirty="0" smtClean="0">
              <a:latin typeface="Arial" panose="020B0604020202020204" pitchFamily="34" charset="0"/>
              <a:cs typeface="Arial" panose="020B0604020202020204" pitchFamily="34" charset="0"/>
            </a:endParaRPr>
          </a:p>
          <a:p>
            <a:pPr algn="just">
              <a:buNone/>
            </a:pPr>
            <a:r>
              <a:rPr lang="es-ES" altLang="es-ES" sz="2400" b="0" dirty="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   Cada </a:t>
            </a:r>
            <a:r>
              <a:rPr lang="es-ES" altLang="es-ES" sz="2400" b="0" dirty="0">
                <a:latin typeface="Arial" panose="020B0604020202020204" pitchFamily="34" charset="0"/>
                <a:cs typeface="Arial" panose="020B0604020202020204" pitchFamily="34" charset="0"/>
              </a:rPr>
              <a:t>valor de la cooximetría en ppm </a:t>
            </a:r>
            <a:r>
              <a:rPr lang="es-ES" altLang="es-ES" sz="2400" b="0" dirty="0" smtClean="0">
                <a:latin typeface="Arial" panose="020B0604020202020204" pitchFamily="34" charset="0"/>
                <a:cs typeface="Arial" panose="020B0604020202020204" pitchFamily="34" charset="0"/>
              </a:rPr>
              <a:t>es directamente proporcional a la cantidad de tabaco fumada por el paciente.</a:t>
            </a:r>
          </a:p>
          <a:p>
            <a:pPr algn="just" eaLnBrk="1" hangingPunct="1">
              <a:buFont typeface="Wingdings" panose="05000000000000000000" pitchFamily="2" charset="2"/>
              <a:buNone/>
            </a:pPr>
            <a:endParaRPr lang="es-ES" altLang="es-ES" sz="2400" b="0" dirty="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s-ES" sz="2400" b="0" dirty="0" smtClean="0">
                <a:latin typeface="Arial" panose="020B0604020202020204" pitchFamily="34" charset="0"/>
                <a:cs typeface="Arial" panose="020B0604020202020204" pitchFamily="34" charset="0"/>
              </a:rPr>
              <a:t>    Cuanto más alto es el CO mayor es la probabilidad de desarrollar patología relacionada con el tabaco.  Para la medición de este parámetro se utiliza el </a:t>
            </a:r>
            <a:r>
              <a:rPr lang="es-ES" altLang="es-ES" sz="2400" b="0" dirty="0" err="1" smtClean="0">
                <a:latin typeface="Arial" panose="020B0604020202020204" pitchFamily="34" charset="0"/>
                <a:cs typeface="Arial" panose="020B0604020202020204" pitchFamily="34" charset="0"/>
              </a:rPr>
              <a:t>cooxímetro</a:t>
            </a:r>
            <a:r>
              <a:rPr lang="es-ES" altLang="es-ES" sz="2400" b="0" dirty="0" smtClean="0">
                <a:latin typeface="Arial" panose="020B0604020202020204" pitchFamily="34" charset="0"/>
                <a:cs typeface="Arial" panose="020B0604020202020204" pitchFamily="34" charset="0"/>
              </a:rPr>
              <a:t>. </a:t>
            </a:r>
          </a:p>
          <a:p>
            <a:pPr algn="just" eaLnBrk="1" hangingPunct="1">
              <a:buFont typeface="Wingdings" panose="05000000000000000000" pitchFamily="2" charset="2"/>
              <a:buNone/>
            </a:pPr>
            <a:endParaRPr lang="es-ES" altLang="es-ES" sz="2400" b="0" dirty="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s-ES" sz="2400" b="0" dirty="0" smtClean="0">
                <a:latin typeface="Arial" panose="020B0604020202020204" pitchFamily="34" charset="0"/>
                <a:cs typeface="Arial" panose="020B0604020202020204" pitchFamily="34" charset="0"/>
              </a:rPr>
              <a:t>   </a:t>
            </a:r>
            <a:endParaRPr lang="es-ES_tradnl" altLang="es-ES" b="0" dirty="0" smtClean="0">
              <a:latin typeface="Arial" panose="020B0604020202020204" pitchFamily="34" charset="0"/>
              <a:cs typeface="Arial" panose="020B0604020202020204" pitchFamily="34" charset="0"/>
            </a:endParaRPr>
          </a:p>
        </p:txBody>
      </p:sp>
      <p:sp>
        <p:nvSpPr>
          <p:cNvPr id="4" name="3 Marcador de fecha"/>
          <p:cNvSpPr>
            <a:spLocks noGrp="1"/>
          </p:cNvSpPr>
          <p:nvPr>
            <p:ph type="dt" sz="quarter" idx="10"/>
          </p:nvPr>
        </p:nvSpPr>
        <p:spPr/>
        <p:txBody>
          <a:bodyPr/>
          <a:lstStyle/>
          <a:p>
            <a:pPr>
              <a:defRPr/>
            </a:pPr>
            <a:r>
              <a:rPr lang="en-US" smtClean="0"/>
              <a:t>www.themegallery.com</a:t>
            </a:r>
            <a:endParaRPr lang="en-US"/>
          </a:p>
        </p:txBody>
      </p:sp>
      <p:sp>
        <p:nvSpPr>
          <p:cNvPr id="5" name="4 Marcador de pie de página"/>
          <p:cNvSpPr>
            <a:spLocks noGrp="1"/>
          </p:cNvSpPr>
          <p:nvPr>
            <p:ph type="ftr" sz="quarter" idx="11"/>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45377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r>
              <a:rPr lang="es-ES_tradnl" altLang="es-ES" sz="2400" dirty="0" smtClean="0">
                <a:latin typeface="Arial" panose="020B0604020202020204" pitchFamily="34" charset="0"/>
                <a:cs typeface="Arial" panose="020B0604020202020204" pitchFamily="34" charset="0"/>
              </a:rPr>
              <a:t>4-Cooxímetría</a:t>
            </a:r>
          </a:p>
        </p:txBody>
      </p:sp>
      <p:sp>
        <p:nvSpPr>
          <p:cNvPr id="7171" name="2 Marcador de contenido"/>
          <p:cNvSpPr>
            <a:spLocks noGrp="1"/>
          </p:cNvSpPr>
          <p:nvPr>
            <p:ph idx="1"/>
          </p:nvPr>
        </p:nvSpPr>
        <p:spPr/>
        <p:txBody>
          <a:bodyPr/>
          <a:lstStyle/>
          <a:p>
            <a:pPr algn="just" eaLnBrk="1" hangingPunct="1">
              <a:buFont typeface="Wingdings" panose="05000000000000000000" pitchFamily="2" charset="2"/>
              <a:buNone/>
            </a:pPr>
            <a:r>
              <a:rPr lang="es-ES" altLang="es-ES" dirty="0" smtClean="0"/>
              <a:t>  </a:t>
            </a:r>
          </a:p>
          <a:p>
            <a:pPr algn="just" eaLnBrk="1" hangingPunct="1">
              <a:buFont typeface="Wingdings" panose="05000000000000000000" pitchFamily="2" charset="2"/>
              <a:buNone/>
            </a:pPr>
            <a:r>
              <a:rPr lang="es-ES" altLang="es-ES" dirty="0" smtClean="0"/>
              <a:t>   </a:t>
            </a:r>
            <a:r>
              <a:rPr lang="es-ES" altLang="es-ES" sz="2400" dirty="0" err="1" smtClean="0">
                <a:latin typeface="Arial" panose="020B0604020202020204" pitchFamily="34" charset="0"/>
                <a:cs typeface="Arial" panose="020B0604020202020204" pitchFamily="34" charset="0"/>
              </a:rPr>
              <a:t>Cooxímetro</a:t>
            </a:r>
            <a:r>
              <a:rPr lang="es-ES" altLang="es-ES" sz="2400" dirty="0" smtClean="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Equipo que permite medir el monóxido de carbono (CO) en el aire espirado en partes por millón (ppm) y  porciento de </a:t>
            </a:r>
            <a:r>
              <a:rPr lang="es-ES" altLang="es-ES" sz="2400" b="0" dirty="0" err="1" smtClean="0">
                <a:latin typeface="Arial" panose="020B0604020202020204" pitchFamily="34" charset="0"/>
                <a:cs typeface="Arial" panose="020B0604020202020204" pitchFamily="34" charset="0"/>
              </a:rPr>
              <a:t>carboxihemoglobina</a:t>
            </a:r>
            <a:r>
              <a:rPr lang="es-ES" altLang="es-ES" sz="2400" b="0" dirty="0" smtClean="0">
                <a:latin typeface="Arial" panose="020B0604020202020204" pitchFamily="34" charset="0"/>
                <a:cs typeface="Arial" panose="020B0604020202020204" pitchFamily="34" charset="0"/>
              </a:rPr>
              <a:t> (</a:t>
            </a:r>
            <a:r>
              <a:rPr lang="es-ES" altLang="es-ES" sz="2400" b="0" dirty="0" err="1" smtClean="0">
                <a:latin typeface="Arial" panose="020B0604020202020204" pitchFamily="34" charset="0"/>
                <a:cs typeface="Arial" panose="020B0604020202020204" pitchFamily="34" charset="0"/>
              </a:rPr>
              <a:t>HbCO</a:t>
            </a:r>
            <a:r>
              <a:rPr lang="es-ES" altLang="es-ES" sz="2400" b="0" dirty="0" smtClean="0">
                <a:latin typeface="Arial" panose="020B0604020202020204" pitchFamily="34" charset="0"/>
                <a:cs typeface="Arial" panose="020B0604020202020204" pitchFamily="34" charset="0"/>
              </a:rPr>
              <a:t>), funciona mediante una celda electroquímica.</a:t>
            </a:r>
          </a:p>
          <a:p>
            <a:pPr eaLnBrk="1" hangingPunct="1"/>
            <a:endParaRPr lang="es-ES_tradnl" altLang="es-ES" dirty="0" smtClean="0"/>
          </a:p>
        </p:txBody>
      </p:sp>
      <p:sp>
        <p:nvSpPr>
          <p:cNvPr id="4" name="3 Marcador de fecha"/>
          <p:cNvSpPr>
            <a:spLocks noGrp="1"/>
          </p:cNvSpPr>
          <p:nvPr>
            <p:ph type="dt" sz="quarter" idx="10"/>
          </p:nvPr>
        </p:nvSpPr>
        <p:spPr/>
        <p:txBody>
          <a:bodyPr/>
          <a:lstStyle/>
          <a:p>
            <a:pPr>
              <a:defRPr/>
            </a:pPr>
            <a:r>
              <a:rPr lang="en-US" smtClean="0"/>
              <a:t>www.themegallery.com</a:t>
            </a:r>
            <a:endParaRPr lang="en-US"/>
          </a:p>
        </p:txBody>
      </p:sp>
      <p:sp>
        <p:nvSpPr>
          <p:cNvPr id="5" name="4 Marcador de pie de página"/>
          <p:cNvSpPr>
            <a:spLocks noGrp="1"/>
          </p:cNvSpPr>
          <p:nvPr>
            <p:ph type="ftr" sz="quarter" idx="11"/>
          </p:nvPr>
        </p:nvSpPr>
        <p:spPr/>
        <p:txBody>
          <a:bodyPr/>
          <a:lstStyle/>
          <a:p>
            <a:pPr>
              <a:defRPr/>
            </a:pPr>
            <a:r>
              <a:rPr lang="en-US" smtClean="0"/>
              <a:t>Company Logo</a:t>
            </a:r>
            <a:endParaRPr lang="en-US"/>
          </a:p>
        </p:txBody>
      </p:sp>
      <p:pic>
        <p:nvPicPr>
          <p:cNvPr id="7174" name="0 Imagen" descr="IMG_3766.jpg"/>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3357563" y="3571875"/>
            <a:ext cx="3071812" cy="219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0797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idx="4294967295"/>
          </p:nvPr>
        </p:nvSpPr>
        <p:spPr>
          <a:xfrm>
            <a:off x="357158" y="0"/>
            <a:ext cx="8510588" cy="901700"/>
          </a:xfrm>
        </p:spPr>
        <p:txBody>
          <a:bodyPr/>
          <a:lstStyle/>
          <a:p>
            <a:pPr eaLnBrk="1" hangingPunct="1">
              <a:defRPr/>
            </a:pPr>
            <a:r>
              <a:rPr lang="es-ES" sz="2400" b="1" dirty="0" smtClean="0">
                <a:latin typeface="Arial" pitchFamily="34" charset="0"/>
                <a:cs typeface="Arial" pitchFamily="34" charset="0"/>
              </a:rPr>
              <a:t>4-Cooximetría</a:t>
            </a:r>
          </a:p>
        </p:txBody>
      </p:sp>
      <p:sp>
        <p:nvSpPr>
          <p:cNvPr id="28675" name="2 CuadroTexto"/>
          <p:cNvSpPr txBox="1">
            <a:spLocks noChangeArrowheads="1"/>
          </p:cNvSpPr>
          <p:nvPr/>
        </p:nvSpPr>
        <p:spPr bwMode="auto">
          <a:xfrm>
            <a:off x="539552" y="1356757"/>
            <a:ext cx="7815242" cy="2677656"/>
          </a:xfrm>
          <a:prstGeom prst="rect">
            <a:avLst/>
          </a:prstGeom>
          <a:noFill/>
          <a:ln w="9525">
            <a:noFill/>
            <a:miter lim="800000"/>
            <a:headEnd/>
            <a:tailEnd/>
          </a:ln>
        </p:spPr>
        <p:txBody>
          <a:bodyPr wrap="square">
            <a:spAutoFit/>
          </a:bodyPr>
          <a:lstStyle/>
          <a:p>
            <a:pPr marL="342900" marR="0" lvl="0" indent="-342900" algn="just"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pitchFamily="34" charset="0"/>
                <a:ea typeface="+mn-ea"/>
                <a:cs typeface="Arial" pitchFamily="34" charset="0"/>
              </a:rPr>
              <a:t>.</a:t>
            </a:r>
            <a:endPar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endParaRPr>
          </a:p>
          <a:p>
            <a:pPr marL="342900" marR="0" lvl="0" indent="-342900" algn="just"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Técnica</a:t>
            </a:r>
            <a:r>
              <a:rPr kumimoji="0" lang="es-ES" sz="2400" b="0" i="0" u="none" strike="noStrike" kern="1200" cap="none" spc="0" normalizeH="0" baseline="0" noProof="0" dirty="0" smtClean="0">
                <a:ln>
                  <a:noFill/>
                </a:ln>
                <a:solidFill>
                  <a:srgbClr val="2B166E"/>
                </a:solidFill>
                <a:effectLst/>
                <a:uLnTx/>
                <a:uFillTx/>
                <a:latin typeface="Arial" pitchFamily="34" charset="0"/>
                <a:ea typeface="+mn-ea"/>
                <a:cs typeface="Arial" pitchFamily="34" charset="0"/>
              </a:rPr>
              <a:t>:</a:t>
            </a:r>
          </a:p>
          <a:p>
            <a:pPr marL="342900" marR="0" lvl="0" indent="-342900" algn="just" defTabSz="914400" rtl="0" eaLnBrk="1" fontAlgn="base" latinLnBrk="0" hangingPunct="1">
              <a:lnSpc>
                <a:spcPct val="100000"/>
              </a:lnSpc>
              <a:spcBef>
                <a:spcPct val="0"/>
              </a:spcBef>
              <a:spcAft>
                <a:spcPct val="0"/>
              </a:spcAft>
              <a:buClrTx/>
              <a:buSzTx/>
              <a:buFontTx/>
              <a:buNone/>
              <a:tabLst/>
              <a:defRPr/>
            </a:pPr>
            <a:endPar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endParaRP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1-Inspiración profunda </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2-Apnea de 9 segundos</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3-Espiración lenta, prolongada y completa</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4-Lectura de CO en ppm (partes por millón)</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4293096"/>
            <a:ext cx="2404261" cy="17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70918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p:txBody>
          <a:bodyPr/>
          <a:lstStyle/>
          <a:p>
            <a:pPr eaLnBrk="1" hangingPunct="1">
              <a:defRPr/>
            </a:pPr>
            <a:r>
              <a:rPr lang="es-ES" sz="2400" b="1" dirty="0" smtClean="0">
                <a:latin typeface="Arial" pitchFamily="34" charset="0"/>
                <a:cs typeface="Arial" pitchFamily="34" charset="0"/>
              </a:rPr>
              <a:t>Interpretación de Resultados de la cooximetría</a:t>
            </a:r>
          </a:p>
        </p:txBody>
      </p:sp>
      <p:sp>
        <p:nvSpPr>
          <p:cNvPr id="45059" name="Rectangle 3"/>
          <p:cNvSpPr>
            <a:spLocks noGrp="1" noRot="1" noChangeArrowheads="1"/>
          </p:cNvSpPr>
          <p:nvPr>
            <p:ph type="body" idx="1"/>
          </p:nvPr>
        </p:nvSpPr>
        <p:spPr>
          <a:xfrm>
            <a:off x="457200" y="1268760"/>
            <a:ext cx="8686800" cy="5055840"/>
          </a:xfrm>
        </p:spPr>
        <p:txBody>
          <a:bodyPr/>
          <a:lstStyle/>
          <a:p>
            <a:pPr eaLnBrk="1" hangingPunct="1">
              <a:buNone/>
              <a:defRPr/>
            </a:pPr>
            <a:r>
              <a:rPr lang="es-ES" sz="2400" b="0" dirty="0">
                <a:latin typeface="Arial" pitchFamily="34" charset="0"/>
                <a:cs typeface="Arial" pitchFamily="34" charset="0"/>
              </a:rPr>
              <a:t>0</a:t>
            </a:r>
            <a:r>
              <a:rPr lang="es-ES" sz="2400" b="0" dirty="0" smtClean="0">
                <a:solidFill>
                  <a:schemeClr val="tx1"/>
                </a:solidFill>
                <a:latin typeface="Arial" pitchFamily="34" charset="0"/>
                <a:cs typeface="Arial" pitchFamily="34" charset="0"/>
              </a:rPr>
              <a:t>-5 ppm      	         No intoxicación</a:t>
            </a:r>
          </a:p>
          <a:p>
            <a:pPr eaLnBrk="1" hangingPunct="1">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6-10   ppm	         Intoxicación ligera</a:t>
            </a:r>
          </a:p>
          <a:p>
            <a:pPr eaLnBrk="1" hangingPunct="1">
              <a:buFont typeface="Wingdings" pitchFamily="2" charset="2"/>
              <a:buNone/>
              <a:defRPr/>
            </a:pPr>
            <a:r>
              <a:rPr lang="es-ES" sz="2400" b="0" dirty="0" smtClean="0">
                <a:solidFill>
                  <a:schemeClr val="tx1"/>
                </a:solidFill>
                <a:latin typeface="Arial" pitchFamily="34" charset="0"/>
                <a:cs typeface="Arial" pitchFamily="34" charset="0"/>
              </a:rPr>
              <a:t>				(Fumador ligero, fumador 	pasivo o </a:t>
            </a:r>
          </a:p>
          <a:p>
            <a:pPr eaLnBrk="1" hangingPunct="1">
              <a:buFont typeface="Wingdings" pitchFamily="2" charset="2"/>
              <a:buNone/>
              <a:defRPr/>
            </a:pPr>
            <a:r>
              <a:rPr lang="es-ES" sz="2400" b="0" dirty="0">
                <a:latin typeface="Arial" pitchFamily="34" charset="0"/>
                <a:cs typeface="Arial" pitchFamily="34" charset="0"/>
              </a:rPr>
              <a:t> </a:t>
            </a:r>
            <a:r>
              <a:rPr lang="es-ES" sz="2400" b="0" dirty="0" smtClean="0">
                <a:latin typeface="Arial" pitchFamily="34" charset="0"/>
                <a:cs typeface="Arial" pitchFamily="34" charset="0"/>
              </a:rPr>
              <a:t>              </a:t>
            </a:r>
            <a:r>
              <a:rPr lang="es-ES" sz="2400" b="0" dirty="0" smtClean="0">
                <a:solidFill>
                  <a:schemeClr val="tx1"/>
                </a:solidFill>
                <a:latin typeface="Arial" pitchFamily="34" charset="0"/>
                <a:cs typeface="Arial" pitchFamily="34" charset="0"/>
              </a:rPr>
              <a:t>                  contaminación )</a:t>
            </a:r>
          </a:p>
          <a:p>
            <a:pPr eaLnBrk="1" hangingPunct="1">
              <a:buFont typeface="Wingdings" pitchFamily="2" charset="2"/>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11-30 ppm	         Intoxicación Severa</a:t>
            </a:r>
          </a:p>
          <a:p>
            <a:pPr eaLnBrk="1" hangingPunct="1">
              <a:buFont typeface="Wingdings" pitchFamily="2" charset="2"/>
              <a:buNone/>
              <a:defRPr/>
            </a:pPr>
            <a:r>
              <a:rPr lang="es-ES" sz="2400" b="0" dirty="0" smtClean="0">
                <a:solidFill>
                  <a:schemeClr val="tx1"/>
                </a:solidFill>
                <a:latin typeface="Arial" pitchFamily="34" charset="0"/>
                <a:cs typeface="Arial" pitchFamily="34" charset="0"/>
              </a:rPr>
              <a:t>				(Fumador Activo )</a:t>
            </a:r>
          </a:p>
          <a:p>
            <a:pPr eaLnBrk="1" hangingPunct="1">
              <a:buFont typeface="Wingdings" pitchFamily="2" charset="2"/>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+30     ppm	          Intoxicación muy severa</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9853" y="3573016"/>
            <a:ext cx="1996947" cy="1432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6720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endParaRPr lang="en-US" dirty="0"/>
          </a:p>
        </p:txBody>
      </p:sp>
      <p:sp>
        <p:nvSpPr>
          <p:cNvPr id="6" name="Rectángulo redondeado 5"/>
          <p:cNvSpPr/>
          <p:nvPr/>
        </p:nvSpPr>
        <p:spPr>
          <a:xfrm>
            <a:off x="1639143" y="836712"/>
            <a:ext cx="5904657" cy="914400"/>
          </a:xfrm>
          <a:prstGeom prst="roundRect">
            <a:avLst/>
          </a:prstGeom>
          <a:solidFill>
            <a:schemeClr val="accent5"/>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defRPr/>
            </a:pPr>
            <a:endParaRPr lang="es-ES" sz="2400" b="1" dirty="0" smtClean="0">
              <a:solidFill>
                <a:schemeClr val="accent4"/>
              </a:solidFill>
              <a:latin typeface="Arial" pitchFamily="34" charset="0"/>
              <a:cs typeface="Arial" pitchFamily="34" charset="0"/>
            </a:endParaRPr>
          </a:p>
          <a:p>
            <a:pPr algn="ctr">
              <a:buNone/>
              <a:defRPr/>
            </a:pPr>
            <a:r>
              <a:rPr lang="es-ES" sz="2400" b="1" dirty="0" smtClean="0">
                <a:solidFill>
                  <a:schemeClr val="accent4"/>
                </a:solidFill>
                <a:latin typeface="Arial" pitchFamily="34" charset="0"/>
                <a:cs typeface="Arial" pitchFamily="34" charset="0"/>
              </a:rPr>
              <a:t>Formas </a:t>
            </a:r>
            <a:r>
              <a:rPr lang="es-ES" sz="2400" b="1" dirty="0">
                <a:solidFill>
                  <a:schemeClr val="accent4"/>
                </a:solidFill>
                <a:latin typeface="Arial" pitchFamily="34" charset="0"/>
                <a:cs typeface="Arial" pitchFamily="34" charset="0"/>
              </a:rPr>
              <a:t>emergentes de</a:t>
            </a:r>
          </a:p>
          <a:p>
            <a:pPr algn="ctr">
              <a:buNone/>
              <a:defRPr/>
            </a:pPr>
            <a:r>
              <a:rPr lang="es-ES" sz="2400" b="1" dirty="0">
                <a:solidFill>
                  <a:schemeClr val="accent4"/>
                </a:solidFill>
                <a:latin typeface="Arial" pitchFamily="34" charset="0"/>
                <a:cs typeface="Arial" pitchFamily="34" charset="0"/>
              </a:rPr>
              <a:t> administración de nicotina</a:t>
            </a:r>
          </a:p>
          <a:p>
            <a:endParaRPr lang="es-ES" sz="2400" b="1" dirty="0">
              <a:solidFill>
                <a:schemeClr val="accent4"/>
              </a:solidFill>
            </a:endParaRPr>
          </a:p>
        </p:txBody>
      </p:sp>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4509120"/>
            <a:ext cx="2104254" cy="1470055"/>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2420888"/>
            <a:ext cx="4151665" cy="2328093"/>
          </a:xfrm>
          <a:prstGeom prst="rect">
            <a:avLst/>
          </a:prstGeom>
        </p:spPr>
      </p:pic>
    </p:spTree>
    <p:extLst>
      <p:ext uri="{BB962C8B-B14F-4D97-AF65-F5344CB8AC3E}">
        <p14:creationId xmlns:p14="http://schemas.microsoft.com/office/powerpoint/2010/main" val="12269284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9756" y="142083"/>
            <a:ext cx="8964488" cy="563562"/>
          </a:xfrm>
        </p:spPr>
        <p:txBody>
          <a:bodyPr/>
          <a:lstStyle/>
          <a:p>
            <a:pPr algn="just"/>
            <a:r>
              <a:rPr lang="es-ES" sz="2400" dirty="0" smtClean="0">
                <a:latin typeface="Arial" panose="020B0604020202020204" pitchFamily="34" charset="0"/>
                <a:cs typeface="Arial" panose="020B0604020202020204" pitchFamily="34" charset="0"/>
              </a:rPr>
              <a:t>Dispositivos electrónicos de administración de nicotina</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511629" y="960343"/>
            <a:ext cx="8229600" cy="5248275"/>
          </a:xfrm>
        </p:spPr>
        <p:txBody>
          <a:bodyPr/>
          <a:lstStyle/>
          <a:p>
            <a:pPr marL="0" indent="0" algn="just">
              <a:buNone/>
            </a:pPr>
            <a:endParaRPr lang="es-ES" b="0" dirty="0" smtClean="0">
              <a:latin typeface="Arial" panose="020B0604020202020204" pitchFamily="34" charset="0"/>
              <a:cs typeface="Arial" panose="020B0604020202020204" pitchFamily="34" charset="0"/>
            </a:endParaRPr>
          </a:p>
          <a:p>
            <a:pPr marL="0" indent="0" algn="just">
              <a:buNone/>
            </a:pPr>
            <a:r>
              <a:rPr lang="es-ES" sz="2400" b="0" dirty="0" smtClean="0">
                <a:latin typeface="Arial" panose="020B0604020202020204" pitchFamily="34" charset="0"/>
                <a:cs typeface="Arial" panose="020B0604020202020204" pitchFamily="34" charset="0"/>
              </a:rPr>
              <a:t>Se definen como equipos operados mediante baterías de litio que al calentar una solución producen un aerosol, el cual es liberado e inhalado por el usuario. El proceso se activa mediante la aspiración realizada por el usuario lo cual produce un cambio de presión que estimula un sensor que indica al atomizador que empiece a aumentar la temperatura.</a:t>
            </a:r>
            <a:endParaRPr lang="es-ES" sz="2400" b="0" dirty="0">
              <a:latin typeface="Arial" panose="020B0604020202020204" pitchFamily="34" charset="0"/>
              <a:cs typeface="Arial" panose="020B0604020202020204" pitchFamily="34" charset="0"/>
            </a:endParaRPr>
          </a:p>
        </p:txBody>
      </p:sp>
      <p:pic>
        <p:nvPicPr>
          <p:cNvPr id="6" name="Marcador de contenido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572000" y="4149736"/>
            <a:ext cx="2346451" cy="2216092"/>
          </a:xfrm>
          <a:prstGeom prst="rect">
            <a:avLst/>
          </a:prstGeom>
          <a:noFill/>
          <a:ln w="9525">
            <a:noFill/>
            <a:miter lim="800000"/>
            <a:headEnd/>
            <a:tailEnd/>
          </a:ln>
          <a:effectLst/>
        </p:spPr>
      </p:pic>
    </p:spTree>
    <p:extLst>
      <p:ext uri="{BB962C8B-B14F-4D97-AF65-F5344CB8AC3E}">
        <p14:creationId xmlns:p14="http://schemas.microsoft.com/office/powerpoint/2010/main" val="12312259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42083"/>
            <a:ext cx="8229600" cy="563562"/>
          </a:xfrm>
        </p:spPr>
        <p:txBody>
          <a:bodyPr/>
          <a:lstStyle/>
          <a:p>
            <a:r>
              <a:rPr lang="es-ES" sz="2200" dirty="0" smtClean="0">
                <a:latin typeface="Arial" panose="020B0604020202020204" pitchFamily="34" charset="0"/>
                <a:cs typeface="Arial" panose="020B0604020202020204" pitchFamily="34" charset="0"/>
              </a:rPr>
              <a:t>Modalidades de los dispositivos electrónicos de administración de nicotina (DEAN)</a:t>
            </a:r>
            <a:endParaRPr lang="es-ES" sz="22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457200" y="900113"/>
            <a:ext cx="8305800" cy="5248275"/>
          </a:xfrm>
        </p:spPr>
        <p:txBody>
          <a:bodyPr/>
          <a:lstStyle/>
          <a:p>
            <a:pPr marL="0" indent="0">
              <a:buNone/>
            </a:pPr>
            <a:r>
              <a:rPr lang="es-ES" sz="2400" b="0" dirty="0" smtClean="0">
                <a:latin typeface="Arial" panose="020B0604020202020204" pitchFamily="34" charset="0"/>
                <a:cs typeface="Arial" panose="020B0604020202020204" pitchFamily="34" charset="0"/>
              </a:rPr>
              <a:t>1- </a:t>
            </a:r>
            <a:r>
              <a:rPr lang="es-ES" sz="2200" b="0" dirty="0" smtClean="0">
                <a:latin typeface="Arial" panose="020B0604020202020204" pitchFamily="34" charset="0"/>
                <a:cs typeface="Arial" panose="020B0604020202020204" pitchFamily="34" charset="0"/>
              </a:rPr>
              <a:t>Cigarrillos electrónicos </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2- </a:t>
            </a:r>
            <a:r>
              <a:rPr lang="es-ES" sz="2200" b="0" dirty="0" err="1" smtClean="0">
                <a:latin typeface="Arial" panose="020B0604020202020204" pitchFamily="34" charset="0"/>
                <a:cs typeface="Arial" panose="020B0604020202020204" pitchFamily="34" charset="0"/>
              </a:rPr>
              <a:t>Vapers</a:t>
            </a:r>
            <a:endParaRPr lang="es-ES" sz="2200" b="0" dirty="0" smtClean="0">
              <a:latin typeface="Arial" panose="020B0604020202020204" pitchFamily="34" charset="0"/>
              <a:cs typeface="Arial" panose="020B0604020202020204" pitchFamily="34" charset="0"/>
            </a:endParaRP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3- </a:t>
            </a:r>
            <a:r>
              <a:rPr lang="es-ES" sz="2200" b="0" dirty="0" err="1" smtClean="0">
                <a:latin typeface="Arial" panose="020B0604020202020204" pitchFamily="34" charset="0"/>
                <a:cs typeface="Arial" panose="020B0604020202020204" pitchFamily="34" charset="0"/>
              </a:rPr>
              <a:t>Juuls</a:t>
            </a:r>
            <a:r>
              <a:rPr lang="es-ES" sz="2200" b="0" dirty="0" smtClean="0">
                <a:latin typeface="Arial" panose="020B0604020202020204" pitchFamily="34" charset="0"/>
                <a:cs typeface="Arial" panose="020B0604020202020204" pitchFamily="34" charset="0"/>
              </a:rPr>
              <a:t> (Dispositivos que parecen una unidad USB alargada)</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4- </a:t>
            </a:r>
            <a:r>
              <a:rPr lang="es-ES" sz="2200" b="0" dirty="0" err="1" smtClean="0">
                <a:latin typeface="Arial" panose="020B0604020202020204" pitchFamily="34" charset="0"/>
                <a:cs typeface="Arial" panose="020B0604020202020204" pitchFamily="34" charset="0"/>
              </a:rPr>
              <a:t>Hookahs</a:t>
            </a:r>
            <a:r>
              <a:rPr lang="es-ES" sz="2200" b="0" dirty="0" smtClean="0">
                <a:latin typeface="Arial" panose="020B0604020202020204" pitchFamily="34" charset="0"/>
                <a:cs typeface="Arial" panose="020B0604020202020204" pitchFamily="34" charset="0"/>
              </a:rPr>
              <a:t> (narguiles o pipas electrónicas)</a:t>
            </a:r>
          </a:p>
          <a:p>
            <a:pPr marL="0" indent="0">
              <a:buNone/>
            </a:pPr>
            <a:r>
              <a:rPr lang="es-ES" sz="2200" b="0" dirty="0" smtClean="0">
                <a:latin typeface="Arial" panose="020B0604020202020204" pitchFamily="34" charset="0"/>
                <a:cs typeface="Arial" panose="020B0604020202020204" pitchFamily="34" charset="0"/>
              </a:rPr>
              <a:t>                                  ______________</a:t>
            </a:r>
          </a:p>
          <a:p>
            <a:pPr marL="0" indent="0">
              <a:buNone/>
            </a:pPr>
            <a:r>
              <a:rPr lang="es-ES" sz="2200" b="0" dirty="0" smtClean="0">
                <a:latin typeface="Arial" panose="020B0604020202020204" pitchFamily="34" charset="0"/>
                <a:cs typeface="Arial" panose="020B0604020202020204" pitchFamily="34" charset="0"/>
              </a:rPr>
              <a:t>Sistemas electrónicos para la administración de nicotina (SEAN).</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Sistemas electrónicos sin nicotina (SESN)</a:t>
            </a:r>
          </a:p>
          <a:p>
            <a:pPr marL="0" indent="0">
              <a:buNone/>
            </a:pPr>
            <a:endParaRPr lang="es-E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9281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9872" y="1212335"/>
            <a:ext cx="2769583" cy="2392612"/>
          </a:xfrm>
          <a:prstGeom prst="rect">
            <a:avLst/>
          </a:prstGeom>
        </p:spPr>
      </p:pic>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2767" y="1105570"/>
            <a:ext cx="2100233" cy="2520280"/>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7798" y="4204111"/>
            <a:ext cx="2426003" cy="2105905"/>
          </a:xfrm>
          <a:prstGeom prst="rect">
            <a:avLst/>
          </a:prstGeom>
        </p:spPr>
      </p:pic>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6056" y="4100017"/>
            <a:ext cx="2719999" cy="2209999"/>
          </a:xfrm>
          <a:prstGeom prst="rect">
            <a:avLst/>
          </a:prstGeom>
        </p:spPr>
      </p:pic>
      <p:pic>
        <p:nvPicPr>
          <p:cNvPr id="10" name="Marcador de contenido 5"/>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323528" y="1101583"/>
            <a:ext cx="2650621" cy="2503364"/>
          </a:xfrm>
        </p:spPr>
      </p:pic>
      <p:sp>
        <p:nvSpPr>
          <p:cNvPr id="11" name="Rectángulo 10"/>
          <p:cNvSpPr/>
          <p:nvPr/>
        </p:nvSpPr>
        <p:spPr>
          <a:xfrm>
            <a:off x="611560" y="0"/>
            <a:ext cx="8151440" cy="769441"/>
          </a:xfrm>
          <a:prstGeom prst="rect">
            <a:avLst/>
          </a:prstGeom>
        </p:spPr>
        <p:txBody>
          <a:bodyPr wrap="square">
            <a:spAutoFit/>
          </a:bodyPr>
          <a:lstStyle/>
          <a:p>
            <a:r>
              <a:rPr lang="es-ES" sz="2200" b="1" kern="0" dirty="0">
                <a:solidFill>
                  <a:srgbClr val="FFFFFF"/>
                </a:solidFill>
                <a:latin typeface="Arial" panose="020B0604020202020204" pitchFamily="34" charset="0"/>
                <a:ea typeface="+mj-ea"/>
                <a:cs typeface="Arial" panose="020B0604020202020204" pitchFamily="34" charset="0"/>
              </a:rPr>
              <a:t>Modalidades de los dispositivos electrónicos de administración de nicotina</a:t>
            </a:r>
            <a:endParaRPr lang="es-ES" dirty="0"/>
          </a:p>
        </p:txBody>
      </p:sp>
    </p:spTree>
    <p:extLst>
      <p:ext uri="{BB962C8B-B14F-4D97-AF65-F5344CB8AC3E}">
        <p14:creationId xmlns:p14="http://schemas.microsoft.com/office/powerpoint/2010/main" val="10551647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pPr algn="ctr">
              <a:defRPr/>
            </a:pPr>
            <a:r>
              <a:rPr lang="es-CU" sz="2400" dirty="0">
                <a:latin typeface="Arial" pitchFamily="34" charset="0"/>
                <a:cs typeface="Arial" pitchFamily="34" charset="0"/>
              </a:rPr>
              <a:t>C</a:t>
            </a:r>
            <a:r>
              <a:rPr lang="es-CU" sz="2400" dirty="0" smtClean="0">
                <a:effectLst/>
                <a:latin typeface="Arial" pitchFamily="34" charset="0"/>
                <a:cs typeface="Arial" pitchFamily="34" charset="0"/>
              </a:rPr>
              <a:t>igarros </a:t>
            </a:r>
            <a:r>
              <a:rPr lang="es-CU" sz="2400" dirty="0">
                <a:latin typeface="Arial" pitchFamily="34" charset="0"/>
                <a:cs typeface="Arial" pitchFamily="34" charset="0"/>
              </a:rPr>
              <a:t>E</a:t>
            </a:r>
            <a:r>
              <a:rPr lang="es-CU" sz="2400" dirty="0" smtClean="0">
                <a:effectLst/>
                <a:latin typeface="Arial" pitchFamily="34" charset="0"/>
                <a:cs typeface="Arial" pitchFamily="34" charset="0"/>
              </a:rPr>
              <a:t>lectrónicos</a:t>
            </a:r>
            <a:endParaRPr lang="es-MX" sz="2400" dirty="0">
              <a:effectLst/>
              <a:latin typeface="Arial" pitchFamily="34" charset="0"/>
              <a:cs typeface="Arial" pitchFamily="34" charset="0"/>
            </a:endParaRPr>
          </a:p>
        </p:txBody>
      </p:sp>
      <p:sp>
        <p:nvSpPr>
          <p:cNvPr id="49155" name="3 Marcador de fecha"/>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es-VE" altLang="es-ES" smtClean="0">
                <a:latin typeface="Arial" panose="020B0604020202020204" pitchFamily="34" charset="0"/>
              </a:rPr>
              <a:t>9/05/12</a:t>
            </a:r>
          </a:p>
        </p:txBody>
      </p:sp>
      <p:pic>
        <p:nvPicPr>
          <p:cNvPr id="49156" name="Picture 9"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8"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19050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7"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6"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5" descr="Más Información sobre Cigarrillo Electrónico. Kit E-Cigarette LUX 808">
            <a:hlinkClick r:id="rId4" tooltip="&quot;Más Información sobre Cigarrillo Electrónico. Kit E-Cigarette LUX 808&quo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146083" y="2183991"/>
            <a:ext cx="2755833" cy="220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1" name="Picture 4"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2" name="Picture 3"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3" name="Picture 2"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190500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4" name="Picture 1"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5" name="Picture 11" descr="E-LIQUIDO CON NICOTINA sabor DELUXE DUNHILL">
            <a:hlinkClick r:id="rId7"/>
          </p:cNvPr>
          <p:cNvPicPr>
            <a:picLocks noChangeAspect="1" noChangeArrowheads="1"/>
          </p:cNvPicPr>
          <p:nvPr/>
        </p:nvPicPr>
        <p:blipFill>
          <a:blip r:embed="rId8" r:link="rId9">
            <a:extLst>
              <a:ext uri="{28A0092B-C50C-407E-A947-70E740481C1C}">
                <a14:useLocalDpi xmlns:a14="http://schemas.microsoft.com/office/drawing/2010/main" val="0"/>
              </a:ext>
            </a:extLst>
          </a:blip>
          <a:srcRect/>
          <a:stretch>
            <a:fillRect/>
          </a:stretch>
        </p:blipFill>
        <p:spPr bwMode="auto">
          <a:xfrm>
            <a:off x="3316366" y="1770073"/>
            <a:ext cx="236855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7" name="Picture 12" descr="Más Información sobre Cigarrillo Electrónico Mini Health 4081 Kit Farmacias">
            <a:hlinkClick r:id="rId10" tooltip="&quot;Más Información sobre Cigarrillo Electrónico Mini Health 4081 Kit Farmacias&quo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96229" y="4361699"/>
            <a:ext cx="2497874" cy="1998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uadroTexto 1"/>
          <p:cNvSpPr txBox="1"/>
          <p:nvPr/>
        </p:nvSpPr>
        <p:spPr>
          <a:xfrm>
            <a:off x="457200" y="1095404"/>
            <a:ext cx="3845925" cy="400110"/>
          </a:xfrm>
          <a:prstGeom prst="rect">
            <a:avLst/>
          </a:prstGeom>
          <a:noFill/>
        </p:spPr>
        <p:txBody>
          <a:bodyPr wrap="none" rtlCol="0">
            <a:spAutoFit/>
          </a:bodyPr>
          <a:lstStyle/>
          <a:p>
            <a:r>
              <a:rPr lang="es-ES" sz="2000" b="1" dirty="0" smtClean="0"/>
              <a:t>Surgieron en China en el 2003</a:t>
            </a:r>
            <a:endParaRPr lang="es-ES" sz="2000" b="1" dirty="0"/>
          </a:p>
        </p:txBody>
      </p:sp>
      <p:sp>
        <p:nvSpPr>
          <p:cNvPr id="4" name="CuadroTexto 3"/>
          <p:cNvSpPr txBox="1"/>
          <p:nvPr/>
        </p:nvSpPr>
        <p:spPr>
          <a:xfrm>
            <a:off x="5940153" y="2183991"/>
            <a:ext cx="2952328" cy="707886"/>
          </a:xfrm>
          <a:prstGeom prst="rect">
            <a:avLst/>
          </a:prstGeom>
          <a:noFill/>
        </p:spPr>
        <p:txBody>
          <a:bodyPr wrap="square" rtlCol="0">
            <a:spAutoFit/>
          </a:bodyPr>
          <a:lstStyle/>
          <a:p>
            <a:r>
              <a:rPr lang="es-ES" sz="2000" b="1" dirty="0" smtClean="0"/>
              <a:t>Se popularizaron en el mercado en el 2010</a:t>
            </a:r>
            <a:endParaRPr lang="es-ES" sz="2000" b="1" dirty="0"/>
          </a:p>
        </p:txBody>
      </p:sp>
      <p:pic>
        <p:nvPicPr>
          <p:cNvPr id="18" name="Picture 10" descr="E-LIQUIDO SIN NICOTINA sabor CAPUCCINO">
            <a:hlinkClick r:id="rId12"/>
          </p:cNvPr>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6205663" y="3778250"/>
            <a:ext cx="224948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4554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Riesgos del uso de los cigarros electrónicos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lgn="just">
              <a:buNone/>
            </a:pPr>
            <a:r>
              <a:rPr lang="es-ES" sz="2400" dirty="0" smtClean="0">
                <a:latin typeface="Arial" panose="020B0604020202020204" pitchFamily="34" charset="0"/>
                <a:cs typeface="Arial" panose="020B0604020202020204" pitchFamily="34" charset="0"/>
              </a:rPr>
              <a:t>Los dispositivos electrónicos de administración de nicotina pueden ser vías que favorezcan el consumo de otras sustancias debido a que:</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   En su interior pueden contener </a:t>
            </a:r>
            <a:r>
              <a:rPr lang="es-ES" sz="2200" b="0" dirty="0" err="1" smtClean="0">
                <a:latin typeface="Arial" panose="020B0604020202020204" pitchFamily="34" charset="0"/>
                <a:cs typeface="Arial" panose="020B0604020202020204" pitchFamily="34" charset="0"/>
              </a:rPr>
              <a:t>tetrahidrocannabinol</a:t>
            </a:r>
            <a:r>
              <a:rPr lang="es-ES" sz="2200" b="0" dirty="0" smtClean="0">
                <a:latin typeface="Arial" panose="020B0604020202020204" pitchFamily="34" charset="0"/>
                <a:cs typeface="Arial" panose="020B0604020202020204" pitchFamily="34" charset="0"/>
              </a:rPr>
              <a:t> (THC).</a:t>
            </a:r>
          </a:p>
          <a:p>
            <a:pPr algn="just">
              <a:buFontTx/>
              <a:buChar char="-"/>
            </a:pPr>
            <a:r>
              <a:rPr lang="es-ES" sz="2200" b="0" dirty="0" smtClean="0">
                <a:latin typeface="Arial" panose="020B0604020202020204" pitchFamily="34" charset="0"/>
                <a:cs typeface="Arial" panose="020B0604020202020204" pitchFamily="34" charset="0"/>
              </a:rPr>
              <a:t>Llevan a una mayor exposición a la nicotina lo que puede aumentar la susceptibilidad  a otras adicciones.</a:t>
            </a:r>
          </a:p>
          <a:p>
            <a:pPr algn="just">
              <a:buFontTx/>
              <a:buChar char="-"/>
            </a:pPr>
            <a:r>
              <a:rPr lang="es-ES" sz="2200" b="0" dirty="0" smtClean="0">
                <a:latin typeface="Arial" panose="020B0604020202020204" pitchFamily="34" charset="0"/>
                <a:cs typeface="Arial" panose="020B0604020202020204" pitchFamily="34" charset="0"/>
              </a:rPr>
              <a:t>A nivel bioquímico existen afectaciones comunes a los neurotransmisores y centros límbicos de gratificación comunes a otras drogas.</a:t>
            </a:r>
          </a:p>
          <a:p>
            <a:pPr algn="just">
              <a:buFontTx/>
              <a:buChar char="-"/>
            </a:pPr>
            <a:r>
              <a:rPr lang="es-ES" sz="2200" b="0" dirty="0" smtClean="0">
                <a:latin typeface="Arial" panose="020B0604020202020204" pitchFamily="34" charset="0"/>
                <a:cs typeface="Arial" panose="020B0604020202020204" pitchFamily="34" charset="0"/>
              </a:rPr>
              <a:t>Psicológicamente determina una postura de aceptación al alto riesgo de dañar la salud asumiendo una actitud pasiva ante el efecto </a:t>
            </a:r>
            <a:r>
              <a:rPr lang="es-ES" sz="2200" b="0" dirty="0" err="1" smtClean="0">
                <a:latin typeface="Arial" panose="020B0604020202020204" pitchFamily="34" charset="0"/>
                <a:cs typeface="Arial" panose="020B0604020202020204" pitchFamily="34" charset="0"/>
              </a:rPr>
              <a:t>esclavizante</a:t>
            </a:r>
            <a:r>
              <a:rPr lang="es-ES" sz="2200" b="0" dirty="0" smtClean="0">
                <a:latin typeface="Arial" panose="020B0604020202020204" pitchFamily="34" charset="0"/>
                <a:cs typeface="Arial" panose="020B0604020202020204" pitchFamily="34" charset="0"/>
              </a:rPr>
              <a:t> de cualquier sustancia. </a:t>
            </a:r>
          </a:p>
          <a:p>
            <a:pPr marL="0" indent="0" algn="just">
              <a:buNone/>
            </a:pPr>
            <a:endParaRPr lang="es-ES" sz="2400" b="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29309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sz="2000" dirty="0" smtClean="0">
                <a:latin typeface="Arial" panose="020B0604020202020204" pitchFamily="34" charset="0"/>
                <a:cs typeface="Arial" panose="020B0604020202020204" pitchFamily="34" charset="0"/>
              </a:rPr>
              <a:t>Algunas referencias sobre los daños de los dispositivos electrónicos de administración de nicotina</a:t>
            </a:r>
            <a:endParaRPr lang="es-ES" sz="2000" dirty="0">
              <a:latin typeface="Arial" panose="020B0604020202020204" pitchFamily="34" charset="0"/>
              <a:cs typeface="Arial" panose="020B0604020202020204" pitchFamily="34" charset="0"/>
            </a:endParaRPr>
          </a:p>
        </p:txBody>
      </p:sp>
      <p:sp>
        <p:nvSpPr>
          <p:cNvPr id="6" name="Marcador de contenido 5"/>
          <p:cNvSpPr>
            <a:spLocks noGrp="1"/>
          </p:cNvSpPr>
          <p:nvPr>
            <p:ph idx="1"/>
          </p:nvPr>
        </p:nvSpPr>
        <p:spPr>
          <a:xfrm>
            <a:off x="383458" y="987426"/>
            <a:ext cx="8229600" cy="5248275"/>
          </a:xfrm>
        </p:spPr>
        <p:txBody>
          <a:bodyPr/>
          <a:lstStyle/>
          <a:p>
            <a:pPr algn="just">
              <a:buFontTx/>
              <a:buChar char="-"/>
            </a:pPr>
            <a:r>
              <a:rPr lang="es-ES" sz="2200" b="0" dirty="0" smtClean="0">
                <a:latin typeface="Arial" panose="020B0604020202020204" pitchFamily="34" charset="0"/>
                <a:cs typeface="Arial" panose="020B0604020202020204" pitchFamily="34" charset="0"/>
              </a:rPr>
              <a:t>Estudio publicado en la revista </a:t>
            </a:r>
            <a:r>
              <a:rPr lang="es-ES" sz="2200" b="0" dirty="0" err="1" smtClean="0">
                <a:latin typeface="Arial" panose="020B0604020202020204" pitchFamily="34" charset="0"/>
                <a:cs typeface="Arial" panose="020B0604020202020204" pitchFamily="34" charset="0"/>
              </a:rPr>
              <a:t>Nicotine</a:t>
            </a:r>
            <a:r>
              <a:rPr lang="es-ES" sz="2200" b="0" dirty="0" smtClean="0">
                <a:latin typeface="Arial" panose="020B0604020202020204" pitchFamily="34" charset="0"/>
                <a:cs typeface="Arial" panose="020B0604020202020204" pitchFamily="34" charset="0"/>
              </a:rPr>
              <a:t> &amp; </a:t>
            </a:r>
            <a:r>
              <a:rPr lang="es-ES" sz="2200" b="0" dirty="0" err="1" smtClean="0">
                <a:latin typeface="Arial" panose="020B0604020202020204" pitchFamily="34" charset="0"/>
                <a:cs typeface="Arial" panose="020B0604020202020204" pitchFamily="34" charset="0"/>
              </a:rPr>
              <a:t>Tobacco</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Research</a:t>
            </a:r>
            <a:r>
              <a:rPr lang="es-ES" sz="2200" b="0" dirty="0" smtClean="0">
                <a:latin typeface="Arial" panose="020B0604020202020204" pitchFamily="34" charset="0"/>
                <a:cs typeface="Arial" panose="020B0604020202020204" pitchFamily="34" charset="0"/>
              </a:rPr>
              <a:t> en 2019 encontró que la administración electrónica de nicotina estaba relacionada con un mayor riesgo de enfermedad cardiovascular.</a:t>
            </a:r>
          </a:p>
          <a:p>
            <a:pPr algn="just">
              <a:buFontTx/>
              <a:buChar char="-"/>
            </a:pPr>
            <a:r>
              <a:rPr lang="es-ES" sz="2200" b="0" dirty="0" smtClean="0">
                <a:latin typeface="Arial" panose="020B0604020202020204" pitchFamily="34" charset="0"/>
                <a:cs typeface="Arial" panose="020B0604020202020204" pitchFamily="34" charset="0"/>
              </a:rPr>
              <a:t>Informe del Instituto Nacional de Cáncer de EU 2018 encontró que puede aumentar el riesgo de cáncer de pulmón y otros tipos de cáncer.</a:t>
            </a:r>
          </a:p>
          <a:p>
            <a:pPr algn="just">
              <a:buFontTx/>
              <a:buChar char="-"/>
            </a:pPr>
            <a:r>
              <a:rPr lang="es-ES" sz="2200" b="0" dirty="0" smtClean="0">
                <a:latin typeface="Arial" panose="020B0604020202020204" pitchFamily="34" charset="0"/>
                <a:cs typeface="Arial" panose="020B0604020202020204" pitchFamily="34" charset="0"/>
              </a:rPr>
              <a:t>Publicación en la revista </a:t>
            </a:r>
            <a:r>
              <a:rPr lang="es-ES" sz="2200" b="0" dirty="0" err="1" smtClean="0">
                <a:latin typeface="Arial" panose="020B0604020202020204" pitchFamily="34" charset="0"/>
                <a:cs typeface="Arial" panose="020B0604020202020204" pitchFamily="34" charset="0"/>
              </a:rPr>
              <a:t>European</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Respiratory</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Journal</a:t>
            </a:r>
            <a:r>
              <a:rPr lang="es-ES" sz="2200" b="0" dirty="0" smtClean="0">
                <a:latin typeface="Arial" panose="020B0604020202020204" pitchFamily="34" charset="0"/>
                <a:cs typeface="Arial" panose="020B0604020202020204" pitchFamily="34" charset="0"/>
              </a:rPr>
              <a:t> en 2018 encontró que pueden causar daño pulmonar y reducción de la capacidad pulmonar.</a:t>
            </a:r>
          </a:p>
          <a:p>
            <a:pPr algn="just">
              <a:buFontTx/>
              <a:buChar char="-"/>
            </a:pPr>
            <a:r>
              <a:rPr lang="es-ES" sz="2200" b="0" dirty="0" smtClean="0">
                <a:latin typeface="Arial" panose="020B0604020202020204" pitchFamily="34" charset="0"/>
                <a:cs typeface="Arial" panose="020B0604020202020204" pitchFamily="34" charset="0"/>
              </a:rPr>
              <a:t>Informe de la Sociedad</a:t>
            </a:r>
            <a:r>
              <a:rPr lang="es-ES" sz="2200" b="0" dirty="0">
                <a:latin typeface="Arial" panose="020B0604020202020204" pitchFamily="34" charset="0"/>
                <a:cs typeface="Arial" panose="020B0604020202020204" pitchFamily="34" charset="0"/>
              </a:rPr>
              <a:t> </a:t>
            </a:r>
            <a:r>
              <a:rPr lang="es-ES" sz="2200" b="0" dirty="0" smtClean="0">
                <a:latin typeface="Arial" panose="020B0604020202020204" pitchFamily="34" charset="0"/>
                <a:cs typeface="Arial" panose="020B0604020202020204" pitchFamily="34" charset="0"/>
              </a:rPr>
              <a:t>Europea de Cardiología 2019 planteó que pueden aumentar el riesgo de enfermedad coronaria y accidente cerebrovascular</a:t>
            </a:r>
          </a:p>
        </p:txBody>
      </p:sp>
      <p:sp>
        <p:nvSpPr>
          <p:cNvPr id="2" name="Marcador de fecha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smtClean="0">
                <a:ln>
                  <a:noFill/>
                </a:ln>
                <a:solidFill>
                  <a:srgbClr val="FFFFFF"/>
                </a:solidFill>
                <a:effectLst/>
                <a:uLnTx/>
                <a:uFillTx/>
                <a:latin typeface="Verdana"/>
                <a:ea typeface="+mn-ea"/>
                <a:cs typeface="+mn-cs"/>
              </a:rPr>
              <a:t>www.themegallery.com</a:t>
            </a:r>
            <a:endParaRPr kumimoji="0" lang="en-US" sz="1200" b="0" i="0" u="none" strike="noStrike" kern="1200" cap="none" spc="0" normalizeH="0" baseline="0" noProof="0" dirty="0">
              <a:ln>
                <a:noFill/>
              </a:ln>
              <a:solidFill>
                <a:srgbClr val="FFFFFF"/>
              </a:solidFill>
              <a:effectLst/>
              <a:uLnTx/>
              <a:uFillTx/>
              <a:latin typeface="Verdana"/>
              <a:ea typeface="+mn-ea"/>
              <a:cs typeface="+mn-cs"/>
            </a:endParaRPr>
          </a:p>
        </p:txBody>
      </p:sp>
      <p:sp>
        <p:nvSpPr>
          <p:cNvPr id="3" name="Marcador de pie de página 2"/>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smtClean="0">
                <a:ln>
                  <a:noFill/>
                </a:ln>
                <a:solidFill>
                  <a:srgbClr val="FFFFFF"/>
                </a:solidFill>
                <a:effectLst/>
                <a:uLnTx/>
                <a:uFillTx/>
                <a:latin typeface="Verdana"/>
                <a:ea typeface="+mn-ea"/>
                <a:cs typeface="+mn-cs"/>
              </a:rPr>
              <a:t>Company Logo</a:t>
            </a:r>
            <a:endParaRPr kumimoji="0" lang="en-US" sz="1000" b="1" i="0" u="none" strike="noStrike" kern="1200" cap="none" spc="0" normalizeH="0" baseline="0" noProof="0" dirty="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20472494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8600" y="116632"/>
            <a:ext cx="8686800" cy="563562"/>
          </a:xfrm>
        </p:spPr>
        <p:txBody>
          <a:bodyPr/>
          <a:lstStyle/>
          <a:p>
            <a:r>
              <a:rPr lang="es-ES" sz="2400" dirty="0" smtClean="0">
                <a:latin typeface="Arial" panose="020B0604020202020204" pitchFamily="34" charset="0"/>
                <a:cs typeface="Arial" panose="020B0604020202020204" pitchFamily="34" charset="0"/>
              </a:rPr>
              <a:t>Sustancias presentes en los cigarros electrónicos</a:t>
            </a:r>
            <a:endParaRPr lang="es-ES" sz="2400" dirty="0">
              <a:latin typeface="Arial" panose="020B0604020202020204" pitchFamily="34" charset="0"/>
              <a:cs typeface="Arial" panose="020B0604020202020204" pitchFamily="34" charset="0"/>
            </a:endParaRPr>
          </a:p>
        </p:txBody>
      </p:sp>
      <p:pic>
        <p:nvPicPr>
          <p:cNvPr id="6" name="Marcador de contenido 5" descr="C:\Users\Esther\AppData\Local\Microsoft\Windows\INetCache\Content.Word\e-cigarette-aerosol-can-contain-harmful-ingredients-mobile-350-spanish.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764704"/>
            <a:ext cx="6048672" cy="5772621"/>
          </a:xfrm>
          <a:prstGeom prst="rect">
            <a:avLst/>
          </a:prstGeom>
          <a:noFill/>
          <a:ln>
            <a:noFill/>
          </a:ln>
        </p:spPr>
      </p:pic>
    </p:spTree>
    <p:extLst>
      <p:ext uri="{BB962C8B-B14F-4D97-AF65-F5344CB8AC3E}">
        <p14:creationId xmlns:p14="http://schemas.microsoft.com/office/powerpoint/2010/main" val="2646018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8520" y="-32199"/>
            <a:ext cx="8795320" cy="934809"/>
          </a:xfrm>
        </p:spPr>
        <p:txBody>
          <a:bodyPr/>
          <a:lstStyle/>
          <a:p>
            <a:r>
              <a:rPr lang="es-ES" sz="2400" dirty="0" smtClean="0">
                <a:latin typeface="Arial" panose="020B0604020202020204" pitchFamily="34" charset="0"/>
                <a:cs typeface="Arial" panose="020B0604020202020204" pitchFamily="34" charset="0"/>
              </a:rPr>
              <a:t>Daños a la salud por el uso de los cigarros electrónicos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323528" y="1095830"/>
            <a:ext cx="8229600" cy="5248275"/>
          </a:xfrm>
        </p:spPr>
        <p:txBody>
          <a:bodyPr/>
          <a:lstStyle/>
          <a:p>
            <a:pPr algn="just">
              <a:buFontTx/>
              <a:buChar char="-"/>
            </a:pPr>
            <a:r>
              <a:rPr lang="es-ES" sz="2200" b="0" dirty="0" smtClean="0">
                <a:latin typeface="Arial" panose="020B0604020202020204" pitchFamily="34" charset="0"/>
                <a:cs typeface="Arial" panose="020B0604020202020204" pitchFamily="34" charset="0"/>
              </a:rPr>
              <a:t>Es citotóxico y potencialmente dañino para la cavidad oral en general.</a:t>
            </a:r>
          </a:p>
          <a:p>
            <a:pPr algn="just">
              <a:buFontTx/>
              <a:buChar char="-"/>
            </a:pPr>
            <a:endParaRPr lang="es-ES" sz="2200" b="0" dirty="0" smtClean="0">
              <a:latin typeface="Arial" panose="020B0604020202020204" pitchFamily="34" charset="0"/>
              <a:cs typeface="Arial" panose="020B0604020202020204" pitchFamily="34" charset="0"/>
            </a:endParaRPr>
          </a:p>
          <a:p>
            <a:pPr algn="just">
              <a:buFontTx/>
              <a:buChar char="-"/>
            </a:pPr>
            <a:r>
              <a:rPr lang="es-ES" sz="2200" b="0" dirty="0" smtClean="0">
                <a:latin typeface="Arial" panose="020B0604020202020204" pitchFamily="34" charset="0"/>
                <a:cs typeface="Arial" panose="020B0604020202020204" pitchFamily="34" charset="0"/>
              </a:rPr>
              <a:t>Traumatismos y efectos adversos sobre la región </a:t>
            </a:r>
            <a:r>
              <a:rPr lang="es-ES" sz="2200" b="0" dirty="0" err="1" smtClean="0">
                <a:latin typeface="Arial" panose="020B0604020202020204" pitchFamily="34" charset="0"/>
                <a:cs typeface="Arial" panose="020B0604020202020204" pitchFamily="34" charset="0"/>
              </a:rPr>
              <a:t>orofacial</a:t>
            </a:r>
            <a:r>
              <a:rPr lang="es-ES" sz="2200" b="0" dirty="0" smtClean="0">
                <a:latin typeface="Arial" panose="020B0604020202020204" pitchFamily="34" charset="0"/>
                <a:cs typeface="Arial" panose="020B0604020202020204" pitchFamily="34" charset="0"/>
              </a:rPr>
              <a:t>, pueden sufrir explosiones y provocar quemaduras en la piel y mucosas, pueden explotar o incendiarse si se cargan incorrectamente o se utilizan con baterías defectuosas.</a:t>
            </a:r>
          </a:p>
          <a:p>
            <a:pPr algn="just">
              <a:buFontTx/>
              <a:buChar char="-"/>
            </a:pPr>
            <a:endParaRPr lang="es-ES" sz="2200" b="0" dirty="0" smtClean="0">
              <a:latin typeface="Arial" panose="020B0604020202020204" pitchFamily="34" charset="0"/>
              <a:cs typeface="Arial" panose="020B0604020202020204" pitchFamily="34" charset="0"/>
            </a:endParaRPr>
          </a:p>
          <a:p>
            <a:pPr algn="just">
              <a:buFontTx/>
              <a:buChar char="-"/>
            </a:pPr>
            <a:r>
              <a:rPr lang="es-ES" sz="2200" b="0" dirty="0" smtClean="0">
                <a:latin typeface="Arial" panose="020B0604020202020204" pitchFamily="34" charset="0"/>
                <a:cs typeface="Arial" panose="020B0604020202020204" pitchFamily="34" charset="0"/>
              </a:rPr>
              <a:t>Envenenamiento por nicotina, sus líquidos contienen altas concentraciones de nicotina que si se ingieren accidentalmente pueden provocar envenenamiento. </a:t>
            </a:r>
          </a:p>
        </p:txBody>
      </p:sp>
    </p:spTree>
    <p:extLst>
      <p:ext uri="{BB962C8B-B14F-4D97-AF65-F5344CB8AC3E}">
        <p14:creationId xmlns:p14="http://schemas.microsoft.com/office/powerpoint/2010/main" val="9090882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pPr marL="0" indent="0">
              <a:buNone/>
            </a:pPr>
            <a:endParaRPr lang="es-ES" dirty="0"/>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6" name="Imagen 5" descr="C:\Users\Esther\AppData\Local\Microsoft\Windows\INetCache\Content.Word\12-01-20-vapeo4.jpg"/>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7029400"/>
          </a:xfrm>
          <a:prstGeom prst="rect">
            <a:avLst/>
          </a:prstGeom>
          <a:noFill/>
          <a:ln>
            <a:noFill/>
          </a:ln>
        </p:spPr>
      </p:pic>
    </p:spTree>
    <p:extLst>
      <p:ext uri="{BB962C8B-B14F-4D97-AF65-F5344CB8AC3E}">
        <p14:creationId xmlns:p14="http://schemas.microsoft.com/office/powerpoint/2010/main" val="21921227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latin typeface="Arial" panose="020B0604020202020204" pitchFamily="34" charset="0"/>
                <a:cs typeface="Arial" panose="020B0604020202020204" pitchFamily="34" charset="0"/>
              </a:rPr>
              <a:t>Dispositivos electrónicos </a:t>
            </a:r>
            <a:endParaRPr lang="es-ES"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buNone/>
            </a:pPr>
            <a:endParaRPr lang="es-ES" sz="2400" b="0" dirty="0" smtClean="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a:t>
            </a:r>
            <a:r>
              <a:rPr lang="es-ES" sz="2400" b="0" dirty="0" err="1" smtClean="0">
                <a:latin typeface="Arial" panose="020B0604020202020204" pitchFamily="34" charset="0"/>
                <a:cs typeface="Arial" panose="020B0604020202020204" pitchFamily="34" charset="0"/>
              </a:rPr>
              <a:t>Hookahs</a:t>
            </a:r>
            <a:r>
              <a:rPr lang="es-ES" sz="2400" b="0" dirty="0" smtClean="0">
                <a:latin typeface="Arial" panose="020B0604020202020204" pitchFamily="34" charset="0"/>
                <a:cs typeface="Arial" panose="020B0604020202020204" pitchFamily="34" charset="0"/>
              </a:rPr>
              <a:t> (pipas de agua, </a:t>
            </a:r>
            <a:r>
              <a:rPr lang="es-ES" sz="2400" b="0" dirty="0" err="1" smtClean="0">
                <a:latin typeface="Arial" panose="020B0604020202020204" pitchFamily="34" charset="0"/>
                <a:cs typeface="Arial" panose="020B0604020202020204" pitchFamily="34" charset="0"/>
              </a:rPr>
              <a:t>shisha</a:t>
            </a:r>
            <a:r>
              <a:rPr lang="es-ES" sz="2400" b="0" dirty="0" smtClean="0">
                <a:latin typeface="Arial" panose="020B0604020202020204" pitchFamily="34" charset="0"/>
                <a:cs typeface="Arial" panose="020B0604020202020204" pitchFamily="34" charset="0"/>
              </a:rPr>
              <a:t> cachimba o narguile)</a:t>
            </a:r>
            <a:endParaRPr lang="es-ES" sz="2400" b="0" dirty="0">
              <a:latin typeface="Arial" panose="020B0604020202020204" pitchFamily="34" charset="0"/>
              <a:cs typeface="Arial" panose="020B0604020202020204" pitchFamily="34" charset="0"/>
            </a:endParaRPr>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5727" y="2584614"/>
            <a:ext cx="3385208" cy="3220650"/>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7544" y="2780929"/>
            <a:ext cx="3456385" cy="2592289"/>
          </a:xfrm>
          <a:prstGeom prst="rect">
            <a:avLst/>
          </a:prstGeom>
        </p:spPr>
      </p:pic>
    </p:spTree>
    <p:extLst>
      <p:ext uri="{BB962C8B-B14F-4D97-AF65-F5344CB8AC3E}">
        <p14:creationId xmlns:p14="http://schemas.microsoft.com/office/powerpoint/2010/main" val="40742554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1620" y="142083"/>
            <a:ext cx="6840760" cy="563562"/>
          </a:xfrm>
        </p:spPr>
        <p:txBody>
          <a:bodyPr/>
          <a:lstStyle/>
          <a:p>
            <a:pPr algn="l"/>
            <a:r>
              <a:rPr lang="es-ES" sz="2400" dirty="0" smtClean="0">
                <a:latin typeface="Arial" panose="020B0604020202020204" pitchFamily="34" charset="0"/>
                <a:cs typeface="Arial" panose="020B0604020202020204" pitchFamily="34" charset="0"/>
              </a:rPr>
              <a:t>Daños a la salud por el uso de las </a:t>
            </a:r>
            <a:r>
              <a:rPr lang="es-ES" sz="2400" dirty="0" err="1" smtClean="0">
                <a:latin typeface="Arial" panose="020B0604020202020204" pitchFamily="34" charset="0"/>
                <a:cs typeface="Arial" panose="020B0604020202020204" pitchFamily="34" charset="0"/>
              </a:rPr>
              <a:t>Hookahs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lgn="just">
              <a:buNone/>
            </a:pPr>
            <a:r>
              <a:rPr lang="es-ES" sz="2200" b="0" dirty="0" smtClean="0">
                <a:latin typeface="Arial" panose="020B0604020202020204" pitchFamily="34" charset="0"/>
                <a:cs typeface="Arial" panose="020B0604020202020204" pitchFamily="34" charset="0"/>
              </a:rPr>
              <a:t>-Aumenta el riesgo de enfermedades respiratorias y  cardiovasculares.</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-Por los niveles de nicotina que aporta genera ansiedad, estrés, afecta el estado de ánimo y la capacidad de concentración.</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-En el humo de estas se han aislado alquitrán, monóxido de carbono y sustancias cancerígenas</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-Puede tener un impacto social negativo ya que su consumo se suele realizar en grupos fomentando la iniciación en el consumo de tabaco a edades tempranas e incrementa el riesgo de consumo de alcohol.</a:t>
            </a:r>
          </a:p>
          <a:p>
            <a:pPr algn="just">
              <a:buFontTx/>
              <a:buChar char="-"/>
            </a:pPr>
            <a:endParaRPr lang="es-ES" sz="2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29773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Cigarros electrónicos / </a:t>
            </a:r>
            <a:r>
              <a:rPr lang="es-ES" sz="2400" dirty="0" err="1" smtClean="0">
                <a:latin typeface="Arial" panose="020B0604020202020204" pitchFamily="34" charset="0"/>
                <a:cs typeface="Arial" panose="020B0604020202020204" pitchFamily="34" charset="0"/>
              </a:rPr>
              <a:t>Vapers</a:t>
            </a:r>
            <a:endParaRPr lang="es-ES" sz="2400" dirty="0">
              <a:latin typeface="Arial" panose="020B0604020202020204" pitchFamily="34" charset="0"/>
              <a:cs typeface="Arial" panose="020B0604020202020204" pitchFamily="34" charset="0"/>
            </a:endParaRPr>
          </a:p>
        </p:txBody>
      </p:sp>
      <p:graphicFrame>
        <p:nvGraphicFramePr>
          <p:cNvPr id="6" name="Marcador de tabla 5"/>
          <p:cNvGraphicFramePr>
            <a:graphicFrameLocks noGrp="1"/>
          </p:cNvGraphicFramePr>
          <p:nvPr>
            <p:ph type="tbl" idx="1"/>
            <p:extLst>
              <p:ext uri="{D42A27DB-BD31-4B8C-83A1-F6EECF244321}">
                <p14:modId xmlns:p14="http://schemas.microsoft.com/office/powerpoint/2010/main" val="3221120439"/>
              </p:ext>
            </p:extLst>
          </p:nvPr>
        </p:nvGraphicFramePr>
        <p:xfrm>
          <a:off x="457200" y="900113"/>
          <a:ext cx="8219256" cy="5308600"/>
        </p:xfrm>
        <a:graphic>
          <a:graphicData uri="http://schemas.openxmlformats.org/drawingml/2006/table">
            <a:tbl>
              <a:tblPr firstRow="1" bandRow="1">
                <a:tableStyleId>{5C22544A-7EE6-4342-B048-85BDC9FD1C3A}</a:tableStyleId>
              </a:tblPr>
              <a:tblGrid>
                <a:gridCol w="2081530">
                  <a:extLst>
                    <a:ext uri="{9D8B030D-6E8A-4147-A177-3AD203B41FA5}">
                      <a16:colId xmlns:a16="http://schemas.microsoft.com/office/drawing/2014/main" val="2494093781"/>
                    </a:ext>
                  </a:extLst>
                </a:gridCol>
                <a:gridCol w="2743200">
                  <a:extLst>
                    <a:ext uri="{9D8B030D-6E8A-4147-A177-3AD203B41FA5}">
                      <a16:colId xmlns:a16="http://schemas.microsoft.com/office/drawing/2014/main" val="1811903757"/>
                    </a:ext>
                  </a:extLst>
                </a:gridCol>
                <a:gridCol w="3394526">
                  <a:extLst>
                    <a:ext uri="{9D8B030D-6E8A-4147-A177-3AD203B41FA5}">
                      <a16:colId xmlns:a16="http://schemas.microsoft.com/office/drawing/2014/main" val="1443162317"/>
                    </a:ext>
                  </a:extLst>
                </a:gridCol>
              </a:tblGrid>
              <a:tr h="370840">
                <a:tc>
                  <a:txBody>
                    <a:bodyPr/>
                    <a:lstStyle/>
                    <a:p>
                      <a:endParaRPr lang="es-ES" dirty="0"/>
                    </a:p>
                  </a:txBody>
                  <a:tcPr/>
                </a:tc>
                <a:tc>
                  <a:txBody>
                    <a:bodyPr/>
                    <a:lstStyle/>
                    <a:p>
                      <a:pPr algn="just"/>
                      <a:r>
                        <a:rPr lang="es-ES" dirty="0" smtClean="0">
                          <a:solidFill>
                            <a:schemeClr val="tx1"/>
                          </a:solidFill>
                          <a:latin typeface="Arial" panose="020B0604020202020204" pitchFamily="34" charset="0"/>
                          <a:cs typeface="Arial" panose="020B0604020202020204" pitchFamily="34" charset="0"/>
                        </a:rPr>
                        <a:t>Cigarros</a:t>
                      </a:r>
                      <a:r>
                        <a:rPr lang="es-ES" baseline="0" dirty="0" smtClean="0">
                          <a:solidFill>
                            <a:schemeClr val="tx1"/>
                          </a:solidFill>
                          <a:latin typeface="Arial" panose="020B0604020202020204" pitchFamily="34" charset="0"/>
                          <a:cs typeface="Arial" panose="020B0604020202020204" pitchFamily="34" charset="0"/>
                        </a:rPr>
                        <a:t> </a:t>
                      </a:r>
                      <a:r>
                        <a:rPr lang="es-ES" dirty="0" smtClean="0">
                          <a:solidFill>
                            <a:schemeClr val="tx1"/>
                          </a:solidFill>
                          <a:latin typeface="Arial" panose="020B0604020202020204" pitchFamily="34" charset="0"/>
                          <a:cs typeface="Arial" panose="020B0604020202020204" pitchFamily="34" charset="0"/>
                        </a:rPr>
                        <a:t>electrónicos</a:t>
                      </a:r>
                      <a:endParaRPr lang="es-ES" dirty="0">
                        <a:solidFill>
                          <a:schemeClr val="tx1"/>
                        </a:solidFill>
                        <a:latin typeface="Arial" panose="020B0604020202020204" pitchFamily="34" charset="0"/>
                        <a:cs typeface="Arial" panose="020B0604020202020204" pitchFamily="34" charset="0"/>
                      </a:endParaRPr>
                    </a:p>
                  </a:txBody>
                  <a:tcPr/>
                </a:tc>
                <a:tc>
                  <a:txBody>
                    <a:bodyPr/>
                    <a:lstStyle/>
                    <a:p>
                      <a:pPr algn="ctr"/>
                      <a:r>
                        <a:rPr lang="es-ES" dirty="0" err="1" smtClean="0">
                          <a:solidFill>
                            <a:schemeClr val="tx1"/>
                          </a:solidFill>
                          <a:latin typeface="Arial" panose="020B0604020202020204" pitchFamily="34" charset="0"/>
                          <a:cs typeface="Arial" panose="020B0604020202020204" pitchFamily="34" charset="0"/>
                        </a:rPr>
                        <a:t>Vapers</a:t>
                      </a:r>
                      <a:endParaRPr lang="es-E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27776549"/>
                  </a:ext>
                </a:extLst>
              </a:tr>
              <a:tr h="370840">
                <a:tc>
                  <a:txBody>
                    <a:bodyPr/>
                    <a:lstStyle/>
                    <a:p>
                      <a:pPr algn="ctr"/>
                      <a:r>
                        <a:rPr lang="es-ES" sz="2000" dirty="0" smtClean="0">
                          <a:latin typeface="Arial" panose="020B0604020202020204" pitchFamily="34" charset="0"/>
                          <a:cs typeface="Arial" panose="020B0604020202020204" pitchFamily="34" charset="0"/>
                        </a:rPr>
                        <a:t>Diseño</a:t>
                      </a:r>
                      <a:endParaRPr lang="es-ES" sz="2000" dirty="0">
                        <a:latin typeface="Arial" panose="020B0604020202020204" pitchFamily="34" charset="0"/>
                        <a:cs typeface="Arial" panose="020B0604020202020204" pitchFamily="34" charset="0"/>
                      </a:endParaRPr>
                    </a:p>
                  </a:txBody>
                  <a:tcPr/>
                </a:tc>
                <a:tc>
                  <a:txBody>
                    <a:bodyPr/>
                    <a:lstStyle/>
                    <a:p>
                      <a:pPr algn="ctr"/>
                      <a:r>
                        <a:rPr kumimoji="0" lang="es-ES" sz="2000" b="0" i="0" u="none" strike="noStrike" kern="0" cap="none" spc="0" normalizeH="0" baseline="0" noProof="0" dirty="0" smtClean="0">
                          <a:ln>
                            <a:noFill/>
                          </a:ln>
                          <a:solidFill>
                            <a:srgbClr val="2B166E"/>
                          </a:solidFill>
                          <a:effectLst/>
                          <a:uLnTx/>
                          <a:uFillTx/>
                          <a:latin typeface="Arial" panose="020B0604020202020204" pitchFamily="34" charset="0"/>
                          <a:ea typeface="+mn-ea"/>
                          <a:cs typeface="Arial" panose="020B0604020202020204" pitchFamily="34" charset="0"/>
                        </a:rPr>
                        <a:t>Diseño similar al de los cigarrillos tradicionales.</a:t>
                      </a:r>
                      <a:endParaRPr lang="es-ES" sz="2000" dirty="0">
                        <a:latin typeface="Arial" panose="020B0604020202020204" pitchFamily="34" charset="0"/>
                        <a:cs typeface="Arial" panose="020B0604020202020204" pitchFamily="34" charset="0"/>
                      </a:endParaRPr>
                    </a:p>
                  </a:txBody>
                  <a:tcPr/>
                </a:tc>
                <a:tc>
                  <a:txBody>
                    <a:bodyPr/>
                    <a:lstStyle/>
                    <a:p>
                      <a:pPr algn="ctr"/>
                      <a:r>
                        <a:rPr kumimoji="0" lang="es-ES" sz="2000" b="0" i="0" u="none" strike="noStrike" kern="0" cap="none" spc="0" normalizeH="0" baseline="0" noProof="0" dirty="0" smtClean="0">
                          <a:ln>
                            <a:noFill/>
                          </a:ln>
                          <a:solidFill>
                            <a:srgbClr val="2B166E"/>
                          </a:solidFill>
                          <a:effectLst/>
                          <a:uLnTx/>
                          <a:uFillTx/>
                          <a:latin typeface="Arial" panose="020B0604020202020204" pitchFamily="34" charset="0"/>
                          <a:ea typeface="+mn-ea"/>
                          <a:cs typeface="Arial" panose="020B0604020202020204" pitchFamily="34" charset="0"/>
                        </a:rPr>
                        <a:t>Variedad de diseños y tamaños.</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48115490"/>
                  </a:ext>
                </a:extLst>
              </a:tr>
              <a:tr h="370840">
                <a:tc>
                  <a:txBody>
                    <a:bodyPr/>
                    <a:lstStyle/>
                    <a:p>
                      <a:pPr algn="ctr"/>
                      <a:r>
                        <a:rPr lang="es-ES" sz="2000" dirty="0" smtClean="0">
                          <a:latin typeface="Arial" panose="020B0604020202020204" pitchFamily="34" charset="0"/>
                          <a:cs typeface="Arial" panose="020B0604020202020204" pitchFamily="34" charset="0"/>
                        </a:rPr>
                        <a:t>Funcionamiento</a:t>
                      </a:r>
                      <a:endParaRPr lang="es-ES" sz="2000" dirty="0">
                        <a:latin typeface="Arial" panose="020B0604020202020204" pitchFamily="34" charset="0"/>
                        <a:cs typeface="Arial" panose="020B0604020202020204" pitchFamily="34" charset="0"/>
                      </a:endParaRPr>
                    </a:p>
                  </a:txBody>
                  <a:tcPr/>
                </a:tc>
                <a:tc>
                  <a:txBody>
                    <a:bodyPr/>
                    <a:lstStyle/>
                    <a:p>
                      <a:pPr algn="ctr"/>
                      <a:r>
                        <a:rPr lang="es-CU" sz="2000" dirty="0" smtClean="0">
                          <a:latin typeface="Arial" panose="020B0604020202020204" pitchFamily="34" charset="0"/>
                          <a:cs typeface="Arial" panose="020B0604020202020204" pitchFamily="34" charset="0"/>
                        </a:rPr>
                        <a:t>Los cigarros electrónicos funcionan mediante una batería que calienta un líquido que contiene nicotina y otros ingredientes para producir vapor.</a:t>
                      </a:r>
                      <a:endParaRPr lang="es-ES" sz="2000" dirty="0">
                        <a:latin typeface="Arial" panose="020B0604020202020204" pitchFamily="34" charset="0"/>
                        <a:cs typeface="Arial" panose="020B0604020202020204" pitchFamily="34" charset="0"/>
                      </a:endParaRPr>
                    </a:p>
                  </a:txBody>
                  <a:tcPr/>
                </a:tc>
                <a:tc>
                  <a:txBody>
                    <a:bodyPr/>
                    <a:lstStyle/>
                    <a:p>
                      <a:pPr algn="ctr"/>
                      <a:r>
                        <a:rPr lang="es-CU" sz="2000" dirty="0" smtClean="0">
                          <a:latin typeface="Arial" panose="020B0604020202020204" pitchFamily="34" charset="0"/>
                          <a:cs typeface="Arial" panose="020B0604020202020204" pitchFamily="34" charset="0"/>
                        </a:rPr>
                        <a:t>Funcionan de manera similar pero tienen mayor capacidad de personalización en cuanto a potencia y tipo de líquido.</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5660461"/>
                  </a:ext>
                </a:extLst>
              </a:tr>
              <a:tr h="370840">
                <a:tc>
                  <a:txBody>
                    <a:bodyPr/>
                    <a:lstStyle/>
                    <a:p>
                      <a:pPr algn="ctr"/>
                      <a:r>
                        <a:rPr lang="es-ES" sz="2000" dirty="0" smtClean="0">
                          <a:latin typeface="Arial" panose="020B0604020202020204" pitchFamily="34" charset="0"/>
                          <a:cs typeface="Arial" panose="020B0604020202020204" pitchFamily="34" charset="0"/>
                        </a:rPr>
                        <a:t>Nicotina</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Contienen una cantidad fija de nicotina.</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Permiten al usuario ajustar la cantidad de nicotina que se inhala.</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1507952"/>
                  </a:ext>
                </a:extLst>
              </a:tr>
              <a:tr h="370840">
                <a:tc>
                  <a:txBody>
                    <a:bodyPr/>
                    <a:lstStyle/>
                    <a:p>
                      <a:pPr algn="ctr"/>
                      <a:r>
                        <a:rPr lang="es-ES" sz="2000" dirty="0" smtClean="0">
                          <a:latin typeface="Arial" panose="020B0604020202020204" pitchFamily="34" charset="0"/>
                          <a:cs typeface="Arial" panose="020B0604020202020204" pitchFamily="34" charset="0"/>
                        </a:rPr>
                        <a:t>Sabor</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Tiene opciones limitadas.</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Amplia variedad de sabores disponibles</a:t>
                      </a:r>
                      <a:r>
                        <a:rPr lang="es-ES" dirty="0" smtClean="0"/>
                        <a:t>.</a:t>
                      </a:r>
                      <a:endParaRPr lang="es-ES" dirty="0"/>
                    </a:p>
                  </a:txBody>
                  <a:tcPr/>
                </a:tc>
                <a:extLst>
                  <a:ext uri="{0D108BD9-81ED-4DB2-BD59-A6C34878D82A}">
                    <a16:rowId xmlns:a16="http://schemas.microsoft.com/office/drawing/2014/main" val="2961632744"/>
                  </a:ext>
                </a:extLst>
              </a:tr>
            </a:tbl>
          </a:graphicData>
        </a:graphic>
      </p:graphicFrame>
      <p:sp>
        <p:nvSpPr>
          <p:cNvPr id="4" name="Marcador de fecha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smtClean="0">
                <a:ln>
                  <a:noFill/>
                </a:ln>
                <a:solidFill>
                  <a:srgbClr val="FFFFFF"/>
                </a:solidFill>
                <a:effectLst/>
                <a:uLnTx/>
                <a:uFillTx/>
                <a:latin typeface="Verdana"/>
                <a:ea typeface="+mn-ea"/>
                <a:cs typeface="+mn-cs"/>
              </a:rPr>
              <a:t>www.themegallery.com</a:t>
            </a:r>
            <a:endParaRPr kumimoji="0" lang="en-US" sz="1200" b="0" i="0" u="none" strike="noStrike" kern="1200" cap="none" spc="0" normalizeH="0" baseline="0" noProof="0" dirty="0">
              <a:ln>
                <a:noFill/>
              </a:ln>
              <a:solidFill>
                <a:srgbClr val="FFFFFF"/>
              </a:solidFill>
              <a:effectLst/>
              <a:uLnTx/>
              <a:uFillTx/>
              <a:latin typeface="Verdana"/>
              <a:ea typeface="+mn-ea"/>
              <a:cs typeface="+mn-cs"/>
            </a:endParaRPr>
          </a:p>
        </p:txBody>
      </p:sp>
      <p:sp>
        <p:nvSpPr>
          <p:cNvPr id="5" name="Marcador de pie de página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smtClean="0">
                <a:ln>
                  <a:noFill/>
                </a:ln>
                <a:solidFill>
                  <a:srgbClr val="FFFFFF"/>
                </a:solidFill>
                <a:effectLst/>
                <a:uLnTx/>
                <a:uFillTx/>
                <a:latin typeface="Verdana"/>
                <a:ea typeface="+mn-ea"/>
                <a:cs typeface="+mn-cs"/>
              </a:rPr>
              <a:t>Company Logo</a:t>
            </a:r>
            <a:endParaRPr kumimoji="0" lang="en-US" sz="1000" b="1" i="0" u="none" strike="noStrike" kern="1200" cap="none" spc="0" normalizeH="0" baseline="0" noProof="0" dirty="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17579863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323528" y="1268760"/>
            <a:ext cx="8568952" cy="1938992"/>
          </a:xfrm>
          <a:prstGeom prst="rect">
            <a:avLst/>
          </a:prstGeom>
          <a:noFill/>
        </p:spPr>
        <p:txBody>
          <a:bodyPr wrap="square" rtlCol="0">
            <a:spAutoFit/>
          </a:bodyPr>
          <a:lstStyle/>
          <a:p>
            <a:r>
              <a:rPr lang="es-ES" sz="2400" b="1" dirty="0" smtClean="0"/>
              <a:t>Las formas de presentación de las drogas van a seguir </a:t>
            </a:r>
          </a:p>
          <a:p>
            <a:r>
              <a:rPr lang="es-ES" sz="2400" b="1" dirty="0" smtClean="0"/>
              <a:t>cambiando, serán más atractivas y sofisticadas, el reto de los profesionales de la salud es estimular a nuestros jóvenes a tener estilos de vida saludables para evitar que se inicien en el consumo de sustancias.</a:t>
            </a:r>
            <a:endParaRPr lang="es-ES" sz="2400" b="1" dirty="0"/>
          </a:p>
        </p:txBody>
      </p:sp>
      <p:sp>
        <p:nvSpPr>
          <p:cNvPr id="7" name="CuadroTexto 6"/>
          <p:cNvSpPr txBox="1"/>
          <p:nvPr/>
        </p:nvSpPr>
        <p:spPr>
          <a:xfrm>
            <a:off x="4860032" y="4310858"/>
            <a:ext cx="3339376" cy="523220"/>
          </a:xfrm>
          <a:prstGeom prst="rect">
            <a:avLst/>
          </a:prstGeom>
          <a:noFill/>
        </p:spPr>
        <p:txBody>
          <a:bodyPr wrap="none" rtlCol="0">
            <a:spAutoFit/>
          </a:bodyPr>
          <a:lstStyle/>
          <a:p>
            <a:r>
              <a:rPr lang="es-ES" sz="2800" b="1" dirty="0" smtClean="0"/>
              <a:t>Mejor no empezar </a:t>
            </a:r>
            <a:endParaRPr lang="es-ES" sz="2800" b="1" dirty="0"/>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232629" y="3528011"/>
            <a:ext cx="2520280" cy="2610290"/>
          </a:xfrm>
          <a:prstGeom prst="rect">
            <a:avLst/>
          </a:prstGeom>
        </p:spPr>
      </p:pic>
    </p:spTree>
    <p:extLst>
      <p:ext uri="{BB962C8B-B14F-4D97-AF65-F5344CB8AC3E}">
        <p14:creationId xmlns:p14="http://schemas.microsoft.com/office/powerpoint/2010/main" val="1134567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6 Alcoholismo 5to año">
  <a:themeElements>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9426B"/>
        </a:dk1>
        <a:lt1>
          <a:srgbClr val="FFFFFF"/>
        </a:lt1>
        <a:dk2>
          <a:srgbClr val="008080"/>
        </a:dk2>
        <a:lt2>
          <a:srgbClr val="B2B2B2"/>
        </a:lt2>
        <a:accent1>
          <a:srgbClr val="35C9C2"/>
        </a:accent1>
        <a:accent2>
          <a:srgbClr val="398AC7"/>
        </a:accent2>
        <a:accent3>
          <a:srgbClr val="FFFFFF"/>
        </a:accent3>
        <a:accent4>
          <a:srgbClr val="14375A"/>
        </a:accent4>
        <a:accent5>
          <a:srgbClr val="AEE1DD"/>
        </a:accent5>
        <a:accent6>
          <a:srgbClr val="337DB4"/>
        </a:accent6>
        <a:hlink>
          <a:srgbClr val="CCCC00"/>
        </a:hlink>
        <a:folHlink>
          <a:srgbClr val="6D50CA"/>
        </a:folHlink>
      </a:clrScheme>
      <a:clrMap bg1="lt1" tx1="dk1" bg2="lt2" tx2="dk2" accent1="accent1" accent2="accent2" accent3="accent3" accent4="accent4" accent5="accent5" accent6="accent6" hlink="hlink" folHlink="folHlink"/>
    </a:extraClrScheme>
    <a:extraClrScheme>
      <a:clrScheme name="sample 2">
        <a:dk1>
          <a:srgbClr val="25095D"/>
        </a:dk1>
        <a:lt1>
          <a:srgbClr val="FFFFFF"/>
        </a:lt1>
        <a:dk2>
          <a:srgbClr val="A1537C"/>
        </a:dk2>
        <a:lt2>
          <a:srgbClr val="B2B2B2"/>
        </a:lt2>
        <a:accent1>
          <a:srgbClr val="AF8ADC"/>
        </a:accent1>
        <a:accent2>
          <a:srgbClr val="60A065"/>
        </a:accent2>
        <a:accent3>
          <a:srgbClr val="FFFFFF"/>
        </a:accent3>
        <a:accent4>
          <a:srgbClr val="1E064E"/>
        </a:accent4>
        <a:accent5>
          <a:srgbClr val="D4C4EB"/>
        </a:accent5>
        <a:accent6>
          <a:srgbClr val="56915B"/>
        </a:accent6>
        <a:hlink>
          <a:srgbClr val="8DAED9"/>
        </a:hlink>
        <a:folHlink>
          <a:srgbClr val="5974C1"/>
        </a:folHlink>
      </a:clrScheme>
      <a:clrMap bg1="lt1" tx1="dk1" bg2="lt2" tx2="dk2" accent1="accent1" accent2="accent2" accent3="accent3" accent4="accent4" accent5="accent5" accent6="accent6" hlink="hlink" folHlink="folHlink"/>
    </a:extraClrScheme>
    <a:extraClrScheme>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 6 Alcoholismo 5to año</Template>
  <TotalTime>5975</TotalTime>
  <Words>1505</Words>
  <Application>Microsoft Office PowerPoint</Application>
  <PresentationFormat>Presentación en pantalla (4:3)</PresentationFormat>
  <Paragraphs>216</Paragraphs>
  <Slides>28</Slides>
  <Notes>2</Notes>
  <HiddenSlides>0</HiddenSlides>
  <MMClips>0</MMClips>
  <ScaleCrop>false</ScaleCrop>
  <HeadingPairs>
    <vt:vector size="8" baseType="variant">
      <vt:variant>
        <vt:lpstr>Fuentes usadas</vt:lpstr>
      </vt:variant>
      <vt:variant>
        <vt:i4>4</vt:i4>
      </vt:variant>
      <vt:variant>
        <vt:lpstr>Tema</vt:lpstr>
      </vt:variant>
      <vt:variant>
        <vt:i4>1</vt:i4>
      </vt:variant>
      <vt:variant>
        <vt:lpstr>Servidores OLE incrustados</vt:lpstr>
      </vt:variant>
      <vt:variant>
        <vt:i4>2</vt:i4>
      </vt:variant>
      <vt:variant>
        <vt:lpstr>Títulos de diapositiva</vt:lpstr>
      </vt:variant>
      <vt:variant>
        <vt:i4>28</vt:i4>
      </vt:variant>
    </vt:vector>
  </HeadingPairs>
  <TitlesOfParts>
    <vt:vector size="35" baseType="lpstr">
      <vt:lpstr>Arial</vt:lpstr>
      <vt:lpstr>Calibri</vt:lpstr>
      <vt:lpstr>Verdana</vt:lpstr>
      <vt:lpstr>Wingdings</vt:lpstr>
      <vt:lpstr>Tema 6 Alcoholismo 5to año</vt:lpstr>
      <vt:lpstr>Image</vt:lpstr>
      <vt:lpstr>Imagen</vt:lpstr>
      <vt:lpstr>Presentación de PowerPoint</vt:lpstr>
      <vt:lpstr>Tabaquismo</vt:lpstr>
      <vt:lpstr>Presentación de PowerPoint</vt:lpstr>
      <vt:lpstr>Presentación de PowerPoint</vt:lpstr>
      <vt:lpstr>Presentación de PowerPoint</vt:lpstr>
      <vt:lpstr>Significación Social</vt:lpstr>
      <vt:lpstr>Presentación de PowerPoint</vt:lpstr>
      <vt:lpstr>Epidemiología en Cuba</vt:lpstr>
      <vt:lpstr>Presentación de PowerPoint</vt:lpstr>
      <vt:lpstr>Presentación de PowerPoint</vt:lpstr>
      <vt:lpstr>4-Cooximetría</vt:lpstr>
      <vt:lpstr>4-Cooxímetría</vt:lpstr>
      <vt:lpstr>4-Cooximetría</vt:lpstr>
      <vt:lpstr>Interpretación de Resultados de la cooximetría</vt:lpstr>
      <vt:lpstr>Presentación de PowerPoint</vt:lpstr>
      <vt:lpstr>Dispositivos electrónicos de administración de nicotina</vt:lpstr>
      <vt:lpstr>Modalidades de los dispositivos electrónicos de administración de nicotina (DEAN)</vt:lpstr>
      <vt:lpstr>Presentación de PowerPoint</vt:lpstr>
      <vt:lpstr>Cigarros Electrónicos</vt:lpstr>
      <vt:lpstr>Riesgos del uso de los cigarros electrónicos</vt:lpstr>
      <vt:lpstr>Algunas referencias sobre los daños de los dispositivos electrónicos de administración de nicotina</vt:lpstr>
      <vt:lpstr>Sustancias presentes en los cigarros electrónicos</vt:lpstr>
      <vt:lpstr>Daños a la salud por el uso de los cigarros electrónicos</vt:lpstr>
      <vt:lpstr>Presentación de PowerPoint</vt:lpstr>
      <vt:lpstr>Dispositivos electrónicos </vt:lpstr>
      <vt:lpstr>Daños a la salud por el uso de las Hookahs</vt:lpstr>
      <vt:lpstr>Cigarros electrónicos / Vapers</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Casa</dc:creator>
  <cp:lastModifiedBy>Esther</cp:lastModifiedBy>
  <cp:revision>625</cp:revision>
  <dcterms:created xsi:type="dcterms:W3CDTF">2014-03-26T11:01:34Z</dcterms:created>
  <dcterms:modified xsi:type="dcterms:W3CDTF">2025-11-04T11:57:08Z</dcterms:modified>
</cp:coreProperties>
</file>