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6"/>
  </p:notesMasterIdLst>
  <p:sldIdLst>
    <p:sldId id="296" r:id="rId3"/>
    <p:sldId id="452" r:id="rId4"/>
    <p:sldId id="445" r:id="rId5"/>
    <p:sldId id="446" r:id="rId6"/>
    <p:sldId id="463" r:id="rId7"/>
    <p:sldId id="453" r:id="rId8"/>
    <p:sldId id="414" r:id="rId9"/>
    <p:sldId id="422" r:id="rId10"/>
    <p:sldId id="437" r:id="rId11"/>
    <p:sldId id="417" r:id="rId12"/>
    <p:sldId id="419" r:id="rId13"/>
    <p:sldId id="427" r:id="rId14"/>
    <p:sldId id="428" r:id="rId15"/>
    <p:sldId id="424" r:id="rId16"/>
    <p:sldId id="454" r:id="rId17"/>
    <p:sldId id="455" r:id="rId18"/>
    <p:sldId id="456" r:id="rId19"/>
    <p:sldId id="457" r:id="rId20"/>
    <p:sldId id="458" r:id="rId21"/>
    <p:sldId id="432" r:id="rId22"/>
    <p:sldId id="430" r:id="rId23"/>
    <p:sldId id="433" r:id="rId24"/>
    <p:sldId id="431" r:id="rId25"/>
    <p:sldId id="459" r:id="rId26"/>
    <p:sldId id="460" r:id="rId27"/>
    <p:sldId id="439" r:id="rId28"/>
    <p:sldId id="441" r:id="rId29"/>
    <p:sldId id="470" r:id="rId30"/>
    <p:sldId id="442" r:id="rId31"/>
    <p:sldId id="443" r:id="rId32"/>
    <p:sldId id="468" r:id="rId33"/>
    <p:sldId id="434" r:id="rId34"/>
    <p:sldId id="435" r:id="rId35"/>
    <p:sldId id="436" r:id="rId36"/>
    <p:sldId id="465" r:id="rId37"/>
    <p:sldId id="466" r:id="rId38"/>
    <p:sldId id="467" r:id="rId39"/>
    <p:sldId id="469" r:id="rId40"/>
    <p:sldId id="461" r:id="rId41"/>
    <p:sldId id="450" r:id="rId42"/>
    <p:sldId id="449" r:id="rId43"/>
    <p:sldId id="401" r:id="rId44"/>
    <p:sldId id="402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her" initials="E" lastIdx="0" clrIdx="0">
    <p:extLst>
      <p:ext uri="{19B8F6BF-5375-455C-9EA6-DF929625EA0E}">
        <p15:presenceInfo xmlns:p15="http://schemas.microsoft.com/office/powerpoint/2012/main" userId="Est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3BEB"/>
    <a:srgbClr val="F28E8E"/>
    <a:srgbClr val="41F37C"/>
    <a:srgbClr val="CCFF33"/>
    <a:srgbClr val="00CC99"/>
    <a:srgbClr val="00CC00"/>
    <a:srgbClr val="33CC33"/>
    <a:srgbClr val="00FFCC"/>
    <a:srgbClr val="66FFFF"/>
    <a:srgbClr val="F5F2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38" autoAdjust="0"/>
  </p:normalViewPr>
  <p:slideViewPr>
    <p:cSldViewPr>
      <p:cViewPr varScale="1">
        <p:scale>
          <a:sx n="69" d="100"/>
          <a:sy n="69" d="100"/>
        </p:scale>
        <p:origin x="14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9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8D140-CE51-45B8-BF31-7F5DCEA80A58}" type="datetimeFigureOut">
              <a:rPr lang="es-ES" smtClean="0"/>
              <a:pPr/>
              <a:t>08/11/2023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0D0EA-A8C7-4655-8B93-D0E0962DD02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8591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0D0EA-A8C7-4655-8B93-D0E0962DD022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0D0EA-A8C7-4655-8B93-D0E0962DD022}" type="slidenum">
              <a:rPr lang="es-ES" smtClean="0"/>
              <a:pPr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5768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6363" y="763588"/>
            <a:ext cx="4991100" cy="37433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08919541-E2E6-4B44-A60F-631F3696994D}" type="slidenum">
              <a:rPr lang="es-VE" smtClean="0"/>
              <a:pPr>
                <a:defRPr/>
              </a:pPr>
              <a:t>12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088931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0D0EA-A8C7-4655-8B93-D0E0962DD022}" type="slidenum">
              <a:rPr lang="es-ES" smtClean="0"/>
              <a:pPr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6894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0D0EA-A8C7-4655-8B93-D0E0962DD022}" type="slidenum">
              <a:rPr lang="es-ES" smtClean="0"/>
              <a:pPr/>
              <a:t>23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8873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6363" y="763588"/>
            <a:ext cx="4991100" cy="3743325"/>
          </a:xfrm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PA" altLang="es-ES" smtClean="0"/>
              <a:t>Para quienes fuman más de 15 cigarrillos al día.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160634AB-FABF-4B42-B449-DFF5513CE2C6}" type="slidenum">
              <a:rPr lang="es-PA" altLang="es-ES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27</a:t>
            </a:fld>
            <a:endParaRPr lang="es-PA" altLang="es-E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60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6363" y="763588"/>
            <a:ext cx="4991100" cy="3743325"/>
          </a:xfrm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PA" altLang="es-ES" smtClean="0"/>
              <a:t>Inhibidor de recaptura de NA y Dopamina.  Parece disminuir los síntomas de abstinencia.  Iniciar 1 a 2 semanas antes de suspender el tabaco para tener niveles sanguíneos adecuados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597512E9-378D-41CD-A393-8167B79E149E}" type="slidenum">
              <a:rPr lang="es-PA" altLang="es-ES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29</a:t>
            </a:fld>
            <a:endParaRPr lang="es-PA" altLang="es-E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512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1" name="Image" r:id="rId3" imgW="7606349" imgH="6095238" progId="">
                  <p:embed/>
                </p:oleObj>
              </mc:Choice>
              <mc:Fallback>
                <p:oleObj name="Image" r:id="rId3" imgW="7606349" imgH="6095238" progId="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/>
            <a:ahLst/>
            <a:cxnLst>
              <a:cxn ang="0">
                <a:pos x="0" y="1845"/>
              </a:cxn>
              <a:cxn ang="0">
                <a:pos x="0" y="1336"/>
              </a:cxn>
              <a:cxn ang="0">
                <a:pos x="3664" y="1456"/>
              </a:cxn>
              <a:cxn ang="0">
                <a:pos x="5776" y="0"/>
              </a:cxn>
              <a:cxn ang="0">
                <a:pos x="5752" y="1845"/>
              </a:cxn>
              <a:cxn ang="0">
                <a:pos x="0" y="1845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094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/>
            <a:ahLst/>
            <a:cxnLst>
              <a:cxn ang="0">
                <a:pos x="3048" y="1335"/>
              </a:cxn>
              <a:cxn ang="0">
                <a:pos x="1440" y="1099"/>
              </a:cxn>
              <a:cxn ang="0">
                <a:pos x="0" y="0"/>
              </a:cxn>
              <a:cxn ang="0">
                <a:pos x="0" y="1424"/>
              </a:cxn>
              <a:cxn ang="0">
                <a:pos x="3048" y="1335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091" name="Freeform 19"/>
          <p:cNvSpPr>
            <a:spLocks/>
          </p:cNvSpPr>
          <p:nvPr/>
        </p:nvSpPr>
        <p:spPr bwMode="gray">
          <a:xfrm>
            <a:off x="0" y="4395788"/>
            <a:ext cx="9169400" cy="24765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0" y="928"/>
              </a:cxn>
              <a:cxn ang="0">
                <a:pos x="4200" y="984"/>
              </a:cxn>
              <a:cxn ang="0">
                <a:pos x="5768" y="0"/>
              </a:cxn>
              <a:cxn ang="0">
                <a:pos x="5760" y="1560"/>
              </a:cxn>
              <a:cxn ang="0">
                <a:pos x="0" y="1560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200" b="0"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 sz="1200"/>
            </a:lvl1pPr>
          </a:lstStyle>
          <a:p>
            <a:fld id="{CB31AB20-2640-46B0-A1B9-59D1435525DE}" type="slidenum">
              <a:rPr lang="en-US"/>
              <a:pPr/>
              <a:t>‹Nº›</a:t>
            </a:fld>
            <a:endParaRPr lang="en-US" dirty="0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7391400" y="59436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 altLang="ko-KR" smtClean="0"/>
              <a:t>Haga clic para modificar el estilo de título del patrón</a:t>
            </a:r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5F9614-D1E1-4327-94DB-3E67ACC1E18A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4421B-3E84-4DC7-BD11-F2F545CCF5FE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561A7-C060-4FCE-8457-6587ECECE448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5E812-5052-4B31-BF96-75D7B45480CC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F44D6-E223-49E8-8AAB-FD91D0795C03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2DD8E-8DFA-43CF-B169-01FB9DE8976C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6634C-CC17-4A81-B195-2A5DA8CB5BA3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8F41F-FB89-4557-BC8A-2276A031E2F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B9AEA-3DF7-4B2A-A5F0-E4AD2A5809D4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8DDCE-16F8-45EB-8358-52BE611D295A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r>
              <a:rPr lang="es-ES" dirty="0" smtClean="0"/>
              <a:t>Haga clic en el icono para agregar una tabla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BEF1814D-2D9C-4B82-8EC1-197204EE44DD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5" name="Object 16"/>
          <p:cNvGraphicFramePr>
            <a:graphicFrameLocks noChangeAspect="1"/>
          </p:cNvGraphicFramePr>
          <p:nvPr/>
        </p:nvGraphicFramePr>
        <p:xfrm>
          <a:off x="0" y="0"/>
          <a:ext cx="91440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82" name="Image" r:id="rId3" imgW="7390476" imgH="913963" progId="">
                  <p:embed/>
                </p:oleObj>
              </mc:Choice>
              <mc:Fallback>
                <p:oleObj name="Image" r:id="rId3" imgW="7390476" imgH="913963" progId="">
                  <p:embed/>
                  <p:pic>
                    <p:nvPicPr>
                      <p:cNvPr id="5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91440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48BDE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7"/>
          <p:cNvSpPr>
            <a:spLocks noChangeArrowheads="1"/>
          </p:cNvSpPr>
          <p:nvPr/>
        </p:nvSpPr>
        <p:spPr bwMode="gray">
          <a:xfrm>
            <a:off x="0" y="6538913"/>
            <a:ext cx="9144000" cy="333375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8" name="Object 17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83" name="Image" r:id="rId5" imgW="7606349" imgH="6095238" progId="">
                  <p:embed/>
                </p:oleObj>
              </mc:Choice>
              <mc:Fallback>
                <p:oleObj name="Image" r:id="rId5" imgW="7606349" imgH="6095238" progId="">
                  <p:embed/>
                  <p:pic>
                    <p:nvPicPr>
                      <p:cNvPr id="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>
              <a:gd name="T0" fmla="*/ 0 w 5776"/>
              <a:gd name="T1" fmla="*/ 2147483646 h 1845"/>
              <a:gd name="T2" fmla="*/ 0 w 5776"/>
              <a:gd name="T3" fmla="*/ 2147483646 h 1845"/>
              <a:gd name="T4" fmla="*/ 2147483646 w 5776"/>
              <a:gd name="T5" fmla="*/ 2147483646 h 1845"/>
              <a:gd name="T6" fmla="*/ 2147483646 w 5776"/>
              <a:gd name="T7" fmla="*/ 0 h 1845"/>
              <a:gd name="T8" fmla="*/ 2147483646 w 5776"/>
              <a:gd name="T9" fmla="*/ 2147483646 h 1845"/>
              <a:gd name="T10" fmla="*/ 0 w 5776"/>
              <a:gd name="T11" fmla="*/ 2147483646 h 184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>
              <a:gd name="T0" fmla="*/ 2147483646 w 3048"/>
              <a:gd name="T1" fmla="*/ 2147483646 h 1424"/>
              <a:gd name="T2" fmla="*/ 2147483646 w 3048"/>
              <a:gd name="T3" fmla="*/ 2147483646 h 1424"/>
              <a:gd name="T4" fmla="*/ 0 w 3048"/>
              <a:gd name="T5" fmla="*/ 0 h 1424"/>
              <a:gd name="T6" fmla="*/ 0 w 3048"/>
              <a:gd name="T7" fmla="*/ 2147483646 h 1424"/>
              <a:gd name="T8" fmla="*/ 2147483646 w 3048"/>
              <a:gd name="T9" fmla="*/ 2147483646 h 14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Freeform 19"/>
          <p:cNvSpPr>
            <a:spLocks/>
          </p:cNvSpPr>
          <p:nvPr/>
        </p:nvSpPr>
        <p:spPr bwMode="gray">
          <a:xfrm>
            <a:off x="0" y="4395788"/>
            <a:ext cx="9169400" cy="2476500"/>
          </a:xfrm>
          <a:custGeom>
            <a:avLst/>
            <a:gdLst>
              <a:gd name="T0" fmla="*/ 0 w 5776"/>
              <a:gd name="T1" fmla="*/ 2147483646 h 1560"/>
              <a:gd name="T2" fmla="*/ 0 w 5776"/>
              <a:gd name="T3" fmla="*/ 2147483646 h 1560"/>
              <a:gd name="T4" fmla="*/ 2147483646 w 5776"/>
              <a:gd name="T5" fmla="*/ 2147483646 h 1560"/>
              <a:gd name="T6" fmla="*/ 2147483646 w 5776"/>
              <a:gd name="T7" fmla="*/ 0 h 1560"/>
              <a:gd name="T8" fmla="*/ 2147483646 w 5776"/>
              <a:gd name="T9" fmla="*/ 2147483646 h 1560"/>
              <a:gd name="T10" fmla="*/ 0 w 5776"/>
              <a:gd name="T11" fmla="*/ 2147483646 h 15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white">
          <a:xfrm>
            <a:off x="7391400" y="5943600"/>
            <a:ext cx="1447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 altLang="ko-KR" smtClean="0"/>
              <a:t>Haga clic para modificar el estilo de título del patrón</a:t>
            </a:r>
            <a:endParaRPr lang="en-US" altLang="ko-KR"/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200" b="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Company Logo</a:t>
            </a: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BEADD89-6B49-4228-AAF0-E3062B42EE20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3690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ABF9AC-8DA1-489D-BB37-D223DCEC6A1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42329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15AA76-8B7B-4F3B-AE5C-F5E664AEAACA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685477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778ABC-1259-4CAE-AB9D-2F736208E19D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396938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7FA3B8D-1859-44E7-9808-95B277DAE12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217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B66FC-7872-4960-84F3-B1EDD5E3B22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11513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B404B9-229F-4BBE-BFD7-7707CB5C7BB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067556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26464D-9C3B-4514-9784-BB83622145A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69390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A6808-EDB4-4C68-9706-765CA078AE6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597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B81E9F-5360-41DA-9A1B-965375593F73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96914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0652B4-D158-437B-89E4-21D856B3AD0F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989864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pPr lvl="0"/>
            <a:r>
              <a:rPr lang="es-ES" noProof="0" smtClean="0"/>
              <a:t>Haga clic en el icono para agregar una tabla</a:t>
            </a:r>
            <a:endParaRPr lang="es-E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4592A-7537-4A4E-BB21-07E3F39EF237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57956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oleObject" Target="../embeddings/oleObject3.bin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vmlDrawing" Target="../drawings/vmlDrawing3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s-ES" dirty="0"/>
          </a:p>
        </p:txBody>
      </p:sp>
      <p:graphicFrame>
        <p:nvGraphicFramePr>
          <p:cNvPr id="1040" name="Object 16"/>
          <p:cNvGraphicFramePr>
            <a:graphicFrameLocks noChangeAspect="1"/>
          </p:cNvGraphicFramePr>
          <p:nvPr/>
        </p:nvGraphicFramePr>
        <p:xfrm>
          <a:off x="0" y="0"/>
          <a:ext cx="91440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" name="Image" r:id="rId15" imgW="7390476" imgH="913963" progId="">
                  <p:embed/>
                </p:oleObj>
              </mc:Choice>
              <mc:Fallback>
                <p:oleObj name="Image" r:id="rId15" imgW="7390476" imgH="913963" progId="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91440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48BDE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6538913"/>
            <a:ext cx="9144000" cy="333375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523038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www.themegallery.com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276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0762628C-20BE-4699-B721-FA782C3E2F7D}" type="slidenum">
              <a:rPr lang="en-US"/>
              <a:pPr/>
              <a:t>‹Nº›</a:t>
            </a:fld>
            <a:endParaRPr lang="en-US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/>
            <a:ahLst/>
            <a:cxnLst>
              <a:cxn ang="0">
                <a:pos x="5760" y="885"/>
              </a:cxn>
              <a:cxn ang="0">
                <a:pos x="5760" y="0"/>
              </a:cxn>
              <a:cxn ang="0">
                <a:pos x="2832" y="626"/>
              </a:cxn>
              <a:cxn ang="0">
                <a:pos x="0" y="36"/>
              </a:cxn>
              <a:cxn ang="0">
                <a:pos x="0" y="891"/>
              </a:cxn>
              <a:cxn ang="0">
                <a:pos x="5760" y="885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1027" name="Object 16"/>
          <p:cNvGraphicFramePr>
            <a:graphicFrameLocks noChangeAspect="1"/>
          </p:cNvGraphicFramePr>
          <p:nvPr/>
        </p:nvGraphicFramePr>
        <p:xfrm>
          <a:off x="0" y="0"/>
          <a:ext cx="91440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2" name="Image" r:id="rId15" imgW="7390476" imgH="913963" progId="">
                  <p:embed/>
                </p:oleObj>
              </mc:Choice>
              <mc:Fallback>
                <p:oleObj name="Image" r:id="rId15" imgW="7390476" imgH="913963" progId="">
                  <p:embed/>
                  <p:pic>
                    <p:nvPicPr>
                      <p:cNvPr id="102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91440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48BDE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17"/>
          <p:cNvSpPr>
            <a:spLocks noChangeArrowheads="1"/>
          </p:cNvSpPr>
          <p:nvPr/>
        </p:nvSpPr>
        <p:spPr bwMode="gray">
          <a:xfrm>
            <a:off x="0" y="6538913"/>
            <a:ext cx="9144000" cy="333375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US" altLang="en-US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523038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www.themegallery.com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Company Logo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276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ED0D0A-B581-4221-99B4-541E91AFEAFA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61134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7"/>
          <p:cNvSpPr>
            <a:spLocks noGrp="1" noChangeArrowheads="1"/>
          </p:cNvSpPr>
          <p:nvPr>
            <p:ph idx="1"/>
          </p:nvPr>
        </p:nvSpPr>
        <p:spPr bwMode="gray">
          <a:xfrm>
            <a:off x="179512" y="1076876"/>
            <a:ext cx="8712967" cy="720080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buNone/>
              <a:defRPr/>
            </a:pPr>
            <a:r>
              <a:rPr lang="es-ES" sz="3200" dirty="0" smtClean="0">
                <a:latin typeface="Arial" pitchFamily="34" charset="0"/>
                <a:cs typeface="Arial" pitchFamily="34" charset="0"/>
              </a:rPr>
              <a:t>Tabaquismo Habilidades Terapéuticas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gray">
          <a:xfrm>
            <a:off x="323528" y="5013176"/>
            <a:ext cx="4608512" cy="1228969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s-ES" b="1" dirty="0"/>
          </a:p>
          <a:p>
            <a:pPr eaLnBrk="1" hangingPunct="1">
              <a:defRPr/>
            </a:pPr>
            <a:endParaRPr lang="es-ES" b="1" dirty="0"/>
          </a:p>
          <a:p>
            <a:pPr eaLnBrk="1" hangingPunct="1">
              <a:defRPr/>
            </a:pPr>
            <a:endParaRPr lang="es-ES" b="1" dirty="0"/>
          </a:p>
          <a:p>
            <a:pPr eaLnBrk="1" hangingPunct="1">
              <a:defRPr/>
            </a:pPr>
            <a:r>
              <a:rPr lang="es-ES" b="1" dirty="0"/>
              <a:t>Dra.</a:t>
            </a:r>
            <a:r>
              <a:rPr lang="es-ES" b="1" dirty="0">
                <a:solidFill>
                  <a:srgbClr val="2B166E"/>
                </a:solidFill>
              </a:rPr>
              <a:t> MSc. </a:t>
            </a:r>
            <a:r>
              <a:rPr lang="es-ES" b="1" dirty="0"/>
              <a:t>Ester Castillo Rodríguez</a:t>
            </a:r>
          </a:p>
          <a:p>
            <a:pPr eaLnBrk="1" hangingPunct="1">
              <a:defRPr/>
            </a:pPr>
            <a:r>
              <a:rPr lang="es-ES" b="1" dirty="0"/>
              <a:t>        Especialista en </a:t>
            </a:r>
            <a:r>
              <a:rPr lang="es-ES" b="1" dirty="0" smtClean="0"/>
              <a:t>Psiquiatría</a:t>
            </a:r>
            <a:endParaRPr lang="es-ES" b="1" dirty="0"/>
          </a:p>
          <a:p>
            <a:pPr eaLnBrk="1" hangingPunct="1">
              <a:defRPr/>
            </a:pPr>
            <a:r>
              <a:rPr lang="es-ES" b="1" dirty="0"/>
              <a:t>        Profesora Asistente</a:t>
            </a:r>
          </a:p>
          <a:p>
            <a:pPr eaLnBrk="1" hangingPunct="1">
              <a:defRPr/>
            </a:pPr>
            <a:r>
              <a:rPr lang="es-ES" b="1" dirty="0"/>
              <a:t>       </a:t>
            </a:r>
            <a:r>
              <a:rPr lang="es-ES" b="1" dirty="0" smtClean="0"/>
              <a:t> </a:t>
            </a:r>
            <a:r>
              <a:rPr lang="es-ES" b="1" dirty="0" smtClean="0">
                <a:solidFill>
                  <a:srgbClr val="2B166E"/>
                </a:solidFill>
              </a:rPr>
              <a:t>Email</a:t>
            </a:r>
            <a:r>
              <a:rPr lang="es-ES" b="1" dirty="0">
                <a:solidFill>
                  <a:srgbClr val="2B166E"/>
                </a:solidFill>
              </a:rPr>
              <a:t>: </a:t>
            </a:r>
            <a:r>
              <a:rPr lang="es-ES" b="1" u="sng" dirty="0">
                <a:solidFill>
                  <a:srgbClr val="2B166E"/>
                </a:solidFill>
              </a:rPr>
              <a:t>estercas @ </a:t>
            </a:r>
            <a:r>
              <a:rPr lang="es-ES" b="1" u="sng" dirty="0" err="1" smtClean="0">
                <a:solidFill>
                  <a:srgbClr val="2B166E"/>
                </a:solidFill>
              </a:rPr>
              <a:t>informed</a:t>
            </a:r>
            <a:r>
              <a:rPr lang="es-ES" b="1" u="sng" dirty="0" smtClean="0">
                <a:solidFill>
                  <a:srgbClr val="2B166E"/>
                </a:solidFill>
              </a:rPr>
              <a:t>. </a:t>
            </a:r>
            <a:r>
              <a:rPr lang="es-ES" b="1" u="sng" dirty="0">
                <a:solidFill>
                  <a:srgbClr val="2B166E"/>
                </a:solidFill>
              </a:rPr>
              <a:t>sld.cu</a:t>
            </a:r>
          </a:p>
          <a:p>
            <a:pPr eaLnBrk="1" hangingPunct="1">
              <a:defRPr/>
            </a:pPr>
            <a:endParaRPr lang="es-ES" b="1" dirty="0"/>
          </a:p>
          <a:p>
            <a:pPr eaLnBrk="1" hangingPunct="1">
              <a:defRPr/>
            </a:pP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144926"/>
            <a:ext cx="3784138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528611" y="1268760"/>
            <a:ext cx="861538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6C4A Trastornos debido al consumo de nicotina</a:t>
            </a:r>
          </a:p>
          <a:p>
            <a:endParaRPr lang="es-ES" sz="2400" b="1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6C4A.0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Episodio de consumo nocivo de nicotina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6C4A.1  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Patrón nocivo de consumo de nicotina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s-ES" sz="2400" dirty="0">
                <a:latin typeface="Arial" pitchFamily="34" charset="0"/>
                <a:cs typeface="Arial" pitchFamily="34" charset="0"/>
              </a:rPr>
              <a:t>6C4A.2   </a:t>
            </a:r>
            <a:r>
              <a:rPr lang="es-ES" sz="2400" b="1" dirty="0">
                <a:latin typeface="Arial" pitchFamily="34" charset="0"/>
                <a:cs typeface="Arial" pitchFamily="34" charset="0"/>
              </a:rPr>
              <a:t>Dependencia de 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Nicotina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  <a:p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23528" y="116632"/>
            <a:ext cx="7935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Clasificación Internacional de Enfermedades (CIE-11</a:t>
            </a:r>
            <a:r>
              <a:rPr lang="es-ES" sz="2400" dirty="0" smtClean="0">
                <a:solidFill>
                  <a:schemeClr val="bg1"/>
                </a:solidFill>
              </a:rPr>
              <a:t>)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209" y="4501713"/>
            <a:ext cx="2846167" cy="176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Consulta de Cesación Tabáquica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900113"/>
            <a:ext cx="8435280" cy="5622925"/>
          </a:xfrm>
        </p:spPr>
        <p:txBody>
          <a:bodyPr/>
          <a:lstStyle/>
          <a:p>
            <a:pPr marL="0" indent="0" algn="ctr"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Acciones a Desarrollar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I-Promoción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II-Prevención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III-Asistencia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IV-Rehabilitación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V-Docencia 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VI-Investigaciones</a:t>
            </a:r>
          </a:p>
          <a:p>
            <a:pPr marL="0" indent="0">
              <a:buNone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538" y="1525647"/>
            <a:ext cx="1471493" cy="1289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533" y="2487172"/>
            <a:ext cx="1921947" cy="146069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55" y="1720730"/>
            <a:ext cx="1502287" cy="160825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603" y="4140259"/>
            <a:ext cx="1835964" cy="137697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470307"/>
            <a:ext cx="1679140" cy="125935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414" y="4797152"/>
            <a:ext cx="1692088" cy="112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1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8596" y="-1"/>
            <a:ext cx="8229600" cy="620689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latin typeface="Arial" pitchFamily="34" charset="0"/>
                <a:cs typeface="Arial" pitchFamily="34" charset="0"/>
              </a:rPr>
              <a:t>I-A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cciones de Promoción y Prevención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28597" y="1124744"/>
            <a:ext cx="8319868" cy="5429267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Trabajo en salas de espera de los policlínicos.</a:t>
            </a:r>
          </a:p>
          <a:p>
            <a:pPr algn="just" eaLnBrk="1" hangingPunct="1"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-Participación en </a:t>
            </a:r>
            <a:r>
              <a:rPr lang="es-ES" sz="2400" b="0" dirty="0" smtClean="0">
                <a:latin typeface="Arial" pitchFamily="34" charset="0"/>
                <a:cs typeface="Arial" pitchFamily="34" charset="0"/>
              </a:rPr>
              <a:t>actividades comunitarias.</a:t>
            </a: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None/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-Capacitaciones Intrasectoriales: MGI, enfermera/os, técnicos de salud, etc. </a:t>
            </a:r>
          </a:p>
          <a:p>
            <a:pPr algn="just" eaLnBrk="1" hangingPunct="1"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-Capacitaciones Extrasectoriales: Empresas diversas (Comercio y gastronomía, turismo, etc.), Organismos del estado, funcionarios, factores de la comunidad, trabajadores sociales, FMC; CDR, etc.</a:t>
            </a:r>
          </a:p>
          <a:p>
            <a:pPr algn="just" eaLnBrk="1" hangingPunct="1"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9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0" y="1196752"/>
            <a:ext cx="9114509" cy="518457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987824" y="146768"/>
            <a:ext cx="3433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Niveles de prevención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1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56592" y="116632"/>
            <a:ext cx="7131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iveles de intervención en tabaquismo </a:t>
            </a:r>
            <a:endParaRPr lang="es-E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93513" y="1196752"/>
            <a:ext cx="7494911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>
              <a:latin typeface="Arial" pitchFamily="34" charset="0"/>
              <a:cs typeface="Arial" pitchFamily="34" charset="0"/>
            </a:endParaRPr>
          </a:p>
          <a:p>
            <a:r>
              <a:rPr lang="es-ES" sz="2200" dirty="0" smtClean="0">
                <a:latin typeface="Arial" pitchFamily="34" charset="0"/>
                <a:cs typeface="Arial" pitchFamily="34" charset="0"/>
              </a:rPr>
              <a:t>I-Primer </a:t>
            </a:r>
            <a:r>
              <a:rPr lang="es-ES" sz="2200" dirty="0">
                <a:latin typeface="Arial" pitchFamily="34" charset="0"/>
                <a:cs typeface="Arial" pitchFamily="34" charset="0"/>
              </a:rPr>
              <a:t>nivel de intervención: Consejo médico e intervención breve.(Consultorio medico)</a:t>
            </a:r>
          </a:p>
          <a:p>
            <a:r>
              <a:rPr lang="es-ES" sz="22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s-ES" sz="2200" dirty="0" smtClean="0">
                <a:latin typeface="Arial" pitchFamily="34" charset="0"/>
                <a:cs typeface="Arial" pitchFamily="34" charset="0"/>
              </a:rPr>
              <a:t>II-Segundo </a:t>
            </a:r>
            <a:r>
              <a:rPr lang="es-ES" sz="2200" dirty="0">
                <a:latin typeface="Arial" pitchFamily="34" charset="0"/>
                <a:cs typeface="Arial" pitchFamily="34" charset="0"/>
              </a:rPr>
              <a:t>nivel de Intervención: Intervención </a:t>
            </a:r>
            <a:r>
              <a:rPr lang="es-ES" sz="2200" dirty="0" smtClean="0">
                <a:latin typeface="Arial" pitchFamily="34" charset="0"/>
                <a:cs typeface="Arial" pitchFamily="34" charset="0"/>
              </a:rPr>
              <a:t>Intensiva</a:t>
            </a:r>
            <a:r>
              <a:rPr lang="es-ES" sz="2200" dirty="0">
                <a:latin typeface="Arial" pitchFamily="34" charset="0"/>
                <a:cs typeface="Arial" pitchFamily="34" charset="0"/>
              </a:rPr>
              <a:t>.(Policlínico)</a:t>
            </a:r>
          </a:p>
          <a:p>
            <a:endParaRPr lang="es-ES" sz="2200" dirty="0">
              <a:latin typeface="Arial" pitchFamily="34" charset="0"/>
              <a:cs typeface="Arial" pitchFamily="34" charset="0"/>
            </a:endParaRPr>
          </a:p>
          <a:p>
            <a:r>
              <a:rPr lang="es-ES" sz="2200" dirty="0" smtClean="0">
                <a:latin typeface="Arial" pitchFamily="34" charset="0"/>
                <a:cs typeface="Arial" pitchFamily="34" charset="0"/>
              </a:rPr>
              <a:t>III-Tercer </a:t>
            </a:r>
            <a:r>
              <a:rPr lang="es-ES" sz="2200" dirty="0">
                <a:latin typeface="Arial" pitchFamily="34" charset="0"/>
                <a:cs typeface="Arial" pitchFamily="34" charset="0"/>
              </a:rPr>
              <a:t>nivel de Intervención: Intervención especializada.(CCSM)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561002"/>
            <a:ext cx="2202552" cy="146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72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1052736"/>
            <a:ext cx="8135938" cy="4770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I-Primer </a:t>
            </a:r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nivel de intervención: </a:t>
            </a:r>
            <a:endParaRPr lang="es-ES" sz="2400" dirty="0" smtClean="0">
              <a:effectLst/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s-ES" sz="2400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es-ES" sz="2400" b="1" dirty="0" smtClean="0">
                <a:effectLst/>
                <a:latin typeface="Arial" pitchFamily="34" charset="0"/>
                <a:cs typeface="Arial" pitchFamily="34" charset="0"/>
              </a:rPr>
              <a:t>Consejo médico:</a:t>
            </a:r>
            <a:endParaRPr lang="es-ES" sz="2400" dirty="0">
              <a:latin typeface="Arial" pitchFamily="34" charset="0"/>
              <a:cs typeface="Arial" pitchFamily="34" charset="0"/>
            </a:endParaRPr>
          </a:p>
          <a:p>
            <a:r>
              <a:rPr lang="es-ES" sz="2400" dirty="0" smtClean="0">
                <a:latin typeface="Arial" pitchFamily="34" charset="0"/>
                <a:cs typeface="Arial" pitchFamily="34" charset="0"/>
              </a:rPr>
              <a:t>-Debe </a:t>
            </a:r>
            <a:r>
              <a:rPr lang="es-ES" sz="2400" dirty="0">
                <a:latin typeface="Arial" pitchFamily="34" charset="0"/>
                <a:cs typeface="Arial" pitchFamily="34" charset="0"/>
              </a:rPr>
              <a:t>ser dado de forma ética, con un  basamento científico</a:t>
            </a:r>
            <a:r>
              <a:rPr lang="es-E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s-ES" sz="2400" dirty="0">
              <a:latin typeface="Arial" pitchFamily="34" charset="0"/>
              <a:cs typeface="Arial" pitchFamily="34" charset="0"/>
            </a:endParaRPr>
          </a:p>
          <a:p>
            <a:r>
              <a:rPr lang="es-ES" sz="2400" dirty="0" smtClean="0">
                <a:latin typeface="Arial" pitchFamily="34" charset="0"/>
                <a:cs typeface="Arial" pitchFamily="34" charset="0"/>
              </a:rPr>
              <a:t>-Firme</a:t>
            </a:r>
            <a:r>
              <a:rPr lang="es-ES" sz="2400" dirty="0">
                <a:latin typeface="Arial" pitchFamily="34" charset="0"/>
                <a:cs typeface="Arial" pitchFamily="34" charset="0"/>
              </a:rPr>
              <a:t>, breve, conciso, comprensible  y personalizado</a:t>
            </a:r>
            <a:r>
              <a:rPr lang="es-E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ES" sz="2400" dirty="0">
              <a:latin typeface="Arial" pitchFamily="34" charset="0"/>
              <a:cs typeface="Arial" pitchFamily="34" charset="0"/>
            </a:endParaRPr>
          </a:p>
          <a:p>
            <a:r>
              <a:rPr lang="es-ES" sz="2400" b="1" dirty="0" smtClean="0">
                <a:latin typeface="Arial" pitchFamily="34" charset="0"/>
                <a:cs typeface="Arial" pitchFamily="34" charset="0"/>
              </a:rPr>
              <a:t>Intervención breve</a:t>
            </a:r>
            <a:r>
              <a:rPr lang="es-ES" sz="2400" dirty="0" smtClean="0">
                <a:latin typeface="Arial" pitchFamily="34" charset="0"/>
                <a:cs typeface="Arial" pitchFamily="34" charset="0"/>
              </a:rPr>
              <a:t>: Se empleara la estrategia de las 3 A.</a:t>
            </a:r>
            <a:endParaRPr lang="es-ES" sz="2400" dirty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s-ES" sz="2400" dirty="0">
              <a:latin typeface="Comic Sans MS" pitchFamily="66" charset="0"/>
            </a:endParaRPr>
          </a:p>
          <a:p>
            <a:pPr algn="just">
              <a:defRPr/>
            </a:pPr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es-ES" sz="2000" dirty="0" smtClean="0">
                <a:effectLst/>
                <a:latin typeface="Arial" pitchFamily="34" charset="0"/>
                <a:cs typeface="Arial" pitchFamily="34" charset="0"/>
              </a:rPr>
              <a:t>.</a:t>
            </a:r>
            <a:endParaRPr lang="es-ES" sz="2000" dirty="0"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ES" sz="20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03648" y="188640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iveles de intervención en tabaquismo </a:t>
            </a:r>
            <a:endParaRPr lang="es-E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02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C:\Users\Elba\Desktop\ESTRATEG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0"/>
            <a:ext cx="911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188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s-ES_tradnl" altLang="es-ES"/>
          </a:p>
        </p:txBody>
      </p:sp>
      <p:grpSp>
        <p:nvGrpSpPr>
          <p:cNvPr id="14339" name="Group 1"/>
          <p:cNvGrpSpPr>
            <a:grpSpLocks noChangeAspect="1"/>
          </p:cNvGrpSpPr>
          <p:nvPr/>
        </p:nvGrpSpPr>
        <p:grpSpPr bwMode="auto">
          <a:xfrm>
            <a:off x="1785938" y="1143000"/>
            <a:ext cx="5957887" cy="5257800"/>
            <a:chOff x="2126" y="3062"/>
            <a:chExt cx="7985" cy="7095"/>
          </a:xfrm>
        </p:grpSpPr>
        <p:sp>
          <p:nvSpPr>
            <p:cNvPr id="14341" name="AutoShape 12"/>
            <p:cNvSpPr>
              <a:spLocks noChangeAspect="1" noChangeArrowheads="1" noTextEdit="1"/>
            </p:cNvSpPr>
            <p:nvPr/>
          </p:nvSpPr>
          <p:spPr bwMode="auto">
            <a:xfrm>
              <a:off x="2605" y="3062"/>
              <a:ext cx="7506" cy="7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342" name="Text Box 11"/>
            <p:cNvSpPr txBox="1">
              <a:spLocks noChangeArrowheads="1"/>
            </p:cNvSpPr>
            <p:nvPr/>
          </p:nvSpPr>
          <p:spPr bwMode="auto">
            <a:xfrm>
              <a:off x="2892" y="9078"/>
              <a:ext cx="5974" cy="9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Cesaci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ó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n espont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á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nea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5 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–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7%</a:t>
              </a:r>
              <a:endParaRPr lang="es-CO" altLang="es-ES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4343" name="Text Box 10"/>
            <p:cNvSpPr txBox="1">
              <a:spLocks noChangeArrowheads="1"/>
            </p:cNvSpPr>
            <p:nvPr/>
          </p:nvSpPr>
          <p:spPr bwMode="auto">
            <a:xfrm>
              <a:off x="3352" y="7690"/>
              <a:ext cx="5054" cy="9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Materiales educativos de auto ayuda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1 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–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2%</a:t>
              </a:r>
              <a:endParaRPr lang="es-CO" altLang="es-ES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4344" name="Text Box 9"/>
            <p:cNvSpPr txBox="1">
              <a:spLocks noChangeArrowheads="1"/>
            </p:cNvSpPr>
            <p:nvPr/>
          </p:nvSpPr>
          <p:spPr bwMode="auto">
            <a:xfrm>
              <a:off x="3964" y="6273"/>
              <a:ext cx="3983" cy="9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Consejo m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é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dico antitab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á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quico 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1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(2 </a:t>
              </a:r>
              <a:r>
                <a:rPr lang="es-CO" altLang="es-ES" sz="11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ó</a:t>
              </a:r>
              <a:r>
                <a:rPr lang="es-CO" altLang="es-ES" sz="11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3 minutos).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2 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–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3%</a:t>
              </a:r>
              <a:endParaRPr lang="es-CO" altLang="es-ES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4345" name="Text Box 8"/>
            <p:cNvSpPr txBox="1">
              <a:spLocks noChangeArrowheads="1"/>
            </p:cNvSpPr>
            <p:nvPr/>
          </p:nvSpPr>
          <p:spPr bwMode="auto">
            <a:xfrm>
              <a:off x="4424" y="4971"/>
              <a:ext cx="2757" cy="11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Intervenciones Breves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s-CO" altLang="es-ES" sz="11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(Alrededor de 20 minutos)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1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6 </a:t>
              </a:r>
              <a:r>
                <a:rPr lang="es-CO" altLang="es-ES" sz="11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–</a:t>
              </a:r>
              <a:r>
                <a:rPr lang="es-CO" altLang="es-ES" sz="11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10%</a:t>
              </a:r>
              <a:endParaRPr lang="es-CO" altLang="es-ES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4346" name="Text Box 7"/>
            <p:cNvSpPr txBox="1">
              <a:spLocks noChangeArrowheads="1"/>
            </p:cNvSpPr>
            <p:nvPr/>
          </p:nvSpPr>
          <p:spPr bwMode="auto">
            <a:xfrm>
              <a:off x="5190" y="3788"/>
              <a:ext cx="1378" cy="97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TTO.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Intensivo</a:t>
              </a:r>
              <a:endParaRPr lang="en-US" altLang="es-ES" sz="140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algn="ctr"/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20 </a:t>
              </a:r>
              <a:r>
                <a:rPr lang="es-CO" altLang="es-ES" sz="1400" b="1">
                  <a:solidFill>
                    <a:schemeClr val="tx1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–</a:t>
              </a:r>
              <a:r>
                <a:rPr lang="es-CO" altLang="es-ES" sz="1400" b="1">
                  <a:solidFill>
                    <a:schemeClr val="tx1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 30%</a:t>
              </a:r>
              <a:endParaRPr lang="es-CO" altLang="es-ES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4347" name="AutoShape 6"/>
            <p:cNvSpPr>
              <a:spLocks noChangeArrowheads="1"/>
            </p:cNvSpPr>
            <p:nvPr/>
          </p:nvSpPr>
          <p:spPr bwMode="auto">
            <a:xfrm>
              <a:off x="2126" y="3062"/>
              <a:ext cx="7506" cy="6942"/>
            </a:xfrm>
            <a:prstGeom prst="triangle">
              <a:avLst>
                <a:gd name="adj" fmla="val 50000"/>
              </a:avLst>
            </a:prstGeom>
            <a:noFill/>
            <a:ln w="476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 altLang="es-ES"/>
            </a:p>
          </p:txBody>
        </p:sp>
        <p:sp>
          <p:nvSpPr>
            <p:cNvPr id="14348" name="Line 5"/>
            <p:cNvSpPr>
              <a:spLocks noChangeShapeType="1"/>
            </p:cNvSpPr>
            <p:nvPr/>
          </p:nvSpPr>
          <p:spPr bwMode="auto">
            <a:xfrm>
              <a:off x="2892" y="8615"/>
              <a:ext cx="5974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349" name="Line 4"/>
            <p:cNvSpPr>
              <a:spLocks noChangeShapeType="1"/>
            </p:cNvSpPr>
            <p:nvPr/>
          </p:nvSpPr>
          <p:spPr bwMode="auto">
            <a:xfrm flipH="1" flipV="1">
              <a:off x="3505" y="7381"/>
              <a:ext cx="4748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350" name="Line 3"/>
            <p:cNvSpPr>
              <a:spLocks noChangeShapeType="1"/>
            </p:cNvSpPr>
            <p:nvPr/>
          </p:nvSpPr>
          <p:spPr bwMode="auto">
            <a:xfrm>
              <a:off x="4118" y="6147"/>
              <a:ext cx="3368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351" name="Line 2"/>
            <p:cNvSpPr>
              <a:spLocks noChangeShapeType="1"/>
            </p:cNvSpPr>
            <p:nvPr/>
          </p:nvSpPr>
          <p:spPr bwMode="auto">
            <a:xfrm>
              <a:off x="4730" y="5067"/>
              <a:ext cx="2298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4340" name="16 CuadroTexto"/>
          <p:cNvSpPr txBox="1">
            <a:spLocks noChangeArrowheads="1"/>
          </p:cNvSpPr>
          <p:nvPr/>
        </p:nvSpPr>
        <p:spPr bwMode="auto">
          <a:xfrm>
            <a:off x="0" y="150375"/>
            <a:ext cx="90364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es-ES_tradnl" altLang="es-ES" sz="2000" b="1" dirty="0" smtClean="0">
                <a:solidFill>
                  <a:schemeClr val="bg1"/>
                </a:solidFill>
              </a:rPr>
              <a:t>Cesación tabáquica según niveles</a:t>
            </a:r>
            <a:r>
              <a:rPr lang="es-ES" altLang="es-ES" sz="2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 de intervención en tabaquismo </a:t>
            </a:r>
          </a:p>
        </p:txBody>
      </p:sp>
    </p:spTree>
    <p:extLst>
      <p:ext uri="{BB962C8B-B14F-4D97-AF65-F5344CB8AC3E}">
        <p14:creationId xmlns:p14="http://schemas.microsoft.com/office/powerpoint/2010/main" val="231699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4" name="3 CuadroTexto"/>
          <p:cNvSpPr txBox="1"/>
          <p:nvPr/>
        </p:nvSpPr>
        <p:spPr>
          <a:xfrm>
            <a:off x="2696497" y="67960"/>
            <a:ext cx="3293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Dispensarización</a:t>
            </a:r>
            <a:endParaRPr lang="es-ES_tradnl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59632" y="1844824"/>
            <a:ext cx="72191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effectLst/>
                <a:latin typeface="Arial" pitchFamily="34" charset="0"/>
                <a:cs typeface="Arial" pitchFamily="34" charset="0"/>
              </a:rPr>
              <a:t>Grupo II   </a:t>
            </a:r>
            <a:r>
              <a:rPr lang="es-ES_tradnl" sz="2400" dirty="0" smtClean="0">
                <a:effectLst/>
                <a:latin typeface="Arial" pitchFamily="34" charset="0"/>
                <a:cs typeface="Arial" pitchFamily="34" charset="0"/>
              </a:rPr>
              <a:t>Fumador Pasivo    </a:t>
            </a:r>
          </a:p>
          <a:p>
            <a:endParaRPr lang="es-ES_tradnl" sz="2400" dirty="0">
              <a:latin typeface="Arial" pitchFamily="34" charset="0"/>
              <a:cs typeface="Arial" pitchFamily="34" charset="0"/>
            </a:endParaRPr>
          </a:p>
          <a:p>
            <a:endParaRPr lang="es-ES_tradnl" sz="2400" dirty="0" smtClean="0">
              <a:effectLst/>
              <a:latin typeface="Arial" pitchFamily="34" charset="0"/>
              <a:cs typeface="Arial" pitchFamily="34" charset="0"/>
            </a:endParaRPr>
          </a:p>
          <a:p>
            <a:endParaRPr lang="es-ES_tradnl" sz="2400" b="1" dirty="0" smtClean="0">
              <a:effectLst/>
              <a:latin typeface="Arial" pitchFamily="34" charset="0"/>
              <a:cs typeface="Arial" pitchFamily="34" charset="0"/>
            </a:endParaRPr>
          </a:p>
          <a:p>
            <a:r>
              <a:rPr lang="es-ES_tradnl" sz="2400" b="1" dirty="0" smtClean="0">
                <a:effectLst/>
                <a:latin typeface="Arial" pitchFamily="34" charset="0"/>
                <a:cs typeface="Arial" pitchFamily="34" charset="0"/>
              </a:rPr>
              <a:t>Grupo III  </a:t>
            </a:r>
            <a:r>
              <a:rPr lang="es-ES_tradnl" sz="2400" dirty="0" smtClean="0">
                <a:effectLst/>
                <a:latin typeface="Arial" pitchFamily="34" charset="0"/>
                <a:cs typeface="Arial" pitchFamily="34" charset="0"/>
              </a:rPr>
              <a:t>Fumador activo  y con abstinencia menor de 10 años</a:t>
            </a:r>
            <a:endParaRPr lang="es-ES_tradnl" sz="24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217811"/>
            <a:ext cx="1820522" cy="150636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711" y="4221088"/>
            <a:ext cx="1980432" cy="131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7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4 CuadroTexto"/>
          <p:cNvSpPr txBox="1">
            <a:spLocks noChangeArrowheads="1"/>
          </p:cNvSpPr>
          <p:nvPr/>
        </p:nvSpPr>
        <p:spPr bwMode="auto">
          <a:xfrm>
            <a:off x="500034" y="928670"/>
            <a:ext cx="8286808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ES" sz="3600" b="0" dirty="0">
                <a:solidFill>
                  <a:schemeClr val="tx1"/>
                </a:solidFill>
              </a:rPr>
              <a:t>	</a:t>
            </a:r>
            <a:r>
              <a:rPr lang="es-ES" sz="3600" b="0" dirty="0" smtClean="0">
                <a:solidFill>
                  <a:schemeClr val="tx1"/>
                </a:solidFill>
              </a:rPr>
              <a:t>           </a:t>
            </a:r>
            <a:r>
              <a:rPr lang="es-ES" sz="2400" b="1" dirty="0" smtClean="0">
                <a:solidFill>
                  <a:schemeClr val="tx1"/>
                </a:solidFill>
              </a:rPr>
              <a:t>Terapia </a:t>
            </a:r>
            <a:r>
              <a:rPr lang="es-ES" sz="2400" b="1" dirty="0" err="1" smtClean="0">
                <a:solidFill>
                  <a:schemeClr val="tx1"/>
                </a:solidFill>
              </a:rPr>
              <a:t>multicomponente</a:t>
            </a:r>
            <a:endParaRPr lang="es-ES" sz="2400" b="1" dirty="0" smtClean="0">
              <a:solidFill>
                <a:schemeClr val="tx1"/>
              </a:solidFill>
            </a:endParaRPr>
          </a:p>
          <a:p>
            <a:pPr algn="just"/>
            <a:endParaRPr lang="es-ES" sz="2400" dirty="0" smtClean="0"/>
          </a:p>
          <a:p>
            <a:pPr algn="just"/>
            <a:r>
              <a:rPr lang="es-ES" sz="2400" dirty="0" smtClean="0"/>
              <a:t>Elementos que la componen:</a:t>
            </a:r>
          </a:p>
          <a:p>
            <a:pPr algn="just"/>
            <a:r>
              <a:rPr lang="es-ES" sz="2400" dirty="0" smtClean="0"/>
              <a:t>-Psicoterapia cognitivo-conductual (individual y de grupo)</a:t>
            </a:r>
          </a:p>
          <a:p>
            <a:pPr algn="just">
              <a:buFont typeface="Arial" charset="0"/>
              <a:buChar char="•"/>
            </a:pPr>
            <a:endParaRPr lang="es-ES" sz="2400" dirty="0"/>
          </a:p>
          <a:p>
            <a:r>
              <a:rPr lang="es-ES" sz="2400" dirty="0" smtClean="0"/>
              <a:t>-Recursos </a:t>
            </a:r>
            <a:r>
              <a:rPr lang="es-ES" sz="2400" dirty="0"/>
              <a:t>de </a:t>
            </a:r>
            <a:r>
              <a:rPr lang="es-ES" sz="2400" dirty="0" smtClean="0"/>
              <a:t>la Medicina Natural y Tradicional  </a:t>
            </a:r>
            <a:r>
              <a:rPr lang="es-ES" sz="2400" dirty="0"/>
              <a:t>(esencias florales , homeopatía, </a:t>
            </a:r>
            <a:r>
              <a:rPr lang="es-ES" sz="2400" dirty="0" err="1" smtClean="0"/>
              <a:t>auriculoterapia</a:t>
            </a:r>
            <a:r>
              <a:rPr lang="es-ES" sz="2400" dirty="0" smtClean="0"/>
              <a:t>, acupuntura)</a:t>
            </a:r>
          </a:p>
          <a:p>
            <a:endParaRPr lang="es-ES" sz="2400" dirty="0"/>
          </a:p>
          <a:p>
            <a:r>
              <a:rPr lang="es-ES" sz="2400" dirty="0" smtClean="0"/>
              <a:t>-Técnicas </a:t>
            </a:r>
            <a:r>
              <a:rPr lang="es-ES" sz="2400" dirty="0"/>
              <a:t>de relajación </a:t>
            </a:r>
            <a:endParaRPr lang="es-ES" sz="2400" dirty="0" smtClean="0"/>
          </a:p>
          <a:p>
            <a:endParaRPr lang="es-ES" sz="2400" dirty="0"/>
          </a:p>
          <a:p>
            <a:r>
              <a:rPr lang="es-ES" sz="2400" dirty="0" smtClean="0"/>
              <a:t>-Tratamiento farmacológico.</a:t>
            </a:r>
          </a:p>
          <a:p>
            <a:endParaRPr lang="es-ES" sz="2400" dirty="0">
              <a:solidFill>
                <a:schemeClr val="tx1"/>
              </a:solidFill>
            </a:endParaRPr>
          </a:p>
          <a:p>
            <a:endParaRPr lang="es-ES" sz="2400" dirty="0" smtClean="0"/>
          </a:p>
          <a:p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403648" y="188640"/>
            <a:ext cx="689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II-Intervención Intensiva en tabaquismo</a:t>
            </a:r>
            <a:endParaRPr lang="es-E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 descr="contac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438" y="4313066"/>
            <a:ext cx="2592660" cy="207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41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ángulo 3"/>
          <p:cNvSpPr>
            <a:spLocks noChangeArrowheads="1"/>
          </p:cNvSpPr>
          <p:nvPr/>
        </p:nvSpPr>
        <p:spPr bwMode="auto">
          <a:xfrm>
            <a:off x="2748808" y="116632"/>
            <a:ext cx="35019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2400" b="1" dirty="0" smtClean="0">
                <a:solidFill>
                  <a:schemeClr val="bg1"/>
                </a:solidFill>
              </a:rPr>
              <a:t>Fases del Tratamiento </a:t>
            </a:r>
            <a:endParaRPr lang="es-ES" altLang="en-US" sz="2400" b="1" dirty="0">
              <a:solidFill>
                <a:schemeClr val="bg1"/>
              </a:solidFill>
            </a:endParaRPr>
          </a:p>
        </p:txBody>
      </p:sp>
      <p:sp>
        <p:nvSpPr>
          <p:cNvPr id="16387" name="Rectángulo 5"/>
          <p:cNvSpPr>
            <a:spLocks noChangeArrowheads="1"/>
          </p:cNvSpPr>
          <p:nvPr/>
        </p:nvSpPr>
        <p:spPr bwMode="auto">
          <a:xfrm>
            <a:off x="323849" y="1268760"/>
            <a:ext cx="8351838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es-ES" altLang="en-US" sz="2200" b="1" dirty="0">
                <a:solidFill>
                  <a:schemeClr val="tx1"/>
                </a:solidFill>
                <a:cs typeface="Arial" panose="020B0604020202020204" pitchFamily="34" charset="0"/>
              </a:rPr>
              <a:t>Desintoxicación :</a:t>
            </a:r>
            <a:r>
              <a:rPr lang="es-ES" altLang="en-US" sz="2200" dirty="0">
                <a:solidFill>
                  <a:schemeClr val="tx1"/>
                </a:solidFill>
                <a:cs typeface="Arial" panose="020B0604020202020204" pitchFamily="34" charset="0"/>
              </a:rPr>
              <a:t> Se vence la dependencia  física y comprende desde el inicio de la abstinencia hasta los 21 días.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s-ES" altLang="en-US" sz="22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altLang="en-US" sz="2200" b="1" dirty="0">
                <a:solidFill>
                  <a:schemeClr val="tx1"/>
                </a:solidFill>
                <a:cs typeface="Arial" panose="020B0604020202020204" pitchFamily="34" charset="0"/>
              </a:rPr>
              <a:t>Deshabituación</a:t>
            </a:r>
            <a:r>
              <a:rPr lang="es-ES" altLang="en-US" sz="2200" dirty="0">
                <a:solidFill>
                  <a:schemeClr val="tx1"/>
                </a:solidFill>
                <a:cs typeface="Arial" panose="020B0604020202020204" pitchFamily="34" charset="0"/>
              </a:rPr>
              <a:t> : Se utilizan  recursos adecuados para afrontar la dependencia </a:t>
            </a:r>
            <a:r>
              <a:rPr lang="es-ES" altLang="en-US" sz="2200" dirty="0" smtClean="0">
                <a:solidFill>
                  <a:schemeClr val="tx1"/>
                </a:solidFill>
                <a:cs typeface="Arial" panose="020B0604020202020204" pitchFamily="34" charset="0"/>
              </a:rPr>
              <a:t>psicológica, comprende desde el primer mes hasta los 6 meses, correspondiendo con la fase de acción del modelo de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altLang="en-US" sz="2200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Prochaska</a:t>
            </a:r>
            <a:r>
              <a:rPr lang="es-ES" altLang="en-US" sz="2200" dirty="0" smtClean="0">
                <a:solidFill>
                  <a:schemeClr val="tx1"/>
                </a:solidFill>
                <a:cs typeface="Arial" panose="020B0604020202020204" pitchFamily="34" charset="0"/>
              </a:rPr>
              <a:t> y Di Clemente.</a:t>
            </a:r>
            <a:endParaRPr lang="es-ES" altLang="en-US" sz="22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es-ES" altLang="en-US" sz="22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altLang="en-US" sz="2200" b="1" dirty="0">
                <a:solidFill>
                  <a:schemeClr val="tx1"/>
                </a:solidFill>
                <a:cs typeface="Arial" panose="020B0604020202020204" pitchFamily="34" charset="0"/>
              </a:rPr>
              <a:t>Modificación del estilo de vida</a:t>
            </a:r>
            <a:r>
              <a:rPr lang="es-ES" altLang="en-US" sz="2200" dirty="0">
                <a:solidFill>
                  <a:schemeClr val="tx1"/>
                </a:solidFill>
                <a:cs typeface="Arial" panose="020B0604020202020204" pitchFamily="34" charset="0"/>
              </a:rPr>
              <a:t>: El paciente crea nuevas motivaciones e intereses que le permiten vivir sin </a:t>
            </a:r>
            <a:r>
              <a:rPr lang="es-ES" altLang="en-US" sz="2200" dirty="0" smtClean="0">
                <a:solidFill>
                  <a:schemeClr val="tx1"/>
                </a:solidFill>
                <a:cs typeface="Arial" panose="020B0604020202020204" pitchFamily="34" charset="0"/>
              </a:rPr>
              <a:t>tabaco, desde los 6 meses al año.</a:t>
            </a:r>
            <a:endParaRPr lang="es-ES" altLang="en-US" sz="22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29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5 CuadroTexto"/>
          <p:cNvSpPr txBox="1">
            <a:spLocks noChangeArrowheads="1"/>
          </p:cNvSpPr>
          <p:nvPr/>
        </p:nvSpPr>
        <p:spPr bwMode="auto">
          <a:xfrm>
            <a:off x="539552" y="1196752"/>
            <a:ext cx="760324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ES" sz="2400" dirty="0" smtClean="0"/>
              <a:t>Duración </a:t>
            </a:r>
            <a:r>
              <a:rPr lang="es-ES" sz="2400" dirty="0"/>
              <a:t>del tratamiento</a:t>
            </a:r>
            <a:r>
              <a:rPr lang="es-ES" sz="2400" dirty="0" smtClean="0"/>
              <a:t>:  </a:t>
            </a:r>
            <a:r>
              <a:rPr lang="es-ES" sz="2400" dirty="0"/>
              <a:t>6 semanas</a:t>
            </a:r>
          </a:p>
          <a:p>
            <a:pPr algn="l"/>
            <a:endParaRPr lang="es-ES" sz="2400" dirty="0"/>
          </a:p>
          <a:p>
            <a:pPr algn="l"/>
            <a:r>
              <a:rPr lang="es-ES" sz="2400" dirty="0" smtClean="0"/>
              <a:t>-Frecuencia</a:t>
            </a:r>
            <a:r>
              <a:rPr lang="es-ES" sz="2400" dirty="0"/>
              <a:t>: 2 encuentros semanales de 2 horas.</a:t>
            </a:r>
          </a:p>
          <a:p>
            <a:pPr algn="l">
              <a:buFont typeface="Wingdings" pitchFamily="2" charset="2"/>
              <a:buNone/>
            </a:pPr>
            <a:endParaRPr lang="es-ES" sz="2400" dirty="0"/>
          </a:p>
          <a:p>
            <a:pPr algn="l"/>
            <a:r>
              <a:rPr lang="es-ES" sz="2400" dirty="0" smtClean="0"/>
              <a:t>-Consulta </a:t>
            </a:r>
            <a:r>
              <a:rPr lang="es-ES" sz="2400" dirty="0"/>
              <a:t>individual 1 vez por semana</a:t>
            </a:r>
          </a:p>
          <a:p>
            <a:pPr algn="l">
              <a:buFont typeface="Wingdings" pitchFamily="2" charset="2"/>
              <a:buChar char="Ø"/>
            </a:pPr>
            <a:endParaRPr lang="es-ES" sz="2800" dirty="0"/>
          </a:p>
        </p:txBody>
      </p:sp>
      <p:sp>
        <p:nvSpPr>
          <p:cNvPr id="3" name="2 Rectángulo"/>
          <p:cNvSpPr/>
          <p:nvPr/>
        </p:nvSpPr>
        <p:spPr>
          <a:xfrm>
            <a:off x="539552" y="116632"/>
            <a:ext cx="86764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Terapia </a:t>
            </a:r>
            <a:r>
              <a:rPr lang="es-ES" sz="2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multicomponente</a:t>
            </a:r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para la cesación tabáquica </a:t>
            </a:r>
            <a:endParaRPr lang="es-ES_tradnl" sz="2400" b="1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031" y="3586879"/>
            <a:ext cx="3366761" cy="223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977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6888" y="1162050"/>
            <a:ext cx="8229600" cy="4154488"/>
          </a:xfrm>
          <a:noFill/>
        </p:spPr>
        <p:txBody>
          <a:bodyPr/>
          <a:lstStyle/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ES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equipo siempre  debe contar con los    profesionales que puedan realizar las siguientes actividades: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1-Abordaje psicológico de la adicción y un adecuado manejo del grupo.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2- Aplicar los tratamientos de MNT. 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3-Valoración clínica a los pacientes e indicar los complementarios.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4-Ejercicios de fisioterapia respiratoria. 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5-Consejería </a:t>
            </a:r>
            <a:r>
              <a:rPr lang="es-ES" altLang="en-US" sz="20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antitabáquica</a:t>
            </a:r>
            <a:r>
              <a:rPr lang="es-ES" altLang="en-US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s-E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2896315" y="188640"/>
            <a:ext cx="34307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_tradnl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Estructura del  equipo</a:t>
            </a:r>
          </a:p>
        </p:txBody>
      </p:sp>
      <p:pic>
        <p:nvPicPr>
          <p:cNvPr id="23557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162425"/>
            <a:ext cx="3079750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23282" y="-10972"/>
            <a:ext cx="8229600" cy="55965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 del psicólogo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2124" y="1125538"/>
            <a:ext cx="8260757" cy="4391694"/>
          </a:xfrm>
          <a:noFill/>
        </p:spPr>
        <p:txBody>
          <a:bodyPr/>
          <a:lstStyle/>
          <a:p>
            <a:pPr marL="0" indent="0" algn="just" eaLnBrk="1" hangingPunct="1">
              <a:buNone/>
            </a:pPr>
            <a:endParaRPr lang="es-ES" alt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Es responsable del empleo de recursos terapéuticos que le permitan conocer a los pacientes los aspectos psicológicos asociados a la adicción tabáquica.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Debe participar en todas las sesiones y facilita la dinámica grupal y una buena comunicación entre los participantes.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Entrena a los miembros del grupo en técnicas de relajación.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71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800"/>
            <a:ext cx="8229600" cy="3672408"/>
          </a:xfrm>
          <a:noFill/>
        </p:spPr>
        <p:txBody>
          <a:bodyPr/>
          <a:lstStyle/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Educa a los pacientes en como mantener estilos de vida saludables en relación a nutrición, métodos de afrontamiento, relaciones interpersonales, autoestima, sexualidad y recreación.</a:t>
            </a:r>
          </a:p>
          <a:p>
            <a:pPr algn="just" eaLnBrk="1" hangingPunct="1"/>
            <a:endParaRPr lang="es-ES" altLang="en-US" sz="2400" b="0" dirty="0" smtClean="0">
              <a:solidFill>
                <a:srgbClr val="FFFF00"/>
              </a:solidFill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 en las actividades de prevención y rehabilitación que organice el servicio.   </a:t>
            </a:r>
          </a:p>
        </p:txBody>
      </p:sp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2483768" y="188640"/>
            <a:ext cx="37861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del psicólogo</a:t>
            </a:r>
            <a:endParaRPr lang="es-ES_tradnl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32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116632"/>
            <a:ext cx="8229600" cy="619125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 del especialista en MGI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484313"/>
            <a:ext cx="8229600" cy="3582987"/>
          </a:xfrm>
          <a:noFill/>
        </p:spPr>
        <p:txBody>
          <a:bodyPr/>
          <a:lstStyle/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Realiza el examen clínico de los pacientes e indica los exámenes complementarios según su criterio.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Realiza el seguimiento de los pacientes durante el síndrome de abstinencia e indica tratamiento farmacológico en los casos que lo necesiten.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Remite a otros especialistas a los casos con complicaciones que así lo requieran.  </a:t>
            </a:r>
          </a:p>
        </p:txBody>
      </p:sp>
    </p:spTree>
    <p:extLst>
      <p:ext uri="{BB962C8B-B14F-4D97-AF65-F5344CB8AC3E}">
        <p14:creationId xmlns:p14="http://schemas.microsoft.com/office/powerpoint/2010/main" val="349313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_tradn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 del especialista en MNT</a:t>
            </a:r>
          </a:p>
        </p:txBody>
      </p:sp>
      <p:sp>
        <p:nvSpPr>
          <p:cNvPr id="29699" name="2 Marcador de contenido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374808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s-ES_tradnl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Realiza el diagnóstico </a:t>
            </a:r>
            <a:r>
              <a:rPr lang="es-ES_tradnl" altLang="en-US" sz="24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bioenergético</a:t>
            </a:r>
            <a:r>
              <a:rPr lang="es-ES_tradnl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/>
            <a:endParaRPr lang="es-ES_tradnl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es-ES_tradnl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Establece el diseño del tratamiento y aplica los procederes de MNT.</a:t>
            </a:r>
          </a:p>
          <a:p>
            <a:pPr eaLnBrk="1" hangingPunct="1"/>
            <a:endParaRPr lang="es-ES_tradnl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es-ES_tradnl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Se utilizaran solo los recursos de MNT aprobados por el MINSAP.</a:t>
            </a:r>
          </a:p>
        </p:txBody>
      </p:sp>
    </p:spTree>
    <p:extLst>
      <p:ext uri="{BB962C8B-B14F-4D97-AF65-F5344CB8AC3E}">
        <p14:creationId xmlns:p14="http://schemas.microsoft.com/office/powerpoint/2010/main" val="249027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 del fisioterapeuta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29600" cy="3027363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Realiza los ejercicios de rehabilitación respiratoria en las sesiones de grupo. 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Personaliza el tratamiento durante la consulta individual.</a:t>
            </a:r>
          </a:p>
          <a:p>
            <a:pPr algn="just" eaLnBrk="1" hangingPunct="1"/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 en las actividades de promoción, prevención  y rehabilitación del servicio.</a:t>
            </a:r>
          </a:p>
        </p:txBody>
      </p:sp>
    </p:spTree>
    <p:extLst>
      <p:ext uri="{BB962C8B-B14F-4D97-AF65-F5344CB8AC3E}">
        <p14:creationId xmlns:p14="http://schemas.microsoft.com/office/powerpoint/2010/main" val="147416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5 CuadroTexto"/>
          <p:cNvSpPr txBox="1">
            <a:spLocks noChangeArrowheads="1"/>
          </p:cNvSpPr>
          <p:nvPr/>
        </p:nvSpPr>
        <p:spPr bwMode="auto">
          <a:xfrm>
            <a:off x="467544" y="1071563"/>
            <a:ext cx="8280920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 smtClean="0">
                <a:latin typeface="Arial" panose="020B0604020202020204" pitchFamily="34" charset="0"/>
              </a:rPr>
              <a:t>Entrevista  </a:t>
            </a:r>
            <a:r>
              <a:rPr lang="es-ES" altLang="en-US" sz="2200" dirty="0">
                <a:latin typeface="Arial" panose="020B0604020202020204" pitchFamily="34" charset="0"/>
              </a:rPr>
              <a:t>inicial.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>
                <a:latin typeface="Arial" panose="020B0604020202020204" pitchFamily="34" charset="0"/>
              </a:rPr>
              <a:t>Diagnóstico de motivación (Test Richmond)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>
                <a:latin typeface="Arial" panose="020B0604020202020204" pitchFamily="34" charset="0"/>
              </a:rPr>
              <a:t>Determinar grado de dependencia física (Test </a:t>
            </a:r>
            <a:r>
              <a:rPr lang="es-ES" altLang="en-US" sz="2200" dirty="0" err="1">
                <a:latin typeface="Arial" panose="020B0604020202020204" pitchFamily="34" charset="0"/>
              </a:rPr>
              <a:t>Fagerströn</a:t>
            </a:r>
            <a:r>
              <a:rPr lang="es-ES" altLang="en-US" sz="2200" dirty="0">
                <a:latin typeface="Arial" panose="020B0604020202020204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>
                <a:latin typeface="Arial" panose="020B0604020202020204" pitchFamily="34" charset="0"/>
              </a:rPr>
              <a:t>Orientación </a:t>
            </a:r>
            <a:r>
              <a:rPr lang="es-ES" altLang="en-US" sz="2200" dirty="0" smtClean="0">
                <a:latin typeface="Arial" panose="020B0604020202020204" pitchFamily="34" charset="0"/>
              </a:rPr>
              <a:t>del </a:t>
            </a:r>
            <a:r>
              <a:rPr lang="es-ES" altLang="en-US" sz="2200" dirty="0" err="1" smtClean="0">
                <a:latin typeface="Arial" panose="020B0604020202020204" pitchFamily="34" charset="0"/>
              </a:rPr>
              <a:t>Autoregistro</a:t>
            </a:r>
            <a:r>
              <a:rPr lang="es-ES" altLang="en-US" sz="2200" dirty="0">
                <a:latin typeface="Arial" panose="020B0604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>
                <a:latin typeface="Arial" panose="020B0604020202020204" pitchFamily="34" charset="0"/>
              </a:rPr>
              <a:t>Fijar fecha de cesación (1ra sesión de la 3ra semana)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s-ES" altLang="en-US" sz="2200" dirty="0">
                <a:latin typeface="Arial" panose="020B0604020202020204" pitchFamily="34" charset="0"/>
              </a:rPr>
              <a:t>Orientar tratamiento con los recursos de MNT disponibles. (Esencias florales, </a:t>
            </a:r>
            <a:r>
              <a:rPr lang="es-ES" altLang="en-US" sz="2200" dirty="0" err="1">
                <a:latin typeface="Arial" panose="020B0604020202020204" pitchFamily="34" charset="0"/>
              </a:rPr>
              <a:t>auriculoterapia</a:t>
            </a:r>
            <a:r>
              <a:rPr lang="es-ES" altLang="en-US" sz="2200" dirty="0">
                <a:latin typeface="Arial" panose="020B0604020202020204" pitchFamily="34" charset="0"/>
              </a:rPr>
              <a:t>, otros)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200" dirty="0">
                <a:latin typeface="Arial" panose="020B060402020202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2483768" y="188640"/>
            <a:ext cx="3637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Consultas de captación</a:t>
            </a:r>
            <a:endParaRPr lang="es-ES_tradnl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74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5 CuadroTexto"/>
          <p:cNvSpPr txBox="1">
            <a:spLocks noChangeArrowheads="1"/>
          </p:cNvSpPr>
          <p:nvPr/>
        </p:nvSpPr>
        <p:spPr bwMode="auto">
          <a:xfrm>
            <a:off x="323528" y="636588"/>
            <a:ext cx="8496944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400" b="1" dirty="0" smtClean="0">
                <a:latin typeface="Arial" panose="020B0604020202020204" pitchFamily="34" charset="0"/>
              </a:rPr>
              <a:t>           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400" dirty="0" smtClean="0">
                <a:latin typeface="Arial" panose="020B0604020202020204" pitchFamily="34" charset="0"/>
              </a:rPr>
              <a:t>-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Firma del acuerdo de grupo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-Técnicas participativas al inicio de las sesiones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volución 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alt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Autorregistro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-Aplicación y debate del cuestionario: “Motivos de Fumar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Entrega de las recomendaciones para mantenerse sin fumar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Char char="-"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-Evaluación 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 las sesiones mediante técnicas participativas breves</a:t>
            </a: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buNone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None/>
            </a:pPr>
            <a:r>
              <a:rPr lang="es-E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-Ejercicios </a:t>
            </a:r>
            <a:r>
              <a:rPr lang="es-E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 relajación al finalizar las sesiones, que pueden alternar con los ejercicios de fisioterapia respiratoria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Char char="-"/>
            </a:pPr>
            <a:endParaRPr lang="es-E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23528" y="116632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Terapia de grupo </a:t>
            </a:r>
            <a:r>
              <a:rPr lang="es-ES" altLang="en-US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acciones de </a:t>
            </a:r>
            <a:r>
              <a:rPr lang="es-E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la 1ra a la 3era semana</a:t>
            </a:r>
            <a:r>
              <a:rPr lang="es-E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</a:p>
          <a:p>
            <a:endParaRPr lang="es-ES_tradnl" altLang="en-US" b="1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6307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5 CuadroTexto"/>
          <p:cNvSpPr txBox="1">
            <a:spLocks noChangeArrowheads="1"/>
          </p:cNvSpPr>
          <p:nvPr/>
        </p:nvSpPr>
        <p:spPr bwMode="auto">
          <a:xfrm>
            <a:off x="755576" y="836712"/>
            <a:ext cx="8172450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Creencias irracionales y mitos sobre el tabaquismo.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 Vías por las que se llega a la adicción tabáquica.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 ¿Cómo se mantiene la adicción ?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 Síndrome de abstinencia, síntomas y su tratamiento.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 La tarjeta de concientización.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Daños a la salud. 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s-ES" altLang="en-US" sz="2200" dirty="0" smtClean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s-ES" altLang="en-US" sz="2200" dirty="0" smtClean="0">
                <a:latin typeface="Arial" panose="020B0604020202020204" pitchFamily="34" charset="0"/>
              </a:rPr>
              <a:t>El tabaco como droga portera.</a:t>
            </a:r>
          </a:p>
        </p:txBody>
      </p:sp>
      <p:sp>
        <p:nvSpPr>
          <p:cNvPr id="36867" name="2 Rectángulo"/>
          <p:cNvSpPr>
            <a:spLocks noChangeArrowheads="1"/>
          </p:cNvSpPr>
          <p:nvPr/>
        </p:nvSpPr>
        <p:spPr bwMode="auto">
          <a:xfrm>
            <a:off x="107950" y="83127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Temas de la terapia grupal de la 1era-3era semana</a:t>
            </a:r>
            <a:endParaRPr lang="es-ES_tradnl" altLang="en-US" sz="24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5 CuadroTexto"/>
          <p:cNvSpPr txBox="1">
            <a:spLocks noChangeArrowheads="1"/>
          </p:cNvSpPr>
          <p:nvPr/>
        </p:nvSpPr>
        <p:spPr bwMode="auto">
          <a:xfrm>
            <a:off x="417513" y="1268413"/>
            <a:ext cx="8286750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858838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1430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1371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1828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286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2743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2004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None/>
            </a:pPr>
            <a:r>
              <a:rPr lang="es-ES" altLang="en-US" sz="2000" dirty="0" smtClean="0">
                <a:latin typeface="Arial" panose="020B0604020202020204" pitchFamily="34" charset="0"/>
              </a:rPr>
              <a:t>-Evolución </a:t>
            </a:r>
            <a:r>
              <a:rPr lang="es-ES" altLang="en-US" sz="2000" dirty="0">
                <a:latin typeface="Arial" panose="020B0604020202020204" pitchFamily="34" charset="0"/>
              </a:rPr>
              <a:t>del síndrome de </a:t>
            </a:r>
            <a:r>
              <a:rPr lang="es-ES" altLang="en-US" sz="2000" dirty="0" smtClean="0">
                <a:latin typeface="Arial" panose="020B0604020202020204" pitchFamily="34" charset="0"/>
              </a:rPr>
              <a:t>abstinencia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s-ES" altLang="en-US" sz="2000" dirty="0" smtClean="0">
                <a:latin typeface="Arial" panose="020B0604020202020204" pitchFamily="34" charset="0"/>
              </a:rPr>
              <a:t>-</a:t>
            </a:r>
            <a:r>
              <a:rPr lang="es-ES" altLang="en-US" sz="2000" dirty="0">
                <a:latin typeface="Arial" panose="020B0604020202020204" pitchFamily="34" charset="0"/>
              </a:rPr>
              <a:t>La tarjeta de </a:t>
            </a:r>
            <a:r>
              <a:rPr lang="es-ES" altLang="en-US" sz="2000" dirty="0" smtClean="0">
                <a:latin typeface="Arial" panose="020B0604020202020204" pitchFamily="34" charset="0"/>
              </a:rPr>
              <a:t>concientización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s-ES" altLang="en-US" sz="2000" dirty="0" smtClean="0">
                <a:latin typeface="Arial" panose="020B0604020202020204" pitchFamily="34" charset="0"/>
              </a:rPr>
              <a:t>-Juramento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s-ES" altLang="en-US" sz="2000" dirty="0" smtClean="0">
                <a:latin typeface="Arial" panose="020B0604020202020204" pitchFamily="34" charset="0"/>
              </a:rPr>
              <a:t>-Trabajo en la Prevención de Recaídas</a:t>
            </a:r>
            <a:endParaRPr lang="es-ES" altLang="en-US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None/>
            </a:pPr>
            <a:r>
              <a:rPr lang="es-ES" altLang="en-US" sz="2000" dirty="0" smtClean="0">
                <a:latin typeface="Arial" panose="020B0604020202020204" pitchFamily="34" charset="0"/>
              </a:rPr>
              <a:t>-Intercambio </a:t>
            </a:r>
            <a:r>
              <a:rPr lang="es-ES" altLang="en-US" sz="2000" dirty="0">
                <a:latin typeface="Arial" panose="020B0604020202020204" pitchFamily="34" charset="0"/>
              </a:rPr>
              <a:t>de teléfono entre los miembros del </a:t>
            </a:r>
            <a:r>
              <a:rPr lang="es-ES" altLang="en-US" sz="2000" dirty="0" smtClean="0">
                <a:latin typeface="Arial" panose="020B0604020202020204" pitchFamily="34" charset="0"/>
              </a:rPr>
              <a:t>grupo</a:t>
            </a:r>
            <a:endParaRPr lang="es-ES" altLang="en-US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000" dirty="0">
                <a:latin typeface="Arial" panose="020B0604020202020204" pitchFamily="34" charset="0"/>
              </a:rPr>
              <a:t>Al finalizar las sesiones se realizan ejercicios de relajación alternando con la fisioterapia respiratoria.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000" dirty="0"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n-US" sz="2000" dirty="0">
                <a:latin typeface="Arial" panose="020B0604020202020204" pitchFamily="34" charset="0"/>
              </a:rPr>
              <a:t>En la última sesión de la sexta semana se realiza </a:t>
            </a:r>
            <a:r>
              <a:rPr lang="es-ES" altLang="en-US" sz="2000" dirty="0" smtClean="0">
                <a:latin typeface="Arial" panose="020B0604020202020204" pitchFamily="34" charset="0"/>
              </a:rPr>
              <a:t>la </a:t>
            </a:r>
            <a:r>
              <a:rPr lang="es-ES" altLang="en-US" sz="2000" dirty="0">
                <a:latin typeface="Arial" panose="020B0604020202020204" pitchFamily="34" charset="0"/>
              </a:rPr>
              <a:t>evaluación del tratamiento y se entregan diplomas.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s-ES" altLang="en-US" sz="2800" b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800" b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37891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37112"/>
            <a:ext cx="3275534" cy="1903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ángulo 2"/>
          <p:cNvSpPr>
            <a:spLocks noChangeArrowheads="1"/>
          </p:cNvSpPr>
          <p:nvPr/>
        </p:nvSpPr>
        <p:spPr bwMode="auto">
          <a:xfrm>
            <a:off x="611560" y="82551"/>
            <a:ext cx="764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n-US" sz="2400" b="1" dirty="0">
                <a:solidFill>
                  <a:schemeClr val="bg1"/>
                </a:solidFill>
              </a:rPr>
              <a:t>Terapia </a:t>
            </a:r>
            <a:r>
              <a:rPr lang="es-ES" altLang="en-US" sz="2400" b="1" dirty="0" smtClean="0">
                <a:solidFill>
                  <a:schemeClr val="bg1"/>
                </a:solidFill>
              </a:rPr>
              <a:t>de grupo acciones </a:t>
            </a:r>
            <a:r>
              <a:rPr lang="es-ES" altLang="en-US" sz="2400" b="1" dirty="0">
                <a:solidFill>
                  <a:schemeClr val="bg1"/>
                </a:solidFill>
              </a:rPr>
              <a:t>de la 4ta-6ta semana:</a:t>
            </a:r>
          </a:p>
          <a:p>
            <a:pPr algn="ctr" eaLnBrk="1" hangingPunct="1"/>
            <a:endParaRPr lang="es-ES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77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 flipH="1">
            <a:off x="467544" y="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Comportamiento de los pacientes con patología dual en nuestro centro </a:t>
            </a:r>
            <a:endParaRPr lang="es-ES" sz="2400" b="1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51520" y="980728"/>
            <a:ext cx="8587680" cy="48628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 algn="just"/>
            <a:r>
              <a:rPr lang="es-ES" sz="20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Acuden con una motivación alta, con puntuaciones </a:t>
            </a:r>
            <a:r>
              <a:rPr lang="es-E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entre 7y</a:t>
            </a:r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10 en el  test de Richmond.</a:t>
            </a:r>
          </a:p>
          <a:p>
            <a:pPr lvl="1" algn="just"/>
            <a:endParaRPr lang="es-ES" sz="22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-Consumo promedio de 30 cigarros al día o más.</a:t>
            </a:r>
          </a:p>
          <a:p>
            <a:pPr algn="just"/>
            <a:endParaRPr lang="es-ES" sz="22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-Presentan dependencia física alta con puntuaciones  superiores a 7 en el </a:t>
            </a:r>
            <a:r>
              <a:rPr lang="es-E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test </a:t>
            </a:r>
            <a:r>
              <a:rPr lang="es-E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Fagerströn</a:t>
            </a:r>
            <a:r>
              <a:rPr lang="es-E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1" algn="just"/>
            <a:endParaRPr lang="es-ES" sz="2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-Predominio de mujeres en edades de 64 a 75 años</a:t>
            </a:r>
          </a:p>
          <a:p>
            <a:pPr lvl="1" algn="just"/>
            <a:endParaRPr lang="es-ES" sz="2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-Los niveles de monóxido de carbono en aire espirado, medidos  en la </a:t>
            </a:r>
            <a:r>
              <a:rPr lang="es-ES" sz="22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cooximetría</a:t>
            </a:r>
            <a:r>
              <a:rPr lang="es-ES" sz="22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son superiores a 30 ppm, lo cual se corresponde con intoxicación severa.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ES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52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407250" y="1412776"/>
            <a:ext cx="81322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Requieren de 2 a 3 meses de tratamiento en consulta             individual.</a:t>
            </a:r>
          </a:p>
          <a:p>
            <a:pPr algn="just"/>
            <a:endParaRPr lang="es-ES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</a:pPr>
            <a:r>
              <a:rPr lang="es-ES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Necesitan incremento de las dosis de antipsicóticos durante el período de abstinencia.</a:t>
            </a:r>
          </a:p>
          <a:p>
            <a:pPr marL="171450" indent="-171450" algn="just">
              <a:buFontTx/>
              <a:buChar char="-"/>
            </a:pPr>
            <a:endParaRPr lang="es-ES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</a:pPr>
            <a:r>
              <a:rPr lang="es-ES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Las principales enfermedades orgánicas asociadas al tabaquismo en estos pacientes son la EPOC, cardiopatía isquémica y afecciones estomatológicas (caries, abscesos y </a:t>
            </a:r>
            <a:r>
              <a:rPr lang="es-ES" sz="24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leucoplasia</a:t>
            </a:r>
            <a:r>
              <a:rPr lang="es-ES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ES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51520" y="-19178"/>
            <a:ext cx="8443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Comportamiento de los pacientes con patología dual en nuestro centro </a:t>
            </a:r>
          </a:p>
        </p:txBody>
      </p:sp>
    </p:spTree>
    <p:extLst>
      <p:ext uri="{BB962C8B-B14F-4D97-AF65-F5344CB8AC3E}">
        <p14:creationId xmlns:p14="http://schemas.microsoft.com/office/powerpoint/2010/main" val="216125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Terapia sustitutiva con nicotina (TSN)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03250" y="1557338"/>
            <a:ext cx="8540750" cy="44227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Spray nasal de nicotina</a:t>
            </a:r>
          </a:p>
          <a:p>
            <a:pPr eaLnBrk="1" hangingPunct="1">
              <a:lnSpc>
                <a:spcPct val="90000"/>
              </a:lnSpc>
            </a:pPr>
            <a:endParaRPr lang="es-ES" alt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Comprimidos de nicotina ( chupar )</a:t>
            </a:r>
          </a:p>
          <a:p>
            <a:pPr eaLnBrk="1" hangingPunct="1">
              <a:lnSpc>
                <a:spcPct val="90000"/>
              </a:lnSpc>
            </a:pPr>
            <a:endParaRPr lang="es-ES" alt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Inhalador bucal de nicotina</a:t>
            </a:r>
          </a:p>
          <a:p>
            <a:pPr eaLnBrk="1" hangingPunct="1">
              <a:lnSpc>
                <a:spcPct val="90000"/>
              </a:lnSpc>
            </a:pPr>
            <a:endParaRPr lang="es-ES" alt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Chicles de nicotina</a:t>
            </a:r>
          </a:p>
          <a:p>
            <a:pPr eaLnBrk="1" hangingPunct="1">
              <a:lnSpc>
                <a:spcPct val="90000"/>
              </a:lnSpc>
            </a:pPr>
            <a:endParaRPr lang="es-ES" alt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Parches </a:t>
            </a:r>
            <a:r>
              <a:rPr lang="es-ES" altLang="es-ES" sz="24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transdérmicos</a:t>
            </a: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de nicotina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s-ES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		(16 horas y de 24 horas )</a:t>
            </a:r>
          </a:p>
          <a:p>
            <a:pPr eaLnBrk="1" hangingPunct="1">
              <a:lnSpc>
                <a:spcPct val="90000"/>
              </a:lnSpc>
            </a:pPr>
            <a:endParaRPr lang="es-ES" altLang="es-ES" sz="2400" b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s-ES" altLang="es-ES" sz="2400" b="1" dirty="0" smtClean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425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</p:spPr>
        <p:txBody>
          <a:bodyPr/>
          <a:lstStyle/>
          <a:p>
            <a:pPr algn="ctr">
              <a:defRPr/>
            </a:pPr>
            <a:r>
              <a:rPr lang="es-PA" sz="2400" dirty="0" smtClean="0">
                <a:effectLst/>
                <a:latin typeface="Arial" pitchFamily="34" charset="0"/>
                <a:cs typeface="Arial" pitchFamily="34" charset="0"/>
              </a:rPr>
              <a:t>Tratamiento con Parches de nicotina</a:t>
            </a:r>
            <a:endParaRPr lang="es-PA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47663" y="1447800"/>
            <a:ext cx="6400800" cy="3473450"/>
          </a:xfrm>
        </p:spPr>
        <p:txBody>
          <a:bodyPr/>
          <a:lstStyle/>
          <a:p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Fase inicial</a:t>
            </a:r>
          </a:p>
          <a:p>
            <a:pPr lvl="1"/>
            <a:r>
              <a:rPr lang="es-PA" alt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 parche de 15 mg diario por 8 a 12 semanas </a:t>
            </a:r>
          </a:p>
          <a:p>
            <a:pPr lvl="1"/>
            <a:endParaRPr lang="es-PA" alt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Fase intermedia</a:t>
            </a:r>
          </a:p>
          <a:p>
            <a:pPr lvl="1"/>
            <a:r>
              <a:rPr lang="es-PA" alt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 parche de 10 mg diario por 2 a 4 semanas</a:t>
            </a:r>
          </a:p>
          <a:p>
            <a:pPr lvl="1"/>
            <a:endParaRPr lang="es-PA" alt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Fase de mantenimiento </a:t>
            </a:r>
          </a:p>
          <a:p>
            <a:pPr lvl="1"/>
            <a:r>
              <a:rPr lang="es-PA" alt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 parche de 5 mg diario por 2 a 4 semanas</a:t>
            </a:r>
          </a:p>
        </p:txBody>
      </p:sp>
      <p:pic>
        <p:nvPicPr>
          <p:cNvPr id="47108" name="Picture 2" descr="Nicorette Patch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1412875"/>
            <a:ext cx="23876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81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116632"/>
            <a:ext cx="8229600" cy="634082"/>
          </a:xfrm>
        </p:spPr>
        <p:txBody>
          <a:bodyPr/>
          <a:lstStyle/>
          <a:p>
            <a:pPr algn="ctr">
              <a:defRPr/>
            </a:pPr>
            <a:r>
              <a:rPr lang="es-PA" sz="2400" dirty="0" smtClean="0">
                <a:latin typeface="Arial" pitchFamily="34" charset="0"/>
                <a:cs typeface="Arial" pitchFamily="34" charset="0"/>
              </a:rPr>
              <a:t>Tratamiento con </a:t>
            </a:r>
            <a:r>
              <a:rPr lang="es-PA" sz="2400" dirty="0" err="1" smtClean="0">
                <a:latin typeface="Arial" pitchFamily="34" charset="0"/>
                <a:cs typeface="Arial" pitchFamily="34" charset="0"/>
              </a:rPr>
              <a:t>Vareniclina</a:t>
            </a:r>
            <a:r>
              <a:rPr lang="es-PA" sz="2400" dirty="0" smtClean="0">
                <a:latin typeface="Arial" pitchFamily="34" charset="0"/>
                <a:cs typeface="Arial" pitchFamily="34" charset="0"/>
              </a:rPr>
              <a:t>   (CHAMPIX)</a:t>
            </a:r>
            <a:endParaRPr lang="es-P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95288" y="1052513"/>
            <a:ext cx="8281987" cy="3763962"/>
          </a:xfrm>
        </p:spPr>
        <p:txBody>
          <a:bodyPr/>
          <a:lstStyle/>
          <a:p>
            <a:pPr>
              <a:defRPr/>
            </a:pPr>
            <a:r>
              <a:rPr lang="es-PA" sz="2400" b="0" dirty="0" smtClean="0">
                <a:latin typeface="Arial" charset="0"/>
                <a:cs typeface="Arial" charset="0"/>
              </a:rPr>
              <a:t>Tabletas: 0.5mg  y 1mg</a:t>
            </a:r>
          </a:p>
          <a:p>
            <a:pPr marL="109537" indent="0">
              <a:buFont typeface="Wingdings 3" panose="05040102010807070707" pitchFamily="18" charset="2"/>
              <a:buNone/>
              <a:defRPr/>
            </a:pPr>
            <a:endParaRPr lang="es-PA" sz="2400" b="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es-PA" sz="2400" b="0" dirty="0" smtClean="0">
                <a:latin typeface="Arial" charset="0"/>
                <a:cs typeface="Arial" charset="0"/>
              </a:rPr>
              <a:t>Fase de Inicio Semana 10.5</a:t>
            </a:r>
          </a:p>
          <a:p>
            <a:pPr lvl="1">
              <a:defRPr/>
            </a:pPr>
            <a:r>
              <a:rPr lang="es-PA" sz="2400" dirty="0" smtClean="0">
                <a:latin typeface="Arial" charset="0"/>
                <a:cs typeface="Arial" charset="0"/>
              </a:rPr>
              <a:t>Días 1 a 3           0,5 mg cada día</a:t>
            </a:r>
          </a:p>
          <a:p>
            <a:pPr lvl="1">
              <a:defRPr/>
            </a:pPr>
            <a:r>
              <a:rPr lang="es-PA" sz="2400" dirty="0" smtClean="0">
                <a:latin typeface="Arial" charset="0"/>
                <a:cs typeface="Arial" charset="0"/>
              </a:rPr>
              <a:t>Días 4 a 7          0,5 mg dos veces al   día</a:t>
            </a:r>
          </a:p>
          <a:p>
            <a:pPr lvl="1">
              <a:defRPr/>
            </a:pPr>
            <a:endParaRPr lang="es-PA" sz="2400" dirty="0" smtClean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es-PA" sz="2400" b="0" dirty="0" smtClean="0">
                <a:latin typeface="Arial" charset="0"/>
                <a:cs typeface="Arial" charset="0"/>
              </a:rPr>
              <a:t>Fase de mantenimiento Día 8 a Semana 12</a:t>
            </a:r>
          </a:p>
          <a:p>
            <a:pPr lvl="1">
              <a:defRPr/>
            </a:pPr>
            <a:r>
              <a:rPr lang="es-PA" sz="2400" dirty="0" smtClean="0">
                <a:latin typeface="Arial" charset="0"/>
                <a:cs typeface="Arial" charset="0"/>
              </a:rPr>
              <a:t>1 mg dos veces al día</a:t>
            </a:r>
          </a:p>
        </p:txBody>
      </p:sp>
      <p:pic>
        <p:nvPicPr>
          <p:cNvPr id="46084" name="Picture 2" descr="http://generic.com.ua/pills-pictures/champi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4149725"/>
            <a:ext cx="2843212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43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s-PA" sz="2400" dirty="0" smtClean="0">
                <a:effectLst/>
                <a:latin typeface="Arial" pitchFamily="34" charset="0"/>
                <a:cs typeface="Arial" pitchFamily="34" charset="0"/>
              </a:rPr>
              <a:t>Tratamiento con </a:t>
            </a:r>
            <a:r>
              <a:rPr lang="es-PA" sz="2400" dirty="0" err="1" smtClean="0">
                <a:effectLst/>
                <a:latin typeface="Arial" pitchFamily="34" charset="0"/>
                <a:cs typeface="Arial" pitchFamily="34" charset="0"/>
              </a:rPr>
              <a:t>Bupropión</a:t>
            </a:r>
            <a:r>
              <a:rPr lang="es-PA" sz="2400" dirty="0" smtClean="0">
                <a:effectLst/>
                <a:latin typeface="Arial" pitchFamily="34" charset="0"/>
                <a:cs typeface="Arial" pitchFamily="34" charset="0"/>
              </a:rPr>
              <a:t> (</a:t>
            </a:r>
            <a:r>
              <a:rPr lang="es-PA" sz="2400" dirty="0" err="1" smtClean="0">
                <a:effectLst/>
                <a:latin typeface="Arial" pitchFamily="34" charset="0"/>
                <a:cs typeface="Arial" pitchFamily="34" charset="0"/>
              </a:rPr>
              <a:t>Welbutrin</a:t>
            </a:r>
            <a:r>
              <a:rPr lang="es-PA" sz="2400" dirty="0" smtClean="0">
                <a:effectLst/>
                <a:latin typeface="Arial" pitchFamily="34" charset="0"/>
                <a:cs typeface="Arial" pitchFamily="34" charset="0"/>
              </a:rPr>
              <a:t> XL, </a:t>
            </a:r>
            <a:r>
              <a:rPr lang="es-PA" sz="2400" dirty="0" err="1" smtClean="0">
                <a:effectLst/>
                <a:latin typeface="Arial" pitchFamily="34" charset="0"/>
                <a:cs typeface="Arial" pitchFamily="34" charset="0"/>
              </a:rPr>
              <a:t>Zyntabac</a:t>
            </a:r>
            <a:r>
              <a:rPr lang="es-PA" sz="2400" dirty="0" smtClean="0">
                <a:effectLst/>
                <a:latin typeface="Arial" pitchFamily="34" charset="0"/>
                <a:cs typeface="Arial" pitchFamily="34" charset="0"/>
              </a:rPr>
              <a:t> )</a:t>
            </a:r>
            <a:endParaRPr lang="es-PA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8131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371600" y="1315021"/>
            <a:ext cx="6400800" cy="1584771"/>
          </a:xfrm>
        </p:spPr>
        <p:txBody>
          <a:bodyPr/>
          <a:lstStyle/>
          <a:p>
            <a:endParaRPr lang="es-PA" altLang="es-ES" sz="2400" b="1" dirty="0" smtClean="0"/>
          </a:p>
          <a:p>
            <a:pPr marL="0" indent="0">
              <a:buNone/>
            </a:pPr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Tabletas de 150 mg, dosis una </a:t>
            </a:r>
            <a:r>
              <a:rPr lang="es-PA" altLang="es-ES" sz="24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tab</a:t>
            </a:r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PA" alt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dos veces al día durante 3 a 6 meses</a:t>
            </a:r>
          </a:p>
        </p:txBody>
      </p:sp>
      <p:pic>
        <p:nvPicPr>
          <p:cNvPr id="48132" name="Picture 2" descr="http://www.drugsdb.com/images/2012/06/wellbutr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550" y="3500438"/>
            <a:ext cx="36957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47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Tratamiento con </a:t>
            </a:r>
            <a:r>
              <a:rPr lang="es-E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Cisticina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s-E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odacitan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s-ES" sz="24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Todacitan</a:t>
            </a: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1,5 mg comprimidos</a:t>
            </a:r>
          </a:p>
          <a:p>
            <a:pPr marL="0" indent="0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Indicado en adultos para la cesación tabáquica y tratamiento del síndrome de abstinencia de nicotina.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Envase por 100 comprimidos</a:t>
            </a: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del tratamiento 25 días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Al 5to día se debe parar de fumar.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83614" y="3197506"/>
            <a:ext cx="2328978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1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 con </a:t>
            </a:r>
            <a:r>
              <a:rPr lang="es-ES" sz="24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Cisticina</a:t>
            </a:r>
            <a:r>
              <a:rPr lang="es-ES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24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Todacitan</a:t>
            </a:r>
            <a:r>
              <a:rPr lang="es-ES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 dirty="0"/>
          </a:p>
        </p:txBody>
      </p:sp>
      <p:sp>
        <p:nvSpPr>
          <p:cNvPr id="6" name="Rectángulo 5"/>
          <p:cNvSpPr/>
          <p:nvPr/>
        </p:nvSpPr>
        <p:spPr>
          <a:xfrm>
            <a:off x="827584" y="1124744"/>
            <a:ext cx="64087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Dosis:  </a:t>
            </a:r>
          </a:p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1ero-3er día   1 cada 2 horas   6/d</a:t>
            </a:r>
          </a:p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4to al día 12   1cada 2,5 horas 5/d</a:t>
            </a:r>
          </a:p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13 al día 16    1cada 3 horas   4/d</a:t>
            </a:r>
          </a:p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17 al día 20  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 cada 5 horas   3/d</a:t>
            </a:r>
          </a:p>
          <a:p>
            <a:pPr marL="0" indent="0">
              <a:buNone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21 al día 25     1-2 por día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38756" y="3176134"/>
            <a:ext cx="2736302" cy="2809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78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0"/>
            <a:ext cx="8510588" cy="714357"/>
          </a:xfrm>
        </p:spPr>
        <p:txBody>
          <a:bodyPr/>
          <a:lstStyle/>
          <a:p>
            <a:pPr>
              <a:defRPr/>
            </a:pPr>
            <a:r>
              <a:rPr lang="es-ES" sz="2400" dirty="0" smtClean="0">
                <a:latin typeface="Arial" pitchFamily="34" charset="0"/>
                <a:cs typeface="Arial" pitchFamily="34" charset="0"/>
              </a:rPr>
              <a:t>Cooximetría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96479" y="1340768"/>
            <a:ext cx="7920880" cy="4536504"/>
          </a:xfrm>
          <a:noFill/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r>
              <a:rPr lang="es-ES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La </a:t>
            </a:r>
            <a:r>
              <a:rPr lang="es-ES" sz="2400" b="0" dirty="0" err="1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cooximetría</a:t>
            </a:r>
            <a:r>
              <a:rPr lang="es-ES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es una exploración que nos permite conocer la cantidad de monóxido de carbono (CO) que tiene el aire que un sujeto espira. </a:t>
            </a:r>
          </a:p>
          <a:p>
            <a:pPr marL="609600" indent="-609600" algn="just">
              <a:lnSpc>
                <a:spcPct val="90000"/>
              </a:lnSpc>
            </a:pPr>
            <a:endParaRPr lang="es-ES" sz="2400" b="0" dirty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s-ES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Es directamente proporcional a la cantidad de tabaco que se fuma aunque existe cierta variabilidad.</a:t>
            </a:r>
          </a:p>
          <a:p>
            <a:pPr marL="609600" indent="-609600" algn="just">
              <a:lnSpc>
                <a:spcPct val="90000"/>
              </a:lnSpc>
            </a:pPr>
            <a:endParaRPr lang="es-ES" sz="2400" b="0" dirty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s-ES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Cuanto más alto es el CO mayor es la probabilidad de desarrollar patología relacionada con el tabaco.</a:t>
            </a:r>
          </a:p>
          <a:p>
            <a:pPr marL="609600" indent="-609600" algn="just">
              <a:lnSpc>
                <a:spcPct val="90000"/>
              </a:lnSpc>
            </a:pPr>
            <a:endParaRPr lang="es-ES" sz="2400" b="1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90000"/>
              </a:lnSpc>
            </a:pPr>
            <a:endParaRPr lang="es-ES" sz="2400" b="1" dirty="0" smtClean="0">
              <a:solidFill>
                <a:srgbClr val="FFFF66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21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 idx="4294967295"/>
          </p:nvPr>
        </p:nvSpPr>
        <p:spPr>
          <a:xfrm>
            <a:off x="357158" y="0"/>
            <a:ext cx="8510588" cy="692696"/>
          </a:xfrm>
        </p:spPr>
        <p:txBody>
          <a:bodyPr/>
          <a:lstStyle/>
          <a:p>
            <a:pPr eaLnBrk="1" hangingPunct="1">
              <a:defRPr/>
            </a:pPr>
            <a:r>
              <a:rPr lang="es-ES" sz="2400" b="1" dirty="0" err="1" smtClean="0">
                <a:latin typeface="Arial" pitchFamily="34" charset="0"/>
                <a:cs typeface="Arial" pitchFamily="34" charset="0"/>
              </a:rPr>
              <a:t>Cooximetría</a:t>
            </a:r>
            <a:endParaRPr lang="es-E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0" y="1484313"/>
            <a:ext cx="8820472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/>
            <a:r>
              <a:rPr lang="es-ES" sz="2800" b="1" dirty="0" smtClean="0">
                <a:effectLst/>
                <a:latin typeface="Arial" pitchFamily="34" charset="0"/>
                <a:cs typeface="Arial" pitchFamily="34" charset="0"/>
              </a:rPr>
              <a:t>    </a:t>
            </a:r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Mide el nivel de monóxido de carbono (CO) </a:t>
            </a:r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en el aire espirado mediante un </a:t>
            </a:r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equipo </a:t>
            </a:r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llamado cooxímetro.</a:t>
            </a:r>
          </a:p>
          <a:p>
            <a:pPr marL="342900" indent="-342900" algn="just"/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  <a:p>
            <a:pPr marL="342900" indent="-342900" algn="just"/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     Técnica</a:t>
            </a:r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 algn="just"/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  <a:p>
            <a:pPr marL="342900" indent="-342900" algn="l"/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   1-Inspiración profunda </a:t>
            </a:r>
          </a:p>
          <a:p>
            <a:pPr marL="342900" indent="-342900" algn="l"/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   2-Apnea de 9 segundos</a:t>
            </a:r>
          </a:p>
          <a:p>
            <a:pPr marL="342900" indent="-342900" algn="l"/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   3-Espiración lenta, prolongada y completa</a:t>
            </a:r>
          </a:p>
          <a:p>
            <a:pPr marL="342900" indent="-342900" algn="l"/>
            <a:r>
              <a:rPr lang="es-ES" sz="2400" dirty="0">
                <a:effectLst/>
                <a:latin typeface="Arial" pitchFamily="34" charset="0"/>
                <a:cs typeface="Arial" pitchFamily="34" charset="0"/>
              </a:rPr>
              <a:t>   4-Lectura de CO en ppm (partes por millón)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485" y="2740335"/>
            <a:ext cx="2404261" cy="1724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559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Interpretación de Resultados de la cooximetría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268760"/>
            <a:ext cx="8686800" cy="5055840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es-ES" sz="2400" b="0" dirty="0">
                <a:latin typeface="Arial" pitchFamily="34" charset="0"/>
                <a:cs typeface="Arial" pitchFamily="34" charset="0"/>
              </a:rPr>
              <a:t>0</a:t>
            </a: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-5 ppm      	         No intoxicación</a:t>
            </a:r>
          </a:p>
          <a:p>
            <a:pPr eaLnBrk="1" hangingPunct="1">
              <a:buNone/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6-10   ppm	         Intoxicación ligera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(Fumador ligero, fumador 	pasivo 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es-ES" sz="2400" b="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contaminación 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11-30 ppm	         Intoxicación Severa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(Fumador Activo 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" sz="2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  <a:defRPr/>
            </a:pPr>
            <a:r>
              <a:rPr lang="es-ES" sz="2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+30     ppm	          Intoxicación muy severa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853" y="3573016"/>
            <a:ext cx="2130619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246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III-Tercer </a:t>
            </a:r>
            <a:r>
              <a:rPr lang="es-CU" sz="2400" dirty="0">
                <a:latin typeface="Arial" panose="020B0604020202020204" pitchFamily="34" charset="0"/>
                <a:cs typeface="Arial" panose="020B0604020202020204" pitchFamily="34" charset="0"/>
              </a:rPr>
              <a:t>nivel de </a:t>
            </a:r>
            <a:r>
              <a:rPr lang="es-C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intervención  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48275"/>
          </a:xfrm>
        </p:spPr>
        <p:txBody>
          <a:bodyPr/>
          <a:lstStyle/>
          <a:p>
            <a:pPr marL="0" indent="0" algn="ctr">
              <a:buNone/>
            </a:pPr>
            <a:r>
              <a:rPr lang="es-CU" sz="2400" b="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Intervención especializada</a:t>
            </a:r>
          </a:p>
          <a:p>
            <a:pPr marL="0" indent="0">
              <a:buNone/>
            </a:pPr>
            <a:endParaRPr lang="es-CU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Clr>
                <a:srgbClr val="339966"/>
              </a:buClr>
              <a:buNone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Centros Comunitarios de Salud Mental funcionarán como un </a:t>
            </a: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tercer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nivel de </a:t>
            </a: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intervención, ya que en ellos </a:t>
            </a:r>
            <a:r>
              <a:rPr lang="es-CU" sz="2400" b="0" dirty="0">
                <a:solidFill>
                  <a:srgbClr val="2B16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existen equipos de trabajo especializados y con </a:t>
            </a:r>
            <a:r>
              <a:rPr lang="es-CU" sz="2400" b="0" dirty="0" smtClean="0">
                <a:solidFill>
                  <a:srgbClr val="2B16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experiencia </a:t>
            </a:r>
            <a:r>
              <a:rPr lang="es-CU" sz="2400" b="0" dirty="0">
                <a:solidFill>
                  <a:srgbClr val="2B16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tratamiento de las adicciones</a:t>
            </a:r>
            <a:r>
              <a:rPr lang="es-CU" sz="2400" b="0" dirty="0" smtClean="0">
                <a:solidFill>
                  <a:srgbClr val="2B16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>
              <a:buClr>
                <a:srgbClr val="339966"/>
              </a:buClr>
              <a:buNone/>
            </a:pPr>
            <a:endParaRPr lang="es-CU" sz="2400" b="0" dirty="0" smtClean="0">
              <a:solidFill>
                <a:srgbClr val="2B16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Clr>
                <a:srgbClr val="339966"/>
              </a:buClr>
              <a:buNone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Estos equipos pueden realizar acciones de capacitación y asesoramiento de los que realizan el tratamiento de cesación tabáquica en las areas de salud.</a:t>
            </a: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89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U" sz="240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III-Tercer </a:t>
            </a:r>
            <a:r>
              <a:rPr lang="es-CU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de intervención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33400" y="1124744"/>
            <a:ext cx="8229600" cy="5248275"/>
          </a:xfrm>
        </p:spPr>
        <p:txBody>
          <a:bodyPr/>
          <a:lstStyle/>
          <a:p>
            <a:pPr marL="0" indent="0">
              <a:buNone/>
            </a:pPr>
            <a:r>
              <a:rPr lang="es-CU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 estos </a:t>
            </a:r>
            <a:r>
              <a:rPr lang="es-CU" sz="2000" b="0" dirty="0">
                <a:latin typeface="Arial" panose="020B0604020202020204" pitchFamily="34" charset="0"/>
                <a:cs typeface="Arial" panose="020B0604020202020204" pitchFamily="34" charset="0"/>
              </a:rPr>
              <a:t>centros deben ser remitidos: </a:t>
            </a:r>
            <a:endParaRPr lang="es-CU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U" sz="20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Personas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que, después de haber realizado intentos serios de abandono del consumo de </a:t>
            </a: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tabaco, atendidos en el servicio de cesación tabáquica,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no han logrado dejar de fumar</a:t>
            </a: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Pacientes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con enfermedades psiquiátricas que, estando controladas, deseen abandonar el tabaco</a:t>
            </a: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Pacientes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que tienen más de un año de abstinencia de otros trastornos adictivos. </a:t>
            </a:r>
            <a:endParaRPr lang="es-CU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s-CU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Fumadoras </a:t>
            </a:r>
            <a:r>
              <a:rPr lang="es-CU" sz="2400" b="0" dirty="0">
                <a:latin typeface="Arial" panose="020B0604020202020204" pitchFamily="34" charset="0"/>
                <a:cs typeface="Arial" panose="020B0604020202020204" pitchFamily="34" charset="0"/>
              </a:rPr>
              <a:t>embarazadas que no han dejado de fumar después de un tratamiento intensivo.</a:t>
            </a: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2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Recaída:</a:t>
            </a:r>
          </a:p>
          <a:p>
            <a:pPr marL="0" indent="0" algn="just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Retorno a los niveles de consumo luego de haber completado un mes de abstinencia.</a:t>
            </a:r>
          </a:p>
          <a:p>
            <a:pPr marL="0" indent="0" algn="just">
              <a:buNone/>
            </a:pPr>
            <a:endParaRPr lang="es-E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Desliz:</a:t>
            </a:r>
          </a:p>
          <a:p>
            <a:pPr marL="0" indent="0" algn="just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Es cuando posterior a haber dejado de fumar por más de un mes se fuma uno o más cigarros y se regresa a la abstinencia.</a:t>
            </a: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888960" y="76374"/>
            <a:ext cx="1366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kern="0" dirty="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Recaída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7707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1977" y="142083"/>
            <a:ext cx="5915000" cy="563562"/>
          </a:xfrm>
        </p:spPr>
        <p:txBody>
          <a:bodyPr/>
          <a:lstStyle/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Posibles causas de recaídas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marL="0" indent="0">
              <a:buNone/>
            </a:pP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Falta de asertividad para afrontar los problemas sociales.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-Activación de condicionamientos pasados con estímulos actuales.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-Modificación incompleta de su estilo de vida.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-Fallos o pérdidas de la motivación inicial para mantener la </a:t>
            </a:r>
          </a:p>
          <a:p>
            <a:pPr marL="0" indent="0">
              <a:buNone/>
            </a:pPr>
            <a:r>
              <a:rPr lang="es-ES" sz="2400" b="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bstinencia.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-Disminución de la autoeficacia y </a:t>
            </a:r>
            <a:r>
              <a:rPr lang="es-ES" sz="24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autoconcepto</a:t>
            </a: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, por interrupciones de la abstinencia.</a:t>
            </a:r>
          </a:p>
          <a:p>
            <a:pPr marL="0" indent="0">
              <a:buNone/>
            </a:pPr>
            <a:r>
              <a:rPr lang="es-E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-Poner a prueba </a:t>
            </a:r>
          </a:p>
          <a:p>
            <a:pPr marL="0" indent="0">
              <a:buNone/>
            </a:pPr>
            <a:endParaRPr lang="es-ES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63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Recaída recomendaciones a los pacientes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57200" y="1340768"/>
            <a:ext cx="8151440" cy="4427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"/>
            </a:pPr>
            <a:r>
              <a:rPr lang="es-E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Busque las causas que lo llevaron a volver a fumar y supérelas.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"/>
            </a:pPr>
            <a:r>
              <a:rPr lang="es-E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Piense siempre en positivo y tenga confianza en sí mismo.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"/>
            </a:pPr>
            <a:r>
              <a:rPr lang="es-E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Prepárese para volverlo a intentar.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"/>
            </a:pPr>
            <a:r>
              <a:rPr lang="es-E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 necesita ayuda, asista a la consulta para dejar de fumar, oriéntese en el consultorio del médico de la familia o su policlínico</a:t>
            </a:r>
            <a:r>
              <a:rPr lang="es-ES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endParaRPr lang="es-ES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61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Rehabilitación</a:t>
            </a:r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>
          <a:xfrm>
            <a:off x="596102" y="980728"/>
            <a:ext cx="8075240" cy="5248275"/>
          </a:xfrm>
        </p:spPr>
        <p:txBody>
          <a:bodyPr/>
          <a:lstStyle/>
          <a:p>
            <a:pPr marL="514350" indent="-514350" algn="just" eaLnBrk="1" hangingPunct="1">
              <a:buClrTx/>
              <a:buFont typeface="Arial" panose="020B0604020202020204" pitchFamily="34" charset="0"/>
              <a:buChar char="•"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ClrTx/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Seguimiento de los pacientes al terminar el grupo terapéutico, al mes, a los tres meses, 6 meses y al año.</a:t>
            </a:r>
          </a:p>
          <a:p>
            <a:pPr marL="514350" indent="-514350" algn="just" eaLnBrk="1" hangingPunct="1">
              <a:buClrTx/>
              <a:buFont typeface="Arial" panose="020B0604020202020204" pitchFamily="34" charset="0"/>
              <a:buChar char="•"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ClrTx/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Mantener tratamiento por MNT a los pacientes que así lo requieran después del alta.</a:t>
            </a:r>
          </a:p>
          <a:p>
            <a:pPr marL="514350" indent="-514350" algn="just" eaLnBrk="1" hangingPunct="1">
              <a:buClrTx/>
              <a:buFont typeface="Arial" panose="020B0604020202020204" pitchFamily="34" charset="0"/>
              <a:buChar char="•"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ClrTx/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Continuar la fisioterapia respiratoria a los pacientes con EPOC y otras afecciones pulmonares.</a:t>
            </a:r>
          </a:p>
          <a:p>
            <a:pPr marL="514350" indent="-514350" algn="just" eaLnBrk="1" hangingPunct="1">
              <a:buClrTx/>
              <a:buFont typeface="Arial" panose="020B0604020202020204" pitchFamily="34" charset="0"/>
              <a:buChar char="•"/>
            </a:pPr>
            <a:endParaRPr lang="es-E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3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Rehabilitación</a:t>
            </a:r>
          </a:p>
        </p:txBody>
      </p:sp>
      <p:sp>
        <p:nvSpPr>
          <p:cNvPr id="481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900113"/>
            <a:ext cx="8229600" cy="3100387"/>
          </a:xfrm>
        </p:spPr>
        <p:txBody>
          <a:bodyPr/>
          <a:lstStyle/>
          <a:p>
            <a:pPr algn="just" eaLnBrk="1" hangingPunct="1"/>
            <a:endParaRPr lang="es-E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ClrTx/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Promover la práctica de ejercicios físicos y estilos de vida saludables, para mantener la abstinencia.</a:t>
            </a:r>
          </a:p>
          <a:p>
            <a:pPr marL="0" indent="0" algn="just" eaLnBrk="1" hangingPunct="1">
              <a:buClrTx/>
              <a:buNone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hangingPunct="1">
              <a:buClrTx/>
              <a:buNone/>
            </a:pPr>
            <a:r>
              <a:rPr lang="es-ES" alt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Encuentros para la prevención de recaídas donde se citen a todos los pacientes en abstinencia, egresados del servicio.</a:t>
            </a:r>
          </a:p>
          <a:p>
            <a:pPr algn="just" eaLnBrk="1" hangingPunct="1">
              <a:buClrTx/>
              <a:buFont typeface="Arial" panose="020B0604020202020204" pitchFamily="34" charset="0"/>
              <a:buChar char="•"/>
            </a:pPr>
            <a:endParaRPr lang="es-ES" altLang="en-US" sz="24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132" name="Picture 4" descr="D:\Ester\TABAQUISMO\Videos y Fotos\dia mundial de la salud\DSC02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357688"/>
            <a:ext cx="3992562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65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 algn="just">
              <a:buNone/>
            </a:pPr>
            <a:r>
              <a:rPr lang="es-ES" dirty="0" smtClean="0"/>
              <a:t>El ser humano viene preparado para crear, reír, bailar y divertirse sin necesidad de sustancias extras.</a:t>
            </a:r>
          </a:p>
          <a:p>
            <a:pPr marL="0" indent="0" algn="just">
              <a:buNone/>
            </a:pPr>
            <a:endParaRPr lang="es-ES" dirty="0"/>
          </a:p>
          <a:p>
            <a:pPr marL="0" indent="0" algn="just">
              <a:buNone/>
            </a:pPr>
            <a:endParaRPr lang="es-ES" dirty="0" smtClean="0"/>
          </a:p>
          <a:p>
            <a:pPr marL="0" indent="0" algn="just">
              <a:buNone/>
            </a:pPr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Dr. Ricardo González Menéndez.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ABF9AC-8DA1-489D-BB37-D223DCEC6A1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140968"/>
            <a:ext cx="2160240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8539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Marcador de contenido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615" y="2204864"/>
            <a:ext cx="4420778" cy="2751934"/>
          </a:xfrm>
        </p:spPr>
      </p:pic>
      <p:sp>
        <p:nvSpPr>
          <p:cNvPr id="13" name="CuadroTexto 12"/>
          <p:cNvSpPr txBox="1"/>
          <p:nvPr/>
        </p:nvSpPr>
        <p:spPr>
          <a:xfrm>
            <a:off x="1763688" y="1268760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        Gracias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71600" y="5465920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Mejor no empezar</a:t>
            </a: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774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6 Alcoholismo 5to año">
  <a:themeElements>
    <a:clrScheme name="sample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Tema 6 Alcoholismo 5to año">
  <a:themeElements>
    <a:clrScheme name="sample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 6 Alcoholismo 5to año</Template>
  <TotalTime>6376</TotalTime>
  <Words>2010</Words>
  <Application>Microsoft Office PowerPoint</Application>
  <PresentationFormat>Presentación en pantalla (4:3)</PresentationFormat>
  <Paragraphs>364</Paragraphs>
  <Slides>43</Slides>
  <Notes>7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55" baseType="lpstr">
      <vt:lpstr>Arial</vt:lpstr>
      <vt:lpstr>Calibri</vt:lpstr>
      <vt:lpstr>Comic Sans MS</vt:lpstr>
      <vt:lpstr>Symbol</vt:lpstr>
      <vt:lpstr>Tahoma</vt:lpstr>
      <vt:lpstr>Times New Roman</vt:lpstr>
      <vt:lpstr>Verdana</vt:lpstr>
      <vt:lpstr>Wingdings</vt:lpstr>
      <vt:lpstr>Wingdings 3</vt:lpstr>
      <vt:lpstr>Tema 6 Alcoholismo 5to año</vt:lpstr>
      <vt:lpstr>6_Tema 6 Alcoholismo 5to año</vt:lpstr>
      <vt:lpstr>Image</vt:lpstr>
      <vt:lpstr>Presentación de PowerPoint</vt:lpstr>
      <vt:lpstr>Presentación de PowerPoint</vt:lpstr>
      <vt:lpstr>Consulta de Cesación Tabáquica</vt:lpstr>
      <vt:lpstr>I-Acciones de Promoción y Prevención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Funciones del psicólogo</vt:lpstr>
      <vt:lpstr>Presentación de PowerPoint</vt:lpstr>
      <vt:lpstr>Funciones del especialista en MGI</vt:lpstr>
      <vt:lpstr>Funciones del especialista en MNT</vt:lpstr>
      <vt:lpstr>Funciones del fisioterapeuta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Terapia sustitutiva con nicotina (TSN)</vt:lpstr>
      <vt:lpstr>Tratamiento con Parches de nicotina</vt:lpstr>
      <vt:lpstr>Tratamiento con Vareniclina   (CHAMPIX)</vt:lpstr>
      <vt:lpstr>Tratamiento con Bupropión (Welbutrin XL, Zyntabac )</vt:lpstr>
      <vt:lpstr>Tratamiento con Cisticina (Todacitan)</vt:lpstr>
      <vt:lpstr>Tratamiento con Cisticina (Todacitan)</vt:lpstr>
      <vt:lpstr>Cooximetría</vt:lpstr>
      <vt:lpstr>Cooximetría</vt:lpstr>
      <vt:lpstr>Interpretación de Resultados de la cooximetría</vt:lpstr>
      <vt:lpstr>III-Tercer nivel de intervención  </vt:lpstr>
      <vt:lpstr>III-Tercer nivel de intervención </vt:lpstr>
      <vt:lpstr>Presentación de PowerPoint</vt:lpstr>
      <vt:lpstr>Posibles causas de recaídas</vt:lpstr>
      <vt:lpstr>Recaída recomendaciones a los pacientes</vt:lpstr>
      <vt:lpstr>Rehabilitación</vt:lpstr>
      <vt:lpstr>Rehabilitación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Casa</dc:creator>
  <cp:lastModifiedBy>Esther</cp:lastModifiedBy>
  <cp:revision>606</cp:revision>
  <dcterms:created xsi:type="dcterms:W3CDTF">2014-03-26T11:01:34Z</dcterms:created>
  <dcterms:modified xsi:type="dcterms:W3CDTF">2023-11-08T11:41:48Z</dcterms:modified>
</cp:coreProperties>
</file>