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96" r:id="rId2"/>
    <p:sldId id="396" r:id="rId3"/>
    <p:sldId id="410" r:id="rId4"/>
    <p:sldId id="411" r:id="rId5"/>
    <p:sldId id="457" r:id="rId6"/>
    <p:sldId id="412" r:id="rId7"/>
    <p:sldId id="487" r:id="rId8"/>
    <p:sldId id="400" r:id="rId9"/>
    <p:sldId id="474" r:id="rId10"/>
    <p:sldId id="458" r:id="rId11"/>
    <p:sldId id="460" r:id="rId12"/>
    <p:sldId id="461" r:id="rId13"/>
    <p:sldId id="465" r:id="rId14"/>
    <p:sldId id="467" r:id="rId15"/>
    <p:sldId id="468" r:id="rId16"/>
    <p:sldId id="469" r:id="rId17"/>
    <p:sldId id="473" r:id="rId18"/>
    <p:sldId id="470" r:id="rId19"/>
    <p:sldId id="476" r:id="rId20"/>
    <p:sldId id="471" r:id="rId21"/>
    <p:sldId id="472" r:id="rId22"/>
    <p:sldId id="466" r:id="rId23"/>
    <p:sldId id="477" r:id="rId24"/>
    <p:sldId id="462" r:id="rId25"/>
    <p:sldId id="479" r:id="rId26"/>
    <p:sldId id="439" r:id="rId27"/>
    <p:sldId id="438" r:id="rId28"/>
    <p:sldId id="441" r:id="rId29"/>
    <p:sldId id="442" r:id="rId30"/>
    <p:sldId id="456" r:id="rId31"/>
    <p:sldId id="443" r:id="rId32"/>
    <p:sldId id="445" r:id="rId33"/>
    <p:sldId id="483" r:id="rId34"/>
    <p:sldId id="488" r:id="rId35"/>
    <p:sldId id="446" r:id="rId36"/>
    <p:sldId id="485" r:id="rId37"/>
    <p:sldId id="447" r:id="rId38"/>
    <p:sldId id="448" r:id="rId39"/>
    <p:sldId id="450" r:id="rId40"/>
    <p:sldId id="451" r:id="rId41"/>
    <p:sldId id="452" r:id="rId42"/>
    <p:sldId id="453" r:id="rId43"/>
    <p:sldId id="454" r:id="rId44"/>
    <p:sldId id="455" r:id="rId45"/>
    <p:sldId id="481" r:id="rId46"/>
    <p:sldId id="480" r:id="rId4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sther" initials="E" lastIdx="0" clrIdx="0">
    <p:extLst>
      <p:ext uri="{19B8F6BF-5375-455C-9EA6-DF929625EA0E}">
        <p15:presenceInfo xmlns:p15="http://schemas.microsoft.com/office/powerpoint/2012/main" userId="Esth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CC99"/>
    <a:srgbClr val="00CC00"/>
    <a:srgbClr val="33CC33"/>
    <a:srgbClr val="00FFCC"/>
    <a:srgbClr val="66FFFF"/>
    <a:srgbClr val="F5F2C5"/>
    <a:srgbClr val="379BFF"/>
    <a:srgbClr val="2A679A"/>
    <a:srgbClr val="43368E"/>
    <a:srgbClr val="3B405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41" autoAdjust="0"/>
    <p:restoredTop sz="94638" autoAdjust="0"/>
  </p:normalViewPr>
  <p:slideViewPr>
    <p:cSldViewPr>
      <p:cViewPr varScale="1">
        <p:scale>
          <a:sx n="65" d="100"/>
          <a:sy n="65" d="100"/>
        </p:scale>
        <p:origin x="1542" y="78"/>
      </p:cViewPr>
      <p:guideLst>
        <p:guide orient="horz" pos="2160"/>
        <p:guide pos="2880"/>
      </p:guideLst>
    </p:cSldViewPr>
  </p:slideViewPr>
  <p:outlineViewPr>
    <p:cViewPr>
      <p:scale>
        <a:sx n="33" d="100"/>
        <a:sy n="33" d="100"/>
      </p:scale>
      <p:origin x="0" y="1997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ommentAuthors" Target="commentAuthor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578D140-CE51-45B8-BF31-7F5DCEA80A58}" type="datetimeFigureOut">
              <a:rPr lang="es-ES" smtClean="0"/>
              <a:pPr/>
              <a:t>14/11/2023</a:t>
            </a:fld>
            <a:endParaRPr lang="es-ES"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00D0EA-A8C7-4655-8B93-D0E0962DD022}" type="slidenum">
              <a:rPr lang="es-ES" smtClean="0"/>
              <a:pPr/>
              <a:t>‹Nº›</a:t>
            </a:fld>
            <a:endParaRPr lang="es-ES" dirty="0"/>
          </a:p>
        </p:txBody>
      </p:sp>
    </p:spTree>
    <p:extLst>
      <p:ext uri="{BB962C8B-B14F-4D97-AF65-F5344CB8AC3E}">
        <p14:creationId xmlns:p14="http://schemas.microsoft.com/office/powerpoint/2010/main" val="1388591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300D0EA-A8C7-4655-8B93-D0E0962DD022}" type="slidenum">
              <a:rPr lang="es-ES" smtClean="0"/>
              <a:pPr/>
              <a:t>1</a:t>
            </a:fld>
            <a:endParaRPr lang="es-E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s-ES" smtClean="0"/>
          </a:p>
        </p:txBody>
      </p:sp>
      <p:sp>
        <p:nvSpPr>
          <p:cNvPr id="3686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7638F9D-6904-45B9-AD91-40AFAF257D2D}" type="slidenum">
              <a:rPr lang="es-ES_tradnl">
                <a:solidFill>
                  <a:prstClr val="black"/>
                </a:solidFill>
              </a:rPr>
              <a:pPr eaLnBrk="1" hangingPunct="1"/>
              <a:t>12</a:t>
            </a:fld>
            <a:endParaRPr lang="es-ES_tradnl">
              <a:solidFill>
                <a:prstClr val="black"/>
              </a:solidFill>
            </a:endParaRPr>
          </a:p>
        </p:txBody>
      </p:sp>
    </p:spTree>
    <p:extLst>
      <p:ext uri="{BB962C8B-B14F-4D97-AF65-F5344CB8AC3E}">
        <p14:creationId xmlns:p14="http://schemas.microsoft.com/office/powerpoint/2010/main" val="406133568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vmlDrawing" Target="../drawings/vmlDrawing2.v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graphicFrame>
        <p:nvGraphicFramePr>
          <p:cNvPr id="3089" name="Object 17"/>
          <p:cNvGraphicFramePr>
            <a:graphicFrameLocks noChangeAspect="1"/>
          </p:cNvGraphicFramePr>
          <p:nvPr/>
        </p:nvGraphicFramePr>
        <p:xfrm>
          <a:off x="0" y="0"/>
          <a:ext cx="9144000" cy="6858000"/>
        </p:xfrm>
        <a:graphic>
          <a:graphicData uri="http://schemas.openxmlformats.org/presentationml/2006/ole">
            <mc:AlternateContent xmlns:mc="http://schemas.openxmlformats.org/markup-compatibility/2006">
              <mc:Choice xmlns:v="urn:schemas-microsoft-com:vml" Requires="v">
                <p:oleObj spid="_x0000_s3325" name="Image" r:id="rId3" imgW="7606349" imgH="6095238" progId="">
                  <p:embed/>
                </p:oleObj>
              </mc:Choice>
              <mc:Fallback>
                <p:oleObj name="Image" r:id="rId3" imgW="7606349" imgH="6095238" progId="">
                  <p:embed/>
                  <p:pic>
                    <p:nvPicPr>
                      <p:cNvPr id="0" name="Picture 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ltGray">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090" name="Freeform 18"/>
          <p:cNvSpPr>
            <a:spLocks/>
          </p:cNvSpPr>
          <p:nvPr/>
        </p:nvSpPr>
        <p:spPr bwMode="gray">
          <a:xfrm>
            <a:off x="25400" y="3784600"/>
            <a:ext cx="9118600" cy="2928938"/>
          </a:xfrm>
          <a:custGeom>
            <a:avLst/>
            <a:gdLst/>
            <a:ahLst/>
            <a:cxnLst>
              <a:cxn ang="0">
                <a:pos x="0" y="1845"/>
              </a:cxn>
              <a:cxn ang="0">
                <a:pos x="0" y="1336"/>
              </a:cxn>
              <a:cxn ang="0">
                <a:pos x="3664" y="1456"/>
              </a:cxn>
              <a:cxn ang="0">
                <a:pos x="5776" y="0"/>
              </a:cxn>
              <a:cxn ang="0">
                <a:pos x="5752" y="1845"/>
              </a:cxn>
              <a:cxn ang="0">
                <a:pos x="0" y="1845"/>
              </a:cxn>
            </a:cxnLst>
            <a:rect l="0" t="0" r="r" b="b"/>
            <a:pathLst>
              <a:path w="5776" h="1845">
                <a:moveTo>
                  <a:pt x="0" y="1845"/>
                </a:moveTo>
                <a:lnTo>
                  <a:pt x="0" y="1336"/>
                </a:lnTo>
                <a:cubicBezTo>
                  <a:pt x="1039" y="1531"/>
                  <a:pt x="2448" y="1744"/>
                  <a:pt x="3664" y="1456"/>
                </a:cubicBezTo>
                <a:cubicBezTo>
                  <a:pt x="4880" y="1168"/>
                  <a:pt x="5624" y="520"/>
                  <a:pt x="5776" y="0"/>
                </a:cubicBezTo>
                <a:lnTo>
                  <a:pt x="5752" y="1845"/>
                </a:lnTo>
                <a:lnTo>
                  <a:pt x="0" y="1845"/>
                </a:lnTo>
                <a:close/>
              </a:path>
            </a:pathLst>
          </a:custGeom>
          <a:solidFill>
            <a:schemeClr val="bg1"/>
          </a:solidFill>
          <a:ln w="9525">
            <a:noFill/>
            <a:round/>
            <a:headEnd/>
            <a:tailEnd/>
          </a:ln>
          <a:effectLst/>
        </p:spPr>
        <p:txBody>
          <a:bodyPr/>
          <a:lstStyle/>
          <a:p>
            <a:endParaRPr lang="es-ES" dirty="0"/>
          </a:p>
        </p:txBody>
      </p:sp>
      <p:sp>
        <p:nvSpPr>
          <p:cNvPr id="3094" name="Freeform 22"/>
          <p:cNvSpPr>
            <a:spLocks/>
          </p:cNvSpPr>
          <p:nvPr/>
        </p:nvSpPr>
        <p:spPr bwMode="gray">
          <a:xfrm>
            <a:off x="0" y="4076700"/>
            <a:ext cx="5435600" cy="2349500"/>
          </a:xfrm>
          <a:custGeom>
            <a:avLst/>
            <a:gdLst/>
            <a:ahLst/>
            <a:cxnLst>
              <a:cxn ang="0">
                <a:pos x="3048" y="1335"/>
              </a:cxn>
              <a:cxn ang="0">
                <a:pos x="1440" y="1099"/>
              </a:cxn>
              <a:cxn ang="0">
                <a:pos x="0" y="0"/>
              </a:cxn>
              <a:cxn ang="0">
                <a:pos x="0" y="1424"/>
              </a:cxn>
              <a:cxn ang="0">
                <a:pos x="3048" y="1335"/>
              </a:cxn>
            </a:cxnLst>
            <a:rect l="0" t="0" r="r" b="b"/>
            <a:pathLst>
              <a:path w="3048" h="1424">
                <a:moveTo>
                  <a:pt x="3048" y="1335"/>
                </a:moveTo>
                <a:cubicBezTo>
                  <a:pt x="3048" y="1335"/>
                  <a:pt x="2352" y="1424"/>
                  <a:pt x="1440" y="1099"/>
                </a:cubicBezTo>
                <a:cubicBezTo>
                  <a:pt x="528" y="773"/>
                  <a:pt x="8" y="41"/>
                  <a:pt x="0" y="0"/>
                </a:cubicBezTo>
                <a:lnTo>
                  <a:pt x="0" y="1424"/>
                </a:lnTo>
                <a:lnTo>
                  <a:pt x="3048" y="1335"/>
                </a:lnTo>
                <a:close/>
              </a:path>
            </a:pathLst>
          </a:custGeom>
          <a:solidFill>
            <a:schemeClr val="bg1"/>
          </a:solidFill>
          <a:ln w="9525">
            <a:noFill/>
            <a:round/>
            <a:headEnd/>
            <a:tailEnd/>
          </a:ln>
          <a:effectLst/>
        </p:spPr>
        <p:txBody>
          <a:bodyPr/>
          <a:lstStyle/>
          <a:p>
            <a:endParaRPr lang="es-ES" dirty="0"/>
          </a:p>
        </p:txBody>
      </p:sp>
      <p:sp>
        <p:nvSpPr>
          <p:cNvPr id="3091" name="Freeform 19"/>
          <p:cNvSpPr>
            <a:spLocks/>
          </p:cNvSpPr>
          <p:nvPr/>
        </p:nvSpPr>
        <p:spPr bwMode="gray">
          <a:xfrm>
            <a:off x="0" y="4395788"/>
            <a:ext cx="9169400" cy="2476500"/>
          </a:xfrm>
          <a:custGeom>
            <a:avLst/>
            <a:gdLst/>
            <a:ahLst/>
            <a:cxnLst>
              <a:cxn ang="0">
                <a:pos x="0" y="1560"/>
              </a:cxn>
              <a:cxn ang="0">
                <a:pos x="0" y="928"/>
              </a:cxn>
              <a:cxn ang="0">
                <a:pos x="4200" y="984"/>
              </a:cxn>
              <a:cxn ang="0">
                <a:pos x="5768" y="0"/>
              </a:cxn>
              <a:cxn ang="0">
                <a:pos x="5760" y="1560"/>
              </a:cxn>
              <a:cxn ang="0">
                <a:pos x="0" y="1560"/>
              </a:cxn>
            </a:cxnLst>
            <a:rect l="0" t="0" r="r" b="b"/>
            <a:pathLst>
              <a:path w="5776" h="1560">
                <a:moveTo>
                  <a:pt x="0" y="1560"/>
                </a:moveTo>
                <a:lnTo>
                  <a:pt x="0" y="928"/>
                </a:lnTo>
                <a:cubicBezTo>
                  <a:pt x="1040" y="1114"/>
                  <a:pt x="3064" y="1370"/>
                  <a:pt x="4200" y="984"/>
                </a:cubicBezTo>
                <a:cubicBezTo>
                  <a:pt x="5336" y="599"/>
                  <a:pt x="5776" y="24"/>
                  <a:pt x="5768" y="0"/>
                </a:cubicBezTo>
                <a:lnTo>
                  <a:pt x="5760" y="1560"/>
                </a:lnTo>
                <a:lnTo>
                  <a:pt x="0" y="1560"/>
                </a:lnTo>
                <a:close/>
              </a:path>
            </a:pathLst>
          </a:custGeom>
          <a:gradFill rotWithShape="1">
            <a:gsLst>
              <a:gs pos="0">
                <a:schemeClr val="accent1"/>
              </a:gs>
              <a:gs pos="100000">
                <a:schemeClr val="tx2"/>
              </a:gs>
            </a:gsLst>
            <a:lin ang="0" scaled="1"/>
          </a:gradFill>
          <a:ln w="9525">
            <a:noFill/>
            <a:round/>
            <a:headEnd/>
            <a:tailEnd/>
          </a:ln>
          <a:effectLst/>
        </p:spPr>
        <p:txBody>
          <a:bodyPr/>
          <a:lstStyle/>
          <a:p>
            <a:endParaRPr lang="es-ES" dirty="0"/>
          </a:p>
        </p:txBody>
      </p:sp>
      <p:sp>
        <p:nvSpPr>
          <p:cNvPr id="3075" name="Rectangle 3"/>
          <p:cNvSpPr>
            <a:spLocks noGrp="1" noChangeArrowheads="1"/>
          </p:cNvSpPr>
          <p:nvPr>
            <p:ph type="subTitle" idx="1"/>
          </p:nvPr>
        </p:nvSpPr>
        <p:spPr bwMode="black">
          <a:xfrm>
            <a:off x="1600200" y="4724400"/>
            <a:ext cx="6172200" cy="381000"/>
          </a:xfrm>
        </p:spPr>
        <p:txBody>
          <a:bodyPr/>
          <a:lstStyle>
            <a:lvl1pPr marL="0" indent="0" algn="ctr">
              <a:buFont typeface="Wingdings" pitchFamily="2" charset="2"/>
              <a:buNone/>
              <a:defRPr sz="2400" b="0">
                <a:solidFill>
                  <a:srgbClr val="2B166E"/>
                </a:solidFill>
              </a:defRPr>
            </a:lvl1pPr>
          </a:lstStyle>
          <a:p>
            <a:r>
              <a:rPr lang="es-ES" smtClean="0"/>
              <a:t>Haga clic para modificar el estilo de subtítulo del patrón</a:t>
            </a:r>
            <a:endParaRPr lang="en-US"/>
          </a:p>
        </p:txBody>
      </p:sp>
      <p:sp>
        <p:nvSpPr>
          <p:cNvPr id="3076" name="Rectangle 4"/>
          <p:cNvSpPr>
            <a:spLocks noGrp="1" noChangeArrowheads="1"/>
          </p:cNvSpPr>
          <p:nvPr>
            <p:ph type="dt" sz="half" idx="2"/>
          </p:nvPr>
        </p:nvSpPr>
        <p:spPr>
          <a:xfrm>
            <a:off x="457200" y="6553200"/>
            <a:ext cx="2133600" cy="168275"/>
          </a:xfrm>
        </p:spPr>
        <p:txBody>
          <a:bodyPr/>
          <a:lstStyle>
            <a:lvl1pPr>
              <a:defRPr>
                <a:latin typeface="Arial" charset="0"/>
              </a:defRPr>
            </a:lvl1pPr>
          </a:lstStyle>
          <a:p>
            <a:endParaRPr lang="en-US" dirty="0"/>
          </a:p>
        </p:txBody>
      </p:sp>
      <p:sp>
        <p:nvSpPr>
          <p:cNvPr id="3077" name="Rectangle 5"/>
          <p:cNvSpPr>
            <a:spLocks noGrp="1" noChangeArrowheads="1"/>
          </p:cNvSpPr>
          <p:nvPr>
            <p:ph type="ftr" sz="quarter" idx="3"/>
          </p:nvPr>
        </p:nvSpPr>
        <p:spPr>
          <a:xfrm>
            <a:off x="3124200" y="6553200"/>
            <a:ext cx="2895600" cy="168275"/>
          </a:xfrm>
        </p:spPr>
        <p:txBody>
          <a:bodyPr/>
          <a:lstStyle>
            <a:lvl1pPr algn="ctr">
              <a:defRPr sz="1200" b="0">
                <a:latin typeface="Arial" charset="0"/>
              </a:defRPr>
            </a:lvl1pPr>
          </a:lstStyle>
          <a:p>
            <a:endParaRPr lang="en-US" dirty="0"/>
          </a:p>
        </p:txBody>
      </p:sp>
      <p:sp>
        <p:nvSpPr>
          <p:cNvPr id="3078" name="Rectangle 6"/>
          <p:cNvSpPr>
            <a:spLocks noGrp="1" noChangeArrowheads="1"/>
          </p:cNvSpPr>
          <p:nvPr>
            <p:ph type="sldNum" sz="quarter" idx="4"/>
          </p:nvPr>
        </p:nvSpPr>
        <p:spPr>
          <a:xfrm>
            <a:off x="6553200" y="6553200"/>
            <a:ext cx="2133600" cy="168275"/>
          </a:xfrm>
        </p:spPr>
        <p:txBody>
          <a:bodyPr/>
          <a:lstStyle>
            <a:lvl1pPr>
              <a:defRPr sz="1200"/>
            </a:lvl1pPr>
          </a:lstStyle>
          <a:p>
            <a:fld id="{CB31AB20-2640-46B0-A1B9-59D1435525DE}" type="slidenum">
              <a:rPr lang="en-US"/>
              <a:pPr/>
              <a:t>‹Nº›</a:t>
            </a:fld>
            <a:endParaRPr lang="en-US" dirty="0"/>
          </a:p>
        </p:txBody>
      </p:sp>
      <p:sp>
        <p:nvSpPr>
          <p:cNvPr id="3086" name="Text Box 14"/>
          <p:cNvSpPr txBox="1">
            <a:spLocks noChangeArrowheads="1"/>
          </p:cNvSpPr>
          <p:nvPr/>
        </p:nvSpPr>
        <p:spPr bwMode="white">
          <a:xfrm>
            <a:off x="7391400" y="5943600"/>
            <a:ext cx="1447800" cy="519113"/>
          </a:xfrm>
          <a:prstGeom prst="rect">
            <a:avLst/>
          </a:prstGeom>
          <a:noFill/>
          <a:ln w="9525">
            <a:noFill/>
            <a:miter lim="800000"/>
            <a:headEnd/>
            <a:tailEnd/>
          </a:ln>
          <a:effectLst/>
        </p:spPr>
        <p:txBody>
          <a:bodyPr>
            <a:spAutoFit/>
          </a:bodyPr>
          <a:lstStyle/>
          <a:p>
            <a:r>
              <a:rPr lang="en-US" sz="2800" b="1" dirty="0">
                <a:solidFill>
                  <a:schemeClr val="bg1"/>
                </a:solidFill>
                <a:latin typeface="Verdana" pitchFamily="34" charset="0"/>
              </a:rPr>
              <a:t>LOGO</a:t>
            </a:r>
          </a:p>
        </p:txBody>
      </p:sp>
      <p:sp>
        <p:nvSpPr>
          <p:cNvPr id="3093" name="Rectangle 21"/>
          <p:cNvSpPr>
            <a:spLocks noGrp="1" noChangeArrowheads="1"/>
          </p:cNvSpPr>
          <p:nvPr>
            <p:ph type="ctrTitle" sz="quarter"/>
          </p:nvPr>
        </p:nvSpPr>
        <p:spPr bwMode="gray">
          <a:xfrm>
            <a:off x="1331913" y="1905000"/>
            <a:ext cx="6707187" cy="1074738"/>
          </a:xfrm>
        </p:spPr>
        <p:txBody>
          <a:bodyPr/>
          <a:lstStyle>
            <a:lvl1pPr>
              <a:defRPr sz="4400">
                <a:solidFill>
                  <a:schemeClr val="tx1"/>
                </a:solidFill>
                <a:effectLst>
                  <a:outerShdw blurRad="38100" dist="38100" dir="2700000" algn="tl">
                    <a:srgbClr val="C0C0C0"/>
                  </a:outerShdw>
                </a:effectLst>
              </a:defRPr>
            </a:lvl1pPr>
          </a:lstStyle>
          <a:p>
            <a:r>
              <a:rPr lang="es-ES" altLang="ko-KR" smtClean="0"/>
              <a:t>Haga clic para modificar el estilo de título del patrón</a:t>
            </a:r>
            <a:endParaRPr lang="en-US" altLang="ko-K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r>
              <a:rPr lang="en-US" dirty="0"/>
              <a:t>www.themegallery.com</a:t>
            </a:r>
          </a:p>
        </p:txBody>
      </p:sp>
      <p:sp>
        <p:nvSpPr>
          <p:cNvPr id="5" name="4 Marcador de pie de página"/>
          <p:cNvSpPr>
            <a:spLocks noGrp="1"/>
          </p:cNvSpPr>
          <p:nvPr>
            <p:ph type="ftr" sz="quarter" idx="11"/>
          </p:nvPr>
        </p:nvSpPr>
        <p:spPr/>
        <p:txBody>
          <a:bodyPr/>
          <a:lstStyle>
            <a:lvl1pPr>
              <a:defRPr/>
            </a:lvl1pPr>
          </a:lstStyle>
          <a:p>
            <a:r>
              <a:rPr lang="en-US" dirty="0"/>
              <a:t>Company Logo</a:t>
            </a:r>
          </a:p>
        </p:txBody>
      </p:sp>
      <p:sp>
        <p:nvSpPr>
          <p:cNvPr id="6" name="5 Marcador de número de diapositiva"/>
          <p:cNvSpPr>
            <a:spLocks noGrp="1"/>
          </p:cNvSpPr>
          <p:nvPr>
            <p:ph type="sldNum" sz="quarter" idx="12"/>
          </p:nvPr>
        </p:nvSpPr>
        <p:spPr/>
        <p:txBody>
          <a:bodyPr/>
          <a:lstStyle>
            <a:lvl1pPr>
              <a:defRPr/>
            </a:lvl1pPr>
          </a:lstStyle>
          <a:p>
            <a:fld id="{295F9614-D1E1-4327-94DB-3E67ACC1E18A}" type="slidenum">
              <a:rPr lang="en-US"/>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r>
              <a:rPr lang="en-US" dirty="0"/>
              <a:t>www.themegallery.com</a:t>
            </a:r>
          </a:p>
        </p:txBody>
      </p:sp>
      <p:sp>
        <p:nvSpPr>
          <p:cNvPr id="5" name="4 Marcador de pie de página"/>
          <p:cNvSpPr>
            <a:spLocks noGrp="1"/>
          </p:cNvSpPr>
          <p:nvPr>
            <p:ph type="ftr" sz="quarter" idx="11"/>
          </p:nvPr>
        </p:nvSpPr>
        <p:spPr/>
        <p:txBody>
          <a:bodyPr/>
          <a:lstStyle>
            <a:lvl1pPr>
              <a:defRPr/>
            </a:lvl1pPr>
          </a:lstStyle>
          <a:p>
            <a:r>
              <a:rPr lang="en-US" dirty="0"/>
              <a:t>Company Logo</a:t>
            </a:r>
          </a:p>
        </p:txBody>
      </p:sp>
      <p:sp>
        <p:nvSpPr>
          <p:cNvPr id="6" name="5 Marcador de número de diapositiva"/>
          <p:cNvSpPr>
            <a:spLocks noGrp="1"/>
          </p:cNvSpPr>
          <p:nvPr>
            <p:ph type="sldNum" sz="quarter" idx="12"/>
          </p:nvPr>
        </p:nvSpPr>
        <p:spPr/>
        <p:txBody>
          <a:bodyPr/>
          <a:lstStyle>
            <a:lvl1pPr>
              <a:defRPr/>
            </a:lvl1pPr>
          </a:lstStyle>
          <a:p>
            <a:fld id="{6B14421B-3E84-4DC7-BD11-F2F545CCF5FE}" type="slidenum">
              <a:rPr lang="en-US"/>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900113"/>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900113"/>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r>
              <a:rPr lang="en-US" dirty="0"/>
              <a:t>www.themegallery.com</a:t>
            </a:r>
          </a:p>
        </p:txBody>
      </p:sp>
      <p:sp>
        <p:nvSpPr>
          <p:cNvPr id="6" name="5 Marcador de pie de página"/>
          <p:cNvSpPr>
            <a:spLocks noGrp="1"/>
          </p:cNvSpPr>
          <p:nvPr>
            <p:ph type="ftr" sz="quarter" idx="11"/>
          </p:nvPr>
        </p:nvSpPr>
        <p:spPr/>
        <p:txBody>
          <a:bodyPr/>
          <a:lstStyle>
            <a:lvl1pPr>
              <a:defRPr/>
            </a:lvl1pPr>
          </a:lstStyle>
          <a:p>
            <a:r>
              <a:rPr lang="en-US" dirty="0"/>
              <a:t>Company Logo</a:t>
            </a:r>
          </a:p>
        </p:txBody>
      </p:sp>
      <p:sp>
        <p:nvSpPr>
          <p:cNvPr id="7" name="6 Marcador de número de diapositiva"/>
          <p:cNvSpPr>
            <a:spLocks noGrp="1"/>
          </p:cNvSpPr>
          <p:nvPr>
            <p:ph type="sldNum" sz="quarter" idx="12"/>
          </p:nvPr>
        </p:nvSpPr>
        <p:spPr/>
        <p:txBody>
          <a:bodyPr/>
          <a:lstStyle>
            <a:lvl1pPr>
              <a:defRPr/>
            </a:lvl1pPr>
          </a:lstStyle>
          <a:p>
            <a:fld id="{1B7561A7-C060-4FCE-8457-6587ECECE448}" type="slidenum">
              <a:rPr lang="en-US"/>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r>
              <a:rPr lang="en-US" dirty="0"/>
              <a:t>www.themegallery.com</a:t>
            </a:r>
          </a:p>
        </p:txBody>
      </p:sp>
      <p:sp>
        <p:nvSpPr>
          <p:cNvPr id="8" name="7 Marcador de pie de página"/>
          <p:cNvSpPr>
            <a:spLocks noGrp="1"/>
          </p:cNvSpPr>
          <p:nvPr>
            <p:ph type="ftr" sz="quarter" idx="11"/>
          </p:nvPr>
        </p:nvSpPr>
        <p:spPr/>
        <p:txBody>
          <a:bodyPr/>
          <a:lstStyle>
            <a:lvl1pPr>
              <a:defRPr/>
            </a:lvl1pPr>
          </a:lstStyle>
          <a:p>
            <a:r>
              <a:rPr lang="en-US" dirty="0"/>
              <a:t>Company Logo</a:t>
            </a:r>
          </a:p>
        </p:txBody>
      </p:sp>
      <p:sp>
        <p:nvSpPr>
          <p:cNvPr id="9" name="8 Marcador de número de diapositiva"/>
          <p:cNvSpPr>
            <a:spLocks noGrp="1"/>
          </p:cNvSpPr>
          <p:nvPr>
            <p:ph type="sldNum" sz="quarter" idx="12"/>
          </p:nvPr>
        </p:nvSpPr>
        <p:spPr/>
        <p:txBody>
          <a:bodyPr/>
          <a:lstStyle>
            <a:lvl1pPr>
              <a:defRPr/>
            </a:lvl1pPr>
          </a:lstStyle>
          <a:p>
            <a:fld id="{9CD5E812-5052-4B31-BF96-75D7B45480CC}" type="slidenum">
              <a:rPr lang="en-US"/>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r>
              <a:rPr lang="en-US" dirty="0"/>
              <a:t>www.themegallery.com</a:t>
            </a:r>
          </a:p>
        </p:txBody>
      </p:sp>
      <p:sp>
        <p:nvSpPr>
          <p:cNvPr id="4" name="3 Marcador de pie de página"/>
          <p:cNvSpPr>
            <a:spLocks noGrp="1"/>
          </p:cNvSpPr>
          <p:nvPr>
            <p:ph type="ftr" sz="quarter" idx="11"/>
          </p:nvPr>
        </p:nvSpPr>
        <p:spPr/>
        <p:txBody>
          <a:bodyPr/>
          <a:lstStyle>
            <a:lvl1pPr>
              <a:defRPr/>
            </a:lvl1pPr>
          </a:lstStyle>
          <a:p>
            <a:r>
              <a:rPr lang="en-US" dirty="0"/>
              <a:t>Company Logo</a:t>
            </a:r>
          </a:p>
        </p:txBody>
      </p:sp>
      <p:sp>
        <p:nvSpPr>
          <p:cNvPr id="5" name="4 Marcador de número de diapositiva"/>
          <p:cNvSpPr>
            <a:spLocks noGrp="1"/>
          </p:cNvSpPr>
          <p:nvPr>
            <p:ph type="sldNum" sz="quarter" idx="12"/>
          </p:nvPr>
        </p:nvSpPr>
        <p:spPr/>
        <p:txBody>
          <a:bodyPr/>
          <a:lstStyle>
            <a:lvl1pPr>
              <a:defRPr/>
            </a:lvl1pPr>
          </a:lstStyle>
          <a:p>
            <a:fld id="{F54F44D6-E223-49E8-8AAB-FD91D0795C03}" type="slidenum">
              <a:rPr lang="en-US"/>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r>
              <a:rPr lang="en-US" dirty="0"/>
              <a:t>www.themegallery.com</a:t>
            </a:r>
          </a:p>
        </p:txBody>
      </p:sp>
      <p:sp>
        <p:nvSpPr>
          <p:cNvPr id="3" name="2 Marcador de pie de página"/>
          <p:cNvSpPr>
            <a:spLocks noGrp="1"/>
          </p:cNvSpPr>
          <p:nvPr>
            <p:ph type="ftr" sz="quarter" idx="11"/>
          </p:nvPr>
        </p:nvSpPr>
        <p:spPr/>
        <p:txBody>
          <a:bodyPr/>
          <a:lstStyle>
            <a:lvl1pPr>
              <a:defRPr/>
            </a:lvl1pPr>
          </a:lstStyle>
          <a:p>
            <a:r>
              <a:rPr lang="en-US" dirty="0"/>
              <a:t>Company Logo</a:t>
            </a:r>
          </a:p>
        </p:txBody>
      </p:sp>
      <p:sp>
        <p:nvSpPr>
          <p:cNvPr id="4" name="3 Marcador de número de diapositiva"/>
          <p:cNvSpPr>
            <a:spLocks noGrp="1"/>
          </p:cNvSpPr>
          <p:nvPr>
            <p:ph type="sldNum" sz="quarter" idx="12"/>
          </p:nvPr>
        </p:nvSpPr>
        <p:spPr/>
        <p:txBody>
          <a:bodyPr/>
          <a:lstStyle>
            <a:lvl1pPr>
              <a:defRPr/>
            </a:lvl1pPr>
          </a:lstStyle>
          <a:p>
            <a:fld id="{37F2DD8E-8DFA-43CF-B169-01FB9DE8976C}" type="slidenum">
              <a:rPr lang="en-US"/>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r>
              <a:rPr lang="en-US" dirty="0"/>
              <a:t>www.themegallery.com</a:t>
            </a:r>
          </a:p>
        </p:txBody>
      </p:sp>
      <p:sp>
        <p:nvSpPr>
          <p:cNvPr id="6" name="5 Marcador de pie de página"/>
          <p:cNvSpPr>
            <a:spLocks noGrp="1"/>
          </p:cNvSpPr>
          <p:nvPr>
            <p:ph type="ftr" sz="quarter" idx="11"/>
          </p:nvPr>
        </p:nvSpPr>
        <p:spPr/>
        <p:txBody>
          <a:bodyPr/>
          <a:lstStyle>
            <a:lvl1pPr>
              <a:defRPr/>
            </a:lvl1pPr>
          </a:lstStyle>
          <a:p>
            <a:r>
              <a:rPr lang="en-US" dirty="0"/>
              <a:t>Company Logo</a:t>
            </a:r>
          </a:p>
        </p:txBody>
      </p:sp>
      <p:sp>
        <p:nvSpPr>
          <p:cNvPr id="7" name="6 Marcador de número de diapositiva"/>
          <p:cNvSpPr>
            <a:spLocks noGrp="1"/>
          </p:cNvSpPr>
          <p:nvPr>
            <p:ph type="sldNum" sz="quarter" idx="12"/>
          </p:nvPr>
        </p:nvSpPr>
        <p:spPr/>
        <p:txBody>
          <a:bodyPr/>
          <a:lstStyle>
            <a:lvl1pPr>
              <a:defRPr/>
            </a:lvl1pPr>
          </a:lstStyle>
          <a:p>
            <a:fld id="{EA46634C-CC17-4A81-B195-2A5DA8CB5BA3}" type="slidenum">
              <a:rPr lang="en-US"/>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r>
              <a:rPr lang="en-US" dirty="0"/>
              <a:t>www.themegallery.com</a:t>
            </a:r>
          </a:p>
        </p:txBody>
      </p:sp>
      <p:sp>
        <p:nvSpPr>
          <p:cNvPr id="6" name="5 Marcador de pie de página"/>
          <p:cNvSpPr>
            <a:spLocks noGrp="1"/>
          </p:cNvSpPr>
          <p:nvPr>
            <p:ph type="ftr" sz="quarter" idx="11"/>
          </p:nvPr>
        </p:nvSpPr>
        <p:spPr/>
        <p:txBody>
          <a:bodyPr/>
          <a:lstStyle>
            <a:lvl1pPr>
              <a:defRPr/>
            </a:lvl1pPr>
          </a:lstStyle>
          <a:p>
            <a:r>
              <a:rPr lang="en-US" dirty="0"/>
              <a:t>Company Logo</a:t>
            </a:r>
          </a:p>
        </p:txBody>
      </p:sp>
      <p:sp>
        <p:nvSpPr>
          <p:cNvPr id="7" name="6 Marcador de número de diapositiva"/>
          <p:cNvSpPr>
            <a:spLocks noGrp="1"/>
          </p:cNvSpPr>
          <p:nvPr>
            <p:ph type="sldNum" sz="quarter" idx="12"/>
          </p:nvPr>
        </p:nvSpPr>
        <p:spPr/>
        <p:txBody>
          <a:bodyPr/>
          <a:lstStyle>
            <a:lvl1pPr>
              <a:defRPr/>
            </a:lvl1pPr>
          </a:lstStyle>
          <a:p>
            <a:fld id="{3AE8F41F-FB89-4557-BC8A-2276A031E2F2}" type="slidenum">
              <a:rPr lang="en-US"/>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r>
              <a:rPr lang="en-US" dirty="0"/>
              <a:t>www.themegallery.com</a:t>
            </a:r>
          </a:p>
        </p:txBody>
      </p:sp>
      <p:sp>
        <p:nvSpPr>
          <p:cNvPr id="5" name="4 Marcador de pie de página"/>
          <p:cNvSpPr>
            <a:spLocks noGrp="1"/>
          </p:cNvSpPr>
          <p:nvPr>
            <p:ph type="ftr" sz="quarter" idx="11"/>
          </p:nvPr>
        </p:nvSpPr>
        <p:spPr/>
        <p:txBody>
          <a:bodyPr/>
          <a:lstStyle>
            <a:lvl1pPr>
              <a:defRPr/>
            </a:lvl1pPr>
          </a:lstStyle>
          <a:p>
            <a:r>
              <a:rPr lang="en-US" dirty="0"/>
              <a:t>Company Logo</a:t>
            </a:r>
          </a:p>
        </p:txBody>
      </p:sp>
      <p:sp>
        <p:nvSpPr>
          <p:cNvPr id="6" name="5 Marcador de número de diapositiva"/>
          <p:cNvSpPr>
            <a:spLocks noGrp="1"/>
          </p:cNvSpPr>
          <p:nvPr>
            <p:ph type="sldNum" sz="quarter" idx="12"/>
          </p:nvPr>
        </p:nvSpPr>
        <p:spPr/>
        <p:txBody>
          <a:bodyPr/>
          <a:lstStyle>
            <a:lvl1pPr>
              <a:defRPr/>
            </a:lvl1pPr>
          </a:lstStyle>
          <a:p>
            <a:fld id="{2F0B9AEA-3DF7-4B2A-A5F0-E4AD2A5809D4}" type="slidenum">
              <a:rPr lang="en-US"/>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0813"/>
            <a:ext cx="2057400" cy="599757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0813"/>
            <a:ext cx="6019800" cy="599757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r>
              <a:rPr lang="en-US" dirty="0"/>
              <a:t>www.themegallery.com</a:t>
            </a:r>
          </a:p>
        </p:txBody>
      </p:sp>
      <p:sp>
        <p:nvSpPr>
          <p:cNvPr id="5" name="4 Marcador de pie de página"/>
          <p:cNvSpPr>
            <a:spLocks noGrp="1"/>
          </p:cNvSpPr>
          <p:nvPr>
            <p:ph type="ftr" sz="quarter" idx="11"/>
          </p:nvPr>
        </p:nvSpPr>
        <p:spPr/>
        <p:txBody>
          <a:bodyPr/>
          <a:lstStyle>
            <a:lvl1pPr>
              <a:defRPr/>
            </a:lvl1pPr>
          </a:lstStyle>
          <a:p>
            <a:r>
              <a:rPr lang="en-US" dirty="0"/>
              <a:t>Company Logo</a:t>
            </a:r>
          </a:p>
        </p:txBody>
      </p:sp>
      <p:sp>
        <p:nvSpPr>
          <p:cNvPr id="6" name="5 Marcador de número de diapositiva"/>
          <p:cNvSpPr>
            <a:spLocks noGrp="1"/>
          </p:cNvSpPr>
          <p:nvPr>
            <p:ph type="sldNum" sz="quarter" idx="12"/>
          </p:nvPr>
        </p:nvSpPr>
        <p:spPr/>
        <p:txBody>
          <a:bodyPr/>
          <a:lstStyle>
            <a:lvl1pPr>
              <a:defRPr/>
            </a:lvl1pPr>
          </a:lstStyle>
          <a:p>
            <a:fld id="{0478DDCE-16F8-45EB-8358-52BE611D295A}" type="slidenum">
              <a:rPr lang="en-US"/>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457200" y="150813"/>
            <a:ext cx="8229600" cy="563562"/>
          </a:xfrm>
        </p:spPr>
        <p:txBody>
          <a:bodyPr/>
          <a:lstStyle/>
          <a:p>
            <a:r>
              <a:rPr lang="es-ES" smtClean="0"/>
              <a:t>Haga clic para modificar el estilo de título del patrón</a:t>
            </a:r>
            <a:endParaRPr lang="es-ES"/>
          </a:p>
        </p:txBody>
      </p:sp>
      <p:sp>
        <p:nvSpPr>
          <p:cNvPr id="3" name="2 Marcador de tabla"/>
          <p:cNvSpPr>
            <a:spLocks noGrp="1"/>
          </p:cNvSpPr>
          <p:nvPr>
            <p:ph type="tbl" idx="1"/>
          </p:nvPr>
        </p:nvSpPr>
        <p:spPr>
          <a:xfrm>
            <a:off x="457200" y="900113"/>
            <a:ext cx="8229600" cy="5248275"/>
          </a:xfrm>
        </p:spPr>
        <p:txBody>
          <a:bodyPr/>
          <a:lstStyle/>
          <a:p>
            <a:r>
              <a:rPr lang="es-ES" dirty="0" smtClean="0"/>
              <a:t>Haga clic en el icono para agregar una tabla</a:t>
            </a:r>
            <a:endParaRPr lang="es-ES" dirty="0"/>
          </a:p>
        </p:txBody>
      </p:sp>
      <p:sp>
        <p:nvSpPr>
          <p:cNvPr id="4" name="3 Marcador de fecha"/>
          <p:cNvSpPr>
            <a:spLocks noGrp="1"/>
          </p:cNvSpPr>
          <p:nvPr>
            <p:ph type="dt" sz="half" idx="10"/>
          </p:nvPr>
        </p:nvSpPr>
        <p:spPr>
          <a:xfrm>
            <a:off x="457200" y="6523038"/>
            <a:ext cx="2133600" cy="320675"/>
          </a:xfrm>
        </p:spPr>
        <p:txBody>
          <a:bodyPr/>
          <a:lstStyle>
            <a:lvl1pPr>
              <a:defRPr/>
            </a:lvl1pPr>
          </a:lstStyle>
          <a:p>
            <a:r>
              <a:rPr lang="en-US" dirty="0"/>
              <a:t>www.themegallery.com</a:t>
            </a:r>
          </a:p>
        </p:txBody>
      </p:sp>
      <p:sp>
        <p:nvSpPr>
          <p:cNvPr id="5" name="4 Marcador de pie de página"/>
          <p:cNvSpPr>
            <a:spLocks noGrp="1"/>
          </p:cNvSpPr>
          <p:nvPr>
            <p:ph type="ftr" sz="quarter" idx="11"/>
          </p:nvPr>
        </p:nvSpPr>
        <p:spPr>
          <a:xfrm>
            <a:off x="6324600" y="6537325"/>
            <a:ext cx="2438400" cy="320675"/>
          </a:xfrm>
        </p:spPr>
        <p:txBody>
          <a:bodyPr/>
          <a:lstStyle>
            <a:lvl1pPr>
              <a:defRPr/>
            </a:lvl1pPr>
          </a:lstStyle>
          <a:p>
            <a:r>
              <a:rPr lang="en-US" dirty="0"/>
              <a:t>Company Logo</a:t>
            </a:r>
          </a:p>
        </p:txBody>
      </p:sp>
      <p:sp>
        <p:nvSpPr>
          <p:cNvPr id="6" name="5 Marcador de número de diapositiva"/>
          <p:cNvSpPr>
            <a:spLocks noGrp="1"/>
          </p:cNvSpPr>
          <p:nvPr>
            <p:ph type="sldNum" sz="quarter" idx="12"/>
          </p:nvPr>
        </p:nvSpPr>
        <p:spPr>
          <a:xfrm>
            <a:off x="3276600" y="6537325"/>
            <a:ext cx="2133600" cy="320675"/>
          </a:xfrm>
        </p:spPr>
        <p:txBody>
          <a:bodyPr/>
          <a:lstStyle>
            <a:lvl1pPr>
              <a:defRPr/>
            </a:lvl1pPr>
          </a:lstStyle>
          <a:p>
            <a:fld id="{BEF1814D-2D9C-4B82-8EC1-197204EE44DD}" type="slidenum">
              <a:rPr lang="en-US"/>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oleObject" Target="../embeddings/oleObject1.bin"/><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2D050">
            <a:alpha val="0"/>
          </a:srgbClr>
        </a:solidFill>
        <a:effectLst/>
      </p:bgPr>
    </p:bg>
    <p:spTree>
      <p:nvGrpSpPr>
        <p:cNvPr id="1" name=""/>
        <p:cNvGrpSpPr/>
        <p:nvPr/>
      </p:nvGrpSpPr>
      <p:grpSpPr>
        <a:xfrm>
          <a:off x="0" y="0"/>
          <a:ext cx="0" cy="0"/>
          <a:chOff x="0" y="0"/>
          <a:chExt cx="0" cy="0"/>
        </a:xfrm>
      </p:grpSpPr>
      <p:sp>
        <p:nvSpPr>
          <p:cNvPr id="1039" name="Freeform 15"/>
          <p:cNvSpPr>
            <a:spLocks/>
          </p:cNvSpPr>
          <p:nvPr/>
        </p:nvSpPr>
        <p:spPr bwMode="gray">
          <a:xfrm>
            <a:off x="0" y="5445125"/>
            <a:ext cx="9144000" cy="1414463"/>
          </a:xfrm>
          <a:custGeom>
            <a:avLst/>
            <a:gdLst/>
            <a:ahLst/>
            <a:cxnLst>
              <a:cxn ang="0">
                <a:pos x="5760" y="885"/>
              </a:cxn>
              <a:cxn ang="0">
                <a:pos x="5760" y="0"/>
              </a:cxn>
              <a:cxn ang="0">
                <a:pos x="2832" y="626"/>
              </a:cxn>
              <a:cxn ang="0">
                <a:pos x="0" y="36"/>
              </a:cxn>
              <a:cxn ang="0">
                <a:pos x="0" y="891"/>
              </a:cxn>
              <a:cxn ang="0">
                <a:pos x="5760" y="885"/>
              </a:cxn>
            </a:cxnLst>
            <a:rect l="0" t="0" r="r" b="b"/>
            <a:pathLst>
              <a:path w="5760" h="891">
                <a:moveTo>
                  <a:pt x="5760" y="885"/>
                </a:moveTo>
                <a:lnTo>
                  <a:pt x="5760" y="0"/>
                </a:lnTo>
                <a:cubicBezTo>
                  <a:pt x="4888" y="573"/>
                  <a:pt x="3696" y="609"/>
                  <a:pt x="2832" y="626"/>
                </a:cubicBezTo>
                <a:cubicBezTo>
                  <a:pt x="1968" y="643"/>
                  <a:pt x="640" y="474"/>
                  <a:pt x="0" y="36"/>
                </a:cubicBezTo>
                <a:lnTo>
                  <a:pt x="0" y="891"/>
                </a:lnTo>
                <a:lnTo>
                  <a:pt x="5760" y="885"/>
                </a:lnTo>
                <a:close/>
              </a:path>
            </a:pathLst>
          </a:custGeom>
          <a:gradFill rotWithShape="1">
            <a:gsLst>
              <a:gs pos="0">
                <a:schemeClr val="accent1"/>
              </a:gs>
              <a:gs pos="100000">
                <a:schemeClr val="accent1">
                  <a:gamma/>
                  <a:tint val="15294"/>
                  <a:invGamma/>
                </a:schemeClr>
              </a:gs>
            </a:gsLst>
            <a:lin ang="5400000" scaled="1"/>
          </a:gradFill>
          <a:ln w="9525">
            <a:noFill/>
            <a:round/>
            <a:headEnd/>
            <a:tailEnd/>
          </a:ln>
          <a:effectLst/>
        </p:spPr>
        <p:txBody>
          <a:bodyPr/>
          <a:lstStyle/>
          <a:p>
            <a:endParaRPr lang="es-ES" dirty="0"/>
          </a:p>
        </p:txBody>
      </p:sp>
      <p:graphicFrame>
        <p:nvGraphicFramePr>
          <p:cNvPr id="1040" name="Object 16"/>
          <p:cNvGraphicFramePr>
            <a:graphicFrameLocks noChangeAspect="1"/>
          </p:cNvGraphicFramePr>
          <p:nvPr/>
        </p:nvGraphicFramePr>
        <p:xfrm>
          <a:off x="0" y="0"/>
          <a:ext cx="9144000" cy="692150"/>
        </p:xfrm>
        <a:graphic>
          <a:graphicData uri="http://schemas.openxmlformats.org/presentationml/2006/ole">
            <mc:AlternateContent xmlns:mc="http://schemas.openxmlformats.org/markup-compatibility/2006">
              <mc:Choice xmlns:v="urn:schemas-microsoft-com:vml" Requires="v">
                <p:oleObj spid="_x0000_s1276" name="Image" r:id="rId15" imgW="7390476" imgH="913963" progId="">
                  <p:embed/>
                </p:oleObj>
              </mc:Choice>
              <mc:Fallback>
                <p:oleObj name="Image" r:id="rId15" imgW="7390476" imgH="913963" progId="">
                  <p:embed/>
                  <p:pic>
                    <p:nvPicPr>
                      <p:cNvPr id="0" name="Picture 16"/>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gray">
                      <a:xfrm>
                        <a:off x="0" y="0"/>
                        <a:ext cx="9144000" cy="692150"/>
                      </a:xfrm>
                      <a:prstGeom prst="rect">
                        <a:avLst/>
                      </a:prstGeom>
                      <a:noFill/>
                      <a:ln>
                        <a:noFill/>
                      </a:ln>
                      <a:effectLst/>
                      <a:extLst>
                        <a:ext uri="{909E8E84-426E-40DD-AFC4-6F175D3DCCD1}">
                          <a14:hiddenFill xmlns:a14="http://schemas.microsoft.com/office/drawing/2010/main">
                            <a:solidFill>
                              <a:srgbClr val="48BDEC"/>
                            </a:solidFill>
                          </a14:hiddenFill>
                        </a:ext>
                        <a:ext uri="{91240B29-F687-4F45-9708-019B960494DF}">
                          <a14:hiddenLine xmlns:a14="http://schemas.microsoft.com/office/drawing/2010/main" w="9525">
                            <a:solidFill>
                              <a:srgbClr val="2B166E"/>
                            </a:solidFill>
                            <a:miter lim="800000"/>
                            <a:headEnd/>
                            <a:tailEnd/>
                          </a14:hiddenLine>
                        </a:ext>
                        <a:ext uri="{AF507438-7753-43E0-B8FC-AC1667EBCBE1}">
                          <a14:hiddenEffects xmlns:a14="http://schemas.microsoft.com/office/drawing/2010/main">
                            <a:effectLst>
                              <a:outerShdw dist="35921" dir="2700000" algn="ctr" rotWithShape="0">
                                <a:srgbClr val="B2B2B2"/>
                              </a:outerShdw>
                            </a:effectLst>
                          </a14:hiddenEffects>
                        </a:ext>
                      </a:extLst>
                    </p:spPr>
                  </p:pic>
                </p:oleObj>
              </mc:Fallback>
            </mc:AlternateContent>
          </a:graphicData>
        </a:graphic>
      </p:graphicFrame>
      <p:sp>
        <p:nvSpPr>
          <p:cNvPr id="1041" name="Rectangle 17"/>
          <p:cNvSpPr>
            <a:spLocks noChangeArrowheads="1"/>
          </p:cNvSpPr>
          <p:nvPr/>
        </p:nvSpPr>
        <p:spPr bwMode="gray">
          <a:xfrm>
            <a:off x="0" y="6538913"/>
            <a:ext cx="9144000" cy="333375"/>
          </a:xfrm>
          <a:prstGeom prst="rect">
            <a:avLst/>
          </a:prstGeom>
          <a:gradFill rotWithShape="1">
            <a:gsLst>
              <a:gs pos="0">
                <a:schemeClr val="tx2"/>
              </a:gs>
              <a:gs pos="100000">
                <a:schemeClr val="accent1"/>
              </a:gs>
            </a:gsLst>
            <a:lin ang="0" scaled="1"/>
          </a:gradFill>
          <a:ln w="9525">
            <a:noFill/>
            <a:miter lim="800000"/>
            <a:headEnd/>
            <a:tailEnd/>
          </a:ln>
          <a:effectLst/>
        </p:spPr>
        <p:txBody>
          <a:bodyPr wrap="none" anchor="ctr"/>
          <a:lstStyle/>
          <a:p>
            <a:endParaRPr lang="es-ES" dirty="0"/>
          </a:p>
        </p:txBody>
      </p:sp>
      <p:sp>
        <p:nvSpPr>
          <p:cNvPr id="1042" name="Rectangle 18"/>
          <p:cNvSpPr>
            <a:spLocks noChangeArrowheads="1"/>
          </p:cNvSpPr>
          <p:nvPr/>
        </p:nvSpPr>
        <p:spPr bwMode="gray">
          <a:xfrm>
            <a:off x="0" y="692150"/>
            <a:ext cx="9144000" cy="73025"/>
          </a:xfrm>
          <a:prstGeom prst="rect">
            <a:avLst/>
          </a:prstGeom>
          <a:gradFill rotWithShape="1">
            <a:gsLst>
              <a:gs pos="0">
                <a:schemeClr val="accent1"/>
              </a:gs>
              <a:gs pos="50000">
                <a:schemeClr val="accent1">
                  <a:gamma/>
                  <a:tint val="27451"/>
                  <a:invGamma/>
                </a:schemeClr>
              </a:gs>
              <a:gs pos="100000">
                <a:schemeClr val="accent1"/>
              </a:gs>
            </a:gsLst>
            <a:lin ang="0" scaled="1"/>
          </a:gradFill>
          <a:ln w="9525">
            <a:noFill/>
            <a:miter lim="800000"/>
            <a:headEnd/>
            <a:tailEnd/>
          </a:ln>
          <a:effectLst/>
        </p:spPr>
        <p:txBody>
          <a:bodyPr wrap="none" anchor="ctr"/>
          <a:lstStyle/>
          <a:p>
            <a:endParaRPr lang="es-ES" dirty="0"/>
          </a:p>
        </p:txBody>
      </p:sp>
      <p:sp>
        <p:nvSpPr>
          <p:cNvPr id="1027" name="Rectangle 3"/>
          <p:cNvSpPr>
            <a:spLocks noGrp="1" noChangeArrowheads="1"/>
          </p:cNvSpPr>
          <p:nvPr>
            <p:ph type="body" idx="1"/>
          </p:nvPr>
        </p:nvSpPr>
        <p:spPr bwMode="auto">
          <a:xfrm>
            <a:off x="457200" y="900113"/>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28" name="Rectangle 4"/>
          <p:cNvSpPr>
            <a:spLocks noGrp="1" noChangeArrowheads="1"/>
          </p:cNvSpPr>
          <p:nvPr>
            <p:ph type="dt" sz="half" idx="2"/>
          </p:nvPr>
        </p:nvSpPr>
        <p:spPr bwMode="white">
          <a:xfrm>
            <a:off x="457200" y="6523038"/>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solidFill>
                  <a:schemeClr val="bg1"/>
                </a:solidFill>
                <a:latin typeface="+mn-lt"/>
              </a:defRPr>
            </a:lvl1pPr>
          </a:lstStyle>
          <a:p>
            <a:r>
              <a:rPr lang="en-US" dirty="0"/>
              <a:t>www.themegallery.com</a:t>
            </a:r>
          </a:p>
        </p:txBody>
      </p:sp>
      <p:sp>
        <p:nvSpPr>
          <p:cNvPr id="1029" name="Rectangle 5"/>
          <p:cNvSpPr>
            <a:spLocks noGrp="1" noChangeArrowheads="1"/>
          </p:cNvSpPr>
          <p:nvPr>
            <p:ph type="ftr" sz="quarter" idx="3"/>
          </p:nvPr>
        </p:nvSpPr>
        <p:spPr bwMode="white">
          <a:xfrm>
            <a:off x="6324600" y="6537325"/>
            <a:ext cx="24384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b="1">
                <a:solidFill>
                  <a:schemeClr val="bg1"/>
                </a:solidFill>
                <a:latin typeface="+mn-lt"/>
              </a:defRPr>
            </a:lvl1pPr>
          </a:lstStyle>
          <a:p>
            <a:r>
              <a:rPr lang="en-US" dirty="0"/>
              <a:t>Company Logo</a:t>
            </a:r>
          </a:p>
        </p:txBody>
      </p:sp>
      <p:sp>
        <p:nvSpPr>
          <p:cNvPr id="1030" name="Rectangle 6"/>
          <p:cNvSpPr>
            <a:spLocks noGrp="1" noChangeArrowheads="1"/>
          </p:cNvSpPr>
          <p:nvPr>
            <p:ph type="sldNum" sz="quarter" idx="4"/>
          </p:nvPr>
        </p:nvSpPr>
        <p:spPr bwMode="white">
          <a:xfrm>
            <a:off x="3276600" y="653732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bg1"/>
                </a:solidFill>
              </a:defRPr>
            </a:lvl1pPr>
          </a:lstStyle>
          <a:p>
            <a:fld id="{0762628C-20BE-4699-B721-FA782C3E2F7D}" type="slidenum">
              <a:rPr lang="en-US"/>
              <a:pPr/>
              <a:t>‹Nº›</a:t>
            </a:fld>
            <a:endParaRPr lang="en-US" dirty="0"/>
          </a:p>
        </p:txBody>
      </p:sp>
      <p:sp>
        <p:nvSpPr>
          <p:cNvPr id="1026" name="Rectangle 2"/>
          <p:cNvSpPr>
            <a:spLocks noGrp="1" noChangeArrowheads="1"/>
          </p:cNvSpPr>
          <p:nvPr>
            <p:ph type="title"/>
          </p:nvPr>
        </p:nvSpPr>
        <p:spPr bwMode="white">
          <a:xfrm>
            <a:off x="457200" y="150813"/>
            <a:ext cx="8229600" cy="5635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n-US" smtClean="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p:txStyles>
    <p:titleStyle>
      <a:lvl1pPr algn="ctr" rtl="0" eaLnBrk="1" fontAlgn="base" hangingPunct="1">
        <a:spcBef>
          <a:spcPct val="0"/>
        </a:spcBef>
        <a:spcAft>
          <a:spcPct val="0"/>
        </a:spcAft>
        <a:defRPr sz="3200" b="1">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1"/>
          </a:solidFill>
          <a:latin typeface="Arial" charset="0"/>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34.xml.rels><?xml version="1.0" encoding="UTF-8" standalone="yes"?>
<Relationships xmlns="http://schemas.openxmlformats.org/package/2006/relationships"><Relationship Id="rId8" Type="http://schemas.openxmlformats.org/officeDocument/2006/relationships/image" Target="../media/image22.jpeg"/><Relationship Id="rId13" Type="http://schemas.openxmlformats.org/officeDocument/2006/relationships/image" Target="../media/image24.jpeg"/><Relationship Id="rId3" Type="http://schemas.openxmlformats.org/officeDocument/2006/relationships/image" Target="http://www.cigarroselectronicos.com/images/dot.gif" TargetMode="External"/><Relationship Id="rId7" Type="http://schemas.openxmlformats.org/officeDocument/2006/relationships/hyperlink" Target="http://www.comprar.ideasregalo.info/product_info.php?products_id=143" TargetMode="External"/><Relationship Id="rId12" Type="http://schemas.openxmlformats.org/officeDocument/2006/relationships/hyperlink" Target="http://www.comprar.ideasregalo.info/product_info.php?products_id=151" TargetMode="External"/><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http://www.comprar.ideasregalo.info/images/e_cigarette_lux.jpg" TargetMode="External"/><Relationship Id="rId11" Type="http://schemas.openxmlformats.org/officeDocument/2006/relationships/image" Target="../media/image23.jpeg"/><Relationship Id="rId5" Type="http://schemas.openxmlformats.org/officeDocument/2006/relationships/image" Target="../media/image21.jpeg"/><Relationship Id="rId10" Type="http://schemas.openxmlformats.org/officeDocument/2006/relationships/hyperlink" Target="http://www.cigarroselectronicos.com/productos/cigarrillo_electronico_mini_health_4081_kit_farmacias.html" TargetMode="External"/><Relationship Id="rId4" Type="http://schemas.openxmlformats.org/officeDocument/2006/relationships/hyperlink" Target="http://www.cigarroselectronicos.com/productos/cigarrillo_electronico._kit_e-cigarette_lux_808.html" TargetMode="External"/><Relationship Id="rId9" Type="http://schemas.openxmlformats.org/officeDocument/2006/relationships/image" Target="http://www.comprar.ideasregalo.info/images/e_liquido_con_dunhill.jpg" TargetMode="External"/><Relationship Id="rId14" Type="http://schemas.openxmlformats.org/officeDocument/2006/relationships/image" Target="http://www.comprar.ideasregalo.info/images/e_liquido_sin_cappuchino.jpg"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47"/>
          <p:cNvSpPr>
            <a:spLocks noGrp="1" noChangeArrowheads="1"/>
          </p:cNvSpPr>
          <p:nvPr>
            <p:ph idx="1"/>
          </p:nvPr>
        </p:nvSpPr>
        <p:spPr bwMode="gray">
          <a:xfrm>
            <a:off x="323528" y="980728"/>
            <a:ext cx="8676456" cy="720080"/>
          </a:xfrm>
          <a:prstGeom prst="roundRect">
            <a:avLst>
              <a:gd name="adj" fmla="val 16667"/>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9525">
            <a:noFill/>
            <a:round/>
            <a:headEnd/>
            <a:tailEnd/>
          </a:ln>
          <a:effectLst/>
        </p:spPr>
        <p:txBody>
          <a:bodyPr wrap="none" anchor="ctr"/>
          <a:lstStyle/>
          <a:p>
            <a:pPr algn="ctr">
              <a:buNone/>
              <a:defRPr/>
            </a:pPr>
            <a:r>
              <a:rPr lang="es-ES" sz="3600" dirty="0" smtClean="0">
                <a:latin typeface="Arial" pitchFamily="34" charset="0"/>
                <a:cs typeface="Arial" pitchFamily="34" charset="0"/>
              </a:rPr>
              <a:t>Tabaquismo </a:t>
            </a:r>
            <a:r>
              <a:rPr lang="es-ES" sz="3600" smtClean="0">
                <a:latin typeface="Arial" pitchFamily="34" charset="0"/>
                <a:cs typeface="Arial" pitchFamily="34" charset="0"/>
              </a:rPr>
              <a:t>Habilidades Diagnósticas</a:t>
            </a:r>
            <a:endParaRPr lang="es-ES" sz="3600" dirty="0">
              <a:latin typeface="Arial" pitchFamily="34" charset="0"/>
              <a:cs typeface="Arial" pitchFamily="34" charset="0"/>
            </a:endParaRPr>
          </a:p>
        </p:txBody>
      </p:sp>
      <p:sp>
        <p:nvSpPr>
          <p:cNvPr id="7" name="AutoShape 47"/>
          <p:cNvSpPr>
            <a:spLocks noChangeArrowheads="1"/>
          </p:cNvSpPr>
          <p:nvPr/>
        </p:nvSpPr>
        <p:spPr bwMode="gray">
          <a:xfrm>
            <a:off x="323528" y="4797152"/>
            <a:ext cx="4752975" cy="1512888"/>
          </a:xfrm>
          <a:prstGeom prst="roundRect">
            <a:avLst>
              <a:gd name="adj" fmla="val 16667"/>
            </a:avLst>
          </a:prstGeom>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9525">
            <a:noFill/>
            <a:round/>
            <a:headEnd/>
            <a:tailEnd/>
          </a:ln>
          <a:effectLst/>
        </p:spPr>
        <p:txBody>
          <a:bodyPr wrap="none" anchor="ctr"/>
          <a:lstStyle/>
          <a:p>
            <a:pPr eaLnBrk="1" hangingPunct="1">
              <a:defRPr/>
            </a:pPr>
            <a:endParaRPr lang="es-ES" b="1" dirty="0"/>
          </a:p>
          <a:p>
            <a:pPr eaLnBrk="1" hangingPunct="1">
              <a:defRPr/>
            </a:pPr>
            <a:endParaRPr lang="es-ES" b="1" dirty="0"/>
          </a:p>
          <a:p>
            <a:pPr eaLnBrk="1" hangingPunct="1">
              <a:defRPr/>
            </a:pPr>
            <a:endParaRPr lang="es-ES" b="1" dirty="0"/>
          </a:p>
          <a:p>
            <a:pPr eaLnBrk="1" hangingPunct="1">
              <a:defRPr/>
            </a:pPr>
            <a:r>
              <a:rPr lang="es-ES" b="1" dirty="0"/>
              <a:t>Dra.</a:t>
            </a:r>
            <a:r>
              <a:rPr lang="es-ES" b="1" dirty="0">
                <a:solidFill>
                  <a:srgbClr val="2B166E"/>
                </a:solidFill>
              </a:rPr>
              <a:t> MSc. </a:t>
            </a:r>
            <a:r>
              <a:rPr lang="es-ES" b="1" dirty="0"/>
              <a:t>Ester Castillo Rodríguez</a:t>
            </a:r>
          </a:p>
          <a:p>
            <a:pPr eaLnBrk="1" hangingPunct="1">
              <a:defRPr/>
            </a:pPr>
            <a:r>
              <a:rPr lang="es-ES" b="1" dirty="0"/>
              <a:t>        Especialista en Psiquiatría</a:t>
            </a:r>
          </a:p>
          <a:p>
            <a:pPr eaLnBrk="1" hangingPunct="1">
              <a:defRPr/>
            </a:pPr>
            <a:r>
              <a:rPr lang="es-ES" b="1" dirty="0"/>
              <a:t>        Profesora Asistente</a:t>
            </a:r>
          </a:p>
          <a:p>
            <a:pPr eaLnBrk="1" hangingPunct="1">
              <a:defRPr/>
            </a:pPr>
            <a:r>
              <a:rPr lang="es-ES" b="1" dirty="0"/>
              <a:t>         </a:t>
            </a:r>
            <a:r>
              <a:rPr lang="es-ES" b="1" dirty="0">
                <a:solidFill>
                  <a:srgbClr val="2B166E"/>
                </a:solidFill>
              </a:rPr>
              <a:t>Email: </a:t>
            </a:r>
            <a:r>
              <a:rPr lang="es-ES" b="1" u="sng" dirty="0">
                <a:solidFill>
                  <a:srgbClr val="2B166E"/>
                </a:solidFill>
              </a:rPr>
              <a:t>estercas @ </a:t>
            </a:r>
            <a:r>
              <a:rPr lang="es-ES" b="1" u="sng" dirty="0" err="1" smtClean="0">
                <a:solidFill>
                  <a:srgbClr val="2B166E"/>
                </a:solidFill>
              </a:rPr>
              <a:t>informed</a:t>
            </a:r>
            <a:r>
              <a:rPr lang="es-ES" b="1" u="sng" dirty="0" smtClean="0">
                <a:solidFill>
                  <a:srgbClr val="2B166E"/>
                </a:solidFill>
              </a:rPr>
              <a:t>. </a:t>
            </a:r>
            <a:r>
              <a:rPr lang="es-ES" b="1" u="sng" dirty="0">
                <a:solidFill>
                  <a:srgbClr val="2B166E"/>
                </a:solidFill>
              </a:rPr>
              <a:t>sld.cu</a:t>
            </a:r>
          </a:p>
          <a:p>
            <a:pPr eaLnBrk="1" hangingPunct="1">
              <a:defRPr/>
            </a:pPr>
            <a:endParaRPr lang="es-ES" b="1" dirty="0"/>
          </a:p>
          <a:p>
            <a:pPr eaLnBrk="1" hangingPunct="1">
              <a:defRPr/>
            </a:pPr>
            <a:endParaRPr lang="es-ES" b="1" dirty="0"/>
          </a:p>
        </p:txBody>
      </p:sp>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64088" y="2132856"/>
            <a:ext cx="3375258" cy="253599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idx="4294967295"/>
          </p:nvPr>
        </p:nvSpPr>
        <p:spPr/>
        <p:txBody>
          <a:bodyPr/>
          <a:lstStyle/>
          <a:p>
            <a:pPr eaLnBrk="1" hangingPunct="1"/>
            <a:r>
              <a:rPr lang="es-ES" sz="2800" dirty="0" smtClean="0">
                <a:latin typeface="Arial" panose="020B0604020202020204" pitchFamily="34" charset="0"/>
                <a:cs typeface="Arial" panose="020B0604020202020204" pitchFamily="34" charset="0"/>
              </a:rPr>
              <a:t>Tabaquismo</a:t>
            </a:r>
          </a:p>
        </p:txBody>
      </p:sp>
      <p:sp>
        <p:nvSpPr>
          <p:cNvPr id="5123" name="2 Marcador de contenido"/>
          <p:cNvSpPr>
            <a:spLocks noGrp="1"/>
          </p:cNvSpPr>
          <p:nvPr>
            <p:ph idx="4294967295"/>
          </p:nvPr>
        </p:nvSpPr>
        <p:spPr/>
        <p:txBody>
          <a:bodyPr/>
          <a:lstStyle/>
          <a:p>
            <a:pPr eaLnBrk="1" hangingPunct="1">
              <a:buFont typeface="Wingdings" pitchFamily="2" charset="2"/>
              <a:buNone/>
            </a:pPr>
            <a:r>
              <a:rPr lang="es-ES" dirty="0" smtClean="0"/>
              <a:t>   </a:t>
            </a:r>
            <a:r>
              <a:rPr lang="es-ES" sz="2400" b="0" dirty="0" smtClean="0">
                <a:solidFill>
                  <a:schemeClr val="tx1"/>
                </a:solidFill>
                <a:latin typeface="Arial" pitchFamily="34" charset="0"/>
                <a:cs typeface="Arial" pitchFamily="34" charset="0"/>
              </a:rPr>
              <a:t>Según  el Tercer Glosario Cubano de Psiquiatría y  La Décima Clasificación  Internacional  de Enfermedades (CIE- 10) se codifica como:</a:t>
            </a:r>
          </a:p>
          <a:p>
            <a:pPr algn="just" eaLnBrk="1" hangingPunct="1">
              <a:buFont typeface="Wingdings" pitchFamily="2" charset="2"/>
              <a:buNone/>
            </a:pPr>
            <a:endParaRPr lang="es-ES" dirty="0" smtClean="0">
              <a:solidFill>
                <a:schemeClr val="tx1"/>
              </a:solidFill>
              <a:latin typeface="Arial" pitchFamily="34" charset="0"/>
              <a:cs typeface="Arial" pitchFamily="34" charset="0"/>
            </a:endParaRPr>
          </a:p>
          <a:p>
            <a:pPr eaLnBrk="1" hangingPunct="1">
              <a:buFont typeface="Wingdings" pitchFamily="2" charset="2"/>
              <a:buNone/>
            </a:pPr>
            <a:r>
              <a:rPr lang="es-ES" dirty="0" smtClean="0">
                <a:solidFill>
                  <a:schemeClr val="tx1"/>
                </a:solidFill>
                <a:latin typeface="Arial" pitchFamily="34" charset="0"/>
                <a:cs typeface="Arial" pitchFamily="34" charset="0"/>
              </a:rPr>
              <a:t>   Trastornos Mentales y del comportamiento debidos al uso de tabaco. (F17)</a:t>
            </a:r>
          </a:p>
          <a:p>
            <a:pPr eaLnBrk="1" hangingPunct="1">
              <a:buFont typeface="Wingdings" pitchFamily="2" charset="2"/>
              <a:buNone/>
            </a:pPr>
            <a:endParaRPr lang="es-ES" dirty="0">
              <a:latin typeface="Arial" pitchFamily="34" charset="0"/>
              <a:cs typeface="Arial" pitchFamily="34" charset="0"/>
            </a:endParaRPr>
          </a:p>
          <a:p>
            <a:pPr eaLnBrk="1" hangingPunct="1">
              <a:buFont typeface="Wingdings" pitchFamily="2" charset="2"/>
              <a:buNone/>
            </a:pPr>
            <a:r>
              <a:rPr lang="es-ES" dirty="0" smtClean="0">
                <a:solidFill>
                  <a:schemeClr val="tx1"/>
                </a:solidFill>
                <a:latin typeface="Arial" pitchFamily="34" charset="0"/>
                <a:cs typeface="Arial" pitchFamily="34" charset="0"/>
              </a:rPr>
              <a:t>              </a:t>
            </a:r>
            <a:r>
              <a:rPr lang="es-ES" dirty="0" smtClean="0">
                <a:solidFill>
                  <a:srgbClr val="FF0000"/>
                </a:solidFill>
                <a:latin typeface="Arial" pitchFamily="34" charset="0"/>
                <a:cs typeface="Arial" pitchFamily="34" charset="0"/>
              </a:rPr>
              <a:t>(Modificado en la CIE-11)</a:t>
            </a:r>
          </a:p>
        </p:txBody>
      </p:sp>
    </p:spTree>
    <p:extLst>
      <p:ext uri="{BB962C8B-B14F-4D97-AF65-F5344CB8AC3E}">
        <p14:creationId xmlns:p14="http://schemas.microsoft.com/office/powerpoint/2010/main" val="31322137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p:cNvSpPr txBox="1"/>
          <p:nvPr/>
        </p:nvSpPr>
        <p:spPr>
          <a:xfrm>
            <a:off x="457200" y="805613"/>
            <a:ext cx="8795320" cy="5909310"/>
          </a:xfrm>
          <a:prstGeom prst="rect">
            <a:avLst/>
          </a:prstGeom>
          <a:noFill/>
        </p:spPr>
        <p:txBody>
          <a:bodyPr wrap="square" rtlCol="0">
            <a:spAutoFit/>
          </a:bodyPr>
          <a:lstStyle/>
          <a:p>
            <a:r>
              <a:rPr lang="es-ES" sz="2000" b="1" dirty="0" smtClean="0">
                <a:solidFill>
                  <a:schemeClr val="accent4">
                    <a:lumMod val="50000"/>
                  </a:schemeClr>
                </a:solidFill>
                <a:latin typeface="Arial" panose="020B0604020202020204" pitchFamily="34" charset="0"/>
                <a:cs typeface="Arial" panose="020B0604020202020204" pitchFamily="34" charset="0"/>
              </a:rPr>
              <a:t>6C4A Trastornos debido al consumo de nicotina</a:t>
            </a:r>
          </a:p>
          <a:p>
            <a:endParaRPr lang="es-ES" sz="2000" b="1" dirty="0" smtClean="0">
              <a:solidFill>
                <a:schemeClr val="accent4">
                  <a:lumMod val="50000"/>
                </a:schemeClr>
              </a:solidFill>
              <a:latin typeface="Arial" panose="020B0604020202020204" pitchFamily="34" charset="0"/>
              <a:cs typeface="Arial" panose="020B0604020202020204" pitchFamily="34" charset="0"/>
            </a:endParaRPr>
          </a:p>
          <a:p>
            <a:pPr algn="just"/>
            <a:r>
              <a:rPr lang="es-ES" sz="2000" dirty="0" smtClean="0">
                <a:latin typeface="Arial" panose="020B0604020202020204" pitchFamily="34" charset="0"/>
                <a:cs typeface="Arial" panose="020B0604020202020204" pitchFamily="34" charset="0"/>
              </a:rPr>
              <a:t>6C4A.0</a:t>
            </a:r>
            <a:r>
              <a:rPr lang="es-ES" sz="2000" b="1" dirty="0" smtClean="0">
                <a:latin typeface="Arial" panose="020B0604020202020204" pitchFamily="34" charset="0"/>
                <a:cs typeface="Arial" panose="020B0604020202020204" pitchFamily="34" charset="0"/>
              </a:rPr>
              <a:t>   Episodio de consumo nocivo de nicotina</a:t>
            </a:r>
            <a:r>
              <a:rPr lang="es-ES" sz="2000" dirty="0" smtClean="0">
                <a:latin typeface="Arial" panose="020B0604020202020204" pitchFamily="34" charset="0"/>
                <a:cs typeface="Arial" panose="020B0604020202020204" pitchFamily="34" charset="0"/>
              </a:rPr>
              <a:t>.</a:t>
            </a:r>
          </a:p>
          <a:p>
            <a:pPr algn="just"/>
            <a:endParaRPr lang="es-ES" sz="2000" dirty="0" smtClean="0">
              <a:latin typeface="Arial" panose="020B0604020202020204" pitchFamily="34" charset="0"/>
              <a:cs typeface="Arial" panose="020B0604020202020204" pitchFamily="34" charset="0"/>
            </a:endParaRPr>
          </a:p>
          <a:p>
            <a:pPr algn="just"/>
            <a:r>
              <a:rPr lang="es-ES" sz="2000" dirty="0" smtClean="0">
                <a:latin typeface="Arial" panose="020B0604020202020204" pitchFamily="34" charset="0"/>
                <a:cs typeface="Arial" panose="020B0604020202020204" pitchFamily="34" charset="0"/>
              </a:rPr>
              <a:t>6C4A.1   </a:t>
            </a:r>
            <a:r>
              <a:rPr lang="es-ES" sz="2000" b="1" dirty="0" smtClean="0">
                <a:latin typeface="Arial" panose="020B0604020202020204" pitchFamily="34" charset="0"/>
                <a:cs typeface="Arial" panose="020B0604020202020204" pitchFamily="34" charset="0"/>
              </a:rPr>
              <a:t>Patrón nocivo de consumo de nicotina</a:t>
            </a:r>
            <a:r>
              <a:rPr lang="es-ES" sz="2000" dirty="0" smtClean="0">
                <a:latin typeface="Arial" panose="020B0604020202020204" pitchFamily="34" charset="0"/>
                <a:cs typeface="Arial" panose="020B0604020202020204" pitchFamily="34" charset="0"/>
              </a:rPr>
              <a:t>.</a:t>
            </a:r>
          </a:p>
          <a:p>
            <a:r>
              <a:rPr lang="es-ES" sz="2000" dirty="0" smtClean="0">
                <a:latin typeface="Arial" panose="020B0604020202020204" pitchFamily="34" charset="0"/>
                <a:cs typeface="Arial" panose="020B0604020202020204" pitchFamily="34" charset="0"/>
              </a:rPr>
              <a:t>6C4A.10 Patrón nocivo de consumo de nicotina episódico. </a:t>
            </a:r>
          </a:p>
          <a:p>
            <a:r>
              <a:rPr lang="es-ES" sz="2000" dirty="0">
                <a:latin typeface="Arial" panose="020B0604020202020204" pitchFamily="34" charset="0"/>
                <a:cs typeface="Arial" panose="020B0604020202020204" pitchFamily="34" charset="0"/>
              </a:rPr>
              <a:t> </a:t>
            </a:r>
            <a:r>
              <a:rPr lang="es-ES" sz="2000" dirty="0" smtClean="0">
                <a:latin typeface="Arial" panose="020B0604020202020204" pitchFamily="34" charset="0"/>
                <a:cs typeface="Arial" panose="020B0604020202020204" pitchFamily="34" charset="0"/>
              </a:rPr>
              <a:t>               (menos de12 meses)</a:t>
            </a:r>
          </a:p>
          <a:p>
            <a:r>
              <a:rPr lang="es-ES" sz="2000" dirty="0" smtClean="0">
                <a:latin typeface="Arial" panose="020B0604020202020204" pitchFamily="34" charset="0"/>
                <a:cs typeface="Arial" panose="020B0604020202020204" pitchFamily="34" charset="0"/>
              </a:rPr>
              <a:t>6C4A.11 Patrón nocivo de consumo de nicotina, continuo.</a:t>
            </a:r>
          </a:p>
          <a:p>
            <a:r>
              <a:rPr lang="es-ES" sz="2000" dirty="0" smtClean="0">
                <a:latin typeface="Arial" panose="020B0604020202020204" pitchFamily="34" charset="0"/>
                <a:cs typeface="Arial" panose="020B0604020202020204" pitchFamily="34" charset="0"/>
              </a:rPr>
              <a:t>               (más de 12 meses)</a:t>
            </a:r>
          </a:p>
          <a:p>
            <a:endParaRPr lang="es-ES" sz="2000" dirty="0" smtClean="0">
              <a:latin typeface="Arial" panose="020B0604020202020204" pitchFamily="34" charset="0"/>
              <a:cs typeface="Arial" panose="020B0604020202020204" pitchFamily="34" charset="0"/>
            </a:endParaRPr>
          </a:p>
          <a:p>
            <a:pPr eaLnBrk="1" hangingPunct="1">
              <a:buFont typeface="Wingdings" pitchFamily="2" charset="2"/>
              <a:buNone/>
            </a:pPr>
            <a:r>
              <a:rPr lang="es-ES" sz="2000" dirty="0">
                <a:latin typeface="Arial" pitchFamily="34" charset="0"/>
                <a:cs typeface="Arial" pitchFamily="34" charset="0"/>
              </a:rPr>
              <a:t>6C4A.2   </a:t>
            </a:r>
            <a:r>
              <a:rPr lang="es-ES" sz="2000" b="1" dirty="0">
                <a:latin typeface="Arial" pitchFamily="34" charset="0"/>
                <a:cs typeface="Arial" pitchFamily="34" charset="0"/>
              </a:rPr>
              <a:t>Dependencia de </a:t>
            </a:r>
            <a:r>
              <a:rPr lang="es-ES" sz="2000" b="1" dirty="0" smtClean="0">
                <a:latin typeface="Arial" pitchFamily="34" charset="0"/>
                <a:cs typeface="Arial" pitchFamily="34" charset="0"/>
              </a:rPr>
              <a:t>Nicotina</a:t>
            </a:r>
            <a:endParaRPr lang="es-ES" sz="2000" b="1" dirty="0">
              <a:latin typeface="Arial" pitchFamily="34" charset="0"/>
              <a:cs typeface="Arial" pitchFamily="34" charset="0"/>
            </a:endParaRPr>
          </a:p>
          <a:p>
            <a:pPr eaLnBrk="1" hangingPunct="1">
              <a:buFont typeface="Wingdings" pitchFamily="2" charset="2"/>
              <a:buNone/>
            </a:pPr>
            <a:r>
              <a:rPr lang="es-ES" sz="2000" dirty="0">
                <a:latin typeface="Arial" pitchFamily="34" charset="0"/>
                <a:cs typeface="Arial" pitchFamily="34" charset="0"/>
              </a:rPr>
              <a:t>6C4A.20 Dependencia de </a:t>
            </a:r>
            <a:r>
              <a:rPr lang="es-ES" sz="2000" dirty="0" smtClean="0">
                <a:latin typeface="Arial" pitchFamily="34" charset="0"/>
                <a:cs typeface="Arial" pitchFamily="34" charset="0"/>
              </a:rPr>
              <a:t>la nicotina, consumo actual.</a:t>
            </a:r>
            <a:endParaRPr lang="es-ES" sz="2000" dirty="0">
              <a:latin typeface="Arial" pitchFamily="34" charset="0"/>
              <a:cs typeface="Arial" pitchFamily="34" charset="0"/>
            </a:endParaRPr>
          </a:p>
          <a:p>
            <a:pPr eaLnBrk="1" hangingPunct="1">
              <a:buFont typeface="Wingdings" pitchFamily="2" charset="2"/>
              <a:buNone/>
            </a:pPr>
            <a:r>
              <a:rPr lang="es-ES" sz="2000" dirty="0">
                <a:latin typeface="Arial" pitchFamily="34" charset="0"/>
                <a:cs typeface="Arial" pitchFamily="34" charset="0"/>
              </a:rPr>
              <a:t>6C4A.21 Dependencia de la </a:t>
            </a:r>
            <a:r>
              <a:rPr lang="es-ES" sz="2000" dirty="0" smtClean="0">
                <a:latin typeface="Arial" pitchFamily="34" charset="0"/>
                <a:cs typeface="Arial" pitchFamily="34" charset="0"/>
              </a:rPr>
              <a:t>nicotina, </a:t>
            </a:r>
            <a:r>
              <a:rPr lang="es-ES" sz="2000" dirty="0">
                <a:latin typeface="Arial" pitchFamily="34" charset="0"/>
                <a:cs typeface="Arial" pitchFamily="34" charset="0"/>
              </a:rPr>
              <a:t>remisión </a:t>
            </a:r>
            <a:r>
              <a:rPr lang="es-ES" sz="2000" dirty="0" smtClean="0">
                <a:latin typeface="Arial" pitchFamily="34" charset="0"/>
                <a:cs typeface="Arial" pitchFamily="34" charset="0"/>
              </a:rPr>
              <a:t>completa temprana.</a:t>
            </a:r>
          </a:p>
          <a:p>
            <a:pPr eaLnBrk="1" hangingPunct="1">
              <a:buFont typeface="Wingdings" pitchFamily="2" charset="2"/>
              <a:buNone/>
            </a:pPr>
            <a:r>
              <a:rPr lang="es-ES" sz="2000" dirty="0">
                <a:latin typeface="Arial" pitchFamily="34" charset="0"/>
                <a:cs typeface="Arial" pitchFamily="34" charset="0"/>
              </a:rPr>
              <a:t> </a:t>
            </a:r>
            <a:r>
              <a:rPr lang="es-ES" sz="2000" dirty="0" smtClean="0">
                <a:latin typeface="Arial" pitchFamily="34" charset="0"/>
                <a:cs typeface="Arial" pitchFamily="34" charset="0"/>
              </a:rPr>
              <a:t>              </a:t>
            </a:r>
            <a:r>
              <a:rPr lang="es-ES" sz="2000" dirty="0">
                <a:latin typeface="Arial" pitchFamily="34" charset="0"/>
                <a:cs typeface="Arial" pitchFamily="34" charset="0"/>
              </a:rPr>
              <a:t>(entre 1 y 12 meses</a:t>
            </a:r>
            <a:r>
              <a:rPr lang="es-ES" sz="2000" dirty="0" smtClean="0">
                <a:latin typeface="Arial" pitchFamily="34" charset="0"/>
                <a:cs typeface="Arial" pitchFamily="34" charset="0"/>
              </a:rPr>
              <a:t>)</a:t>
            </a:r>
            <a:r>
              <a:rPr lang="es-ES" sz="2000" dirty="0">
                <a:latin typeface="Arial" pitchFamily="34" charset="0"/>
                <a:cs typeface="Arial" pitchFamily="34" charset="0"/>
              </a:rPr>
              <a:t> </a:t>
            </a:r>
          </a:p>
          <a:p>
            <a:pPr eaLnBrk="1" hangingPunct="1">
              <a:buFont typeface="Wingdings" pitchFamily="2" charset="2"/>
              <a:buNone/>
            </a:pPr>
            <a:r>
              <a:rPr lang="es-ES" sz="2000" dirty="0">
                <a:latin typeface="Arial" pitchFamily="34" charset="0"/>
                <a:cs typeface="Arial" pitchFamily="34" charset="0"/>
              </a:rPr>
              <a:t>6C4A.22 Dependencia de la </a:t>
            </a:r>
            <a:r>
              <a:rPr lang="es-ES" sz="2000" dirty="0" smtClean="0">
                <a:latin typeface="Arial" pitchFamily="34" charset="0"/>
                <a:cs typeface="Arial" pitchFamily="34" charset="0"/>
              </a:rPr>
              <a:t>nicotina, </a:t>
            </a:r>
            <a:r>
              <a:rPr lang="es-ES" sz="2000" dirty="0">
                <a:latin typeface="Arial" pitchFamily="34" charset="0"/>
                <a:cs typeface="Arial" pitchFamily="34" charset="0"/>
              </a:rPr>
              <a:t>remisión parcial </a:t>
            </a:r>
            <a:r>
              <a:rPr lang="es-ES" sz="2000" dirty="0" smtClean="0">
                <a:latin typeface="Arial" pitchFamily="34" charset="0"/>
                <a:cs typeface="Arial" pitchFamily="34" charset="0"/>
              </a:rPr>
              <a:t>prolongada. </a:t>
            </a:r>
          </a:p>
          <a:p>
            <a:pPr eaLnBrk="1" hangingPunct="1">
              <a:buFont typeface="Wingdings" pitchFamily="2" charset="2"/>
              <a:buNone/>
            </a:pPr>
            <a:r>
              <a:rPr lang="es-ES" sz="2000" dirty="0">
                <a:latin typeface="Arial" pitchFamily="34" charset="0"/>
                <a:cs typeface="Arial" pitchFamily="34" charset="0"/>
              </a:rPr>
              <a:t> </a:t>
            </a:r>
            <a:r>
              <a:rPr lang="es-ES" sz="2000" dirty="0" smtClean="0">
                <a:latin typeface="Arial" pitchFamily="34" charset="0"/>
                <a:cs typeface="Arial" pitchFamily="34" charset="0"/>
              </a:rPr>
              <a:t>              (</a:t>
            </a:r>
            <a:r>
              <a:rPr lang="es-ES" sz="2000" dirty="0">
                <a:latin typeface="Arial" pitchFamily="34" charset="0"/>
                <a:cs typeface="Arial" pitchFamily="34" charset="0"/>
              </a:rPr>
              <a:t>más de 12 meses)</a:t>
            </a:r>
          </a:p>
          <a:p>
            <a:pPr eaLnBrk="1" hangingPunct="1">
              <a:buFont typeface="Wingdings" pitchFamily="2" charset="2"/>
              <a:buNone/>
            </a:pPr>
            <a:r>
              <a:rPr lang="es-ES" sz="2000" dirty="0">
                <a:solidFill>
                  <a:schemeClr val="accent4">
                    <a:lumMod val="50000"/>
                  </a:schemeClr>
                </a:solidFill>
                <a:latin typeface="Arial" pitchFamily="34" charset="0"/>
                <a:cs typeface="Arial" pitchFamily="34" charset="0"/>
              </a:rPr>
              <a:t>6C4A.23 </a:t>
            </a:r>
            <a:r>
              <a:rPr lang="es-ES" sz="2000" dirty="0">
                <a:latin typeface="Arial" pitchFamily="34" charset="0"/>
                <a:cs typeface="Arial" pitchFamily="34" charset="0"/>
              </a:rPr>
              <a:t>Dependencia de la </a:t>
            </a:r>
            <a:r>
              <a:rPr lang="es-ES" sz="2000" dirty="0" smtClean="0">
                <a:latin typeface="Arial" pitchFamily="34" charset="0"/>
                <a:cs typeface="Arial" pitchFamily="34" charset="0"/>
              </a:rPr>
              <a:t>nicotina, </a:t>
            </a:r>
            <a:r>
              <a:rPr lang="es-ES" sz="2000" dirty="0">
                <a:latin typeface="Arial" pitchFamily="34" charset="0"/>
                <a:cs typeface="Arial" pitchFamily="34" charset="0"/>
              </a:rPr>
              <a:t>remisión </a:t>
            </a:r>
            <a:r>
              <a:rPr lang="es-ES" sz="2000" dirty="0" smtClean="0">
                <a:latin typeface="Arial" pitchFamily="34" charset="0"/>
                <a:cs typeface="Arial" pitchFamily="34" charset="0"/>
              </a:rPr>
              <a:t>completa prolongada.</a:t>
            </a:r>
            <a:endParaRPr lang="es-ES" sz="2000" dirty="0">
              <a:latin typeface="Arial" pitchFamily="34" charset="0"/>
              <a:cs typeface="Arial" pitchFamily="34" charset="0"/>
            </a:endParaRPr>
          </a:p>
          <a:p>
            <a:pPr eaLnBrk="1" hangingPunct="1">
              <a:buFont typeface="Wingdings" pitchFamily="2" charset="2"/>
              <a:buNone/>
            </a:pPr>
            <a:r>
              <a:rPr lang="es-ES" sz="2000" dirty="0" smtClean="0">
                <a:latin typeface="Arial" pitchFamily="34" charset="0"/>
                <a:cs typeface="Arial" pitchFamily="34" charset="0"/>
              </a:rPr>
              <a:t>               (</a:t>
            </a:r>
            <a:r>
              <a:rPr lang="es-ES" sz="2000" dirty="0">
                <a:latin typeface="Arial" pitchFamily="34" charset="0"/>
                <a:cs typeface="Arial" pitchFamily="34" charset="0"/>
              </a:rPr>
              <a:t>12 meses o más</a:t>
            </a:r>
            <a:r>
              <a:rPr lang="es-ES" sz="2000" dirty="0" smtClean="0">
                <a:latin typeface="Arial" pitchFamily="34" charset="0"/>
                <a:cs typeface="Arial" pitchFamily="34" charset="0"/>
              </a:rPr>
              <a:t>)</a:t>
            </a:r>
            <a:endParaRPr lang="es-ES" sz="2000" dirty="0">
              <a:latin typeface="Arial" panose="020B0604020202020204" pitchFamily="34" charset="0"/>
              <a:cs typeface="Arial" panose="020B0604020202020204" pitchFamily="34" charset="0"/>
            </a:endParaRPr>
          </a:p>
          <a:p>
            <a:endParaRPr lang="es-ES" dirty="0">
              <a:latin typeface="Arial" panose="020B0604020202020204" pitchFamily="34" charset="0"/>
              <a:cs typeface="Arial" panose="020B0604020202020204" pitchFamily="34" charset="0"/>
            </a:endParaRPr>
          </a:p>
        </p:txBody>
      </p:sp>
      <p:sp>
        <p:nvSpPr>
          <p:cNvPr id="10" name="CuadroTexto 9"/>
          <p:cNvSpPr txBox="1"/>
          <p:nvPr/>
        </p:nvSpPr>
        <p:spPr>
          <a:xfrm>
            <a:off x="323528" y="116632"/>
            <a:ext cx="7935416" cy="461665"/>
          </a:xfrm>
          <a:prstGeom prst="rect">
            <a:avLst/>
          </a:prstGeom>
          <a:noFill/>
        </p:spPr>
        <p:txBody>
          <a:bodyPr wrap="square" rtlCol="0">
            <a:spAutoFit/>
          </a:bodyPr>
          <a:lstStyle/>
          <a:p>
            <a:r>
              <a:rPr lang="es-ES" sz="2400" b="1" dirty="0" smtClean="0">
                <a:solidFill>
                  <a:schemeClr val="bg1"/>
                </a:solidFill>
              </a:rPr>
              <a:t>Clasificación Internacional de Enfermedades (CIE-11</a:t>
            </a:r>
            <a:r>
              <a:rPr lang="es-ES" sz="2400" dirty="0" smtClean="0">
                <a:solidFill>
                  <a:schemeClr val="bg1"/>
                </a:solidFill>
              </a:rPr>
              <a:t>)</a:t>
            </a:r>
            <a:endParaRPr lang="es-ES" sz="2400" dirty="0">
              <a:solidFill>
                <a:schemeClr val="bg1"/>
              </a:solidFill>
            </a:endParaRPr>
          </a:p>
        </p:txBody>
      </p:sp>
    </p:spTree>
    <p:extLst>
      <p:ext uri="{BB962C8B-B14F-4D97-AF65-F5344CB8AC3E}">
        <p14:creationId xmlns:p14="http://schemas.microsoft.com/office/powerpoint/2010/main" val="6445596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Proceso alternativo"/>
          <p:cNvSpPr/>
          <p:nvPr/>
        </p:nvSpPr>
        <p:spPr>
          <a:xfrm>
            <a:off x="71438" y="2714620"/>
            <a:ext cx="2500298" cy="1428760"/>
          </a:xfrm>
          <a:prstGeom prst="flowChartAlternateProcess">
            <a:avLst/>
          </a:prstGeom>
          <a:solidFill>
            <a:srgbClr val="379BFF"/>
          </a:solid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s-ES" sz="2400" b="1" dirty="0">
                <a:solidFill>
                  <a:srgbClr val="FFFF00"/>
                </a:solidFill>
                <a:effectLst/>
                <a:latin typeface="Arial" pitchFamily="34" charset="0"/>
                <a:cs typeface="Arial" pitchFamily="34" charset="0"/>
              </a:rPr>
              <a:t>Caracterizado</a:t>
            </a:r>
          </a:p>
        </p:txBody>
      </p:sp>
      <p:sp>
        <p:nvSpPr>
          <p:cNvPr id="6" name="5 Flecha derecha"/>
          <p:cNvSpPr/>
          <p:nvPr/>
        </p:nvSpPr>
        <p:spPr>
          <a:xfrm rot="20087242">
            <a:off x="2584891" y="1999125"/>
            <a:ext cx="1412826" cy="341798"/>
          </a:xfrm>
          <a:prstGeom prst="rightArrow">
            <a:avLst/>
          </a:prstGeom>
          <a:solidFill>
            <a:srgbClr val="FFCC99"/>
          </a:solid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s-ES" sz="1800">
              <a:solidFill>
                <a:srgbClr val="FFFFFF"/>
              </a:solidFill>
              <a:effectLst/>
            </a:endParaRPr>
          </a:p>
        </p:txBody>
      </p:sp>
      <p:sp>
        <p:nvSpPr>
          <p:cNvPr id="8" name="7 Flecha derecha"/>
          <p:cNvSpPr/>
          <p:nvPr/>
        </p:nvSpPr>
        <p:spPr>
          <a:xfrm rot="2188235">
            <a:off x="2374130" y="4811049"/>
            <a:ext cx="1643074" cy="357190"/>
          </a:xfrm>
          <a:prstGeom prst="rightArrow">
            <a:avLst/>
          </a:prstGeom>
          <a:solidFill>
            <a:srgbClr val="FFCC99"/>
          </a:solid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s-ES" sz="1800">
              <a:solidFill>
                <a:srgbClr val="FFFFFF"/>
              </a:solidFill>
              <a:effectLst/>
            </a:endParaRPr>
          </a:p>
        </p:txBody>
      </p:sp>
      <p:sp>
        <p:nvSpPr>
          <p:cNvPr id="7180" name="10 CuadroTexto"/>
          <p:cNvSpPr txBox="1">
            <a:spLocks noChangeArrowheads="1"/>
          </p:cNvSpPr>
          <p:nvPr/>
        </p:nvSpPr>
        <p:spPr bwMode="auto">
          <a:xfrm>
            <a:off x="3929063" y="1571625"/>
            <a:ext cx="3714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sz="2800" b="1" smtClean="0">
                <a:solidFill>
                  <a:srgbClr val="2B166E"/>
                </a:solidFill>
                <a:effectLst/>
                <a:cs typeface="Arial" panose="020B0604020202020204" pitchFamily="34" charset="0"/>
              </a:rPr>
              <a:t>DESEO</a:t>
            </a:r>
          </a:p>
        </p:txBody>
      </p:sp>
      <p:sp>
        <p:nvSpPr>
          <p:cNvPr id="7181" name="11 CuadroTexto"/>
          <p:cNvSpPr txBox="1">
            <a:spLocks noChangeArrowheads="1"/>
          </p:cNvSpPr>
          <p:nvPr/>
        </p:nvSpPr>
        <p:spPr bwMode="auto">
          <a:xfrm>
            <a:off x="3929063" y="2714625"/>
            <a:ext cx="25336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sz="2800" b="1" smtClean="0">
                <a:solidFill>
                  <a:srgbClr val="2B166E"/>
                </a:solidFill>
                <a:effectLst/>
                <a:cs typeface="Arial" panose="020B0604020202020204" pitchFamily="34" charset="0"/>
              </a:rPr>
              <a:t>TOLERANCIA</a:t>
            </a:r>
          </a:p>
        </p:txBody>
      </p:sp>
      <p:sp>
        <p:nvSpPr>
          <p:cNvPr id="7182" name="12 CuadroTexto"/>
          <p:cNvSpPr txBox="1">
            <a:spLocks noChangeArrowheads="1"/>
          </p:cNvSpPr>
          <p:nvPr/>
        </p:nvSpPr>
        <p:spPr bwMode="auto">
          <a:xfrm>
            <a:off x="4000500" y="4000500"/>
            <a:ext cx="245189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sz="2800" b="1" dirty="0" smtClean="0">
                <a:solidFill>
                  <a:srgbClr val="2B166E"/>
                </a:solidFill>
                <a:effectLst/>
                <a:cs typeface="Arial" panose="020B0604020202020204" pitchFamily="34" charset="0"/>
              </a:rPr>
              <a:t>ESCLAVITUD</a:t>
            </a:r>
          </a:p>
        </p:txBody>
      </p:sp>
      <p:sp>
        <p:nvSpPr>
          <p:cNvPr id="7183" name="13 CuadroTexto"/>
          <p:cNvSpPr txBox="1">
            <a:spLocks noChangeArrowheads="1"/>
          </p:cNvSpPr>
          <p:nvPr/>
        </p:nvSpPr>
        <p:spPr bwMode="auto">
          <a:xfrm>
            <a:off x="3857625" y="5286375"/>
            <a:ext cx="5257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sz="2800" b="1" smtClean="0">
                <a:solidFill>
                  <a:srgbClr val="2B166E"/>
                </a:solidFill>
                <a:effectLst/>
                <a:cs typeface="Arial" panose="020B0604020202020204" pitchFamily="34" charset="0"/>
              </a:rPr>
              <a:t>SÍNDROME DE ABSTINENCIA</a:t>
            </a:r>
          </a:p>
        </p:txBody>
      </p:sp>
      <p:sp>
        <p:nvSpPr>
          <p:cNvPr id="15" name="14 Flecha derecha"/>
          <p:cNvSpPr/>
          <p:nvPr/>
        </p:nvSpPr>
        <p:spPr>
          <a:xfrm rot="20654804">
            <a:off x="2773918" y="2915063"/>
            <a:ext cx="1246773" cy="351287"/>
          </a:xfrm>
          <a:prstGeom prst="rightArrow">
            <a:avLst/>
          </a:prstGeom>
          <a:solidFill>
            <a:srgbClr val="FFCC99"/>
          </a:solid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s-ES" sz="1800">
              <a:solidFill>
                <a:srgbClr val="FFFFFF"/>
              </a:solidFill>
              <a:effectLst/>
            </a:endParaRPr>
          </a:p>
        </p:txBody>
      </p:sp>
      <p:sp>
        <p:nvSpPr>
          <p:cNvPr id="16" name="15 Flecha derecha"/>
          <p:cNvSpPr/>
          <p:nvPr/>
        </p:nvSpPr>
        <p:spPr>
          <a:xfrm rot="1215609">
            <a:off x="2775691" y="3843995"/>
            <a:ext cx="1127322" cy="351842"/>
          </a:xfrm>
          <a:prstGeom prst="rightArrow">
            <a:avLst/>
          </a:prstGeom>
          <a:solidFill>
            <a:srgbClr val="FFCC99"/>
          </a:solidFill>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es-ES" sz="1800">
              <a:solidFill>
                <a:srgbClr val="FFFFFF"/>
              </a:solidFill>
              <a:effectLst/>
            </a:endParaRPr>
          </a:p>
        </p:txBody>
      </p:sp>
      <p:sp>
        <p:nvSpPr>
          <p:cNvPr id="2" name="CuadroTexto 1"/>
          <p:cNvSpPr txBox="1"/>
          <p:nvPr/>
        </p:nvSpPr>
        <p:spPr>
          <a:xfrm>
            <a:off x="2428859" y="871496"/>
            <a:ext cx="4452559" cy="461665"/>
          </a:xfrm>
          <a:prstGeom prst="rect">
            <a:avLst/>
          </a:prstGeom>
          <a:noFill/>
        </p:spPr>
        <p:txBody>
          <a:bodyPr wrap="square" rtlCol="0">
            <a:spAutoFit/>
          </a:bodyPr>
          <a:lstStyle/>
          <a:p>
            <a:r>
              <a:rPr lang="es-ES" sz="2400" b="1" dirty="0" smtClean="0"/>
              <a:t>Síndrome de Dependencia</a:t>
            </a:r>
            <a:endParaRPr lang="es-ES" sz="2400" b="1" dirty="0"/>
          </a:p>
        </p:txBody>
      </p:sp>
      <p:sp>
        <p:nvSpPr>
          <p:cNvPr id="4" name="Rectángulo 3"/>
          <p:cNvSpPr/>
          <p:nvPr/>
        </p:nvSpPr>
        <p:spPr>
          <a:xfrm>
            <a:off x="1115616" y="54446"/>
            <a:ext cx="7705956" cy="523220"/>
          </a:xfrm>
          <a:prstGeom prst="rect">
            <a:avLst/>
          </a:prstGeom>
        </p:spPr>
        <p:txBody>
          <a:bodyPr wrap="none">
            <a:spAutoFit/>
          </a:bodyPr>
          <a:lstStyle/>
          <a:p>
            <a:r>
              <a:rPr lang="es-ES" sz="2800" b="1" kern="0" dirty="0" smtClean="0">
                <a:solidFill>
                  <a:srgbClr val="FFFFFF"/>
                </a:solidFill>
                <a:latin typeface="Arial" panose="020B0604020202020204" pitchFamily="34" charset="0"/>
                <a:ea typeface="+mj-ea"/>
                <a:cs typeface="Arial" panose="020B0604020202020204" pitchFamily="34" charset="0"/>
              </a:rPr>
              <a:t>Tabaquismo (</a:t>
            </a:r>
            <a:r>
              <a:rPr lang="es-ES" sz="2000" b="1" kern="0" dirty="0" smtClean="0">
                <a:solidFill>
                  <a:srgbClr val="FFFFFF"/>
                </a:solidFill>
                <a:latin typeface="Arial" panose="020B0604020202020204" pitchFamily="34" charset="0"/>
                <a:ea typeface="+mj-ea"/>
                <a:cs typeface="Arial" panose="020B0604020202020204" pitchFamily="34" charset="0"/>
              </a:rPr>
              <a:t>Trastorno debido al consumo de nicotina) </a:t>
            </a:r>
            <a:endParaRPr lang="es-ES" sz="2000" dirty="0"/>
          </a:p>
        </p:txBody>
      </p:sp>
    </p:spTree>
    <p:extLst>
      <p:ext uri="{BB962C8B-B14F-4D97-AF65-F5344CB8AC3E}">
        <p14:creationId xmlns:p14="http://schemas.microsoft.com/office/powerpoint/2010/main" val="33689495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611560" y="1340768"/>
            <a:ext cx="8136904" cy="3993722"/>
          </a:xfrm>
          <a:prstGeom prst="rect">
            <a:avLst/>
          </a:prstGeom>
        </p:spPr>
        <p:txBody>
          <a:bodyPr wrap="square">
            <a:spAutoFit/>
          </a:bodyPr>
          <a:lstStyle/>
          <a:p>
            <a:pPr algn="just">
              <a:lnSpc>
                <a:spcPct val="115000"/>
              </a:lnSpc>
              <a:spcAft>
                <a:spcPts val="1000"/>
              </a:spcAft>
            </a:pPr>
            <a:r>
              <a:rPr lang="es-ES" sz="2000" b="1" dirty="0"/>
              <a:t>Deseo vehemente</a:t>
            </a:r>
            <a:r>
              <a:rPr lang="es-ES" sz="2000" dirty="0"/>
              <a:t> de consumir esta sustancia</a:t>
            </a:r>
            <a:r>
              <a:rPr lang="es-ES" sz="2000" dirty="0" smtClean="0"/>
              <a:t>.</a:t>
            </a:r>
            <a:endParaRPr lang="es-ES" sz="2000" b="1" dirty="0" smtClean="0">
              <a:latin typeface="Arial" panose="020B060402020202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s-ES" sz="2000" b="1" dirty="0" smtClean="0">
                <a:latin typeface="Arial" panose="020B0604020202020204" pitchFamily="34" charset="0"/>
                <a:ea typeface="Calibri" panose="020F0502020204030204" pitchFamily="34" charset="0"/>
                <a:cs typeface="Times New Roman" panose="02020603050405020304" pitchFamily="18" charset="0"/>
              </a:rPr>
              <a:t>Tolerancia: </a:t>
            </a:r>
            <a:r>
              <a:rPr lang="es-ES" sz="2000" dirty="0" smtClean="0">
                <a:latin typeface="Arial" panose="020B0604020202020204" pitchFamily="34" charset="0"/>
                <a:ea typeface="Calibri" panose="020F0502020204030204" pitchFamily="34" charset="0"/>
                <a:cs typeface="Times New Roman" panose="02020603050405020304" pitchFamily="18" charset="0"/>
              </a:rPr>
              <a:t>necesidad </a:t>
            </a:r>
            <a:r>
              <a:rPr lang="es-ES" sz="2000" dirty="0">
                <a:latin typeface="Arial" panose="020B0604020202020204" pitchFamily="34" charset="0"/>
                <a:ea typeface="Calibri" panose="020F0502020204030204" pitchFamily="34" charset="0"/>
                <a:cs typeface="Times New Roman" panose="02020603050405020304" pitchFamily="18" charset="0"/>
              </a:rPr>
              <a:t>de incrementar el consumo de la sustancia para alcanzar los efectos deseados y la disminución de los efectos con el uso continuo de la misma cantidad de sustancia.</a:t>
            </a:r>
            <a:endParaRPr lang="es-ES"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s-ES" sz="2000" b="1" dirty="0" smtClean="0">
                <a:latin typeface="Arial" panose="020B0604020202020204" pitchFamily="34" charset="0"/>
                <a:ea typeface="Calibri" panose="020F0502020204030204" pitchFamily="34" charset="0"/>
                <a:cs typeface="Times New Roman" panose="02020603050405020304" pitchFamily="18" charset="0"/>
              </a:rPr>
              <a:t>Esclavitud: </a:t>
            </a:r>
            <a:r>
              <a:rPr lang="es-ES" sz="2000" dirty="0" smtClean="0">
                <a:latin typeface="Arial" panose="020B0604020202020204" pitchFamily="34" charset="0"/>
                <a:ea typeface="Calibri" panose="020F0502020204030204" pitchFamily="34" charset="0"/>
                <a:cs typeface="Times New Roman" panose="02020603050405020304" pitchFamily="18" charset="0"/>
              </a:rPr>
              <a:t>consiste </a:t>
            </a:r>
            <a:r>
              <a:rPr lang="es-ES" sz="2000" dirty="0">
                <a:latin typeface="Arial" panose="020B0604020202020204" pitchFamily="34" charset="0"/>
                <a:ea typeface="Calibri" panose="020F0502020204030204" pitchFamily="34" charset="0"/>
                <a:cs typeface="Times New Roman" panose="02020603050405020304" pitchFamily="18" charset="0"/>
              </a:rPr>
              <a:t>en no poder decidir cuándo y cuánto consumir, fallidos intentos por reducir o eliminar el uso de la nicotina, pero el patrón de consumo vuelve aparecer aun cuando el paciente tiene clara percepción del daño que le ocasiona.</a:t>
            </a:r>
            <a:endParaRPr lang="es-ES"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s-ES" sz="2000" b="1" dirty="0">
                <a:latin typeface="Arial" panose="020B0604020202020204" pitchFamily="34" charset="0"/>
                <a:ea typeface="Calibri" panose="020F0502020204030204" pitchFamily="34" charset="0"/>
                <a:cs typeface="Times New Roman" panose="02020603050405020304" pitchFamily="18" charset="0"/>
              </a:rPr>
              <a:t>Síndrome de </a:t>
            </a:r>
            <a:r>
              <a:rPr lang="es-ES" sz="2000" b="1" dirty="0" smtClean="0">
                <a:latin typeface="Arial" panose="020B0604020202020204" pitchFamily="34" charset="0"/>
                <a:ea typeface="Calibri" panose="020F0502020204030204" pitchFamily="34" charset="0"/>
                <a:cs typeface="Times New Roman" panose="02020603050405020304" pitchFamily="18" charset="0"/>
              </a:rPr>
              <a:t>abstinencia</a:t>
            </a:r>
            <a:r>
              <a:rPr lang="es-ES" sz="2000" dirty="0" smtClean="0">
                <a:latin typeface="Arial" panose="020B0604020202020204" pitchFamily="34" charset="0"/>
                <a:ea typeface="Calibri" panose="020F0502020204030204" pitchFamily="34" charset="0"/>
                <a:cs typeface="Times New Roman" panose="02020603050405020304" pitchFamily="18" charset="0"/>
              </a:rPr>
              <a:t>: </a:t>
            </a:r>
            <a:r>
              <a:rPr lang="es-ES" sz="2000" dirty="0">
                <a:latin typeface="Arial" panose="020B0604020202020204" pitchFamily="34" charset="0"/>
                <a:ea typeface="Calibri" panose="020F0502020204030204" pitchFamily="34" charset="0"/>
                <a:cs typeface="Times New Roman" panose="02020603050405020304" pitchFamily="18" charset="0"/>
              </a:rPr>
              <a:t>síntomas que aparecen con la interrupción o disminución significativa del consumo.</a:t>
            </a:r>
            <a:endParaRPr lang="es-ES"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p:cNvSpPr/>
          <p:nvPr/>
        </p:nvSpPr>
        <p:spPr>
          <a:xfrm>
            <a:off x="2740050" y="151225"/>
            <a:ext cx="4047903" cy="461665"/>
          </a:xfrm>
          <a:prstGeom prst="rect">
            <a:avLst/>
          </a:prstGeom>
        </p:spPr>
        <p:txBody>
          <a:bodyPr wrap="none">
            <a:spAutoFit/>
          </a:bodyPr>
          <a:lstStyle/>
          <a:p>
            <a:r>
              <a:rPr lang="es-ES" sz="2400" b="1" dirty="0">
                <a:solidFill>
                  <a:schemeClr val="bg1"/>
                </a:solidFill>
              </a:rPr>
              <a:t>Síndrome de Dependencia</a:t>
            </a:r>
          </a:p>
        </p:txBody>
      </p:sp>
    </p:spTree>
    <p:extLst>
      <p:ext uri="{BB962C8B-B14F-4D97-AF65-F5344CB8AC3E}">
        <p14:creationId xmlns:p14="http://schemas.microsoft.com/office/powerpoint/2010/main" val="38830114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8850" name="Object 2">
            <a:hlinkClick r:id="" action="ppaction://ole?verb=0"/>
          </p:cNvPr>
          <p:cNvGraphicFramePr>
            <a:graphicFrameLocks/>
          </p:cNvGraphicFramePr>
          <p:nvPr/>
        </p:nvGraphicFramePr>
        <p:xfrm>
          <a:off x="2500313" y="357188"/>
          <a:ext cx="2898775" cy="2590800"/>
        </p:xfrm>
        <a:graphic>
          <a:graphicData uri="http://schemas.openxmlformats.org/presentationml/2006/ole">
            <mc:AlternateContent xmlns:mc="http://schemas.openxmlformats.org/markup-compatibility/2006">
              <mc:Choice xmlns:v="urn:schemas-microsoft-com:vml" Requires="v">
                <p:oleObj spid="_x0000_s18564" name="Imagen" r:id="rId3" imgW="3278160" imgH="3522600" progId="">
                  <p:embed/>
                </p:oleObj>
              </mc:Choice>
              <mc:Fallback>
                <p:oleObj name="Imagen" r:id="rId3" imgW="3278160" imgH="3522600" progId="">
                  <p:embed/>
                  <p:pic>
                    <p:nvPicPr>
                      <p:cNvPr id="78850" name="Object 2">
                        <a:hlinkClick r:id="" action="ppaction://ole?verb=0"/>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0313" y="357188"/>
                        <a:ext cx="2898775"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3 Elipse"/>
          <p:cNvSpPr/>
          <p:nvPr/>
        </p:nvSpPr>
        <p:spPr>
          <a:xfrm>
            <a:off x="142875" y="928688"/>
            <a:ext cx="3500438" cy="785812"/>
          </a:xfrm>
          <a:prstGeom prst="ellipse">
            <a:avLst/>
          </a:prstGeom>
          <a:solidFill>
            <a:srgbClr val="379B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s-ES" sz="1800" b="1" dirty="0">
                <a:solidFill>
                  <a:srgbClr val="FFFF00"/>
                </a:solidFill>
                <a:effectLst/>
                <a:latin typeface="Arial" pitchFamily="34" charset="0"/>
                <a:cs typeface="Arial" pitchFamily="34" charset="0"/>
              </a:rPr>
              <a:t>SÍNTOMAS FÍSICOS</a:t>
            </a:r>
          </a:p>
        </p:txBody>
      </p:sp>
      <p:sp>
        <p:nvSpPr>
          <p:cNvPr id="5" name="4 Elipse"/>
          <p:cNvSpPr/>
          <p:nvPr/>
        </p:nvSpPr>
        <p:spPr>
          <a:xfrm>
            <a:off x="5500688" y="857250"/>
            <a:ext cx="3429000" cy="928688"/>
          </a:xfrm>
          <a:prstGeom prst="ellipse">
            <a:avLst/>
          </a:prstGeom>
          <a:solidFill>
            <a:srgbClr val="379B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s-ES" sz="1800" b="1" dirty="0">
                <a:solidFill>
                  <a:srgbClr val="FFFF00"/>
                </a:solidFill>
                <a:effectLst/>
                <a:latin typeface="Arial" pitchFamily="34" charset="0"/>
                <a:cs typeface="Arial" pitchFamily="34" charset="0"/>
              </a:rPr>
              <a:t>SÍNTOMAS PSÍQUICOS</a:t>
            </a:r>
          </a:p>
        </p:txBody>
      </p:sp>
      <p:sp>
        <p:nvSpPr>
          <p:cNvPr id="3077" name="5 Rectángulo"/>
          <p:cNvSpPr>
            <a:spLocks noChangeArrowheads="1"/>
          </p:cNvSpPr>
          <p:nvPr/>
        </p:nvSpPr>
        <p:spPr bwMode="auto">
          <a:xfrm>
            <a:off x="285750" y="2143125"/>
            <a:ext cx="392906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 typeface="Wingdings" panose="05000000000000000000" pitchFamily="2" charset="2"/>
              <a:buChar char="Ø"/>
            </a:pPr>
            <a:r>
              <a:rPr lang="es-ES" sz="1800" b="1" dirty="0" smtClean="0">
                <a:solidFill>
                  <a:srgbClr val="2B166E"/>
                </a:solidFill>
                <a:effectLst/>
                <a:cs typeface="Arial" panose="020B0604020202020204" pitchFamily="34" charset="0"/>
              </a:rPr>
              <a:t>Mareos</a:t>
            </a:r>
          </a:p>
          <a:p>
            <a:pPr eaLnBrk="1" hangingPunct="1">
              <a:buFont typeface="Wingdings" panose="05000000000000000000" pitchFamily="2" charset="2"/>
              <a:buChar char="Ø"/>
            </a:pPr>
            <a:r>
              <a:rPr lang="es-ES" b="1" dirty="0" smtClean="0">
                <a:solidFill>
                  <a:srgbClr val="2B166E"/>
                </a:solidFill>
                <a:cs typeface="Arial" panose="020B0604020202020204" pitchFamily="34" charset="0"/>
              </a:rPr>
              <a:t>Cefalea</a:t>
            </a:r>
            <a:endParaRPr lang="es-ES" sz="1800" b="1" dirty="0" smtClean="0">
              <a:solidFill>
                <a:srgbClr val="2B166E"/>
              </a:solidFill>
              <a:effectLst/>
              <a:cs typeface="Arial" panose="020B0604020202020204" pitchFamily="34" charset="0"/>
            </a:endParaRPr>
          </a:p>
          <a:p>
            <a:pPr eaLnBrk="1" hangingPunct="1">
              <a:buFont typeface="Wingdings" panose="05000000000000000000" pitchFamily="2" charset="2"/>
              <a:buChar char="Ø"/>
            </a:pPr>
            <a:r>
              <a:rPr lang="es-ES" sz="1800" b="1" dirty="0" smtClean="0">
                <a:solidFill>
                  <a:srgbClr val="2B166E"/>
                </a:solidFill>
                <a:effectLst/>
                <a:cs typeface="Arial" panose="020B0604020202020204" pitchFamily="34" charset="0"/>
              </a:rPr>
              <a:t>Sudoración</a:t>
            </a:r>
          </a:p>
          <a:p>
            <a:pPr eaLnBrk="1" hangingPunct="1">
              <a:buFont typeface="Wingdings" panose="05000000000000000000" pitchFamily="2" charset="2"/>
              <a:buChar char="Ø"/>
            </a:pPr>
            <a:r>
              <a:rPr lang="es-ES" sz="1800" b="1" dirty="0" smtClean="0">
                <a:solidFill>
                  <a:srgbClr val="2B166E"/>
                </a:solidFill>
                <a:effectLst/>
                <a:cs typeface="Arial" panose="020B0604020202020204" pitchFamily="34" charset="0"/>
              </a:rPr>
              <a:t>Insomnio</a:t>
            </a:r>
          </a:p>
          <a:p>
            <a:pPr eaLnBrk="1" hangingPunct="1">
              <a:buFont typeface="Wingdings" panose="05000000000000000000" pitchFamily="2" charset="2"/>
              <a:buChar char="Ø"/>
            </a:pPr>
            <a:r>
              <a:rPr lang="es-ES" sz="1800" b="1" dirty="0" smtClean="0">
                <a:solidFill>
                  <a:srgbClr val="2B166E"/>
                </a:solidFill>
                <a:effectLst/>
                <a:cs typeface="Arial" panose="020B0604020202020204" pitchFamily="34" charset="0"/>
              </a:rPr>
              <a:t>Aumento del apetito</a:t>
            </a:r>
          </a:p>
          <a:p>
            <a:pPr eaLnBrk="1" hangingPunct="1">
              <a:buFont typeface="Wingdings" panose="05000000000000000000" pitchFamily="2" charset="2"/>
              <a:buChar char="Ø"/>
            </a:pPr>
            <a:r>
              <a:rPr lang="es-ES" sz="1800" b="1" dirty="0" smtClean="0">
                <a:solidFill>
                  <a:srgbClr val="2B166E"/>
                </a:solidFill>
                <a:effectLst/>
                <a:cs typeface="Arial" panose="020B0604020202020204" pitchFamily="34" charset="0"/>
              </a:rPr>
              <a:t>Aumento del peso corporal</a:t>
            </a:r>
          </a:p>
          <a:p>
            <a:pPr eaLnBrk="1" hangingPunct="1">
              <a:buFont typeface="Wingdings" panose="05000000000000000000" pitchFamily="2" charset="2"/>
              <a:buChar char="Ø"/>
            </a:pPr>
            <a:r>
              <a:rPr lang="es-ES" sz="1800" b="1" dirty="0" smtClean="0">
                <a:solidFill>
                  <a:srgbClr val="2B166E"/>
                </a:solidFill>
                <a:effectLst/>
                <a:cs typeface="Arial" panose="020B0604020202020204" pitchFamily="34" charset="0"/>
              </a:rPr>
              <a:t>Incremento de la tos y la expectoración</a:t>
            </a:r>
            <a:endParaRPr lang="es-ES" sz="1800" b="1" dirty="0" smtClean="0">
              <a:solidFill>
                <a:srgbClr val="2B166E"/>
              </a:solidFill>
              <a:effectLst/>
            </a:endParaRPr>
          </a:p>
        </p:txBody>
      </p:sp>
      <p:sp>
        <p:nvSpPr>
          <p:cNvPr id="3078" name="6 Rectángulo"/>
          <p:cNvSpPr>
            <a:spLocks noChangeArrowheads="1"/>
          </p:cNvSpPr>
          <p:nvPr/>
        </p:nvSpPr>
        <p:spPr bwMode="auto">
          <a:xfrm>
            <a:off x="6143625" y="2274888"/>
            <a:ext cx="2928938"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 typeface="Wingdings" panose="05000000000000000000" pitchFamily="2" charset="2"/>
              <a:buChar char="Ø"/>
            </a:pPr>
            <a:r>
              <a:rPr lang="es-ES" sz="1800" b="1" smtClean="0">
                <a:solidFill>
                  <a:srgbClr val="2B166E"/>
                </a:solidFill>
                <a:effectLst/>
                <a:cs typeface="Arial" panose="020B0604020202020204" pitchFamily="34" charset="0"/>
              </a:rPr>
              <a:t>Deseos intensos </a:t>
            </a:r>
          </a:p>
          <a:p>
            <a:pPr eaLnBrk="1" hangingPunct="1"/>
            <a:r>
              <a:rPr lang="es-ES" sz="1800" b="1" smtClean="0">
                <a:solidFill>
                  <a:srgbClr val="2B166E"/>
                </a:solidFill>
                <a:effectLst/>
                <a:cs typeface="Arial" panose="020B0604020202020204" pitchFamily="34" charset="0"/>
              </a:rPr>
              <a:t>de fumar.    </a:t>
            </a:r>
          </a:p>
          <a:p>
            <a:pPr eaLnBrk="1" hangingPunct="1">
              <a:buFont typeface="Wingdings" panose="05000000000000000000" pitchFamily="2" charset="2"/>
              <a:buChar char="Ø"/>
            </a:pPr>
            <a:r>
              <a:rPr lang="es-ES" sz="1800" b="1" smtClean="0">
                <a:solidFill>
                  <a:srgbClr val="2B166E"/>
                </a:solidFill>
                <a:effectLst/>
                <a:cs typeface="Arial" panose="020B0604020202020204" pitchFamily="34" charset="0"/>
              </a:rPr>
              <a:t>Ansiedad</a:t>
            </a:r>
          </a:p>
          <a:p>
            <a:pPr eaLnBrk="1" hangingPunct="1">
              <a:buFont typeface="Wingdings" panose="05000000000000000000" pitchFamily="2" charset="2"/>
              <a:buChar char="Ø"/>
            </a:pPr>
            <a:r>
              <a:rPr lang="es-ES" sz="1800" b="1" smtClean="0">
                <a:solidFill>
                  <a:srgbClr val="2B166E"/>
                </a:solidFill>
                <a:effectLst/>
                <a:cs typeface="Arial" panose="020B0604020202020204" pitchFamily="34" charset="0"/>
              </a:rPr>
              <a:t>Irritabilidad</a:t>
            </a:r>
          </a:p>
          <a:p>
            <a:pPr eaLnBrk="1" hangingPunct="1">
              <a:buFont typeface="Wingdings" panose="05000000000000000000" pitchFamily="2" charset="2"/>
              <a:buChar char="Ø"/>
            </a:pPr>
            <a:r>
              <a:rPr lang="es-ES" sz="1800" b="1" smtClean="0">
                <a:solidFill>
                  <a:srgbClr val="2B166E"/>
                </a:solidFill>
                <a:effectLst/>
                <a:cs typeface="Arial" panose="020B0604020202020204" pitchFamily="34" charset="0"/>
              </a:rPr>
              <a:t>Agresividad</a:t>
            </a:r>
          </a:p>
          <a:p>
            <a:pPr eaLnBrk="1" hangingPunct="1">
              <a:buFont typeface="Wingdings" panose="05000000000000000000" pitchFamily="2" charset="2"/>
              <a:buChar char="Ø"/>
            </a:pPr>
            <a:r>
              <a:rPr lang="es-ES" sz="1800" b="1" smtClean="0">
                <a:solidFill>
                  <a:srgbClr val="2B166E"/>
                </a:solidFill>
                <a:effectLst/>
                <a:cs typeface="Arial" panose="020B0604020202020204" pitchFamily="34" charset="0"/>
              </a:rPr>
              <a:t>Dificultades en la concentración.</a:t>
            </a:r>
          </a:p>
          <a:p>
            <a:pPr eaLnBrk="1" hangingPunct="1">
              <a:buFont typeface="Wingdings" panose="05000000000000000000" pitchFamily="2" charset="2"/>
              <a:buChar char="Ø"/>
            </a:pPr>
            <a:r>
              <a:rPr lang="es-ES" sz="1800" b="1" smtClean="0">
                <a:solidFill>
                  <a:srgbClr val="2B166E"/>
                </a:solidFill>
                <a:effectLst/>
                <a:cs typeface="Arial" panose="020B0604020202020204" pitchFamily="34" charset="0"/>
              </a:rPr>
              <a:t>  Disminución de la</a:t>
            </a:r>
          </a:p>
          <a:p>
            <a:pPr eaLnBrk="1" hangingPunct="1"/>
            <a:r>
              <a:rPr lang="es-ES" sz="1800" b="1" smtClean="0">
                <a:solidFill>
                  <a:srgbClr val="2B166E"/>
                </a:solidFill>
                <a:effectLst/>
                <a:cs typeface="Arial" panose="020B0604020202020204" pitchFamily="34" charset="0"/>
              </a:rPr>
              <a:t> memoria reciente.</a:t>
            </a:r>
          </a:p>
          <a:p>
            <a:pPr eaLnBrk="1" hangingPunct="1">
              <a:buFont typeface="Wingdings" panose="05000000000000000000" pitchFamily="2" charset="2"/>
              <a:buChar char="Ø"/>
            </a:pPr>
            <a:r>
              <a:rPr lang="es-ES" sz="1800" b="1" smtClean="0">
                <a:solidFill>
                  <a:srgbClr val="2B166E"/>
                </a:solidFill>
                <a:effectLst/>
                <a:cs typeface="Arial" panose="020B0604020202020204" pitchFamily="34" charset="0"/>
              </a:rPr>
              <a:t>Impaciencia. </a:t>
            </a:r>
            <a:endParaRPr lang="es-ES" sz="1800" b="1" smtClean="0">
              <a:solidFill>
                <a:srgbClr val="2B166E"/>
              </a:solidFill>
              <a:effectLst/>
            </a:endParaRPr>
          </a:p>
        </p:txBody>
      </p:sp>
      <p:sp>
        <p:nvSpPr>
          <p:cNvPr id="9" name="8 Proceso alternativo"/>
          <p:cNvSpPr/>
          <p:nvPr/>
        </p:nvSpPr>
        <p:spPr>
          <a:xfrm>
            <a:off x="3571868" y="3000372"/>
            <a:ext cx="2357422" cy="785818"/>
          </a:xfrm>
          <a:prstGeom prst="flowChartAlternateProcess">
            <a:avLst/>
          </a:prstGeom>
          <a:solidFill>
            <a:schemeClr val="accent3"/>
          </a:solidFill>
          <a:effectLst>
            <a:glow rad="2286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s-ES" sz="1800" b="1" dirty="0">
                <a:solidFill>
                  <a:srgbClr val="2B166E"/>
                </a:solidFill>
                <a:effectLst/>
                <a:latin typeface="Arial" pitchFamily="34" charset="0"/>
                <a:cs typeface="Arial" pitchFamily="34" charset="0"/>
              </a:rPr>
              <a:t>SÍNDROME DE </a:t>
            </a:r>
          </a:p>
          <a:p>
            <a:pPr algn="ctr" eaLnBrk="0" hangingPunct="0">
              <a:defRPr/>
            </a:pPr>
            <a:r>
              <a:rPr lang="es-ES" sz="1800" b="1" dirty="0">
                <a:solidFill>
                  <a:srgbClr val="2B166E"/>
                </a:solidFill>
                <a:effectLst/>
                <a:latin typeface="Arial" pitchFamily="34" charset="0"/>
                <a:cs typeface="Arial" pitchFamily="34" charset="0"/>
              </a:rPr>
              <a:t>ABSTINENCIA</a:t>
            </a:r>
          </a:p>
        </p:txBody>
      </p:sp>
    </p:spTree>
    <p:extLst>
      <p:ext uri="{BB962C8B-B14F-4D97-AF65-F5344CB8AC3E}">
        <p14:creationId xmlns:p14="http://schemas.microsoft.com/office/powerpoint/2010/main" val="39227825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87016" y="260648"/>
            <a:ext cx="8856984" cy="461665"/>
          </a:xfrm>
          <a:prstGeom prst="rect">
            <a:avLst/>
          </a:prstGeom>
        </p:spPr>
        <p:txBody>
          <a:bodyPr wrap="square">
            <a:spAutoFit/>
          </a:bodyPr>
          <a:lstStyle/>
          <a:p>
            <a:r>
              <a:rPr lang="es-ES" sz="2400" b="1" kern="0" dirty="0">
                <a:solidFill>
                  <a:srgbClr val="FFFFFF"/>
                </a:solidFill>
                <a:latin typeface="Arial" panose="020B0604020202020204" pitchFamily="34" charset="0"/>
                <a:cs typeface="Arial" panose="020B0604020202020204" pitchFamily="34" charset="0"/>
              </a:rPr>
              <a:t>Tabaquismo (Trastorno debido al consumo </a:t>
            </a:r>
            <a:r>
              <a:rPr lang="es-ES" sz="2400" b="1" kern="0" dirty="0" smtClean="0">
                <a:solidFill>
                  <a:srgbClr val="FFFFFF"/>
                </a:solidFill>
                <a:latin typeface="Arial" panose="020B0604020202020204" pitchFamily="34" charset="0"/>
                <a:cs typeface="Arial" panose="020B0604020202020204" pitchFamily="34" charset="0"/>
              </a:rPr>
              <a:t>de nicotina</a:t>
            </a:r>
            <a:r>
              <a:rPr lang="es-ES" sz="2400" b="1" kern="0" dirty="0">
                <a:solidFill>
                  <a:srgbClr val="FFFFFF"/>
                </a:solidFill>
                <a:latin typeface="Arial" panose="020B0604020202020204" pitchFamily="34" charset="0"/>
                <a:cs typeface="Arial" panose="020B0604020202020204" pitchFamily="34" charset="0"/>
              </a:rPr>
              <a:t>) </a:t>
            </a:r>
            <a:endParaRPr lang="es-ES" sz="2400" dirty="0"/>
          </a:p>
        </p:txBody>
      </p:sp>
      <p:sp>
        <p:nvSpPr>
          <p:cNvPr id="5" name="Rectángulo redondeado 4"/>
          <p:cNvSpPr/>
          <p:nvPr/>
        </p:nvSpPr>
        <p:spPr>
          <a:xfrm>
            <a:off x="1187624" y="1814233"/>
            <a:ext cx="4392488"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smtClean="0">
                <a:solidFill>
                  <a:schemeClr val="tx1"/>
                </a:solidFill>
                <a:latin typeface="Arial" panose="020B0604020202020204" pitchFamily="34" charset="0"/>
                <a:cs typeface="Arial" panose="020B0604020202020204" pitchFamily="34" charset="0"/>
              </a:rPr>
              <a:t>Dependencia Física</a:t>
            </a:r>
            <a:endParaRPr lang="es-ES" sz="2400" b="1" dirty="0">
              <a:solidFill>
                <a:schemeClr val="tx1"/>
              </a:solidFill>
              <a:latin typeface="Arial" panose="020B0604020202020204" pitchFamily="34" charset="0"/>
              <a:cs typeface="Arial" panose="020B0604020202020204" pitchFamily="34" charset="0"/>
            </a:endParaRPr>
          </a:p>
        </p:txBody>
      </p:sp>
      <p:sp>
        <p:nvSpPr>
          <p:cNvPr id="6" name="Rectángulo redondeado 5"/>
          <p:cNvSpPr/>
          <p:nvPr/>
        </p:nvSpPr>
        <p:spPr>
          <a:xfrm>
            <a:off x="3995936" y="3733056"/>
            <a:ext cx="4032448" cy="914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2400" b="1" dirty="0" smtClean="0">
                <a:solidFill>
                  <a:schemeClr val="tx1"/>
                </a:solidFill>
                <a:latin typeface="Arial" panose="020B0604020202020204" pitchFamily="34" charset="0"/>
                <a:cs typeface="Arial" panose="020B0604020202020204" pitchFamily="34" charset="0"/>
              </a:rPr>
              <a:t>Dependencia Psicológica</a:t>
            </a:r>
            <a:endParaRPr lang="es-ES" sz="24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22671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z="2400" dirty="0" smtClean="0">
                <a:latin typeface="Arial" panose="020B0604020202020204" pitchFamily="34" charset="0"/>
                <a:cs typeface="Arial" panose="020B0604020202020204" pitchFamily="34" charset="0"/>
              </a:rPr>
              <a:t>Significación Social</a:t>
            </a:r>
            <a:endParaRPr lang="es-ES" sz="24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p:txBody>
          <a:bodyPr/>
          <a:lstStyle/>
          <a:p>
            <a:pPr algn="just">
              <a:buFontTx/>
              <a:buChar char="-"/>
            </a:pPr>
            <a:r>
              <a:rPr lang="es-ES" sz="2400" b="0" dirty="0" smtClean="0">
                <a:latin typeface="Arial" panose="020B0604020202020204" pitchFamily="34" charset="0"/>
                <a:cs typeface="Arial" panose="020B0604020202020204" pitchFamily="34" charset="0"/>
              </a:rPr>
              <a:t>El tabaco mata a más de 8 millones de personas cada año y destruye nuestro medio ambiente, </a:t>
            </a:r>
            <a:r>
              <a:rPr lang="es-ES" sz="2400" b="0" dirty="0">
                <a:latin typeface="Arial" panose="020B0604020202020204" pitchFamily="34" charset="0"/>
                <a:cs typeface="Arial" panose="020B0604020202020204" pitchFamily="34" charset="0"/>
              </a:rPr>
              <a:t>dañando aún más la salud humana, a través del cultivo, la producción, el consumo y los desechos posteriores al </a:t>
            </a:r>
            <a:r>
              <a:rPr lang="es-ES" sz="2400" b="0" dirty="0" smtClean="0">
                <a:latin typeface="Arial" panose="020B0604020202020204" pitchFamily="34" charset="0"/>
                <a:cs typeface="Arial" panose="020B0604020202020204" pitchFamily="34" charset="0"/>
              </a:rPr>
              <a:t>consumo.</a:t>
            </a:r>
          </a:p>
          <a:p>
            <a:pPr marL="0" indent="0" algn="just">
              <a:buNone/>
            </a:pPr>
            <a:endParaRPr lang="es-ES" sz="2400" b="0" dirty="0" smtClean="0">
              <a:latin typeface="Arial" panose="020B0604020202020204" pitchFamily="34" charset="0"/>
              <a:cs typeface="Arial" panose="020B0604020202020204" pitchFamily="34" charset="0"/>
            </a:endParaRPr>
          </a:p>
          <a:p>
            <a:pPr algn="just">
              <a:buFontTx/>
              <a:buChar char="-"/>
            </a:pPr>
            <a:r>
              <a:rPr lang="es-ES" sz="2400" b="0" dirty="0" smtClean="0">
                <a:latin typeface="Arial" panose="020B0604020202020204" pitchFamily="34" charset="0"/>
                <a:cs typeface="Arial" panose="020B0604020202020204" pitchFamily="34" charset="0"/>
              </a:rPr>
              <a:t>Es </a:t>
            </a:r>
            <a:r>
              <a:rPr lang="es-ES" sz="2400" b="0" dirty="0">
                <a:latin typeface="Arial" panose="020B0604020202020204" pitchFamily="34" charset="0"/>
                <a:cs typeface="Arial" panose="020B0604020202020204" pitchFamily="34" charset="0"/>
              </a:rPr>
              <a:t>la principal causa de muerte </a:t>
            </a:r>
            <a:r>
              <a:rPr lang="es-ES" sz="2400" b="0" dirty="0" smtClean="0">
                <a:latin typeface="Arial" panose="020B0604020202020204" pitchFamily="34" charset="0"/>
                <a:cs typeface="Arial" panose="020B0604020202020204" pitchFamily="34" charset="0"/>
              </a:rPr>
              <a:t>evitable.</a:t>
            </a:r>
          </a:p>
          <a:p>
            <a:pPr marL="0" indent="0" algn="just">
              <a:buNone/>
            </a:pPr>
            <a:endParaRPr lang="es-ES" sz="2400" b="0" dirty="0" smtClean="0">
              <a:latin typeface="Arial" panose="020B0604020202020204" pitchFamily="34" charset="0"/>
              <a:cs typeface="Arial" panose="020B0604020202020204" pitchFamily="34" charset="0"/>
            </a:endParaRPr>
          </a:p>
          <a:p>
            <a:pPr algn="just">
              <a:buFontTx/>
              <a:buChar char="-"/>
            </a:pPr>
            <a:r>
              <a:rPr lang="es-ES" sz="2400" b="0" dirty="0" smtClean="0">
                <a:latin typeface="Arial" panose="020B0604020202020204" pitchFamily="34" charset="0"/>
                <a:cs typeface="Arial" panose="020B0604020202020204" pitchFamily="34" charset="0"/>
              </a:rPr>
              <a:t>Hay una naturaleza social implícita en la enfermedad individual que convierte el tabaquismo en una enfermedad social, con una prevalencia del </a:t>
            </a:r>
            <a:r>
              <a:rPr lang="es-ES" sz="2400" dirty="0" smtClean="0">
                <a:solidFill>
                  <a:srgbClr val="FF0000"/>
                </a:solidFill>
                <a:latin typeface="Arial" panose="020B0604020202020204" pitchFamily="34" charset="0"/>
                <a:cs typeface="Arial" panose="020B0604020202020204" pitchFamily="34" charset="0"/>
              </a:rPr>
              <a:t>22.3% </a:t>
            </a:r>
            <a:r>
              <a:rPr lang="es-ES" sz="2400" b="0" dirty="0" smtClean="0">
                <a:latin typeface="Arial" panose="020B0604020202020204" pitchFamily="34" charset="0"/>
                <a:cs typeface="Arial" panose="020B0604020202020204" pitchFamily="34" charset="0"/>
              </a:rPr>
              <a:t>de la población mundial, el 36.7% de los hombres y 7.8% de las mujeres (OMS 2020).</a:t>
            </a:r>
            <a:endParaRPr lang="es-ES" sz="2400" b="0" dirty="0"/>
          </a:p>
        </p:txBody>
      </p:sp>
      <p:sp>
        <p:nvSpPr>
          <p:cNvPr id="4" name="Marcador de fecha 3"/>
          <p:cNvSpPr>
            <a:spLocks noGrp="1"/>
          </p:cNvSpPr>
          <p:nvPr>
            <p:ph type="dt" sz="half" idx="10"/>
          </p:nvPr>
        </p:nvSpPr>
        <p:spPr/>
        <p:txBody>
          <a:bodyPr/>
          <a:lstStyle/>
          <a:p>
            <a:r>
              <a:rPr lang="en-US" smtClean="0"/>
              <a:t>www.themegallery.com</a:t>
            </a:r>
            <a:endParaRPr lang="en-US" dirty="0"/>
          </a:p>
        </p:txBody>
      </p:sp>
      <p:sp>
        <p:nvSpPr>
          <p:cNvPr id="5" name="Marcador de pie de página 4"/>
          <p:cNvSpPr>
            <a:spLocks noGrp="1"/>
          </p:cNvSpPr>
          <p:nvPr>
            <p:ph type="ftr" sz="quarter" idx="11"/>
          </p:nvPr>
        </p:nvSpPr>
        <p:spPr/>
        <p:txBody>
          <a:bodyPr/>
          <a:lstStyle/>
          <a:p>
            <a:r>
              <a:rPr lang="en-US" smtClean="0"/>
              <a:t>Company Logo</a:t>
            </a:r>
            <a:endParaRPr lang="en-US" dirty="0"/>
          </a:p>
        </p:txBody>
      </p:sp>
    </p:spTree>
    <p:extLst>
      <p:ext uri="{BB962C8B-B14F-4D97-AF65-F5344CB8AC3E}">
        <p14:creationId xmlns:p14="http://schemas.microsoft.com/office/powerpoint/2010/main" val="26448535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lstStyle/>
          <a:p>
            <a:pPr marL="0" indent="0">
              <a:buNone/>
            </a:pPr>
            <a:r>
              <a:rPr lang="es-ES" sz="2400" b="0" dirty="0" smtClean="0">
                <a:latin typeface="Arial" panose="020B0604020202020204" pitchFamily="34" charset="0"/>
                <a:cs typeface="Arial" panose="020B0604020202020204" pitchFamily="34" charset="0"/>
              </a:rPr>
              <a:t>La esperanza de vida de los fumadores es al menos 10 años menos que la de los no fumadores.</a:t>
            </a:r>
          </a:p>
          <a:p>
            <a:pPr marL="0" indent="0">
              <a:buNone/>
            </a:pPr>
            <a:endParaRPr lang="es-ES" sz="2400" b="0" dirty="0" smtClean="0">
              <a:latin typeface="Arial" panose="020B0604020202020204" pitchFamily="34" charset="0"/>
              <a:cs typeface="Arial" panose="020B0604020202020204" pitchFamily="34" charset="0"/>
            </a:endParaRPr>
          </a:p>
          <a:p>
            <a:pPr marL="0" indent="0">
              <a:buNone/>
            </a:pPr>
            <a:r>
              <a:rPr lang="es-ES" sz="2400" b="0" dirty="0" smtClean="0">
                <a:latin typeface="Arial" panose="020B0604020202020204" pitchFamily="34" charset="0"/>
                <a:cs typeface="Arial" panose="020B0604020202020204" pitchFamily="34" charset="0"/>
              </a:rPr>
              <a:t>El tabaco es el único producto de consumo legal que mata hasta la mitad de sus usuarios cuando se utiliza exactamente de acuerdo a las indicaciones del fabricante y la mitad de estas muertes ocurren entre los 37y 69 años.</a:t>
            </a:r>
          </a:p>
          <a:p>
            <a:pPr marL="0" indent="0">
              <a:buNone/>
            </a:pPr>
            <a:endParaRPr lang="es-ES" sz="2400" b="0" dirty="0" smtClean="0">
              <a:latin typeface="Arial" panose="020B0604020202020204" pitchFamily="34" charset="0"/>
              <a:cs typeface="Arial" panose="020B0604020202020204" pitchFamily="34" charset="0"/>
            </a:endParaRPr>
          </a:p>
          <a:p>
            <a:pPr marL="0" indent="0">
              <a:buNone/>
            </a:pPr>
            <a:endParaRPr lang="es-ES" sz="2400" b="0" dirty="0">
              <a:latin typeface="Arial" panose="020B0604020202020204" pitchFamily="34" charset="0"/>
              <a:cs typeface="Arial" panose="020B0604020202020204" pitchFamily="34" charset="0"/>
            </a:endParaRPr>
          </a:p>
          <a:p>
            <a:pPr marL="0" indent="0">
              <a:buNone/>
            </a:pPr>
            <a:r>
              <a:rPr lang="es-ES" sz="2400" b="0" dirty="0" smtClean="0">
                <a:latin typeface="Arial" panose="020B0604020202020204" pitchFamily="34" charset="0"/>
                <a:cs typeface="Arial" panose="020B0604020202020204" pitchFamily="34" charset="0"/>
              </a:rPr>
              <a:t>OMS/OPS</a:t>
            </a:r>
            <a:endParaRPr lang="es-ES" sz="2400" b="0" dirty="0">
              <a:latin typeface="Arial" panose="020B0604020202020204" pitchFamily="34" charset="0"/>
              <a:cs typeface="Arial" panose="020B0604020202020204" pitchFamily="34" charset="0"/>
            </a:endParaRPr>
          </a:p>
        </p:txBody>
      </p:sp>
      <p:sp>
        <p:nvSpPr>
          <p:cNvPr id="4" name="Marcador de fecha 3"/>
          <p:cNvSpPr>
            <a:spLocks noGrp="1"/>
          </p:cNvSpPr>
          <p:nvPr>
            <p:ph type="dt" sz="half" idx="10"/>
          </p:nvPr>
        </p:nvSpPr>
        <p:spPr/>
        <p:txBody>
          <a:bodyPr/>
          <a:lstStyle/>
          <a:p>
            <a:r>
              <a:rPr lang="en-US" smtClean="0"/>
              <a:t>www.themegallery.com</a:t>
            </a:r>
            <a:endParaRPr lang="en-US" dirty="0"/>
          </a:p>
        </p:txBody>
      </p:sp>
      <p:sp>
        <p:nvSpPr>
          <p:cNvPr id="5" name="Marcador de pie de página 4"/>
          <p:cNvSpPr>
            <a:spLocks noGrp="1"/>
          </p:cNvSpPr>
          <p:nvPr>
            <p:ph type="ftr" sz="quarter" idx="11"/>
          </p:nvPr>
        </p:nvSpPr>
        <p:spPr/>
        <p:txBody>
          <a:bodyPr/>
          <a:lstStyle/>
          <a:p>
            <a:r>
              <a:rPr lang="en-US" smtClean="0"/>
              <a:t>Company Logo</a:t>
            </a:r>
            <a:endParaRPr lang="en-US" dirty="0"/>
          </a:p>
        </p:txBody>
      </p:sp>
      <p:sp>
        <p:nvSpPr>
          <p:cNvPr id="6" name="Rectángulo 5"/>
          <p:cNvSpPr/>
          <p:nvPr/>
        </p:nvSpPr>
        <p:spPr>
          <a:xfrm>
            <a:off x="3275856" y="139672"/>
            <a:ext cx="3087705" cy="461665"/>
          </a:xfrm>
          <a:prstGeom prst="rect">
            <a:avLst/>
          </a:prstGeom>
        </p:spPr>
        <p:txBody>
          <a:bodyPr wrap="none">
            <a:spAutoFit/>
          </a:bodyPr>
          <a:lstStyle/>
          <a:p>
            <a:r>
              <a:rPr lang="es-ES" sz="2400" b="1" dirty="0">
                <a:solidFill>
                  <a:schemeClr val="bg1"/>
                </a:solidFill>
                <a:latin typeface="Arial" panose="020B0604020202020204" pitchFamily="34" charset="0"/>
                <a:cs typeface="Arial" panose="020B0604020202020204" pitchFamily="34" charset="0"/>
              </a:rPr>
              <a:t>Significación Social</a:t>
            </a:r>
            <a:endParaRPr lang="es-ES" sz="2400" b="1" dirty="0">
              <a:solidFill>
                <a:schemeClr val="bg1"/>
              </a:solidFill>
            </a:endParaRPr>
          </a:p>
        </p:txBody>
      </p:sp>
    </p:spTree>
    <p:extLst>
      <p:ext uri="{BB962C8B-B14F-4D97-AF65-F5344CB8AC3E}">
        <p14:creationId xmlns:p14="http://schemas.microsoft.com/office/powerpoint/2010/main" val="12756125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23728" y="142083"/>
            <a:ext cx="5184576" cy="563562"/>
          </a:xfrm>
        </p:spPr>
        <p:txBody>
          <a:bodyPr/>
          <a:lstStyle/>
          <a:p>
            <a:r>
              <a:rPr lang="es-ES" sz="2400" dirty="0" smtClean="0">
                <a:latin typeface="Arial" panose="020B0604020202020204" pitchFamily="34" charset="0"/>
                <a:cs typeface="Arial" panose="020B0604020202020204" pitchFamily="34" charset="0"/>
              </a:rPr>
              <a:t>Epidemiología en Cuba</a:t>
            </a:r>
            <a:endParaRPr lang="es-ES" sz="24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a:xfrm>
            <a:off x="500399" y="836712"/>
            <a:ext cx="8229600" cy="5248275"/>
          </a:xfrm>
        </p:spPr>
        <p:txBody>
          <a:bodyPr/>
          <a:lstStyle/>
          <a:p>
            <a:pPr marL="0" indent="0">
              <a:lnSpc>
                <a:spcPct val="80000"/>
              </a:lnSpc>
              <a:buNone/>
              <a:defRPr/>
            </a:pPr>
            <a:endParaRPr lang="es-ES" sz="2400" b="0" dirty="0" smtClean="0">
              <a:latin typeface="Arial" panose="020B0604020202020204" pitchFamily="34" charset="0"/>
              <a:cs typeface="Arial" panose="020B0604020202020204" pitchFamily="34" charset="0"/>
            </a:endParaRPr>
          </a:p>
          <a:p>
            <a:pPr marL="0" indent="0">
              <a:lnSpc>
                <a:spcPct val="80000"/>
              </a:lnSpc>
              <a:buNone/>
              <a:defRPr/>
            </a:pPr>
            <a:endParaRPr lang="es-ES" sz="2400" b="0" dirty="0">
              <a:latin typeface="Arial" panose="020B0604020202020204" pitchFamily="34" charset="0"/>
              <a:cs typeface="Arial" panose="020B0604020202020204" pitchFamily="34" charset="0"/>
            </a:endParaRPr>
          </a:p>
          <a:p>
            <a:pPr marL="0" indent="0" algn="just">
              <a:buNone/>
              <a:defRPr/>
            </a:pPr>
            <a:r>
              <a:rPr lang="es-ES" sz="2400" b="0" dirty="0">
                <a:latin typeface="Arial" panose="020B0604020202020204" pitchFamily="34" charset="0"/>
                <a:cs typeface="Arial" panose="020B0604020202020204" pitchFamily="34" charset="0"/>
              </a:rPr>
              <a:t>F</a:t>
            </a:r>
            <a:r>
              <a:rPr lang="es-ES" sz="2400" b="0" dirty="0" smtClean="0">
                <a:latin typeface="Arial" panose="020B0604020202020204" pitchFamily="34" charset="0"/>
                <a:cs typeface="Arial" panose="020B0604020202020204" pitchFamily="34" charset="0"/>
              </a:rPr>
              <a:t>uma actualmente: </a:t>
            </a:r>
            <a:r>
              <a:rPr lang="es-ES" sz="2400" dirty="0" smtClean="0">
                <a:solidFill>
                  <a:srgbClr val="FF0000"/>
                </a:solidFill>
                <a:latin typeface="Arial" panose="020B0604020202020204" pitchFamily="34" charset="0"/>
                <a:cs typeface="Arial" panose="020B0604020202020204" pitchFamily="34" charset="0"/>
              </a:rPr>
              <a:t>21,6% </a:t>
            </a:r>
            <a:r>
              <a:rPr lang="es-ES" sz="2400" b="0" dirty="0" smtClean="0">
                <a:latin typeface="Arial" panose="020B0604020202020204" pitchFamily="34" charset="0"/>
                <a:cs typeface="Arial" panose="020B0604020202020204" pitchFamily="34" charset="0"/>
              </a:rPr>
              <a:t>(mayor en occidente) con una tendencia al descenso en comparación 23,7 % reportado en el año 2010. Según  datos de la Encuesta de Nacional de Salud del INHEM.</a:t>
            </a:r>
          </a:p>
          <a:p>
            <a:pPr>
              <a:defRPr/>
            </a:pPr>
            <a:endParaRPr lang="es-ES" sz="2400" dirty="0" smtClean="0">
              <a:solidFill>
                <a:srgbClr val="FF0000"/>
              </a:solidFill>
              <a:latin typeface="Arial" panose="020B0604020202020204" pitchFamily="34" charset="0"/>
              <a:cs typeface="Arial" panose="020B0604020202020204" pitchFamily="34" charset="0"/>
            </a:endParaRPr>
          </a:p>
          <a:p>
            <a:pPr marL="0" indent="0">
              <a:buNone/>
              <a:defRPr/>
            </a:pPr>
            <a:r>
              <a:rPr lang="es-ES" sz="2400" b="0" dirty="0" smtClean="0">
                <a:latin typeface="Arial" panose="020B0604020202020204" pitchFamily="34" charset="0"/>
                <a:cs typeface="Arial" panose="020B0604020202020204" pitchFamily="34" charset="0"/>
              </a:rPr>
              <a:t>Edad </a:t>
            </a:r>
            <a:r>
              <a:rPr lang="es-ES" sz="2400" b="0" dirty="0">
                <a:latin typeface="Arial" panose="020B0604020202020204" pitchFamily="34" charset="0"/>
                <a:cs typeface="Arial" panose="020B0604020202020204" pitchFamily="34" charset="0"/>
              </a:rPr>
              <a:t>de inicio: </a:t>
            </a:r>
            <a:r>
              <a:rPr lang="es-ES" sz="2400" b="0" dirty="0" smtClean="0">
                <a:latin typeface="Arial" panose="020B0604020202020204" pitchFamily="34" charset="0"/>
                <a:cs typeface="Arial" panose="020B0604020202020204" pitchFamily="34" charset="0"/>
              </a:rPr>
              <a:t>el 78</a:t>
            </a:r>
            <a:r>
              <a:rPr lang="es-ES" sz="2400" b="0" dirty="0">
                <a:latin typeface="Arial" panose="020B0604020202020204" pitchFamily="34" charset="0"/>
                <a:cs typeface="Arial" panose="020B0604020202020204" pitchFamily="34" charset="0"/>
              </a:rPr>
              <a:t>% antes 20 </a:t>
            </a:r>
            <a:r>
              <a:rPr lang="es-ES" sz="2400" b="0" dirty="0" smtClean="0">
                <a:latin typeface="Arial" panose="020B0604020202020204" pitchFamily="34" charset="0"/>
                <a:cs typeface="Arial" panose="020B0604020202020204" pitchFamily="34" charset="0"/>
              </a:rPr>
              <a:t>años, iniciación </a:t>
            </a:r>
            <a:r>
              <a:rPr lang="es-ES" sz="2400" b="0" dirty="0">
                <a:latin typeface="Arial" panose="020B0604020202020204" pitchFamily="34" charset="0"/>
                <a:cs typeface="Arial" panose="020B0604020202020204" pitchFamily="34" charset="0"/>
              </a:rPr>
              <a:t>más </a:t>
            </a:r>
            <a:r>
              <a:rPr lang="es-ES" sz="2400" b="0" dirty="0" smtClean="0">
                <a:latin typeface="Arial" panose="020B0604020202020204" pitchFamily="34" charset="0"/>
                <a:cs typeface="Arial" panose="020B0604020202020204" pitchFamily="34" charset="0"/>
              </a:rPr>
              <a:t>temprana que </a:t>
            </a:r>
            <a:r>
              <a:rPr lang="es-ES" sz="2400" b="0" dirty="0">
                <a:latin typeface="Arial" panose="020B0604020202020204" pitchFamily="34" charset="0"/>
                <a:cs typeface="Arial" panose="020B0604020202020204" pitchFamily="34" charset="0"/>
              </a:rPr>
              <a:t>en </a:t>
            </a:r>
            <a:r>
              <a:rPr lang="es-ES" sz="2400" b="0" dirty="0" smtClean="0">
                <a:latin typeface="Arial" panose="020B0604020202020204" pitchFamily="34" charset="0"/>
                <a:cs typeface="Arial" panose="020B0604020202020204" pitchFamily="34" charset="0"/>
              </a:rPr>
              <a:t>el 2010 donde se reportó un 75%.</a:t>
            </a:r>
          </a:p>
          <a:p>
            <a:pPr marL="0" indent="0">
              <a:buNone/>
              <a:defRPr/>
            </a:pPr>
            <a:endParaRPr lang="es-ES" sz="2400" b="0" dirty="0">
              <a:latin typeface="Arial" panose="020B0604020202020204" pitchFamily="34" charset="0"/>
              <a:cs typeface="Arial" panose="020B0604020202020204" pitchFamily="34" charset="0"/>
            </a:endParaRPr>
          </a:p>
          <a:p>
            <a:pPr marL="0" indent="0">
              <a:buNone/>
              <a:defRPr/>
            </a:pPr>
            <a:r>
              <a:rPr lang="es-ES" sz="2400" b="0" dirty="0">
                <a:latin typeface="Arial" panose="020B0604020202020204" pitchFamily="34" charset="0"/>
                <a:cs typeface="Arial" panose="020B0604020202020204" pitchFamily="34" charset="0"/>
              </a:rPr>
              <a:t>Media global de edad de inicio: 17 años, sin diferencias por regiones. </a:t>
            </a:r>
            <a:endParaRPr lang="es-ES" sz="2400" b="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69023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Proceso alternativo"/>
          <p:cNvSpPr/>
          <p:nvPr/>
        </p:nvSpPr>
        <p:spPr>
          <a:xfrm>
            <a:off x="553422" y="1571625"/>
            <a:ext cx="2428875" cy="1143000"/>
          </a:xfrm>
          <a:prstGeom prst="flowChartAlternateProcess">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s-ES" sz="1800" b="1" dirty="0">
                <a:solidFill>
                  <a:srgbClr val="FFFF00"/>
                </a:solidFill>
                <a:effectLst/>
                <a:latin typeface="Arial" pitchFamily="34" charset="0"/>
                <a:cs typeface="Arial" pitchFamily="34" charset="0"/>
              </a:rPr>
              <a:t>FASE DE CONSUMO  EXPERIMENTAL</a:t>
            </a:r>
            <a:endParaRPr lang="es-ES" sz="1800" dirty="0">
              <a:solidFill>
                <a:srgbClr val="FFFFFF"/>
              </a:solidFill>
              <a:effectLst/>
              <a:latin typeface="Arial" pitchFamily="34" charset="0"/>
              <a:cs typeface="Arial" pitchFamily="34" charset="0"/>
            </a:endParaRPr>
          </a:p>
        </p:txBody>
      </p:sp>
      <p:sp>
        <p:nvSpPr>
          <p:cNvPr id="10" name="9 Proceso alternativo"/>
          <p:cNvSpPr/>
          <p:nvPr/>
        </p:nvSpPr>
        <p:spPr>
          <a:xfrm>
            <a:off x="428384" y="3907631"/>
            <a:ext cx="2571750" cy="928688"/>
          </a:xfrm>
          <a:prstGeom prst="flowChartAlternateProcess">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s-ES" sz="1800" b="1" dirty="0">
                <a:solidFill>
                  <a:srgbClr val="FFFF00"/>
                </a:solidFill>
                <a:effectLst/>
                <a:latin typeface="Arial" pitchFamily="34" charset="0"/>
                <a:cs typeface="Arial" pitchFamily="34" charset="0"/>
              </a:rPr>
              <a:t>FASE DE </a:t>
            </a:r>
          </a:p>
          <a:p>
            <a:pPr algn="ctr" eaLnBrk="0" hangingPunct="0">
              <a:defRPr/>
            </a:pPr>
            <a:r>
              <a:rPr lang="es-ES" sz="1800" b="1" dirty="0">
                <a:solidFill>
                  <a:srgbClr val="FFFF00"/>
                </a:solidFill>
                <a:effectLst/>
                <a:latin typeface="Arial" pitchFamily="34" charset="0"/>
                <a:cs typeface="Arial" pitchFamily="34" charset="0"/>
              </a:rPr>
              <a:t>CONSUMO  RECREATIVO</a:t>
            </a:r>
            <a:endParaRPr lang="es-ES" sz="1800" dirty="0">
              <a:solidFill>
                <a:srgbClr val="FFFFFF"/>
              </a:solidFill>
              <a:effectLst/>
              <a:latin typeface="Arial" pitchFamily="34" charset="0"/>
              <a:cs typeface="Arial" pitchFamily="34" charset="0"/>
            </a:endParaRPr>
          </a:p>
        </p:txBody>
      </p:sp>
      <p:sp>
        <p:nvSpPr>
          <p:cNvPr id="11269" name="10 CuadroTexto"/>
          <p:cNvSpPr txBox="1">
            <a:spLocks noChangeArrowheads="1"/>
          </p:cNvSpPr>
          <p:nvPr/>
        </p:nvSpPr>
        <p:spPr bwMode="auto">
          <a:xfrm>
            <a:off x="3357563" y="1327150"/>
            <a:ext cx="546290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s-ES" sz="2000" b="1" dirty="0" smtClean="0">
                <a:solidFill>
                  <a:srgbClr val="2B166E"/>
                </a:solidFill>
                <a:effectLst/>
                <a:cs typeface="Arial" panose="020B0604020202020204" pitchFamily="34" charset="0"/>
              </a:rPr>
              <a:t>Ocurre principalmente en  los  jóvenes los que se ven motivados  por la curiosidad</a:t>
            </a:r>
          </a:p>
          <a:p>
            <a:pPr algn="just" eaLnBrk="1" hangingPunct="1"/>
            <a:r>
              <a:rPr lang="es-ES" sz="2000" b="1" dirty="0" smtClean="0">
                <a:solidFill>
                  <a:srgbClr val="2B166E"/>
                </a:solidFill>
                <a:effectLst/>
                <a:cs typeface="Arial" panose="020B0604020202020204" pitchFamily="34" charset="0"/>
              </a:rPr>
              <a:t> y los deseos de experimentar los efectos que le han descrito otro fumadores.</a:t>
            </a:r>
          </a:p>
        </p:txBody>
      </p:sp>
      <p:sp>
        <p:nvSpPr>
          <p:cNvPr id="11270" name="11 CuadroTexto"/>
          <p:cNvSpPr txBox="1">
            <a:spLocks noChangeArrowheads="1"/>
          </p:cNvSpPr>
          <p:nvPr/>
        </p:nvSpPr>
        <p:spPr bwMode="auto">
          <a:xfrm>
            <a:off x="3357563" y="3907631"/>
            <a:ext cx="467201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s-ES" sz="2000" b="1" dirty="0" smtClean="0">
                <a:solidFill>
                  <a:srgbClr val="2B166E"/>
                </a:solidFill>
                <a:effectLst/>
                <a:cs typeface="Arial" panose="020B0604020202020204" pitchFamily="34" charset="0"/>
              </a:rPr>
              <a:t>El consumo se efectúa en ambientes</a:t>
            </a:r>
          </a:p>
          <a:p>
            <a:pPr algn="just" eaLnBrk="1" hangingPunct="1"/>
            <a:r>
              <a:rPr lang="es-ES" sz="2000" b="1" dirty="0" smtClean="0">
                <a:solidFill>
                  <a:srgbClr val="2B166E"/>
                </a:solidFill>
                <a:effectLst/>
                <a:cs typeface="Arial" panose="020B0604020202020204" pitchFamily="34" charset="0"/>
              </a:rPr>
              <a:t>sociales y entre amigos que desean</a:t>
            </a:r>
          </a:p>
          <a:p>
            <a:pPr algn="just" eaLnBrk="1" hangingPunct="1"/>
            <a:r>
              <a:rPr lang="es-ES" sz="2000" b="1" dirty="0" smtClean="0">
                <a:solidFill>
                  <a:srgbClr val="2B166E"/>
                </a:solidFill>
                <a:effectLst/>
                <a:cs typeface="Arial" panose="020B0604020202020204" pitchFamily="34" charset="0"/>
              </a:rPr>
              <a:t>compartir.</a:t>
            </a:r>
          </a:p>
        </p:txBody>
      </p:sp>
      <p:sp>
        <p:nvSpPr>
          <p:cNvPr id="2" name="Rectángulo 1"/>
          <p:cNvSpPr/>
          <p:nvPr/>
        </p:nvSpPr>
        <p:spPr>
          <a:xfrm>
            <a:off x="1379287" y="116632"/>
            <a:ext cx="6377238" cy="461665"/>
          </a:xfrm>
          <a:prstGeom prst="rect">
            <a:avLst/>
          </a:prstGeom>
        </p:spPr>
        <p:txBody>
          <a:bodyPr wrap="square">
            <a:spAutoFit/>
          </a:bodyPr>
          <a:lstStyle/>
          <a:p>
            <a:pPr algn="ctr" eaLnBrk="1" hangingPunct="1"/>
            <a:r>
              <a:rPr lang="es-ES" sz="2400" b="1" dirty="0" smtClean="0">
                <a:solidFill>
                  <a:schemeClr val="bg1"/>
                </a:solidFill>
              </a:rPr>
              <a:t>¿Cómo se inicia la adicción al tabaco?</a:t>
            </a:r>
            <a:endParaRPr lang="es-ES" sz="2400" b="1" dirty="0">
              <a:solidFill>
                <a:schemeClr val="bg1"/>
              </a:solidFill>
            </a:endParaRPr>
          </a:p>
        </p:txBody>
      </p:sp>
    </p:spTree>
    <p:extLst>
      <p:ext uri="{BB962C8B-B14F-4D97-AF65-F5344CB8AC3E}">
        <p14:creationId xmlns:p14="http://schemas.microsoft.com/office/powerpoint/2010/main" val="23815516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CuadroTexto"/>
          <p:cNvSpPr txBox="1">
            <a:spLocks noChangeArrowheads="1"/>
          </p:cNvSpPr>
          <p:nvPr/>
        </p:nvSpPr>
        <p:spPr bwMode="auto">
          <a:xfrm>
            <a:off x="3586162" y="1314250"/>
            <a:ext cx="501828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sz="2000" b="1" dirty="0" smtClean="0">
                <a:solidFill>
                  <a:srgbClr val="2B166E"/>
                </a:solidFill>
                <a:effectLst/>
                <a:cs typeface="Arial" panose="020B0604020202020204" pitchFamily="34" charset="0"/>
              </a:rPr>
              <a:t> Necesidad de  lograr un determinado</a:t>
            </a:r>
          </a:p>
          <a:p>
            <a:pPr eaLnBrk="1" hangingPunct="1"/>
            <a:r>
              <a:rPr lang="es-ES" sz="2000" b="1" dirty="0" smtClean="0">
                <a:solidFill>
                  <a:srgbClr val="2B166E"/>
                </a:solidFill>
                <a:effectLst/>
                <a:cs typeface="Arial" panose="020B0604020202020204" pitchFamily="34" charset="0"/>
              </a:rPr>
              <a:t> efecto para afrontar una situación</a:t>
            </a:r>
          </a:p>
          <a:p>
            <a:pPr eaLnBrk="1" hangingPunct="1"/>
            <a:r>
              <a:rPr lang="es-ES" sz="2000" b="1" dirty="0" smtClean="0">
                <a:solidFill>
                  <a:srgbClr val="2B166E"/>
                </a:solidFill>
                <a:effectLst/>
                <a:cs typeface="Arial" panose="020B0604020202020204" pitchFamily="34" charset="0"/>
              </a:rPr>
              <a:t> específica </a:t>
            </a:r>
          </a:p>
        </p:txBody>
      </p:sp>
      <p:sp>
        <p:nvSpPr>
          <p:cNvPr id="3" name="2 Proceso alternativo"/>
          <p:cNvSpPr/>
          <p:nvPr/>
        </p:nvSpPr>
        <p:spPr>
          <a:xfrm>
            <a:off x="454846" y="1258688"/>
            <a:ext cx="2571750" cy="1071562"/>
          </a:xfrm>
          <a:prstGeom prst="flowChartAlternateProcess">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s-ES" sz="1800" b="1" dirty="0">
                <a:solidFill>
                  <a:srgbClr val="FFFF00"/>
                </a:solidFill>
                <a:effectLst/>
                <a:latin typeface="Arial" pitchFamily="34" charset="0"/>
                <a:cs typeface="Arial" pitchFamily="34" charset="0"/>
              </a:rPr>
              <a:t> CONSUMO  SITUACIONAL</a:t>
            </a:r>
            <a:endParaRPr lang="es-ES" sz="1800" dirty="0">
              <a:solidFill>
                <a:srgbClr val="FFFFFF"/>
              </a:solidFill>
              <a:effectLst/>
              <a:latin typeface="Arial" pitchFamily="34" charset="0"/>
              <a:cs typeface="Arial" pitchFamily="34" charset="0"/>
            </a:endParaRPr>
          </a:p>
        </p:txBody>
      </p:sp>
      <p:sp>
        <p:nvSpPr>
          <p:cNvPr id="12292" name="3 Rectángulo"/>
          <p:cNvSpPr>
            <a:spLocks noChangeArrowheads="1"/>
          </p:cNvSpPr>
          <p:nvPr/>
        </p:nvSpPr>
        <p:spPr bwMode="auto">
          <a:xfrm>
            <a:off x="3562941" y="3141518"/>
            <a:ext cx="5033714"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s-ES" sz="2000" b="1" dirty="0" smtClean="0">
                <a:solidFill>
                  <a:srgbClr val="2B166E"/>
                </a:solidFill>
                <a:effectLst/>
                <a:cs typeface="Arial" panose="020B0604020202020204" pitchFamily="34" charset="0"/>
              </a:rPr>
              <a:t>Fumando por lo menos una vez al día, este puede ser programado, pero cada vez se va haciendo  más frecuente e intenso hasta </a:t>
            </a:r>
          </a:p>
        </p:txBody>
      </p:sp>
      <p:sp>
        <p:nvSpPr>
          <p:cNvPr id="6" name="5 Proceso alternativo"/>
          <p:cNvSpPr/>
          <p:nvPr/>
        </p:nvSpPr>
        <p:spPr>
          <a:xfrm>
            <a:off x="428625" y="3143250"/>
            <a:ext cx="2571750" cy="1214438"/>
          </a:xfrm>
          <a:prstGeom prst="flowChartAlternateProcess">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r>
              <a:rPr lang="es-ES" sz="2000" b="1" dirty="0">
                <a:solidFill>
                  <a:srgbClr val="FFFF00"/>
                </a:solidFill>
                <a:effectLst/>
                <a:latin typeface="Arial" pitchFamily="34" charset="0"/>
                <a:cs typeface="Arial" pitchFamily="34" charset="0"/>
              </a:rPr>
              <a:t> CONSUMO  INTENSIFICADO</a:t>
            </a:r>
            <a:endParaRPr lang="es-ES" sz="2000" b="1" dirty="0">
              <a:solidFill>
                <a:srgbClr val="FFFFFF"/>
              </a:solidFill>
              <a:effectLst/>
              <a:latin typeface="Arial" pitchFamily="34" charset="0"/>
              <a:cs typeface="Arial" pitchFamily="34" charset="0"/>
            </a:endParaRPr>
          </a:p>
        </p:txBody>
      </p:sp>
      <p:sp>
        <p:nvSpPr>
          <p:cNvPr id="12294" name="15 Flecha derecha"/>
          <p:cNvSpPr>
            <a:spLocks noChangeArrowheads="1"/>
          </p:cNvSpPr>
          <p:nvPr/>
        </p:nvSpPr>
        <p:spPr bwMode="auto">
          <a:xfrm rot="5400000">
            <a:off x="4143375" y="4429125"/>
            <a:ext cx="642938" cy="1214438"/>
          </a:xfrm>
          <a:prstGeom prst="rightArrow">
            <a:avLst>
              <a:gd name="adj1" fmla="val 50000"/>
              <a:gd name="adj2" fmla="val 50028"/>
            </a:avLst>
          </a:prstGeom>
          <a:solidFill>
            <a:srgbClr val="C00000"/>
          </a:solidFill>
          <a:ln w="9525" algn="ctr">
            <a:solidFill>
              <a:srgbClr val="FFFF00"/>
            </a:solidFill>
            <a:round/>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endParaRPr lang="es-ES" sz="1800" b="1" smtClean="0">
              <a:solidFill>
                <a:srgbClr val="2B166E"/>
              </a:solidFill>
              <a:effectLst/>
            </a:endParaRPr>
          </a:p>
        </p:txBody>
      </p:sp>
      <p:sp>
        <p:nvSpPr>
          <p:cNvPr id="12295" name="Rectangle 17"/>
          <p:cNvSpPr>
            <a:spLocks noChangeArrowheads="1"/>
          </p:cNvSpPr>
          <p:nvPr/>
        </p:nvSpPr>
        <p:spPr bwMode="auto">
          <a:xfrm>
            <a:off x="2857500" y="5500688"/>
            <a:ext cx="3500438" cy="714375"/>
          </a:xfrm>
          <a:prstGeom prst="rect">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s-ES_tradnl" sz="3200" b="1" smtClean="0">
                <a:solidFill>
                  <a:srgbClr val="FFFF00"/>
                </a:solidFill>
                <a:effectLst/>
                <a:cs typeface="Arial" panose="020B0604020202020204" pitchFamily="34" charset="0"/>
              </a:rPr>
              <a:t>DEPENDENCIA</a:t>
            </a:r>
            <a:endParaRPr lang="es-ES_tradnl" sz="3200" smtClean="0">
              <a:solidFill>
                <a:srgbClr val="FFFF00"/>
              </a:solidFill>
              <a:effectLst/>
              <a:cs typeface="Arial" panose="020B0604020202020204" pitchFamily="34" charset="0"/>
            </a:endParaRPr>
          </a:p>
        </p:txBody>
      </p:sp>
      <p:sp>
        <p:nvSpPr>
          <p:cNvPr id="2" name="Rectángulo 1"/>
          <p:cNvSpPr/>
          <p:nvPr/>
        </p:nvSpPr>
        <p:spPr>
          <a:xfrm>
            <a:off x="817395" y="189804"/>
            <a:ext cx="7294897" cy="461665"/>
          </a:xfrm>
          <a:prstGeom prst="rect">
            <a:avLst/>
          </a:prstGeom>
        </p:spPr>
        <p:txBody>
          <a:bodyPr wrap="square">
            <a:spAutoFit/>
          </a:bodyPr>
          <a:lstStyle/>
          <a:p>
            <a:pPr algn="ctr" eaLnBrk="1" hangingPunct="1"/>
            <a:r>
              <a:rPr lang="es-ES" sz="2400" b="1" dirty="0" smtClean="0">
                <a:solidFill>
                  <a:schemeClr val="bg1"/>
                </a:solidFill>
              </a:rPr>
              <a:t>¿Cómo se inicia la adicción al tabaco?</a:t>
            </a:r>
            <a:endParaRPr lang="es-ES" sz="2400" b="1" dirty="0">
              <a:solidFill>
                <a:schemeClr val="bg1"/>
              </a:solidFill>
            </a:endParaRPr>
          </a:p>
        </p:txBody>
      </p:sp>
    </p:spTree>
    <p:extLst>
      <p:ext uri="{BB962C8B-B14F-4D97-AF65-F5344CB8AC3E}">
        <p14:creationId xmlns:p14="http://schemas.microsoft.com/office/powerpoint/2010/main" val="32541278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r>
              <a:rPr lang="en-US" smtClean="0"/>
              <a:t>www.themegallery.com</a:t>
            </a:r>
            <a:endParaRPr lang="en-US" dirty="0"/>
          </a:p>
        </p:txBody>
      </p:sp>
      <p:sp>
        <p:nvSpPr>
          <p:cNvPr id="3" name="Marcador de pie de página 2"/>
          <p:cNvSpPr>
            <a:spLocks noGrp="1"/>
          </p:cNvSpPr>
          <p:nvPr>
            <p:ph type="ftr" sz="quarter" idx="11"/>
          </p:nvPr>
        </p:nvSpPr>
        <p:spPr/>
        <p:txBody>
          <a:bodyPr/>
          <a:lstStyle/>
          <a:p>
            <a:r>
              <a:rPr lang="en-US" smtClean="0"/>
              <a:t>Company Logo</a:t>
            </a:r>
            <a:endParaRPr lang="en-US" dirty="0"/>
          </a:p>
        </p:txBody>
      </p:sp>
      <p:sp>
        <p:nvSpPr>
          <p:cNvPr id="4" name="CuadroTexto 3"/>
          <p:cNvSpPr txBox="1"/>
          <p:nvPr/>
        </p:nvSpPr>
        <p:spPr>
          <a:xfrm>
            <a:off x="2051720" y="34220"/>
            <a:ext cx="5492080" cy="461665"/>
          </a:xfrm>
          <a:prstGeom prst="rect">
            <a:avLst/>
          </a:prstGeom>
          <a:noFill/>
        </p:spPr>
        <p:txBody>
          <a:bodyPr wrap="square" rtlCol="0">
            <a:spAutoFit/>
          </a:bodyPr>
          <a:lstStyle/>
          <a:p>
            <a:r>
              <a:rPr lang="es-ES" sz="2400" b="1" dirty="0" smtClean="0">
                <a:solidFill>
                  <a:schemeClr val="bg1"/>
                </a:solidFill>
              </a:rPr>
              <a:t>Diagnóstico del paciente fumador</a:t>
            </a:r>
            <a:endParaRPr lang="es-ES" sz="2400" b="1" dirty="0">
              <a:solidFill>
                <a:schemeClr val="bg1"/>
              </a:solidFill>
            </a:endParaRPr>
          </a:p>
        </p:txBody>
      </p:sp>
      <p:sp>
        <p:nvSpPr>
          <p:cNvPr id="5" name="CuadroTexto 4"/>
          <p:cNvSpPr txBox="1"/>
          <p:nvPr/>
        </p:nvSpPr>
        <p:spPr>
          <a:xfrm>
            <a:off x="457200" y="836712"/>
            <a:ext cx="8305800" cy="5909310"/>
          </a:xfrm>
          <a:prstGeom prst="rect">
            <a:avLst/>
          </a:prstGeom>
          <a:noFill/>
        </p:spPr>
        <p:txBody>
          <a:bodyPr wrap="square" rtlCol="0">
            <a:spAutoFit/>
          </a:bodyPr>
          <a:lstStyle/>
          <a:p>
            <a:pPr algn="ctr"/>
            <a:r>
              <a:rPr lang="es-ES" sz="2400" u="sng" dirty="0" smtClean="0"/>
              <a:t>Evaluación Psicológica:</a:t>
            </a:r>
            <a:endParaRPr lang="es-ES" sz="2400" u="sng" dirty="0"/>
          </a:p>
          <a:p>
            <a:pPr algn="just"/>
            <a:endParaRPr lang="es-ES" b="1" u="sng" dirty="0" smtClean="0"/>
          </a:p>
          <a:p>
            <a:pPr algn="just"/>
            <a:r>
              <a:rPr lang="es-ES" sz="2400" dirty="0" smtClean="0"/>
              <a:t>1-Test de Richmond para evaluar la motivación del paciente a realizar el      tratamiento.</a:t>
            </a:r>
          </a:p>
          <a:p>
            <a:pPr algn="just"/>
            <a:endParaRPr lang="es-ES" sz="2400" dirty="0" smtClean="0"/>
          </a:p>
          <a:p>
            <a:pPr algn="just"/>
            <a:r>
              <a:rPr lang="es-ES" sz="2400" dirty="0" smtClean="0"/>
              <a:t>2-Modelo de </a:t>
            </a:r>
            <a:r>
              <a:rPr lang="es-ES" sz="2400" dirty="0" err="1" smtClean="0"/>
              <a:t>Prochaska</a:t>
            </a:r>
            <a:r>
              <a:rPr lang="es-ES" sz="2400" dirty="0" smtClean="0"/>
              <a:t> y </a:t>
            </a:r>
            <a:r>
              <a:rPr lang="es-ES" sz="2400" dirty="0" err="1" smtClean="0"/>
              <a:t>Diclemente</a:t>
            </a:r>
            <a:r>
              <a:rPr lang="es-ES" sz="2400" dirty="0" smtClean="0"/>
              <a:t>. Para evaluar la fase de cambio en que se     encuentra el fumador.</a:t>
            </a:r>
          </a:p>
          <a:p>
            <a:pPr algn="just"/>
            <a:endParaRPr lang="es-ES" sz="2400" dirty="0" smtClean="0"/>
          </a:p>
          <a:p>
            <a:pPr algn="just"/>
            <a:r>
              <a:rPr lang="es-ES" sz="2400" dirty="0"/>
              <a:t>3</a:t>
            </a:r>
            <a:r>
              <a:rPr lang="es-ES" sz="2400" dirty="0" smtClean="0"/>
              <a:t>-Test de Fagerström: </a:t>
            </a:r>
            <a:r>
              <a:rPr lang="es-ES" sz="2400" dirty="0"/>
              <a:t>p</a:t>
            </a:r>
            <a:r>
              <a:rPr lang="es-ES" sz="2400" dirty="0" smtClean="0"/>
              <a:t>ara evaluar el grado de dependencia física.</a:t>
            </a:r>
          </a:p>
          <a:p>
            <a:pPr algn="just"/>
            <a:endParaRPr lang="es-ES" sz="2400" dirty="0" smtClean="0"/>
          </a:p>
          <a:p>
            <a:pPr algn="just"/>
            <a:r>
              <a:rPr lang="es-ES" sz="2400" dirty="0"/>
              <a:t>4</a:t>
            </a:r>
            <a:r>
              <a:rPr lang="es-ES" sz="2400" dirty="0" smtClean="0"/>
              <a:t>-Cuestionario de motivos de fumar: </a:t>
            </a:r>
            <a:r>
              <a:rPr lang="es-ES" sz="2400" dirty="0"/>
              <a:t>p</a:t>
            </a:r>
            <a:r>
              <a:rPr lang="es-ES" sz="2400" dirty="0" smtClean="0"/>
              <a:t>ara evaluar la dependencia psicológica.</a:t>
            </a:r>
          </a:p>
          <a:p>
            <a:pPr algn="just"/>
            <a:endParaRPr lang="es-ES" sz="2400" dirty="0"/>
          </a:p>
          <a:p>
            <a:pPr algn="just"/>
            <a:endParaRPr lang="es-ES" sz="2400" dirty="0" smtClean="0"/>
          </a:p>
          <a:p>
            <a:pPr algn="just"/>
            <a:endParaRPr lang="es-ES" sz="2400" dirty="0"/>
          </a:p>
        </p:txBody>
      </p:sp>
    </p:spTree>
    <p:extLst>
      <p:ext uri="{BB962C8B-B14F-4D97-AF65-F5344CB8AC3E}">
        <p14:creationId xmlns:p14="http://schemas.microsoft.com/office/powerpoint/2010/main" val="10474034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3275856" y="116632"/>
            <a:ext cx="3101747" cy="461665"/>
          </a:xfrm>
          <a:prstGeom prst="rect">
            <a:avLst/>
          </a:prstGeom>
          <a:noFill/>
        </p:spPr>
        <p:txBody>
          <a:bodyPr wrap="none" rtlCol="0">
            <a:spAutoFit/>
          </a:bodyPr>
          <a:lstStyle/>
          <a:p>
            <a:r>
              <a:rPr lang="es-ES" sz="2400" b="1" dirty="0" smtClean="0">
                <a:solidFill>
                  <a:schemeClr val="bg1"/>
                </a:solidFill>
              </a:rPr>
              <a:t>1-Test de Richmond</a:t>
            </a:r>
            <a:endParaRPr lang="es-ES" sz="2400" b="1" dirty="0">
              <a:solidFill>
                <a:schemeClr val="bg1"/>
              </a:solidFill>
            </a:endParaRPr>
          </a:p>
        </p:txBody>
      </p:sp>
      <p:graphicFrame>
        <p:nvGraphicFramePr>
          <p:cNvPr id="6" name="Tabla 5"/>
          <p:cNvGraphicFramePr>
            <a:graphicFrameLocks noGrp="1"/>
          </p:cNvGraphicFramePr>
          <p:nvPr>
            <p:extLst>
              <p:ext uri="{D42A27DB-BD31-4B8C-83A1-F6EECF244321}">
                <p14:modId xmlns:p14="http://schemas.microsoft.com/office/powerpoint/2010/main" val="2083998259"/>
              </p:ext>
            </p:extLst>
          </p:nvPr>
        </p:nvGraphicFramePr>
        <p:xfrm>
          <a:off x="179512" y="1124744"/>
          <a:ext cx="8784976" cy="3479800"/>
        </p:xfrm>
        <a:graphic>
          <a:graphicData uri="http://schemas.openxmlformats.org/drawingml/2006/table">
            <a:tbl>
              <a:tblPr firstRow="1" bandRow="1">
                <a:tableStyleId>{5C22544A-7EE6-4342-B048-85BDC9FD1C3A}</a:tableStyleId>
              </a:tblPr>
              <a:tblGrid>
                <a:gridCol w="3096344">
                  <a:extLst>
                    <a:ext uri="{9D8B030D-6E8A-4147-A177-3AD203B41FA5}">
                      <a16:colId xmlns:a16="http://schemas.microsoft.com/office/drawing/2014/main" val="19145711"/>
                    </a:ext>
                  </a:extLst>
                </a:gridCol>
                <a:gridCol w="1296145">
                  <a:extLst>
                    <a:ext uri="{9D8B030D-6E8A-4147-A177-3AD203B41FA5}">
                      <a16:colId xmlns:a16="http://schemas.microsoft.com/office/drawing/2014/main" val="3864656447"/>
                    </a:ext>
                  </a:extLst>
                </a:gridCol>
                <a:gridCol w="1296143">
                  <a:extLst>
                    <a:ext uri="{9D8B030D-6E8A-4147-A177-3AD203B41FA5}">
                      <a16:colId xmlns:a16="http://schemas.microsoft.com/office/drawing/2014/main" val="2231527347"/>
                    </a:ext>
                  </a:extLst>
                </a:gridCol>
                <a:gridCol w="1224136">
                  <a:extLst>
                    <a:ext uri="{9D8B030D-6E8A-4147-A177-3AD203B41FA5}">
                      <a16:colId xmlns:a16="http://schemas.microsoft.com/office/drawing/2014/main" val="1357967830"/>
                    </a:ext>
                  </a:extLst>
                </a:gridCol>
                <a:gridCol w="1872208">
                  <a:extLst>
                    <a:ext uri="{9D8B030D-6E8A-4147-A177-3AD203B41FA5}">
                      <a16:colId xmlns:a16="http://schemas.microsoft.com/office/drawing/2014/main" val="3082565544"/>
                    </a:ext>
                  </a:extLst>
                </a:gridCol>
              </a:tblGrid>
              <a:tr h="144016">
                <a:tc>
                  <a:txBody>
                    <a:bodyPr/>
                    <a:lstStyle/>
                    <a:p>
                      <a:r>
                        <a:rPr lang="es-ES" b="0" dirty="0" smtClean="0">
                          <a:solidFill>
                            <a:schemeClr val="tx1"/>
                          </a:solidFill>
                          <a:latin typeface="Arial" panose="020B0604020202020204" pitchFamily="34" charset="0"/>
                          <a:cs typeface="Arial" panose="020B0604020202020204" pitchFamily="34" charset="0"/>
                        </a:rPr>
                        <a:t>1-¿Le gustaría</a:t>
                      </a:r>
                      <a:r>
                        <a:rPr lang="es-ES" b="0" baseline="0" dirty="0" smtClean="0">
                          <a:solidFill>
                            <a:schemeClr val="tx1"/>
                          </a:solidFill>
                          <a:latin typeface="Arial" panose="020B0604020202020204" pitchFamily="34" charset="0"/>
                          <a:cs typeface="Arial" panose="020B0604020202020204" pitchFamily="34" charset="0"/>
                        </a:rPr>
                        <a:t> dejar de fumar?</a:t>
                      </a:r>
                      <a:endParaRPr lang="es-ES" b="0" dirty="0">
                        <a:solidFill>
                          <a:schemeClr val="tx1"/>
                        </a:solidFill>
                        <a:latin typeface="Arial" panose="020B0604020202020204" pitchFamily="34" charset="0"/>
                        <a:cs typeface="Arial" panose="020B0604020202020204" pitchFamily="34" charset="0"/>
                      </a:endParaRPr>
                    </a:p>
                  </a:txBody>
                  <a:tcPr>
                    <a:solidFill>
                      <a:schemeClr val="accent5"/>
                    </a:solidFill>
                  </a:tcPr>
                </a:tc>
                <a:tc gridSpan="2">
                  <a:txBody>
                    <a:bodyPr/>
                    <a:lstStyle/>
                    <a:p>
                      <a:pPr algn="ctr"/>
                      <a:r>
                        <a:rPr lang="es-ES" b="0" dirty="0" smtClean="0">
                          <a:solidFill>
                            <a:schemeClr val="tx1"/>
                          </a:solidFill>
                        </a:rPr>
                        <a:t>0</a:t>
                      </a:r>
                    </a:p>
                    <a:p>
                      <a:pPr algn="ctr"/>
                      <a:r>
                        <a:rPr lang="es-ES" b="0" dirty="0" smtClean="0">
                          <a:solidFill>
                            <a:schemeClr val="tx1"/>
                          </a:solidFill>
                        </a:rPr>
                        <a:t>NO</a:t>
                      </a:r>
                      <a:endParaRPr lang="es-ES" b="0" dirty="0">
                        <a:solidFill>
                          <a:schemeClr val="tx1"/>
                        </a:solidFill>
                      </a:endParaRPr>
                    </a:p>
                  </a:txBody>
                  <a:tcPr>
                    <a:solidFill>
                      <a:schemeClr val="accent5"/>
                    </a:solidFill>
                  </a:tcPr>
                </a:tc>
                <a:tc hMerge="1">
                  <a:txBody>
                    <a:bodyPr/>
                    <a:lstStyle/>
                    <a:p>
                      <a:endParaRPr lang="es-ES" dirty="0"/>
                    </a:p>
                  </a:txBody>
                  <a:tcPr/>
                </a:tc>
                <a:tc gridSpan="2">
                  <a:txBody>
                    <a:bodyPr/>
                    <a:lstStyle/>
                    <a:p>
                      <a:pPr algn="ctr"/>
                      <a:r>
                        <a:rPr lang="es-ES" b="0" dirty="0" smtClean="0">
                          <a:solidFill>
                            <a:schemeClr val="tx1"/>
                          </a:solidFill>
                        </a:rPr>
                        <a:t>1</a:t>
                      </a:r>
                    </a:p>
                    <a:p>
                      <a:pPr algn="ctr"/>
                      <a:r>
                        <a:rPr lang="es-ES" b="0" dirty="0" smtClean="0">
                          <a:solidFill>
                            <a:schemeClr val="tx1"/>
                          </a:solidFill>
                        </a:rPr>
                        <a:t>Sí</a:t>
                      </a:r>
                      <a:endParaRPr lang="es-ES" b="0" dirty="0">
                        <a:solidFill>
                          <a:schemeClr val="tx1"/>
                        </a:solidFill>
                      </a:endParaRPr>
                    </a:p>
                  </a:txBody>
                  <a:tcPr>
                    <a:solidFill>
                      <a:schemeClr val="accent5"/>
                    </a:solidFill>
                  </a:tcPr>
                </a:tc>
                <a:tc hMerge="1">
                  <a:txBody>
                    <a:bodyPr/>
                    <a:lstStyle/>
                    <a:p>
                      <a:endParaRPr lang="es-ES" dirty="0"/>
                    </a:p>
                  </a:txBody>
                  <a:tcPr/>
                </a:tc>
                <a:extLst>
                  <a:ext uri="{0D108BD9-81ED-4DB2-BD59-A6C34878D82A}">
                    <a16:rowId xmlns:a16="http://schemas.microsoft.com/office/drawing/2014/main" val="3967330621"/>
                  </a:ext>
                </a:extLst>
              </a:tr>
              <a:tr h="370840">
                <a:tc>
                  <a:txBody>
                    <a:bodyPr/>
                    <a:lstStyle/>
                    <a:p>
                      <a:r>
                        <a:rPr lang="es-ES" dirty="0" smtClean="0"/>
                        <a:t>2-¿Cuánto interés tiene en dejarlo?</a:t>
                      </a:r>
                      <a:endParaRPr lang="es-ES" dirty="0"/>
                    </a:p>
                  </a:txBody>
                  <a:tcPr/>
                </a:tc>
                <a:tc>
                  <a:txBody>
                    <a:bodyPr/>
                    <a:lstStyle/>
                    <a:p>
                      <a:pPr algn="ctr"/>
                      <a:r>
                        <a:rPr lang="es-ES" dirty="0" smtClean="0"/>
                        <a:t>0</a:t>
                      </a:r>
                    </a:p>
                    <a:p>
                      <a:pPr algn="ctr"/>
                      <a:r>
                        <a:rPr lang="es-ES" dirty="0" smtClean="0"/>
                        <a:t>Ninguno</a:t>
                      </a:r>
                      <a:endParaRPr lang="es-ES" dirty="0"/>
                    </a:p>
                  </a:txBody>
                  <a:tcPr/>
                </a:tc>
                <a:tc>
                  <a:txBody>
                    <a:bodyPr/>
                    <a:lstStyle/>
                    <a:p>
                      <a:pPr algn="ctr"/>
                      <a:r>
                        <a:rPr lang="es-ES" dirty="0" smtClean="0"/>
                        <a:t>1</a:t>
                      </a:r>
                    </a:p>
                    <a:p>
                      <a:pPr algn="ctr"/>
                      <a:r>
                        <a:rPr lang="es-ES" dirty="0" smtClean="0"/>
                        <a:t>Algo</a:t>
                      </a:r>
                      <a:endParaRPr lang="es-ES" dirty="0"/>
                    </a:p>
                  </a:txBody>
                  <a:tcPr/>
                </a:tc>
                <a:tc>
                  <a:txBody>
                    <a:bodyPr/>
                    <a:lstStyle/>
                    <a:p>
                      <a:pPr algn="ctr"/>
                      <a:r>
                        <a:rPr lang="es-ES" dirty="0" smtClean="0"/>
                        <a:t>2</a:t>
                      </a:r>
                    </a:p>
                    <a:p>
                      <a:pPr algn="ctr"/>
                      <a:r>
                        <a:rPr lang="es-ES" dirty="0" smtClean="0"/>
                        <a:t>Bastante</a:t>
                      </a:r>
                      <a:endParaRPr lang="es-ES" dirty="0"/>
                    </a:p>
                  </a:txBody>
                  <a:tcPr/>
                </a:tc>
                <a:tc>
                  <a:txBody>
                    <a:bodyPr/>
                    <a:lstStyle/>
                    <a:p>
                      <a:pPr algn="ctr"/>
                      <a:r>
                        <a:rPr lang="es-ES" dirty="0" smtClean="0">
                          <a:latin typeface="Arial" panose="020B0604020202020204" pitchFamily="34" charset="0"/>
                          <a:cs typeface="Arial" panose="020B0604020202020204" pitchFamily="34" charset="0"/>
                        </a:rPr>
                        <a:t>3</a:t>
                      </a:r>
                    </a:p>
                    <a:p>
                      <a:pPr algn="ctr"/>
                      <a:r>
                        <a:rPr lang="es-ES" dirty="0" smtClean="0">
                          <a:latin typeface="Arial" panose="020B0604020202020204" pitchFamily="34" charset="0"/>
                          <a:cs typeface="Arial" panose="020B0604020202020204" pitchFamily="34" charset="0"/>
                        </a:rPr>
                        <a:t>Mucho</a:t>
                      </a:r>
                    </a:p>
                  </a:txBody>
                  <a:tcPr/>
                </a:tc>
                <a:extLst>
                  <a:ext uri="{0D108BD9-81ED-4DB2-BD59-A6C34878D82A}">
                    <a16:rowId xmlns:a16="http://schemas.microsoft.com/office/drawing/2014/main" val="1477512905"/>
                  </a:ext>
                </a:extLst>
              </a:tr>
              <a:tr h="370840">
                <a:tc>
                  <a:txBody>
                    <a:bodyPr/>
                    <a:lstStyle/>
                    <a:p>
                      <a:r>
                        <a:rPr lang="es-ES" dirty="0" smtClean="0"/>
                        <a:t>3-Intentará dejar de fumar definitivamente en las 2 próximas semanas</a:t>
                      </a:r>
                      <a:endParaRPr lang="es-ES" dirty="0"/>
                    </a:p>
                  </a:txBody>
                  <a:tcPr/>
                </a:tc>
                <a:tc>
                  <a:txBody>
                    <a:bodyPr/>
                    <a:lstStyle/>
                    <a:p>
                      <a:pPr algn="ctr"/>
                      <a:r>
                        <a:rPr lang="es-ES" dirty="0" smtClean="0"/>
                        <a:t>0</a:t>
                      </a:r>
                    </a:p>
                    <a:p>
                      <a:pPr algn="ctr"/>
                      <a:r>
                        <a:rPr lang="es-ES" dirty="0" smtClean="0"/>
                        <a:t>No</a:t>
                      </a:r>
                      <a:endParaRPr lang="es-ES" dirty="0"/>
                    </a:p>
                  </a:txBody>
                  <a:tcPr/>
                </a:tc>
                <a:tc>
                  <a:txBody>
                    <a:bodyPr/>
                    <a:lstStyle/>
                    <a:p>
                      <a:pPr algn="ctr"/>
                      <a:r>
                        <a:rPr lang="es-ES" dirty="0" smtClean="0"/>
                        <a:t>1</a:t>
                      </a:r>
                    </a:p>
                    <a:p>
                      <a:pPr algn="ctr"/>
                      <a:r>
                        <a:rPr lang="es-ES" dirty="0" smtClean="0"/>
                        <a:t>Quizás</a:t>
                      </a:r>
                      <a:endParaRPr lang="es-ES" dirty="0"/>
                    </a:p>
                  </a:txBody>
                  <a:tcPr/>
                </a:tc>
                <a:tc>
                  <a:txBody>
                    <a:bodyPr/>
                    <a:lstStyle/>
                    <a:p>
                      <a:pPr algn="ctr"/>
                      <a:r>
                        <a:rPr lang="es-ES" dirty="0" smtClean="0"/>
                        <a:t>2</a:t>
                      </a:r>
                    </a:p>
                    <a:p>
                      <a:pPr algn="ctr"/>
                      <a:r>
                        <a:rPr lang="es-ES" dirty="0" smtClean="0"/>
                        <a:t>Sí</a:t>
                      </a:r>
                      <a:endParaRPr lang="es-ES" dirty="0"/>
                    </a:p>
                  </a:txBody>
                  <a:tcPr/>
                </a:tc>
                <a:tc>
                  <a:txBody>
                    <a:bodyPr/>
                    <a:lstStyle/>
                    <a:p>
                      <a:pPr algn="ctr"/>
                      <a:r>
                        <a:rPr lang="es-ES" dirty="0" smtClean="0">
                          <a:latin typeface="Arial" panose="020B0604020202020204" pitchFamily="34" charset="0"/>
                          <a:cs typeface="Arial" panose="020B0604020202020204" pitchFamily="34" charset="0"/>
                        </a:rPr>
                        <a:t>3</a:t>
                      </a:r>
                    </a:p>
                    <a:p>
                      <a:pPr algn="ctr"/>
                      <a:r>
                        <a:rPr lang="es-ES" dirty="0" smtClean="0">
                          <a:latin typeface="Arial" panose="020B0604020202020204" pitchFamily="34" charset="0"/>
                          <a:cs typeface="Arial" panose="020B0604020202020204" pitchFamily="34" charset="0"/>
                        </a:rPr>
                        <a:t>Definitivamente</a:t>
                      </a:r>
                    </a:p>
                    <a:p>
                      <a:pPr algn="ctr"/>
                      <a:r>
                        <a:rPr lang="es-ES" dirty="0" smtClean="0">
                          <a:latin typeface="Arial" panose="020B0604020202020204" pitchFamily="34" charset="0"/>
                          <a:cs typeface="Arial" panose="020B0604020202020204" pitchFamily="34" charset="0"/>
                        </a:rPr>
                        <a:t>Sí</a:t>
                      </a:r>
                      <a:endParaRPr lang="es-E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79238015"/>
                  </a:ext>
                </a:extLst>
              </a:tr>
              <a:tr h="370840">
                <a:tc>
                  <a:txBody>
                    <a:bodyPr/>
                    <a:lstStyle/>
                    <a:p>
                      <a:r>
                        <a:rPr lang="es-ES" dirty="0" smtClean="0"/>
                        <a:t>4-¿Cree que en los próximos 6 meses usted será un exfumador?</a:t>
                      </a:r>
                      <a:endParaRPr lang="es-ES" dirty="0"/>
                    </a:p>
                  </a:txBody>
                  <a:tcPr/>
                </a:tc>
                <a:tc>
                  <a:txBody>
                    <a:bodyPr/>
                    <a:lstStyle/>
                    <a:p>
                      <a:pPr algn="ctr"/>
                      <a:r>
                        <a:rPr lang="es-ES" dirty="0" smtClean="0"/>
                        <a:t>0</a:t>
                      </a:r>
                    </a:p>
                    <a:p>
                      <a:pPr algn="ctr"/>
                      <a:r>
                        <a:rPr lang="es-ES" dirty="0" smtClean="0"/>
                        <a:t>No</a:t>
                      </a:r>
                      <a:endParaRPr lang="es-ES" dirty="0"/>
                    </a:p>
                  </a:txBody>
                  <a:tcPr/>
                </a:tc>
                <a:tc>
                  <a:txBody>
                    <a:bodyPr/>
                    <a:lstStyle/>
                    <a:p>
                      <a:pPr algn="ctr"/>
                      <a:r>
                        <a:rPr lang="es-ES" dirty="0" smtClean="0"/>
                        <a:t>1</a:t>
                      </a:r>
                    </a:p>
                    <a:p>
                      <a:pPr algn="ctr"/>
                      <a:r>
                        <a:rPr lang="es-ES" dirty="0" smtClean="0"/>
                        <a:t>Quizás</a:t>
                      </a:r>
                      <a:endParaRPr lang="es-ES" dirty="0"/>
                    </a:p>
                  </a:txBody>
                  <a:tcPr/>
                </a:tc>
                <a:tc>
                  <a:txBody>
                    <a:bodyPr/>
                    <a:lstStyle/>
                    <a:p>
                      <a:pPr algn="ctr"/>
                      <a:r>
                        <a:rPr lang="es-ES" dirty="0" smtClean="0"/>
                        <a:t>2</a:t>
                      </a:r>
                    </a:p>
                    <a:p>
                      <a:pPr algn="ctr"/>
                      <a:r>
                        <a:rPr lang="es-ES" dirty="0" smtClean="0"/>
                        <a:t>Sí</a:t>
                      </a:r>
                      <a:endParaRPr lang="es-ES" dirty="0"/>
                    </a:p>
                  </a:txBody>
                  <a:tcPr/>
                </a:tc>
                <a:tc>
                  <a:txBody>
                    <a:bodyPr/>
                    <a:lstStyle/>
                    <a:p>
                      <a:pPr algn="ctr"/>
                      <a:r>
                        <a:rPr lang="es-ES" dirty="0" smtClean="0">
                          <a:latin typeface="Arial" panose="020B0604020202020204" pitchFamily="34" charset="0"/>
                          <a:cs typeface="Arial" panose="020B0604020202020204" pitchFamily="34" charset="0"/>
                        </a:rPr>
                        <a:t>3</a:t>
                      </a:r>
                    </a:p>
                    <a:p>
                      <a:pPr algn="ctr"/>
                      <a:r>
                        <a:rPr lang="es-ES" dirty="0" smtClean="0">
                          <a:latin typeface="Arial" panose="020B0604020202020204" pitchFamily="34" charset="0"/>
                          <a:cs typeface="Arial" panose="020B0604020202020204" pitchFamily="34" charset="0"/>
                        </a:rPr>
                        <a:t>Definitivamente</a:t>
                      </a:r>
                    </a:p>
                    <a:p>
                      <a:pPr algn="ctr"/>
                      <a:r>
                        <a:rPr lang="es-ES" dirty="0" smtClean="0">
                          <a:latin typeface="Arial" panose="020B0604020202020204" pitchFamily="34" charset="0"/>
                          <a:cs typeface="Arial" panose="020B0604020202020204" pitchFamily="34" charset="0"/>
                        </a:rPr>
                        <a:t>Sí</a:t>
                      </a:r>
                      <a:endParaRPr lang="es-E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74631401"/>
                  </a:ext>
                </a:extLst>
              </a:tr>
              <a:tr h="370840">
                <a:tc>
                  <a:txBody>
                    <a:bodyPr/>
                    <a:lstStyle/>
                    <a:p>
                      <a:r>
                        <a:rPr lang="es-ES" dirty="0" smtClean="0"/>
                        <a:t>Puntuación total</a:t>
                      </a:r>
                      <a:endParaRPr lang="es-ES" dirty="0"/>
                    </a:p>
                  </a:txBody>
                  <a:tcPr/>
                </a:tc>
                <a:tc>
                  <a:txBody>
                    <a:bodyPr/>
                    <a:lstStyle/>
                    <a:p>
                      <a:endParaRPr lang="es-ES" dirty="0"/>
                    </a:p>
                  </a:txBody>
                  <a:tcPr/>
                </a:tc>
                <a:tc>
                  <a:txBody>
                    <a:bodyPr/>
                    <a:lstStyle/>
                    <a:p>
                      <a:endParaRPr lang="es-ES"/>
                    </a:p>
                  </a:txBody>
                  <a:tcPr/>
                </a:tc>
                <a:tc>
                  <a:txBody>
                    <a:bodyPr/>
                    <a:lstStyle/>
                    <a:p>
                      <a:endParaRPr lang="es-ES"/>
                    </a:p>
                  </a:txBody>
                  <a:tcPr/>
                </a:tc>
                <a:tc>
                  <a:txBody>
                    <a:bodyPr/>
                    <a:lstStyle/>
                    <a:p>
                      <a:endParaRPr lang="es-E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38163975"/>
                  </a:ext>
                </a:extLst>
              </a:tr>
            </a:tbl>
          </a:graphicData>
        </a:graphic>
      </p:graphicFrame>
      <p:sp>
        <p:nvSpPr>
          <p:cNvPr id="7" name="CuadroTexto 6"/>
          <p:cNvSpPr txBox="1"/>
          <p:nvPr/>
        </p:nvSpPr>
        <p:spPr>
          <a:xfrm>
            <a:off x="1979712" y="4966325"/>
            <a:ext cx="4916731" cy="923330"/>
          </a:xfrm>
          <a:prstGeom prst="rect">
            <a:avLst/>
          </a:prstGeom>
          <a:noFill/>
        </p:spPr>
        <p:txBody>
          <a:bodyPr wrap="none" rtlCol="0">
            <a:spAutoFit/>
          </a:bodyPr>
          <a:lstStyle/>
          <a:p>
            <a:r>
              <a:rPr lang="es-ES" dirty="0" smtClean="0"/>
              <a:t>Puntuación menor o igual a 6 motivación baja </a:t>
            </a:r>
          </a:p>
          <a:p>
            <a:r>
              <a:rPr lang="es-ES" dirty="0"/>
              <a:t> </a:t>
            </a:r>
            <a:r>
              <a:rPr lang="es-ES" dirty="0" smtClean="0"/>
              <a:t>                  entre 7 y 9 motivación  moderada</a:t>
            </a:r>
          </a:p>
          <a:p>
            <a:r>
              <a:rPr lang="es-ES" dirty="0"/>
              <a:t> </a:t>
            </a:r>
            <a:r>
              <a:rPr lang="es-ES" dirty="0" smtClean="0"/>
              <a:t>                  igual a 10  motivación alta</a:t>
            </a:r>
            <a:endParaRPr lang="es-ES" dirty="0"/>
          </a:p>
        </p:txBody>
      </p:sp>
    </p:spTree>
    <p:extLst>
      <p:ext uri="{BB962C8B-B14F-4D97-AF65-F5344CB8AC3E}">
        <p14:creationId xmlns:p14="http://schemas.microsoft.com/office/powerpoint/2010/main" val="11789787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idx="4294967295"/>
          </p:nvPr>
        </p:nvSpPr>
        <p:spPr>
          <a:xfrm>
            <a:off x="431073" y="0"/>
            <a:ext cx="8209843" cy="562074"/>
          </a:xfrm>
        </p:spPr>
        <p:txBody>
          <a:bodyPr/>
          <a:lstStyle/>
          <a:p>
            <a:pPr algn="ctr" eaLnBrk="1" hangingPunct="1">
              <a:defRPr/>
            </a:pPr>
            <a:r>
              <a:rPr lang="es-ES" sz="2400" dirty="0" smtClean="0">
                <a:latin typeface="Arial" panose="020B0604020202020204" pitchFamily="34" charset="0"/>
                <a:cs typeface="Arial" panose="020B0604020202020204" pitchFamily="34" charset="0"/>
              </a:rPr>
              <a:t>2-Diagnóstico de Fase</a:t>
            </a:r>
          </a:p>
        </p:txBody>
      </p:sp>
      <p:sp>
        <p:nvSpPr>
          <p:cNvPr id="32771" name="2 Marcador de contenido"/>
          <p:cNvSpPr>
            <a:spLocks noGrp="1"/>
          </p:cNvSpPr>
          <p:nvPr>
            <p:ph idx="4294967295"/>
          </p:nvPr>
        </p:nvSpPr>
        <p:spPr>
          <a:xfrm>
            <a:off x="107950" y="561975"/>
            <a:ext cx="8856663" cy="5761038"/>
          </a:xfrm>
        </p:spPr>
        <p:txBody>
          <a:bodyPr/>
          <a:lstStyle/>
          <a:p>
            <a:pPr eaLnBrk="1" hangingPunct="1">
              <a:buFont typeface="Wingdings" panose="05000000000000000000" pitchFamily="2" charset="2"/>
              <a:buNone/>
            </a:pPr>
            <a:r>
              <a:rPr lang="es-ES" altLang="en-US" sz="2000" b="1" dirty="0" smtClean="0">
                <a:latin typeface="Arial" panose="020B0604020202020204" pitchFamily="34" charset="0"/>
                <a:cs typeface="Arial" panose="020B0604020202020204" pitchFamily="34" charset="0"/>
              </a:rPr>
              <a:t>            </a:t>
            </a:r>
            <a:r>
              <a:rPr lang="es-ES" altLang="en-US" sz="2000" dirty="0" smtClean="0">
                <a:latin typeface="Arial" panose="020B0604020202020204" pitchFamily="34" charset="0"/>
                <a:cs typeface="Arial" panose="020B0604020202020204" pitchFamily="34" charset="0"/>
              </a:rPr>
              <a:t>             </a:t>
            </a:r>
          </a:p>
          <a:p>
            <a:pPr eaLnBrk="1" hangingPunct="1">
              <a:buFont typeface="Wingdings" panose="05000000000000000000" pitchFamily="2" charset="2"/>
              <a:buNone/>
            </a:pPr>
            <a:r>
              <a:rPr lang="es-ES" altLang="en-US" sz="2000" b="1" dirty="0">
                <a:latin typeface="Arial" panose="020B0604020202020204" pitchFamily="34" charset="0"/>
                <a:cs typeface="Arial" panose="020B0604020202020204" pitchFamily="34" charset="0"/>
              </a:rPr>
              <a:t> </a:t>
            </a:r>
            <a:r>
              <a:rPr lang="es-ES" altLang="en-US" sz="2000" b="1" dirty="0" smtClean="0">
                <a:latin typeface="Arial" panose="020B0604020202020204" pitchFamily="34" charset="0"/>
                <a:cs typeface="Arial" panose="020B0604020202020204" pitchFamily="34" charset="0"/>
              </a:rPr>
              <a:t>                       Modelo de </a:t>
            </a:r>
            <a:r>
              <a:rPr lang="es-ES" altLang="en-US" sz="2000" b="1" dirty="0" err="1" smtClean="0">
                <a:latin typeface="Arial" panose="020B0604020202020204" pitchFamily="34" charset="0"/>
                <a:cs typeface="Arial" panose="020B0604020202020204" pitchFamily="34" charset="0"/>
              </a:rPr>
              <a:t>Prochaska</a:t>
            </a:r>
            <a:r>
              <a:rPr lang="es-ES" altLang="en-US" sz="2000" b="1" dirty="0" smtClean="0">
                <a:latin typeface="Arial" panose="020B0604020202020204" pitchFamily="34" charset="0"/>
                <a:cs typeface="Arial" panose="020B0604020202020204" pitchFamily="34" charset="0"/>
              </a:rPr>
              <a:t> y Di Clemente:</a:t>
            </a:r>
            <a:endParaRPr lang="es-ES" altLang="en-US" sz="2000" dirty="0" smtClean="0">
              <a:latin typeface="Arial" panose="020B0604020202020204" pitchFamily="34" charset="0"/>
              <a:cs typeface="Arial" panose="020B0604020202020204" pitchFamily="34" charset="0"/>
            </a:endParaRPr>
          </a:p>
          <a:p>
            <a:pPr algn="just" eaLnBrk="1" hangingPunct="1">
              <a:buFont typeface="Wingdings" panose="05000000000000000000" pitchFamily="2" charset="2"/>
              <a:buNone/>
            </a:pPr>
            <a:r>
              <a:rPr lang="es-ES" altLang="en-US" sz="2000" dirty="0" smtClean="0">
                <a:latin typeface="Arial" panose="020B0604020202020204" pitchFamily="34" charset="0"/>
                <a:cs typeface="Arial" panose="020B0604020202020204" pitchFamily="34" charset="0"/>
              </a:rPr>
              <a:t>-</a:t>
            </a:r>
            <a:r>
              <a:rPr lang="es-ES" altLang="en-US" sz="2000" b="0" u="sng" dirty="0" err="1" smtClean="0">
                <a:latin typeface="Arial" panose="020B0604020202020204" pitchFamily="34" charset="0"/>
                <a:cs typeface="Arial" panose="020B0604020202020204" pitchFamily="34" charset="0"/>
              </a:rPr>
              <a:t>Precontemplación</a:t>
            </a:r>
            <a:r>
              <a:rPr lang="es-ES" altLang="en-US" sz="2000" b="0" u="sng" dirty="0" smtClean="0">
                <a:latin typeface="Arial" panose="020B0604020202020204" pitchFamily="34" charset="0"/>
                <a:cs typeface="Arial" panose="020B0604020202020204" pitchFamily="34" charset="0"/>
              </a:rPr>
              <a:t>:</a:t>
            </a:r>
            <a:r>
              <a:rPr lang="es-ES" altLang="en-US" sz="2000" b="0" dirty="0" smtClean="0">
                <a:latin typeface="Arial" panose="020B0604020202020204" pitchFamily="34" charset="0"/>
                <a:cs typeface="Arial" panose="020B0604020202020204" pitchFamily="34" charset="0"/>
              </a:rPr>
              <a:t> No desea abandonar el consumo de cigarros.</a:t>
            </a:r>
          </a:p>
          <a:p>
            <a:pPr algn="just" eaLnBrk="1" hangingPunct="1">
              <a:buFont typeface="Wingdings" panose="05000000000000000000" pitchFamily="2" charset="2"/>
              <a:buNone/>
            </a:pPr>
            <a:endParaRPr lang="es-ES" altLang="en-US" sz="2000" b="0" dirty="0" smtClean="0">
              <a:latin typeface="Arial" panose="020B0604020202020204" pitchFamily="34" charset="0"/>
              <a:cs typeface="Arial" panose="020B0604020202020204" pitchFamily="34" charset="0"/>
            </a:endParaRPr>
          </a:p>
          <a:p>
            <a:pPr algn="just" eaLnBrk="1" hangingPunct="1">
              <a:buFont typeface="Wingdings" panose="05000000000000000000" pitchFamily="2" charset="2"/>
              <a:buNone/>
            </a:pPr>
            <a:r>
              <a:rPr lang="es-ES" altLang="en-US" sz="2000" b="0" dirty="0" smtClean="0">
                <a:latin typeface="Arial" panose="020B0604020202020204" pitchFamily="34" charset="0"/>
                <a:cs typeface="Arial" panose="020B0604020202020204" pitchFamily="34" charset="0"/>
              </a:rPr>
              <a:t>-</a:t>
            </a:r>
            <a:r>
              <a:rPr lang="es-ES" altLang="en-US" sz="2000" b="0" u="sng" dirty="0" smtClean="0">
                <a:latin typeface="Arial" panose="020B0604020202020204" pitchFamily="34" charset="0"/>
                <a:cs typeface="Arial" panose="020B0604020202020204" pitchFamily="34" charset="0"/>
              </a:rPr>
              <a:t>Contemplación: </a:t>
            </a:r>
            <a:r>
              <a:rPr lang="es-ES" altLang="en-US" sz="2000" b="0" dirty="0" smtClean="0">
                <a:latin typeface="Arial" panose="020B0604020202020204" pitchFamily="34" charset="0"/>
                <a:cs typeface="Arial" panose="020B0604020202020204" pitchFamily="34" charset="0"/>
              </a:rPr>
              <a:t>Desea abandonar el consumo en los próximos 6 meses, pero no sabe cuando ni como hacerlo</a:t>
            </a:r>
            <a:r>
              <a:rPr lang="es-ES" altLang="en-US" sz="2000" b="0" dirty="0">
                <a:latin typeface="Arial" panose="020B0604020202020204" pitchFamily="34" charset="0"/>
                <a:cs typeface="Arial" panose="020B0604020202020204" pitchFamily="34" charset="0"/>
              </a:rPr>
              <a:t> </a:t>
            </a:r>
            <a:r>
              <a:rPr lang="es-ES" altLang="en-US" sz="2000" b="0" dirty="0" smtClean="0">
                <a:latin typeface="Arial" panose="020B0604020202020204" pitchFamily="34" charset="0"/>
                <a:cs typeface="Arial" panose="020B0604020202020204" pitchFamily="34" charset="0"/>
              </a:rPr>
              <a:t>(Aquí se encuentra el 60 % de los </a:t>
            </a:r>
          </a:p>
          <a:p>
            <a:pPr algn="just" eaLnBrk="1" hangingPunct="1">
              <a:buFont typeface="Wingdings" panose="05000000000000000000" pitchFamily="2" charset="2"/>
              <a:buNone/>
            </a:pPr>
            <a:r>
              <a:rPr lang="es-ES" altLang="en-US" sz="2000" b="0" dirty="0" smtClean="0">
                <a:latin typeface="Arial" panose="020B0604020202020204" pitchFamily="34" charset="0"/>
                <a:cs typeface="Arial" panose="020B0604020202020204" pitchFamily="34" charset="0"/>
              </a:rPr>
              <a:t>     fumadores).</a:t>
            </a:r>
          </a:p>
          <a:p>
            <a:pPr algn="just" eaLnBrk="1" hangingPunct="1">
              <a:buFont typeface="Wingdings" panose="05000000000000000000" pitchFamily="2" charset="2"/>
              <a:buNone/>
            </a:pPr>
            <a:r>
              <a:rPr lang="es-ES" altLang="en-US" sz="2000" b="0" dirty="0" smtClean="0">
                <a:latin typeface="Arial" panose="020B0604020202020204" pitchFamily="34" charset="0"/>
                <a:cs typeface="Arial" panose="020B0604020202020204" pitchFamily="34" charset="0"/>
              </a:rPr>
              <a:t>-</a:t>
            </a:r>
            <a:r>
              <a:rPr lang="es-ES" altLang="en-US" sz="2000" b="0" u="sng" dirty="0" smtClean="0">
                <a:latin typeface="Arial" panose="020B0604020202020204" pitchFamily="34" charset="0"/>
                <a:cs typeface="Arial" panose="020B0604020202020204" pitchFamily="34" charset="0"/>
              </a:rPr>
              <a:t>Preparación para la acción</a:t>
            </a:r>
            <a:r>
              <a:rPr lang="es-ES" altLang="en-US" sz="2000" b="0" dirty="0" smtClean="0">
                <a:latin typeface="Arial" panose="020B0604020202020204" pitchFamily="34" charset="0"/>
                <a:cs typeface="Arial" panose="020B0604020202020204" pitchFamily="34" charset="0"/>
              </a:rPr>
              <a:t>: Decidido a abandonar el consumo en el próximo mes.</a:t>
            </a:r>
          </a:p>
          <a:p>
            <a:pPr algn="just" eaLnBrk="1" hangingPunct="1">
              <a:buFont typeface="Wingdings" panose="05000000000000000000" pitchFamily="2" charset="2"/>
              <a:buNone/>
            </a:pPr>
            <a:endParaRPr lang="es-ES" altLang="en-US" sz="2000" b="0" dirty="0" smtClean="0">
              <a:latin typeface="Arial" panose="020B0604020202020204" pitchFamily="34" charset="0"/>
              <a:cs typeface="Arial" panose="020B0604020202020204" pitchFamily="34" charset="0"/>
            </a:endParaRPr>
          </a:p>
          <a:p>
            <a:pPr algn="just" eaLnBrk="1" hangingPunct="1">
              <a:buFont typeface="Wingdings" panose="05000000000000000000" pitchFamily="2" charset="2"/>
              <a:buNone/>
            </a:pPr>
            <a:r>
              <a:rPr lang="es-ES" altLang="en-US" sz="2000" b="0" dirty="0" smtClean="0">
                <a:latin typeface="Arial" panose="020B0604020202020204" pitchFamily="34" charset="0"/>
                <a:cs typeface="Arial" panose="020B0604020202020204" pitchFamily="34" charset="0"/>
              </a:rPr>
              <a:t>-</a:t>
            </a:r>
            <a:r>
              <a:rPr lang="es-ES" altLang="en-US" sz="2000" b="0" u="sng" dirty="0" smtClean="0">
                <a:latin typeface="Arial" panose="020B0604020202020204" pitchFamily="34" charset="0"/>
                <a:cs typeface="Arial" panose="020B0604020202020204" pitchFamily="34" charset="0"/>
              </a:rPr>
              <a:t>Acción</a:t>
            </a:r>
            <a:r>
              <a:rPr lang="es-ES" altLang="en-US" sz="2000" b="0" dirty="0" smtClean="0">
                <a:latin typeface="Arial" panose="020B0604020202020204" pitchFamily="34" charset="0"/>
                <a:cs typeface="Arial" panose="020B0604020202020204" pitchFamily="34" charset="0"/>
              </a:rPr>
              <a:t>: </a:t>
            </a:r>
            <a:r>
              <a:rPr lang="es-ES" altLang="en-US" sz="2000" dirty="0" smtClean="0">
                <a:latin typeface="Arial" panose="020B0604020202020204" pitchFamily="34" charset="0"/>
                <a:cs typeface="Arial" panose="020B0604020202020204" pitchFamily="34" charset="0"/>
              </a:rPr>
              <a:t>Período de 6 meses </a:t>
            </a:r>
            <a:r>
              <a:rPr lang="es-ES" altLang="en-US" sz="2000" b="0" dirty="0" smtClean="0">
                <a:latin typeface="Arial" panose="020B0604020202020204" pitchFamily="34" charset="0"/>
                <a:cs typeface="Arial" panose="020B0604020202020204" pitchFamily="34" charset="0"/>
              </a:rPr>
              <a:t>que sigue a la fecha del cese del consumo.</a:t>
            </a:r>
          </a:p>
          <a:p>
            <a:pPr algn="just" eaLnBrk="1" hangingPunct="1">
              <a:buFont typeface="Wingdings" panose="05000000000000000000" pitchFamily="2" charset="2"/>
              <a:buNone/>
            </a:pPr>
            <a:endParaRPr lang="es-ES" altLang="en-US" sz="2000" b="0" dirty="0" smtClean="0">
              <a:latin typeface="Arial" panose="020B0604020202020204" pitchFamily="34" charset="0"/>
              <a:cs typeface="Arial" panose="020B0604020202020204" pitchFamily="34" charset="0"/>
            </a:endParaRPr>
          </a:p>
          <a:p>
            <a:pPr algn="just" eaLnBrk="1" hangingPunct="1">
              <a:buFont typeface="Wingdings" panose="05000000000000000000" pitchFamily="2" charset="2"/>
              <a:buNone/>
            </a:pPr>
            <a:r>
              <a:rPr lang="es-ES" altLang="en-US" sz="2000" b="0" dirty="0" smtClean="0">
                <a:latin typeface="Arial" panose="020B0604020202020204" pitchFamily="34" charset="0"/>
                <a:cs typeface="Arial" panose="020B0604020202020204" pitchFamily="34" charset="0"/>
              </a:rPr>
              <a:t>-</a:t>
            </a:r>
            <a:r>
              <a:rPr lang="es-ES" altLang="en-US" sz="2000" b="0" u="sng" dirty="0" smtClean="0">
                <a:latin typeface="Arial" panose="020B0604020202020204" pitchFamily="34" charset="0"/>
                <a:cs typeface="Arial" panose="020B0604020202020204" pitchFamily="34" charset="0"/>
              </a:rPr>
              <a:t>Mantenimiento:</a:t>
            </a:r>
            <a:r>
              <a:rPr lang="es-ES" altLang="en-US" sz="2000" b="0" dirty="0" smtClean="0">
                <a:latin typeface="Arial" panose="020B0604020202020204" pitchFamily="34" charset="0"/>
                <a:cs typeface="Arial" panose="020B0604020202020204" pitchFamily="34" charset="0"/>
              </a:rPr>
              <a:t> Período posterior a la acción (más de 6 meses de abstinencia)  Fase de prevención de recaídas.</a:t>
            </a:r>
          </a:p>
          <a:p>
            <a:pPr algn="just" eaLnBrk="1" hangingPunct="1">
              <a:buFont typeface="Wingdings" panose="05000000000000000000" pitchFamily="2" charset="2"/>
              <a:buNone/>
            </a:pPr>
            <a:endParaRPr lang="es-ES" altLang="en-US" sz="2000" b="0" dirty="0" smtClean="0">
              <a:latin typeface="Arial" panose="020B0604020202020204" pitchFamily="34" charset="0"/>
              <a:cs typeface="Arial" panose="020B0604020202020204" pitchFamily="34" charset="0"/>
            </a:endParaRPr>
          </a:p>
          <a:p>
            <a:pPr algn="just" eaLnBrk="1" hangingPunct="1">
              <a:buFont typeface="Wingdings" panose="05000000000000000000" pitchFamily="2" charset="2"/>
              <a:buNone/>
            </a:pPr>
            <a:r>
              <a:rPr lang="es-ES" altLang="en-US" sz="2000" b="0" u="sng" dirty="0" smtClean="0">
                <a:latin typeface="Arial" panose="020B0604020202020204" pitchFamily="34" charset="0"/>
                <a:cs typeface="Arial" panose="020B0604020202020204" pitchFamily="34" charset="0"/>
              </a:rPr>
              <a:t>-Recaída</a:t>
            </a:r>
            <a:r>
              <a:rPr lang="es-ES" altLang="en-US" sz="2000" b="0" dirty="0" smtClean="0">
                <a:latin typeface="Arial" panose="020B0604020202020204" pitchFamily="34" charset="0"/>
                <a:cs typeface="Arial" panose="020B0604020202020204" pitchFamily="34" charset="0"/>
              </a:rPr>
              <a:t>: El fumador regresa al consumo, luego de 1 mes de abstinencia.</a:t>
            </a:r>
          </a:p>
        </p:txBody>
      </p:sp>
    </p:spTree>
    <p:extLst>
      <p:ext uri="{BB962C8B-B14F-4D97-AF65-F5344CB8AC3E}">
        <p14:creationId xmlns:p14="http://schemas.microsoft.com/office/powerpoint/2010/main" val="44773886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794" name="Group 4"/>
          <p:cNvGrpSpPr>
            <a:grpSpLocks/>
          </p:cNvGrpSpPr>
          <p:nvPr/>
        </p:nvGrpSpPr>
        <p:grpSpPr bwMode="auto">
          <a:xfrm>
            <a:off x="323850" y="1557338"/>
            <a:ext cx="8458200" cy="4800600"/>
            <a:chOff x="240" y="1050"/>
            <a:chExt cx="5328" cy="3024"/>
          </a:xfrm>
        </p:grpSpPr>
        <p:sp>
          <p:nvSpPr>
            <p:cNvPr id="33796" name="Oval 5"/>
            <p:cNvSpPr>
              <a:spLocks noChangeArrowheads="1"/>
            </p:cNvSpPr>
            <p:nvPr/>
          </p:nvSpPr>
          <p:spPr bwMode="invGray">
            <a:xfrm>
              <a:off x="1819" y="2010"/>
              <a:ext cx="2869" cy="2064"/>
            </a:xfrm>
            <a:prstGeom prst="ellipse">
              <a:avLst/>
            </a:prstGeom>
            <a:noFill/>
            <a:ln w="63500">
              <a:solidFill>
                <a:srgbClr val="FFFF00"/>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n-US" sz="2400" b="0" i="0" u="none" strike="noStrike" kern="1200" cap="none" spc="0" normalizeH="0" baseline="0" noProof="0">
                <a:ln>
                  <a:noFill/>
                </a:ln>
                <a:solidFill>
                  <a:srgbClr val="2B166E"/>
                </a:solidFill>
                <a:effectLst/>
                <a:uLnTx/>
                <a:uFillTx/>
                <a:latin typeface="Arial Narrow" panose="020B0606020202030204" pitchFamily="34" charset="0"/>
                <a:ea typeface="+mn-ea"/>
                <a:cs typeface="+mn-cs"/>
              </a:endParaRPr>
            </a:p>
          </p:txBody>
        </p:sp>
        <p:sp>
          <p:nvSpPr>
            <p:cNvPr id="33797" name="Oval 6"/>
            <p:cNvSpPr>
              <a:spLocks noChangeArrowheads="1"/>
            </p:cNvSpPr>
            <p:nvPr/>
          </p:nvSpPr>
          <p:spPr bwMode="invGray">
            <a:xfrm>
              <a:off x="1536" y="1050"/>
              <a:ext cx="2879" cy="2879"/>
            </a:xfrm>
            <a:prstGeom prst="ellipse">
              <a:avLst/>
            </a:prstGeom>
            <a:gradFill rotWithShape="1">
              <a:gsLst>
                <a:gs pos="0">
                  <a:srgbClr val="000099"/>
                </a:gs>
                <a:gs pos="100000">
                  <a:srgbClr val="00002E"/>
                </a:gs>
              </a:gsLst>
              <a:lin ang="18900000" scaled="1"/>
            </a:gradFill>
            <a:ln w="38100">
              <a:solidFill>
                <a:schemeClr val="bg1"/>
              </a:solidFill>
              <a:round/>
              <a:headEnd/>
              <a:tailEnd/>
            </a:ln>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n-US" sz="2400" b="0" i="0" u="none" strike="noStrike" kern="1200" cap="none" spc="0" normalizeH="0" baseline="0" noProof="0">
                <a:ln>
                  <a:noFill/>
                </a:ln>
                <a:solidFill>
                  <a:srgbClr val="2B166E"/>
                </a:solidFill>
                <a:effectLst/>
                <a:uLnTx/>
                <a:uFillTx/>
                <a:latin typeface="Arial Narrow" panose="020B0606020202030204" pitchFamily="34" charset="0"/>
                <a:ea typeface="+mn-ea"/>
                <a:cs typeface="+mn-cs"/>
              </a:endParaRPr>
            </a:p>
          </p:txBody>
        </p:sp>
        <p:sp>
          <p:nvSpPr>
            <p:cNvPr id="33798" name="Text Box 7"/>
            <p:cNvSpPr txBox="1">
              <a:spLocks noChangeArrowheads="1"/>
            </p:cNvSpPr>
            <p:nvPr/>
          </p:nvSpPr>
          <p:spPr bwMode="invGray">
            <a:xfrm>
              <a:off x="272" y="3699"/>
              <a:ext cx="1392"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s-ES_tradnl" altLang="en-US" sz="2000" b="1" i="0" u="none" strike="noStrike" kern="1200" cap="none" spc="0" normalizeH="0" baseline="0" noProof="0">
                  <a:ln>
                    <a:noFill/>
                  </a:ln>
                  <a:solidFill>
                    <a:srgbClr val="2B166E"/>
                  </a:solidFill>
                  <a:effectLst/>
                  <a:uLnTx/>
                  <a:uFillTx/>
                  <a:latin typeface="Arial" panose="020B0604020202020204" pitchFamily="34" charset="0"/>
                  <a:ea typeface="+mn-ea"/>
                  <a:cs typeface="+mn-cs"/>
                </a:rPr>
                <a:t>Salida Temporal</a:t>
              </a:r>
            </a:p>
          </p:txBody>
        </p:sp>
        <p:sp>
          <p:nvSpPr>
            <p:cNvPr id="33799" name="Text Box 8"/>
            <p:cNvSpPr txBox="1">
              <a:spLocks noChangeArrowheads="1"/>
            </p:cNvSpPr>
            <p:nvPr/>
          </p:nvSpPr>
          <p:spPr bwMode="invGray">
            <a:xfrm>
              <a:off x="240" y="1098"/>
              <a:ext cx="1488"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s-ES_tradnl" altLang="en-US" sz="2000" b="1" i="0" u="none" strike="noStrike" kern="1200" cap="none" spc="0" normalizeH="0" baseline="0" noProof="0">
                  <a:ln>
                    <a:noFill/>
                  </a:ln>
                  <a:solidFill>
                    <a:srgbClr val="2B166E"/>
                  </a:solidFill>
                  <a:effectLst/>
                  <a:uLnTx/>
                  <a:uFillTx/>
                  <a:latin typeface="Arial" panose="020B0604020202020204" pitchFamily="34" charset="0"/>
                  <a:ea typeface="+mn-ea"/>
                  <a:cs typeface="+mn-cs"/>
                </a:rPr>
                <a:t>Salida Permanente</a:t>
              </a:r>
              <a:endParaRPr kumimoji="0" lang="en-GB" altLang="en-US" sz="2000" b="1" i="0" u="none" strike="noStrike" kern="1200" cap="none" spc="0" normalizeH="0" baseline="0" noProof="0">
                <a:ln>
                  <a:noFill/>
                </a:ln>
                <a:solidFill>
                  <a:srgbClr val="2B166E"/>
                </a:solidFill>
                <a:effectLst/>
                <a:uLnTx/>
                <a:uFillTx/>
                <a:latin typeface="Arial" panose="020B0604020202020204" pitchFamily="34" charset="0"/>
                <a:ea typeface="+mn-ea"/>
                <a:cs typeface="+mn-cs"/>
              </a:endParaRPr>
            </a:p>
          </p:txBody>
        </p:sp>
        <p:sp>
          <p:nvSpPr>
            <p:cNvPr id="65543" name="Line 9"/>
            <p:cNvSpPr>
              <a:spLocks noChangeShapeType="1"/>
            </p:cNvSpPr>
            <p:nvPr/>
          </p:nvSpPr>
          <p:spPr bwMode="invGray">
            <a:xfrm>
              <a:off x="2969" y="1050"/>
              <a:ext cx="0" cy="2880"/>
            </a:xfrm>
            <a:prstGeom prst="line">
              <a:avLst/>
            </a:prstGeom>
            <a:noFill/>
            <a:ln w="38100">
              <a:solidFill>
                <a:schemeClr val="bg1"/>
              </a:solidFill>
              <a:round/>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2B166E"/>
                </a:solidFill>
                <a:effectLst>
                  <a:outerShdw blurRad="38100" dist="38100" dir="2700000" algn="tl">
                    <a:srgbClr val="000000">
                      <a:alpha val="43137"/>
                    </a:srgbClr>
                  </a:outerShdw>
                </a:effectLst>
                <a:uLnTx/>
                <a:uFillTx/>
                <a:latin typeface="Arial" charset="0"/>
                <a:ea typeface="+mn-ea"/>
                <a:cs typeface="+mn-cs"/>
              </a:endParaRPr>
            </a:p>
          </p:txBody>
        </p:sp>
        <p:sp>
          <p:nvSpPr>
            <p:cNvPr id="65544" name="Line 10"/>
            <p:cNvSpPr>
              <a:spLocks noChangeShapeType="1"/>
            </p:cNvSpPr>
            <p:nvPr/>
          </p:nvSpPr>
          <p:spPr bwMode="invGray">
            <a:xfrm rot="3648673">
              <a:off x="2958" y="1089"/>
              <a:ext cx="20" cy="2787"/>
            </a:xfrm>
            <a:prstGeom prst="line">
              <a:avLst/>
            </a:prstGeom>
            <a:noFill/>
            <a:ln w="38100">
              <a:solidFill>
                <a:schemeClr val="bg1"/>
              </a:solidFill>
              <a:round/>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2B166E"/>
                </a:solidFill>
                <a:effectLst>
                  <a:outerShdw blurRad="38100" dist="38100" dir="2700000" algn="tl">
                    <a:srgbClr val="000000">
                      <a:alpha val="43137"/>
                    </a:srgbClr>
                  </a:outerShdw>
                </a:effectLst>
                <a:uLnTx/>
                <a:uFillTx/>
                <a:latin typeface="Arial" charset="0"/>
                <a:ea typeface="+mn-ea"/>
                <a:cs typeface="+mn-cs"/>
              </a:endParaRPr>
            </a:p>
          </p:txBody>
        </p:sp>
        <p:sp>
          <p:nvSpPr>
            <p:cNvPr id="65545" name="Line 11"/>
            <p:cNvSpPr>
              <a:spLocks noChangeShapeType="1"/>
            </p:cNvSpPr>
            <p:nvPr/>
          </p:nvSpPr>
          <p:spPr bwMode="invGray">
            <a:xfrm rot="7626674" flipV="1">
              <a:off x="2973" y="1114"/>
              <a:ext cx="3" cy="2751"/>
            </a:xfrm>
            <a:prstGeom prst="line">
              <a:avLst/>
            </a:prstGeom>
            <a:noFill/>
            <a:ln w="38100">
              <a:solidFill>
                <a:schemeClr val="bg1"/>
              </a:solidFill>
              <a:round/>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2B166E"/>
                </a:solidFill>
                <a:effectLst>
                  <a:outerShdw blurRad="38100" dist="38100" dir="2700000" algn="tl">
                    <a:srgbClr val="000000">
                      <a:alpha val="43137"/>
                    </a:srgbClr>
                  </a:outerShdw>
                </a:effectLst>
                <a:uLnTx/>
                <a:uFillTx/>
                <a:latin typeface="Arial" charset="0"/>
                <a:ea typeface="+mn-ea"/>
                <a:cs typeface="+mn-cs"/>
              </a:endParaRPr>
            </a:p>
          </p:txBody>
        </p:sp>
        <p:sp>
          <p:nvSpPr>
            <p:cNvPr id="33803" name="Text Box 12"/>
            <p:cNvSpPr txBox="1">
              <a:spLocks noChangeArrowheads="1"/>
            </p:cNvSpPr>
            <p:nvPr/>
          </p:nvSpPr>
          <p:spPr bwMode="invGray">
            <a:xfrm>
              <a:off x="1920" y="1506"/>
              <a:ext cx="1152"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s-ES_tradnl" altLang="en-US" sz="1600" b="1" i="0" u="none" strike="noStrike" kern="1200" cap="none" spc="0" normalizeH="0" baseline="0" noProof="0">
                  <a:ln>
                    <a:noFill/>
                  </a:ln>
                  <a:solidFill>
                    <a:srgbClr val="FFFF00"/>
                  </a:solidFill>
                  <a:effectLst/>
                  <a:uLnTx/>
                  <a:uFillTx/>
                  <a:latin typeface="Arial" panose="020B0604020202020204" pitchFamily="34" charset="0"/>
                  <a:ea typeface="+mn-ea"/>
                  <a:cs typeface="+mn-cs"/>
                </a:rPr>
                <a:t>Mantenimiento</a:t>
              </a:r>
              <a:endParaRPr kumimoji="0" lang="en-GB" altLang="en-US" sz="1600" b="0" i="0" u="none" strike="noStrike" kern="1200" cap="none" spc="0" normalizeH="0" baseline="0" noProof="0">
                <a:ln>
                  <a:noFill/>
                </a:ln>
                <a:solidFill>
                  <a:srgbClr val="FFFF00"/>
                </a:solidFill>
                <a:effectLst/>
                <a:uLnTx/>
                <a:uFillTx/>
                <a:latin typeface="Arial" panose="020B0604020202020204" pitchFamily="34" charset="0"/>
                <a:ea typeface="+mn-ea"/>
                <a:cs typeface="+mn-cs"/>
              </a:endParaRPr>
            </a:p>
          </p:txBody>
        </p:sp>
        <p:sp>
          <p:nvSpPr>
            <p:cNvPr id="33804" name="Text Box 13"/>
            <p:cNvSpPr txBox="1">
              <a:spLocks noChangeArrowheads="1"/>
            </p:cNvSpPr>
            <p:nvPr/>
          </p:nvSpPr>
          <p:spPr bwMode="invGray">
            <a:xfrm>
              <a:off x="3168" y="1506"/>
              <a:ext cx="1296"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s-ES_tradnl" altLang="en-US" sz="1600" b="1" i="0" u="none" strike="noStrike" kern="1200" cap="none" spc="0" normalizeH="0" baseline="0" noProof="0">
                  <a:ln>
                    <a:noFill/>
                  </a:ln>
                  <a:solidFill>
                    <a:srgbClr val="FFFF66"/>
                  </a:solidFill>
                  <a:effectLst/>
                  <a:uLnTx/>
                  <a:uFillTx/>
                  <a:latin typeface="Arial" panose="020B0604020202020204" pitchFamily="34" charset="0"/>
                  <a:ea typeface="+mn-ea"/>
                  <a:cs typeface="+mn-cs"/>
                </a:rPr>
                <a:t>Recaída</a:t>
              </a:r>
              <a:endParaRPr kumimoji="0" lang="en-GB" altLang="en-US" sz="1600" b="0" i="0" u="none" strike="noStrike" kern="1200" cap="none" spc="0" normalizeH="0" baseline="0" noProof="0">
                <a:ln>
                  <a:noFill/>
                </a:ln>
                <a:solidFill>
                  <a:srgbClr val="FFFF66"/>
                </a:solidFill>
                <a:effectLst/>
                <a:uLnTx/>
                <a:uFillTx/>
                <a:latin typeface="Arial" panose="020B0604020202020204" pitchFamily="34" charset="0"/>
                <a:ea typeface="+mn-ea"/>
                <a:cs typeface="+mn-cs"/>
              </a:endParaRPr>
            </a:p>
          </p:txBody>
        </p:sp>
        <p:sp>
          <p:nvSpPr>
            <p:cNvPr id="33805" name="Text Box 14"/>
            <p:cNvSpPr txBox="1">
              <a:spLocks noChangeArrowheads="1"/>
            </p:cNvSpPr>
            <p:nvPr/>
          </p:nvSpPr>
          <p:spPr bwMode="invGray">
            <a:xfrm>
              <a:off x="3072" y="2403"/>
              <a:ext cx="144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s-ES_tradnl" altLang="en-US" sz="1600" b="1" i="0" u="none" strike="noStrike" kern="1200" cap="none" spc="0" normalizeH="0" baseline="0" noProof="0">
                  <a:ln>
                    <a:noFill/>
                  </a:ln>
                  <a:solidFill>
                    <a:srgbClr val="FFFF66"/>
                  </a:solidFill>
                  <a:effectLst/>
                  <a:uLnTx/>
                  <a:uFillTx/>
                  <a:latin typeface="Arial" panose="020B0604020202020204" pitchFamily="34" charset="0"/>
                  <a:ea typeface="+mn-ea"/>
                  <a:cs typeface="+mn-cs"/>
                </a:rPr>
                <a:t>Pre-contemplación</a:t>
              </a:r>
              <a:endParaRPr kumimoji="0" lang="en-GB" altLang="en-US" sz="1600" b="0" i="0" u="none" strike="noStrike" kern="1200" cap="none" spc="0" normalizeH="0" baseline="0" noProof="0">
                <a:ln>
                  <a:noFill/>
                </a:ln>
                <a:solidFill>
                  <a:srgbClr val="FFFF66"/>
                </a:solidFill>
                <a:effectLst/>
                <a:uLnTx/>
                <a:uFillTx/>
                <a:latin typeface="Arial" panose="020B0604020202020204" pitchFamily="34" charset="0"/>
                <a:ea typeface="+mn-ea"/>
                <a:cs typeface="+mn-cs"/>
              </a:endParaRPr>
            </a:p>
          </p:txBody>
        </p:sp>
        <p:sp>
          <p:nvSpPr>
            <p:cNvPr id="33806" name="Text Box 15"/>
            <p:cNvSpPr txBox="1">
              <a:spLocks noChangeArrowheads="1"/>
            </p:cNvSpPr>
            <p:nvPr/>
          </p:nvSpPr>
          <p:spPr bwMode="invGray">
            <a:xfrm>
              <a:off x="1632" y="2402"/>
              <a:ext cx="816"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s-ES_tradnl" altLang="en-US" sz="1600" b="1" i="0" u="none" strike="noStrike" kern="1200" cap="none" spc="0" normalizeH="0" baseline="0" noProof="0">
                  <a:ln>
                    <a:noFill/>
                  </a:ln>
                  <a:solidFill>
                    <a:srgbClr val="FFFF66"/>
                  </a:solidFill>
                  <a:effectLst/>
                  <a:uLnTx/>
                  <a:uFillTx/>
                  <a:latin typeface="Arial" panose="020B0604020202020204" pitchFamily="34" charset="0"/>
                  <a:ea typeface="+mn-ea"/>
                  <a:cs typeface="+mn-cs"/>
                </a:rPr>
                <a:t>Acción</a:t>
              </a:r>
              <a:endParaRPr kumimoji="0" lang="en-GB" altLang="en-US" sz="1600" b="0" i="0" u="none" strike="noStrike" kern="1200" cap="none" spc="0" normalizeH="0" baseline="0" noProof="0">
                <a:ln>
                  <a:noFill/>
                </a:ln>
                <a:solidFill>
                  <a:srgbClr val="FFFF66"/>
                </a:solidFill>
                <a:effectLst/>
                <a:uLnTx/>
                <a:uFillTx/>
                <a:latin typeface="Arial" panose="020B0604020202020204" pitchFamily="34" charset="0"/>
                <a:ea typeface="+mn-ea"/>
                <a:cs typeface="+mn-cs"/>
              </a:endParaRPr>
            </a:p>
          </p:txBody>
        </p:sp>
        <p:sp>
          <p:nvSpPr>
            <p:cNvPr id="33807" name="Text Box 16"/>
            <p:cNvSpPr txBox="1">
              <a:spLocks noChangeArrowheads="1"/>
            </p:cNvSpPr>
            <p:nvPr/>
          </p:nvSpPr>
          <p:spPr bwMode="invGray">
            <a:xfrm>
              <a:off x="1787" y="3219"/>
              <a:ext cx="120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s-ES_tradnl" altLang="en-US" sz="1600" b="1" i="0" u="none" strike="noStrike" kern="1200" cap="none" spc="0" normalizeH="0" baseline="0" noProof="0" dirty="0" smtClean="0">
                  <a:ln>
                    <a:noFill/>
                  </a:ln>
                  <a:solidFill>
                    <a:srgbClr val="FFFF66"/>
                  </a:solidFill>
                  <a:effectLst/>
                  <a:uLnTx/>
                  <a:uFillTx/>
                  <a:latin typeface="Arial" panose="020B0604020202020204" pitchFamily="34" charset="0"/>
                  <a:ea typeface="+mn-ea"/>
                  <a:cs typeface="+mn-cs"/>
                </a:rPr>
                <a:t>   Preparación</a:t>
              </a:r>
              <a:endParaRPr kumimoji="0" lang="en-GB" altLang="en-US" sz="1600" b="0" i="0" u="none" strike="noStrike" kern="1200" cap="none" spc="0" normalizeH="0" baseline="0" noProof="0" dirty="0">
                <a:ln>
                  <a:noFill/>
                </a:ln>
                <a:solidFill>
                  <a:srgbClr val="FFFF66"/>
                </a:solidFill>
                <a:effectLst/>
                <a:uLnTx/>
                <a:uFillTx/>
                <a:latin typeface="Arial" panose="020B0604020202020204" pitchFamily="34" charset="0"/>
                <a:ea typeface="+mn-ea"/>
                <a:cs typeface="+mn-cs"/>
              </a:endParaRPr>
            </a:p>
          </p:txBody>
        </p:sp>
        <p:sp>
          <p:nvSpPr>
            <p:cNvPr id="33808" name="Text Box 17"/>
            <p:cNvSpPr txBox="1">
              <a:spLocks noChangeArrowheads="1"/>
            </p:cNvSpPr>
            <p:nvPr/>
          </p:nvSpPr>
          <p:spPr bwMode="invGray">
            <a:xfrm>
              <a:off x="2891" y="3227"/>
              <a:ext cx="1248"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s-ES_tradnl" altLang="en-US" sz="1600" b="1" i="0" u="none" strike="noStrike" kern="1200" cap="none" spc="0" normalizeH="0" baseline="0" noProof="0" dirty="0" smtClean="0">
                  <a:ln>
                    <a:noFill/>
                  </a:ln>
                  <a:solidFill>
                    <a:srgbClr val="FFFF66"/>
                  </a:solidFill>
                  <a:effectLst/>
                  <a:uLnTx/>
                  <a:uFillTx/>
                  <a:latin typeface="Arial" panose="020B0604020202020204" pitchFamily="34" charset="0"/>
                  <a:ea typeface="+mn-ea"/>
                  <a:cs typeface="+mn-cs"/>
                </a:rPr>
                <a:t>    Contemplación</a:t>
              </a:r>
              <a:endParaRPr kumimoji="0" lang="en-GB" altLang="en-US" sz="1600" b="0" i="0" u="none" strike="noStrike" kern="1200" cap="none" spc="0" normalizeH="0" baseline="0" noProof="0" dirty="0">
                <a:ln>
                  <a:noFill/>
                </a:ln>
                <a:solidFill>
                  <a:srgbClr val="FFFF66"/>
                </a:solidFill>
                <a:effectLst/>
                <a:uLnTx/>
                <a:uFillTx/>
                <a:latin typeface="Arial" panose="020B0604020202020204" pitchFamily="34" charset="0"/>
                <a:ea typeface="+mn-ea"/>
                <a:cs typeface="+mn-cs"/>
              </a:endParaRPr>
            </a:p>
          </p:txBody>
        </p:sp>
        <p:sp>
          <p:nvSpPr>
            <p:cNvPr id="33809" name="AutoShape 18"/>
            <p:cNvSpPr>
              <a:spLocks noChangeArrowheads="1"/>
            </p:cNvSpPr>
            <p:nvPr/>
          </p:nvSpPr>
          <p:spPr bwMode="invGray">
            <a:xfrm>
              <a:off x="2663" y="1194"/>
              <a:ext cx="624" cy="192"/>
            </a:xfrm>
            <a:prstGeom prst="curvedDownArrow">
              <a:avLst>
                <a:gd name="adj1" fmla="val 65000"/>
                <a:gd name="adj2" fmla="val 130000"/>
                <a:gd name="adj3" fmla="val 33333"/>
              </a:avLst>
            </a:prstGeom>
            <a:solidFill>
              <a:srgbClr val="FFFF00"/>
            </a:solidFill>
            <a:ln w="9525">
              <a:solidFill>
                <a:schemeClr val="tx1"/>
              </a:solidFill>
              <a:miter lim="800000"/>
              <a:headEnd/>
              <a:tailEnd/>
            </a:ln>
          </p:spPr>
          <p:txBody>
            <a:bodyPr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n-US" sz="2400" b="0" i="0" u="none" strike="noStrike" kern="1200" cap="none" spc="0" normalizeH="0" baseline="0" noProof="0">
                <a:ln>
                  <a:noFill/>
                </a:ln>
                <a:solidFill>
                  <a:srgbClr val="2B166E"/>
                </a:solidFill>
                <a:effectLst/>
                <a:uLnTx/>
                <a:uFillTx/>
                <a:latin typeface="Arial Narrow" panose="020B0606020202030204" pitchFamily="34" charset="0"/>
                <a:ea typeface="+mn-ea"/>
                <a:cs typeface="+mn-cs"/>
              </a:endParaRPr>
            </a:p>
          </p:txBody>
        </p:sp>
        <p:sp>
          <p:nvSpPr>
            <p:cNvPr id="33810" name="AutoShape 19"/>
            <p:cNvSpPr>
              <a:spLocks noChangeArrowheads="1"/>
            </p:cNvSpPr>
            <p:nvPr/>
          </p:nvSpPr>
          <p:spPr bwMode="invGray">
            <a:xfrm rot="10746496">
              <a:off x="2663" y="3498"/>
              <a:ext cx="624" cy="192"/>
            </a:xfrm>
            <a:prstGeom prst="curvedDownArrow">
              <a:avLst>
                <a:gd name="adj1" fmla="val 65000"/>
                <a:gd name="adj2" fmla="val 130000"/>
                <a:gd name="adj3" fmla="val 33333"/>
              </a:avLst>
            </a:prstGeom>
            <a:solidFill>
              <a:srgbClr val="FFFF00"/>
            </a:solidFill>
            <a:ln w="9525">
              <a:solidFill>
                <a:schemeClr val="tx1"/>
              </a:solidFill>
              <a:miter lim="800000"/>
              <a:headEnd/>
              <a:tailEnd/>
            </a:ln>
          </p:spPr>
          <p:txBody>
            <a:bodyPr rot="10800000"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n-US" sz="2400" b="0" i="0" u="none" strike="noStrike" kern="1200" cap="none" spc="0" normalizeH="0" baseline="0" noProof="0">
                <a:ln>
                  <a:noFill/>
                </a:ln>
                <a:solidFill>
                  <a:srgbClr val="2B166E"/>
                </a:solidFill>
                <a:effectLst/>
                <a:uLnTx/>
                <a:uFillTx/>
                <a:latin typeface="Arial Narrow" panose="020B0606020202030204" pitchFamily="34" charset="0"/>
                <a:ea typeface="+mn-ea"/>
                <a:cs typeface="+mn-cs"/>
              </a:endParaRPr>
            </a:p>
          </p:txBody>
        </p:sp>
        <p:sp>
          <p:nvSpPr>
            <p:cNvPr id="33811" name="AutoShape 20"/>
            <p:cNvSpPr>
              <a:spLocks noChangeArrowheads="1"/>
            </p:cNvSpPr>
            <p:nvPr/>
          </p:nvSpPr>
          <p:spPr bwMode="invGray">
            <a:xfrm rot="8130905">
              <a:off x="1630" y="3566"/>
              <a:ext cx="432" cy="202"/>
            </a:xfrm>
            <a:prstGeom prst="rightArrow">
              <a:avLst>
                <a:gd name="adj1" fmla="val 50000"/>
                <a:gd name="adj2" fmla="val 53465"/>
              </a:avLst>
            </a:prstGeom>
            <a:solidFill>
              <a:srgbClr val="FFFF00"/>
            </a:solidFill>
            <a:ln w="9525">
              <a:solidFill>
                <a:schemeClr val="tx1"/>
              </a:solidFill>
              <a:miter lim="800000"/>
              <a:headEnd/>
              <a:tailEnd/>
            </a:ln>
          </p:spPr>
          <p:txBody>
            <a:bodyPr rot="10800000"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n-US" sz="2400" b="0" i="0" u="none" strike="noStrike" kern="1200" cap="none" spc="0" normalizeH="0" baseline="0" noProof="0">
                <a:ln>
                  <a:noFill/>
                </a:ln>
                <a:solidFill>
                  <a:srgbClr val="2B166E"/>
                </a:solidFill>
                <a:effectLst/>
                <a:uLnTx/>
                <a:uFillTx/>
                <a:latin typeface="Arial Narrow" panose="020B0606020202030204" pitchFamily="34" charset="0"/>
                <a:ea typeface="+mn-ea"/>
                <a:cs typeface="+mn-cs"/>
              </a:endParaRPr>
            </a:p>
          </p:txBody>
        </p:sp>
        <p:sp>
          <p:nvSpPr>
            <p:cNvPr id="33812" name="AutoShape 21"/>
            <p:cNvSpPr>
              <a:spLocks noChangeArrowheads="1"/>
            </p:cNvSpPr>
            <p:nvPr/>
          </p:nvSpPr>
          <p:spPr bwMode="invGray">
            <a:xfrm rot="10800000">
              <a:off x="4395" y="2298"/>
              <a:ext cx="432" cy="336"/>
            </a:xfrm>
            <a:prstGeom prst="rightArrow">
              <a:avLst>
                <a:gd name="adj1" fmla="val 50000"/>
                <a:gd name="adj2" fmla="val 32143"/>
              </a:avLst>
            </a:prstGeom>
            <a:solidFill>
              <a:srgbClr val="FFFF00"/>
            </a:solidFill>
            <a:ln w="9525">
              <a:solidFill>
                <a:schemeClr val="tx1"/>
              </a:solidFill>
              <a:miter lim="800000"/>
              <a:headEnd/>
              <a:tailEnd/>
            </a:ln>
          </p:spPr>
          <p:txBody>
            <a:bodyPr rot="10800000"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n-US" sz="2400" b="0" i="0" u="none" strike="noStrike" kern="1200" cap="none" spc="0" normalizeH="0" baseline="0" noProof="0">
                <a:ln>
                  <a:noFill/>
                </a:ln>
                <a:solidFill>
                  <a:srgbClr val="2B166E"/>
                </a:solidFill>
                <a:effectLst/>
                <a:uLnTx/>
                <a:uFillTx/>
                <a:latin typeface="Arial Narrow" panose="020B0606020202030204" pitchFamily="34" charset="0"/>
                <a:ea typeface="+mn-ea"/>
                <a:cs typeface="+mn-cs"/>
              </a:endParaRPr>
            </a:p>
          </p:txBody>
        </p:sp>
        <p:sp>
          <p:nvSpPr>
            <p:cNvPr id="33813" name="Text Box 22"/>
            <p:cNvSpPr txBox="1">
              <a:spLocks noChangeArrowheads="1"/>
            </p:cNvSpPr>
            <p:nvPr/>
          </p:nvSpPr>
          <p:spPr bwMode="invGray">
            <a:xfrm>
              <a:off x="4800" y="2250"/>
              <a:ext cx="768" cy="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55000"/>
                </a:lnSpc>
                <a:spcBef>
                  <a:spcPct val="50000"/>
                </a:spcBef>
                <a:spcAft>
                  <a:spcPct val="0"/>
                </a:spcAft>
                <a:buClrTx/>
                <a:buSzTx/>
                <a:buFontTx/>
                <a:buNone/>
                <a:tabLst/>
                <a:defRPr/>
              </a:pPr>
              <a:r>
                <a:rPr kumimoji="0" lang="es-ES_tradnl" altLang="en-US" sz="2000" b="1" i="0" u="none" strike="noStrike" kern="1200" cap="none" spc="0" normalizeH="0" baseline="0" noProof="0">
                  <a:ln>
                    <a:noFill/>
                  </a:ln>
                  <a:solidFill>
                    <a:srgbClr val="2B166E"/>
                  </a:solidFill>
                  <a:effectLst/>
                  <a:uLnTx/>
                  <a:uFillTx/>
                  <a:latin typeface="Arial" panose="020B0604020202020204" pitchFamily="34" charset="0"/>
                  <a:ea typeface="+mn-ea"/>
                  <a:cs typeface="+mn-cs"/>
                </a:rPr>
                <a:t>Entrar</a:t>
              </a:r>
            </a:p>
            <a:p>
              <a:pPr marL="0" marR="0" lvl="0" indent="0" algn="l" defTabSz="914400" rtl="0" eaLnBrk="1" fontAlgn="base" latinLnBrk="0" hangingPunct="1">
                <a:lnSpc>
                  <a:spcPct val="55000"/>
                </a:lnSpc>
                <a:spcBef>
                  <a:spcPct val="50000"/>
                </a:spcBef>
                <a:spcAft>
                  <a:spcPct val="0"/>
                </a:spcAft>
                <a:buClrTx/>
                <a:buSzTx/>
                <a:buFontTx/>
                <a:buNone/>
                <a:tabLst/>
                <a:defRPr/>
              </a:pPr>
              <a:r>
                <a:rPr kumimoji="0" lang="es-ES_tradnl" altLang="en-US" sz="2000" b="1" i="0" u="none" strike="noStrike" kern="1200" cap="none" spc="0" normalizeH="0" baseline="0" noProof="0">
                  <a:ln>
                    <a:noFill/>
                  </a:ln>
                  <a:solidFill>
                    <a:srgbClr val="2B166E"/>
                  </a:solidFill>
                  <a:effectLst/>
                  <a:uLnTx/>
                  <a:uFillTx/>
                  <a:latin typeface="Arial" panose="020B0604020202020204" pitchFamily="34" charset="0"/>
                  <a:ea typeface="+mn-ea"/>
                  <a:cs typeface="+mn-cs"/>
                </a:rPr>
                <a:t>aquí</a:t>
              </a:r>
              <a:endParaRPr kumimoji="0" lang="en-GB" altLang="en-US" sz="2000" b="1" i="0" u="none" strike="noStrike" kern="1200" cap="none" spc="0" normalizeH="0" baseline="0" noProof="0">
                <a:ln>
                  <a:noFill/>
                </a:ln>
                <a:solidFill>
                  <a:srgbClr val="2B166E"/>
                </a:solidFill>
                <a:effectLst/>
                <a:uLnTx/>
                <a:uFillTx/>
                <a:latin typeface="Arial" panose="020B0604020202020204" pitchFamily="34" charset="0"/>
                <a:ea typeface="+mn-ea"/>
                <a:cs typeface="+mn-cs"/>
              </a:endParaRPr>
            </a:p>
          </p:txBody>
        </p:sp>
        <p:sp>
          <p:nvSpPr>
            <p:cNvPr id="33814" name="AutoShape 23"/>
            <p:cNvSpPr>
              <a:spLocks noChangeArrowheads="1"/>
            </p:cNvSpPr>
            <p:nvPr/>
          </p:nvSpPr>
          <p:spPr bwMode="invGray">
            <a:xfrm rot="-8753307">
              <a:off x="1594" y="1316"/>
              <a:ext cx="432" cy="202"/>
            </a:xfrm>
            <a:prstGeom prst="rightArrow">
              <a:avLst>
                <a:gd name="adj1" fmla="val 50000"/>
                <a:gd name="adj2" fmla="val 53465"/>
              </a:avLst>
            </a:prstGeom>
            <a:solidFill>
              <a:srgbClr val="FFFF00"/>
            </a:solidFill>
            <a:ln w="9525">
              <a:solidFill>
                <a:schemeClr val="tx1"/>
              </a:solidFill>
              <a:miter lim="800000"/>
              <a:headEnd/>
              <a:tailEnd/>
            </a:ln>
          </p:spPr>
          <p:txBody>
            <a:bodyPr rot="10800000"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n-US" sz="2400" b="0" i="0" u="none" strike="noStrike" kern="1200" cap="none" spc="0" normalizeH="0" baseline="0" noProof="0">
                <a:ln>
                  <a:noFill/>
                </a:ln>
                <a:solidFill>
                  <a:srgbClr val="2B166E"/>
                </a:solidFill>
                <a:effectLst/>
                <a:uLnTx/>
                <a:uFillTx/>
                <a:latin typeface="Arial Narrow" panose="020B0606020202030204" pitchFamily="34" charset="0"/>
                <a:ea typeface="+mn-ea"/>
                <a:cs typeface="+mn-cs"/>
              </a:endParaRPr>
            </a:p>
          </p:txBody>
        </p:sp>
        <p:sp>
          <p:nvSpPr>
            <p:cNvPr id="33815" name="AutoShape 24"/>
            <p:cNvSpPr>
              <a:spLocks noChangeArrowheads="1"/>
            </p:cNvSpPr>
            <p:nvPr/>
          </p:nvSpPr>
          <p:spPr bwMode="invGray">
            <a:xfrm rot="3803004">
              <a:off x="3802" y="1912"/>
              <a:ext cx="432" cy="202"/>
            </a:xfrm>
            <a:prstGeom prst="rightArrow">
              <a:avLst>
                <a:gd name="adj1" fmla="val 50000"/>
                <a:gd name="adj2" fmla="val 53465"/>
              </a:avLst>
            </a:prstGeom>
            <a:solidFill>
              <a:srgbClr val="FFFF00"/>
            </a:solidFill>
            <a:ln w="9525">
              <a:solidFill>
                <a:schemeClr val="tx1"/>
              </a:solidFill>
              <a:miter lim="800000"/>
              <a:headEnd/>
              <a:tailEnd/>
            </a:ln>
          </p:spPr>
          <p:txBody>
            <a:bodyPr rot="10800000" vert="eaVert"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n-US" sz="2400" b="0" i="0" u="none" strike="noStrike" kern="1200" cap="none" spc="0" normalizeH="0" baseline="0" noProof="0">
                <a:ln>
                  <a:noFill/>
                </a:ln>
                <a:solidFill>
                  <a:srgbClr val="2B166E"/>
                </a:solidFill>
                <a:effectLst/>
                <a:uLnTx/>
                <a:uFillTx/>
                <a:latin typeface="Arial Narrow" panose="020B0606020202030204" pitchFamily="34" charset="0"/>
                <a:ea typeface="+mn-ea"/>
                <a:cs typeface="+mn-cs"/>
              </a:endParaRPr>
            </a:p>
          </p:txBody>
        </p:sp>
        <p:sp>
          <p:nvSpPr>
            <p:cNvPr id="33816" name="AutoShape 25"/>
            <p:cNvSpPr>
              <a:spLocks noChangeArrowheads="1"/>
            </p:cNvSpPr>
            <p:nvPr/>
          </p:nvSpPr>
          <p:spPr bwMode="invGray">
            <a:xfrm rot="6761337">
              <a:off x="3802" y="2842"/>
              <a:ext cx="432" cy="202"/>
            </a:xfrm>
            <a:prstGeom prst="rightArrow">
              <a:avLst>
                <a:gd name="adj1" fmla="val 50000"/>
                <a:gd name="adj2" fmla="val 53465"/>
              </a:avLst>
            </a:prstGeom>
            <a:solidFill>
              <a:srgbClr val="FFFF00"/>
            </a:solidFill>
            <a:ln w="9525">
              <a:solidFill>
                <a:schemeClr val="tx1"/>
              </a:solidFill>
              <a:miter lim="800000"/>
              <a:headEnd/>
              <a:tailEnd/>
            </a:ln>
          </p:spPr>
          <p:txBody>
            <a:bodyPr rot="10800000" vert="eaVert"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n-US" sz="2400" b="0" i="0" u="none" strike="noStrike" kern="1200" cap="none" spc="0" normalizeH="0" baseline="0" noProof="0">
                <a:ln>
                  <a:noFill/>
                </a:ln>
                <a:solidFill>
                  <a:srgbClr val="2B166E"/>
                </a:solidFill>
                <a:effectLst/>
                <a:uLnTx/>
                <a:uFillTx/>
                <a:latin typeface="Arial Narrow" panose="020B0606020202030204" pitchFamily="34" charset="0"/>
                <a:ea typeface="+mn-ea"/>
                <a:cs typeface="+mn-cs"/>
              </a:endParaRPr>
            </a:p>
          </p:txBody>
        </p:sp>
        <p:sp>
          <p:nvSpPr>
            <p:cNvPr id="33817" name="AutoShape 26"/>
            <p:cNvSpPr>
              <a:spLocks noChangeArrowheads="1"/>
            </p:cNvSpPr>
            <p:nvPr/>
          </p:nvSpPr>
          <p:spPr bwMode="invGray">
            <a:xfrm rot="-7189330">
              <a:off x="1793" y="2841"/>
              <a:ext cx="432" cy="202"/>
            </a:xfrm>
            <a:prstGeom prst="rightArrow">
              <a:avLst>
                <a:gd name="adj1" fmla="val 50000"/>
                <a:gd name="adj2" fmla="val 53465"/>
              </a:avLst>
            </a:prstGeom>
            <a:solidFill>
              <a:srgbClr val="FFFF00"/>
            </a:solidFill>
            <a:ln w="9525">
              <a:solidFill>
                <a:schemeClr val="tx1"/>
              </a:solidFill>
              <a:miter lim="800000"/>
              <a:headEnd/>
              <a:tailEnd/>
            </a:ln>
          </p:spPr>
          <p:txBody>
            <a:bodyPr vert="eaVert"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n-US" sz="2400" b="0" i="0" u="none" strike="noStrike" kern="1200" cap="none" spc="0" normalizeH="0" baseline="0" noProof="0">
                <a:ln>
                  <a:noFill/>
                </a:ln>
                <a:solidFill>
                  <a:srgbClr val="2B166E"/>
                </a:solidFill>
                <a:effectLst/>
                <a:uLnTx/>
                <a:uFillTx/>
                <a:latin typeface="Arial Narrow" panose="020B0606020202030204" pitchFamily="34" charset="0"/>
                <a:ea typeface="+mn-ea"/>
                <a:cs typeface="+mn-cs"/>
              </a:endParaRPr>
            </a:p>
          </p:txBody>
        </p:sp>
        <p:sp>
          <p:nvSpPr>
            <p:cNvPr id="33818" name="AutoShape 27"/>
            <p:cNvSpPr>
              <a:spLocks noChangeArrowheads="1"/>
            </p:cNvSpPr>
            <p:nvPr/>
          </p:nvSpPr>
          <p:spPr bwMode="invGray">
            <a:xfrm rot="-3571440">
              <a:off x="1793" y="1913"/>
              <a:ext cx="432" cy="202"/>
            </a:xfrm>
            <a:prstGeom prst="rightArrow">
              <a:avLst>
                <a:gd name="adj1" fmla="val 50000"/>
                <a:gd name="adj2" fmla="val 53465"/>
              </a:avLst>
            </a:prstGeom>
            <a:solidFill>
              <a:srgbClr val="FFFF00"/>
            </a:solidFill>
            <a:ln w="9525">
              <a:solidFill>
                <a:schemeClr val="tx1"/>
              </a:solidFill>
              <a:miter lim="800000"/>
              <a:headEnd/>
              <a:tailEnd/>
            </a:ln>
          </p:spPr>
          <p:txBody>
            <a:bodyPr vert="eaVert" wrap="none" anchor="ct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620713" indent="-2286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8838">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1430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371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18288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2860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7432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200400" indent="-228600" defTabSz="449263"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n-US" sz="2400" b="0" i="0" u="none" strike="noStrike" kern="1200" cap="none" spc="0" normalizeH="0" baseline="0" noProof="0">
                <a:ln>
                  <a:noFill/>
                </a:ln>
                <a:solidFill>
                  <a:srgbClr val="2B166E"/>
                </a:solidFill>
                <a:effectLst/>
                <a:uLnTx/>
                <a:uFillTx/>
                <a:latin typeface="Arial Narrow" panose="020B0606020202030204" pitchFamily="34" charset="0"/>
                <a:ea typeface="+mn-ea"/>
                <a:cs typeface="+mn-cs"/>
              </a:endParaRPr>
            </a:p>
          </p:txBody>
        </p:sp>
        <p:sp>
          <p:nvSpPr>
            <p:cNvPr id="65562" name="Line 28"/>
            <p:cNvSpPr>
              <a:spLocks noChangeShapeType="1"/>
            </p:cNvSpPr>
            <p:nvPr/>
          </p:nvSpPr>
          <p:spPr bwMode="invGray">
            <a:xfrm>
              <a:off x="4518" y="2531"/>
              <a:ext cx="165" cy="293"/>
            </a:xfrm>
            <a:prstGeom prst="line">
              <a:avLst/>
            </a:prstGeom>
            <a:noFill/>
            <a:ln w="66675">
              <a:solidFill>
                <a:srgbClr val="FFFF00"/>
              </a:solidFill>
              <a:round/>
              <a:headEnd type="triangle" w="med" len="me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2B166E"/>
                </a:solidFill>
                <a:effectLst>
                  <a:outerShdw blurRad="38100" dist="38100" dir="2700000" algn="tl">
                    <a:srgbClr val="000000">
                      <a:alpha val="43137"/>
                    </a:srgbClr>
                  </a:outerShdw>
                </a:effectLst>
                <a:uLnTx/>
                <a:uFillTx/>
                <a:latin typeface="Arial" charset="0"/>
                <a:ea typeface="+mn-ea"/>
                <a:cs typeface="+mn-cs"/>
              </a:endParaRPr>
            </a:p>
          </p:txBody>
        </p:sp>
      </p:grpSp>
      <p:sp>
        <p:nvSpPr>
          <p:cNvPr id="33795" name="Rectángulo 1"/>
          <p:cNvSpPr>
            <a:spLocks noChangeArrowheads="1"/>
          </p:cNvSpPr>
          <p:nvPr/>
        </p:nvSpPr>
        <p:spPr bwMode="auto">
          <a:xfrm>
            <a:off x="1547664" y="225426"/>
            <a:ext cx="705658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kumimoji="0" lang="es-ES" altLang="en-US" sz="2400" b="1" i="0" u="none" strike="noStrike" kern="1200" cap="none" spc="0" normalizeH="0" baseline="0" noProof="0" dirty="0" smtClean="0">
                <a:ln>
                  <a:noFill/>
                </a:ln>
                <a:solidFill>
                  <a:srgbClr val="FFFFFF"/>
                </a:solidFill>
                <a:effectLst/>
                <a:uLnTx/>
                <a:uFillTx/>
                <a:latin typeface="Arial" charset="0"/>
                <a:ea typeface="+mn-ea"/>
                <a:cs typeface="Arial" panose="020B0604020202020204" pitchFamily="34" charset="0"/>
              </a:rPr>
              <a:t>Modelo </a:t>
            </a:r>
            <a:r>
              <a:rPr kumimoji="0" lang="es-ES" altLang="en-US" sz="2400" b="1" i="0" u="none" strike="noStrike" kern="1200" cap="none" spc="0" normalizeH="0" baseline="0" noProof="0" dirty="0">
                <a:ln>
                  <a:noFill/>
                </a:ln>
                <a:solidFill>
                  <a:srgbClr val="FFFFFF"/>
                </a:solidFill>
                <a:effectLst/>
                <a:uLnTx/>
                <a:uFillTx/>
                <a:latin typeface="Arial" charset="0"/>
                <a:ea typeface="+mn-ea"/>
                <a:cs typeface="Arial" panose="020B0604020202020204" pitchFamily="34" charset="0"/>
              </a:rPr>
              <a:t>de </a:t>
            </a:r>
            <a:r>
              <a:rPr kumimoji="0" lang="es-ES" altLang="en-US" sz="2400" b="1" i="0" u="none" strike="noStrike" kern="1200" cap="none" spc="0" normalizeH="0" baseline="0" noProof="0" dirty="0" err="1">
                <a:ln>
                  <a:noFill/>
                </a:ln>
                <a:solidFill>
                  <a:srgbClr val="FFFFFF"/>
                </a:solidFill>
                <a:effectLst/>
                <a:uLnTx/>
                <a:uFillTx/>
                <a:latin typeface="Arial" charset="0"/>
                <a:ea typeface="+mn-ea"/>
                <a:cs typeface="Arial" panose="020B0604020202020204" pitchFamily="34" charset="0"/>
              </a:rPr>
              <a:t>Prochaska</a:t>
            </a:r>
            <a:r>
              <a:rPr kumimoji="0" lang="es-ES" altLang="en-US" sz="2400" b="1" i="0" u="none" strike="noStrike" kern="1200" cap="none" spc="0" normalizeH="0" baseline="0" noProof="0" dirty="0">
                <a:ln>
                  <a:noFill/>
                </a:ln>
                <a:solidFill>
                  <a:srgbClr val="FFFFFF"/>
                </a:solidFill>
                <a:effectLst/>
                <a:uLnTx/>
                <a:uFillTx/>
                <a:latin typeface="Arial" charset="0"/>
                <a:ea typeface="+mn-ea"/>
                <a:cs typeface="Arial" panose="020B0604020202020204" pitchFamily="34" charset="0"/>
              </a:rPr>
              <a:t> y Di </a:t>
            </a:r>
            <a:r>
              <a:rPr kumimoji="0" lang="es-ES" altLang="en-US" sz="2400" b="1" i="0" u="none" strike="noStrike" kern="1200" cap="none" spc="0" normalizeH="0" baseline="0" noProof="0" dirty="0" smtClean="0">
                <a:ln>
                  <a:noFill/>
                </a:ln>
                <a:solidFill>
                  <a:srgbClr val="FFFFFF"/>
                </a:solidFill>
                <a:effectLst/>
                <a:uLnTx/>
                <a:uFillTx/>
                <a:latin typeface="Arial" charset="0"/>
                <a:ea typeface="+mn-ea"/>
                <a:cs typeface="Arial" panose="020B0604020202020204" pitchFamily="34" charset="0"/>
              </a:rPr>
              <a:t>Clemente</a:t>
            </a:r>
            <a:endParaRPr kumimoji="0" lang="es-ES" altLang="en-US" sz="2400" b="1" i="0" u="sng" strike="noStrike" kern="1200" cap="none" spc="0" normalizeH="0" baseline="0" noProof="0" dirty="0">
              <a:ln>
                <a:noFill/>
              </a:ln>
              <a:solidFill>
                <a:srgbClr val="2B166E"/>
              </a:solidFill>
              <a:effectLst/>
              <a:uLnTx/>
              <a:uFillTx/>
              <a:latin typeface="Arial" charset="0"/>
              <a:ea typeface="+mn-ea"/>
              <a:cs typeface="Arial" panose="020B0604020202020204" pitchFamily="34" charset="0"/>
            </a:endParaRPr>
          </a:p>
        </p:txBody>
      </p:sp>
    </p:spTree>
    <p:extLst>
      <p:ext uri="{BB962C8B-B14F-4D97-AF65-F5344CB8AC3E}">
        <p14:creationId xmlns:p14="http://schemas.microsoft.com/office/powerpoint/2010/main" val="20674877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r>
              <a:rPr lang="en-US" smtClean="0"/>
              <a:t>www.themegallery.com</a:t>
            </a:r>
            <a:endParaRPr lang="en-US" dirty="0"/>
          </a:p>
        </p:txBody>
      </p:sp>
      <p:sp>
        <p:nvSpPr>
          <p:cNvPr id="3" name="Marcador de pie de página 2"/>
          <p:cNvSpPr>
            <a:spLocks noGrp="1"/>
          </p:cNvSpPr>
          <p:nvPr>
            <p:ph type="ftr" sz="quarter" idx="11"/>
          </p:nvPr>
        </p:nvSpPr>
        <p:spPr/>
        <p:txBody>
          <a:bodyPr/>
          <a:lstStyle/>
          <a:p>
            <a:r>
              <a:rPr lang="en-US" smtClean="0"/>
              <a:t>Company Logo</a:t>
            </a:r>
            <a:endParaRPr lang="en-US" dirty="0"/>
          </a:p>
        </p:txBody>
      </p:sp>
      <p:sp>
        <p:nvSpPr>
          <p:cNvPr id="4" name="CuadroTexto 3"/>
          <p:cNvSpPr txBox="1"/>
          <p:nvPr/>
        </p:nvSpPr>
        <p:spPr>
          <a:xfrm>
            <a:off x="1181323" y="138003"/>
            <a:ext cx="6506909" cy="461665"/>
          </a:xfrm>
          <a:prstGeom prst="rect">
            <a:avLst/>
          </a:prstGeom>
          <a:noFill/>
        </p:spPr>
        <p:txBody>
          <a:bodyPr wrap="none" rtlCol="0">
            <a:spAutoFit/>
          </a:bodyPr>
          <a:lstStyle/>
          <a:p>
            <a:r>
              <a:rPr lang="es-ES" sz="2400" b="1" dirty="0" smtClean="0">
                <a:solidFill>
                  <a:schemeClr val="bg1"/>
                </a:solidFill>
              </a:rPr>
              <a:t>Interpretación de la evaluación psicológica</a:t>
            </a:r>
            <a:endParaRPr lang="es-ES" sz="2400" b="1" dirty="0">
              <a:solidFill>
                <a:schemeClr val="bg1"/>
              </a:solidFill>
            </a:endParaRPr>
          </a:p>
        </p:txBody>
      </p:sp>
      <p:sp>
        <p:nvSpPr>
          <p:cNvPr id="6" name="CuadroTexto 5"/>
          <p:cNvSpPr txBox="1"/>
          <p:nvPr/>
        </p:nvSpPr>
        <p:spPr>
          <a:xfrm>
            <a:off x="611560" y="1268760"/>
            <a:ext cx="7955157" cy="4093428"/>
          </a:xfrm>
          <a:prstGeom prst="rect">
            <a:avLst/>
          </a:prstGeom>
          <a:noFill/>
        </p:spPr>
        <p:txBody>
          <a:bodyPr wrap="square" rtlCol="0">
            <a:spAutoFit/>
          </a:bodyPr>
          <a:lstStyle/>
          <a:p>
            <a:pPr algn="just"/>
            <a:r>
              <a:rPr lang="es-ES" sz="2000" dirty="0" smtClean="0"/>
              <a:t>Aquellos pacientes con baja puntuación en el Test de </a:t>
            </a:r>
            <a:r>
              <a:rPr lang="es-ES" sz="2000" dirty="0" err="1" smtClean="0"/>
              <a:t>Richmont</a:t>
            </a:r>
            <a:r>
              <a:rPr lang="es-ES" sz="2000" dirty="0" smtClean="0"/>
              <a:t> </a:t>
            </a:r>
          </a:p>
          <a:p>
            <a:pPr algn="just"/>
            <a:r>
              <a:rPr lang="es-ES" sz="2000" dirty="0" smtClean="0"/>
              <a:t>y que se encuentren en  fases de Pre contemplación o </a:t>
            </a:r>
          </a:p>
          <a:p>
            <a:pPr algn="just"/>
            <a:r>
              <a:rPr lang="es-ES" sz="2000" dirty="0" smtClean="0"/>
              <a:t>Contemplación  en el modelo de </a:t>
            </a:r>
            <a:r>
              <a:rPr lang="es-ES" sz="2000" dirty="0" err="1" smtClean="0"/>
              <a:t>Prochaska</a:t>
            </a:r>
            <a:r>
              <a:rPr lang="es-ES" sz="2000" dirty="0" smtClean="0"/>
              <a:t>  y</a:t>
            </a:r>
          </a:p>
          <a:p>
            <a:pPr algn="just"/>
            <a:r>
              <a:rPr lang="es-ES" sz="2000" dirty="0" smtClean="0"/>
              <a:t>Di Clemente, no se recomienda que deban ser incluidos en el tratamiento de la terapia </a:t>
            </a:r>
            <a:r>
              <a:rPr lang="es-ES" sz="2000" dirty="0" err="1" smtClean="0"/>
              <a:t>multicomponente</a:t>
            </a:r>
            <a:r>
              <a:rPr lang="es-ES" sz="2000" dirty="0" smtClean="0"/>
              <a:t> ya que se asocian a bajas posibilidades de lograr la cesación tabáquica.</a:t>
            </a:r>
          </a:p>
          <a:p>
            <a:pPr algn="just"/>
            <a:endParaRPr lang="es-ES" sz="2000" dirty="0"/>
          </a:p>
          <a:p>
            <a:pPr algn="just"/>
            <a:r>
              <a:rPr lang="es-ES" sz="2000" dirty="0" smtClean="0"/>
              <a:t>En estos pacientes se debe continuar trabajando el incremento de la motivación a través del consejo médico, intervención breve, en la consejería y con la intervención familiar.</a:t>
            </a:r>
          </a:p>
          <a:p>
            <a:pPr algn="just"/>
            <a:endParaRPr lang="es-ES" sz="2000" dirty="0"/>
          </a:p>
          <a:p>
            <a:pPr algn="just"/>
            <a:r>
              <a:rPr lang="es-ES" sz="2000" dirty="0" smtClean="0"/>
              <a:t>Las puntuaciones más altas en el Test de </a:t>
            </a:r>
            <a:r>
              <a:rPr lang="es-ES" sz="2000" dirty="0" err="1" smtClean="0"/>
              <a:t>Richmont</a:t>
            </a:r>
            <a:r>
              <a:rPr lang="es-ES" sz="2000" dirty="0" smtClean="0"/>
              <a:t>, se asocian a mejores resultados en la cesación tabáquica.</a:t>
            </a:r>
            <a:endParaRPr lang="es-ES" sz="2000" dirty="0"/>
          </a:p>
        </p:txBody>
      </p:sp>
    </p:spTree>
    <p:extLst>
      <p:ext uri="{BB962C8B-B14F-4D97-AF65-F5344CB8AC3E}">
        <p14:creationId xmlns:p14="http://schemas.microsoft.com/office/powerpoint/2010/main" val="5417805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smtClean="0">
                <a:ln>
                  <a:noFill/>
                </a:ln>
                <a:solidFill>
                  <a:srgbClr val="FFFFFF"/>
                </a:solidFill>
                <a:effectLst/>
                <a:uLnTx/>
                <a:uFillTx/>
                <a:latin typeface="Verdana"/>
                <a:ea typeface="+mn-ea"/>
                <a:cs typeface="+mn-cs"/>
              </a:rPr>
              <a:t>www.themegallery.com</a:t>
            </a:r>
            <a:endParaRPr kumimoji="0" lang="en-US" sz="1200" b="0" i="0" u="none" strike="noStrike" kern="1200" cap="none" spc="0" normalizeH="0" baseline="0" noProof="0" dirty="0">
              <a:ln>
                <a:noFill/>
              </a:ln>
              <a:solidFill>
                <a:srgbClr val="FFFFFF"/>
              </a:solidFill>
              <a:effectLst/>
              <a:uLnTx/>
              <a:uFillTx/>
              <a:latin typeface="Verdana"/>
              <a:ea typeface="+mn-ea"/>
              <a:cs typeface="+mn-cs"/>
            </a:endParaRPr>
          </a:p>
        </p:txBody>
      </p:sp>
      <p:sp>
        <p:nvSpPr>
          <p:cNvPr id="3" name="Marcador de pie de página 2"/>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smtClean="0">
                <a:ln>
                  <a:noFill/>
                </a:ln>
                <a:solidFill>
                  <a:srgbClr val="FFFFFF"/>
                </a:solidFill>
                <a:effectLst/>
                <a:uLnTx/>
                <a:uFillTx/>
                <a:latin typeface="Verdana"/>
                <a:ea typeface="+mn-ea"/>
                <a:cs typeface="+mn-cs"/>
              </a:rPr>
              <a:t>Company Logo</a:t>
            </a:r>
            <a:endParaRPr kumimoji="0" lang="en-US" sz="1000" b="1" i="0" u="none" strike="noStrike" kern="1200" cap="none" spc="0" normalizeH="0" baseline="0" noProof="0" dirty="0">
              <a:ln>
                <a:noFill/>
              </a:ln>
              <a:solidFill>
                <a:srgbClr val="FFFFFF"/>
              </a:solidFill>
              <a:effectLst/>
              <a:uLnTx/>
              <a:uFillTx/>
              <a:latin typeface="Verdana"/>
              <a:ea typeface="+mn-ea"/>
              <a:cs typeface="+mn-cs"/>
            </a:endParaRPr>
          </a:p>
        </p:txBody>
      </p:sp>
      <p:sp>
        <p:nvSpPr>
          <p:cNvPr id="4" name="Rectángulo 3"/>
          <p:cNvSpPr/>
          <p:nvPr/>
        </p:nvSpPr>
        <p:spPr>
          <a:xfrm>
            <a:off x="539552" y="836711"/>
            <a:ext cx="8496944" cy="5355312"/>
          </a:xfrm>
          <a:prstGeom prst="rect">
            <a:avLst/>
          </a:prstGeom>
        </p:spPr>
        <p:txBody>
          <a:bodyPr wrap="square">
            <a:spAutoFit/>
          </a:bodyPr>
          <a:lstStyle/>
          <a:p>
            <a:pPr marL="0" marR="0" lvl="0" indent="0" algn="ctr" defTabSz="914400" rtl="0" eaLnBrk="1" fontAlgn="base" latinLnBrk="0" hangingPunct="1">
              <a:lnSpc>
                <a:spcPct val="100000"/>
              </a:lnSpc>
              <a:spcBef>
                <a:spcPct val="0"/>
              </a:spcBef>
              <a:spcAft>
                <a:spcPts val="0"/>
              </a:spcAft>
              <a:buClrTx/>
              <a:buSzTx/>
              <a:buFontTx/>
              <a:buNone/>
              <a:tabLst/>
              <a:defRPr/>
            </a:pPr>
            <a:endParaRPr kumimoji="0" lang="es-ES" sz="1000" b="1"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defRPr/>
            </a:pPr>
            <a:r>
              <a:rPr kumimoji="0" lang="es-ES" sz="10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 </a:t>
            </a:r>
            <a:endParaRPr kumimoji="0" lang="es-ES" sz="10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tab pos="228600" algn="l"/>
              </a:tabLst>
              <a:defRPr/>
            </a:pPr>
            <a:r>
              <a:rPr kumimoji="0" lang="es-ES" sz="1400" b="0" i="0" u="none" strike="noStrike" kern="1200" cap="none" spc="0" normalizeH="0" baseline="0" noProof="0" dirty="0" smtClean="0">
                <a:ln>
                  <a:noFill/>
                </a:ln>
                <a:solidFill>
                  <a:srgbClr val="2B166E"/>
                </a:solidFill>
                <a:effectLst/>
                <a:uLnTx/>
                <a:uFillTx/>
                <a:latin typeface="Arial" panose="020B0604020202020204" pitchFamily="34" charset="0"/>
                <a:ea typeface="Times New Roman" panose="02020603050405020304" pitchFamily="18" charset="0"/>
                <a:cs typeface="+mn-cs"/>
              </a:rPr>
              <a:t>1-   ¿Cuánto </a:t>
            </a: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tarda después de despertarse en fumar su primer cigarrillo?</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defRPr/>
            </a:pP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 </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defRPr/>
            </a:pP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_____ Espera 5 min. (3) ___ 6-30 min. (2) ____31-60 min. (1) ___ Después de 60 min. (0)</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defRPr/>
            </a:pP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 </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tab pos="228600" algn="l"/>
              </a:tabLst>
              <a:defRPr/>
            </a:pPr>
            <a:r>
              <a:rPr kumimoji="0" lang="es-ES" sz="1400" b="0" i="0" u="none" strike="noStrike" kern="1200" cap="none" spc="0" normalizeH="0" baseline="0" noProof="0" dirty="0" smtClean="0">
                <a:ln>
                  <a:noFill/>
                </a:ln>
                <a:solidFill>
                  <a:srgbClr val="2B166E"/>
                </a:solidFill>
                <a:effectLst/>
                <a:uLnTx/>
                <a:uFillTx/>
                <a:latin typeface="Arial" panose="020B0604020202020204" pitchFamily="34" charset="0"/>
                <a:ea typeface="Times New Roman" panose="02020603050405020304" pitchFamily="18" charset="0"/>
                <a:cs typeface="+mn-cs"/>
              </a:rPr>
              <a:t>2-   ¿Encuesta </a:t>
            </a: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difícil abstenerse de fumar en sitios donde está prohibido?</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defRPr/>
            </a:pP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 </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228600" marR="0" lvl="0" indent="0" algn="just" defTabSz="914400" rtl="0" eaLnBrk="1" fontAlgn="base" latinLnBrk="0" hangingPunct="1">
              <a:lnSpc>
                <a:spcPct val="100000"/>
              </a:lnSpc>
              <a:spcBef>
                <a:spcPct val="0"/>
              </a:spcBef>
              <a:spcAft>
                <a:spcPts val="0"/>
              </a:spcAft>
              <a:buClrTx/>
              <a:buSzTx/>
              <a:buFontTx/>
              <a:buNone/>
              <a:tabLst/>
              <a:defRPr/>
            </a:pP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____ SÍ (1)    ____ NO (0)</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228600" marR="0" lvl="0" indent="0" algn="just" defTabSz="914400" rtl="0" eaLnBrk="1" fontAlgn="base" latinLnBrk="0" hangingPunct="1">
              <a:lnSpc>
                <a:spcPct val="100000"/>
              </a:lnSpc>
              <a:spcBef>
                <a:spcPct val="0"/>
              </a:spcBef>
              <a:spcAft>
                <a:spcPts val="0"/>
              </a:spcAft>
              <a:buClrTx/>
              <a:buSzTx/>
              <a:buFontTx/>
              <a:buNone/>
              <a:tabLst/>
              <a:defRPr/>
            </a:pP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 </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tab pos="228600" algn="l"/>
              </a:tabLst>
              <a:defRPr/>
            </a:pPr>
            <a:r>
              <a:rPr kumimoji="0" lang="es-ES" sz="1400" b="0" i="0" u="none" strike="noStrike" kern="1200" cap="none" spc="0" normalizeH="0" baseline="0" noProof="0" dirty="0" smtClean="0">
                <a:ln>
                  <a:noFill/>
                </a:ln>
                <a:solidFill>
                  <a:srgbClr val="2B166E"/>
                </a:solidFill>
                <a:effectLst/>
                <a:uLnTx/>
                <a:uFillTx/>
                <a:latin typeface="Arial" panose="020B0604020202020204" pitchFamily="34" charset="0"/>
                <a:ea typeface="Times New Roman" panose="02020603050405020304" pitchFamily="18" charset="0"/>
                <a:cs typeface="+mn-cs"/>
              </a:rPr>
              <a:t>3-    ¿A </a:t>
            </a: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qué cigarrillo odiaría más renunciar?</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defRPr/>
            </a:pP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 </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defRPr/>
            </a:pP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____ El primero de la mañana (1) ____ Cualquier otro (0)</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defRPr/>
            </a:pP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 </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tab pos="228600" algn="l"/>
              </a:tabLst>
              <a:defRPr/>
            </a:pPr>
            <a:r>
              <a:rPr kumimoji="0" lang="es-ES" sz="1400" b="0" i="0" u="none" strike="noStrike" kern="1200" cap="none" spc="0" normalizeH="0" baseline="0" noProof="0" dirty="0" smtClean="0">
                <a:ln>
                  <a:noFill/>
                </a:ln>
                <a:solidFill>
                  <a:srgbClr val="2B166E"/>
                </a:solidFill>
                <a:effectLst/>
                <a:uLnTx/>
                <a:uFillTx/>
                <a:latin typeface="Arial" panose="020B0604020202020204" pitchFamily="34" charset="0"/>
                <a:ea typeface="Times New Roman" panose="02020603050405020304" pitchFamily="18" charset="0"/>
                <a:cs typeface="+mn-cs"/>
              </a:rPr>
              <a:t>4-    ¿Cuántos </a:t>
            </a: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cigarrillos fuma al día?</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defRPr/>
            </a:pP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 </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defRPr/>
            </a:pP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____ 10 (0) ___ 11-20 (1) ___21-30 (2) ___31 </a:t>
            </a:r>
            <a:r>
              <a:rPr kumimoji="0" lang="es-ES" sz="1400" b="0" i="0" u="none" strike="noStrike" kern="1200" cap="none" spc="0" normalizeH="0" baseline="0" noProof="0" dirty="0" smtClean="0">
                <a:ln>
                  <a:noFill/>
                </a:ln>
                <a:solidFill>
                  <a:srgbClr val="2B166E"/>
                </a:solidFill>
                <a:effectLst/>
                <a:uLnTx/>
                <a:uFillTx/>
                <a:latin typeface="Arial" panose="020B0604020202020204" pitchFamily="34" charset="0"/>
                <a:ea typeface="Times New Roman" panose="02020603050405020304" pitchFamily="18" charset="0"/>
                <a:cs typeface="+mn-cs"/>
              </a:rPr>
              <a:t>0 más(3</a:t>
            </a: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defRPr/>
            </a:pP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 </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tab pos="228600" algn="l"/>
              </a:tabLst>
              <a:defRPr/>
            </a:pPr>
            <a:r>
              <a:rPr kumimoji="0" lang="es-ES" sz="1400" b="0" i="0" u="none" strike="noStrike" kern="1200" cap="none" spc="0" normalizeH="0" baseline="0" noProof="0" dirty="0" smtClean="0">
                <a:ln>
                  <a:noFill/>
                </a:ln>
                <a:solidFill>
                  <a:srgbClr val="2B166E"/>
                </a:solidFill>
                <a:effectLst/>
                <a:uLnTx/>
                <a:uFillTx/>
                <a:latin typeface="Arial" panose="020B0604020202020204" pitchFamily="34" charset="0"/>
                <a:ea typeface="Times New Roman" panose="02020603050405020304" pitchFamily="18" charset="0"/>
                <a:cs typeface="+mn-cs"/>
              </a:rPr>
              <a:t>5-    ¿Fuma </a:t>
            </a: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más durante las primeras horas después de despertarse que durante el resto del día?</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defRPr/>
            </a:pP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 </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defRPr/>
            </a:pP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____ SÍ (1)   ____ NO (0)</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defRPr/>
            </a:pP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 </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tab pos="228600" algn="l"/>
              </a:tabLst>
              <a:defRPr/>
            </a:pPr>
            <a:r>
              <a:rPr kumimoji="0" lang="es-ES" sz="1400" b="0" i="0" u="none" strike="noStrike" kern="1200" cap="none" spc="0" normalizeH="0" baseline="0" noProof="0" dirty="0" smtClean="0">
                <a:ln>
                  <a:noFill/>
                </a:ln>
                <a:solidFill>
                  <a:srgbClr val="2B166E"/>
                </a:solidFill>
                <a:effectLst/>
                <a:uLnTx/>
                <a:uFillTx/>
                <a:latin typeface="Arial" panose="020B0604020202020204" pitchFamily="34" charset="0"/>
                <a:ea typeface="Times New Roman" panose="02020603050405020304" pitchFamily="18" charset="0"/>
                <a:cs typeface="+mn-cs"/>
              </a:rPr>
              <a:t>6-    ¿Fuma </a:t>
            </a:r>
            <a:r>
              <a:rPr kumimoji="0" lang="es-ES" sz="1400" b="0" i="0" u="none" strike="noStrike" kern="1200" cap="none" spc="0" normalizeH="0" baseline="0" noProof="0" dirty="0" err="1">
                <a:ln>
                  <a:noFill/>
                </a:ln>
                <a:solidFill>
                  <a:srgbClr val="2B166E"/>
                </a:solidFill>
                <a:effectLst/>
                <a:uLnTx/>
                <a:uFillTx/>
                <a:latin typeface="Arial" panose="020B0604020202020204" pitchFamily="34" charset="0"/>
                <a:ea typeface="Times New Roman" panose="02020603050405020304" pitchFamily="18" charset="0"/>
                <a:cs typeface="+mn-cs"/>
              </a:rPr>
              <a:t>auque</a:t>
            </a: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 esté tan enfermo que tenga que estar en la cama?</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defRPr/>
            </a:pP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 </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base" latinLnBrk="0" hangingPunct="1">
              <a:lnSpc>
                <a:spcPct val="100000"/>
              </a:lnSpc>
              <a:spcBef>
                <a:spcPct val="0"/>
              </a:spcBef>
              <a:spcAft>
                <a:spcPts val="0"/>
              </a:spcAft>
              <a:buClrTx/>
              <a:buSzTx/>
              <a:buFontTx/>
              <a:buNone/>
              <a:tabLst/>
              <a:defRPr/>
            </a:pPr>
            <a:r>
              <a:rPr kumimoji="0" lang="es-ES" sz="1400" b="0" i="0" u="none" strike="noStrike" kern="1200" cap="none" spc="0" normalizeH="0" baseline="0" noProof="0" dirty="0">
                <a:ln>
                  <a:noFill/>
                </a:ln>
                <a:solidFill>
                  <a:srgbClr val="2B166E"/>
                </a:solidFill>
                <a:effectLst/>
                <a:uLnTx/>
                <a:uFillTx/>
                <a:latin typeface="Arial" panose="020B0604020202020204" pitchFamily="34" charset="0"/>
                <a:ea typeface="Times New Roman" panose="02020603050405020304" pitchFamily="18" charset="0"/>
                <a:cs typeface="+mn-cs"/>
              </a:rPr>
              <a:t>____ SÍ (1)   _____ NO (0)</a:t>
            </a:r>
            <a:endParaRPr kumimoji="0" lang="es-ES" sz="1400" b="0" i="0" u="none" strike="noStrike" kern="1200" cap="none" spc="0" normalizeH="0" baseline="0" noProof="0" dirty="0">
              <a:ln>
                <a:noFill/>
              </a:ln>
              <a:solidFill>
                <a:srgbClr val="2B166E"/>
              </a:solidFill>
              <a:effectLst/>
              <a:uLnTx/>
              <a:uFillTx/>
              <a:latin typeface="Times New Roman" panose="02020603050405020304" pitchFamily="18" charset="0"/>
              <a:ea typeface="Times New Roman" panose="02020603050405020304" pitchFamily="18" charset="0"/>
              <a:cs typeface="+mn-cs"/>
            </a:endParaRPr>
          </a:p>
        </p:txBody>
      </p:sp>
      <p:sp>
        <p:nvSpPr>
          <p:cNvPr id="5" name="CuadroTexto 4"/>
          <p:cNvSpPr txBox="1"/>
          <p:nvPr/>
        </p:nvSpPr>
        <p:spPr>
          <a:xfrm>
            <a:off x="3347864" y="89843"/>
            <a:ext cx="3292504" cy="461665"/>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ES" sz="2400" b="1" i="0" u="none" strike="noStrike" kern="1200" cap="none" spc="0" normalizeH="0" baseline="0" noProof="0" dirty="0" smtClean="0">
                <a:ln>
                  <a:noFill/>
                </a:ln>
                <a:solidFill>
                  <a:srgbClr val="FFFFFF"/>
                </a:solidFill>
                <a:effectLst/>
                <a:uLnTx/>
                <a:uFillTx/>
                <a:latin typeface="Arial" charset="0"/>
                <a:ea typeface="+mn-ea"/>
                <a:cs typeface="+mn-cs"/>
              </a:rPr>
              <a:t>3-Test de Fagerström</a:t>
            </a:r>
            <a:endParaRPr kumimoji="0" lang="es-ES" sz="2400" b="1" i="0" u="none" strike="noStrike" kern="1200" cap="none" spc="0" normalizeH="0" baseline="0" noProof="0" dirty="0">
              <a:ln>
                <a:noFill/>
              </a:ln>
              <a:solidFill>
                <a:srgbClr val="FFFFFF"/>
              </a:solidFill>
              <a:effectLst/>
              <a:uLnTx/>
              <a:uFillTx/>
              <a:latin typeface="Arial" charset="0"/>
              <a:ea typeface="+mn-ea"/>
              <a:cs typeface="+mn-cs"/>
            </a:endParaRPr>
          </a:p>
        </p:txBody>
      </p:sp>
    </p:spTree>
    <p:extLst>
      <p:ext uri="{BB962C8B-B14F-4D97-AF65-F5344CB8AC3E}">
        <p14:creationId xmlns:p14="http://schemas.microsoft.com/office/powerpoint/2010/main" val="12911545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489929" y="980728"/>
            <a:ext cx="8280920" cy="3908762"/>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ES" sz="2400" b="0" i="0" u="none" strike="noStrike" kern="1200" cap="none" spc="0" normalizeH="0" baseline="0" noProof="0" dirty="0" smtClean="0">
                <a:ln>
                  <a:noFill/>
                </a:ln>
                <a:solidFill>
                  <a:srgbClr val="2B166E"/>
                </a:solidFill>
                <a:effectLst/>
                <a:uLnTx/>
                <a:uFillTx/>
                <a:latin typeface="Arial" charset="0"/>
                <a:ea typeface="+mn-ea"/>
                <a:cs typeface="+mn-cs"/>
              </a:rPr>
              <a:t>Interpretación:</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dirty="0">
              <a:ln>
                <a:noFill/>
              </a:ln>
              <a:solidFill>
                <a:srgbClr val="2B166E"/>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ES" sz="2400" b="0" i="0" u="none" strike="noStrike" kern="1200" cap="none" spc="0" normalizeH="0" baseline="0" noProof="0" dirty="0" smtClean="0">
                <a:ln>
                  <a:noFill/>
                </a:ln>
                <a:solidFill>
                  <a:srgbClr val="2B166E"/>
                </a:solidFill>
                <a:effectLst/>
                <a:uLnTx/>
                <a:uFillTx/>
                <a:latin typeface="Arial" charset="0"/>
                <a:ea typeface="+mn-ea"/>
                <a:cs typeface="+mn-cs"/>
              </a:rPr>
              <a:t>Menor a   4puntos  Dependencia baja</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ES" sz="2400" b="0" i="0" u="none" strike="noStrike" kern="1200" cap="none" spc="0" normalizeH="0" baseline="0" noProof="0" dirty="0" smtClean="0">
                <a:ln>
                  <a:noFill/>
                </a:ln>
                <a:solidFill>
                  <a:srgbClr val="2B166E"/>
                </a:solidFill>
                <a:effectLst/>
                <a:uLnTx/>
                <a:uFillTx/>
                <a:latin typeface="Arial" charset="0"/>
                <a:ea typeface="+mn-ea"/>
                <a:cs typeface="+mn-cs"/>
              </a:rPr>
              <a:t>Entre     4-7 puntos Dependencia moderada</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s-ES" sz="2400" b="0" i="0" u="none" strike="noStrike" kern="1200" cap="none" spc="0" normalizeH="0" baseline="0" noProof="0" dirty="0" smtClean="0">
                <a:ln>
                  <a:noFill/>
                </a:ln>
                <a:solidFill>
                  <a:srgbClr val="2B166E"/>
                </a:solidFill>
                <a:effectLst/>
                <a:uLnTx/>
                <a:uFillTx/>
                <a:latin typeface="Arial" charset="0"/>
                <a:ea typeface="+mn-ea"/>
                <a:cs typeface="+mn-cs"/>
              </a:rPr>
              <a:t>Mayor a    7 puntos Dependencia alta</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2400" b="0" i="0" u="none" strike="noStrike" kern="1200" cap="none" spc="0" normalizeH="0" baseline="0" noProof="0" dirty="0">
              <a:ln>
                <a:noFill/>
              </a:ln>
              <a:solidFill>
                <a:srgbClr val="2B166E"/>
              </a:solidFill>
              <a:effectLst/>
              <a:uLnTx/>
              <a:uFillTx/>
              <a:latin typeface="Arial" charset="0"/>
              <a:ea typeface="+mn-ea"/>
              <a:cs typeface="+mn-cs"/>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s-ES" sz="2200" b="0" i="0" u="none" strike="noStrike" kern="1200" cap="none" spc="0" normalizeH="0" baseline="0" noProof="0" dirty="0" smtClean="0">
                <a:ln>
                  <a:noFill/>
                </a:ln>
                <a:solidFill>
                  <a:srgbClr val="2B166E"/>
                </a:solidFill>
                <a:effectLst/>
                <a:uLnTx/>
                <a:uFillTx/>
              </a:rPr>
              <a:t>Este test es internacionalmente reconocido, considerado como el instrumento más útil para medir el grado de dependencia física.</a:t>
            </a:r>
          </a:p>
          <a:p>
            <a:pPr marL="0" marR="0" lvl="0" indent="0" algn="just" defTabSz="914400" rtl="0" eaLnBrk="1" fontAlgn="base" latinLnBrk="0" hangingPunct="1">
              <a:lnSpc>
                <a:spcPct val="100000"/>
              </a:lnSpc>
              <a:spcBef>
                <a:spcPct val="0"/>
              </a:spcBef>
              <a:spcAft>
                <a:spcPct val="0"/>
              </a:spcAft>
              <a:buClrTx/>
              <a:buSzTx/>
              <a:buFontTx/>
              <a:buNone/>
              <a:tabLst/>
              <a:defRPr/>
            </a:pPr>
            <a:endParaRPr lang="es-ES" sz="2200" dirty="0">
              <a:solidFill>
                <a:srgbClr val="2B166E"/>
              </a:solidFill>
            </a:endParaRP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s-ES" sz="2200" b="0" i="0" u="none" strike="noStrike" kern="1200" cap="none" spc="0" normalizeH="0" baseline="0" noProof="0" dirty="0" smtClean="0">
                <a:ln>
                  <a:noFill/>
                </a:ln>
                <a:solidFill>
                  <a:srgbClr val="2B166E"/>
                </a:solidFill>
                <a:effectLst/>
                <a:uLnTx/>
                <a:uFillTx/>
              </a:rPr>
              <a:t>La dependencia física alta puede</a:t>
            </a:r>
            <a:r>
              <a:rPr kumimoji="0" lang="es-ES" sz="2200" b="0" i="0" u="none" strike="noStrike" kern="1200" cap="none" spc="0" normalizeH="0" noProof="0" dirty="0" smtClean="0">
                <a:ln>
                  <a:noFill/>
                </a:ln>
                <a:solidFill>
                  <a:srgbClr val="2B166E"/>
                </a:solidFill>
                <a:effectLst/>
                <a:uLnTx/>
                <a:uFillTx/>
              </a:rPr>
              <a:t> ser un indicador de la necesidad de apoyo  farmacológico en el proceso de cesación.</a:t>
            </a:r>
            <a:endParaRPr kumimoji="0" lang="es-ES" sz="2200" b="0" i="0" u="none" strike="noStrike" kern="1200" cap="none" spc="0" normalizeH="0" baseline="0" noProof="0" dirty="0">
              <a:ln>
                <a:noFill/>
              </a:ln>
              <a:solidFill>
                <a:srgbClr val="2B166E"/>
              </a:solidFill>
              <a:effectLst/>
              <a:uLnTx/>
              <a:uFillTx/>
            </a:endParaRPr>
          </a:p>
        </p:txBody>
      </p:sp>
      <p:sp>
        <p:nvSpPr>
          <p:cNvPr id="5" name="Rectángulo 4"/>
          <p:cNvSpPr/>
          <p:nvPr/>
        </p:nvSpPr>
        <p:spPr>
          <a:xfrm>
            <a:off x="2843808" y="116632"/>
            <a:ext cx="3292504" cy="461665"/>
          </a:xfrm>
          <a:prstGeom prst="rect">
            <a:avLst/>
          </a:prstGeom>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ES" sz="2400" b="1" i="0" u="none" strike="noStrike" kern="1200" cap="none" spc="0" normalizeH="0" baseline="0" noProof="0" dirty="0" smtClean="0">
                <a:ln>
                  <a:noFill/>
                </a:ln>
                <a:solidFill>
                  <a:srgbClr val="FFFFFF"/>
                </a:solidFill>
                <a:effectLst/>
                <a:uLnTx/>
                <a:uFillTx/>
                <a:latin typeface="Arial" charset="0"/>
                <a:ea typeface="+mn-ea"/>
                <a:cs typeface="+mn-cs"/>
              </a:rPr>
              <a:t>3-Test </a:t>
            </a:r>
            <a:r>
              <a:rPr kumimoji="0" lang="es-ES" sz="2400" b="1" i="0" u="none" strike="noStrike" kern="1200" cap="none" spc="0" normalizeH="0" baseline="0" noProof="0" dirty="0">
                <a:ln>
                  <a:noFill/>
                </a:ln>
                <a:solidFill>
                  <a:srgbClr val="FFFFFF"/>
                </a:solidFill>
                <a:effectLst/>
                <a:uLnTx/>
                <a:uFillTx/>
                <a:latin typeface="Arial" charset="0"/>
                <a:ea typeface="+mn-ea"/>
                <a:cs typeface="+mn-cs"/>
              </a:rPr>
              <a:t>de Fagerström</a:t>
            </a:r>
          </a:p>
        </p:txBody>
      </p:sp>
    </p:spTree>
    <p:extLst>
      <p:ext uri="{BB962C8B-B14F-4D97-AF65-F5344CB8AC3E}">
        <p14:creationId xmlns:p14="http://schemas.microsoft.com/office/powerpoint/2010/main" val="39587694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r>
              <a:rPr lang="en-US" smtClean="0"/>
              <a:t>www.themegallery.com</a:t>
            </a:r>
            <a:endParaRPr lang="en-US" dirty="0"/>
          </a:p>
        </p:txBody>
      </p:sp>
      <p:sp>
        <p:nvSpPr>
          <p:cNvPr id="3" name="Marcador de pie de página 2"/>
          <p:cNvSpPr>
            <a:spLocks noGrp="1"/>
          </p:cNvSpPr>
          <p:nvPr>
            <p:ph type="ftr" sz="quarter" idx="11"/>
          </p:nvPr>
        </p:nvSpPr>
        <p:spPr/>
        <p:txBody>
          <a:bodyPr/>
          <a:lstStyle/>
          <a:p>
            <a:r>
              <a:rPr lang="en-US" smtClean="0"/>
              <a:t>Company Logo</a:t>
            </a:r>
            <a:endParaRPr lang="en-US" dirty="0"/>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04365" y="935709"/>
            <a:ext cx="5565064" cy="5601616"/>
          </a:xfrm>
          <a:prstGeom prst="rect">
            <a:avLst/>
          </a:prstGeom>
        </p:spPr>
      </p:pic>
      <p:sp>
        <p:nvSpPr>
          <p:cNvPr id="5" name="CuadroTexto 4"/>
          <p:cNvSpPr txBox="1"/>
          <p:nvPr/>
        </p:nvSpPr>
        <p:spPr>
          <a:xfrm>
            <a:off x="2267744" y="153369"/>
            <a:ext cx="5432898" cy="461665"/>
          </a:xfrm>
          <a:prstGeom prst="rect">
            <a:avLst/>
          </a:prstGeom>
          <a:noFill/>
        </p:spPr>
        <p:txBody>
          <a:bodyPr wrap="none" rtlCol="0">
            <a:spAutoFit/>
          </a:bodyPr>
          <a:lstStyle/>
          <a:p>
            <a:r>
              <a:rPr lang="es-ES" sz="2400" b="1" dirty="0" smtClean="0">
                <a:solidFill>
                  <a:schemeClr val="bg1"/>
                </a:solidFill>
              </a:rPr>
              <a:t>4-Cuestionario de motivos de fumar</a:t>
            </a:r>
            <a:endParaRPr lang="es-ES" sz="2400" b="1" dirty="0">
              <a:solidFill>
                <a:schemeClr val="bg1"/>
              </a:solidFill>
            </a:endParaRPr>
          </a:p>
        </p:txBody>
      </p:sp>
    </p:spTree>
    <p:extLst>
      <p:ext uri="{BB962C8B-B14F-4D97-AF65-F5344CB8AC3E}">
        <p14:creationId xmlns:p14="http://schemas.microsoft.com/office/powerpoint/2010/main" val="14663008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1907704" y="116632"/>
            <a:ext cx="5414276" cy="461665"/>
          </a:xfrm>
          <a:prstGeom prst="rect">
            <a:avLst/>
          </a:prstGeom>
        </p:spPr>
        <p:txBody>
          <a:bodyPr wrap="square">
            <a:spAutoFit/>
          </a:bodyPr>
          <a:lstStyle/>
          <a:p>
            <a:pPr lvl="0"/>
            <a:r>
              <a:rPr lang="es-ES" sz="2400" b="1" dirty="0" smtClean="0">
                <a:solidFill>
                  <a:srgbClr val="FFFFFF"/>
                </a:solidFill>
              </a:rPr>
              <a:t>4-Cuestionario </a:t>
            </a:r>
            <a:r>
              <a:rPr lang="es-ES" sz="2400" b="1" dirty="0">
                <a:solidFill>
                  <a:srgbClr val="FFFFFF"/>
                </a:solidFill>
              </a:rPr>
              <a:t>de motivos de fumar</a:t>
            </a:r>
          </a:p>
        </p:txBody>
      </p:sp>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8573" y="980728"/>
            <a:ext cx="7792537" cy="5420481"/>
          </a:xfrm>
          <a:prstGeom prst="rect">
            <a:avLst/>
          </a:prstGeom>
        </p:spPr>
      </p:pic>
    </p:spTree>
    <p:extLst>
      <p:ext uri="{BB962C8B-B14F-4D97-AF65-F5344CB8AC3E}">
        <p14:creationId xmlns:p14="http://schemas.microsoft.com/office/powerpoint/2010/main" val="9292973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r>
              <a:rPr lang="en-US" smtClean="0"/>
              <a:t>www.themegallery.com</a:t>
            </a:r>
            <a:endParaRPr lang="en-US" dirty="0"/>
          </a:p>
        </p:txBody>
      </p:sp>
      <p:sp>
        <p:nvSpPr>
          <p:cNvPr id="3" name="Marcador de pie de página 2"/>
          <p:cNvSpPr>
            <a:spLocks noGrp="1"/>
          </p:cNvSpPr>
          <p:nvPr>
            <p:ph type="ftr" sz="quarter" idx="11"/>
          </p:nvPr>
        </p:nvSpPr>
        <p:spPr/>
        <p:txBody>
          <a:bodyPr/>
          <a:lstStyle/>
          <a:p>
            <a:r>
              <a:rPr lang="en-US" smtClean="0"/>
              <a:t>Company Logo</a:t>
            </a:r>
            <a:endParaRPr lang="en-US" dirty="0"/>
          </a:p>
        </p:txBody>
      </p:sp>
      <p:sp>
        <p:nvSpPr>
          <p:cNvPr id="5" name="Rectángulo 4"/>
          <p:cNvSpPr/>
          <p:nvPr/>
        </p:nvSpPr>
        <p:spPr>
          <a:xfrm>
            <a:off x="457200" y="1484784"/>
            <a:ext cx="8237512" cy="2677656"/>
          </a:xfrm>
          <a:prstGeom prst="rect">
            <a:avLst/>
          </a:prstGeom>
        </p:spPr>
        <p:txBody>
          <a:bodyPr wrap="square">
            <a:spAutoFit/>
          </a:bodyPr>
          <a:lstStyle/>
          <a:p>
            <a:pPr lvl="0" algn="ctr"/>
            <a:r>
              <a:rPr lang="es-ES" sz="2400" u="sng" dirty="0" smtClean="0">
                <a:solidFill>
                  <a:srgbClr val="2B166E"/>
                </a:solidFill>
              </a:rPr>
              <a:t>Cantidad </a:t>
            </a:r>
            <a:r>
              <a:rPr lang="es-ES" sz="2400" u="sng" dirty="0">
                <a:solidFill>
                  <a:srgbClr val="2B166E"/>
                </a:solidFill>
              </a:rPr>
              <a:t>de Tabaco consumido</a:t>
            </a:r>
          </a:p>
          <a:p>
            <a:pPr lvl="0" algn="just"/>
            <a:endParaRPr lang="es-ES" sz="2400" dirty="0">
              <a:solidFill>
                <a:srgbClr val="2B166E"/>
              </a:solidFill>
            </a:endParaRPr>
          </a:p>
          <a:p>
            <a:pPr lvl="0" algn="just"/>
            <a:r>
              <a:rPr lang="es-ES" sz="2400" dirty="0">
                <a:solidFill>
                  <a:srgbClr val="2B166E"/>
                </a:solidFill>
              </a:rPr>
              <a:t>1-Autorregistro del número de cigarros consumidos diariamente.</a:t>
            </a:r>
          </a:p>
          <a:p>
            <a:pPr lvl="0" algn="just"/>
            <a:r>
              <a:rPr lang="es-ES" sz="2400" dirty="0">
                <a:solidFill>
                  <a:srgbClr val="2B166E"/>
                </a:solidFill>
              </a:rPr>
              <a:t>2- Clasificación según </a:t>
            </a:r>
            <a:r>
              <a:rPr lang="es-ES" sz="2400" dirty="0" smtClean="0">
                <a:solidFill>
                  <a:srgbClr val="2B166E"/>
                </a:solidFill>
              </a:rPr>
              <a:t>número </a:t>
            </a:r>
            <a:r>
              <a:rPr lang="es-ES" sz="2400" dirty="0">
                <a:solidFill>
                  <a:srgbClr val="2B166E"/>
                </a:solidFill>
              </a:rPr>
              <a:t>de cigarros </a:t>
            </a:r>
          </a:p>
          <a:p>
            <a:pPr lvl="0" algn="just"/>
            <a:r>
              <a:rPr lang="es-ES" sz="2400" dirty="0">
                <a:solidFill>
                  <a:srgbClr val="2B166E"/>
                </a:solidFill>
              </a:rPr>
              <a:t>3-Años paquete o Carga tabáquica: </a:t>
            </a:r>
          </a:p>
          <a:p>
            <a:pPr lvl="0" algn="just"/>
            <a:r>
              <a:rPr lang="es-ES" sz="2400" dirty="0">
                <a:solidFill>
                  <a:srgbClr val="2B166E"/>
                </a:solidFill>
              </a:rPr>
              <a:t>4-Cooximetría.</a:t>
            </a:r>
          </a:p>
        </p:txBody>
      </p:sp>
      <p:sp>
        <p:nvSpPr>
          <p:cNvPr id="7" name="CuadroTexto 6"/>
          <p:cNvSpPr txBox="1"/>
          <p:nvPr/>
        </p:nvSpPr>
        <p:spPr>
          <a:xfrm>
            <a:off x="2286000" y="89843"/>
            <a:ext cx="5141151" cy="461665"/>
          </a:xfrm>
          <a:prstGeom prst="rect">
            <a:avLst/>
          </a:prstGeom>
          <a:noFill/>
        </p:spPr>
        <p:txBody>
          <a:bodyPr wrap="none" rtlCol="0">
            <a:spAutoFit/>
          </a:bodyPr>
          <a:lstStyle/>
          <a:p>
            <a:r>
              <a:rPr lang="es-ES" sz="2400" b="1" dirty="0" smtClean="0">
                <a:solidFill>
                  <a:schemeClr val="bg1"/>
                </a:solidFill>
              </a:rPr>
              <a:t>Diagnóstico del Paciente fumador</a:t>
            </a:r>
            <a:endParaRPr lang="es-ES" sz="2400" b="1" dirty="0">
              <a:solidFill>
                <a:schemeClr val="bg1"/>
              </a:solidFill>
            </a:endParaRPr>
          </a:p>
        </p:txBody>
      </p:sp>
    </p:spTree>
    <p:extLst>
      <p:ext uri="{BB962C8B-B14F-4D97-AF65-F5344CB8AC3E}">
        <p14:creationId xmlns:p14="http://schemas.microsoft.com/office/powerpoint/2010/main" val="306706751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r>
              <a:rPr lang="en-US" smtClean="0"/>
              <a:t>www.themegallery.com</a:t>
            </a:r>
            <a:endParaRPr lang="en-US" dirty="0"/>
          </a:p>
        </p:txBody>
      </p:sp>
      <p:sp>
        <p:nvSpPr>
          <p:cNvPr id="3" name="Marcador de pie de página 2"/>
          <p:cNvSpPr>
            <a:spLocks noGrp="1"/>
          </p:cNvSpPr>
          <p:nvPr>
            <p:ph type="ftr" sz="quarter" idx="11"/>
          </p:nvPr>
        </p:nvSpPr>
        <p:spPr/>
        <p:txBody>
          <a:bodyPr/>
          <a:lstStyle/>
          <a:p>
            <a:r>
              <a:rPr lang="en-US" smtClean="0"/>
              <a:t>Company Logo</a:t>
            </a:r>
            <a:endParaRPr lang="en-US" dirty="0"/>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7704" y="908720"/>
            <a:ext cx="5397232" cy="5468719"/>
          </a:xfrm>
          <a:prstGeom prst="rect">
            <a:avLst/>
          </a:prstGeom>
        </p:spPr>
      </p:pic>
      <p:sp>
        <p:nvSpPr>
          <p:cNvPr id="5" name="CuadroTexto 4"/>
          <p:cNvSpPr txBox="1"/>
          <p:nvPr/>
        </p:nvSpPr>
        <p:spPr>
          <a:xfrm>
            <a:off x="3131840" y="116632"/>
            <a:ext cx="2439583" cy="461665"/>
          </a:xfrm>
          <a:prstGeom prst="rect">
            <a:avLst/>
          </a:prstGeom>
          <a:noFill/>
        </p:spPr>
        <p:txBody>
          <a:bodyPr wrap="square" rtlCol="0">
            <a:spAutoFit/>
          </a:bodyPr>
          <a:lstStyle/>
          <a:p>
            <a:r>
              <a:rPr lang="es-ES" sz="2400" b="1" dirty="0" smtClean="0">
                <a:solidFill>
                  <a:schemeClr val="bg1"/>
                </a:solidFill>
              </a:rPr>
              <a:t>1-Autorregistro</a:t>
            </a:r>
            <a:endParaRPr lang="es-ES" sz="2400" b="1" dirty="0">
              <a:solidFill>
                <a:schemeClr val="bg1"/>
              </a:solidFill>
            </a:endParaRPr>
          </a:p>
        </p:txBody>
      </p:sp>
    </p:spTree>
    <p:extLst>
      <p:ext uri="{BB962C8B-B14F-4D97-AF65-F5344CB8AC3E}">
        <p14:creationId xmlns:p14="http://schemas.microsoft.com/office/powerpoint/2010/main" val="202487745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r>
              <a:rPr lang="en-US" smtClean="0"/>
              <a:t>www.themegallery.com</a:t>
            </a:r>
            <a:endParaRPr lang="en-US" dirty="0"/>
          </a:p>
        </p:txBody>
      </p:sp>
      <p:sp>
        <p:nvSpPr>
          <p:cNvPr id="3" name="Marcador de pie de página 2"/>
          <p:cNvSpPr>
            <a:spLocks noGrp="1"/>
          </p:cNvSpPr>
          <p:nvPr>
            <p:ph type="ftr" sz="quarter" idx="11"/>
          </p:nvPr>
        </p:nvSpPr>
        <p:spPr/>
        <p:txBody>
          <a:bodyPr/>
          <a:lstStyle/>
          <a:p>
            <a:r>
              <a:rPr lang="en-US" smtClean="0"/>
              <a:t>Company Logo</a:t>
            </a:r>
            <a:endParaRPr lang="en-US" dirty="0"/>
          </a:p>
        </p:txBody>
      </p:sp>
      <p:sp>
        <p:nvSpPr>
          <p:cNvPr id="4" name="CuadroTexto 3"/>
          <p:cNvSpPr txBox="1"/>
          <p:nvPr/>
        </p:nvSpPr>
        <p:spPr>
          <a:xfrm>
            <a:off x="1691680" y="116632"/>
            <a:ext cx="6304931" cy="461665"/>
          </a:xfrm>
          <a:prstGeom prst="rect">
            <a:avLst/>
          </a:prstGeom>
          <a:noFill/>
        </p:spPr>
        <p:txBody>
          <a:bodyPr wrap="none" rtlCol="0">
            <a:spAutoFit/>
          </a:bodyPr>
          <a:lstStyle/>
          <a:p>
            <a:r>
              <a:rPr lang="es-ES" sz="2400" b="1" dirty="0" smtClean="0">
                <a:solidFill>
                  <a:schemeClr val="bg1"/>
                </a:solidFill>
              </a:rPr>
              <a:t>2-Clasificación según número de cigarros</a:t>
            </a:r>
            <a:endParaRPr lang="es-ES" sz="2400" b="1" dirty="0">
              <a:solidFill>
                <a:schemeClr val="bg1"/>
              </a:solidFill>
            </a:endParaRPr>
          </a:p>
        </p:txBody>
      </p:sp>
      <p:sp>
        <p:nvSpPr>
          <p:cNvPr id="6" name="CuadroTexto 5"/>
          <p:cNvSpPr txBox="1"/>
          <p:nvPr/>
        </p:nvSpPr>
        <p:spPr>
          <a:xfrm>
            <a:off x="611560" y="1484784"/>
            <a:ext cx="7560840" cy="2308324"/>
          </a:xfrm>
          <a:prstGeom prst="rect">
            <a:avLst/>
          </a:prstGeom>
          <a:noFill/>
        </p:spPr>
        <p:txBody>
          <a:bodyPr wrap="square" rtlCol="0">
            <a:spAutoFit/>
          </a:bodyPr>
          <a:lstStyle/>
          <a:p>
            <a:pPr algn="just"/>
            <a:r>
              <a:rPr lang="es-ES" sz="2400" dirty="0" smtClean="0"/>
              <a:t>Fumador leve: consume menos de 5 cigarros diarios</a:t>
            </a:r>
          </a:p>
          <a:p>
            <a:pPr algn="just"/>
            <a:r>
              <a:rPr lang="es-ES" sz="2400" dirty="0" smtClean="0"/>
              <a:t>Fumador moderado: fuma un promedio de 6 a 15   cigarros diarios.</a:t>
            </a:r>
          </a:p>
          <a:p>
            <a:pPr algn="just"/>
            <a:r>
              <a:rPr lang="es-ES" sz="2400" dirty="0" smtClean="0"/>
              <a:t>Fumador severo: fuma 16 o mas cigarros por día.</a:t>
            </a:r>
          </a:p>
          <a:p>
            <a:pPr algn="just"/>
            <a:r>
              <a:rPr lang="es-ES" sz="2400" dirty="0" smtClean="0"/>
              <a:t>Fumador pesado (heavy </a:t>
            </a:r>
            <a:r>
              <a:rPr lang="es-ES" sz="2400" dirty="0" err="1" smtClean="0"/>
              <a:t>smoker</a:t>
            </a:r>
            <a:r>
              <a:rPr lang="es-ES" sz="2400" dirty="0" smtClean="0"/>
              <a:t>) fuma más de 20 cigarros al día.</a:t>
            </a:r>
            <a:endParaRPr lang="es-ES" sz="2400" dirty="0"/>
          </a:p>
        </p:txBody>
      </p:sp>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39369" y="3823721"/>
            <a:ext cx="3504431" cy="2169410"/>
          </a:xfrm>
          <a:prstGeom prst="rect">
            <a:avLst/>
          </a:prstGeom>
        </p:spPr>
      </p:pic>
    </p:spTree>
    <p:extLst>
      <p:ext uri="{BB962C8B-B14F-4D97-AF65-F5344CB8AC3E}">
        <p14:creationId xmlns:p14="http://schemas.microsoft.com/office/powerpoint/2010/main" val="2349040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p:cNvSpPr>
          <p:nvPr>
            <p:ph type="title" idx="4294967295"/>
          </p:nvPr>
        </p:nvSpPr>
        <p:spPr>
          <a:xfrm>
            <a:off x="1341623" y="158542"/>
            <a:ext cx="5544616" cy="367506"/>
          </a:xfrm>
        </p:spPr>
        <p:txBody>
          <a:bodyPr anchor="ctr"/>
          <a:lstStyle/>
          <a:p>
            <a:pPr algn="ctr" eaLnBrk="1" hangingPunct="1">
              <a:defRPr/>
            </a:pPr>
            <a:r>
              <a:rPr lang="es-ES" sz="2400" b="1" dirty="0" smtClean="0">
                <a:latin typeface="Arial" panose="020B0604020202020204" pitchFamily="34" charset="0"/>
                <a:cs typeface="Arial" panose="020B0604020202020204" pitchFamily="34" charset="0"/>
              </a:rPr>
              <a:t>3-Años Paquete (carga tabáquica)</a:t>
            </a:r>
          </a:p>
        </p:txBody>
      </p:sp>
      <p:sp>
        <p:nvSpPr>
          <p:cNvPr id="20483" name="Rectangle 3"/>
          <p:cNvSpPr>
            <a:spLocks noGrp="1"/>
          </p:cNvSpPr>
          <p:nvPr>
            <p:ph type="body" idx="4294967295"/>
          </p:nvPr>
        </p:nvSpPr>
        <p:spPr>
          <a:xfrm>
            <a:off x="395536" y="1118830"/>
            <a:ext cx="8424935" cy="3534653"/>
          </a:xfrm>
          <a:ln>
            <a:solidFill>
              <a:schemeClr val="accent1">
                <a:lumMod val="75000"/>
              </a:schemeClr>
            </a:solidFill>
          </a:ln>
        </p:spPr>
        <p:txBody>
          <a:bodyPr/>
          <a:lstStyle/>
          <a:p>
            <a:pPr marL="447675" indent="-382588" eaLnBrk="1" hangingPunct="1">
              <a:lnSpc>
                <a:spcPct val="90000"/>
              </a:lnSpc>
              <a:buFont typeface="Wingdings" panose="05000000000000000000" pitchFamily="2" charset="2"/>
              <a:buNone/>
              <a:defRPr/>
            </a:pPr>
            <a:r>
              <a:rPr lang="es-ES" sz="2400" b="1" dirty="0" smtClean="0">
                <a:latin typeface="Arial" panose="020B0604020202020204" pitchFamily="34" charset="0"/>
                <a:cs typeface="Arial" panose="020B0604020202020204" pitchFamily="34" charset="0"/>
              </a:rPr>
              <a:t>Fórmula:</a:t>
            </a:r>
          </a:p>
          <a:p>
            <a:pPr marL="447675" indent="-382588" eaLnBrk="1" hangingPunct="1">
              <a:lnSpc>
                <a:spcPct val="90000"/>
              </a:lnSpc>
              <a:buFont typeface="Wingdings" panose="05000000000000000000" pitchFamily="2" charset="2"/>
              <a:buNone/>
              <a:defRPr/>
            </a:pPr>
            <a:endParaRPr lang="es-ES" sz="2000" b="1" dirty="0" smtClean="0">
              <a:latin typeface="Arial" panose="020B0604020202020204" pitchFamily="34" charset="0"/>
              <a:cs typeface="Arial" panose="020B0604020202020204" pitchFamily="34" charset="0"/>
            </a:endParaRPr>
          </a:p>
          <a:p>
            <a:pPr marL="447675" indent="-382588" eaLnBrk="1" hangingPunct="1">
              <a:lnSpc>
                <a:spcPct val="90000"/>
              </a:lnSpc>
              <a:buFont typeface="Wingdings" panose="05000000000000000000" pitchFamily="2" charset="2"/>
              <a:buNone/>
              <a:defRPr/>
            </a:pPr>
            <a:r>
              <a:rPr lang="es-ES" sz="2000" b="1" dirty="0" smtClean="0">
                <a:latin typeface="Arial" panose="020B0604020202020204" pitchFamily="34" charset="0"/>
                <a:cs typeface="Arial" panose="020B0604020202020204" pitchFamily="34" charset="0"/>
              </a:rPr>
              <a:t>Nº de 	 =   Nº cigarros </a:t>
            </a:r>
            <a:r>
              <a:rPr lang="es-ES" sz="2000" dirty="0">
                <a:latin typeface="Arial" panose="020B0604020202020204" pitchFamily="34" charset="0"/>
                <a:cs typeface="Arial" panose="020B0604020202020204" pitchFamily="34" charset="0"/>
              </a:rPr>
              <a:t>/</a:t>
            </a:r>
            <a:r>
              <a:rPr lang="es-ES" sz="2000" b="1" dirty="0" smtClean="0">
                <a:latin typeface="Arial" panose="020B0604020202020204" pitchFamily="34" charset="0"/>
                <a:cs typeface="Arial" panose="020B0604020202020204" pitchFamily="34" charset="0"/>
              </a:rPr>
              <a:t>día x años fumando</a:t>
            </a:r>
          </a:p>
          <a:p>
            <a:pPr marL="447675" indent="-382588" eaLnBrk="1" hangingPunct="1">
              <a:lnSpc>
                <a:spcPct val="90000"/>
              </a:lnSpc>
              <a:buFont typeface="Wingdings" panose="05000000000000000000" pitchFamily="2" charset="2"/>
              <a:buNone/>
              <a:defRPr/>
            </a:pPr>
            <a:r>
              <a:rPr lang="es-ES" sz="2000" b="1" dirty="0" smtClean="0">
                <a:latin typeface="Arial" panose="020B0604020202020204" pitchFamily="34" charset="0"/>
                <a:cs typeface="Arial" panose="020B0604020202020204" pitchFamily="34" charset="0"/>
              </a:rPr>
              <a:t>Paquetes		20</a:t>
            </a:r>
          </a:p>
          <a:p>
            <a:pPr marL="447675" indent="-382588" eaLnBrk="1" hangingPunct="1">
              <a:lnSpc>
                <a:spcPct val="90000"/>
              </a:lnSpc>
              <a:buFont typeface="Wingdings" panose="05000000000000000000" pitchFamily="2" charset="2"/>
              <a:buNone/>
              <a:defRPr/>
            </a:pPr>
            <a:r>
              <a:rPr lang="es-ES" sz="2000" b="1" dirty="0" smtClean="0">
                <a:latin typeface="Arial" panose="020B0604020202020204" pitchFamily="34" charset="0"/>
                <a:cs typeface="Arial" panose="020B0604020202020204" pitchFamily="34" charset="0"/>
              </a:rPr>
              <a:t> año</a:t>
            </a:r>
          </a:p>
        </p:txBody>
      </p:sp>
      <p:sp>
        <p:nvSpPr>
          <p:cNvPr id="20484" name="Line 4"/>
          <p:cNvSpPr>
            <a:spLocks noChangeShapeType="1"/>
          </p:cNvSpPr>
          <p:nvPr/>
        </p:nvSpPr>
        <p:spPr bwMode="auto">
          <a:xfrm flipV="1">
            <a:off x="1691680" y="2204864"/>
            <a:ext cx="4316487" cy="46038"/>
          </a:xfrm>
          <a:prstGeom prst="line">
            <a:avLst/>
          </a:prstGeom>
          <a:noFill/>
          <a:ln w="57150">
            <a:solidFill>
              <a:schemeClr val="accent1">
                <a:lumMod val="75000"/>
              </a:schemeClr>
            </a:solidFill>
            <a:round/>
            <a:headEnd/>
            <a:tailEnd/>
          </a:ln>
        </p:spPr>
        <p:txBody>
          <a:bodyPr anchor="ctr"/>
          <a:lstStyle/>
          <a:p>
            <a:pPr>
              <a:defRPr/>
            </a:pPr>
            <a:endParaRPr lang="es-ES">
              <a:latin typeface="Arial" charset="0"/>
            </a:endParaRPr>
          </a:p>
        </p:txBody>
      </p:sp>
      <p:sp>
        <p:nvSpPr>
          <p:cNvPr id="20485" name="_s1034"/>
          <p:cNvSpPr>
            <a:spLocks noChangeArrowheads="1"/>
          </p:cNvSpPr>
          <p:nvPr/>
        </p:nvSpPr>
        <p:spPr bwMode="auto">
          <a:xfrm>
            <a:off x="1341623" y="3068960"/>
            <a:ext cx="6675065" cy="1434225"/>
          </a:xfrm>
          <a:prstGeom prst="roundRect">
            <a:avLst>
              <a:gd name="adj" fmla="val 16667"/>
            </a:avLst>
          </a:prstGeom>
          <a:noFill/>
          <a:ln w="28575">
            <a:solidFill>
              <a:schemeClr val="accent1">
                <a:lumMod val="75000"/>
              </a:schemeClr>
            </a:solidFill>
            <a:round/>
            <a:headEnd/>
            <a:tailEnd/>
          </a:ln>
        </p:spPr>
        <p:txBody>
          <a:bodyPr wrap="none" lIns="0" tIns="0" rIns="0" bIns="0" anchor="ctr"/>
          <a:lstStyle/>
          <a:p>
            <a:pPr>
              <a:lnSpc>
                <a:spcPct val="90000"/>
              </a:lnSpc>
              <a:buFont typeface="Wingdings 2" pitchFamily="18" charset="2"/>
              <a:buNone/>
              <a:defRPr/>
            </a:pPr>
            <a:r>
              <a:rPr lang="es-ES" sz="2400" b="1" dirty="0">
                <a:solidFill>
                  <a:srgbClr val="FFFF00"/>
                </a:solidFill>
                <a:latin typeface="Arial" charset="0"/>
                <a:cs typeface="Arial" charset="0"/>
              </a:rPr>
              <a:t>    </a:t>
            </a:r>
            <a:r>
              <a:rPr lang="es-ES" sz="2400" b="1" dirty="0" smtClean="0">
                <a:solidFill>
                  <a:srgbClr val="FFFF00"/>
                </a:solidFill>
                <a:latin typeface="Arial" charset="0"/>
                <a:cs typeface="Arial" charset="0"/>
              </a:rPr>
              <a:t> </a:t>
            </a:r>
            <a:r>
              <a:rPr lang="es-ES" dirty="0" smtClean="0">
                <a:latin typeface="Arial" charset="0"/>
                <a:cs typeface="Arial" charset="0"/>
              </a:rPr>
              <a:t>Menos  </a:t>
            </a:r>
            <a:r>
              <a:rPr lang="es-ES" dirty="0">
                <a:latin typeface="Arial" charset="0"/>
                <a:cs typeface="Arial" charset="0"/>
              </a:rPr>
              <a:t>de 5     </a:t>
            </a:r>
            <a:r>
              <a:rPr lang="es-ES" dirty="0" smtClean="0">
                <a:latin typeface="Arial" charset="0"/>
                <a:cs typeface="Arial" charset="0"/>
              </a:rPr>
              <a:t>Paquetes/Año ligero </a:t>
            </a:r>
            <a:endParaRPr lang="es-ES" dirty="0">
              <a:latin typeface="Arial" charset="0"/>
              <a:cs typeface="Arial" charset="0"/>
            </a:endParaRPr>
          </a:p>
          <a:p>
            <a:pPr>
              <a:lnSpc>
                <a:spcPct val="90000"/>
              </a:lnSpc>
              <a:buFont typeface="Wingdings 2" pitchFamily="18" charset="2"/>
              <a:buNone/>
              <a:defRPr/>
            </a:pPr>
            <a:r>
              <a:rPr lang="es-ES" dirty="0">
                <a:latin typeface="Arial" charset="0"/>
                <a:cs typeface="Arial" charset="0"/>
              </a:rPr>
              <a:t>    </a:t>
            </a:r>
            <a:r>
              <a:rPr lang="es-ES" dirty="0" smtClean="0">
                <a:latin typeface="Arial" charset="0"/>
                <a:cs typeface="Arial" charset="0"/>
              </a:rPr>
              <a:t>  De       </a:t>
            </a:r>
            <a:r>
              <a:rPr lang="es-ES" dirty="0">
                <a:latin typeface="Arial" charset="0"/>
                <a:cs typeface="Arial" charset="0"/>
              </a:rPr>
              <a:t>5 a 15    </a:t>
            </a:r>
            <a:r>
              <a:rPr lang="es-ES" dirty="0" smtClean="0">
                <a:latin typeface="Arial" charset="0"/>
                <a:cs typeface="Arial" charset="0"/>
              </a:rPr>
              <a:t>Paquetes/Año moderado</a:t>
            </a:r>
            <a:endParaRPr lang="es-ES" dirty="0">
              <a:latin typeface="Arial" charset="0"/>
              <a:cs typeface="Arial" charset="0"/>
            </a:endParaRPr>
          </a:p>
          <a:p>
            <a:pPr>
              <a:lnSpc>
                <a:spcPct val="90000"/>
              </a:lnSpc>
              <a:buFont typeface="Wingdings 2" pitchFamily="18" charset="2"/>
              <a:buNone/>
              <a:defRPr/>
            </a:pPr>
            <a:r>
              <a:rPr lang="es-ES" dirty="0">
                <a:latin typeface="Arial" charset="0"/>
                <a:cs typeface="Arial" charset="0"/>
              </a:rPr>
              <a:t>    </a:t>
            </a:r>
            <a:r>
              <a:rPr lang="es-ES" dirty="0" smtClean="0">
                <a:latin typeface="Arial" charset="0"/>
                <a:cs typeface="Arial" charset="0"/>
              </a:rPr>
              <a:t>  Más </a:t>
            </a:r>
            <a:r>
              <a:rPr lang="es-ES" dirty="0">
                <a:latin typeface="Arial" charset="0"/>
                <a:cs typeface="Arial" charset="0"/>
              </a:rPr>
              <a:t>de    </a:t>
            </a:r>
            <a:r>
              <a:rPr lang="es-ES" dirty="0" smtClean="0">
                <a:latin typeface="Arial" charset="0"/>
                <a:cs typeface="Arial" charset="0"/>
              </a:rPr>
              <a:t> 15     Paquetes/Año Severo</a:t>
            </a:r>
            <a:endParaRPr lang="es-ES" dirty="0">
              <a:latin typeface="Arial" charset="0"/>
              <a:cs typeface="Arial" charset="0"/>
            </a:endParaRPr>
          </a:p>
        </p:txBody>
      </p:sp>
      <p:sp>
        <p:nvSpPr>
          <p:cNvPr id="4" name="CuadroTexto 3"/>
          <p:cNvSpPr txBox="1"/>
          <p:nvPr/>
        </p:nvSpPr>
        <p:spPr>
          <a:xfrm>
            <a:off x="683569" y="5013176"/>
            <a:ext cx="7776864" cy="1015663"/>
          </a:xfrm>
          <a:prstGeom prst="rect">
            <a:avLst/>
          </a:prstGeom>
          <a:noFill/>
        </p:spPr>
        <p:txBody>
          <a:bodyPr wrap="square" rtlCol="0">
            <a:spAutoFit/>
          </a:bodyPr>
          <a:lstStyle/>
          <a:p>
            <a:pPr algn="just"/>
            <a:r>
              <a:rPr lang="es-ES" sz="2000" dirty="0" smtClean="0"/>
              <a:t>En la medida que aumenta el número de paquetes/año se incrementa  el riesgo de padecer enfermedades atribuibles al consumo de tabaco.</a:t>
            </a:r>
            <a:endParaRPr lang="es-ES" sz="2000" dirty="0"/>
          </a:p>
        </p:txBody>
      </p:sp>
    </p:spTree>
    <p:extLst>
      <p:ext uri="{BB962C8B-B14F-4D97-AF65-F5344CB8AC3E}">
        <p14:creationId xmlns:p14="http://schemas.microsoft.com/office/powerpoint/2010/main" val="276441651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pPr eaLnBrk="1" hangingPunct="1"/>
            <a:r>
              <a:rPr lang="es-ES_tradnl" altLang="es-ES" sz="2400" dirty="0" smtClean="0">
                <a:latin typeface="Arial" panose="020B0604020202020204" pitchFamily="34" charset="0"/>
                <a:cs typeface="Arial" panose="020B0604020202020204" pitchFamily="34" charset="0"/>
              </a:rPr>
              <a:t>4-Cooximetría</a:t>
            </a:r>
          </a:p>
        </p:txBody>
      </p:sp>
      <p:sp>
        <p:nvSpPr>
          <p:cNvPr id="6147" name="2 Marcador de contenido"/>
          <p:cNvSpPr>
            <a:spLocks noGrp="1"/>
          </p:cNvSpPr>
          <p:nvPr>
            <p:ph idx="1"/>
          </p:nvPr>
        </p:nvSpPr>
        <p:spPr/>
        <p:txBody>
          <a:bodyPr/>
          <a:lstStyle/>
          <a:p>
            <a:pPr algn="just" eaLnBrk="1" hangingPunct="1">
              <a:buFont typeface="Wingdings" panose="05000000000000000000" pitchFamily="2" charset="2"/>
              <a:buNone/>
            </a:pPr>
            <a:r>
              <a:rPr lang="es-ES" altLang="es-ES" b="0" dirty="0" smtClean="0">
                <a:latin typeface="Arial" panose="020B0604020202020204" pitchFamily="34" charset="0"/>
                <a:cs typeface="Arial" panose="020B0604020202020204" pitchFamily="34" charset="0"/>
              </a:rPr>
              <a:t>   </a:t>
            </a:r>
          </a:p>
          <a:p>
            <a:pPr algn="just">
              <a:buNone/>
            </a:pPr>
            <a:r>
              <a:rPr lang="es-ES" altLang="es-ES" b="0" dirty="0" smtClean="0">
                <a:latin typeface="Arial" panose="020B0604020202020204" pitchFamily="34" charset="0"/>
                <a:cs typeface="Arial" panose="020B0604020202020204" pitchFamily="34" charset="0"/>
              </a:rPr>
              <a:t>   </a:t>
            </a:r>
            <a:r>
              <a:rPr lang="es-ES" altLang="es-ES" sz="2400" dirty="0" smtClean="0">
                <a:latin typeface="Arial" panose="020B0604020202020204" pitchFamily="34" charset="0"/>
                <a:cs typeface="Arial" panose="020B0604020202020204" pitchFamily="34" charset="0"/>
              </a:rPr>
              <a:t> </a:t>
            </a:r>
            <a:r>
              <a:rPr lang="es-ES" altLang="es-ES" sz="2400" b="0" dirty="0" smtClean="0">
                <a:latin typeface="Arial" panose="020B0604020202020204" pitchFamily="34" charset="0"/>
                <a:cs typeface="Arial" panose="020B0604020202020204" pitchFamily="34" charset="0"/>
              </a:rPr>
              <a:t>Es una exploración que nos permite conocer la cantidad de monóxido de carbono (CO) que tiene el aire que un sujeto espira. </a:t>
            </a:r>
          </a:p>
          <a:p>
            <a:pPr algn="just">
              <a:buNone/>
            </a:pPr>
            <a:endParaRPr lang="es-ES" altLang="es-ES" sz="2400" b="0" dirty="0" smtClean="0">
              <a:latin typeface="Arial" panose="020B0604020202020204" pitchFamily="34" charset="0"/>
              <a:cs typeface="Arial" panose="020B0604020202020204" pitchFamily="34" charset="0"/>
            </a:endParaRPr>
          </a:p>
          <a:p>
            <a:pPr algn="just">
              <a:buNone/>
            </a:pPr>
            <a:r>
              <a:rPr lang="es-ES" altLang="es-ES" sz="2400" b="0" dirty="0">
                <a:latin typeface="Arial" panose="020B0604020202020204" pitchFamily="34" charset="0"/>
                <a:cs typeface="Arial" panose="020B0604020202020204" pitchFamily="34" charset="0"/>
              </a:rPr>
              <a:t> </a:t>
            </a:r>
            <a:r>
              <a:rPr lang="es-ES" altLang="es-ES" sz="2400" b="0" dirty="0" smtClean="0">
                <a:latin typeface="Arial" panose="020B0604020202020204" pitchFamily="34" charset="0"/>
                <a:cs typeface="Arial" panose="020B0604020202020204" pitchFamily="34" charset="0"/>
              </a:rPr>
              <a:t>   Cada </a:t>
            </a:r>
            <a:r>
              <a:rPr lang="es-ES" altLang="es-ES" sz="2400" b="0" dirty="0">
                <a:latin typeface="Arial" panose="020B0604020202020204" pitchFamily="34" charset="0"/>
                <a:cs typeface="Arial" panose="020B0604020202020204" pitchFamily="34" charset="0"/>
              </a:rPr>
              <a:t>valor de la cooximetría en ppm </a:t>
            </a:r>
            <a:r>
              <a:rPr lang="es-ES" altLang="es-ES" sz="2400" b="0" dirty="0" smtClean="0">
                <a:latin typeface="Arial" panose="020B0604020202020204" pitchFamily="34" charset="0"/>
                <a:cs typeface="Arial" panose="020B0604020202020204" pitchFamily="34" charset="0"/>
              </a:rPr>
              <a:t>es directamente proporcional a la cantidad de tabaco fumada por el paciente.</a:t>
            </a:r>
          </a:p>
          <a:p>
            <a:pPr algn="just" eaLnBrk="1" hangingPunct="1">
              <a:buFont typeface="Wingdings" panose="05000000000000000000" pitchFamily="2" charset="2"/>
              <a:buNone/>
            </a:pPr>
            <a:endParaRPr lang="es-ES" altLang="es-ES" sz="2400" b="0" dirty="0">
              <a:latin typeface="Arial" panose="020B0604020202020204" pitchFamily="34" charset="0"/>
              <a:cs typeface="Arial" panose="020B0604020202020204" pitchFamily="34" charset="0"/>
            </a:endParaRPr>
          </a:p>
          <a:p>
            <a:pPr algn="just" eaLnBrk="1" hangingPunct="1">
              <a:buFont typeface="Wingdings" panose="05000000000000000000" pitchFamily="2" charset="2"/>
              <a:buNone/>
            </a:pPr>
            <a:r>
              <a:rPr lang="es-ES" altLang="es-ES" sz="2400" b="0" dirty="0" smtClean="0">
                <a:latin typeface="Arial" panose="020B0604020202020204" pitchFamily="34" charset="0"/>
                <a:cs typeface="Arial" panose="020B0604020202020204" pitchFamily="34" charset="0"/>
              </a:rPr>
              <a:t>    Cuanto más alto es el CO mayor es la probabilidad de desarrollar patología relacionada con el tabaco.  Para la medición de este parámetro se utiliza el </a:t>
            </a:r>
            <a:r>
              <a:rPr lang="es-ES" altLang="es-ES" sz="2400" b="0" dirty="0" err="1" smtClean="0">
                <a:latin typeface="Arial" panose="020B0604020202020204" pitchFamily="34" charset="0"/>
                <a:cs typeface="Arial" panose="020B0604020202020204" pitchFamily="34" charset="0"/>
              </a:rPr>
              <a:t>cooxímetro</a:t>
            </a:r>
            <a:r>
              <a:rPr lang="es-ES" altLang="es-ES" sz="2400" b="0" dirty="0" smtClean="0">
                <a:latin typeface="Arial" panose="020B0604020202020204" pitchFamily="34" charset="0"/>
                <a:cs typeface="Arial" panose="020B0604020202020204" pitchFamily="34" charset="0"/>
              </a:rPr>
              <a:t>. </a:t>
            </a:r>
          </a:p>
          <a:p>
            <a:pPr algn="just" eaLnBrk="1" hangingPunct="1">
              <a:buFont typeface="Wingdings" panose="05000000000000000000" pitchFamily="2" charset="2"/>
              <a:buNone/>
            </a:pPr>
            <a:endParaRPr lang="es-ES" altLang="es-ES" sz="2400" b="0" dirty="0">
              <a:latin typeface="Arial" panose="020B0604020202020204" pitchFamily="34" charset="0"/>
              <a:cs typeface="Arial" panose="020B0604020202020204" pitchFamily="34" charset="0"/>
            </a:endParaRPr>
          </a:p>
          <a:p>
            <a:pPr algn="just" eaLnBrk="1" hangingPunct="1">
              <a:buFont typeface="Wingdings" panose="05000000000000000000" pitchFamily="2" charset="2"/>
              <a:buNone/>
            </a:pPr>
            <a:r>
              <a:rPr lang="es-ES" altLang="es-ES" sz="2400" b="0" dirty="0" smtClean="0">
                <a:latin typeface="Arial" panose="020B0604020202020204" pitchFamily="34" charset="0"/>
                <a:cs typeface="Arial" panose="020B0604020202020204" pitchFamily="34" charset="0"/>
              </a:rPr>
              <a:t>   </a:t>
            </a:r>
            <a:endParaRPr lang="es-ES_tradnl" altLang="es-ES" b="0" dirty="0" smtClean="0">
              <a:latin typeface="Arial" panose="020B0604020202020204" pitchFamily="34" charset="0"/>
              <a:cs typeface="Arial" panose="020B0604020202020204" pitchFamily="34" charset="0"/>
            </a:endParaRPr>
          </a:p>
        </p:txBody>
      </p:sp>
      <p:sp>
        <p:nvSpPr>
          <p:cNvPr id="4" name="3 Marcador de fecha"/>
          <p:cNvSpPr>
            <a:spLocks noGrp="1"/>
          </p:cNvSpPr>
          <p:nvPr>
            <p:ph type="dt" sz="quarter" idx="10"/>
          </p:nvPr>
        </p:nvSpPr>
        <p:spPr/>
        <p:txBody>
          <a:bodyPr/>
          <a:lstStyle/>
          <a:p>
            <a:pPr>
              <a:defRPr/>
            </a:pPr>
            <a:r>
              <a:rPr lang="en-US" smtClean="0"/>
              <a:t>www.themegallery.com</a:t>
            </a:r>
            <a:endParaRPr lang="en-US"/>
          </a:p>
        </p:txBody>
      </p:sp>
      <p:sp>
        <p:nvSpPr>
          <p:cNvPr id="5" name="4 Marcador de pie de página"/>
          <p:cNvSpPr>
            <a:spLocks noGrp="1"/>
          </p:cNvSpPr>
          <p:nvPr>
            <p:ph type="ftr" sz="quarter" idx="11"/>
          </p:nvPr>
        </p:nvSpPr>
        <p:spPr/>
        <p:txBody>
          <a:bodyPr/>
          <a:lstStyle/>
          <a:p>
            <a:pPr>
              <a:defRPr/>
            </a:pPr>
            <a:r>
              <a:rPr lang="en-US" smtClean="0"/>
              <a:t>Company Logo</a:t>
            </a:r>
            <a:endParaRPr lang="en-US"/>
          </a:p>
        </p:txBody>
      </p:sp>
    </p:spTree>
    <p:extLst>
      <p:ext uri="{BB962C8B-B14F-4D97-AF65-F5344CB8AC3E}">
        <p14:creationId xmlns:p14="http://schemas.microsoft.com/office/powerpoint/2010/main" val="1453776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pPr eaLnBrk="1" hangingPunct="1"/>
            <a:r>
              <a:rPr lang="es-ES_tradnl" altLang="es-ES" sz="2400" dirty="0" smtClean="0">
                <a:latin typeface="Arial" panose="020B0604020202020204" pitchFamily="34" charset="0"/>
                <a:cs typeface="Arial" panose="020B0604020202020204" pitchFamily="34" charset="0"/>
              </a:rPr>
              <a:t>4-Cooxímetría</a:t>
            </a:r>
          </a:p>
        </p:txBody>
      </p:sp>
      <p:sp>
        <p:nvSpPr>
          <p:cNvPr id="7171" name="2 Marcador de contenido"/>
          <p:cNvSpPr>
            <a:spLocks noGrp="1"/>
          </p:cNvSpPr>
          <p:nvPr>
            <p:ph idx="1"/>
          </p:nvPr>
        </p:nvSpPr>
        <p:spPr/>
        <p:txBody>
          <a:bodyPr/>
          <a:lstStyle/>
          <a:p>
            <a:pPr algn="just" eaLnBrk="1" hangingPunct="1">
              <a:buFont typeface="Wingdings" panose="05000000000000000000" pitchFamily="2" charset="2"/>
              <a:buNone/>
            </a:pPr>
            <a:r>
              <a:rPr lang="es-ES" altLang="es-ES" dirty="0" smtClean="0"/>
              <a:t>  </a:t>
            </a:r>
          </a:p>
          <a:p>
            <a:pPr algn="just" eaLnBrk="1" hangingPunct="1">
              <a:buFont typeface="Wingdings" panose="05000000000000000000" pitchFamily="2" charset="2"/>
              <a:buNone/>
            </a:pPr>
            <a:r>
              <a:rPr lang="es-ES" altLang="es-ES" dirty="0" smtClean="0"/>
              <a:t>   </a:t>
            </a:r>
            <a:r>
              <a:rPr lang="es-ES" altLang="es-ES" sz="2400" dirty="0" err="1" smtClean="0">
                <a:latin typeface="Arial" panose="020B0604020202020204" pitchFamily="34" charset="0"/>
                <a:cs typeface="Arial" panose="020B0604020202020204" pitchFamily="34" charset="0"/>
              </a:rPr>
              <a:t>Cooxímetro</a:t>
            </a:r>
            <a:r>
              <a:rPr lang="es-ES" altLang="es-ES" sz="2400" dirty="0" smtClean="0">
                <a:latin typeface="Arial" panose="020B0604020202020204" pitchFamily="34" charset="0"/>
                <a:cs typeface="Arial" panose="020B0604020202020204" pitchFamily="34" charset="0"/>
              </a:rPr>
              <a:t>: </a:t>
            </a:r>
            <a:r>
              <a:rPr lang="es-ES" altLang="es-ES" sz="2400" b="0" dirty="0" smtClean="0">
                <a:latin typeface="Arial" panose="020B0604020202020204" pitchFamily="34" charset="0"/>
                <a:cs typeface="Arial" panose="020B0604020202020204" pitchFamily="34" charset="0"/>
              </a:rPr>
              <a:t>Equipo que permite medir el monóxido de carbono (CO) en el aire espirado en partes por millón (ppm) y  porciento de </a:t>
            </a:r>
            <a:r>
              <a:rPr lang="es-ES" altLang="es-ES" sz="2400" b="0" dirty="0" err="1" smtClean="0">
                <a:latin typeface="Arial" panose="020B0604020202020204" pitchFamily="34" charset="0"/>
                <a:cs typeface="Arial" panose="020B0604020202020204" pitchFamily="34" charset="0"/>
              </a:rPr>
              <a:t>carboxihemoglobina</a:t>
            </a:r>
            <a:r>
              <a:rPr lang="es-ES" altLang="es-ES" sz="2400" b="0" dirty="0" smtClean="0">
                <a:latin typeface="Arial" panose="020B0604020202020204" pitchFamily="34" charset="0"/>
                <a:cs typeface="Arial" panose="020B0604020202020204" pitchFamily="34" charset="0"/>
              </a:rPr>
              <a:t> (</a:t>
            </a:r>
            <a:r>
              <a:rPr lang="es-ES" altLang="es-ES" sz="2400" b="0" dirty="0" err="1" smtClean="0">
                <a:latin typeface="Arial" panose="020B0604020202020204" pitchFamily="34" charset="0"/>
                <a:cs typeface="Arial" panose="020B0604020202020204" pitchFamily="34" charset="0"/>
              </a:rPr>
              <a:t>HbCO</a:t>
            </a:r>
            <a:r>
              <a:rPr lang="es-ES" altLang="es-ES" sz="2400" b="0" dirty="0" smtClean="0">
                <a:latin typeface="Arial" panose="020B0604020202020204" pitchFamily="34" charset="0"/>
                <a:cs typeface="Arial" panose="020B0604020202020204" pitchFamily="34" charset="0"/>
              </a:rPr>
              <a:t>), funciona mediante una celda electroquímica.</a:t>
            </a:r>
          </a:p>
          <a:p>
            <a:pPr eaLnBrk="1" hangingPunct="1"/>
            <a:endParaRPr lang="es-ES_tradnl" altLang="es-ES" dirty="0" smtClean="0"/>
          </a:p>
        </p:txBody>
      </p:sp>
      <p:sp>
        <p:nvSpPr>
          <p:cNvPr id="4" name="3 Marcador de fecha"/>
          <p:cNvSpPr>
            <a:spLocks noGrp="1"/>
          </p:cNvSpPr>
          <p:nvPr>
            <p:ph type="dt" sz="quarter" idx="10"/>
          </p:nvPr>
        </p:nvSpPr>
        <p:spPr/>
        <p:txBody>
          <a:bodyPr/>
          <a:lstStyle/>
          <a:p>
            <a:pPr>
              <a:defRPr/>
            </a:pPr>
            <a:r>
              <a:rPr lang="en-US" smtClean="0"/>
              <a:t>www.themegallery.com</a:t>
            </a:r>
            <a:endParaRPr lang="en-US"/>
          </a:p>
        </p:txBody>
      </p:sp>
      <p:sp>
        <p:nvSpPr>
          <p:cNvPr id="5" name="4 Marcador de pie de página"/>
          <p:cNvSpPr>
            <a:spLocks noGrp="1"/>
          </p:cNvSpPr>
          <p:nvPr>
            <p:ph type="ftr" sz="quarter" idx="11"/>
          </p:nvPr>
        </p:nvSpPr>
        <p:spPr/>
        <p:txBody>
          <a:bodyPr/>
          <a:lstStyle/>
          <a:p>
            <a:pPr>
              <a:defRPr/>
            </a:pPr>
            <a:r>
              <a:rPr lang="en-US" smtClean="0"/>
              <a:t>Company Logo</a:t>
            </a:r>
            <a:endParaRPr lang="en-US"/>
          </a:p>
        </p:txBody>
      </p:sp>
      <p:pic>
        <p:nvPicPr>
          <p:cNvPr id="7174" name="0 Imagen" descr="IMG_3766.jpg"/>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3357563" y="3571875"/>
            <a:ext cx="3071812" cy="219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07975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idx="4294967295"/>
          </p:nvPr>
        </p:nvSpPr>
        <p:spPr>
          <a:xfrm>
            <a:off x="357158" y="0"/>
            <a:ext cx="8510588" cy="901700"/>
          </a:xfrm>
        </p:spPr>
        <p:txBody>
          <a:bodyPr/>
          <a:lstStyle/>
          <a:p>
            <a:pPr eaLnBrk="1" hangingPunct="1">
              <a:defRPr/>
            </a:pPr>
            <a:r>
              <a:rPr lang="es-ES" sz="2400" b="1" dirty="0" smtClean="0">
                <a:latin typeface="Arial" pitchFamily="34" charset="0"/>
                <a:cs typeface="Arial" pitchFamily="34" charset="0"/>
              </a:rPr>
              <a:t>4-Cooximetría</a:t>
            </a:r>
          </a:p>
        </p:txBody>
      </p:sp>
      <p:sp>
        <p:nvSpPr>
          <p:cNvPr id="28675" name="2 CuadroTexto"/>
          <p:cNvSpPr txBox="1">
            <a:spLocks noChangeArrowheads="1"/>
          </p:cNvSpPr>
          <p:nvPr/>
        </p:nvSpPr>
        <p:spPr bwMode="auto">
          <a:xfrm>
            <a:off x="539552" y="1356757"/>
            <a:ext cx="7815242" cy="2677656"/>
          </a:xfrm>
          <a:prstGeom prst="rect">
            <a:avLst/>
          </a:prstGeom>
          <a:noFill/>
          <a:ln w="9525">
            <a:noFill/>
            <a:miter lim="800000"/>
            <a:headEnd/>
            <a:tailEnd/>
          </a:ln>
        </p:spPr>
        <p:txBody>
          <a:bodyPr wrap="square">
            <a:spAutoFit/>
          </a:bodyPr>
          <a:lstStyle/>
          <a:p>
            <a:pPr marL="342900" marR="0" lvl="0" indent="-342900" algn="just" defTabSz="914400" rtl="0" eaLnBrk="1" fontAlgn="base" latinLnBrk="0" hangingPunct="1">
              <a:lnSpc>
                <a:spcPct val="100000"/>
              </a:lnSpc>
              <a:spcBef>
                <a:spcPct val="0"/>
              </a:spcBef>
              <a:spcAft>
                <a:spcPct val="0"/>
              </a:spcAft>
              <a:buClrTx/>
              <a:buSzTx/>
              <a:buFontTx/>
              <a:buNone/>
              <a:tabLst/>
              <a:defRPr/>
            </a:pPr>
            <a:r>
              <a:rPr kumimoji="0" lang="es-ES" sz="2400" b="0" i="0" u="none" strike="noStrike" kern="1200" cap="none" spc="0" normalizeH="0" baseline="0" noProof="0" dirty="0" smtClean="0">
                <a:ln>
                  <a:noFill/>
                </a:ln>
                <a:solidFill>
                  <a:srgbClr val="2B166E"/>
                </a:solidFill>
                <a:effectLst/>
                <a:uLnTx/>
                <a:uFillTx/>
                <a:latin typeface="Arial" pitchFamily="34" charset="0"/>
                <a:ea typeface="+mn-ea"/>
                <a:cs typeface="Arial" pitchFamily="34" charset="0"/>
              </a:rPr>
              <a:t>.</a:t>
            </a:r>
            <a:endParaRPr kumimoji="0" lang="es-ES" sz="2400" b="0" i="0" u="none" strike="noStrike" kern="1200" cap="none" spc="0" normalizeH="0" baseline="0" noProof="0" dirty="0">
              <a:ln>
                <a:noFill/>
              </a:ln>
              <a:solidFill>
                <a:srgbClr val="2B166E"/>
              </a:solidFill>
              <a:effectLst/>
              <a:uLnTx/>
              <a:uFillTx/>
              <a:latin typeface="Arial" pitchFamily="34" charset="0"/>
              <a:ea typeface="+mn-ea"/>
              <a:cs typeface="Arial" pitchFamily="34" charset="0"/>
            </a:endParaRPr>
          </a:p>
          <a:p>
            <a:pPr marL="342900" marR="0" lvl="0" indent="-342900" algn="just" defTabSz="914400" rtl="0" eaLnBrk="1" fontAlgn="base" latinLnBrk="0" hangingPunct="1">
              <a:lnSpc>
                <a:spcPct val="100000"/>
              </a:lnSpc>
              <a:spcBef>
                <a:spcPct val="0"/>
              </a:spcBef>
              <a:spcAft>
                <a:spcPct val="0"/>
              </a:spcAft>
              <a:buClrTx/>
              <a:buSzTx/>
              <a:buFontTx/>
              <a:buNone/>
              <a:tabLst/>
              <a:defRPr/>
            </a:pPr>
            <a:r>
              <a:rPr kumimoji="0" lang="es-ES" sz="2400" b="0" i="0" u="none" strike="noStrike" kern="1200" cap="none" spc="0" normalizeH="0" baseline="0" noProof="0" dirty="0">
                <a:ln>
                  <a:noFill/>
                </a:ln>
                <a:solidFill>
                  <a:srgbClr val="2B166E"/>
                </a:solidFill>
                <a:effectLst/>
                <a:uLnTx/>
                <a:uFillTx/>
                <a:latin typeface="Arial" pitchFamily="34" charset="0"/>
                <a:ea typeface="+mn-ea"/>
                <a:cs typeface="Arial" pitchFamily="34" charset="0"/>
              </a:rPr>
              <a:t>     Técnica</a:t>
            </a:r>
            <a:r>
              <a:rPr kumimoji="0" lang="es-ES" sz="2400" b="0" i="0" u="none" strike="noStrike" kern="1200" cap="none" spc="0" normalizeH="0" baseline="0" noProof="0" dirty="0" smtClean="0">
                <a:ln>
                  <a:noFill/>
                </a:ln>
                <a:solidFill>
                  <a:srgbClr val="2B166E"/>
                </a:solidFill>
                <a:effectLst/>
                <a:uLnTx/>
                <a:uFillTx/>
                <a:latin typeface="Arial" pitchFamily="34" charset="0"/>
                <a:ea typeface="+mn-ea"/>
                <a:cs typeface="Arial" pitchFamily="34" charset="0"/>
              </a:rPr>
              <a:t>:</a:t>
            </a:r>
          </a:p>
          <a:p>
            <a:pPr marL="342900" marR="0" lvl="0" indent="-342900" algn="just" defTabSz="914400" rtl="0" eaLnBrk="1" fontAlgn="base" latinLnBrk="0" hangingPunct="1">
              <a:lnSpc>
                <a:spcPct val="100000"/>
              </a:lnSpc>
              <a:spcBef>
                <a:spcPct val="0"/>
              </a:spcBef>
              <a:spcAft>
                <a:spcPct val="0"/>
              </a:spcAft>
              <a:buClrTx/>
              <a:buSzTx/>
              <a:buFontTx/>
              <a:buNone/>
              <a:tabLst/>
              <a:defRPr/>
            </a:pPr>
            <a:endParaRPr kumimoji="0" lang="es-ES" sz="2400" b="0" i="0" u="none" strike="noStrike" kern="1200" cap="none" spc="0" normalizeH="0" baseline="0" noProof="0" dirty="0">
              <a:ln>
                <a:noFill/>
              </a:ln>
              <a:solidFill>
                <a:srgbClr val="2B166E"/>
              </a:solidFill>
              <a:effectLst/>
              <a:uLnTx/>
              <a:uFillTx/>
              <a:latin typeface="Arial" pitchFamily="34" charset="0"/>
              <a:ea typeface="+mn-ea"/>
              <a:cs typeface="Arial" pitchFamily="34" charset="0"/>
            </a:endParaRPr>
          </a:p>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ES" sz="2400" b="0" i="0" u="none" strike="noStrike" kern="1200" cap="none" spc="0" normalizeH="0" baseline="0" noProof="0" dirty="0">
                <a:ln>
                  <a:noFill/>
                </a:ln>
                <a:solidFill>
                  <a:srgbClr val="2B166E"/>
                </a:solidFill>
                <a:effectLst/>
                <a:uLnTx/>
                <a:uFillTx/>
                <a:latin typeface="Arial" pitchFamily="34" charset="0"/>
                <a:ea typeface="+mn-ea"/>
                <a:cs typeface="Arial" pitchFamily="34" charset="0"/>
              </a:rPr>
              <a:t>   1-Inspiración profunda </a:t>
            </a:r>
          </a:p>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ES" sz="2400" b="0" i="0" u="none" strike="noStrike" kern="1200" cap="none" spc="0" normalizeH="0" baseline="0" noProof="0" dirty="0">
                <a:ln>
                  <a:noFill/>
                </a:ln>
                <a:solidFill>
                  <a:srgbClr val="2B166E"/>
                </a:solidFill>
                <a:effectLst/>
                <a:uLnTx/>
                <a:uFillTx/>
                <a:latin typeface="Arial" pitchFamily="34" charset="0"/>
                <a:ea typeface="+mn-ea"/>
                <a:cs typeface="Arial" pitchFamily="34" charset="0"/>
              </a:rPr>
              <a:t>   2-Apnea de 9 segundos</a:t>
            </a:r>
          </a:p>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ES" sz="2400" b="0" i="0" u="none" strike="noStrike" kern="1200" cap="none" spc="0" normalizeH="0" baseline="0" noProof="0" dirty="0">
                <a:ln>
                  <a:noFill/>
                </a:ln>
                <a:solidFill>
                  <a:srgbClr val="2B166E"/>
                </a:solidFill>
                <a:effectLst/>
                <a:uLnTx/>
                <a:uFillTx/>
                <a:latin typeface="Arial" pitchFamily="34" charset="0"/>
                <a:ea typeface="+mn-ea"/>
                <a:cs typeface="Arial" pitchFamily="34" charset="0"/>
              </a:rPr>
              <a:t>   3-Espiración lenta, prolongada y completa</a:t>
            </a:r>
          </a:p>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ES" sz="2400" b="0" i="0" u="none" strike="noStrike" kern="1200" cap="none" spc="0" normalizeH="0" baseline="0" noProof="0" dirty="0">
                <a:ln>
                  <a:noFill/>
                </a:ln>
                <a:solidFill>
                  <a:srgbClr val="2B166E"/>
                </a:solidFill>
                <a:effectLst/>
                <a:uLnTx/>
                <a:uFillTx/>
                <a:latin typeface="Arial" pitchFamily="34" charset="0"/>
                <a:ea typeface="+mn-ea"/>
                <a:cs typeface="Arial" pitchFamily="34" charset="0"/>
              </a:rPr>
              <a:t>   4-Lectura de CO en ppm (partes por millón)</a:t>
            </a: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4293096"/>
            <a:ext cx="2404261" cy="1724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6709180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rrowheads="1"/>
          </p:cNvSpPr>
          <p:nvPr>
            <p:ph type="title"/>
          </p:nvPr>
        </p:nvSpPr>
        <p:spPr/>
        <p:txBody>
          <a:bodyPr/>
          <a:lstStyle/>
          <a:p>
            <a:pPr eaLnBrk="1" hangingPunct="1">
              <a:defRPr/>
            </a:pPr>
            <a:r>
              <a:rPr lang="es-ES" sz="2400" b="1" dirty="0" smtClean="0">
                <a:latin typeface="Arial" pitchFamily="34" charset="0"/>
                <a:cs typeface="Arial" pitchFamily="34" charset="0"/>
              </a:rPr>
              <a:t>Interpretación de Resultados de la cooximetría</a:t>
            </a:r>
          </a:p>
        </p:txBody>
      </p:sp>
      <p:sp>
        <p:nvSpPr>
          <p:cNvPr id="45059" name="Rectangle 3"/>
          <p:cNvSpPr>
            <a:spLocks noGrp="1" noRot="1" noChangeArrowheads="1"/>
          </p:cNvSpPr>
          <p:nvPr>
            <p:ph type="body" idx="1"/>
          </p:nvPr>
        </p:nvSpPr>
        <p:spPr>
          <a:xfrm>
            <a:off x="457200" y="1268760"/>
            <a:ext cx="8686800" cy="5055840"/>
          </a:xfrm>
        </p:spPr>
        <p:txBody>
          <a:bodyPr/>
          <a:lstStyle/>
          <a:p>
            <a:pPr eaLnBrk="1" hangingPunct="1">
              <a:buNone/>
              <a:defRPr/>
            </a:pPr>
            <a:r>
              <a:rPr lang="es-ES" sz="2400" b="0" dirty="0">
                <a:latin typeface="Arial" pitchFamily="34" charset="0"/>
                <a:cs typeface="Arial" pitchFamily="34" charset="0"/>
              </a:rPr>
              <a:t>0</a:t>
            </a:r>
            <a:r>
              <a:rPr lang="es-ES" sz="2400" b="0" dirty="0" smtClean="0">
                <a:solidFill>
                  <a:schemeClr val="tx1"/>
                </a:solidFill>
                <a:latin typeface="Arial" pitchFamily="34" charset="0"/>
                <a:cs typeface="Arial" pitchFamily="34" charset="0"/>
              </a:rPr>
              <a:t>-5 ppm      	         No intoxicación</a:t>
            </a:r>
          </a:p>
          <a:p>
            <a:pPr eaLnBrk="1" hangingPunct="1">
              <a:buNone/>
              <a:defRPr/>
            </a:pPr>
            <a:endParaRPr lang="es-ES" sz="2400" b="0" dirty="0" smtClean="0">
              <a:solidFill>
                <a:schemeClr val="tx1"/>
              </a:solidFill>
              <a:latin typeface="Arial" pitchFamily="34" charset="0"/>
              <a:cs typeface="Arial" pitchFamily="34" charset="0"/>
            </a:endParaRPr>
          </a:p>
          <a:p>
            <a:pPr eaLnBrk="1" hangingPunct="1">
              <a:buNone/>
              <a:defRPr/>
            </a:pPr>
            <a:r>
              <a:rPr lang="es-ES" sz="2400" b="0" dirty="0" smtClean="0">
                <a:solidFill>
                  <a:schemeClr val="tx1"/>
                </a:solidFill>
                <a:latin typeface="Arial" pitchFamily="34" charset="0"/>
                <a:cs typeface="Arial" pitchFamily="34" charset="0"/>
              </a:rPr>
              <a:t>6-10   ppm	         Intoxicación ligera</a:t>
            </a:r>
          </a:p>
          <a:p>
            <a:pPr eaLnBrk="1" hangingPunct="1">
              <a:buFont typeface="Wingdings" pitchFamily="2" charset="2"/>
              <a:buNone/>
              <a:defRPr/>
            </a:pPr>
            <a:r>
              <a:rPr lang="es-ES" sz="2400" b="0" dirty="0" smtClean="0">
                <a:solidFill>
                  <a:schemeClr val="tx1"/>
                </a:solidFill>
                <a:latin typeface="Arial" pitchFamily="34" charset="0"/>
                <a:cs typeface="Arial" pitchFamily="34" charset="0"/>
              </a:rPr>
              <a:t>				(Fumador ligero, fumador 	pasivo o </a:t>
            </a:r>
          </a:p>
          <a:p>
            <a:pPr eaLnBrk="1" hangingPunct="1">
              <a:buFont typeface="Wingdings" pitchFamily="2" charset="2"/>
              <a:buNone/>
              <a:defRPr/>
            </a:pPr>
            <a:r>
              <a:rPr lang="es-ES" sz="2400" b="0" dirty="0">
                <a:latin typeface="Arial" pitchFamily="34" charset="0"/>
                <a:cs typeface="Arial" pitchFamily="34" charset="0"/>
              </a:rPr>
              <a:t> </a:t>
            </a:r>
            <a:r>
              <a:rPr lang="es-ES" sz="2400" b="0" dirty="0" smtClean="0">
                <a:latin typeface="Arial" pitchFamily="34" charset="0"/>
                <a:cs typeface="Arial" pitchFamily="34" charset="0"/>
              </a:rPr>
              <a:t>              </a:t>
            </a:r>
            <a:r>
              <a:rPr lang="es-ES" sz="2400" b="0" dirty="0" smtClean="0">
                <a:solidFill>
                  <a:schemeClr val="tx1"/>
                </a:solidFill>
                <a:latin typeface="Arial" pitchFamily="34" charset="0"/>
                <a:cs typeface="Arial" pitchFamily="34" charset="0"/>
              </a:rPr>
              <a:t>                  contaminación )</a:t>
            </a:r>
          </a:p>
          <a:p>
            <a:pPr eaLnBrk="1" hangingPunct="1">
              <a:buFont typeface="Wingdings" pitchFamily="2" charset="2"/>
              <a:buNone/>
              <a:defRPr/>
            </a:pPr>
            <a:endParaRPr lang="es-ES" sz="2400" b="0" dirty="0" smtClean="0">
              <a:solidFill>
                <a:schemeClr val="tx1"/>
              </a:solidFill>
              <a:latin typeface="Arial" pitchFamily="34" charset="0"/>
              <a:cs typeface="Arial" pitchFamily="34" charset="0"/>
            </a:endParaRPr>
          </a:p>
          <a:p>
            <a:pPr eaLnBrk="1" hangingPunct="1">
              <a:buNone/>
              <a:defRPr/>
            </a:pPr>
            <a:r>
              <a:rPr lang="es-ES" sz="2400" b="0" dirty="0" smtClean="0">
                <a:solidFill>
                  <a:schemeClr val="tx1"/>
                </a:solidFill>
                <a:latin typeface="Arial" pitchFamily="34" charset="0"/>
                <a:cs typeface="Arial" pitchFamily="34" charset="0"/>
              </a:rPr>
              <a:t>11-30 ppm	         Intoxicación Severa</a:t>
            </a:r>
          </a:p>
          <a:p>
            <a:pPr eaLnBrk="1" hangingPunct="1">
              <a:buFont typeface="Wingdings" pitchFamily="2" charset="2"/>
              <a:buNone/>
              <a:defRPr/>
            </a:pPr>
            <a:r>
              <a:rPr lang="es-ES" sz="2400" b="0" dirty="0" smtClean="0">
                <a:solidFill>
                  <a:schemeClr val="tx1"/>
                </a:solidFill>
                <a:latin typeface="Arial" pitchFamily="34" charset="0"/>
                <a:cs typeface="Arial" pitchFamily="34" charset="0"/>
              </a:rPr>
              <a:t>				(Fumador Activo )</a:t>
            </a:r>
          </a:p>
          <a:p>
            <a:pPr eaLnBrk="1" hangingPunct="1">
              <a:buFont typeface="Wingdings" pitchFamily="2" charset="2"/>
              <a:buNone/>
              <a:defRPr/>
            </a:pPr>
            <a:endParaRPr lang="es-ES" sz="2400" b="0" dirty="0" smtClean="0">
              <a:solidFill>
                <a:schemeClr val="tx1"/>
              </a:solidFill>
              <a:latin typeface="Arial" pitchFamily="34" charset="0"/>
              <a:cs typeface="Arial" pitchFamily="34" charset="0"/>
            </a:endParaRPr>
          </a:p>
          <a:p>
            <a:pPr eaLnBrk="1" hangingPunct="1">
              <a:buNone/>
              <a:defRPr/>
            </a:pPr>
            <a:r>
              <a:rPr lang="es-ES" sz="2400" b="0" dirty="0" smtClean="0">
                <a:solidFill>
                  <a:schemeClr val="tx1"/>
                </a:solidFill>
                <a:latin typeface="Arial" pitchFamily="34" charset="0"/>
                <a:cs typeface="Arial" pitchFamily="34" charset="0"/>
              </a:rPr>
              <a:t>+30     ppm	          Intoxicación muy severa</a:t>
            </a: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89853" y="3573016"/>
            <a:ext cx="1996947" cy="1432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867203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fecha 3"/>
          <p:cNvSpPr>
            <a:spLocks noGrp="1"/>
          </p:cNvSpPr>
          <p:nvPr>
            <p:ph type="dt" sz="half" idx="10"/>
          </p:nvPr>
        </p:nvSpPr>
        <p:spPr/>
        <p:txBody>
          <a:bodyPr/>
          <a:lstStyle/>
          <a:p>
            <a:endParaRPr lang="en-US" dirty="0"/>
          </a:p>
        </p:txBody>
      </p:sp>
      <p:sp>
        <p:nvSpPr>
          <p:cNvPr id="6" name="Rectángulo redondeado 5"/>
          <p:cNvSpPr/>
          <p:nvPr/>
        </p:nvSpPr>
        <p:spPr>
          <a:xfrm>
            <a:off x="1639143" y="836712"/>
            <a:ext cx="5904657" cy="914400"/>
          </a:xfrm>
          <a:prstGeom prst="roundRect">
            <a:avLst/>
          </a:prstGeom>
          <a:solidFill>
            <a:schemeClr val="accent5"/>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defRPr/>
            </a:pPr>
            <a:endParaRPr lang="es-ES" sz="2400" b="1" dirty="0" smtClean="0">
              <a:solidFill>
                <a:schemeClr val="accent4"/>
              </a:solidFill>
              <a:latin typeface="Arial" pitchFamily="34" charset="0"/>
              <a:cs typeface="Arial" pitchFamily="34" charset="0"/>
            </a:endParaRPr>
          </a:p>
          <a:p>
            <a:pPr algn="ctr">
              <a:buNone/>
              <a:defRPr/>
            </a:pPr>
            <a:r>
              <a:rPr lang="es-ES" sz="2400" b="1" dirty="0" smtClean="0">
                <a:solidFill>
                  <a:schemeClr val="accent4"/>
                </a:solidFill>
                <a:latin typeface="Arial" pitchFamily="34" charset="0"/>
                <a:cs typeface="Arial" pitchFamily="34" charset="0"/>
              </a:rPr>
              <a:t>Formas </a:t>
            </a:r>
            <a:r>
              <a:rPr lang="es-ES" sz="2400" b="1" dirty="0">
                <a:solidFill>
                  <a:schemeClr val="accent4"/>
                </a:solidFill>
                <a:latin typeface="Arial" pitchFamily="34" charset="0"/>
                <a:cs typeface="Arial" pitchFamily="34" charset="0"/>
              </a:rPr>
              <a:t>emergentes de</a:t>
            </a:r>
          </a:p>
          <a:p>
            <a:pPr algn="ctr">
              <a:buNone/>
              <a:defRPr/>
            </a:pPr>
            <a:r>
              <a:rPr lang="es-ES" sz="2400" b="1" dirty="0">
                <a:solidFill>
                  <a:schemeClr val="accent4"/>
                </a:solidFill>
                <a:latin typeface="Arial" pitchFamily="34" charset="0"/>
                <a:cs typeface="Arial" pitchFamily="34" charset="0"/>
              </a:rPr>
              <a:t> administración de nicotina</a:t>
            </a:r>
          </a:p>
          <a:p>
            <a:endParaRPr lang="es-ES" sz="2400" b="1" dirty="0">
              <a:solidFill>
                <a:schemeClr val="accent4"/>
              </a:solidFill>
            </a:endParaRPr>
          </a:p>
        </p:txBody>
      </p:sp>
      <p:pic>
        <p:nvPicPr>
          <p:cNvPr id="2" name="Imagen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56176" y="4509120"/>
            <a:ext cx="2104254" cy="1470055"/>
          </a:xfrm>
          <a:prstGeom prst="rect">
            <a:avLst/>
          </a:prstGeom>
        </p:spPr>
      </p:pic>
      <p:pic>
        <p:nvPicPr>
          <p:cNvPr id="10" name="Imagen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1640" y="2420888"/>
            <a:ext cx="4151665" cy="2328093"/>
          </a:xfrm>
          <a:prstGeom prst="rect">
            <a:avLst/>
          </a:prstGeom>
        </p:spPr>
      </p:pic>
    </p:spTree>
    <p:extLst>
      <p:ext uri="{BB962C8B-B14F-4D97-AF65-F5344CB8AC3E}">
        <p14:creationId xmlns:p14="http://schemas.microsoft.com/office/powerpoint/2010/main" val="122692847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9756" y="142083"/>
            <a:ext cx="8964488" cy="563562"/>
          </a:xfrm>
        </p:spPr>
        <p:txBody>
          <a:bodyPr/>
          <a:lstStyle/>
          <a:p>
            <a:pPr algn="just"/>
            <a:r>
              <a:rPr lang="es-ES" sz="2400" dirty="0" smtClean="0">
                <a:latin typeface="Arial" panose="020B0604020202020204" pitchFamily="34" charset="0"/>
                <a:cs typeface="Arial" panose="020B0604020202020204" pitchFamily="34" charset="0"/>
              </a:rPr>
              <a:t>Dispositivos electrónicos de administración de nicotina</a:t>
            </a:r>
            <a:endParaRPr lang="es-ES" sz="24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a:xfrm>
            <a:off x="511629" y="960343"/>
            <a:ext cx="8229600" cy="5248275"/>
          </a:xfrm>
        </p:spPr>
        <p:txBody>
          <a:bodyPr/>
          <a:lstStyle/>
          <a:p>
            <a:pPr marL="0" indent="0" algn="just">
              <a:buNone/>
            </a:pPr>
            <a:endParaRPr lang="es-ES" b="0" dirty="0" smtClean="0">
              <a:latin typeface="Arial" panose="020B0604020202020204" pitchFamily="34" charset="0"/>
              <a:cs typeface="Arial" panose="020B0604020202020204" pitchFamily="34" charset="0"/>
            </a:endParaRPr>
          </a:p>
          <a:p>
            <a:pPr marL="0" indent="0" algn="just">
              <a:buNone/>
            </a:pPr>
            <a:r>
              <a:rPr lang="es-ES" sz="2400" b="0" dirty="0" smtClean="0">
                <a:latin typeface="Arial" panose="020B0604020202020204" pitchFamily="34" charset="0"/>
                <a:cs typeface="Arial" panose="020B0604020202020204" pitchFamily="34" charset="0"/>
              </a:rPr>
              <a:t>Se definen como equipos operados mediante baterías de litio que al calentar una solución producen un aerosol, el cual es liberado e inhalado por el usuario. El proceso se activa mediante la aspiración realizada por el usuario lo cual produce un cambio de presión que estimula un sensor que indica al atomizador que empiece a aumentar la temperatura.</a:t>
            </a:r>
            <a:endParaRPr lang="es-ES" sz="2400" b="0" dirty="0">
              <a:latin typeface="Arial" panose="020B0604020202020204" pitchFamily="34" charset="0"/>
              <a:cs typeface="Arial" panose="020B0604020202020204" pitchFamily="34" charset="0"/>
            </a:endParaRPr>
          </a:p>
        </p:txBody>
      </p:sp>
      <p:pic>
        <p:nvPicPr>
          <p:cNvPr id="6" name="Marcador de contenido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4572000" y="4149736"/>
            <a:ext cx="2346451" cy="2216092"/>
          </a:xfrm>
          <a:prstGeom prst="rect">
            <a:avLst/>
          </a:prstGeom>
          <a:noFill/>
          <a:ln w="9525">
            <a:noFill/>
            <a:miter lim="800000"/>
            <a:headEnd/>
            <a:tailEnd/>
          </a:ln>
          <a:effectLst/>
        </p:spPr>
      </p:pic>
    </p:spTree>
    <p:extLst>
      <p:ext uri="{BB962C8B-B14F-4D97-AF65-F5344CB8AC3E}">
        <p14:creationId xmlns:p14="http://schemas.microsoft.com/office/powerpoint/2010/main" val="123122591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142083"/>
            <a:ext cx="8229600" cy="563562"/>
          </a:xfrm>
        </p:spPr>
        <p:txBody>
          <a:bodyPr/>
          <a:lstStyle/>
          <a:p>
            <a:r>
              <a:rPr lang="es-ES" sz="2200" dirty="0" smtClean="0">
                <a:latin typeface="Arial" panose="020B0604020202020204" pitchFamily="34" charset="0"/>
                <a:cs typeface="Arial" panose="020B0604020202020204" pitchFamily="34" charset="0"/>
              </a:rPr>
              <a:t>Modalidades de los dispositivos electrónicos de administración de nicotina (DEAN)</a:t>
            </a:r>
            <a:endParaRPr lang="es-ES" sz="22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a:xfrm>
            <a:off x="457200" y="900113"/>
            <a:ext cx="8305800" cy="5248275"/>
          </a:xfrm>
        </p:spPr>
        <p:txBody>
          <a:bodyPr/>
          <a:lstStyle/>
          <a:p>
            <a:pPr marL="0" indent="0">
              <a:buNone/>
            </a:pPr>
            <a:r>
              <a:rPr lang="es-ES" sz="2400" b="0" dirty="0" smtClean="0">
                <a:latin typeface="Arial" panose="020B0604020202020204" pitchFamily="34" charset="0"/>
                <a:cs typeface="Arial" panose="020B0604020202020204" pitchFamily="34" charset="0"/>
              </a:rPr>
              <a:t>1- </a:t>
            </a:r>
            <a:r>
              <a:rPr lang="es-ES" sz="2200" b="0" dirty="0" smtClean="0">
                <a:latin typeface="Arial" panose="020B0604020202020204" pitchFamily="34" charset="0"/>
                <a:cs typeface="Arial" panose="020B0604020202020204" pitchFamily="34" charset="0"/>
              </a:rPr>
              <a:t>Cigarrillos electrónicos </a:t>
            </a:r>
          </a:p>
          <a:p>
            <a:pPr marL="0" indent="0">
              <a:buNone/>
            </a:pPr>
            <a:endParaRPr lang="es-ES" sz="2200" b="0" dirty="0" smtClean="0">
              <a:latin typeface="Arial" panose="020B0604020202020204" pitchFamily="34" charset="0"/>
              <a:cs typeface="Arial" panose="020B0604020202020204" pitchFamily="34" charset="0"/>
            </a:endParaRPr>
          </a:p>
          <a:p>
            <a:pPr marL="0" indent="0">
              <a:buNone/>
            </a:pPr>
            <a:r>
              <a:rPr lang="es-ES" sz="2200" b="0" dirty="0" smtClean="0">
                <a:latin typeface="Arial" panose="020B0604020202020204" pitchFamily="34" charset="0"/>
                <a:cs typeface="Arial" panose="020B0604020202020204" pitchFamily="34" charset="0"/>
              </a:rPr>
              <a:t>2- </a:t>
            </a:r>
            <a:r>
              <a:rPr lang="es-ES" sz="2200" b="0" dirty="0" err="1" smtClean="0">
                <a:latin typeface="Arial" panose="020B0604020202020204" pitchFamily="34" charset="0"/>
                <a:cs typeface="Arial" panose="020B0604020202020204" pitchFamily="34" charset="0"/>
              </a:rPr>
              <a:t>Vapers</a:t>
            </a:r>
            <a:endParaRPr lang="es-ES" sz="2200" b="0" dirty="0" smtClean="0">
              <a:latin typeface="Arial" panose="020B0604020202020204" pitchFamily="34" charset="0"/>
              <a:cs typeface="Arial" panose="020B0604020202020204" pitchFamily="34" charset="0"/>
            </a:endParaRPr>
          </a:p>
          <a:p>
            <a:pPr marL="0" indent="0">
              <a:buNone/>
            </a:pPr>
            <a:endParaRPr lang="es-ES" sz="2200" b="0" dirty="0" smtClean="0">
              <a:latin typeface="Arial" panose="020B0604020202020204" pitchFamily="34" charset="0"/>
              <a:cs typeface="Arial" panose="020B0604020202020204" pitchFamily="34" charset="0"/>
            </a:endParaRPr>
          </a:p>
          <a:p>
            <a:pPr marL="0" indent="0">
              <a:buNone/>
            </a:pPr>
            <a:r>
              <a:rPr lang="es-ES" sz="2200" b="0" dirty="0" smtClean="0">
                <a:latin typeface="Arial" panose="020B0604020202020204" pitchFamily="34" charset="0"/>
                <a:cs typeface="Arial" panose="020B0604020202020204" pitchFamily="34" charset="0"/>
              </a:rPr>
              <a:t>3- </a:t>
            </a:r>
            <a:r>
              <a:rPr lang="es-ES" sz="2200" b="0" dirty="0" err="1" smtClean="0">
                <a:latin typeface="Arial" panose="020B0604020202020204" pitchFamily="34" charset="0"/>
                <a:cs typeface="Arial" panose="020B0604020202020204" pitchFamily="34" charset="0"/>
              </a:rPr>
              <a:t>Juuls</a:t>
            </a:r>
            <a:r>
              <a:rPr lang="es-ES" sz="2200" b="0" dirty="0" smtClean="0">
                <a:latin typeface="Arial" panose="020B0604020202020204" pitchFamily="34" charset="0"/>
                <a:cs typeface="Arial" panose="020B0604020202020204" pitchFamily="34" charset="0"/>
              </a:rPr>
              <a:t> (Dispositivos que parecen una unidad USB alargada)</a:t>
            </a:r>
          </a:p>
          <a:p>
            <a:pPr marL="0" indent="0">
              <a:buNone/>
            </a:pPr>
            <a:endParaRPr lang="es-ES" sz="2200" b="0" dirty="0" smtClean="0">
              <a:latin typeface="Arial" panose="020B0604020202020204" pitchFamily="34" charset="0"/>
              <a:cs typeface="Arial" panose="020B0604020202020204" pitchFamily="34" charset="0"/>
            </a:endParaRPr>
          </a:p>
          <a:p>
            <a:pPr marL="0" indent="0">
              <a:buNone/>
            </a:pPr>
            <a:r>
              <a:rPr lang="es-ES" sz="2200" b="0" dirty="0" smtClean="0">
                <a:latin typeface="Arial" panose="020B0604020202020204" pitchFamily="34" charset="0"/>
                <a:cs typeface="Arial" panose="020B0604020202020204" pitchFamily="34" charset="0"/>
              </a:rPr>
              <a:t>4- </a:t>
            </a:r>
            <a:r>
              <a:rPr lang="es-ES" sz="2200" b="0" dirty="0" err="1" smtClean="0">
                <a:latin typeface="Arial" panose="020B0604020202020204" pitchFamily="34" charset="0"/>
                <a:cs typeface="Arial" panose="020B0604020202020204" pitchFamily="34" charset="0"/>
              </a:rPr>
              <a:t>Hookahs</a:t>
            </a:r>
            <a:r>
              <a:rPr lang="es-ES" sz="2200" b="0" dirty="0" smtClean="0">
                <a:latin typeface="Arial" panose="020B0604020202020204" pitchFamily="34" charset="0"/>
                <a:cs typeface="Arial" panose="020B0604020202020204" pitchFamily="34" charset="0"/>
              </a:rPr>
              <a:t> (narguiles o pipas electrónicas)</a:t>
            </a:r>
          </a:p>
          <a:p>
            <a:pPr marL="0" indent="0">
              <a:buNone/>
            </a:pPr>
            <a:r>
              <a:rPr lang="es-ES" sz="2200" b="0" dirty="0" smtClean="0">
                <a:latin typeface="Arial" panose="020B0604020202020204" pitchFamily="34" charset="0"/>
                <a:cs typeface="Arial" panose="020B0604020202020204" pitchFamily="34" charset="0"/>
              </a:rPr>
              <a:t>                                  ______________</a:t>
            </a:r>
          </a:p>
          <a:p>
            <a:pPr marL="0" indent="0">
              <a:buNone/>
            </a:pPr>
            <a:r>
              <a:rPr lang="es-ES" sz="2200" b="0" dirty="0" smtClean="0">
                <a:latin typeface="Arial" panose="020B0604020202020204" pitchFamily="34" charset="0"/>
                <a:cs typeface="Arial" panose="020B0604020202020204" pitchFamily="34" charset="0"/>
              </a:rPr>
              <a:t>Sistemas electrónicos para la administración de nicotina (SEAN).</a:t>
            </a:r>
          </a:p>
          <a:p>
            <a:pPr marL="0" indent="0">
              <a:buNone/>
            </a:pPr>
            <a:endParaRPr lang="es-ES" sz="2200" b="0" dirty="0" smtClean="0">
              <a:latin typeface="Arial" panose="020B0604020202020204" pitchFamily="34" charset="0"/>
              <a:cs typeface="Arial" panose="020B0604020202020204" pitchFamily="34" charset="0"/>
            </a:endParaRPr>
          </a:p>
          <a:p>
            <a:pPr marL="0" indent="0">
              <a:buNone/>
            </a:pPr>
            <a:r>
              <a:rPr lang="es-ES" sz="2200" b="0" dirty="0" smtClean="0">
                <a:latin typeface="Arial" panose="020B0604020202020204" pitchFamily="34" charset="0"/>
                <a:cs typeface="Arial" panose="020B0604020202020204" pitchFamily="34" charset="0"/>
              </a:rPr>
              <a:t>Sistemas electrónicos sin nicotina (SESN)</a:t>
            </a:r>
          </a:p>
          <a:p>
            <a:pPr marL="0" indent="0">
              <a:buNone/>
            </a:pPr>
            <a:endParaRPr lang="es-ES" sz="2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192814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fecha 3"/>
          <p:cNvSpPr>
            <a:spLocks noGrp="1"/>
          </p:cNvSpPr>
          <p:nvPr>
            <p:ph type="dt" sz="half" idx="10"/>
          </p:nvPr>
        </p:nvSpPr>
        <p:spPr/>
        <p:txBody>
          <a:bodyPr/>
          <a:lstStyle/>
          <a:p>
            <a:r>
              <a:rPr lang="en-US" smtClean="0"/>
              <a:t>www.themegallery.com</a:t>
            </a:r>
            <a:endParaRPr lang="en-US" dirty="0"/>
          </a:p>
        </p:txBody>
      </p:sp>
      <p:sp>
        <p:nvSpPr>
          <p:cNvPr id="5" name="Marcador de pie de página 4"/>
          <p:cNvSpPr>
            <a:spLocks noGrp="1"/>
          </p:cNvSpPr>
          <p:nvPr>
            <p:ph type="ftr" sz="quarter" idx="11"/>
          </p:nvPr>
        </p:nvSpPr>
        <p:spPr/>
        <p:txBody>
          <a:bodyPr/>
          <a:lstStyle/>
          <a:p>
            <a:r>
              <a:rPr lang="en-US" smtClean="0"/>
              <a:t>Company Logo</a:t>
            </a:r>
            <a:endParaRPr lang="en-US" dirty="0"/>
          </a:p>
        </p:txBody>
      </p:sp>
      <p:pic>
        <p:nvPicPr>
          <p:cNvPr id="6" name="Imagen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19872" y="1212335"/>
            <a:ext cx="2769583" cy="2392612"/>
          </a:xfrm>
          <a:prstGeom prst="rect">
            <a:avLst/>
          </a:prstGeom>
        </p:spPr>
      </p:pic>
      <p:pic>
        <p:nvPicPr>
          <p:cNvPr id="7" name="Imagen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62767" y="1105570"/>
            <a:ext cx="2100233" cy="2520280"/>
          </a:xfrm>
          <a:prstGeom prst="rect">
            <a:avLst/>
          </a:prstGeom>
        </p:spPr>
      </p:pic>
      <p:pic>
        <p:nvPicPr>
          <p:cNvPr id="8" name="Imagen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77798" y="4204111"/>
            <a:ext cx="2426003" cy="2105905"/>
          </a:xfrm>
          <a:prstGeom prst="rect">
            <a:avLst/>
          </a:prstGeom>
        </p:spPr>
      </p:pic>
      <p:pic>
        <p:nvPicPr>
          <p:cNvPr id="9" name="Imagen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76056" y="4100017"/>
            <a:ext cx="2719999" cy="2209999"/>
          </a:xfrm>
          <a:prstGeom prst="rect">
            <a:avLst/>
          </a:prstGeom>
        </p:spPr>
      </p:pic>
      <p:pic>
        <p:nvPicPr>
          <p:cNvPr id="10" name="Marcador de contenido 5"/>
          <p:cNvPicPr>
            <a:picLocks noGrp="1" noChangeAspect="1"/>
          </p:cNvPicPr>
          <p:nvPr>
            <p:ph idx="1"/>
          </p:nvPr>
        </p:nvPicPr>
        <p:blipFill>
          <a:blip r:embed="rId6" cstate="print">
            <a:extLst>
              <a:ext uri="{28A0092B-C50C-407E-A947-70E740481C1C}">
                <a14:useLocalDpi xmlns:a14="http://schemas.microsoft.com/office/drawing/2010/main" val="0"/>
              </a:ext>
            </a:extLst>
          </a:blip>
          <a:stretch>
            <a:fillRect/>
          </a:stretch>
        </p:blipFill>
        <p:spPr>
          <a:xfrm>
            <a:off x="323528" y="1101583"/>
            <a:ext cx="2650621" cy="2503364"/>
          </a:xfrm>
        </p:spPr>
      </p:pic>
      <p:sp>
        <p:nvSpPr>
          <p:cNvPr id="11" name="Rectángulo 10"/>
          <p:cNvSpPr/>
          <p:nvPr/>
        </p:nvSpPr>
        <p:spPr>
          <a:xfrm>
            <a:off x="611560" y="0"/>
            <a:ext cx="8151440" cy="769441"/>
          </a:xfrm>
          <a:prstGeom prst="rect">
            <a:avLst/>
          </a:prstGeom>
        </p:spPr>
        <p:txBody>
          <a:bodyPr wrap="square">
            <a:spAutoFit/>
          </a:bodyPr>
          <a:lstStyle/>
          <a:p>
            <a:r>
              <a:rPr lang="es-ES" sz="2200" b="1" kern="0" dirty="0">
                <a:solidFill>
                  <a:srgbClr val="FFFFFF"/>
                </a:solidFill>
                <a:latin typeface="Arial" panose="020B0604020202020204" pitchFamily="34" charset="0"/>
                <a:ea typeface="+mj-ea"/>
                <a:cs typeface="Arial" panose="020B0604020202020204" pitchFamily="34" charset="0"/>
              </a:rPr>
              <a:t>Modalidades de los dispositivos electrónicos de administración de nicotina</a:t>
            </a:r>
            <a:endParaRPr lang="es-ES" dirty="0"/>
          </a:p>
        </p:txBody>
      </p:sp>
    </p:spTree>
    <p:extLst>
      <p:ext uri="{BB962C8B-B14F-4D97-AF65-F5344CB8AC3E}">
        <p14:creationId xmlns:p14="http://schemas.microsoft.com/office/powerpoint/2010/main" val="105516474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pPr algn="ctr">
              <a:defRPr/>
            </a:pPr>
            <a:r>
              <a:rPr lang="es-CU" sz="2400" dirty="0">
                <a:latin typeface="Arial" pitchFamily="34" charset="0"/>
                <a:cs typeface="Arial" pitchFamily="34" charset="0"/>
              </a:rPr>
              <a:t>C</a:t>
            </a:r>
            <a:r>
              <a:rPr lang="es-CU" sz="2400" dirty="0" smtClean="0">
                <a:effectLst/>
                <a:latin typeface="Arial" pitchFamily="34" charset="0"/>
                <a:cs typeface="Arial" pitchFamily="34" charset="0"/>
              </a:rPr>
              <a:t>igarros </a:t>
            </a:r>
            <a:r>
              <a:rPr lang="es-CU" sz="2400" dirty="0">
                <a:latin typeface="Arial" pitchFamily="34" charset="0"/>
                <a:cs typeface="Arial" pitchFamily="34" charset="0"/>
              </a:rPr>
              <a:t>E</a:t>
            </a:r>
            <a:r>
              <a:rPr lang="es-CU" sz="2400" dirty="0" smtClean="0">
                <a:effectLst/>
                <a:latin typeface="Arial" pitchFamily="34" charset="0"/>
                <a:cs typeface="Arial" pitchFamily="34" charset="0"/>
              </a:rPr>
              <a:t>lectrónicos</a:t>
            </a:r>
            <a:endParaRPr lang="es-MX" sz="2400" dirty="0">
              <a:effectLst/>
              <a:latin typeface="Arial" pitchFamily="34" charset="0"/>
              <a:cs typeface="Arial" pitchFamily="34" charset="0"/>
            </a:endParaRPr>
          </a:p>
        </p:txBody>
      </p:sp>
      <p:sp>
        <p:nvSpPr>
          <p:cNvPr id="49155" name="3 Marcador de fecha"/>
          <p:cNvSpPr>
            <a:spLocks noGrp="1"/>
          </p:cNvSpPr>
          <p:nvPr>
            <p:ph type="dt"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es-VE" altLang="es-ES" smtClean="0">
                <a:latin typeface="Arial" panose="020B0604020202020204" pitchFamily="34" charset="0"/>
              </a:rPr>
              <a:t>9/05/12</a:t>
            </a:r>
          </a:p>
        </p:txBody>
      </p:sp>
      <p:pic>
        <p:nvPicPr>
          <p:cNvPr id="49156" name="Picture 9" descr="http://www.cigarroselectronicos.com/images/dot.gi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7200" y="3606800"/>
            <a:ext cx="38100" cy="3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7" name="Picture 8" descr="http://www.cigarroselectronicos.com/images/dot.gi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7200" y="3606800"/>
            <a:ext cx="1905000" cy="3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8" name="Picture 7" descr="http://www.cigarroselectronicos.com/images/dot.gi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7200" y="3606800"/>
            <a:ext cx="95250" cy="3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9" name="Picture 6" descr="http://www.cigarroselectronicos.com/images/dot.gi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7200" y="3606800"/>
            <a:ext cx="381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0" name="Picture 5" descr="Más Información sobre Cigarrillo Electrónico. Kit E-Cigarette LUX 808">
            <a:hlinkClick r:id="rId4" tooltip="&quot;Más Información sobre Cigarrillo Electrónico. Kit E-Cigarette LUX 808&quot;"/>
          </p:cNvPr>
          <p:cNvPicPr>
            <a:picLocks noChangeAspect="1" noChangeArrowheads="1"/>
          </p:cNvPicPr>
          <p:nvPr/>
        </p:nvPicPr>
        <p:blipFill>
          <a:blip r:embed="rId5" r:link="rId6">
            <a:extLst>
              <a:ext uri="{28A0092B-C50C-407E-A947-70E740481C1C}">
                <a14:useLocalDpi xmlns:a14="http://schemas.microsoft.com/office/drawing/2010/main" val="0"/>
              </a:ext>
            </a:extLst>
          </a:blip>
          <a:srcRect/>
          <a:stretch>
            <a:fillRect/>
          </a:stretch>
        </p:blipFill>
        <p:spPr bwMode="auto">
          <a:xfrm>
            <a:off x="146083" y="2183991"/>
            <a:ext cx="2755833" cy="2203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1" name="Picture 4" descr="http://www.cigarroselectronicos.com/images/dot.gi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7200" y="3606800"/>
            <a:ext cx="9525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2" name="Picture 3" descr="http://www.cigarroselectronicos.com/images/dot.gi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7200" y="3606800"/>
            <a:ext cx="3810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3" name="Picture 2" descr="http://www.cigarroselectronicos.com/images/dot.gi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7200" y="3606800"/>
            <a:ext cx="190500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4" name="Picture 1" descr="http://www.cigarroselectronicos.com/images/dot.gif"/>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457200" y="3606800"/>
            <a:ext cx="95250" cy="17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5" name="Picture 11" descr="E-LIQUIDO CON NICOTINA sabor DELUXE DUNHILL">
            <a:hlinkClick r:id="rId7"/>
          </p:cNvPr>
          <p:cNvPicPr>
            <a:picLocks noChangeAspect="1" noChangeArrowheads="1"/>
          </p:cNvPicPr>
          <p:nvPr/>
        </p:nvPicPr>
        <p:blipFill>
          <a:blip r:embed="rId8" r:link="rId9">
            <a:extLst>
              <a:ext uri="{28A0092B-C50C-407E-A947-70E740481C1C}">
                <a14:useLocalDpi xmlns:a14="http://schemas.microsoft.com/office/drawing/2010/main" val="0"/>
              </a:ext>
            </a:extLst>
          </a:blip>
          <a:srcRect/>
          <a:stretch>
            <a:fillRect/>
          </a:stretch>
        </p:blipFill>
        <p:spPr bwMode="auto">
          <a:xfrm>
            <a:off x="3316366" y="1770073"/>
            <a:ext cx="2368550" cy="189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7" name="Picture 12" descr="Más Información sobre Cigarrillo Electrónico Mini Health 4081 Kit Farmacias">
            <a:hlinkClick r:id="rId10" tooltip="&quot;Más Información sobre Cigarrillo Electrónico Mini Health 4081 Kit Farmacias&quo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096229" y="4361699"/>
            <a:ext cx="2497874" cy="1998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uadroTexto 1"/>
          <p:cNvSpPr txBox="1"/>
          <p:nvPr/>
        </p:nvSpPr>
        <p:spPr>
          <a:xfrm>
            <a:off x="457200" y="1095404"/>
            <a:ext cx="3845925" cy="400110"/>
          </a:xfrm>
          <a:prstGeom prst="rect">
            <a:avLst/>
          </a:prstGeom>
          <a:noFill/>
        </p:spPr>
        <p:txBody>
          <a:bodyPr wrap="none" rtlCol="0">
            <a:spAutoFit/>
          </a:bodyPr>
          <a:lstStyle/>
          <a:p>
            <a:r>
              <a:rPr lang="es-ES" sz="2000" b="1" dirty="0" smtClean="0"/>
              <a:t>Surgieron en China en el 2003</a:t>
            </a:r>
            <a:endParaRPr lang="es-ES" sz="2000" b="1" dirty="0"/>
          </a:p>
        </p:txBody>
      </p:sp>
      <p:sp>
        <p:nvSpPr>
          <p:cNvPr id="4" name="CuadroTexto 3"/>
          <p:cNvSpPr txBox="1"/>
          <p:nvPr/>
        </p:nvSpPr>
        <p:spPr>
          <a:xfrm>
            <a:off x="5940153" y="2183991"/>
            <a:ext cx="2952328" cy="707886"/>
          </a:xfrm>
          <a:prstGeom prst="rect">
            <a:avLst/>
          </a:prstGeom>
          <a:noFill/>
        </p:spPr>
        <p:txBody>
          <a:bodyPr wrap="square" rtlCol="0">
            <a:spAutoFit/>
          </a:bodyPr>
          <a:lstStyle/>
          <a:p>
            <a:r>
              <a:rPr lang="es-ES" sz="2000" b="1" dirty="0" smtClean="0"/>
              <a:t>Se popularizaron en el mercado en el 2010</a:t>
            </a:r>
            <a:endParaRPr lang="es-ES" sz="2000" b="1" dirty="0"/>
          </a:p>
        </p:txBody>
      </p:sp>
      <p:pic>
        <p:nvPicPr>
          <p:cNvPr id="18" name="Picture 10" descr="E-LIQUIDO SIN NICOTINA sabor CAPUCCINO">
            <a:hlinkClick r:id="rId12"/>
          </p:cNvPr>
          <p:cNvPicPr>
            <a:picLocks noChangeAspect="1" noChangeArrowheads="1"/>
          </p:cNvPicPr>
          <p:nvPr/>
        </p:nvPicPr>
        <p:blipFill>
          <a:blip r:embed="rId13" r:link="rId14">
            <a:extLst>
              <a:ext uri="{28A0092B-C50C-407E-A947-70E740481C1C}">
                <a14:useLocalDpi xmlns:a14="http://schemas.microsoft.com/office/drawing/2010/main" val="0"/>
              </a:ext>
            </a:extLst>
          </a:blip>
          <a:srcRect/>
          <a:stretch>
            <a:fillRect/>
          </a:stretch>
        </p:blipFill>
        <p:spPr bwMode="auto">
          <a:xfrm>
            <a:off x="6205663" y="3778250"/>
            <a:ext cx="2249487"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045547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z="2200" dirty="0">
                <a:solidFill>
                  <a:srgbClr val="FFFFFF"/>
                </a:solidFill>
                <a:latin typeface="Arial" panose="020B0604020202020204" pitchFamily="34" charset="0"/>
                <a:cs typeface="Arial" panose="020B0604020202020204" pitchFamily="34" charset="0"/>
              </a:rPr>
              <a:t>Modalidades de los dispositivos electrónicos de administración de nicotina</a:t>
            </a:r>
            <a:endParaRPr lang="es-ES" dirty="0"/>
          </a:p>
        </p:txBody>
      </p:sp>
      <p:sp>
        <p:nvSpPr>
          <p:cNvPr id="3" name="Marcador de contenido 2"/>
          <p:cNvSpPr>
            <a:spLocks noGrp="1"/>
          </p:cNvSpPr>
          <p:nvPr>
            <p:ph idx="1"/>
          </p:nvPr>
        </p:nvSpPr>
        <p:spPr/>
        <p:txBody>
          <a:bodyPr/>
          <a:lstStyle/>
          <a:p>
            <a:pPr marL="0" indent="0">
              <a:buNone/>
            </a:pPr>
            <a:r>
              <a:rPr lang="es-ES" sz="2400" b="0" dirty="0" smtClean="0">
                <a:latin typeface="Arial" panose="020B0604020202020204" pitchFamily="34" charset="0"/>
                <a:cs typeface="Arial" panose="020B0604020202020204" pitchFamily="34" charset="0"/>
              </a:rPr>
              <a:t>Tipos de </a:t>
            </a:r>
            <a:r>
              <a:rPr lang="es-ES" sz="2400" b="0" dirty="0" err="1" smtClean="0">
                <a:latin typeface="Arial" panose="020B0604020202020204" pitchFamily="34" charset="0"/>
                <a:cs typeface="Arial" panose="020B0604020202020204" pitchFamily="34" charset="0"/>
              </a:rPr>
              <a:t>vapers</a:t>
            </a:r>
            <a:r>
              <a:rPr lang="es-ES" sz="2400" b="0" dirty="0" smtClean="0">
                <a:latin typeface="Arial" panose="020B0604020202020204" pitchFamily="34" charset="0"/>
                <a:cs typeface="Arial" panose="020B0604020202020204" pitchFamily="34" charset="0"/>
              </a:rPr>
              <a:t> o </a:t>
            </a:r>
            <a:r>
              <a:rPr lang="es-ES" sz="2400" b="0" dirty="0" err="1" smtClean="0">
                <a:latin typeface="Arial" panose="020B0604020202020204" pitchFamily="34" charset="0"/>
                <a:cs typeface="Arial" panose="020B0604020202020204" pitchFamily="34" charset="0"/>
              </a:rPr>
              <a:t>vapeadores</a:t>
            </a:r>
            <a:r>
              <a:rPr lang="es-ES" sz="2400" b="0" dirty="0" smtClean="0">
                <a:latin typeface="Arial" panose="020B0604020202020204" pitchFamily="34" charset="0"/>
                <a:cs typeface="Arial" panose="020B0604020202020204" pitchFamily="34" charset="0"/>
              </a:rPr>
              <a:t>:</a:t>
            </a:r>
          </a:p>
          <a:p>
            <a:pPr marL="0" indent="0">
              <a:buNone/>
            </a:pPr>
            <a:endParaRPr lang="es-ES" sz="2400" b="0" dirty="0" smtClean="0">
              <a:latin typeface="Arial" panose="020B0604020202020204" pitchFamily="34" charset="0"/>
              <a:cs typeface="Arial" panose="020B0604020202020204" pitchFamily="34" charset="0"/>
            </a:endParaRPr>
          </a:p>
          <a:p>
            <a:pPr>
              <a:buFontTx/>
              <a:buChar char="-"/>
            </a:pPr>
            <a:r>
              <a:rPr lang="es-ES" sz="2200" b="0" dirty="0" err="1" smtClean="0">
                <a:latin typeface="Arial" panose="020B0604020202020204" pitchFamily="34" charset="0"/>
                <a:cs typeface="Arial" panose="020B0604020202020204" pitchFamily="34" charset="0"/>
              </a:rPr>
              <a:t>Vapeadores</a:t>
            </a:r>
            <a:r>
              <a:rPr lang="es-ES" sz="2200" b="0" dirty="0" smtClean="0">
                <a:latin typeface="Arial" panose="020B0604020202020204" pitchFamily="34" charset="0"/>
                <a:cs typeface="Arial" panose="020B0604020202020204" pitchFamily="34" charset="0"/>
              </a:rPr>
              <a:t> desechables (entre 400 y 700 caladas).</a:t>
            </a:r>
          </a:p>
          <a:p>
            <a:pPr marL="0" indent="0">
              <a:buNone/>
            </a:pPr>
            <a:endParaRPr lang="es-ES" sz="2200" b="0" dirty="0" smtClean="0">
              <a:latin typeface="Arial" panose="020B0604020202020204" pitchFamily="34" charset="0"/>
              <a:cs typeface="Arial" panose="020B0604020202020204" pitchFamily="34" charset="0"/>
            </a:endParaRPr>
          </a:p>
          <a:p>
            <a:pPr>
              <a:buFontTx/>
              <a:buChar char="-"/>
            </a:pPr>
            <a:r>
              <a:rPr lang="es-ES" sz="2200" b="0" dirty="0" err="1" smtClean="0">
                <a:latin typeface="Arial" panose="020B0604020202020204" pitchFamily="34" charset="0"/>
                <a:cs typeface="Arial" panose="020B0604020202020204" pitchFamily="34" charset="0"/>
              </a:rPr>
              <a:t>Vape</a:t>
            </a:r>
            <a:r>
              <a:rPr lang="es-ES" sz="2200" b="0" dirty="0" smtClean="0">
                <a:latin typeface="Arial" panose="020B0604020202020204" pitchFamily="34" charset="0"/>
                <a:cs typeface="Arial" panose="020B0604020202020204" pitchFamily="34" charset="0"/>
              </a:rPr>
              <a:t> </a:t>
            </a:r>
            <a:r>
              <a:rPr lang="es-ES" sz="2200" b="0" dirty="0" err="1" smtClean="0">
                <a:latin typeface="Arial" panose="020B0604020202020204" pitchFamily="34" charset="0"/>
                <a:cs typeface="Arial" panose="020B0604020202020204" pitchFamily="34" charset="0"/>
              </a:rPr>
              <a:t>pens</a:t>
            </a:r>
            <a:r>
              <a:rPr lang="es-ES" sz="2200" b="0" dirty="0">
                <a:latin typeface="Arial" panose="020B0604020202020204" pitchFamily="34" charset="0"/>
                <a:cs typeface="Arial" panose="020B0604020202020204" pitchFamily="34" charset="0"/>
              </a:rPr>
              <a:t> </a:t>
            </a:r>
            <a:r>
              <a:rPr lang="es-ES" sz="2200" b="0" dirty="0" smtClean="0">
                <a:latin typeface="Arial" panose="020B0604020202020204" pitchFamily="34" charset="0"/>
                <a:cs typeface="Arial" panose="020B0604020202020204" pitchFamily="34" charset="0"/>
              </a:rPr>
              <a:t>( deben su nombre a su forma de lápiz, son reutilizables).</a:t>
            </a:r>
          </a:p>
          <a:p>
            <a:pPr marL="0" indent="0">
              <a:buNone/>
            </a:pPr>
            <a:endParaRPr lang="es-ES" sz="2200" b="0" dirty="0" smtClean="0">
              <a:latin typeface="Arial" panose="020B0604020202020204" pitchFamily="34" charset="0"/>
              <a:cs typeface="Arial" panose="020B0604020202020204" pitchFamily="34" charset="0"/>
            </a:endParaRPr>
          </a:p>
          <a:p>
            <a:pPr>
              <a:buFontTx/>
              <a:buChar char="-"/>
            </a:pPr>
            <a:r>
              <a:rPr lang="es-ES" sz="2200" b="0" dirty="0" err="1" smtClean="0">
                <a:latin typeface="Arial" panose="020B0604020202020204" pitchFamily="34" charset="0"/>
                <a:cs typeface="Arial" panose="020B0604020202020204" pitchFamily="34" charset="0"/>
              </a:rPr>
              <a:t>Vapeadores</a:t>
            </a:r>
            <a:r>
              <a:rPr lang="es-ES" sz="2200" b="0" dirty="0" smtClean="0">
                <a:latin typeface="Arial" panose="020B0604020202020204" pitchFamily="34" charset="0"/>
                <a:cs typeface="Arial" panose="020B0604020202020204" pitchFamily="34" charset="0"/>
              </a:rPr>
              <a:t> MODS ( generan mayor cantidad de vapor, tienen pantallas y botones que permiten regular su funcionamiento).</a:t>
            </a:r>
          </a:p>
          <a:p>
            <a:pPr marL="0" indent="0">
              <a:buNone/>
            </a:pPr>
            <a:endParaRPr lang="es-ES" sz="2200" b="0" dirty="0" smtClean="0">
              <a:latin typeface="Arial" panose="020B0604020202020204" pitchFamily="34" charset="0"/>
              <a:cs typeface="Arial" panose="020B0604020202020204" pitchFamily="34" charset="0"/>
            </a:endParaRPr>
          </a:p>
          <a:p>
            <a:pPr>
              <a:buFontTx/>
              <a:buChar char="-"/>
            </a:pPr>
            <a:r>
              <a:rPr lang="es-ES" sz="2200" b="0" dirty="0" err="1" smtClean="0">
                <a:latin typeface="Arial" panose="020B0604020202020204" pitchFamily="34" charset="0"/>
                <a:cs typeface="Arial" panose="020B0604020202020204" pitchFamily="34" charset="0"/>
              </a:rPr>
              <a:t>Vapeadores</a:t>
            </a:r>
            <a:r>
              <a:rPr lang="es-ES" sz="2200" b="0" dirty="0" smtClean="0">
                <a:latin typeface="Arial" panose="020B0604020202020204" pitchFamily="34" charset="0"/>
                <a:cs typeface="Arial" panose="020B0604020202020204" pitchFamily="34" charset="0"/>
              </a:rPr>
              <a:t> PODS ( formas intermedias entre los demás, se caracterizan por ser fáciles de usar).</a:t>
            </a:r>
            <a:endParaRPr lang="es-ES" sz="2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693462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z="2400" dirty="0" smtClean="0">
                <a:latin typeface="Arial" panose="020B0604020202020204" pitchFamily="34" charset="0"/>
                <a:cs typeface="Arial" panose="020B0604020202020204" pitchFamily="34" charset="0"/>
              </a:rPr>
              <a:t>Reportes de consumo</a:t>
            </a:r>
            <a:endParaRPr lang="es-ES" sz="24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p:txBody>
          <a:bodyPr/>
          <a:lstStyle/>
          <a:p>
            <a:pPr marL="0" indent="0">
              <a:buNone/>
            </a:pPr>
            <a:endParaRPr lang="es-ES" dirty="0">
              <a:latin typeface="Arial" panose="020B0604020202020204" pitchFamily="34" charset="0"/>
              <a:cs typeface="Arial" panose="020B0604020202020204" pitchFamily="34" charset="0"/>
            </a:endParaRPr>
          </a:p>
          <a:p>
            <a:pPr marL="0" indent="0">
              <a:buNone/>
            </a:pPr>
            <a:r>
              <a:rPr lang="es-ES" sz="2400" b="0" dirty="0" smtClean="0">
                <a:latin typeface="Arial" panose="020B0604020202020204" pitchFamily="34" charset="0"/>
                <a:cs typeface="Arial" panose="020B0604020202020204" pitchFamily="34" charset="0"/>
              </a:rPr>
              <a:t>Según el Informe de la Encuesta Nacional de Tabaco Juvenil de 2020 en Estados Unidos, el 19.6% de los estudiantes de secundaria y el 4.7% de los estudiantes de primaria informaron haber usado cigarrillos electrónicos </a:t>
            </a:r>
            <a:r>
              <a:rPr lang="es-ES" sz="2400" b="0" dirty="0">
                <a:latin typeface="Arial" panose="020B0604020202020204" pitchFamily="34" charset="0"/>
                <a:cs typeface="Arial" panose="020B0604020202020204" pitchFamily="34" charset="0"/>
              </a:rPr>
              <a:t>e</a:t>
            </a:r>
            <a:r>
              <a:rPr lang="es-ES" sz="2400" b="0" dirty="0" smtClean="0">
                <a:latin typeface="Arial" panose="020B0604020202020204" pitchFamily="34" charset="0"/>
                <a:cs typeface="Arial" panose="020B0604020202020204" pitchFamily="34" charset="0"/>
              </a:rPr>
              <a:t>n los 30 días anteriores al estudio.</a:t>
            </a:r>
          </a:p>
          <a:p>
            <a:pPr marL="0" indent="0">
              <a:buNone/>
            </a:pPr>
            <a:endParaRPr lang="es-ES" sz="2400" b="0" dirty="0" smtClean="0">
              <a:latin typeface="Arial" panose="020B0604020202020204" pitchFamily="34" charset="0"/>
              <a:cs typeface="Arial" panose="020B0604020202020204" pitchFamily="34" charset="0"/>
            </a:endParaRPr>
          </a:p>
          <a:p>
            <a:pPr marL="0" lvl="0" indent="0" algn="just">
              <a:buClr>
                <a:srgbClr val="339966"/>
              </a:buClr>
              <a:buNone/>
            </a:pPr>
            <a:r>
              <a:rPr lang="es-ES" sz="2400" b="0" dirty="0">
                <a:solidFill>
                  <a:srgbClr val="2B166E"/>
                </a:solidFill>
                <a:latin typeface="Arial" panose="020B0604020202020204" pitchFamily="34" charset="0"/>
                <a:cs typeface="Arial" panose="020B0604020202020204" pitchFamily="34" charset="0"/>
              </a:rPr>
              <a:t>Los niños y adolecentes que utilizan cigarrillos electrónicos tienen al menos el doble de probabilidades de fumar cigarrillos mas tarde en su vida.</a:t>
            </a:r>
          </a:p>
          <a:p>
            <a:pPr marL="0" indent="0">
              <a:buNone/>
            </a:pPr>
            <a:endParaRPr lang="es-ES" sz="2400" b="0" dirty="0">
              <a:latin typeface="Arial" panose="020B0604020202020204" pitchFamily="34" charset="0"/>
              <a:cs typeface="Arial" panose="020B0604020202020204" pitchFamily="34" charset="0"/>
            </a:endParaRPr>
          </a:p>
          <a:p>
            <a:pPr marL="0" indent="0">
              <a:buNone/>
            </a:pPr>
            <a:endParaRPr lang="es-ES" sz="2400" b="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7147424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z="2400" dirty="0" smtClean="0">
                <a:latin typeface="Arial" panose="020B0604020202020204" pitchFamily="34" charset="0"/>
                <a:cs typeface="Arial" panose="020B0604020202020204" pitchFamily="34" charset="0"/>
              </a:rPr>
              <a:t>Riesgos del uso de los cigarros electrónicos</a:t>
            </a:r>
            <a:endParaRPr lang="es-ES" sz="24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p:txBody>
          <a:bodyPr/>
          <a:lstStyle/>
          <a:p>
            <a:pPr marL="0" indent="0" algn="just">
              <a:buNone/>
            </a:pPr>
            <a:r>
              <a:rPr lang="es-ES" sz="2400" dirty="0" smtClean="0">
                <a:latin typeface="Arial" panose="020B0604020202020204" pitchFamily="34" charset="0"/>
                <a:cs typeface="Arial" panose="020B0604020202020204" pitchFamily="34" charset="0"/>
              </a:rPr>
              <a:t>Los dispositivos electrónicos de administración de nicotina pueden ser vías que favorezcan el consumo de otras sustancias debido a que:</a:t>
            </a:r>
          </a:p>
          <a:p>
            <a:pPr marL="0" indent="0" algn="just">
              <a:buNone/>
            </a:pPr>
            <a:endParaRPr lang="es-ES" sz="2200" b="0" dirty="0" smtClean="0">
              <a:latin typeface="Arial" panose="020B0604020202020204" pitchFamily="34" charset="0"/>
              <a:cs typeface="Arial" panose="020B0604020202020204" pitchFamily="34" charset="0"/>
            </a:endParaRPr>
          </a:p>
          <a:p>
            <a:pPr marL="0" indent="0" algn="just">
              <a:buNone/>
            </a:pPr>
            <a:r>
              <a:rPr lang="es-ES" sz="2200" b="0" dirty="0" smtClean="0">
                <a:latin typeface="Arial" panose="020B0604020202020204" pitchFamily="34" charset="0"/>
                <a:cs typeface="Arial" panose="020B0604020202020204" pitchFamily="34" charset="0"/>
              </a:rPr>
              <a:t>-   En su interior pueden contener </a:t>
            </a:r>
            <a:r>
              <a:rPr lang="es-ES" sz="2200" b="0" dirty="0" err="1" smtClean="0">
                <a:latin typeface="Arial" panose="020B0604020202020204" pitchFamily="34" charset="0"/>
                <a:cs typeface="Arial" panose="020B0604020202020204" pitchFamily="34" charset="0"/>
              </a:rPr>
              <a:t>tetrahidrocannabinol</a:t>
            </a:r>
            <a:r>
              <a:rPr lang="es-ES" sz="2200" b="0" dirty="0" smtClean="0">
                <a:latin typeface="Arial" panose="020B0604020202020204" pitchFamily="34" charset="0"/>
                <a:cs typeface="Arial" panose="020B0604020202020204" pitchFamily="34" charset="0"/>
              </a:rPr>
              <a:t> (THC).</a:t>
            </a:r>
          </a:p>
          <a:p>
            <a:pPr algn="just">
              <a:buFontTx/>
              <a:buChar char="-"/>
            </a:pPr>
            <a:r>
              <a:rPr lang="es-ES" sz="2200" b="0" dirty="0" smtClean="0">
                <a:latin typeface="Arial" panose="020B0604020202020204" pitchFamily="34" charset="0"/>
                <a:cs typeface="Arial" panose="020B0604020202020204" pitchFamily="34" charset="0"/>
              </a:rPr>
              <a:t>Llevan a una mayor exposición a la nicotina lo que puede aumentar la susceptibilidad  a otras adicciones.</a:t>
            </a:r>
          </a:p>
          <a:p>
            <a:pPr algn="just">
              <a:buFontTx/>
              <a:buChar char="-"/>
            </a:pPr>
            <a:r>
              <a:rPr lang="es-ES" sz="2200" b="0" dirty="0" smtClean="0">
                <a:latin typeface="Arial" panose="020B0604020202020204" pitchFamily="34" charset="0"/>
                <a:cs typeface="Arial" panose="020B0604020202020204" pitchFamily="34" charset="0"/>
              </a:rPr>
              <a:t>A nivel bioquímico existen afectaciones comunes a los neurotransmisores y centros límbicos de gratificación comunes a otras drogas.</a:t>
            </a:r>
          </a:p>
          <a:p>
            <a:pPr algn="just">
              <a:buFontTx/>
              <a:buChar char="-"/>
            </a:pPr>
            <a:r>
              <a:rPr lang="es-ES" sz="2200" b="0" dirty="0" smtClean="0">
                <a:latin typeface="Arial" panose="020B0604020202020204" pitchFamily="34" charset="0"/>
                <a:cs typeface="Arial" panose="020B0604020202020204" pitchFamily="34" charset="0"/>
              </a:rPr>
              <a:t>Psicológicamente determina una postura de aceptación al alto riesgo de dañar la salud asumiendo una actitud pasiva ante el efecto </a:t>
            </a:r>
            <a:r>
              <a:rPr lang="es-ES" sz="2200" b="0" dirty="0" err="1" smtClean="0">
                <a:latin typeface="Arial" panose="020B0604020202020204" pitchFamily="34" charset="0"/>
                <a:cs typeface="Arial" panose="020B0604020202020204" pitchFamily="34" charset="0"/>
              </a:rPr>
              <a:t>esclavizante</a:t>
            </a:r>
            <a:r>
              <a:rPr lang="es-ES" sz="2200" b="0" dirty="0" smtClean="0">
                <a:latin typeface="Arial" panose="020B0604020202020204" pitchFamily="34" charset="0"/>
                <a:cs typeface="Arial" panose="020B0604020202020204" pitchFamily="34" charset="0"/>
              </a:rPr>
              <a:t> de cualquier sustancia. </a:t>
            </a:r>
          </a:p>
          <a:p>
            <a:pPr marL="0" indent="0" algn="just">
              <a:buNone/>
            </a:pPr>
            <a:endParaRPr lang="es-ES" sz="2400" b="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0293095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r>
              <a:rPr lang="es-ES" sz="2000" dirty="0" smtClean="0">
                <a:latin typeface="Arial" panose="020B0604020202020204" pitchFamily="34" charset="0"/>
                <a:cs typeface="Arial" panose="020B0604020202020204" pitchFamily="34" charset="0"/>
              </a:rPr>
              <a:t>Algunas referencias sobre los daños de los dispositivos electrónicos de administración de nicotina</a:t>
            </a:r>
            <a:endParaRPr lang="es-ES" sz="2000" dirty="0">
              <a:latin typeface="Arial" panose="020B0604020202020204" pitchFamily="34" charset="0"/>
              <a:cs typeface="Arial" panose="020B0604020202020204" pitchFamily="34" charset="0"/>
            </a:endParaRPr>
          </a:p>
        </p:txBody>
      </p:sp>
      <p:sp>
        <p:nvSpPr>
          <p:cNvPr id="6" name="Marcador de contenido 5"/>
          <p:cNvSpPr>
            <a:spLocks noGrp="1"/>
          </p:cNvSpPr>
          <p:nvPr>
            <p:ph idx="1"/>
          </p:nvPr>
        </p:nvSpPr>
        <p:spPr>
          <a:xfrm>
            <a:off x="383458" y="987426"/>
            <a:ext cx="8229600" cy="5248275"/>
          </a:xfrm>
        </p:spPr>
        <p:txBody>
          <a:bodyPr/>
          <a:lstStyle/>
          <a:p>
            <a:pPr algn="just">
              <a:buFontTx/>
              <a:buChar char="-"/>
            </a:pPr>
            <a:r>
              <a:rPr lang="es-ES" sz="2200" b="0" dirty="0" smtClean="0">
                <a:latin typeface="Arial" panose="020B0604020202020204" pitchFamily="34" charset="0"/>
                <a:cs typeface="Arial" panose="020B0604020202020204" pitchFamily="34" charset="0"/>
              </a:rPr>
              <a:t>Estudio publicado en la revista </a:t>
            </a:r>
            <a:r>
              <a:rPr lang="es-ES" sz="2200" b="0" dirty="0" err="1" smtClean="0">
                <a:latin typeface="Arial" panose="020B0604020202020204" pitchFamily="34" charset="0"/>
                <a:cs typeface="Arial" panose="020B0604020202020204" pitchFamily="34" charset="0"/>
              </a:rPr>
              <a:t>Nicotine</a:t>
            </a:r>
            <a:r>
              <a:rPr lang="es-ES" sz="2200" b="0" dirty="0" smtClean="0">
                <a:latin typeface="Arial" panose="020B0604020202020204" pitchFamily="34" charset="0"/>
                <a:cs typeface="Arial" panose="020B0604020202020204" pitchFamily="34" charset="0"/>
              </a:rPr>
              <a:t> &amp; </a:t>
            </a:r>
            <a:r>
              <a:rPr lang="es-ES" sz="2200" b="0" dirty="0" err="1" smtClean="0">
                <a:latin typeface="Arial" panose="020B0604020202020204" pitchFamily="34" charset="0"/>
                <a:cs typeface="Arial" panose="020B0604020202020204" pitchFamily="34" charset="0"/>
              </a:rPr>
              <a:t>Tobacco</a:t>
            </a:r>
            <a:r>
              <a:rPr lang="es-ES" sz="2200" b="0" dirty="0" smtClean="0">
                <a:latin typeface="Arial" panose="020B0604020202020204" pitchFamily="34" charset="0"/>
                <a:cs typeface="Arial" panose="020B0604020202020204" pitchFamily="34" charset="0"/>
              </a:rPr>
              <a:t> </a:t>
            </a:r>
            <a:r>
              <a:rPr lang="es-ES" sz="2200" b="0" dirty="0" err="1" smtClean="0">
                <a:latin typeface="Arial" panose="020B0604020202020204" pitchFamily="34" charset="0"/>
                <a:cs typeface="Arial" panose="020B0604020202020204" pitchFamily="34" charset="0"/>
              </a:rPr>
              <a:t>Research</a:t>
            </a:r>
            <a:r>
              <a:rPr lang="es-ES" sz="2200" b="0" dirty="0" smtClean="0">
                <a:latin typeface="Arial" panose="020B0604020202020204" pitchFamily="34" charset="0"/>
                <a:cs typeface="Arial" panose="020B0604020202020204" pitchFamily="34" charset="0"/>
              </a:rPr>
              <a:t> en 2019 encontró que la administración electrónica de nicotina estaba relacionada con un mayor riesgo de enfermedad cardiovascular.</a:t>
            </a:r>
          </a:p>
          <a:p>
            <a:pPr algn="just">
              <a:buFontTx/>
              <a:buChar char="-"/>
            </a:pPr>
            <a:r>
              <a:rPr lang="es-ES" sz="2200" b="0" dirty="0" smtClean="0">
                <a:latin typeface="Arial" panose="020B0604020202020204" pitchFamily="34" charset="0"/>
                <a:cs typeface="Arial" panose="020B0604020202020204" pitchFamily="34" charset="0"/>
              </a:rPr>
              <a:t>Informe del Instituto Nacional de Cáncer de EU 2018 encontró que puede aumentar el riesgo de cáncer de pulmón y otros tipos de cáncer.</a:t>
            </a:r>
          </a:p>
          <a:p>
            <a:pPr algn="just">
              <a:buFontTx/>
              <a:buChar char="-"/>
            </a:pPr>
            <a:r>
              <a:rPr lang="es-ES" sz="2200" b="0" dirty="0" smtClean="0">
                <a:latin typeface="Arial" panose="020B0604020202020204" pitchFamily="34" charset="0"/>
                <a:cs typeface="Arial" panose="020B0604020202020204" pitchFamily="34" charset="0"/>
              </a:rPr>
              <a:t>Publicación en la revista </a:t>
            </a:r>
            <a:r>
              <a:rPr lang="es-ES" sz="2200" b="0" dirty="0" err="1" smtClean="0">
                <a:latin typeface="Arial" panose="020B0604020202020204" pitchFamily="34" charset="0"/>
                <a:cs typeface="Arial" panose="020B0604020202020204" pitchFamily="34" charset="0"/>
              </a:rPr>
              <a:t>European</a:t>
            </a:r>
            <a:r>
              <a:rPr lang="es-ES" sz="2200" b="0" dirty="0" smtClean="0">
                <a:latin typeface="Arial" panose="020B0604020202020204" pitchFamily="34" charset="0"/>
                <a:cs typeface="Arial" panose="020B0604020202020204" pitchFamily="34" charset="0"/>
              </a:rPr>
              <a:t> </a:t>
            </a:r>
            <a:r>
              <a:rPr lang="es-ES" sz="2200" b="0" dirty="0" err="1" smtClean="0">
                <a:latin typeface="Arial" panose="020B0604020202020204" pitchFamily="34" charset="0"/>
                <a:cs typeface="Arial" panose="020B0604020202020204" pitchFamily="34" charset="0"/>
              </a:rPr>
              <a:t>Respiratory</a:t>
            </a:r>
            <a:r>
              <a:rPr lang="es-ES" sz="2200" b="0" dirty="0" smtClean="0">
                <a:latin typeface="Arial" panose="020B0604020202020204" pitchFamily="34" charset="0"/>
                <a:cs typeface="Arial" panose="020B0604020202020204" pitchFamily="34" charset="0"/>
              </a:rPr>
              <a:t> </a:t>
            </a:r>
            <a:r>
              <a:rPr lang="es-ES" sz="2200" b="0" dirty="0" err="1" smtClean="0">
                <a:latin typeface="Arial" panose="020B0604020202020204" pitchFamily="34" charset="0"/>
                <a:cs typeface="Arial" panose="020B0604020202020204" pitchFamily="34" charset="0"/>
              </a:rPr>
              <a:t>Journal</a:t>
            </a:r>
            <a:r>
              <a:rPr lang="es-ES" sz="2200" b="0" dirty="0" smtClean="0">
                <a:latin typeface="Arial" panose="020B0604020202020204" pitchFamily="34" charset="0"/>
                <a:cs typeface="Arial" panose="020B0604020202020204" pitchFamily="34" charset="0"/>
              </a:rPr>
              <a:t> en 2018 encontró que pueden causar daño pulmonar y reducción de la capacidad pulmonar.</a:t>
            </a:r>
          </a:p>
          <a:p>
            <a:pPr algn="just">
              <a:buFontTx/>
              <a:buChar char="-"/>
            </a:pPr>
            <a:r>
              <a:rPr lang="es-ES" sz="2200" b="0" dirty="0" smtClean="0">
                <a:latin typeface="Arial" panose="020B0604020202020204" pitchFamily="34" charset="0"/>
                <a:cs typeface="Arial" panose="020B0604020202020204" pitchFamily="34" charset="0"/>
              </a:rPr>
              <a:t>Informe de la Sociedad</a:t>
            </a:r>
            <a:r>
              <a:rPr lang="es-ES" sz="2200" b="0" dirty="0">
                <a:latin typeface="Arial" panose="020B0604020202020204" pitchFamily="34" charset="0"/>
                <a:cs typeface="Arial" panose="020B0604020202020204" pitchFamily="34" charset="0"/>
              </a:rPr>
              <a:t> </a:t>
            </a:r>
            <a:r>
              <a:rPr lang="es-ES" sz="2200" b="0" dirty="0" smtClean="0">
                <a:latin typeface="Arial" panose="020B0604020202020204" pitchFamily="34" charset="0"/>
                <a:cs typeface="Arial" panose="020B0604020202020204" pitchFamily="34" charset="0"/>
              </a:rPr>
              <a:t>Europea de Cardiología 2019 planteó que pueden aumentar el riesgo de enfermedad coronaria y accidente cerebrovascular</a:t>
            </a:r>
          </a:p>
        </p:txBody>
      </p:sp>
      <p:sp>
        <p:nvSpPr>
          <p:cNvPr id="2" name="Marcador de fecha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smtClean="0">
                <a:ln>
                  <a:noFill/>
                </a:ln>
                <a:solidFill>
                  <a:srgbClr val="FFFFFF"/>
                </a:solidFill>
                <a:effectLst/>
                <a:uLnTx/>
                <a:uFillTx/>
                <a:latin typeface="Verdana"/>
                <a:ea typeface="+mn-ea"/>
                <a:cs typeface="+mn-cs"/>
              </a:rPr>
              <a:t>www.themegallery.com</a:t>
            </a:r>
            <a:endParaRPr kumimoji="0" lang="en-US" sz="1200" b="0" i="0" u="none" strike="noStrike" kern="1200" cap="none" spc="0" normalizeH="0" baseline="0" noProof="0" dirty="0">
              <a:ln>
                <a:noFill/>
              </a:ln>
              <a:solidFill>
                <a:srgbClr val="FFFFFF"/>
              </a:solidFill>
              <a:effectLst/>
              <a:uLnTx/>
              <a:uFillTx/>
              <a:latin typeface="Verdana"/>
              <a:ea typeface="+mn-ea"/>
              <a:cs typeface="+mn-cs"/>
            </a:endParaRPr>
          </a:p>
        </p:txBody>
      </p:sp>
      <p:sp>
        <p:nvSpPr>
          <p:cNvPr id="3" name="Marcador de pie de página 2"/>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smtClean="0">
                <a:ln>
                  <a:noFill/>
                </a:ln>
                <a:solidFill>
                  <a:srgbClr val="FFFFFF"/>
                </a:solidFill>
                <a:effectLst/>
                <a:uLnTx/>
                <a:uFillTx/>
                <a:latin typeface="Verdana"/>
                <a:ea typeface="+mn-ea"/>
                <a:cs typeface="+mn-cs"/>
              </a:rPr>
              <a:t>Company Logo</a:t>
            </a:r>
            <a:endParaRPr kumimoji="0" lang="en-US" sz="1000" b="1" i="0" u="none" strike="noStrike" kern="1200" cap="none" spc="0" normalizeH="0" baseline="0" noProof="0" dirty="0">
              <a:ln>
                <a:noFill/>
              </a:ln>
              <a:solidFill>
                <a:srgbClr val="FFFFFF"/>
              </a:solidFill>
              <a:effectLst/>
              <a:uLnTx/>
              <a:uFillTx/>
              <a:latin typeface="Verdana"/>
              <a:ea typeface="+mn-ea"/>
              <a:cs typeface="+mn-cs"/>
            </a:endParaRPr>
          </a:p>
        </p:txBody>
      </p:sp>
    </p:spTree>
    <p:extLst>
      <p:ext uri="{BB962C8B-B14F-4D97-AF65-F5344CB8AC3E}">
        <p14:creationId xmlns:p14="http://schemas.microsoft.com/office/powerpoint/2010/main" val="204724945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28600" y="116632"/>
            <a:ext cx="8686800" cy="563562"/>
          </a:xfrm>
        </p:spPr>
        <p:txBody>
          <a:bodyPr/>
          <a:lstStyle/>
          <a:p>
            <a:r>
              <a:rPr lang="es-ES" sz="2400" dirty="0" smtClean="0">
                <a:latin typeface="Arial" panose="020B0604020202020204" pitchFamily="34" charset="0"/>
                <a:cs typeface="Arial" panose="020B0604020202020204" pitchFamily="34" charset="0"/>
              </a:rPr>
              <a:t>Sustancias presentes en los cigarros electrónicos</a:t>
            </a:r>
            <a:endParaRPr lang="es-ES" sz="2400" dirty="0">
              <a:latin typeface="Arial" panose="020B0604020202020204" pitchFamily="34" charset="0"/>
              <a:cs typeface="Arial" panose="020B0604020202020204" pitchFamily="34" charset="0"/>
            </a:endParaRPr>
          </a:p>
        </p:txBody>
      </p:sp>
      <p:pic>
        <p:nvPicPr>
          <p:cNvPr id="6" name="Marcador de contenido 5" descr="C:\Users\Esther\AppData\Local\Microsoft\Windows\INetCache\Content.Word\e-cigarette-aerosol-can-contain-harmful-ingredients-mobile-350-spanish.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47664" y="764704"/>
            <a:ext cx="6048672" cy="5772621"/>
          </a:xfrm>
          <a:prstGeom prst="rect">
            <a:avLst/>
          </a:prstGeom>
          <a:noFill/>
          <a:ln>
            <a:noFill/>
          </a:ln>
        </p:spPr>
      </p:pic>
    </p:spTree>
    <p:extLst>
      <p:ext uri="{BB962C8B-B14F-4D97-AF65-F5344CB8AC3E}">
        <p14:creationId xmlns:p14="http://schemas.microsoft.com/office/powerpoint/2010/main" val="26460182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8520" y="-32199"/>
            <a:ext cx="8795320" cy="934809"/>
          </a:xfrm>
        </p:spPr>
        <p:txBody>
          <a:bodyPr/>
          <a:lstStyle/>
          <a:p>
            <a:r>
              <a:rPr lang="es-ES" sz="2400" dirty="0" smtClean="0">
                <a:latin typeface="Arial" panose="020B0604020202020204" pitchFamily="34" charset="0"/>
                <a:cs typeface="Arial" panose="020B0604020202020204" pitchFamily="34" charset="0"/>
              </a:rPr>
              <a:t>Daños a la salud por el uso de los cigarros electrónicos</a:t>
            </a:r>
            <a:endParaRPr lang="es-ES" sz="24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a:xfrm>
            <a:off x="323528" y="1095830"/>
            <a:ext cx="8229600" cy="5248275"/>
          </a:xfrm>
        </p:spPr>
        <p:txBody>
          <a:bodyPr/>
          <a:lstStyle/>
          <a:p>
            <a:pPr algn="just">
              <a:buFontTx/>
              <a:buChar char="-"/>
            </a:pPr>
            <a:r>
              <a:rPr lang="es-ES" sz="2200" b="0" dirty="0" smtClean="0">
                <a:latin typeface="Arial" panose="020B0604020202020204" pitchFamily="34" charset="0"/>
                <a:cs typeface="Arial" panose="020B0604020202020204" pitchFamily="34" charset="0"/>
              </a:rPr>
              <a:t>Es citotóxico y potencialmente dañino para la cavidad oral en general.</a:t>
            </a:r>
          </a:p>
          <a:p>
            <a:pPr algn="just">
              <a:buFontTx/>
              <a:buChar char="-"/>
            </a:pPr>
            <a:endParaRPr lang="es-ES" sz="2200" b="0" dirty="0" smtClean="0">
              <a:latin typeface="Arial" panose="020B0604020202020204" pitchFamily="34" charset="0"/>
              <a:cs typeface="Arial" panose="020B0604020202020204" pitchFamily="34" charset="0"/>
            </a:endParaRPr>
          </a:p>
          <a:p>
            <a:pPr algn="just">
              <a:buFontTx/>
              <a:buChar char="-"/>
            </a:pPr>
            <a:r>
              <a:rPr lang="es-ES" sz="2200" b="0" dirty="0" smtClean="0">
                <a:latin typeface="Arial" panose="020B0604020202020204" pitchFamily="34" charset="0"/>
                <a:cs typeface="Arial" panose="020B0604020202020204" pitchFamily="34" charset="0"/>
              </a:rPr>
              <a:t>Traumatismos y efectos adversos sobre la región </a:t>
            </a:r>
            <a:r>
              <a:rPr lang="es-ES" sz="2200" b="0" dirty="0" err="1" smtClean="0">
                <a:latin typeface="Arial" panose="020B0604020202020204" pitchFamily="34" charset="0"/>
                <a:cs typeface="Arial" panose="020B0604020202020204" pitchFamily="34" charset="0"/>
              </a:rPr>
              <a:t>orofacial</a:t>
            </a:r>
            <a:r>
              <a:rPr lang="es-ES" sz="2200" b="0" dirty="0" smtClean="0">
                <a:latin typeface="Arial" panose="020B0604020202020204" pitchFamily="34" charset="0"/>
                <a:cs typeface="Arial" panose="020B0604020202020204" pitchFamily="34" charset="0"/>
              </a:rPr>
              <a:t>, pueden sufrir explosiones y provocar quemaduras en la piel y mucosas, pueden explotar o incendiarse si se cargan incorrectamente o se utilizan con baterías defectuosas.</a:t>
            </a:r>
          </a:p>
          <a:p>
            <a:pPr algn="just">
              <a:buFontTx/>
              <a:buChar char="-"/>
            </a:pPr>
            <a:endParaRPr lang="es-ES" sz="2200" b="0" dirty="0" smtClean="0">
              <a:latin typeface="Arial" panose="020B0604020202020204" pitchFamily="34" charset="0"/>
              <a:cs typeface="Arial" panose="020B0604020202020204" pitchFamily="34" charset="0"/>
            </a:endParaRPr>
          </a:p>
          <a:p>
            <a:pPr algn="just">
              <a:buFontTx/>
              <a:buChar char="-"/>
            </a:pPr>
            <a:r>
              <a:rPr lang="es-ES" sz="2200" b="0" dirty="0" smtClean="0">
                <a:latin typeface="Arial" panose="020B0604020202020204" pitchFamily="34" charset="0"/>
                <a:cs typeface="Arial" panose="020B0604020202020204" pitchFamily="34" charset="0"/>
              </a:rPr>
              <a:t>Envenenamiento por nicotina, sus líquidos contienen altas concentraciones de nicotina que si se ingieren accidentalmente pueden provocar envenenamiento. </a:t>
            </a:r>
          </a:p>
        </p:txBody>
      </p:sp>
    </p:spTree>
    <p:extLst>
      <p:ext uri="{BB962C8B-B14F-4D97-AF65-F5344CB8AC3E}">
        <p14:creationId xmlns:p14="http://schemas.microsoft.com/office/powerpoint/2010/main" val="90908827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pPr marL="0" indent="0">
              <a:buNone/>
            </a:pPr>
            <a:endParaRPr lang="es-ES" dirty="0"/>
          </a:p>
        </p:txBody>
      </p:sp>
      <p:sp>
        <p:nvSpPr>
          <p:cNvPr id="4" name="Marcador de fecha 3"/>
          <p:cNvSpPr>
            <a:spLocks noGrp="1"/>
          </p:cNvSpPr>
          <p:nvPr>
            <p:ph type="dt" sz="half" idx="10"/>
          </p:nvPr>
        </p:nvSpPr>
        <p:spPr/>
        <p:txBody>
          <a:bodyPr/>
          <a:lstStyle/>
          <a:p>
            <a:r>
              <a:rPr lang="en-US" smtClean="0"/>
              <a:t>www.themegallery.com</a:t>
            </a:r>
            <a:endParaRPr lang="en-US" dirty="0"/>
          </a:p>
        </p:txBody>
      </p:sp>
      <p:sp>
        <p:nvSpPr>
          <p:cNvPr id="5" name="Marcador de pie de página 4"/>
          <p:cNvSpPr>
            <a:spLocks noGrp="1"/>
          </p:cNvSpPr>
          <p:nvPr>
            <p:ph type="ftr" sz="quarter" idx="11"/>
          </p:nvPr>
        </p:nvSpPr>
        <p:spPr/>
        <p:txBody>
          <a:bodyPr/>
          <a:lstStyle/>
          <a:p>
            <a:r>
              <a:rPr lang="en-US" smtClean="0"/>
              <a:t>Company Logo</a:t>
            </a:r>
            <a:endParaRPr lang="en-US" dirty="0"/>
          </a:p>
        </p:txBody>
      </p:sp>
      <p:pic>
        <p:nvPicPr>
          <p:cNvPr id="6" name="Imagen 5" descr="C:\Users\Esther\AppData\Local\Microsoft\Windows\INetCache\Content.Word\12-01-20-vapeo4.jpg"/>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7029400"/>
          </a:xfrm>
          <a:prstGeom prst="rect">
            <a:avLst/>
          </a:prstGeom>
          <a:noFill/>
          <a:ln>
            <a:noFill/>
          </a:ln>
        </p:spPr>
      </p:pic>
    </p:spTree>
    <p:extLst>
      <p:ext uri="{BB962C8B-B14F-4D97-AF65-F5344CB8AC3E}">
        <p14:creationId xmlns:p14="http://schemas.microsoft.com/office/powerpoint/2010/main" val="219212271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latin typeface="Arial" panose="020B0604020202020204" pitchFamily="34" charset="0"/>
                <a:cs typeface="Arial" panose="020B0604020202020204" pitchFamily="34" charset="0"/>
              </a:rPr>
              <a:t>Dispositivos electrónicos </a:t>
            </a:r>
            <a:endParaRPr lang="es-ES"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p:txBody>
          <a:bodyPr/>
          <a:lstStyle/>
          <a:p>
            <a:pPr marL="0" indent="0">
              <a:buNone/>
            </a:pPr>
            <a:endParaRPr lang="es-ES" sz="2400" b="0" dirty="0" smtClean="0">
              <a:latin typeface="Arial" panose="020B0604020202020204" pitchFamily="34" charset="0"/>
              <a:cs typeface="Arial" panose="020B0604020202020204" pitchFamily="34" charset="0"/>
            </a:endParaRPr>
          </a:p>
          <a:p>
            <a:pPr marL="0" indent="0">
              <a:buNone/>
            </a:pPr>
            <a:r>
              <a:rPr lang="es-ES" sz="2400" b="0" dirty="0" smtClean="0">
                <a:latin typeface="Arial" panose="020B0604020202020204" pitchFamily="34" charset="0"/>
                <a:cs typeface="Arial" panose="020B0604020202020204" pitchFamily="34" charset="0"/>
              </a:rPr>
              <a:t>-</a:t>
            </a:r>
            <a:r>
              <a:rPr lang="es-ES" sz="2400" b="0" dirty="0" err="1" smtClean="0">
                <a:latin typeface="Arial" panose="020B0604020202020204" pitchFamily="34" charset="0"/>
                <a:cs typeface="Arial" panose="020B0604020202020204" pitchFamily="34" charset="0"/>
              </a:rPr>
              <a:t>Hookahs</a:t>
            </a:r>
            <a:r>
              <a:rPr lang="es-ES" sz="2400" b="0" dirty="0" smtClean="0">
                <a:latin typeface="Arial" panose="020B0604020202020204" pitchFamily="34" charset="0"/>
                <a:cs typeface="Arial" panose="020B0604020202020204" pitchFamily="34" charset="0"/>
              </a:rPr>
              <a:t> (pipas de agua, </a:t>
            </a:r>
            <a:r>
              <a:rPr lang="es-ES" sz="2400" b="0" dirty="0" err="1" smtClean="0">
                <a:latin typeface="Arial" panose="020B0604020202020204" pitchFamily="34" charset="0"/>
                <a:cs typeface="Arial" panose="020B0604020202020204" pitchFamily="34" charset="0"/>
              </a:rPr>
              <a:t>shisha</a:t>
            </a:r>
            <a:r>
              <a:rPr lang="es-ES" sz="2400" b="0" dirty="0" smtClean="0">
                <a:latin typeface="Arial" panose="020B0604020202020204" pitchFamily="34" charset="0"/>
                <a:cs typeface="Arial" panose="020B0604020202020204" pitchFamily="34" charset="0"/>
              </a:rPr>
              <a:t> cachimba o narguile)</a:t>
            </a:r>
            <a:endParaRPr lang="es-ES" sz="2400" b="0" dirty="0">
              <a:latin typeface="Arial" panose="020B0604020202020204" pitchFamily="34" charset="0"/>
              <a:cs typeface="Arial" panose="020B0604020202020204" pitchFamily="34" charset="0"/>
            </a:endParaRPr>
          </a:p>
        </p:txBody>
      </p:sp>
      <p:sp>
        <p:nvSpPr>
          <p:cNvPr id="4" name="Marcador de fecha 3"/>
          <p:cNvSpPr>
            <a:spLocks noGrp="1"/>
          </p:cNvSpPr>
          <p:nvPr>
            <p:ph type="dt" sz="half" idx="10"/>
          </p:nvPr>
        </p:nvSpPr>
        <p:spPr/>
        <p:txBody>
          <a:bodyPr/>
          <a:lstStyle/>
          <a:p>
            <a:r>
              <a:rPr lang="en-US" smtClean="0"/>
              <a:t>www.themegallery.com</a:t>
            </a:r>
            <a:endParaRPr lang="en-US" dirty="0"/>
          </a:p>
        </p:txBody>
      </p:sp>
      <p:sp>
        <p:nvSpPr>
          <p:cNvPr id="5" name="Marcador de pie de página 4"/>
          <p:cNvSpPr>
            <a:spLocks noGrp="1"/>
          </p:cNvSpPr>
          <p:nvPr>
            <p:ph type="ftr" sz="quarter" idx="11"/>
          </p:nvPr>
        </p:nvSpPr>
        <p:spPr/>
        <p:txBody>
          <a:bodyPr/>
          <a:lstStyle/>
          <a:p>
            <a:r>
              <a:rPr lang="en-US" smtClean="0"/>
              <a:t>Company Logo</a:t>
            </a:r>
            <a:endParaRPr lang="en-US" dirty="0"/>
          </a:p>
        </p:txBody>
      </p:sp>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95727" y="2584614"/>
            <a:ext cx="3385208" cy="3220650"/>
          </a:xfrm>
          <a:prstGeom prst="rect">
            <a:avLst/>
          </a:prstGeom>
        </p:spPr>
      </p:pic>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67544" y="2780929"/>
            <a:ext cx="3456385" cy="2592289"/>
          </a:xfrm>
          <a:prstGeom prst="rect">
            <a:avLst/>
          </a:prstGeom>
        </p:spPr>
      </p:pic>
    </p:spTree>
    <p:extLst>
      <p:ext uri="{BB962C8B-B14F-4D97-AF65-F5344CB8AC3E}">
        <p14:creationId xmlns:p14="http://schemas.microsoft.com/office/powerpoint/2010/main" val="407425542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51620" y="142083"/>
            <a:ext cx="6840760" cy="563562"/>
          </a:xfrm>
        </p:spPr>
        <p:txBody>
          <a:bodyPr/>
          <a:lstStyle/>
          <a:p>
            <a:pPr algn="l"/>
            <a:r>
              <a:rPr lang="es-ES" sz="2400" dirty="0" smtClean="0">
                <a:latin typeface="Arial" panose="020B0604020202020204" pitchFamily="34" charset="0"/>
                <a:cs typeface="Arial" panose="020B0604020202020204" pitchFamily="34" charset="0"/>
              </a:rPr>
              <a:t>Daños a la salud por el uso de las </a:t>
            </a:r>
            <a:r>
              <a:rPr lang="es-ES" sz="2400" dirty="0" err="1" smtClean="0">
                <a:latin typeface="Arial" panose="020B0604020202020204" pitchFamily="34" charset="0"/>
                <a:cs typeface="Arial" panose="020B0604020202020204" pitchFamily="34" charset="0"/>
              </a:rPr>
              <a:t>Hookahs</a:t>
            </a:r>
            <a:endParaRPr lang="es-ES" sz="24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p:txBody>
          <a:bodyPr/>
          <a:lstStyle/>
          <a:p>
            <a:pPr marL="0" indent="0" algn="just">
              <a:buNone/>
            </a:pPr>
            <a:r>
              <a:rPr lang="es-ES" sz="2200" b="0" dirty="0" smtClean="0">
                <a:latin typeface="Arial" panose="020B0604020202020204" pitchFamily="34" charset="0"/>
                <a:cs typeface="Arial" panose="020B0604020202020204" pitchFamily="34" charset="0"/>
              </a:rPr>
              <a:t>-Aumenta el riesgo de enfermedades respiratorias y  cardiovasculares.</a:t>
            </a:r>
          </a:p>
          <a:p>
            <a:pPr marL="0" indent="0" algn="just">
              <a:buNone/>
            </a:pPr>
            <a:endParaRPr lang="es-ES" sz="2200" b="0" dirty="0" smtClean="0">
              <a:latin typeface="Arial" panose="020B0604020202020204" pitchFamily="34" charset="0"/>
              <a:cs typeface="Arial" panose="020B0604020202020204" pitchFamily="34" charset="0"/>
            </a:endParaRPr>
          </a:p>
          <a:p>
            <a:pPr marL="0" indent="0" algn="just">
              <a:buNone/>
            </a:pPr>
            <a:r>
              <a:rPr lang="es-ES" sz="2200" b="0" dirty="0" smtClean="0">
                <a:latin typeface="Arial" panose="020B0604020202020204" pitchFamily="34" charset="0"/>
                <a:cs typeface="Arial" panose="020B0604020202020204" pitchFamily="34" charset="0"/>
              </a:rPr>
              <a:t>-Por los niveles de nicotina que aporta genera ansiedad, estrés, afecta el estado de ánimo y la capacidad de concentración.</a:t>
            </a:r>
          </a:p>
          <a:p>
            <a:pPr marL="0" indent="0" algn="just">
              <a:buNone/>
            </a:pPr>
            <a:endParaRPr lang="es-ES" sz="2200" b="0" dirty="0" smtClean="0">
              <a:latin typeface="Arial" panose="020B0604020202020204" pitchFamily="34" charset="0"/>
              <a:cs typeface="Arial" panose="020B0604020202020204" pitchFamily="34" charset="0"/>
            </a:endParaRPr>
          </a:p>
          <a:p>
            <a:pPr marL="0" indent="0" algn="just">
              <a:buNone/>
            </a:pPr>
            <a:r>
              <a:rPr lang="es-ES" sz="2200" b="0" dirty="0" smtClean="0">
                <a:latin typeface="Arial" panose="020B0604020202020204" pitchFamily="34" charset="0"/>
                <a:cs typeface="Arial" panose="020B0604020202020204" pitchFamily="34" charset="0"/>
              </a:rPr>
              <a:t>-En el humo de estas se han aislado alquitrán, monóxido de carbono y sustancias cancerígenas</a:t>
            </a:r>
          </a:p>
          <a:p>
            <a:pPr marL="0" indent="0" algn="just">
              <a:buNone/>
            </a:pPr>
            <a:endParaRPr lang="es-ES" sz="2200" b="0" dirty="0" smtClean="0">
              <a:latin typeface="Arial" panose="020B0604020202020204" pitchFamily="34" charset="0"/>
              <a:cs typeface="Arial" panose="020B0604020202020204" pitchFamily="34" charset="0"/>
            </a:endParaRPr>
          </a:p>
          <a:p>
            <a:pPr marL="0" indent="0" algn="just">
              <a:buNone/>
            </a:pPr>
            <a:r>
              <a:rPr lang="es-ES" sz="2200" b="0" dirty="0" smtClean="0">
                <a:latin typeface="Arial" panose="020B0604020202020204" pitchFamily="34" charset="0"/>
                <a:cs typeface="Arial" panose="020B0604020202020204" pitchFamily="34" charset="0"/>
              </a:rPr>
              <a:t>-Puede tener un impacto social negativo ya que su consumo se suele realizar en grupos fomentando la iniciación en el consumo de tabaco a edades tempranas e incrementa el riesgo de consumo de alcohol.</a:t>
            </a:r>
          </a:p>
          <a:p>
            <a:pPr algn="just">
              <a:buFontTx/>
              <a:buChar char="-"/>
            </a:pPr>
            <a:endParaRPr lang="es-ES" sz="2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297732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z="2400" dirty="0" smtClean="0">
                <a:latin typeface="Arial" panose="020B0604020202020204" pitchFamily="34" charset="0"/>
                <a:cs typeface="Arial" panose="020B0604020202020204" pitchFamily="34" charset="0"/>
              </a:rPr>
              <a:t>Cigarros electrónicos / </a:t>
            </a:r>
            <a:r>
              <a:rPr lang="es-ES" sz="2400" dirty="0" err="1" smtClean="0">
                <a:latin typeface="Arial" panose="020B0604020202020204" pitchFamily="34" charset="0"/>
                <a:cs typeface="Arial" panose="020B0604020202020204" pitchFamily="34" charset="0"/>
              </a:rPr>
              <a:t>Vapers</a:t>
            </a:r>
            <a:endParaRPr lang="es-ES" sz="2400" dirty="0">
              <a:latin typeface="Arial" panose="020B0604020202020204" pitchFamily="34" charset="0"/>
              <a:cs typeface="Arial" panose="020B0604020202020204" pitchFamily="34" charset="0"/>
            </a:endParaRPr>
          </a:p>
        </p:txBody>
      </p:sp>
      <p:graphicFrame>
        <p:nvGraphicFramePr>
          <p:cNvPr id="6" name="Marcador de tabla 5"/>
          <p:cNvGraphicFramePr>
            <a:graphicFrameLocks noGrp="1"/>
          </p:cNvGraphicFramePr>
          <p:nvPr>
            <p:ph type="tbl" idx="1"/>
            <p:extLst>
              <p:ext uri="{D42A27DB-BD31-4B8C-83A1-F6EECF244321}">
                <p14:modId xmlns:p14="http://schemas.microsoft.com/office/powerpoint/2010/main" val="3221120439"/>
              </p:ext>
            </p:extLst>
          </p:nvPr>
        </p:nvGraphicFramePr>
        <p:xfrm>
          <a:off x="457200" y="900113"/>
          <a:ext cx="8219256" cy="5308600"/>
        </p:xfrm>
        <a:graphic>
          <a:graphicData uri="http://schemas.openxmlformats.org/drawingml/2006/table">
            <a:tbl>
              <a:tblPr firstRow="1" bandRow="1">
                <a:tableStyleId>{5C22544A-7EE6-4342-B048-85BDC9FD1C3A}</a:tableStyleId>
              </a:tblPr>
              <a:tblGrid>
                <a:gridCol w="2081530">
                  <a:extLst>
                    <a:ext uri="{9D8B030D-6E8A-4147-A177-3AD203B41FA5}">
                      <a16:colId xmlns:a16="http://schemas.microsoft.com/office/drawing/2014/main" val="2494093781"/>
                    </a:ext>
                  </a:extLst>
                </a:gridCol>
                <a:gridCol w="2743200">
                  <a:extLst>
                    <a:ext uri="{9D8B030D-6E8A-4147-A177-3AD203B41FA5}">
                      <a16:colId xmlns:a16="http://schemas.microsoft.com/office/drawing/2014/main" val="1811903757"/>
                    </a:ext>
                  </a:extLst>
                </a:gridCol>
                <a:gridCol w="3394526">
                  <a:extLst>
                    <a:ext uri="{9D8B030D-6E8A-4147-A177-3AD203B41FA5}">
                      <a16:colId xmlns:a16="http://schemas.microsoft.com/office/drawing/2014/main" val="1443162317"/>
                    </a:ext>
                  </a:extLst>
                </a:gridCol>
              </a:tblGrid>
              <a:tr h="370840">
                <a:tc>
                  <a:txBody>
                    <a:bodyPr/>
                    <a:lstStyle/>
                    <a:p>
                      <a:endParaRPr lang="es-ES" dirty="0"/>
                    </a:p>
                  </a:txBody>
                  <a:tcPr/>
                </a:tc>
                <a:tc>
                  <a:txBody>
                    <a:bodyPr/>
                    <a:lstStyle/>
                    <a:p>
                      <a:pPr algn="just"/>
                      <a:r>
                        <a:rPr lang="es-ES" dirty="0" smtClean="0">
                          <a:solidFill>
                            <a:schemeClr val="tx1"/>
                          </a:solidFill>
                          <a:latin typeface="Arial" panose="020B0604020202020204" pitchFamily="34" charset="0"/>
                          <a:cs typeface="Arial" panose="020B0604020202020204" pitchFamily="34" charset="0"/>
                        </a:rPr>
                        <a:t>Cigarros</a:t>
                      </a:r>
                      <a:r>
                        <a:rPr lang="es-ES" baseline="0" dirty="0" smtClean="0">
                          <a:solidFill>
                            <a:schemeClr val="tx1"/>
                          </a:solidFill>
                          <a:latin typeface="Arial" panose="020B0604020202020204" pitchFamily="34" charset="0"/>
                          <a:cs typeface="Arial" panose="020B0604020202020204" pitchFamily="34" charset="0"/>
                        </a:rPr>
                        <a:t> </a:t>
                      </a:r>
                      <a:r>
                        <a:rPr lang="es-ES" dirty="0" smtClean="0">
                          <a:solidFill>
                            <a:schemeClr val="tx1"/>
                          </a:solidFill>
                          <a:latin typeface="Arial" panose="020B0604020202020204" pitchFamily="34" charset="0"/>
                          <a:cs typeface="Arial" panose="020B0604020202020204" pitchFamily="34" charset="0"/>
                        </a:rPr>
                        <a:t>electrónicos</a:t>
                      </a:r>
                      <a:endParaRPr lang="es-ES" dirty="0">
                        <a:solidFill>
                          <a:schemeClr val="tx1"/>
                        </a:solidFill>
                        <a:latin typeface="Arial" panose="020B0604020202020204" pitchFamily="34" charset="0"/>
                        <a:cs typeface="Arial" panose="020B0604020202020204" pitchFamily="34" charset="0"/>
                      </a:endParaRPr>
                    </a:p>
                  </a:txBody>
                  <a:tcPr/>
                </a:tc>
                <a:tc>
                  <a:txBody>
                    <a:bodyPr/>
                    <a:lstStyle/>
                    <a:p>
                      <a:pPr algn="ctr"/>
                      <a:r>
                        <a:rPr lang="es-ES" dirty="0" err="1" smtClean="0">
                          <a:solidFill>
                            <a:schemeClr val="tx1"/>
                          </a:solidFill>
                          <a:latin typeface="Arial" panose="020B0604020202020204" pitchFamily="34" charset="0"/>
                          <a:cs typeface="Arial" panose="020B0604020202020204" pitchFamily="34" charset="0"/>
                        </a:rPr>
                        <a:t>Vapers</a:t>
                      </a:r>
                      <a:endParaRPr lang="es-ES"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927776549"/>
                  </a:ext>
                </a:extLst>
              </a:tr>
              <a:tr h="370840">
                <a:tc>
                  <a:txBody>
                    <a:bodyPr/>
                    <a:lstStyle/>
                    <a:p>
                      <a:pPr algn="ctr"/>
                      <a:r>
                        <a:rPr lang="es-ES" sz="2000" dirty="0" smtClean="0">
                          <a:latin typeface="Arial" panose="020B0604020202020204" pitchFamily="34" charset="0"/>
                          <a:cs typeface="Arial" panose="020B0604020202020204" pitchFamily="34" charset="0"/>
                        </a:rPr>
                        <a:t>Diseño</a:t>
                      </a:r>
                      <a:endParaRPr lang="es-ES" sz="2000" dirty="0">
                        <a:latin typeface="Arial" panose="020B0604020202020204" pitchFamily="34" charset="0"/>
                        <a:cs typeface="Arial" panose="020B0604020202020204" pitchFamily="34" charset="0"/>
                      </a:endParaRPr>
                    </a:p>
                  </a:txBody>
                  <a:tcPr/>
                </a:tc>
                <a:tc>
                  <a:txBody>
                    <a:bodyPr/>
                    <a:lstStyle/>
                    <a:p>
                      <a:pPr algn="ctr"/>
                      <a:r>
                        <a:rPr kumimoji="0" lang="es-ES" sz="2000" b="0" i="0" u="none" strike="noStrike" kern="0" cap="none" spc="0" normalizeH="0" baseline="0" noProof="0" dirty="0" smtClean="0">
                          <a:ln>
                            <a:noFill/>
                          </a:ln>
                          <a:solidFill>
                            <a:srgbClr val="2B166E"/>
                          </a:solidFill>
                          <a:effectLst/>
                          <a:uLnTx/>
                          <a:uFillTx/>
                          <a:latin typeface="Arial" panose="020B0604020202020204" pitchFamily="34" charset="0"/>
                          <a:ea typeface="+mn-ea"/>
                          <a:cs typeface="Arial" panose="020B0604020202020204" pitchFamily="34" charset="0"/>
                        </a:rPr>
                        <a:t>Diseño similar al de los cigarrillos tradicionales.</a:t>
                      </a:r>
                      <a:endParaRPr lang="es-ES" sz="2000" dirty="0">
                        <a:latin typeface="Arial" panose="020B0604020202020204" pitchFamily="34" charset="0"/>
                        <a:cs typeface="Arial" panose="020B0604020202020204" pitchFamily="34" charset="0"/>
                      </a:endParaRPr>
                    </a:p>
                  </a:txBody>
                  <a:tcPr/>
                </a:tc>
                <a:tc>
                  <a:txBody>
                    <a:bodyPr/>
                    <a:lstStyle/>
                    <a:p>
                      <a:pPr algn="ctr"/>
                      <a:r>
                        <a:rPr kumimoji="0" lang="es-ES" sz="2000" b="0" i="0" u="none" strike="noStrike" kern="0" cap="none" spc="0" normalizeH="0" baseline="0" noProof="0" dirty="0" smtClean="0">
                          <a:ln>
                            <a:noFill/>
                          </a:ln>
                          <a:solidFill>
                            <a:srgbClr val="2B166E"/>
                          </a:solidFill>
                          <a:effectLst/>
                          <a:uLnTx/>
                          <a:uFillTx/>
                          <a:latin typeface="Arial" panose="020B0604020202020204" pitchFamily="34" charset="0"/>
                          <a:ea typeface="+mn-ea"/>
                          <a:cs typeface="Arial" panose="020B0604020202020204" pitchFamily="34" charset="0"/>
                        </a:rPr>
                        <a:t>Variedad de diseños y tamaños.</a:t>
                      </a:r>
                      <a:endParaRPr lang="es-ES"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648115490"/>
                  </a:ext>
                </a:extLst>
              </a:tr>
              <a:tr h="370840">
                <a:tc>
                  <a:txBody>
                    <a:bodyPr/>
                    <a:lstStyle/>
                    <a:p>
                      <a:pPr algn="ctr"/>
                      <a:r>
                        <a:rPr lang="es-ES" sz="2000" dirty="0" smtClean="0">
                          <a:latin typeface="Arial" panose="020B0604020202020204" pitchFamily="34" charset="0"/>
                          <a:cs typeface="Arial" panose="020B0604020202020204" pitchFamily="34" charset="0"/>
                        </a:rPr>
                        <a:t>Funcionamiento</a:t>
                      </a:r>
                      <a:endParaRPr lang="es-ES" sz="2000" dirty="0">
                        <a:latin typeface="Arial" panose="020B0604020202020204" pitchFamily="34" charset="0"/>
                        <a:cs typeface="Arial" panose="020B0604020202020204" pitchFamily="34" charset="0"/>
                      </a:endParaRPr>
                    </a:p>
                  </a:txBody>
                  <a:tcPr/>
                </a:tc>
                <a:tc>
                  <a:txBody>
                    <a:bodyPr/>
                    <a:lstStyle/>
                    <a:p>
                      <a:pPr algn="ctr"/>
                      <a:r>
                        <a:rPr lang="es-CU" sz="2000" dirty="0" smtClean="0">
                          <a:latin typeface="Arial" panose="020B0604020202020204" pitchFamily="34" charset="0"/>
                          <a:cs typeface="Arial" panose="020B0604020202020204" pitchFamily="34" charset="0"/>
                        </a:rPr>
                        <a:t>Los cigarros electrónicos funcionan mediante una batería que calienta un líquido que contiene nicotina y otros ingredientes para producir vapor.</a:t>
                      </a:r>
                      <a:endParaRPr lang="es-ES" sz="2000" dirty="0">
                        <a:latin typeface="Arial" panose="020B0604020202020204" pitchFamily="34" charset="0"/>
                        <a:cs typeface="Arial" panose="020B0604020202020204" pitchFamily="34" charset="0"/>
                      </a:endParaRPr>
                    </a:p>
                  </a:txBody>
                  <a:tcPr/>
                </a:tc>
                <a:tc>
                  <a:txBody>
                    <a:bodyPr/>
                    <a:lstStyle/>
                    <a:p>
                      <a:pPr algn="ctr"/>
                      <a:r>
                        <a:rPr lang="es-CU" sz="2000" dirty="0" smtClean="0">
                          <a:latin typeface="Arial" panose="020B0604020202020204" pitchFamily="34" charset="0"/>
                          <a:cs typeface="Arial" panose="020B0604020202020204" pitchFamily="34" charset="0"/>
                        </a:rPr>
                        <a:t>Funcionan de manera similar pero tienen mayor capacidad de personalización en cuanto a potencia y tipo de líquido.</a:t>
                      </a:r>
                      <a:endParaRPr lang="es-ES"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55660461"/>
                  </a:ext>
                </a:extLst>
              </a:tr>
              <a:tr h="370840">
                <a:tc>
                  <a:txBody>
                    <a:bodyPr/>
                    <a:lstStyle/>
                    <a:p>
                      <a:pPr algn="ctr"/>
                      <a:r>
                        <a:rPr lang="es-ES" sz="2000" dirty="0" smtClean="0">
                          <a:latin typeface="Arial" panose="020B0604020202020204" pitchFamily="34" charset="0"/>
                          <a:cs typeface="Arial" panose="020B0604020202020204" pitchFamily="34" charset="0"/>
                        </a:rPr>
                        <a:t>Nicotina</a:t>
                      </a:r>
                      <a:endParaRPr lang="es-ES" sz="2000" dirty="0">
                        <a:latin typeface="Arial" panose="020B0604020202020204" pitchFamily="34" charset="0"/>
                        <a:cs typeface="Arial" panose="020B0604020202020204" pitchFamily="34" charset="0"/>
                      </a:endParaRPr>
                    </a:p>
                  </a:txBody>
                  <a:tcPr/>
                </a:tc>
                <a:tc>
                  <a:txBody>
                    <a:bodyPr/>
                    <a:lstStyle/>
                    <a:p>
                      <a:pPr algn="ctr"/>
                      <a:r>
                        <a:rPr lang="es-ES" sz="2000" dirty="0" smtClean="0">
                          <a:latin typeface="Arial" panose="020B0604020202020204" pitchFamily="34" charset="0"/>
                          <a:cs typeface="Arial" panose="020B0604020202020204" pitchFamily="34" charset="0"/>
                        </a:rPr>
                        <a:t>Contienen una cantidad fija de nicotina.</a:t>
                      </a:r>
                      <a:endParaRPr lang="es-ES" sz="2000" dirty="0">
                        <a:latin typeface="Arial" panose="020B0604020202020204" pitchFamily="34" charset="0"/>
                        <a:cs typeface="Arial" panose="020B0604020202020204" pitchFamily="34" charset="0"/>
                      </a:endParaRPr>
                    </a:p>
                  </a:txBody>
                  <a:tcPr/>
                </a:tc>
                <a:tc>
                  <a:txBody>
                    <a:bodyPr/>
                    <a:lstStyle/>
                    <a:p>
                      <a:pPr algn="ctr"/>
                      <a:r>
                        <a:rPr lang="es-ES" sz="2000" dirty="0" smtClean="0">
                          <a:latin typeface="Arial" panose="020B0604020202020204" pitchFamily="34" charset="0"/>
                          <a:cs typeface="Arial" panose="020B0604020202020204" pitchFamily="34" charset="0"/>
                        </a:rPr>
                        <a:t>Permiten al usuario ajustar la cantidad de nicotina que se inhala.</a:t>
                      </a:r>
                      <a:endParaRPr lang="es-ES"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1507952"/>
                  </a:ext>
                </a:extLst>
              </a:tr>
              <a:tr h="370840">
                <a:tc>
                  <a:txBody>
                    <a:bodyPr/>
                    <a:lstStyle/>
                    <a:p>
                      <a:pPr algn="ctr"/>
                      <a:r>
                        <a:rPr lang="es-ES" sz="2000" dirty="0" smtClean="0">
                          <a:latin typeface="Arial" panose="020B0604020202020204" pitchFamily="34" charset="0"/>
                          <a:cs typeface="Arial" panose="020B0604020202020204" pitchFamily="34" charset="0"/>
                        </a:rPr>
                        <a:t>Sabor</a:t>
                      </a:r>
                      <a:endParaRPr lang="es-ES" sz="2000" dirty="0">
                        <a:latin typeface="Arial" panose="020B0604020202020204" pitchFamily="34" charset="0"/>
                        <a:cs typeface="Arial" panose="020B0604020202020204" pitchFamily="34" charset="0"/>
                      </a:endParaRPr>
                    </a:p>
                  </a:txBody>
                  <a:tcPr/>
                </a:tc>
                <a:tc>
                  <a:txBody>
                    <a:bodyPr/>
                    <a:lstStyle/>
                    <a:p>
                      <a:pPr algn="ctr"/>
                      <a:r>
                        <a:rPr lang="es-ES" sz="2000" dirty="0" smtClean="0">
                          <a:latin typeface="Arial" panose="020B0604020202020204" pitchFamily="34" charset="0"/>
                          <a:cs typeface="Arial" panose="020B0604020202020204" pitchFamily="34" charset="0"/>
                        </a:rPr>
                        <a:t>Tiene opciones limitadas.</a:t>
                      </a:r>
                      <a:endParaRPr lang="es-ES" sz="2000" dirty="0">
                        <a:latin typeface="Arial" panose="020B0604020202020204" pitchFamily="34" charset="0"/>
                        <a:cs typeface="Arial" panose="020B0604020202020204" pitchFamily="34" charset="0"/>
                      </a:endParaRPr>
                    </a:p>
                  </a:txBody>
                  <a:tcPr/>
                </a:tc>
                <a:tc>
                  <a:txBody>
                    <a:bodyPr/>
                    <a:lstStyle/>
                    <a:p>
                      <a:pPr algn="ctr"/>
                      <a:r>
                        <a:rPr lang="es-ES" sz="2000" dirty="0" smtClean="0">
                          <a:latin typeface="Arial" panose="020B0604020202020204" pitchFamily="34" charset="0"/>
                          <a:cs typeface="Arial" panose="020B0604020202020204" pitchFamily="34" charset="0"/>
                        </a:rPr>
                        <a:t>Amplia variedad de sabores disponibles</a:t>
                      </a:r>
                      <a:r>
                        <a:rPr lang="es-ES" dirty="0" smtClean="0"/>
                        <a:t>.</a:t>
                      </a:r>
                      <a:endParaRPr lang="es-ES" dirty="0"/>
                    </a:p>
                  </a:txBody>
                  <a:tcPr/>
                </a:tc>
                <a:extLst>
                  <a:ext uri="{0D108BD9-81ED-4DB2-BD59-A6C34878D82A}">
                    <a16:rowId xmlns:a16="http://schemas.microsoft.com/office/drawing/2014/main" val="2961632744"/>
                  </a:ext>
                </a:extLst>
              </a:tr>
            </a:tbl>
          </a:graphicData>
        </a:graphic>
      </p:graphicFrame>
      <p:sp>
        <p:nvSpPr>
          <p:cNvPr id="4" name="Marcador de fecha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smtClean="0">
                <a:ln>
                  <a:noFill/>
                </a:ln>
                <a:solidFill>
                  <a:srgbClr val="FFFFFF"/>
                </a:solidFill>
                <a:effectLst/>
                <a:uLnTx/>
                <a:uFillTx/>
                <a:latin typeface="Verdana"/>
                <a:ea typeface="+mn-ea"/>
                <a:cs typeface="+mn-cs"/>
              </a:rPr>
              <a:t>www.themegallery.com</a:t>
            </a:r>
            <a:endParaRPr kumimoji="0" lang="en-US" sz="1200" b="0" i="0" u="none" strike="noStrike" kern="1200" cap="none" spc="0" normalizeH="0" baseline="0" noProof="0" dirty="0">
              <a:ln>
                <a:noFill/>
              </a:ln>
              <a:solidFill>
                <a:srgbClr val="FFFFFF"/>
              </a:solidFill>
              <a:effectLst/>
              <a:uLnTx/>
              <a:uFillTx/>
              <a:latin typeface="Verdana"/>
              <a:ea typeface="+mn-ea"/>
              <a:cs typeface="+mn-cs"/>
            </a:endParaRPr>
          </a:p>
        </p:txBody>
      </p:sp>
      <p:sp>
        <p:nvSpPr>
          <p:cNvPr id="5" name="Marcador de pie de página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sz="1000" b="1" i="0" u="none" strike="noStrike" kern="1200" cap="none" spc="0" normalizeH="0" baseline="0" noProof="0" smtClean="0">
                <a:ln>
                  <a:noFill/>
                </a:ln>
                <a:solidFill>
                  <a:srgbClr val="FFFFFF"/>
                </a:solidFill>
                <a:effectLst/>
                <a:uLnTx/>
                <a:uFillTx/>
                <a:latin typeface="Verdana"/>
                <a:ea typeface="+mn-ea"/>
                <a:cs typeface="+mn-cs"/>
              </a:rPr>
              <a:t>Company Logo</a:t>
            </a:r>
            <a:endParaRPr kumimoji="0" lang="en-US" sz="1000" b="1" i="0" u="none" strike="noStrike" kern="1200" cap="none" spc="0" normalizeH="0" baseline="0" noProof="0" dirty="0">
              <a:ln>
                <a:noFill/>
              </a:ln>
              <a:solidFill>
                <a:srgbClr val="FFFFFF"/>
              </a:solidFill>
              <a:effectLst/>
              <a:uLnTx/>
              <a:uFillTx/>
              <a:latin typeface="Verdana"/>
              <a:ea typeface="+mn-ea"/>
              <a:cs typeface="+mn-cs"/>
            </a:endParaRPr>
          </a:p>
        </p:txBody>
      </p:sp>
    </p:spTree>
    <p:extLst>
      <p:ext uri="{BB962C8B-B14F-4D97-AF65-F5344CB8AC3E}">
        <p14:creationId xmlns:p14="http://schemas.microsoft.com/office/powerpoint/2010/main" val="175798630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699792" y="116632"/>
            <a:ext cx="3322712" cy="563562"/>
          </a:xfrm>
        </p:spPr>
        <p:txBody>
          <a:bodyPr/>
          <a:lstStyle/>
          <a:p>
            <a:r>
              <a:rPr lang="es-ES" sz="2800" dirty="0" smtClean="0">
                <a:latin typeface="Arial" panose="020B0604020202020204" pitchFamily="34" charset="0"/>
                <a:cs typeface="Arial" panose="020B0604020202020204" pitchFamily="34" charset="0"/>
              </a:rPr>
              <a:t>Desafíos</a:t>
            </a:r>
            <a:endParaRPr lang="es-ES" sz="28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p:txBody>
          <a:bodyPr/>
          <a:lstStyle/>
          <a:p>
            <a:pPr algn="just">
              <a:buFontTx/>
              <a:buChar char="-"/>
            </a:pPr>
            <a:endParaRPr lang="es-ES" sz="2400" b="0" dirty="0" smtClean="0">
              <a:latin typeface="Arial" panose="020B0604020202020204" pitchFamily="34" charset="0"/>
              <a:cs typeface="Arial" panose="020B0604020202020204" pitchFamily="34" charset="0"/>
            </a:endParaRPr>
          </a:p>
          <a:p>
            <a:pPr algn="just">
              <a:buFontTx/>
              <a:buChar char="-"/>
            </a:pPr>
            <a:r>
              <a:rPr lang="es-ES" sz="2400" b="0" dirty="0" smtClean="0">
                <a:latin typeface="Arial" panose="020B0604020202020204" pitchFamily="34" charset="0"/>
                <a:cs typeface="Arial" panose="020B0604020202020204" pitchFamily="34" charset="0"/>
              </a:rPr>
              <a:t>Creciente popularidad de los productos de administración de nicotina alternativos al cigarro tradicional.</a:t>
            </a:r>
          </a:p>
          <a:p>
            <a:pPr algn="just">
              <a:buFontTx/>
              <a:buChar char="-"/>
            </a:pPr>
            <a:r>
              <a:rPr lang="es-ES" sz="2400" b="0" dirty="0" smtClean="0">
                <a:latin typeface="Arial" panose="020B0604020202020204" pitchFamily="34" charset="0"/>
                <a:cs typeface="Arial" panose="020B0604020202020204" pitchFamily="34" charset="0"/>
              </a:rPr>
              <a:t>Escasa regulaciones y restricciones de estos productos en cuanto a publicidad, venta y uso.</a:t>
            </a:r>
          </a:p>
          <a:p>
            <a:pPr algn="just">
              <a:buFontTx/>
              <a:buChar char="-"/>
            </a:pPr>
            <a:r>
              <a:rPr lang="es-ES" sz="2400" b="0" dirty="0" smtClean="0">
                <a:latin typeface="Arial" panose="020B0604020202020204" pitchFamily="34" charset="0"/>
                <a:cs typeface="Arial" panose="020B0604020202020204" pitchFamily="34" charset="0"/>
              </a:rPr>
              <a:t>Aceptación entre los jóvenes.</a:t>
            </a:r>
          </a:p>
          <a:p>
            <a:pPr algn="just">
              <a:buFontTx/>
              <a:buChar char="-"/>
            </a:pPr>
            <a:r>
              <a:rPr lang="es-ES" sz="2400" b="0" dirty="0" smtClean="0">
                <a:latin typeface="Arial" panose="020B0604020202020204" pitchFamily="34" charset="0"/>
                <a:cs typeface="Arial" panose="020B0604020202020204" pitchFamily="34" charset="0"/>
              </a:rPr>
              <a:t>Necesidad de realizar más investigaciones de los efectos a largo plazo de estos productos.</a:t>
            </a:r>
          </a:p>
          <a:p>
            <a:pPr algn="just">
              <a:buFontTx/>
              <a:buChar char="-"/>
            </a:pPr>
            <a:r>
              <a:rPr lang="es-ES" sz="2400" b="0" dirty="0" smtClean="0">
                <a:latin typeface="Arial" panose="020B0604020202020204" pitchFamily="34" charset="0"/>
                <a:cs typeface="Arial" panose="020B0604020202020204" pitchFamily="34" charset="0"/>
              </a:rPr>
              <a:t>Falta de conciencia pública sobre los cigarrillos electrónicos y otros productos de tabaco calentado.</a:t>
            </a:r>
          </a:p>
        </p:txBody>
      </p:sp>
    </p:spTree>
    <p:extLst>
      <p:ext uri="{BB962C8B-B14F-4D97-AF65-F5344CB8AC3E}">
        <p14:creationId xmlns:p14="http://schemas.microsoft.com/office/powerpoint/2010/main" val="333688013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323528" y="1268760"/>
            <a:ext cx="8568952" cy="1938992"/>
          </a:xfrm>
          <a:prstGeom prst="rect">
            <a:avLst/>
          </a:prstGeom>
          <a:noFill/>
        </p:spPr>
        <p:txBody>
          <a:bodyPr wrap="square" rtlCol="0">
            <a:spAutoFit/>
          </a:bodyPr>
          <a:lstStyle/>
          <a:p>
            <a:r>
              <a:rPr lang="es-ES" sz="2400" b="1" dirty="0" smtClean="0"/>
              <a:t>Las formas de presentación de las drogas van a seguir </a:t>
            </a:r>
          </a:p>
          <a:p>
            <a:r>
              <a:rPr lang="es-ES" sz="2400" b="1" dirty="0" smtClean="0"/>
              <a:t>cambiando, serán más atractivas y sofisticadas, el reto de los profesionales de la salud es estimular a nuestros jóvenes a tener estilos de vida saludables para evitar que se inicien en el consumo de sustancias.</a:t>
            </a:r>
            <a:endParaRPr lang="es-ES" sz="2400" b="1" dirty="0"/>
          </a:p>
        </p:txBody>
      </p:sp>
      <p:sp>
        <p:nvSpPr>
          <p:cNvPr id="7" name="CuadroTexto 6"/>
          <p:cNvSpPr txBox="1"/>
          <p:nvPr/>
        </p:nvSpPr>
        <p:spPr>
          <a:xfrm>
            <a:off x="4860032" y="4310858"/>
            <a:ext cx="3339376" cy="523220"/>
          </a:xfrm>
          <a:prstGeom prst="rect">
            <a:avLst/>
          </a:prstGeom>
          <a:noFill/>
        </p:spPr>
        <p:txBody>
          <a:bodyPr wrap="none" rtlCol="0">
            <a:spAutoFit/>
          </a:bodyPr>
          <a:lstStyle/>
          <a:p>
            <a:r>
              <a:rPr lang="es-ES" sz="2800" b="1" dirty="0" smtClean="0"/>
              <a:t>Mejor no empezar </a:t>
            </a:r>
            <a:endParaRPr lang="es-ES" sz="2800" b="1" dirty="0"/>
          </a:p>
        </p:txBody>
      </p:sp>
      <p:pic>
        <p:nvPicPr>
          <p:cNvPr id="8" name="Imagen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1232629" y="3528011"/>
            <a:ext cx="2520280" cy="2610290"/>
          </a:xfrm>
          <a:prstGeom prst="rect">
            <a:avLst/>
          </a:prstGeom>
        </p:spPr>
      </p:pic>
    </p:spTree>
    <p:extLst>
      <p:ext uri="{BB962C8B-B14F-4D97-AF65-F5344CB8AC3E}">
        <p14:creationId xmlns:p14="http://schemas.microsoft.com/office/powerpoint/2010/main" val="1134567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6 Alcoholismo 5to año">
  <a:themeElements>
    <a:clrScheme name="sample 3">
      <a:dk1>
        <a:srgbClr val="2B166E"/>
      </a:dk1>
      <a:lt1>
        <a:srgbClr val="FFFFFF"/>
      </a:lt1>
      <a:dk2>
        <a:srgbClr val="1640B6"/>
      </a:dk2>
      <a:lt2>
        <a:srgbClr val="B2B2B2"/>
      </a:lt2>
      <a:accent1>
        <a:srgbClr val="48BDEC"/>
      </a:accent1>
      <a:accent2>
        <a:srgbClr val="EB984D"/>
      </a:accent2>
      <a:accent3>
        <a:srgbClr val="FFFFFF"/>
      </a:accent3>
      <a:accent4>
        <a:srgbClr val="23115D"/>
      </a:accent4>
      <a:accent5>
        <a:srgbClr val="B1DBF4"/>
      </a:accent5>
      <a:accent6>
        <a:srgbClr val="D58945"/>
      </a:accent6>
      <a:hlink>
        <a:srgbClr val="339966"/>
      </a:hlink>
      <a:folHlink>
        <a:srgbClr val="7E88E4"/>
      </a:folHlink>
    </a:clrScheme>
    <a:fontScheme name="samp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ample 1">
        <a:dk1>
          <a:srgbClr val="19426B"/>
        </a:dk1>
        <a:lt1>
          <a:srgbClr val="FFFFFF"/>
        </a:lt1>
        <a:dk2>
          <a:srgbClr val="008080"/>
        </a:dk2>
        <a:lt2>
          <a:srgbClr val="B2B2B2"/>
        </a:lt2>
        <a:accent1>
          <a:srgbClr val="35C9C2"/>
        </a:accent1>
        <a:accent2>
          <a:srgbClr val="398AC7"/>
        </a:accent2>
        <a:accent3>
          <a:srgbClr val="FFFFFF"/>
        </a:accent3>
        <a:accent4>
          <a:srgbClr val="14375A"/>
        </a:accent4>
        <a:accent5>
          <a:srgbClr val="AEE1DD"/>
        </a:accent5>
        <a:accent6>
          <a:srgbClr val="337DB4"/>
        </a:accent6>
        <a:hlink>
          <a:srgbClr val="CCCC00"/>
        </a:hlink>
        <a:folHlink>
          <a:srgbClr val="6D50CA"/>
        </a:folHlink>
      </a:clrScheme>
      <a:clrMap bg1="lt1" tx1="dk1" bg2="lt2" tx2="dk2" accent1="accent1" accent2="accent2" accent3="accent3" accent4="accent4" accent5="accent5" accent6="accent6" hlink="hlink" folHlink="folHlink"/>
    </a:extraClrScheme>
    <a:extraClrScheme>
      <a:clrScheme name="sample 2">
        <a:dk1>
          <a:srgbClr val="25095D"/>
        </a:dk1>
        <a:lt1>
          <a:srgbClr val="FFFFFF"/>
        </a:lt1>
        <a:dk2>
          <a:srgbClr val="A1537C"/>
        </a:dk2>
        <a:lt2>
          <a:srgbClr val="B2B2B2"/>
        </a:lt2>
        <a:accent1>
          <a:srgbClr val="AF8ADC"/>
        </a:accent1>
        <a:accent2>
          <a:srgbClr val="60A065"/>
        </a:accent2>
        <a:accent3>
          <a:srgbClr val="FFFFFF"/>
        </a:accent3>
        <a:accent4>
          <a:srgbClr val="1E064E"/>
        </a:accent4>
        <a:accent5>
          <a:srgbClr val="D4C4EB"/>
        </a:accent5>
        <a:accent6>
          <a:srgbClr val="56915B"/>
        </a:accent6>
        <a:hlink>
          <a:srgbClr val="8DAED9"/>
        </a:hlink>
        <a:folHlink>
          <a:srgbClr val="5974C1"/>
        </a:folHlink>
      </a:clrScheme>
      <a:clrMap bg1="lt1" tx1="dk1" bg2="lt2" tx2="dk2" accent1="accent1" accent2="accent2" accent3="accent3" accent4="accent4" accent5="accent5" accent6="accent6" hlink="hlink" folHlink="folHlink"/>
    </a:extraClrScheme>
    <a:extraClrScheme>
      <a:clrScheme name="sample 3">
        <a:dk1>
          <a:srgbClr val="2B166E"/>
        </a:dk1>
        <a:lt1>
          <a:srgbClr val="FFFFFF"/>
        </a:lt1>
        <a:dk2>
          <a:srgbClr val="1640B6"/>
        </a:dk2>
        <a:lt2>
          <a:srgbClr val="B2B2B2"/>
        </a:lt2>
        <a:accent1>
          <a:srgbClr val="48BDEC"/>
        </a:accent1>
        <a:accent2>
          <a:srgbClr val="EB984D"/>
        </a:accent2>
        <a:accent3>
          <a:srgbClr val="FFFFFF"/>
        </a:accent3>
        <a:accent4>
          <a:srgbClr val="23115D"/>
        </a:accent4>
        <a:accent5>
          <a:srgbClr val="B1DBF4"/>
        </a:accent5>
        <a:accent6>
          <a:srgbClr val="D58945"/>
        </a:accent6>
        <a:hlink>
          <a:srgbClr val="339966"/>
        </a:hlink>
        <a:folHlink>
          <a:srgbClr val="7E88E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Tema 6 Alcoholismo 5to año</Template>
  <TotalTime>5971</TotalTime>
  <Words>2487</Words>
  <Application>Microsoft Office PowerPoint</Application>
  <PresentationFormat>Presentación en pantalla (4:3)</PresentationFormat>
  <Paragraphs>409</Paragraphs>
  <Slides>46</Slides>
  <Notes>2</Notes>
  <HiddenSlides>0</HiddenSlides>
  <MMClips>0</MMClips>
  <ScaleCrop>false</ScaleCrop>
  <HeadingPairs>
    <vt:vector size="8" baseType="variant">
      <vt:variant>
        <vt:lpstr>Fuentes usadas</vt:lpstr>
      </vt:variant>
      <vt:variant>
        <vt:i4>7</vt:i4>
      </vt:variant>
      <vt:variant>
        <vt:lpstr>Tema</vt:lpstr>
      </vt:variant>
      <vt:variant>
        <vt:i4>1</vt:i4>
      </vt:variant>
      <vt:variant>
        <vt:lpstr>Servidores OLE incrustados</vt:lpstr>
      </vt:variant>
      <vt:variant>
        <vt:i4>2</vt:i4>
      </vt:variant>
      <vt:variant>
        <vt:lpstr>Títulos de diapositiva</vt:lpstr>
      </vt:variant>
      <vt:variant>
        <vt:i4>46</vt:i4>
      </vt:variant>
    </vt:vector>
  </HeadingPairs>
  <TitlesOfParts>
    <vt:vector size="56" baseType="lpstr">
      <vt:lpstr>Arial</vt:lpstr>
      <vt:lpstr>Arial Narrow</vt:lpstr>
      <vt:lpstr>Calibri</vt:lpstr>
      <vt:lpstr>Times New Roman</vt:lpstr>
      <vt:lpstr>Verdana</vt:lpstr>
      <vt:lpstr>Wingdings</vt:lpstr>
      <vt:lpstr>Wingdings 2</vt:lpstr>
      <vt:lpstr>Tema 6 Alcoholismo 5to año</vt:lpstr>
      <vt:lpstr>Image</vt:lpstr>
      <vt:lpstr>Imagen</vt:lpstr>
      <vt:lpstr>Presentación de PowerPoint</vt:lpstr>
      <vt:lpstr>Tabaquismo</vt:lpstr>
      <vt:lpstr>Presentación de PowerPoint</vt:lpstr>
      <vt:lpstr>Presentación de PowerPoint</vt:lpstr>
      <vt:lpstr>Presentación de PowerPoint</vt:lpstr>
      <vt:lpstr>Presentación de PowerPoint</vt:lpstr>
      <vt:lpstr>Presentación de PowerPoint</vt:lpstr>
      <vt:lpstr>Significación Social</vt:lpstr>
      <vt:lpstr>Presentación de PowerPoint</vt:lpstr>
      <vt:lpstr>Epidemiología en Cuba</vt:lpstr>
      <vt:lpstr>Presentación de PowerPoint</vt:lpstr>
      <vt:lpstr>Presentación de PowerPoint</vt:lpstr>
      <vt:lpstr>Presentación de PowerPoint</vt:lpstr>
      <vt:lpstr>Presentación de PowerPoint</vt:lpstr>
      <vt:lpstr>2-Diagnóstico de Fase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3-Años Paquete (carga tabáquica)</vt:lpstr>
      <vt:lpstr>4-Cooximetría</vt:lpstr>
      <vt:lpstr>4-Cooxímetría</vt:lpstr>
      <vt:lpstr>4-Cooximetría</vt:lpstr>
      <vt:lpstr>Interpretación de Resultados de la cooximetría</vt:lpstr>
      <vt:lpstr>Presentación de PowerPoint</vt:lpstr>
      <vt:lpstr>Dispositivos electrónicos de administración de nicotina</vt:lpstr>
      <vt:lpstr>Modalidades de los dispositivos electrónicos de administración de nicotina (DEAN)</vt:lpstr>
      <vt:lpstr>Presentación de PowerPoint</vt:lpstr>
      <vt:lpstr>Cigarros Electrónicos</vt:lpstr>
      <vt:lpstr>Modalidades de los dispositivos electrónicos de administración de nicotina</vt:lpstr>
      <vt:lpstr>Reportes de consumo</vt:lpstr>
      <vt:lpstr>Riesgos del uso de los cigarros electrónicos</vt:lpstr>
      <vt:lpstr>Algunas referencias sobre los daños de los dispositivos electrónicos de administración de nicotina</vt:lpstr>
      <vt:lpstr>Sustancias presentes en los cigarros electrónicos</vt:lpstr>
      <vt:lpstr>Daños a la salud por el uso de los cigarros electrónicos</vt:lpstr>
      <vt:lpstr>Presentación de PowerPoint</vt:lpstr>
      <vt:lpstr>Dispositivos electrónicos </vt:lpstr>
      <vt:lpstr>Daños a la salud por el uso de las Hookahs</vt:lpstr>
      <vt:lpstr>Cigarros electrónicos / Vapers</vt:lpstr>
      <vt:lpstr>Desafíos</vt:lpstr>
      <vt:lpstr>Presentación de PowerPoint</vt:lpstr>
    </vt:vector>
  </TitlesOfParts>
  <Company>Casa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Casa</dc:creator>
  <cp:lastModifiedBy>Esther</cp:lastModifiedBy>
  <cp:revision>624</cp:revision>
  <dcterms:created xsi:type="dcterms:W3CDTF">2014-03-26T11:01:34Z</dcterms:created>
  <dcterms:modified xsi:type="dcterms:W3CDTF">2023-11-14T20:56:23Z</dcterms:modified>
</cp:coreProperties>
</file>