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09" r:id="rId3"/>
    <p:sldId id="257" r:id="rId4"/>
    <p:sldId id="258" r:id="rId5"/>
    <p:sldId id="259" r:id="rId6"/>
    <p:sldId id="260" r:id="rId7"/>
    <p:sldId id="261" r:id="rId8"/>
    <p:sldId id="262" r:id="rId9"/>
    <p:sldId id="263" r:id="rId10"/>
    <p:sldId id="264" r:id="rId11"/>
    <p:sldId id="265" r:id="rId12"/>
    <p:sldId id="266" r:id="rId13"/>
    <p:sldId id="328" r:id="rId14"/>
    <p:sldId id="267" r:id="rId15"/>
    <p:sldId id="268" r:id="rId16"/>
    <p:sldId id="269" r:id="rId17"/>
    <p:sldId id="270" r:id="rId18"/>
    <p:sldId id="272" r:id="rId19"/>
    <p:sldId id="273" r:id="rId20"/>
    <p:sldId id="271" r:id="rId21"/>
    <p:sldId id="274" r:id="rId22"/>
    <p:sldId id="275" r:id="rId23"/>
    <p:sldId id="276" r:id="rId24"/>
    <p:sldId id="277" r:id="rId25"/>
    <p:sldId id="278" r:id="rId26"/>
    <p:sldId id="279" r:id="rId27"/>
    <p:sldId id="280" r:id="rId28"/>
    <p:sldId id="281" r:id="rId29"/>
    <p:sldId id="283" r:id="rId30"/>
    <p:sldId id="284" r:id="rId31"/>
    <p:sldId id="287" r:id="rId32"/>
    <p:sldId id="285" r:id="rId33"/>
    <p:sldId id="282" r:id="rId34"/>
    <p:sldId id="286"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10" r:id="rId57"/>
    <p:sldId id="318" r:id="rId58"/>
    <p:sldId id="311" r:id="rId59"/>
    <p:sldId id="321" r:id="rId60"/>
    <p:sldId id="312" r:id="rId61"/>
    <p:sldId id="313" r:id="rId62"/>
    <p:sldId id="314" r:id="rId63"/>
    <p:sldId id="315" r:id="rId64"/>
    <p:sldId id="316" r:id="rId65"/>
    <p:sldId id="317" r:id="rId66"/>
    <p:sldId id="319" r:id="rId67"/>
    <p:sldId id="320" r:id="rId68"/>
    <p:sldId id="323" r:id="rId69"/>
    <p:sldId id="324" r:id="rId70"/>
    <p:sldId id="325" r:id="rId71"/>
    <p:sldId id="326" r:id="rId72"/>
    <p:sldId id="327" r:id="rId7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ED2EFC5E-8040-4B0C-962F-9FB8216C956E}" type="datetimeFigureOut">
              <a:rPr lang="es-ES" smtClean="0"/>
              <a:t>09/03/2018</a:t>
            </a:fld>
            <a:endParaRPr lang="es-ES"/>
          </a:p>
        </p:txBody>
      </p:sp>
      <p:sp>
        <p:nvSpPr>
          <p:cNvPr id="5" name="Footer Placeholder 4"/>
          <p:cNvSpPr>
            <a:spLocks noGrp="1"/>
          </p:cNvSpPr>
          <p:nvPr>
            <p:ph type="ftr" sz="quarter" idx="11"/>
          </p:nvPr>
        </p:nvSpPr>
        <p:spPr>
          <a:xfrm>
            <a:off x="1174044" y="5357592"/>
            <a:ext cx="5034845" cy="365125"/>
          </a:xfrm>
        </p:spPr>
        <p:txBody>
          <a:bodyPr/>
          <a:lstStyle/>
          <a:p>
            <a:endParaRPr lang="es-E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E921866-2B93-490E-8BD9-54FA9987CE08}"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D2EFC5E-8040-4B0C-962F-9FB8216C956E}" type="datetimeFigureOut">
              <a:rPr lang="es-ES" smtClean="0"/>
              <a:t>09/03/2018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E921866-2B93-490E-8BD9-54FA9987CE08}"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D2EFC5E-8040-4B0C-962F-9FB8216C956E}" type="datetimeFigureOut">
              <a:rPr lang="es-ES" smtClean="0"/>
              <a:t>09/03/2018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E921866-2B93-490E-8BD9-54FA9987CE08}"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D2EFC5E-8040-4B0C-962F-9FB8216C956E}" type="datetimeFigureOut">
              <a:rPr lang="es-ES" smtClean="0"/>
              <a:t>09/03/2018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E921866-2B93-490E-8BD9-54FA9987CE08}"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D2EFC5E-8040-4B0C-962F-9FB8216C956E}" type="datetimeFigureOut">
              <a:rPr lang="es-ES" smtClean="0"/>
              <a:t>09/03/2018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E921866-2B93-490E-8BD9-54FA9987CE08}"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ED2EFC5E-8040-4B0C-962F-9FB8216C956E}" type="datetimeFigureOut">
              <a:rPr lang="es-ES" smtClean="0"/>
              <a:t>09/03/2018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0E921866-2B93-490E-8BD9-54FA9987CE08}" type="slidenum">
              <a:rPr lang="es-ES" smtClean="0"/>
              <a:t>‹Nº›</a:t>
            </a:fld>
            <a:endParaRPr lang="es-ES"/>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ED2EFC5E-8040-4B0C-962F-9FB8216C956E}" type="datetimeFigureOut">
              <a:rPr lang="es-ES" smtClean="0"/>
              <a:t>09/03/2018</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0E921866-2B93-490E-8BD9-54FA9987CE08}" type="slidenum">
              <a:rPr lang="es-ES" smtClean="0"/>
              <a:t>‹Nº›</a:t>
            </a:fld>
            <a:endParaRPr lang="es-ES"/>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ED2EFC5E-8040-4B0C-962F-9FB8216C956E}" type="datetimeFigureOut">
              <a:rPr lang="es-ES" smtClean="0"/>
              <a:t>09/03/2018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0E921866-2B93-490E-8BD9-54FA9987CE08}"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EFC5E-8040-4B0C-962F-9FB8216C956E}" type="datetimeFigureOut">
              <a:rPr lang="es-ES" smtClean="0"/>
              <a:t>09/03/2018</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0E921866-2B93-490E-8BD9-54FA9987CE08}"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ED2EFC5E-8040-4B0C-962F-9FB8216C956E}" type="datetimeFigureOut">
              <a:rPr lang="es-ES" smtClean="0"/>
              <a:t>09/03/2018</a:t>
            </a:fld>
            <a:endParaRPr lang="es-ES"/>
          </a:p>
        </p:txBody>
      </p:sp>
      <p:sp>
        <p:nvSpPr>
          <p:cNvPr id="6" name="Footer Placeholder 5"/>
          <p:cNvSpPr>
            <a:spLocks noGrp="1"/>
          </p:cNvSpPr>
          <p:nvPr>
            <p:ph type="ftr" sz="quarter" idx="11"/>
          </p:nvPr>
        </p:nvSpPr>
        <p:spPr>
          <a:xfrm rot="-60000">
            <a:off x="914554" y="5829261"/>
            <a:ext cx="3522607" cy="365125"/>
          </a:xfrm>
        </p:spPr>
        <p:txBody>
          <a:bodyPr/>
          <a:lstStyle/>
          <a:p>
            <a:endParaRPr lang="es-ES"/>
          </a:p>
        </p:txBody>
      </p:sp>
      <p:sp>
        <p:nvSpPr>
          <p:cNvPr id="7" name="Slide Number Placeholder 6"/>
          <p:cNvSpPr>
            <a:spLocks noGrp="1"/>
          </p:cNvSpPr>
          <p:nvPr>
            <p:ph type="sldNum" sz="quarter" idx="12"/>
          </p:nvPr>
        </p:nvSpPr>
        <p:spPr>
          <a:xfrm rot="60000">
            <a:off x="7557313" y="5896961"/>
            <a:ext cx="554023" cy="365125"/>
          </a:xfrm>
        </p:spPr>
        <p:txBody>
          <a:bodyPr/>
          <a:lstStyle/>
          <a:p>
            <a:fld id="{0E921866-2B93-490E-8BD9-54FA9987CE08}"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ED2EFC5E-8040-4B0C-962F-9FB8216C956E}" type="datetimeFigureOut">
              <a:rPr lang="es-ES" smtClean="0"/>
              <a:t>09/03/2018</a:t>
            </a:fld>
            <a:endParaRPr lang="es-ES"/>
          </a:p>
        </p:txBody>
      </p:sp>
      <p:sp>
        <p:nvSpPr>
          <p:cNvPr id="6" name="Footer Placeholder 5"/>
          <p:cNvSpPr>
            <a:spLocks noGrp="1"/>
          </p:cNvSpPr>
          <p:nvPr>
            <p:ph type="ftr" sz="quarter" idx="11"/>
          </p:nvPr>
        </p:nvSpPr>
        <p:spPr>
          <a:xfrm rot="-60000">
            <a:off x="914569" y="5831037"/>
            <a:ext cx="3319043" cy="365125"/>
          </a:xfrm>
        </p:spPr>
        <p:txBody>
          <a:bodyPr/>
          <a:lstStyle/>
          <a:p>
            <a:endParaRPr lang="es-ES"/>
          </a:p>
        </p:txBody>
      </p:sp>
      <p:sp>
        <p:nvSpPr>
          <p:cNvPr id="7" name="Slide Number Placeholder 6"/>
          <p:cNvSpPr>
            <a:spLocks noGrp="1"/>
          </p:cNvSpPr>
          <p:nvPr>
            <p:ph type="sldNum" sz="quarter" idx="12"/>
          </p:nvPr>
        </p:nvSpPr>
        <p:spPr>
          <a:xfrm rot="60000">
            <a:off x="7562089" y="5900026"/>
            <a:ext cx="554023" cy="365125"/>
          </a:xfrm>
        </p:spPr>
        <p:txBody>
          <a:bodyPr/>
          <a:lstStyle/>
          <a:p>
            <a:fld id="{0E921866-2B93-490E-8BD9-54FA9987CE08}"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ED2EFC5E-8040-4B0C-962F-9FB8216C956E}" type="datetimeFigureOut">
              <a:rPr lang="es-ES" smtClean="0"/>
              <a:t>09/03/2018</a:t>
            </a:fld>
            <a:endParaRPr lang="es-E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E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E921866-2B93-490E-8BD9-54FA9987CE08}"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TRASTORNOS POR USO DE DROGAS</a:t>
            </a:r>
            <a:endParaRPr lang="es-ES" dirty="0"/>
          </a:p>
        </p:txBody>
      </p:sp>
      <p:sp>
        <p:nvSpPr>
          <p:cNvPr id="3" name="2 Subtítulo"/>
          <p:cNvSpPr>
            <a:spLocks noGrp="1"/>
          </p:cNvSpPr>
          <p:nvPr>
            <p:ph type="subTitle" idx="1"/>
          </p:nvPr>
        </p:nvSpPr>
        <p:spPr/>
        <p:txBody>
          <a:bodyPr>
            <a:normAutofit/>
          </a:bodyPr>
          <a:lstStyle/>
          <a:p>
            <a:endParaRPr lang="es-ES" dirty="0" smtClean="0"/>
          </a:p>
          <a:p>
            <a:r>
              <a:rPr lang="es-ES" dirty="0" smtClean="0"/>
              <a:t>CUADROS CLÍNICOS</a:t>
            </a:r>
            <a:endParaRPr lang="es-ES" dirty="0"/>
          </a:p>
        </p:txBody>
      </p:sp>
    </p:spTree>
    <p:extLst>
      <p:ext uri="{BB962C8B-B14F-4D97-AF65-F5344CB8AC3E}">
        <p14:creationId xmlns:p14="http://schemas.microsoft.com/office/powerpoint/2010/main" val="5283563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Diagnóstico nosológico</a:t>
            </a:r>
            <a:endParaRPr lang="es-ES" dirty="0"/>
          </a:p>
        </p:txBody>
      </p:sp>
      <p:sp>
        <p:nvSpPr>
          <p:cNvPr id="3" name="2 Marcador de contenido"/>
          <p:cNvSpPr>
            <a:spLocks noGrp="1"/>
          </p:cNvSpPr>
          <p:nvPr>
            <p:ph idx="1"/>
          </p:nvPr>
        </p:nvSpPr>
        <p:spPr/>
        <p:txBody>
          <a:bodyPr>
            <a:normAutofit fontScale="92500" lnSpcReduction="10000"/>
          </a:bodyPr>
          <a:lstStyle/>
          <a:p>
            <a:r>
              <a:rPr lang="es-ES" dirty="0"/>
              <a:t>La CIE-10 </a:t>
            </a:r>
            <a:r>
              <a:rPr lang="es-ES" dirty="0" smtClean="0"/>
              <a:t>reconoce </a:t>
            </a:r>
            <a:r>
              <a:rPr lang="es-ES" dirty="0"/>
              <a:t>que no existen aún criterios diagnósticos definidos para este </a:t>
            </a:r>
            <a:r>
              <a:rPr lang="es-ES" dirty="0" smtClean="0"/>
              <a:t>síndrome</a:t>
            </a:r>
          </a:p>
          <a:p>
            <a:r>
              <a:rPr lang="es-ES" dirty="0" smtClean="0"/>
              <a:t>En </a:t>
            </a:r>
            <a:r>
              <a:rPr lang="es-ES" dirty="0"/>
              <a:t>los consumidores crónicos puede verse un episodio que oscila de varias horas a 7 días, que incluye ansiedad, inestabilidad, temblor de manos extendidas, diaforesis y dolores musculares. </a:t>
            </a:r>
            <a:endParaRPr lang="es-ES" dirty="0" smtClean="0"/>
          </a:p>
          <a:p>
            <a:r>
              <a:rPr lang="es-ES" b="1" dirty="0" smtClean="0">
                <a:solidFill>
                  <a:srgbClr val="FF0000"/>
                </a:solidFill>
              </a:rPr>
              <a:t>El Síndrome amotivacional con afectación </a:t>
            </a:r>
            <a:r>
              <a:rPr lang="es-ES" b="1" dirty="0">
                <a:solidFill>
                  <a:srgbClr val="FF0000"/>
                </a:solidFill>
              </a:rPr>
              <a:t>inespecífica sobre </a:t>
            </a:r>
            <a:r>
              <a:rPr lang="es-ES" b="1" dirty="0" smtClean="0">
                <a:solidFill>
                  <a:srgbClr val="FF0000"/>
                </a:solidFill>
              </a:rPr>
              <a:t>la conducta </a:t>
            </a:r>
            <a:r>
              <a:rPr lang="es-ES" dirty="0" smtClean="0"/>
              <a:t>en la disposición para actuar y pérdida de intereses </a:t>
            </a:r>
            <a:endParaRPr lang="es-ES" dirty="0"/>
          </a:p>
          <a:p>
            <a:endParaRPr lang="es-ES" dirty="0"/>
          </a:p>
        </p:txBody>
      </p:sp>
    </p:spTree>
    <p:extLst>
      <p:ext uri="{BB962C8B-B14F-4D97-AF65-F5344CB8AC3E}">
        <p14:creationId xmlns:p14="http://schemas.microsoft.com/office/powerpoint/2010/main" val="1840341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Alucinógenos</a:t>
            </a:r>
            <a:endParaRPr lang="es-ES" dirty="0"/>
          </a:p>
        </p:txBody>
      </p:sp>
      <p:sp>
        <p:nvSpPr>
          <p:cNvPr id="3" name="2 Marcador de contenido"/>
          <p:cNvSpPr>
            <a:spLocks noGrp="1"/>
          </p:cNvSpPr>
          <p:nvPr>
            <p:ph idx="1"/>
          </p:nvPr>
        </p:nvSpPr>
        <p:spPr/>
        <p:txBody>
          <a:bodyPr>
            <a:normAutofit fontScale="92500" lnSpcReduction="20000"/>
          </a:bodyPr>
          <a:lstStyle/>
          <a:p>
            <a:pPr marL="0" indent="0">
              <a:buNone/>
            </a:pPr>
            <a:r>
              <a:rPr lang="es-ES" dirty="0" smtClean="0"/>
              <a:t>(</a:t>
            </a:r>
            <a:r>
              <a:rPr lang="es-ES" dirty="0"/>
              <a:t>Se </a:t>
            </a:r>
            <a:r>
              <a:rPr lang="es-ES" dirty="0" smtClean="0"/>
              <a:t>incluyen </a:t>
            </a:r>
            <a:r>
              <a:rPr lang="es-ES" dirty="0"/>
              <a:t>dentro del grupo de los </a:t>
            </a:r>
            <a:r>
              <a:rPr lang="es-ES" dirty="0" smtClean="0"/>
              <a:t>  distorsionadores</a:t>
            </a:r>
            <a:r>
              <a:rPr lang="es-ES" dirty="0"/>
              <a:t>).</a:t>
            </a:r>
          </a:p>
          <a:p>
            <a:r>
              <a:rPr lang="es-ES" dirty="0"/>
              <a:t>Producen ilusiones o alteraciones de la percepción sensorial, del proceso del pensamiento y cambios en el humor.</a:t>
            </a:r>
          </a:p>
          <a:p>
            <a:r>
              <a:rPr lang="es-ES" dirty="0"/>
              <a:t>Otros síntomas: Midriasis, HTA, aumento de las frecuencias respiratorias y cardíaca, aumento de la actividad motora, alucinaciones y diaforesis. En su mayoría las alteraciones desaparecen en forma espontánea en 12 horas.</a:t>
            </a:r>
          </a:p>
          <a:p>
            <a:r>
              <a:rPr lang="es-ES" dirty="0"/>
              <a:t> </a:t>
            </a:r>
          </a:p>
          <a:p>
            <a:endParaRPr lang="es-ES" dirty="0"/>
          </a:p>
        </p:txBody>
      </p:sp>
    </p:spTree>
    <p:extLst>
      <p:ext uri="{BB962C8B-B14F-4D97-AF65-F5344CB8AC3E}">
        <p14:creationId xmlns:p14="http://schemas.microsoft.com/office/powerpoint/2010/main" val="643474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817583"/>
            <a:ext cx="6965245" cy="523186"/>
          </a:xfrm>
        </p:spPr>
        <p:txBody>
          <a:bodyPr>
            <a:noAutofit/>
          </a:bodyPr>
          <a:lstStyle/>
          <a:p>
            <a:r>
              <a:rPr lang="es-ES" sz="3200" dirty="0" smtClean="0">
                <a:latin typeface="Arial" panose="020B0604020202020204" pitchFamily="34" charset="0"/>
                <a:cs typeface="Arial" panose="020B0604020202020204" pitchFamily="34" charset="0"/>
              </a:rPr>
              <a:t>Toxicología</a:t>
            </a:r>
            <a:endParaRPr lang="es-ES" sz="3200"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1331640" y="1340769"/>
            <a:ext cx="6327805" cy="4382300"/>
          </a:xfrm>
        </p:spPr>
        <p:txBody>
          <a:bodyPr>
            <a:noAutofit/>
          </a:bodyPr>
          <a:lstStyle/>
          <a:p>
            <a:pPr algn="just"/>
            <a:endParaRPr lang="es-ES" sz="2000" dirty="0" smtClean="0">
              <a:latin typeface="Arial" panose="020B0604020202020204" pitchFamily="34" charset="0"/>
              <a:cs typeface="Arial" panose="020B0604020202020204" pitchFamily="34" charset="0"/>
            </a:endParaRPr>
          </a:p>
          <a:p>
            <a:pPr algn="just"/>
            <a:r>
              <a:rPr lang="es-ES" sz="2000" dirty="0" smtClean="0">
                <a:latin typeface="Arial" panose="020B0604020202020204" pitchFamily="34" charset="0"/>
                <a:cs typeface="Arial" panose="020B0604020202020204" pitchFamily="34" charset="0"/>
              </a:rPr>
              <a:t>En </a:t>
            </a:r>
            <a:r>
              <a:rPr lang="es-ES" sz="2000" dirty="0">
                <a:latin typeface="Arial" panose="020B0604020202020204" pitchFamily="34" charset="0"/>
                <a:cs typeface="Arial" panose="020B0604020202020204" pitchFamily="34" charset="0"/>
              </a:rPr>
              <a:t>el hombre la dosis de </a:t>
            </a:r>
            <a:r>
              <a:rPr lang="es-ES" sz="2000" b="1" dirty="0">
                <a:latin typeface="Arial" panose="020B0604020202020204" pitchFamily="34" charset="0"/>
                <a:cs typeface="Arial" panose="020B0604020202020204" pitchFamily="34" charset="0"/>
              </a:rPr>
              <a:t>LSD 25, </a:t>
            </a:r>
            <a:r>
              <a:rPr lang="es-ES" sz="2000" dirty="0">
                <a:latin typeface="Arial" panose="020B0604020202020204" pitchFamily="34" charset="0"/>
                <a:cs typeface="Arial" panose="020B0604020202020204" pitchFamily="34" charset="0"/>
              </a:rPr>
              <a:t>de 20-25 </a:t>
            </a:r>
            <a:r>
              <a:rPr lang="es-ES" sz="2000" dirty="0" err="1">
                <a:latin typeface="Arial" panose="020B0604020202020204" pitchFamily="34" charset="0"/>
                <a:cs typeface="Arial" panose="020B0604020202020204" pitchFamily="34" charset="0"/>
              </a:rPr>
              <a:t>mcg</a:t>
            </a:r>
            <a:r>
              <a:rPr lang="es-ES" sz="2000" dirty="0">
                <a:latin typeface="Arial" panose="020B0604020202020204" pitchFamily="34" charset="0"/>
                <a:cs typeface="Arial" panose="020B0604020202020204" pitchFamily="34" charset="0"/>
              </a:rPr>
              <a:t> puede producir efectos en individuos </a:t>
            </a:r>
            <a:r>
              <a:rPr lang="es-ES" sz="2000" dirty="0" smtClean="0">
                <a:latin typeface="Arial" panose="020B0604020202020204" pitchFamily="34" charset="0"/>
                <a:cs typeface="Arial" panose="020B0604020202020204" pitchFamily="34" charset="0"/>
              </a:rPr>
              <a:t>susceptibles, con </a:t>
            </a:r>
            <a:r>
              <a:rPr lang="es-ES" sz="2000" dirty="0">
                <a:latin typeface="Arial" panose="020B0604020202020204" pitchFamily="34" charset="0"/>
                <a:cs typeface="Arial" panose="020B0604020202020204" pitchFamily="34" charset="0"/>
              </a:rPr>
              <a:t>poca acción sobre otros sistemas </a:t>
            </a:r>
            <a:r>
              <a:rPr lang="es-ES" sz="2000" dirty="0" smtClean="0">
                <a:latin typeface="Arial" panose="020B0604020202020204" pitchFamily="34" charset="0"/>
                <a:cs typeface="Arial" panose="020B0604020202020204" pitchFamily="34" charset="0"/>
              </a:rPr>
              <a:t>del organismo. </a:t>
            </a:r>
            <a:r>
              <a:rPr lang="es-ES" sz="2000" dirty="0">
                <a:latin typeface="Arial" panose="020B0604020202020204" pitchFamily="34" charset="0"/>
                <a:cs typeface="Arial" panose="020B0604020202020204" pitchFamily="34" charset="0"/>
              </a:rPr>
              <a:t>A dosis entre 0.5-2 </a:t>
            </a:r>
            <a:r>
              <a:rPr lang="es-ES" sz="2000" dirty="0" err="1">
                <a:latin typeface="Arial" panose="020B0604020202020204" pitchFamily="34" charset="0"/>
                <a:cs typeface="Arial" panose="020B0604020202020204" pitchFamily="34" charset="0"/>
              </a:rPr>
              <a:t>mcg</a:t>
            </a:r>
            <a:r>
              <a:rPr lang="es-ES" sz="2000" dirty="0">
                <a:latin typeface="Arial" panose="020B0604020202020204" pitchFamily="34" charset="0"/>
                <a:cs typeface="Arial" panose="020B0604020202020204" pitchFamily="34" charset="0"/>
              </a:rPr>
              <a:t>/kg los efectos somáticos son percibidos en pocos minutos. Tras 2-3 horas de su ingestión, aparecen alucinaciones de tipo visual, labilidad afectiva y alteraciones sensoperceptuales múltiples, como </a:t>
            </a:r>
            <a:r>
              <a:rPr lang="es-ES" sz="2000" dirty="0" smtClean="0">
                <a:latin typeface="Arial" panose="020B0604020202020204" pitchFamily="34" charset="0"/>
                <a:cs typeface="Arial" panose="020B0604020202020204" pitchFamily="34" charset="0"/>
              </a:rPr>
              <a:t>alteración </a:t>
            </a:r>
            <a:r>
              <a:rPr lang="es-ES" sz="2000" dirty="0">
                <a:latin typeface="Arial" panose="020B0604020202020204" pitchFamily="34" charset="0"/>
                <a:cs typeface="Arial" panose="020B0604020202020204" pitchFamily="34" charset="0"/>
              </a:rPr>
              <a:t>de la percepción del tiempo, pudiendo también aparecer un sentimiento aterrador y profundo de pánico.</a:t>
            </a:r>
          </a:p>
          <a:p>
            <a:pPr marL="0" indent="0" algn="just">
              <a:buNone/>
            </a:pP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657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latin typeface="Arial" panose="020B0604020202020204" pitchFamily="34" charset="0"/>
                <a:cs typeface="Arial" panose="020B0604020202020204" pitchFamily="34" charset="0"/>
              </a:rPr>
              <a:t>Toxicología</a:t>
            </a:r>
            <a:endParaRPr lang="en-US" dirty="0"/>
          </a:p>
        </p:txBody>
      </p:sp>
      <p:sp>
        <p:nvSpPr>
          <p:cNvPr id="3" name="Marcador de contenido 2"/>
          <p:cNvSpPr>
            <a:spLocks noGrp="1"/>
          </p:cNvSpPr>
          <p:nvPr>
            <p:ph idx="1"/>
          </p:nvPr>
        </p:nvSpPr>
        <p:spPr/>
        <p:txBody>
          <a:bodyPr/>
          <a:lstStyle/>
          <a:p>
            <a:pPr algn="just"/>
            <a:r>
              <a:rPr lang="es-ES" dirty="0">
                <a:latin typeface="Arial" panose="020B0604020202020204" pitchFamily="34" charset="0"/>
                <a:cs typeface="Arial" panose="020B0604020202020204" pitchFamily="34" charset="0"/>
              </a:rPr>
              <a:t>Una dosis de 5mg/kg de </a:t>
            </a:r>
            <a:r>
              <a:rPr lang="es-ES" b="1" dirty="0" err="1">
                <a:latin typeface="Arial" panose="020B0604020202020204" pitchFamily="34" charset="0"/>
                <a:cs typeface="Arial" panose="020B0604020202020204" pitchFamily="34" charset="0"/>
              </a:rPr>
              <a:t>mescalina</a:t>
            </a:r>
            <a:r>
              <a:rPr lang="es-ES" b="1" dirty="0">
                <a:latin typeface="Arial" panose="020B0604020202020204" pitchFamily="34" charset="0"/>
                <a:cs typeface="Arial" panose="020B0604020202020204" pitchFamily="34" charset="0"/>
              </a:rPr>
              <a:t> (cactus-peyote) </a:t>
            </a:r>
            <a:r>
              <a:rPr lang="es-ES" dirty="0">
                <a:latin typeface="Arial" panose="020B0604020202020204" pitchFamily="34" charset="0"/>
                <a:cs typeface="Arial" panose="020B0604020202020204" pitchFamily="34" charset="0"/>
              </a:rPr>
              <a:t>produce síntomas que pueden persistir más allá de 12 horas. La </a:t>
            </a:r>
            <a:r>
              <a:rPr lang="es-ES" b="1" dirty="0" err="1">
                <a:latin typeface="Arial" panose="020B0604020202020204" pitchFamily="34" charset="0"/>
                <a:cs typeface="Arial" panose="020B0604020202020204" pitchFamily="34" charset="0"/>
              </a:rPr>
              <a:t>psilocibina</a:t>
            </a:r>
            <a:r>
              <a:rPr lang="es-ES" b="1" dirty="0">
                <a:latin typeface="Arial" panose="020B0604020202020204" pitchFamily="34" charset="0"/>
                <a:cs typeface="Arial" panose="020B0604020202020204" pitchFamily="34" charset="0"/>
              </a:rPr>
              <a:t> </a:t>
            </a:r>
            <a:r>
              <a:rPr lang="es-ES" dirty="0">
                <a:latin typeface="Arial" panose="020B0604020202020204" pitchFamily="34" charset="0"/>
                <a:cs typeface="Arial" panose="020B0604020202020204" pitchFamily="34" charset="0"/>
              </a:rPr>
              <a:t>(hongos), en cambio, requiere ser ingerida en dosis de 4-8 mg para experimentar efectos alucinógenos que  ocurren en el lapso de los primeros 10-15 minutos de su administración y que pueden persistir por 2-3 horas.</a:t>
            </a:r>
          </a:p>
          <a:p>
            <a:endParaRPr lang="es-E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382237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latin typeface="Arial" panose="020B0604020202020204" pitchFamily="34" charset="0"/>
                <a:cs typeface="Arial" panose="020B0604020202020204" pitchFamily="34" charset="0"/>
              </a:rPr>
              <a:t>Toxicología</a:t>
            </a:r>
            <a:endParaRPr lang="es-ES" dirty="0"/>
          </a:p>
        </p:txBody>
      </p:sp>
      <p:sp>
        <p:nvSpPr>
          <p:cNvPr id="3" name="2 Marcador de contenido"/>
          <p:cNvSpPr>
            <a:spLocks noGrp="1"/>
          </p:cNvSpPr>
          <p:nvPr>
            <p:ph idx="1"/>
          </p:nvPr>
        </p:nvSpPr>
        <p:spPr/>
        <p:txBody>
          <a:bodyPr>
            <a:normAutofit fontScale="92500" lnSpcReduction="10000"/>
          </a:bodyPr>
          <a:lstStyle/>
          <a:p>
            <a:r>
              <a:rPr lang="es-ES" dirty="0"/>
              <a:t>Para calcular la potencia de los </a:t>
            </a:r>
            <a:r>
              <a:rPr lang="es-ES" b="1" dirty="0"/>
              <a:t>efectos del LSD </a:t>
            </a:r>
            <a:r>
              <a:rPr lang="es-ES" dirty="0"/>
              <a:t>25 como alucinógeno, se tiene la referencia de que es </a:t>
            </a:r>
            <a:r>
              <a:rPr lang="es-ES" b="1" dirty="0"/>
              <a:t>100 veces más potente que la psilocibina y unas 4000 veces más que la mescalina</a:t>
            </a:r>
            <a:r>
              <a:rPr lang="es-ES" dirty="0"/>
              <a:t>; esta última, produce vómitos  con mayor frecuencia </a:t>
            </a:r>
            <a:r>
              <a:rPr lang="es-ES" dirty="0" smtClean="0"/>
              <a:t>que </a:t>
            </a:r>
            <a:r>
              <a:rPr lang="es-ES" dirty="0"/>
              <a:t>otros alucinógenos. </a:t>
            </a:r>
            <a:endParaRPr lang="es-ES" dirty="0" smtClean="0"/>
          </a:p>
          <a:p>
            <a:r>
              <a:rPr lang="es-ES" dirty="0" smtClean="0"/>
              <a:t>La mescalina </a:t>
            </a:r>
            <a:r>
              <a:rPr lang="es-ES" dirty="0"/>
              <a:t>y la psilocibina tienen efectos muy similares al LSD 25 pero </a:t>
            </a:r>
            <a:r>
              <a:rPr lang="es-ES" dirty="0" smtClean="0"/>
              <a:t>menos </a:t>
            </a:r>
            <a:r>
              <a:rPr lang="es-ES" dirty="0"/>
              <a:t>potentes.</a:t>
            </a:r>
          </a:p>
          <a:p>
            <a:r>
              <a:rPr lang="es-ES" dirty="0"/>
              <a:t> </a:t>
            </a:r>
          </a:p>
          <a:p>
            <a:endParaRPr lang="es-ES" dirty="0"/>
          </a:p>
        </p:txBody>
      </p:sp>
    </p:spTree>
    <p:extLst>
      <p:ext uri="{BB962C8B-B14F-4D97-AF65-F5344CB8AC3E}">
        <p14:creationId xmlns:p14="http://schemas.microsoft.com/office/powerpoint/2010/main" val="593298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817583"/>
            <a:ext cx="6965245" cy="595194"/>
          </a:xfrm>
        </p:spPr>
        <p:txBody>
          <a:bodyPr>
            <a:normAutofit/>
          </a:bodyPr>
          <a:lstStyle/>
          <a:p>
            <a:r>
              <a:rPr lang="es-ES" sz="3200" dirty="0" smtClean="0">
                <a:latin typeface="Arial" panose="020B0604020202020204" pitchFamily="34" charset="0"/>
                <a:cs typeface="Arial" panose="020B0604020202020204" pitchFamily="34" charset="0"/>
              </a:rPr>
              <a:t>Síndrome de intoxicación</a:t>
            </a:r>
            <a:endParaRPr lang="es-ES" sz="3200"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1331641" y="1412777"/>
            <a:ext cx="6738144" cy="4680519"/>
          </a:xfrm>
        </p:spPr>
        <p:txBody>
          <a:bodyPr>
            <a:noAutofit/>
          </a:bodyPr>
          <a:lstStyle/>
          <a:p>
            <a:pPr algn="just"/>
            <a:r>
              <a:rPr lang="es-ES" sz="2000" dirty="0"/>
              <a:t>La intoxicación por psilocibina no dura más de 3 horas, mientras que el LSD 25 y la mezcalina mantienen su efecto a lo largo de 12 horas continuas.</a:t>
            </a:r>
          </a:p>
          <a:p>
            <a:pPr marL="0" indent="0" algn="just">
              <a:buNone/>
            </a:pPr>
            <a:r>
              <a:rPr lang="es-ES" sz="2000" dirty="0"/>
              <a:t> </a:t>
            </a:r>
          </a:p>
          <a:p>
            <a:pPr algn="just"/>
            <a:r>
              <a:rPr lang="es-ES" sz="2000" dirty="0"/>
              <a:t>La mayor parte de las intoxicaciones son </a:t>
            </a:r>
            <a:r>
              <a:rPr lang="es-ES" sz="2000" dirty="0" err="1"/>
              <a:t>autolimitadas</a:t>
            </a:r>
            <a:r>
              <a:rPr lang="es-ES" sz="2000" dirty="0"/>
              <a:t>, pero en algunos sujetos se producen episodios de pánico con agitación psicomotora que llega a persistir hasta 24 horas. Estos  episodios consisten en ansiedad extrema, delirios, paranoia, ataques de pánico, impulsos suicidas, convulsiones </a:t>
            </a:r>
            <a:r>
              <a:rPr lang="es-ES" sz="2000" dirty="0" smtClean="0"/>
              <a:t>tónico-clónicas </a:t>
            </a:r>
            <a:r>
              <a:rPr lang="es-ES" sz="2000" dirty="0"/>
              <a:t>y alucinaciones terroríficas.</a:t>
            </a:r>
          </a:p>
          <a:p>
            <a:pPr marL="0" indent="0" algn="just">
              <a:buNone/>
            </a:pPr>
            <a:r>
              <a:rPr lang="es-ES" sz="2000" dirty="0"/>
              <a:t> </a:t>
            </a:r>
          </a:p>
          <a:p>
            <a:pPr algn="just"/>
            <a:endParaRPr lang="es-ES" sz="2000" dirty="0"/>
          </a:p>
        </p:txBody>
      </p:sp>
    </p:spTree>
    <p:extLst>
      <p:ext uri="{BB962C8B-B14F-4D97-AF65-F5344CB8AC3E}">
        <p14:creationId xmlns:p14="http://schemas.microsoft.com/office/powerpoint/2010/main" val="2188916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Diagnóstico nosológico</a:t>
            </a:r>
            <a:endParaRPr lang="es-ES" dirty="0"/>
          </a:p>
        </p:txBody>
      </p:sp>
      <p:sp>
        <p:nvSpPr>
          <p:cNvPr id="3" name="2 Marcador de contenido"/>
          <p:cNvSpPr>
            <a:spLocks noGrp="1"/>
          </p:cNvSpPr>
          <p:nvPr>
            <p:ph idx="1"/>
          </p:nvPr>
        </p:nvSpPr>
        <p:spPr/>
        <p:txBody>
          <a:bodyPr>
            <a:normAutofit fontScale="92500"/>
          </a:bodyPr>
          <a:lstStyle/>
          <a:p>
            <a:r>
              <a:rPr lang="es-ES" dirty="0" smtClean="0"/>
              <a:t>En </a:t>
            </a:r>
            <a:r>
              <a:rPr lang="es-ES" dirty="0"/>
              <a:t>el estado de intoxicación, el individuo se da cuenta que los cambios perceptivos se deben al efecto del alucinógeno; es raro que el individuo crea que ha perdido el juicio y que no lo recuperará. Con frecuencia las imágenes y los pensamientos están dominados por experiencias místicas y religiosas: el sujeto </a:t>
            </a:r>
            <a:r>
              <a:rPr lang="es-ES" dirty="0" smtClean="0"/>
              <a:t> cree </a:t>
            </a:r>
            <a:r>
              <a:rPr lang="es-ES" dirty="0"/>
              <a:t>que ha conseguido una profundidad psicológica que no es posible obtener de otro modo.</a:t>
            </a:r>
          </a:p>
          <a:p>
            <a:endParaRPr lang="es-ES" dirty="0"/>
          </a:p>
        </p:txBody>
      </p:sp>
    </p:spTree>
    <p:extLst>
      <p:ext uri="{BB962C8B-B14F-4D97-AF65-F5344CB8AC3E}">
        <p14:creationId xmlns:p14="http://schemas.microsoft.com/office/powerpoint/2010/main" val="900371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lnSpcReduction="10000"/>
          </a:bodyPr>
          <a:lstStyle/>
          <a:p>
            <a:r>
              <a:rPr lang="es-ES" dirty="0" smtClean="0"/>
              <a:t>Los efectos del </a:t>
            </a:r>
            <a:r>
              <a:rPr lang="es-ES" dirty="0"/>
              <a:t>LSD 25 </a:t>
            </a:r>
            <a:r>
              <a:rPr lang="es-ES" dirty="0" smtClean="0"/>
              <a:t> pueden </a:t>
            </a:r>
            <a:r>
              <a:rPr lang="es-ES" dirty="0"/>
              <a:t>persistir más allá de 12 </a:t>
            </a:r>
            <a:r>
              <a:rPr lang="es-ES" dirty="0" smtClean="0"/>
              <a:t>horas y </a:t>
            </a:r>
            <a:r>
              <a:rPr lang="es-ES" dirty="0"/>
              <a:t>a partir de 45 </a:t>
            </a:r>
            <a:r>
              <a:rPr lang="es-ES" dirty="0" smtClean="0"/>
              <a:t>minutos </a:t>
            </a:r>
            <a:r>
              <a:rPr lang="es-ES" dirty="0"/>
              <a:t>de </a:t>
            </a:r>
            <a:r>
              <a:rPr lang="es-ES" dirty="0" smtClean="0"/>
              <a:t>su ingestión </a:t>
            </a:r>
            <a:r>
              <a:rPr lang="es-ES" dirty="0"/>
              <a:t>no es posible detectarlo en los líquidos corporales. </a:t>
            </a:r>
            <a:endParaRPr lang="es-ES" dirty="0" smtClean="0"/>
          </a:p>
          <a:p>
            <a:r>
              <a:rPr lang="es-ES" dirty="0" smtClean="0"/>
              <a:t>La gravedad de la </a:t>
            </a:r>
            <a:r>
              <a:rPr lang="es-ES" dirty="0"/>
              <a:t>intoxicación por LSD 25 </a:t>
            </a:r>
            <a:r>
              <a:rPr lang="es-ES" dirty="0" smtClean="0"/>
              <a:t>está en </a:t>
            </a:r>
            <a:r>
              <a:rPr lang="es-ES" dirty="0"/>
              <a:t>relación con la administración de dosis </a:t>
            </a:r>
            <a:r>
              <a:rPr lang="es-ES" dirty="0" smtClean="0"/>
              <a:t>excesivas y  el efecto psicofisiológico </a:t>
            </a:r>
            <a:r>
              <a:rPr lang="es-ES" dirty="0"/>
              <a:t>de la sustancia  es  proporcional  a  la  dosis  promedio,   que  va  de 1-6 </a:t>
            </a:r>
            <a:r>
              <a:rPr lang="es-ES" dirty="0" err="1"/>
              <a:t>mcg</a:t>
            </a:r>
            <a:r>
              <a:rPr lang="es-ES" dirty="0"/>
              <a:t>/kg </a:t>
            </a:r>
            <a:r>
              <a:rPr lang="es-ES" dirty="0" smtClean="0"/>
              <a:t>.El </a:t>
            </a:r>
            <a:r>
              <a:rPr lang="es-ES" dirty="0"/>
              <a:t>síndrome completo comienza a desaparecer después de las primeras 12 horas.</a:t>
            </a:r>
          </a:p>
          <a:p>
            <a:endParaRPr lang="es-ES" dirty="0"/>
          </a:p>
        </p:txBody>
      </p:sp>
    </p:spTree>
    <p:extLst>
      <p:ext uri="{BB962C8B-B14F-4D97-AF65-F5344CB8AC3E}">
        <p14:creationId xmlns:p14="http://schemas.microsoft.com/office/powerpoint/2010/main" val="2813291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marL="0" indent="0">
              <a:buNone/>
            </a:pPr>
            <a:r>
              <a:rPr lang="es-ES" b="1" dirty="0"/>
              <a:t>Síndrome de abstinencia</a:t>
            </a:r>
          </a:p>
          <a:p>
            <a:pPr marL="0" indent="0">
              <a:buNone/>
            </a:pPr>
            <a:r>
              <a:rPr lang="es-ES" dirty="0" smtClean="0"/>
              <a:t>La CIE-10 (OMS), </a:t>
            </a:r>
            <a:r>
              <a:rPr lang="es-ES" dirty="0"/>
              <a:t>no consigna la existencia de un síndrome de abstinencia al descontinuar el uso de psicotrópicos alucinógenos</a:t>
            </a:r>
          </a:p>
        </p:txBody>
      </p:sp>
    </p:spTree>
    <p:extLst>
      <p:ext uri="{BB962C8B-B14F-4D97-AF65-F5344CB8AC3E}">
        <p14:creationId xmlns:p14="http://schemas.microsoft.com/office/powerpoint/2010/main" val="1258744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Cocaína</a:t>
            </a:r>
            <a:endParaRPr lang="es-ES" b="1" dirty="0"/>
          </a:p>
        </p:txBody>
      </p:sp>
      <p:sp>
        <p:nvSpPr>
          <p:cNvPr id="3" name="2 Marcador de contenido"/>
          <p:cNvSpPr>
            <a:spLocks noGrp="1"/>
          </p:cNvSpPr>
          <p:nvPr>
            <p:ph idx="1"/>
          </p:nvPr>
        </p:nvSpPr>
        <p:spPr/>
        <p:txBody>
          <a:bodyPr>
            <a:normAutofit fontScale="92500" lnSpcReduction="20000"/>
          </a:bodyPr>
          <a:lstStyle/>
          <a:p>
            <a:r>
              <a:rPr lang="es-ES" dirty="0"/>
              <a:t>Pertenece al grupo de los psicoestimulantes  (anfetaminas, </a:t>
            </a:r>
            <a:r>
              <a:rPr lang="es-ES" dirty="0" err="1"/>
              <a:t>metilxantinas</a:t>
            </a:r>
            <a:r>
              <a:rPr lang="es-ES" dirty="0"/>
              <a:t>), producen aumento del tono general del organismo, capacidad de trabajo, concentración y disminución de la sensación de cansancio. </a:t>
            </a:r>
            <a:endParaRPr lang="es-ES" dirty="0" smtClean="0"/>
          </a:p>
          <a:p>
            <a:r>
              <a:rPr lang="es-ES" dirty="0" smtClean="0"/>
              <a:t>Sintomatología</a:t>
            </a:r>
            <a:r>
              <a:rPr lang="es-ES" dirty="0"/>
              <a:t>: hiperactividad, combatividad, tendencia a los estados paranoides, midriasis, HTA, taquicardia, </a:t>
            </a:r>
            <a:r>
              <a:rPr lang="es-ES" dirty="0" err="1"/>
              <a:t>hipertemia</a:t>
            </a:r>
            <a:r>
              <a:rPr lang="es-ES" dirty="0"/>
              <a:t>, </a:t>
            </a:r>
            <a:r>
              <a:rPr lang="es-ES" dirty="0" err="1"/>
              <a:t>hiperreflexia</a:t>
            </a:r>
            <a:r>
              <a:rPr lang="es-ES" dirty="0"/>
              <a:t>, hipertonía, crisis convulsivas.</a:t>
            </a:r>
          </a:p>
          <a:p>
            <a:r>
              <a:rPr lang="es-ES" dirty="0"/>
              <a:t>Puede ser utilizada por diferentes vías; inhalada, fumada,  endovenosa y frotada en las mucosas.</a:t>
            </a:r>
          </a:p>
          <a:p>
            <a:endParaRPr lang="es-ES" dirty="0"/>
          </a:p>
        </p:txBody>
      </p:sp>
    </p:spTree>
    <p:extLst>
      <p:ext uri="{BB962C8B-B14F-4D97-AF65-F5344CB8AC3E}">
        <p14:creationId xmlns:p14="http://schemas.microsoft.com/office/powerpoint/2010/main" val="215802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MARIHUANA</a:t>
            </a:r>
            <a:endParaRPr lang="es-E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1720" y="2348880"/>
            <a:ext cx="1143000" cy="12510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1988840"/>
            <a:ext cx="4608512"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992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Autofit/>
          </a:bodyPr>
          <a:lstStyle/>
          <a:p>
            <a:pPr marL="0" indent="0">
              <a:buNone/>
            </a:pPr>
            <a:r>
              <a:rPr lang="es-ES" sz="2000" dirty="0"/>
              <a:t>Efectos:</a:t>
            </a:r>
          </a:p>
          <a:p>
            <a:r>
              <a:rPr lang="es-ES" sz="2000" dirty="0"/>
              <a:t>Leves: Sensación gratificante, locuacidad, </a:t>
            </a:r>
            <a:r>
              <a:rPr lang="es-ES" sz="2000" dirty="0" smtClean="0"/>
              <a:t>no </a:t>
            </a:r>
            <a:r>
              <a:rPr lang="es-ES" sz="2000" dirty="0"/>
              <a:t>sueño, no cansancio, marcada seguridad en sí mismo, midriasis, aumento FC, hipertermia, HTA, cefalea, náuseas y vómitos.</a:t>
            </a:r>
          </a:p>
          <a:p>
            <a:r>
              <a:rPr lang="es-ES" sz="2000" dirty="0"/>
              <a:t>Moderados: Delirios paranoides, calambres, depresión del SNC, alucinaciones táctiles, convulsiones generalizadas.</a:t>
            </a:r>
          </a:p>
          <a:p>
            <a:r>
              <a:rPr lang="es-ES" sz="2000" dirty="0"/>
              <a:t>Severos: Hiperactividad, comportamiento estereotipado, temblores, diaforesis y palidez, </a:t>
            </a:r>
            <a:r>
              <a:rPr lang="es-ES" sz="2000" dirty="0" smtClean="0"/>
              <a:t>hipertermia </a:t>
            </a:r>
            <a:r>
              <a:rPr lang="es-ES" sz="2000" dirty="0"/>
              <a:t>maligna, midriasis, aumento FC, caída TA, aumento del tono y los reflejos, convulsiones hasta el status epiléptico ocasionando la muerte casi siempre.</a:t>
            </a:r>
          </a:p>
          <a:p>
            <a:r>
              <a:rPr lang="es-ES" sz="2000" dirty="0"/>
              <a:t>Complicaciones más frecuentes: Hemorragia cerebral, pulmón de crack, arritmias, IMA, Status convulsivo, víctima de su agresividad.</a:t>
            </a:r>
          </a:p>
          <a:p>
            <a:endParaRPr lang="es-ES" sz="2000" dirty="0"/>
          </a:p>
        </p:txBody>
      </p:sp>
    </p:spTree>
    <p:extLst>
      <p:ext uri="{BB962C8B-B14F-4D97-AF65-F5344CB8AC3E}">
        <p14:creationId xmlns:p14="http://schemas.microsoft.com/office/powerpoint/2010/main" val="3460107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Toxicología</a:t>
            </a:r>
            <a:endParaRPr lang="es-ES" dirty="0"/>
          </a:p>
        </p:txBody>
      </p:sp>
      <p:sp>
        <p:nvSpPr>
          <p:cNvPr id="3" name="2 Marcador de contenido"/>
          <p:cNvSpPr>
            <a:spLocks noGrp="1"/>
          </p:cNvSpPr>
          <p:nvPr>
            <p:ph idx="1"/>
          </p:nvPr>
        </p:nvSpPr>
        <p:spPr/>
        <p:txBody>
          <a:bodyPr>
            <a:normAutofit fontScale="85000" lnSpcReduction="20000"/>
          </a:bodyPr>
          <a:lstStyle/>
          <a:p>
            <a:r>
              <a:rPr lang="es-ES" dirty="0"/>
              <a:t>El perfil toxicológico de esta sustancia está determinado en gran parte por la relativa facilidad de absorción y la más lenta capacidad de excreción. Por ello, se considera que es un psicotrópico que puede resultar muy tóxico, aún dosis de 20 mg pueden </a:t>
            </a:r>
            <a:r>
              <a:rPr lang="es-ES" dirty="0" smtClean="0"/>
              <a:t>provocar reacciones tóxicas </a:t>
            </a:r>
            <a:r>
              <a:rPr lang="es-ES" dirty="0"/>
              <a:t>severas.</a:t>
            </a:r>
          </a:p>
          <a:p>
            <a:pPr marL="0" indent="0">
              <a:buNone/>
            </a:pPr>
            <a:r>
              <a:rPr lang="es-ES" dirty="0"/>
              <a:t> </a:t>
            </a:r>
          </a:p>
          <a:p>
            <a:r>
              <a:rPr lang="es-ES" dirty="0"/>
              <a:t>Las altas concentraciones de la sustancia que aparecen en la sangre en un tiempo relativamente breve mantienen relación con el incremento de las complicaciones cardiovasculares y pulmonares, así como los accidentes mortales.</a:t>
            </a:r>
          </a:p>
          <a:p>
            <a:endParaRPr lang="es-ES" dirty="0"/>
          </a:p>
        </p:txBody>
      </p:sp>
    </p:spTree>
    <p:extLst>
      <p:ext uri="{BB962C8B-B14F-4D97-AF65-F5344CB8AC3E}">
        <p14:creationId xmlns:p14="http://schemas.microsoft.com/office/powerpoint/2010/main" val="25738962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Síndrome de intoxicación</a:t>
            </a:r>
            <a:endParaRPr lang="es-ES" dirty="0"/>
          </a:p>
        </p:txBody>
      </p:sp>
      <p:sp>
        <p:nvSpPr>
          <p:cNvPr id="3" name="2 Marcador de contenido"/>
          <p:cNvSpPr>
            <a:spLocks noGrp="1"/>
          </p:cNvSpPr>
          <p:nvPr>
            <p:ph idx="1"/>
          </p:nvPr>
        </p:nvSpPr>
        <p:spPr/>
        <p:txBody>
          <a:bodyPr>
            <a:normAutofit fontScale="70000" lnSpcReduction="20000"/>
          </a:bodyPr>
          <a:lstStyle/>
          <a:p>
            <a:r>
              <a:rPr lang="es-ES" dirty="0"/>
              <a:t>Usualmente las variantes son la esnifada del clorhidrato y la fumada de la piedra, pero también aplicándose a las mucosas del organismo (encías, vagina), la rapidez de presentación de los síntomas de intoxicación depende básicamente del tipo y calidad de la sustancia y vía de administración empleada, siendo </a:t>
            </a:r>
            <a:r>
              <a:rPr lang="es-ES" b="1" dirty="0"/>
              <a:t>el crack el que produce una más rápida e intensa intoxicación.</a:t>
            </a:r>
          </a:p>
          <a:p>
            <a:r>
              <a:rPr lang="es-ES" dirty="0"/>
              <a:t>No está claro aún si se desarrolla un mecanismo fisiológico de tolerancia a la cocaína, pero algunos farmacodependientes llegan a consumir hasta 10 g/día.</a:t>
            </a:r>
          </a:p>
          <a:p>
            <a:r>
              <a:rPr lang="es-ES" dirty="0"/>
              <a:t>Al parecer existe cierto grado de tolerancia cruzada con otros tipos de psicotrópicos como los </a:t>
            </a:r>
            <a:r>
              <a:rPr lang="es-ES" dirty="0" smtClean="0"/>
              <a:t>anfetamínicos </a:t>
            </a:r>
            <a:r>
              <a:rPr lang="es-ES" dirty="0"/>
              <a:t>y la </a:t>
            </a:r>
            <a:r>
              <a:rPr lang="es-ES" dirty="0" smtClean="0"/>
              <a:t>cocaína, </a:t>
            </a:r>
            <a:r>
              <a:rPr lang="es-ES" dirty="0"/>
              <a:t>por su estrecha relación estructural y de efectos</a:t>
            </a:r>
            <a:r>
              <a:rPr lang="es-ES" dirty="0" smtClean="0"/>
              <a:t>.</a:t>
            </a:r>
            <a:r>
              <a:rPr lang="es-ES" dirty="0"/>
              <a:t> </a:t>
            </a:r>
          </a:p>
          <a:p>
            <a:endParaRPr lang="es-ES" dirty="0"/>
          </a:p>
        </p:txBody>
      </p:sp>
    </p:spTree>
    <p:extLst>
      <p:ext uri="{BB962C8B-B14F-4D97-AF65-F5344CB8AC3E}">
        <p14:creationId xmlns:p14="http://schemas.microsoft.com/office/powerpoint/2010/main" val="14383850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Síndrome nosológico</a:t>
            </a:r>
            <a:endParaRPr lang="es-ES" dirty="0"/>
          </a:p>
        </p:txBody>
      </p:sp>
      <p:sp>
        <p:nvSpPr>
          <p:cNvPr id="3" name="2 Marcador de contenido"/>
          <p:cNvSpPr>
            <a:spLocks noGrp="1"/>
          </p:cNvSpPr>
          <p:nvPr>
            <p:ph idx="1"/>
          </p:nvPr>
        </p:nvSpPr>
        <p:spPr/>
        <p:txBody>
          <a:bodyPr>
            <a:normAutofit fontScale="92500"/>
          </a:bodyPr>
          <a:lstStyle/>
          <a:p>
            <a:r>
              <a:rPr lang="es-ES" dirty="0"/>
              <a:t>El diagnóstico de la intoxicación por cocaína se hace mediante criterios clínicos y de laboratorio e incluye una amplia gama de manifestaciones sobre el SNC y aparatos cardiovascular y respiratorio. La presencia de alteraciones en el comportamiento, así como los signos y síntomas físicos de hiperactividad simpática deben hacer pensar en un síndrome de intoxicación por cocaína, o por algún otro estimulante. </a:t>
            </a:r>
          </a:p>
        </p:txBody>
      </p:sp>
    </p:spTree>
    <p:extLst>
      <p:ext uri="{BB962C8B-B14F-4D97-AF65-F5344CB8AC3E}">
        <p14:creationId xmlns:p14="http://schemas.microsoft.com/office/powerpoint/2010/main" val="2165628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lnSpcReduction="10000"/>
          </a:bodyPr>
          <a:lstStyle/>
          <a:p>
            <a:r>
              <a:rPr lang="es-ES" dirty="0"/>
              <a:t>En los consumidores de cocaína la interferencia del funcionamiento personal se manifiesta tempranamente en las interacciones sociales, y varia de una extrema sociabilidad al aislamiento. Cuando debe hacerse el diagnóstico diferencial sin una historia clínica clara y completa o sin análisis toxicológicos de plasma y orina, el </a:t>
            </a:r>
            <a:r>
              <a:rPr lang="es-ES" dirty="0" smtClean="0"/>
              <a:t>diagnóstico </a:t>
            </a:r>
            <a:r>
              <a:rPr lang="es-ES" dirty="0"/>
              <a:t>puede clasificarse como provisional.</a:t>
            </a:r>
          </a:p>
          <a:p>
            <a:endParaRPr lang="es-ES" dirty="0"/>
          </a:p>
        </p:txBody>
      </p:sp>
    </p:spTree>
    <p:extLst>
      <p:ext uri="{BB962C8B-B14F-4D97-AF65-F5344CB8AC3E}">
        <p14:creationId xmlns:p14="http://schemas.microsoft.com/office/powerpoint/2010/main" val="4253608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70000" lnSpcReduction="20000"/>
          </a:bodyPr>
          <a:lstStyle/>
          <a:p>
            <a:r>
              <a:rPr lang="es-ES" dirty="0"/>
              <a:t>El grado de intoxicación se evalúa de acuerdo con los síntomas que se encuentran presentes. </a:t>
            </a:r>
          </a:p>
          <a:p>
            <a:r>
              <a:rPr lang="es-ES" dirty="0" smtClean="0"/>
              <a:t>Intoxicación moderada: </a:t>
            </a:r>
            <a:r>
              <a:rPr lang="es-ES" dirty="0"/>
              <a:t>incremento del estado de alerta, excitación, euforia, mareo, temblor, enrojecimiento de la piel, incremento de la frecuencia del pulso y elevación de la tensión arterial, dolor torácico, palpitaciones, insomnio y pérdida del apetito. Otros síntomas, menos frecuentes, incluyen dolor abdominal, urticaria y cefalea.</a:t>
            </a:r>
          </a:p>
          <a:p>
            <a:r>
              <a:rPr lang="es-ES" dirty="0" smtClean="0"/>
              <a:t>Síndrome </a:t>
            </a:r>
            <a:r>
              <a:rPr lang="es-ES" dirty="0"/>
              <a:t>de intoxicación grave en el </a:t>
            </a:r>
            <a:r>
              <a:rPr lang="es-ES" dirty="0" smtClean="0"/>
              <a:t>adulto: puede </a:t>
            </a:r>
            <a:r>
              <a:rPr lang="es-ES" dirty="0"/>
              <a:t>producir un episodio clínico de agitación, locuacidad, lenguaje incoherente, incremento de la temperatura corporal, alucinaciones, ideación paranoide, fasciculaciones musculares, hiperactividad de los reflejos, cianosis, convulsiones tónico-clónicas, estado de coma y parálisis respiratoria.</a:t>
            </a:r>
          </a:p>
          <a:p>
            <a:endParaRPr lang="es-ES" dirty="0"/>
          </a:p>
        </p:txBody>
      </p:sp>
    </p:spTree>
    <p:extLst>
      <p:ext uri="{BB962C8B-B14F-4D97-AF65-F5344CB8AC3E}">
        <p14:creationId xmlns:p14="http://schemas.microsoft.com/office/powerpoint/2010/main" val="1609780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539552" y="1628800"/>
            <a:ext cx="8229600" cy="4525963"/>
          </a:xfrm>
        </p:spPr>
        <p:txBody>
          <a:bodyPr/>
          <a:lstStyle/>
          <a:p>
            <a:r>
              <a:rPr lang="es-ES" dirty="0"/>
              <a:t>La mayor parte de las intoxicaciones se resuelven rápidamente, por lo que, cuando el paciente acude a solicitar atención médica, muchas de las manifestaciones iniciales de la intoxicación ya han cedido. Los efectos más graves no se relacionan con alteraciones de la conciencia causadas por depresión del SNC, sino por los efectos simpático miméticos del </a:t>
            </a:r>
            <a:r>
              <a:rPr lang="es-ES" dirty="0" smtClean="0"/>
              <a:t>tóxico </a:t>
            </a:r>
            <a:r>
              <a:rPr lang="es-ES" dirty="0"/>
              <a:t>sobre el sistema cardiovascular.</a:t>
            </a:r>
          </a:p>
          <a:p>
            <a:endParaRPr lang="es-ES" dirty="0"/>
          </a:p>
        </p:txBody>
      </p:sp>
    </p:spTree>
    <p:extLst>
      <p:ext uri="{BB962C8B-B14F-4D97-AF65-F5344CB8AC3E}">
        <p14:creationId xmlns:p14="http://schemas.microsoft.com/office/powerpoint/2010/main" val="1174693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Síndrome de abstinencia</a:t>
            </a:r>
            <a:endParaRPr lang="es-ES" dirty="0"/>
          </a:p>
        </p:txBody>
      </p:sp>
      <p:sp>
        <p:nvSpPr>
          <p:cNvPr id="3" name="2 Marcador de contenido"/>
          <p:cNvSpPr>
            <a:spLocks noGrp="1"/>
          </p:cNvSpPr>
          <p:nvPr>
            <p:ph idx="1"/>
          </p:nvPr>
        </p:nvSpPr>
        <p:spPr/>
        <p:txBody>
          <a:bodyPr>
            <a:normAutofit fontScale="85000" lnSpcReduction="20000"/>
          </a:bodyPr>
          <a:lstStyle/>
          <a:p>
            <a:r>
              <a:rPr lang="es-ES" dirty="0" smtClean="0"/>
              <a:t>Ocurre  </a:t>
            </a:r>
            <a:r>
              <a:rPr lang="es-ES" dirty="0"/>
              <a:t>producto del agotamiento de las reservas catecolaminérgicas en las porciones </a:t>
            </a:r>
            <a:r>
              <a:rPr lang="es-ES" dirty="0" err="1"/>
              <a:t>mesolímbicas</a:t>
            </a:r>
            <a:r>
              <a:rPr lang="es-ES" dirty="0"/>
              <a:t> y </a:t>
            </a:r>
            <a:r>
              <a:rPr lang="es-ES" dirty="0" err="1"/>
              <a:t>mesocorticales</a:t>
            </a:r>
            <a:r>
              <a:rPr lang="es-ES" dirty="0"/>
              <a:t>. </a:t>
            </a:r>
            <a:r>
              <a:rPr lang="es-ES" dirty="0" smtClean="0"/>
              <a:t>T</a:t>
            </a:r>
            <a:r>
              <a:rPr lang="es-ES" i="1" dirty="0" smtClean="0"/>
              <a:t>iene </a:t>
            </a:r>
            <a:r>
              <a:rPr lang="es-ES" i="1" dirty="0"/>
              <a:t>dos componentes esenciales:</a:t>
            </a:r>
            <a:endParaRPr lang="es-ES" dirty="0"/>
          </a:p>
          <a:p>
            <a:pPr marL="0" indent="0">
              <a:buNone/>
            </a:pPr>
            <a:r>
              <a:rPr lang="es-ES" dirty="0" smtClean="0"/>
              <a:t>    . </a:t>
            </a:r>
            <a:r>
              <a:rPr lang="es-ES" dirty="0"/>
              <a:t>La intensa apetencia por la sustancia.</a:t>
            </a:r>
          </a:p>
          <a:p>
            <a:pPr marL="0" indent="0">
              <a:buNone/>
            </a:pPr>
            <a:r>
              <a:rPr lang="es-ES" dirty="0" smtClean="0"/>
              <a:t>    . </a:t>
            </a:r>
            <a:r>
              <a:rPr lang="es-ES" dirty="0"/>
              <a:t>La anhedonia.</a:t>
            </a:r>
          </a:p>
          <a:p>
            <a:pPr marL="0" indent="0">
              <a:buNone/>
            </a:pPr>
            <a:r>
              <a:rPr lang="es-ES" dirty="0"/>
              <a:t>Las cuales pueden simular un trastorno afectivo mayor (depresión). Al igual que en otros episodios de abstinencia</a:t>
            </a:r>
            <a:r>
              <a:rPr lang="es-ES" dirty="0" smtClean="0"/>
              <a:t>, </a:t>
            </a:r>
            <a:r>
              <a:rPr lang="es-ES" dirty="0"/>
              <a:t>se encuentra estrechamente asociado a situaciones ambientales que pueden desencadenar por sí mismas, la apetencia por el fármaco y precipitar una recaída en la persona que intenta suspender el consumo.</a:t>
            </a:r>
          </a:p>
        </p:txBody>
      </p:sp>
    </p:spTree>
    <p:extLst>
      <p:ext uri="{BB962C8B-B14F-4D97-AF65-F5344CB8AC3E}">
        <p14:creationId xmlns:p14="http://schemas.microsoft.com/office/powerpoint/2010/main" val="30252116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ES" dirty="0"/>
              <a:t>El síndrome de abstinencia de cocaína, si bien no pone en peligro la vida, puede desencadenar el reinicio del consumo o disparar enfermedades </a:t>
            </a:r>
            <a:r>
              <a:rPr lang="es-ES" dirty="0" smtClean="0"/>
              <a:t>psiquiátricas</a:t>
            </a:r>
            <a:r>
              <a:rPr lang="es-ES" dirty="0"/>
              <a:t>, tales como los trastornos afectivos, por lo que es recomendable valorarse para su manejo posterior a largo plazo.</a:t>
            </a:r>
          </a:p>
          <a:p>
            <a:endParaRPr lang="es-ES" dirty="0"/>
          </a:p>
        </p:txBody>
      </p:sp>
    </p:spTree>
    <p:extLst>
      <p:ext uri="{BB962C8B-B14F-4D97-AF65-F5344CB8AC3E}">
        <p14:creationId xmlns:p14="http://schemas.microsoft.com/office/powerpoint/2010/main" val="1250306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25000" lnSpcReduction="20000"/>
          </a:bodyPr>
          <a:lstStyle/>
          <a:p>
            <a:r>
              <a:rPr lang="es-ES" sz="4500" i="1" dirty="0"/>
              <a:t>En la primera fase</a:t>
            </a:r>
            <a:r>
              <a:rPr lang="es-ES" sz="4500" dirty="0"/>
              <a:t> del síndrome de abstinencia de cocaína, a pesar de estar exhausta la persona, presenta aún un residuo de estimulación que le impide conciliar el sueño. Una vez que se logra conciliarlo, se genera una hipersomnia que dura horas, en esa fase existe una intensa apetencia al consumo del psicotrópico.</a:t>
            </a:r>
          </a:p>
          <a:p>
            <a:pPr marL="0" indent="0">
              <a:buNone/>
            </a:pPr>
            <a:r>
              <a:rPr lang="es-ES" sz="4500" i="1" dirty="0"/>
              <a:t> </a:t>
            </a:r>
            <a:endParaRPr lang="es-ES" sz="4500" dirty="0"/>
          </a:p>
          <a:p>
            <a:r>
              <a:rPr lang="es-ES" sz="4500" i="1" dirty="0"/>
              <a:t>En una segunda fase</a:t>
            </a:r>
            <a:r>
              <a:rPr lang="es-ES" sz="4500" dirty="0"/>
              <a:t>, la mayoría de los fármaco dependientes se sienten </a:t>
            </a:r>
            <a:r>
              <a:rPr lang="es-ES" sz="4500" dirty="0" err="1"/>
              <a:t>hipotímicos</a:t>
            </a:r>
            <a:r>
              <a:rPr lang="es-ES" sz="4500" dirty="0"/>
              <a:t> con un bajo nivel de ansiedad y con una escasa apetencia a la cocaína; sin embargo, la depresión y la somnolencia persisten y las dificultades para conciliar el sueño pueden representar en ese momento uno de los problemas más serios. Después de un breve período, el paciente puede mostrar una mejoría generalizada, pero al cabo de un nuevo periodo que varía de 12 horas a una semana, reemerge la apetencia así como un estado ansioso y </a:t>
            </a:r>
            <a:r>
              <a:rPr lang="es-ES" sz="4500" dirty="0" err="1"/>
              <a:t>anhedonico</a:t>
            </a:r>
            <a:r>
              <a:rPr lang="es-ES" sz="4500" dirty="0"/>
              <a:t> constantes. Las dificultades subjetivas para experimentar placer y el letargo aumentan el deseo de consumir cocaína, y la sensación de poder controlar el consumo de cocaína se disipa, por lo que la ansiedad aumenta con una alta posibilidad de recidiva.</a:t>
            </a:r>
          </a:p>
          <a:p>
            <a:endParaRPr lang="es-ES" dirty="0" smtClean="0"/>
          </a:p>
          <a:p>
            <a:endParaRPr lang="es-ES" dirty="0"/>
          </a:p>
          <a:p>
            <a:endParaRPr lang="es-ES" dirty="0" smtClean="0"/>
          </a:p>
          <a:p>
            <a:endParaRPr lang="es-ES" dirty="0"/>
          </a:p>
          <a:p>
            <a:endParaRPr lang="es-ES" dirty="0"/>
          </a:p>
        </p:txBody>
      </p:sp>
    </p:spTree>
    <p:extLst>
      <p:ext uri="{BB962C8B-B14F-4D97-AF65-F5344CB8AC3E}">
        <p14:creationId xmlns:p14="http://schemas.microsoft.com/office/powerpoint/2010/main" val="4064468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Alucinógenos</a:t>
            </a:r>
            <a:endParaRPr lang="es-ES" b="1" dirty="0"/>
          </a:p>
        </p:txBody>
      </p:sp>
      <p:sp>
        <p:nvSpPr>
          <p:cNvPr id="3" name="2 Marcador de contenido"/>
          <p:cNvSpPr>
            <a:spLocks noGrp="1"/>
          </p:cNvSpPr>
          <p:nvPr>
            <p:ph idx="1"/>
          </p:nvPr>
        </p:nvSpPr>
        <p:spPr/>
        <p:txBody>
          <a:bodyPr>
            <a:normAutofit lnSpcReduction="10000"/>
          </a:bodyPr>
          <a:lstStyle/>
          <a:p>
            <a:pPr marL="0" indent="0">
              <a:buNone/>
            </a:pPr>
            <a:r>
              <a:rPr lang="es-ES" b="1" dirty="0" smtClean="0"/>
              <a:t>Marihuana(distorsionador)</a:t>
            </a:r>
          </a:p>
          <a:p>
            <a:r>
              <a:rPr lang="es-ES" dirty="0"/>
              <a:t>Es  la droga ilegal más consumida en el mundo y la más subestimada, </a:t>
            </a:r>
            <a:endParaRPr lang="es-ES" dirty="0" smtClean="0"/>
          </a:p>
          <a:p>
            <a:r>
              <a:rPr lang="es-ES" dirty="0" smtClean="0"/>
              <a:t>la </a:t>
            </a:r>
            <a:r>
              <a:rPr lang="es-ES" dirty="0"/>
              <a:t>que más </a:t>
            </a:r>
            <a:r>
              <a:rPr lang="es-ES" b="1" dirty="0">
                <a:solidFill>
                  <a:srgbClr val="FF0000"/>
                </a:solidFill>
              </a:rPr>
              <a:t>trastornos psiquiátricos produce de nivel psicótico</a:t>
            </a:r>
            <a:r>
              <a:rPr lang="es-ES" dirty="0"/>
              <a:t>, </a:t>
            </a:r>
            <a:endParaRPr lang="es-ES" dirty="0" smtClean="0"/>
          </a:p>
          <a:p>
            <a:r>
              <a:rPr lang="es-ES" b="1" dirty="0" smtClean="0">
                <a:solidFill>
                  <a:srgbClr val="FF0000"/>
                </a:solidFill>
              </a:rPr>
              <a:t>Disminuye</a:t>
            </a:r>
            <a:r>
              <a:rPr lang="es-ES" b="1" dirty="0" smtClean="0">
                <a:solidFill>
                  <a:srgbClr val="FF0000"/>
                </a:solidFill>
              </a:rPr>
              <a:t> </a:t>
            </a:r>
            <a:r>
              <a:rPr lang="es-ES" b="1" dirty="0">
                <a:solidFill>
                  <a:srgbClr val="FF0000"/>
                </a:solidFill>
              </a:rPr>
              <a:t>el CI de manera </a:t>
            </a:r>
            <a:r>
              <a:rPr lang="es-ES" b="1" dirty="0" smtClean="0">
                <a:solidFill>
                  <a:srgbClr val="FF0000"/>
                </a:solidFill>
              </a:rPr>
              <a:t>irreversible</a:t>
            </a:r>
            <a:r>
              <a:rPr lang="es-ES" dirty="0"/>
              <a:t>, trastornos cognitivos, de atención y memoria fundamentalmente cuando se comienza a consumir antes de los 18 años</a:t>
            </a:r>
            <a:endParaRPr lang="es-ES" b="1" dirty="0"/>
          </a:p>
        </p:txBody>
      </p:sp>
    </p:spTree>
    <p:extLst>
      <p:ext uri="{BB962C8B-B14F-4D97-AF65-F5344CB8AC3E}">
        <p14:creationId xmlns:p14="http://schemas.microsoft.com/office/powerpoint/2010/main" val="40271111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85000" lnSpcReduction="10000"/>
          </a:bodyPr>
          <a:lstStyle/>
          <a:p>
            <a:r>
              <a:rPr lang="es-ES" dirty="0"/>
              <a:t>La última parte evolutiva del síndrome consiste en un periodo de estabilización, donde la apetencia a la sustancia desaparece, existiendo aun riego de recaídas.</a:t>
            </a:r>
          </a:p>
          <a:p>
            <a:pPr marL="0" indent="0">
              <a:buNone/>
            </a:pPr>
            <a:r>
              <a:rPr lang="es-ES" dirty="0"/>
              <a:t> </a:t>
            </a:r>
          </a:p>
          <a:p>
            <a:r>
              <a:rPr lang="es-ES" dirty="0"/>
              <a:t>La depresión, apatía y pérdida de iniciativa tienden a desaparecer y reemerger  en  el  transcurso  de  los  siguientes 2-4 meses después de la interrupción del consumo del psicotrópico, pero la apetencia  por éste puede reaparecer aún tras varios meses o años después de su abandono.</a:t>
            </a:r>
          </a:p>
          <a:p>
            <a:pPr marL="0" indent="0">
              <a:buNone/>
            </a:pPr>
            <a:r>
              <a:rPr lang="es-ES" dirty="0"/>
              <a:t> </a:t>
            </a:r>
          </a:p>
          <a:p>
            <a:endParaRPr lang="es-ES" dirty="0"/>
          </a:p>
        </p:txBody>
      </p:sp>
    </p:spTree>
    <p:extLst>
      <p:ext uri="{BB962C8B-B14F-4D97-AF65-F5344CB8AC3E}">
        <p14:creationId xmlns:p14="http://schemas.microsoft.com/office/powerpoint/2010/main" val="478593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Diagnóstico nosológico</a:t>
            </a:r>
            <a:endParaRPr lang="es-ES" dirty="0"/>
          </a:p>
        </p:txBody>
      </p:sp>
      <p:sp>
        <p:nvSpPr>
          <p:cNvPr id="3" name="2 Marcador de contenido"/>
          <p:cNvSpPr>
            <a:spLocks noGrp="1"/>
          </p:cNvSpPr>
          <p:nvPr>
            <p:ph idx="1"/>
          </p:nvPr>
        </p:nvSpPr>
        <p:spPr/>
        <p:txBody>
          <a:bodyPr>
            <a:normAutofit fontScale="77500" lnSpcReduction="20000"/>
          </a:bodyPr>
          <a:lstStyle/>
          <a:p>
            <a:r>
              <a:rPr lang="es-ES" dirty="0" smtClean="0"/>
              <a:t>Los primeros síntomas del síndrome se inician unos días después de un  periodo  de  consumo  intenso  de  cocaína. En el caso del crack, la sintomatología puede aparecer en un tiempo mucho más breve. El punto más intenso de la abstinencia ocurre entre el cuarto y noveno día para luego decrecer. Tras ese período suele ocurrir una reaparición de los síntomas y posteriormente una fase de extinción.</a:t>
            </a:r>
          </a:p>
          <a:p>
            <a:pPr marL="0" indent="0">
              <a:buNone/>
            </a:pPr>
            <a:r>
              <a:rPr lang="es-ES" dirty="0" smtClean="0"/>
              <a:t> </a:t>
            </a:r>
          </a:p>
          <a:p>
            <a:r>
              <a:rPr lang="es-ES" dirty="0" smtClean="0"/>
              <a:t>La interrupción del uso de cocaína produce básicamente un cuadro genérico de depresión severa, caracterizado por alteraciones del humor, sueño, apetito y funciones cognitivas y psicomotoras. </a:t>
            </a:r>
          </a:p>
          <a:p>
            <a:endParaRPr lang="es-ES" dirty="0"/>
          </a:p>
        </p:txBody>
      </p:sp>
    </p:spTree>
    <p:extLst>
      <p:ext uri="{BB962C8B-B14F-4D97-AF65-F5344CB8AC3E}">
        <p14:creationId xmlns:p14="http://schemas.microsoft.com/office/powerpoint/2010/main" val="591419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Anfetaminas</a:t>
            </a:r>
            <a:endParaRPr lang="es-ES" b="1" dirty="0"/>
          </a:p>
        </p:txBody>
      </p:sp>
      <p:sp>
        <p:nvSpPr>
          <p:cNvPr id="3" name="2 Marcador de contenido"/>
          <p:cNvSpPr>
            <a:spLocks noGrp="1"/>
          </p:cNvSpPr>
          <p:nvPr>
            <p:ph idx="1"/>
          </p:nvPr>
        </p:nvSpPr>
        <p:spPr/>
        <p:txBody>
          <a:bodyPr/>
          <a:lstStyle/>
          <a:p>
            <a:pPr marL="0" indent="0">
              <a:buNone/>
            </a:pPr>
            <a:r>
              <a:rPr lang="es-ES" b="1" dirty="0" smtClean="0"/>
              <a:t>Toxicología:</a:t>
            </a:r>
          </a:p>
          <a:p>
            <a:r>
              <a:rPr lang="es-ES" dirty="0" smtClean="0"/>
              <a:t>Los </a:t>
            </a:r>
            <a:r>
              <a:rPr lang="es-ES" dirty="0"/>
              <a:t>efectos adversos de estos fármacos son, en principio, extensiones de sus efectos en los receptores cardiovasculares y del SNC. Hipertensión arterial, edema pulmonar o hemorragia cerebral, infarto del miocardio, inquietud, temblor, insomnio, ansiedad, entre otros efectos. </a:t>
            </a:r>
          </a:p>
          <a:p>
            <a:endParaRPr lang="es-ES" dirty="0"/>
          </a:p>
        </p:txBody>
      </p:sp>
    </p:spTree>
    <p:extLst>
      <p:ext uri="{BB962C8B-B14F-4D97-AF65-F5344CB8AC3E}">
        <p14:creationId xmlns:p14="http://schemas.microsoft.com/office/powerpoint/2010/main" val="160977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Síndrome de intoxicación</a:t>
            </a:r>
            <a:endParaRPr lang="es-ES" dirty="0"/>
          </a:p>
        </p:txBody>
      </p:sp>
      <p:sp>
        <p:nvSpPr>
          <p:cNvPr id="3" name="2 Marcador de contenido"/>
          <p:cNvSpPr>
            <a:spLocks noGrp="1"/>
          </p:cNvSpPr>
          <p:nvPr>
            <p:ph idx="1"/>
          </p:nvPr>
        </p:nvSpPr>
        <p:spPr/>
        <p:txBody>
          <a:bodyPr>
            <a:normAutofit fontScale="92500" lnSpcReduction="20000"/>
          </a:bodyPr>
          <a:lstStyle/>
          <a:p>
            <a:r>
              <a:rPr lang="es-ES" dirty="0"/>
              <a:t>La intoxicación </a:t>
            </a:r>
            <a:r>
              <a:rPr lang="es-ES" dirty="0" smtClean="0"/>
              <a:t>por </a:t>
            </a:r>
            <a:r>
              <a:rPr lang="es-ES" dirty="0"/>
              <a:t>anfetamínicos es muchas veces indistinguible de la producida por cocaína, pero en general, la intoxicación por </a:t>
            </a:r>
            <a:r>
              <a:rPr lang="es-ES" dirty="0" err="1" smtClean="0"/>
              <a:t>simpáticomiméticos</a:t>
            </a:r>
            <a:r>
              <a:rPr lang="es-ES" dirty="0" smtClean="0"/>
              <a:t> </a:t>
            </a:r>
            <a:r>
              <a:rPr lang="es-ES" dirty="0"/>
              <a:t>no produce euforia a diferencia que la producida por la cocaína; en este último cuadro son  más frecuentes las alucinaciones de tipo visual o táctil</a:t>
            </a:r>
            <a:r>
              <a:rPr lang="es-ES" dirty="0" smtClean="0"/>
              <a:t>.</a:t>
            </a:r>
            <a:r>
              <a:rPr lang="es-ES" dirty="0"/>
              <a:t> </a:t>
            </a:r>
          </a:p>
          <a:p>
            <a:r>
              <a:rPr lang="es-ES" dirty="0"/>
              <a:t>En los consumidores de estimulantes la interferencia en el funcionamiento personal se manifiesta tempranamente en las interacciones sociales y varían de una extrema sociabilidad al aislamiento.</a:t>
            </a:r>
          </a:p>
          <a:p>
            <a:endParaRPr lang="es-ES" dirty="0"/>
          </a:p>
        </p:txBody>
      </p:sp>
    </p:spTree>
    <p:extLst>
      <p:ext uri="{BB962C8B-B14F-4D97-AF65-F5344CB8AC3E}">
        <p14:creationId xmlns:p14="http://schemas.microsoft.com/office/powerpoint/2010/main" val="40174902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85000" lnSpcReduction="10000"/>
          </a:bodyPr>
          <a:lstStyle/>
          <a:p>
            <a:r>
              <a:rPr lang="es-ES" dirty="0"/>
              <a:t>Algunos pacientes presentan cefalea, palpitaciones, vértigo, trastornos vasomotores o agitación manifiesta, aunque puede aparecer un síndrome delirante, depresión y fatiga.</a:t>
            </a:r>
          </a:p>
          <a:p>
            <a:pPr marL="0" indent="0">
              <a:buNone/>
            </a:pPr>
            <a:r>
              <a:rPr lang="es-ES" dirty="0"/>
              <a:t> </a:t>
            </a:r>
          </a:p>
          <a:p>
            <a:r>
              <a:rPr lang="es-ES" dirty="0"/>
              <a:t>Dosis mayores producen enrojecimiento, elevación de la tensión arterial, taquicardia, pulso rápido, euforia, agitación psicomotora; puede aparecer fiebre, arritmia cardiaca, hemorragias y otros accidentes cardiovasculares y psicosis </a:t>
            </a:r>
            <a:r>
              <a:rPr lang="es-ES" dirty="0" err="1"/>
              <a:t>esquizofreniformes</a:t>
            </a:r>
            <a:r>
              <a:rPr lang="es-ES" dirty="0"/>
              <a:t>.</a:t>
            </a:r>
          </a:p>
          <a:p>
            <a:endParaRPr lang="es-ES" dirty="0"/>
          </a:p>
        </p:txBody>
      </p:sp>
    </p:spTree>
    <p:extLst>
      <p:ext uri="{BB962C8B-B14F-4D97-AF65-F5344CB8AC3E}">
        <p14:creationId xmlns:p14="http://schemas.microsoft.com/office/powerpoint/2010/main" val="39409961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Derivados del opio</a:t>
            </a:r>
            <a:endParaRPr lang="es-ES" b="1" dirty="0"/>
          </a:p>
        </p:txBody>
      </p:sp>
      <p:sp>
        <p:nvSpPr>
          <p:cNvPr id="3" name="2 Marcador de contenido"/>
          <p:cNvSpPr>
            <a:spLocks noGrp="1"/>
          </p:cNvSpPr>
          <p:nvPr>
            <p:ph idx="1"/>
          </p:nvPr>
        </p:nvSpPr>
        <p:spPr/>
        <p:txBody>
          <a:bodyPr>
            <a:normAutofit fontScale="92500" lnSpcReduction="20000"/>
          </a:bodyPr>
          <a:lstStyle/>
          <a:p>
            <a:pPr marL="0" indent="0">
              <a:buNone/>
            </a:pPr>
            <a:r>
              <a:rPr lang="es-ES" dirty="0" smtClean="0"/>
              <a:t> </a:t>
            </a:r>
            <a:endParaRPr lang="es-ES" dirty="0"/>
          </a:p>
          <a:p>
            <a:r>
              <a:rPr lang="es-ES" dirty="0"/>
              <a:t>Características fundamentales del grupo: depresión del SNC, miosis, depresión respiratoria, bradicardia, hipotensión.</a:t>
            </a:r>
          </a:p>
          <a:p>
            <a:r>
              <a:rPr lang="es-ES" dirty="0"/>
              <a:t>Heroína: es la droga de más alta mortalidad a corto plazo, tiene baja tasa de deshabituación y alta tasa de recurrencia.</a:t>
            </a:r>
          </a:p>
          <a:p>
            <a:r>
              <a:rPr lang="es-ES" dirty="0"/>
              <a:t>Efectos: sensación de tranquilidad y placer, analgesia, dificultad para la micción, anorexia, bradipnea, espasmos biliares.</a:t>
            </a:r>
          </a:p>
          <a:p>
            <a:pPr marL="0" indent="0">
              <a:buNone/>
            </a:pPr>
            <a:r>
              <a:rPr lang="es-ES" dirty="0"/>
              <a:t> </a:t>
            </a:r>
          </a:p>
          <a:p>
            <a:endParaRPr lang="es-ES" dirty="0"/>
          </a:p>
        </p:txBody>
      </p:sp>
    </p:spTree>
    <p:extLst>
      <p:ext uri="{BB962C8B-B14F-4D97-AF65-F5344CB8AC3E}">
        <p14:creationId xmlns:p14="http://schemas.microsoft.com/office/powerpoint/2010/main" val="1958478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70000" lnSpcReduction="20000"/>
          </a:bodyPr>
          <a:lstStyle/>
          <a:p>
            <a:endParaRPr lang="es-ES" dirty="0" smtClean="0"/>
          </a:p>
          <a:p>
            <a:r>
              <a:rPr lang="es-ES" dirty="0" smtClean="0"/>
              <a:t>La </a:t>
            </a:r>
            <a:r>
              <a:rPr lang="es-ES" dirty="0"/>
              <a:t>capacidad de los opiáceos para producir síndromes de intoxicación depende de su potencia relativa. </a:t>
            </a:r>
            <a:r>
              <a:rPr lang="es-ES" dirty="0" smtClean="0"/>
              <a:t>Otros </a:t>
            </a:r>
            <a:r>
              <a:rPr lang="es-ES" dirty="0"/>
              <a:t>factores como la tolerancia al fármaco y las situaciones ambientales que rodean a la administración, pueden ser igualmente determinantes</a:t>
            </a:r>
            <a:r>
              <a:rPr lang="es-ES" dirty="0" smtClean="0"/>
              <a:t>.</a:t>
            </a:r>
          </a:p>
          <a:p>
            <a:r>
              <a:rPr lang="es-ES" dirty="0" smtClean="0"/>
              <a:t> </a:t>
            </a:r>
            <a:r>
              <a:rPr lang="es-ES" dirty="0"/>
              <a:t>El estado físico de las personas, lo mismo que el uso de sedantes, hipnóticos y ansiolíticos tiende a agravar los estados de intoxicación. En términos de </a:t>
            </a:r>
            <a:r>
              <a:rPr lang="es-ES" dirty="0" smtClean="0"/>
              <a:t> </a:t>
            </a:r>
            <a:r>
              <a:rPr lang="es-ES" dirty="0"/>
              <a:t>potencia relativa, 1 mg de heroína es equivalente a 1.80-2.66 mg de morfina. En el caso de </a:t>
            </a:r>
            <a:r>
              <a:rPr lang="es-ES" dirty="0" smtClean="0"/>
              <a:t>las </a:t>
            </a:r>
            <a:r>
              <a:rPr lang="es-ES" dirty="0"/>
              <a:t>sustancias ilícitas, </a:t>
            </a:r>
            <a:r>
              <a:rPr lang="es-ES" dirty="0" smtClean="0"/>
              <a:t>no es posible establecer una correlación  </a:t>
            </a:r>
            <a:r>
              <a:rPr lang="es-ES" dirty="0"/>
              <a:t>debido a que su pureza varía habitualmente debido a la adulteración a que son sometidas. En estos casos, la determinación de sus niveles sanguíneos por pruebas de laboratorio, es un recurso valioso en la determinación de la dosis administrada.</a:t>
            </a:r>
          </a:p>
          <a:p>
            <a:endParaRPr lang="es-ES" dirty="0" smtClean="0"/>
          </a:p>
          <a:p>
            <a:endParaRPr lang="es-ES" dirty="0"/>
          </a:p>
          <a:p>
            <a:endParaRPr lang="es-ES" dirty="0" smtClean="0"/>
          </a:p>
          <a:p>
            <a:endParaRPr lang="es-ES" dirty="0"/>
          </a:p>
        </p:txBody>
      </p:sp>
    </p:spTree>
    <p:extLst>
      <p:ext uri="{BB962C8B-B14F-4D97-AF65-F5344CB8AC3E}">
        <p14:creationId xmlns:p14="http://schemas.microsoft.com/office/powerpoint/2010/main" val="12718814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i="1" dirty="0" smtClean="0"/>
              <a:t/>
            </a:r>
            <a:br>
              <a:rPr lang="es-ES" i="1" dirty="0" smtClean="0"/>
            </a:br>
            <a:r>
              <a:rPr lang="es-ES" i="1" dirty="0" smtClean="0"/>
              <a:t>Síndrome </a:t>
            </a:r>
            <a:r>
              <a:rPr lang="es-ES" i="1" dirty="0"/>
              <a:t>de intoxicación</a:t>
            </a:r>
            <a:br>
              <a:rPr lang="es-ES" i="1" dirty="0"/>
            </a:br>
            <a:endParaRPr lang="es-ES" dirty="0"/>
          </a:p>
        </p:txBody>
      </p:sp>
      <p:sp>
        <p:nvSpPr>
          <p:cNvPr id="3" name="2 Marcador de contenido"/>
          <p:cNvSpPr>
            <a:spLocks noGrp="1"/>
          </p:cNvSpPr>
          <p:nvPr>
            <p:ph idx="1"/>
          </p:nvPr>
        </p:nvSpPr>
        <p:spPr/>
        <p:txBody>
          <a:bodyPr>
            <a:normAutofit fontScale="85000" lnSpcReduction="20000"/>
          </a:bodyPr>
          <a:lstStyle/>
          <a:p>
            <a:endParaRPr lang="es-ES" dirty="0"/>
          </a:p>
          <a:p>
            <a:r>
              <a:rPr lang="es-ES" dirty="0"/>
              <a:t>El estado de intoxicación puede ser causado por cualquiera de los opiáceos. La intensidad del síndrome de intoxicación depende de la pureza y concentración de las sustancias, al igual que las variables biológicas propias del sujeto- peso, talla, sexo, tolerancia, entre otros-, aunque las circunstancias ambientales en las que se administra la sustancia, parecen tener gran importancia a nivel de las manifestaciones de la intoxicación.</a:t>
            </a:r>
          </a:p>
          <a:p>
            <a:pPr marL="0" indent="0">
              <a:buNone/>
            </a:pPr>
            <a:r>
              <a:rPr lang="es-ES" dirty="0"/>
              <a:t> </a:t>
            </a:r>
          </a:p>
          <a:p>
            <a:pPr marL="0" indent="0">
              <a:buNone/>
            </a:pPr>
            <a:r>
              <a:rPr lang="es-ES" dirty="0"/>
              <a:t> </a:t>
            </a:r>
          </a:p>
          <a:p>
            <a:endParaRPr lang="es-ES" dirty="0"/>
          </a:p>
        </p:txBody>
      </p:sp>
    </p:spTree>
    <p:extLst>
      <p:ext uri="{BB962C8B-B14F-4D97-AF65-F5344CB8AC3E}">
        <p14:creationId xmlns:p14="http://schemas.microsoft.com/office/powerpoint/2010/main" val="9889314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77500" lnSpcReduction="20000"/>
          </a:bodyPr>
          <a:lstStyle/>
          <a:p>
            <a:pPr marL="0" indent="0">
              <a:buNone/>
            </a:pPr>
            <a:r>
              <a:rPr lang="es-ES" dirty="0"/>
              <a:t>Diagnostico Nosológico</a:t>
            </a:r>
          </a:p>
          <a:p>
            <a:r>
              <a:rPr lang="es-ES" dirty="0"/>
              <a:t>El diagnostico de síndrome de intoxicación por opiáceos se hace a través de elementos clínicos como de laboratorio. En el diagnostico debe considerarse el estado físico y las dimensiones conductuales y mentales del paciente. A nivel clínico, los criterios estandarizados  permiten efectuar el diagnostico con mayor confiabilidad.  </a:t>
            </a:r>
            <a:endParaRPr lang="es-ES" dirty="0" smtClean="0"/>
          </a:p>
          <a:p>
            <a:pPr marL="0" indent="0">
              <a:buNone/>
            </a:pPr>
            <a:endParaRPr lang="es-ES" dirty="0"/>
          </a:p>
          <a:p>
            <a:r>
              <a:rPr lang="es-ES" dirty="0"/>
              <a:t>Los síntomas se instauran durante las siguientes 12-16 horas después de la última dosis opiácea, pero pueden aparecer atípicamente en el curso de las primeras 4 horas.</a:t>
            </a:r>
          </a:p>
          <a:p>
            <a:pPr marL="0" indent="0">
              <a:buNone/>
            </a:pPr>
            <a:r>
              <a:rPr lang="es-ES" dirty="0"/>
              <a:t> </a:t>
            </a:r>
          </a:p>
          <a:p>
            <a:endParaRPr lang="es-ES" dirty="0"/>
          </a:p>
        </p:txBody>
      </p:sp>
    </p:spTree>
    <p:extLst>
      <p:ext uri="{BB962C8B-B14F-4D97-AF65-F5344CB8AC3E}">
        <p14:creationId xmlns:p14="http://schemas.microsoft.com/office/powerpoint/2010/main" val="8736942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85000" lnSpcReduction="20000"/>
          </a:bodyPr>
          <a:lstStyle/>
          <a:p>
            <a:r>
              <a:rPr lang="es-ES" dirty="0"/>
              <a:t>La historia clínica debe ser suficientemente minuciosa como para determinar o no la gravedad del consumo de psicotrópicos.</a:t>
            </a:r>
          </a:p>
          <a:p>
            <a:r>
              <a:rPr lang="es-ES" dirty="0"/>
              <a:t>El síndrome de abstinencia casi nunca es leve, variando así entre moderado a grave. En el síndrome moderado se ha descrito hipo actividad, sensaciones de desprendimiento corporal, desinterés, anhedonia, exacerbación de la agudeza olfativa, </a:t>
            </a:r>
            <a:r>
              <a:rPr lang="es-ES" dirty="0" err="1"/>
              <a:t>hiperacusia</a:t>
            </a:r>
            <a:r>
              <a:rPr lang="es-ES" dirty="0"/>
              <a:t>, taquicardia, elevación de la tensión arterial, vómito, percepción lenta del paso del tiempo, sentimientos de flotación, tristeza y comportamientos tales como permanecer en cuclillas.</a:t>
            </a:r>
          </a:p>
          <a:p>
            <a:endParaRPr lang="es-ES" dirty="0"/>
          </a:p>
        </p:txBody>
      </p:sp>
    </p:spTree>
    <p:extLst>
      <p:ext uri="{BB962C8B-B14F-4D97-AF65-F5344CB8AC3E}">
        <p14:creationId xmlns:p14="http://schemas.microsoft.com/office/powerpoint/2010/main" val="1645034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85000" lnSpcReduction="10000"/>
          </a:bodyPr>
          <a:lstStyle/>
          <a:p>
            <a:r>
              <a:rPr lang="es-ES" dirty="0"/>
              <a:t>Excepto en niños, es una urgencia médica poco frecuente.</a:t>
            </a:r>
          </a:p>
          <a:p>
            <a:r>
              <a:rPr lang="es-ES" dirty="0"/>
              <a:t>Vías de administración: fumada, oral y EV.</a:t>
            </a:r>
          </a:p>
          <a:p>
            <a:r>
              <a:rPr lang="es-ES" dirty="0"/>
              <a:t>Inicio de efectos:</a:t>
            </a:r>
          </a:p>
          <a:p>
            <a:r>
              <a:rPr lang="es-ES" dirty="0"/>
              <a:t>Inhalada:    10 minutos….   20 minutos…  3 horas</a:t>
            </a:r>
          </a:p>
          <a:p>
            <a:r>
              <a:rPr lang="es-ES" dirty="0"/>
              <a:t>Oral: 20 a 60 minutos… 2 horas…   6 horas</a:t>
            </a:r>
          </a:p>
          <a:p>
            <a:r>
              <a:rPr lang="es-ES" dirty="0"/>
              <a:t>Pueden variar dependiendo de las dosis dependiente, estado psicológico previo, escena, vulnerabilidad individual. Se tolera mejor fumando.</a:t>
            </a:r>
          </a:p>
          <a:p>
            <a:r>
              <a:rPr lang="es-ES" dirty="0"/>
              <a:t>No dependencia notable.</a:t>
            </a:r>
          </a:p>
          <a:p>
            <a:r>
              <a:rPr lang="es-ES" dirty="0"/>
              <a:t>No cuadro florido de abstinencia.</a:t>
            </a:r>
          </a:p>
          <a:p>
            <a:endParaRPr lang="es-ES" dirty="0"/>
          </a:p>
        </p:txBody>
      </p:sp>
    </p:spTree>
    <p:extLst>
      <p:ext uri="{BB962C8B-B14F-4D97-AF65-F5344CB8AC3E}">
        <p14:creationId xmlns:p14="http://schemas.microsoft.com/office/powerpoint/2010/main" val="2087448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70000" lnSpcReduction="20000"/>
          </a:bodyPr>
          <a:lstStyle/>
          <a:p>
            <a:r>
              <a:rPr lang="es-ES" dirty="0"/>
              <a:t>La modalidad intensa se caracteriza por diaforesis, inquietud, mareo, cansancio, dolores musculares, disfagia, trastornos estomacales, náusea, ansiedad, desesperación, torpeza, cefalea, hiperestesia, poliuria, dolores cervicales, contracciones oculares involuntarias, sensación de pesadez en manos y pies, diarrea, sabor amargo en la boca, ardor y comezón en los ojos, sensación de resfrío, cambios en la percepción de los olores, escalofrío y temblor corporal.</a:t>
            </a:r>
          </a:p>
          <a:p>
            <a:r>
              <a:rPr lang="es-ES" dirty="0"/>
              <a:t>La intensidad de los síntomas alcanza su pico graficado entre las primeras 36 y 72 horas, después de la última dosis para posteriormente atenuarse de manera gradual; trastornos más aparentes no duran por lo general más de 5-10 días</a:t>
            </a:r>
            <a:r>
              <a:rPr lang="es-ES" dirty="0" smtClean="0"/>
              <a:t>.</a:t>
            </a:r>
            <a:endParaRPr lang="es-ES" dirty="0"/>
          </a:p>
          <a:p>
            <a:endParaRPr lang="es-ES" dirty="0"/>
          </a:p>
          <a:p>
            <a:endParaRPr lang="es-ES" dirty="0"/>
          </a:p>
        </p:txBody>
      </p:sp>
    </p:spTree>
    <p:extLst>
      <p:ext uri="{BB962C8B-B14F-4D97-AF65-F5344CB8AC3E}">
        <p14:creationId xmlns:p14="http://schemas.microsoft.com/office/powerpoint/2010/main" val="5932497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Hipnóticos y ansiolíticos</a:t>
            </a:r>
            <a:endParaRPr lang="es-ES" b="1" dirty="0"/>
          </a:p>
        </p:txBody>
      </p:sp>
      <p:sp>
        <p:nvSpPr>
          <p:cNvPr id="3" name="2 Marcador de contenido"/>
          <p:cNvSpPr>
            <a:spLocks noGrp="1"/>
          </p:cNvSpPr>
          <p:nvPr>
            <p:ph idx="1"/>
          </p:nvPr>
        </p:nvSpPr>
        <p:spPr/>
        <p:txBody>
          <a:bodyPr>
            <a:normAutofit fontScale="70000" lnSpcReduction="20000"/>
          </a:bodyPr>
          <a:lstStyle/>
          <a:p>
            <a:r>
              <a:rPr lang="es-ES" dirty="0"/>
              <a:t>La toxicidad, tanto de las benzodiacepinas como de los barbitúricos, tiene relación directa con la dosis ingerida, la producción de metabolitos activos, la vida media de estos y las características individuales de los sujetos que ingieren los fármacos.</a:t>
            </a:r>
          </a:p>
          <a:p>
            <a:r>
              <a:rPr lang="es-ES" dirty="0"/>
              <a:t>Una dosis única aplicada entre 100-200 mg de barbitúricos es suficiente para producir un cuadro clínico de intoxicación. Dosis entre 0.4-0.7 mg de </a:t>
            </a:r>
            <a:r>
              <a:rPr lang="es-ES" dirty="0" err="1"/>
              <a:t>pentobarbital</a:t>
            </a:r>
            <a:r>
              <a:rPr lang="es-ES" dirty="0"/>
              <a:t> pueden causar un estado comatoso ligero.</a:t>
            </a:r>
          </a:p>
          <a:p>
            <a:r>
              <a:rPr lang="es-ES" dirty="0"/>
              <a:t>La dosis de benzodiacepinas capaces de producir síntomas de intoxicación varía de individuo a individuo, En el caso del </a:t>
            </a:r>
            <a:r>
              <a:rPr lang="es-ES" dirty="0" err="1"/>
              <a:t>diacepam</a:t>
            </a:r>
            <a:r>
              <a:rPr lang="es-ES" dirty="0"/>
              <a:t> puede ser de 10-20 mg o su equivalente, tratándose de otras benzodiacepinas. </a:t>
            </a:r>
          </a:p>
          <a:p>
            <a:endParaRPr lang="es-ES" dirty="0"/>
          </a:p>
        </p:txBody>
      </p:sp>
    </p:spTree>
    <p:extLst>
      <p:ext uri="{BB962C8B-B14F-4D97-AF65-F5344CB8AC3E}">
        <p14:creationId xmlns:p14="http://schemas.microsoft.com/office/powerpoint/2010/main" val="2027321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Síndrome de Intoxicación</a:t>
            </a:r>
            <a:endParaRPr lang="es-ES" dirty="0"/>
          </a:p>
        </p:txBody>
      </p:sp>
      <p:sp>
        <p:nvSpPr>
          <p:cNvPr id="3" name="2 Marcador de contenido"/>
          <p:cNvSpPr>
            <a:spLocks noGrp="1"/>
          </p:cNvSpPr>
          <p:nvPr>
            <p:ph idx="1"/>
          </p:nvPr>
        </p:nvSpPr>
        <p:spPr/>
        <p:txBody>
          <a:bodyPr/>
          <a:lstStyle/>
          <a:p>
            <a:endParaRPr lang="es-ES" dirty="0" smtClean="0"/>
          </a:p>
          <a:p>
            <a:r>
              <a:rPr lang="es-ES" dirty="0" smtClean="0"/>
              <a:t>La </a:t>
            </a:r>
            <a:r>
              <a:rPr lang="es-ES" dirty="0"/>
              <a:t>intoxicación puede ser causada por diversos fármacos aun cuando sean usados con propósitos médicos. Las características clínicas de la intoxicación por barbitúricos, benzodiacepinas y otros depresores, son similares, si bien tienen distinta potencia.</a:t>
            </a:r>
          </a:p>
          <a:p>
            <a:endParaRPr lang="es-ES" dirty="0"/>
          </a:p>
        </p:txBody>
      </p:sp>
    </p:spTree>
    <p:extLst>
      <p:ext uri="{BB962C8B-B14F-4D97-AF65-F5344CB8AC3E}">
        <p14:creationId xmlns:p14="http://schemas.microsoft.com/office/powerpoint/2010/main" val="35084049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62500" lnSpcReduction="20000"/>
          </a:bodyPr>
          <a:lstStyle/>
          <a:p>
            <a:r>
              <a:rPr lang="es-ES" dirty="0"/>
              <a:t>La determinación del síndrome de intoxicación requiere de una evaluación cuidadosa del estado de  conciencia, así como del posible agravamiento de los síntomas durante las primeras horas. </a:t>
            </a:r>
            <a:endParaRPr lang="es-ES" dirty="0" smtClean="0"/>
          </a:p>
          <a:p>
            <a:r>
              <a:rPr lang="es-ES" dirty="0"/>
              <a:t>L</a:t>
            </a:r>
            <a:r>
              <a:rPr lang="es-ES" dirty="0" smtClean="0"/>
              <a:t>as </a:t>
            </a:r>
            <a:r>
              <a:rPr lang="es-ES" dirty="0"/>
              <a:t>intoxicaciones moderadas usualmente no progresan a la pérdida de conciencia, ni producen depresión de los centros respiratorios, sin embargo, pueden existir otros signos de depresión del SNC que desaparecen dentro  de  las  siguientes 4-6 horas. </a:t>
            </a:r>
            <a:endParaRPr lang="es-ES" dirty="0" smtClean="0"/>
          </a:p>
          <a:p>
            <a:r>
              <a:rPr lang="es-ES" dirty="0" smtClean="0"/>
              <a:t>La </a:t>
            </a:r>
            <a:r>
              <a:rPr lang="es-ES" dirty="0"/>
              <a:t>intoxicación severa se caracteriza por la pérdida de la conciencia, alteración de los reflejos y alteraciones cardiovasculares tales como: hipotensión y variaciones en la frecuencia cardíaca, entre otros. </a:t>
            </a:r>
          </a:p>
          <a:p>
            <a:r>
              <a:rPr lang="es-ES" dirty="0" smtClean="0"/>
              <a:t>Existe </a:t>
            </a:r>
            <a:r>
              <a:rPr lang="es-ES" dirty="0"/>
              <a:t>disartria, ataxia, nistagmo vertical y horizontal sostenido, tiempo de reacción lentificado, letargo, pérdida de respuesta a estímulos  físicos, disminución de la temperatura y depresión respiratoria progresiva caracterizada por respiración superficial e irregular, así como deterioro del estado de conciencia que puede llegar al estado de coma.</a:t>
            </a:r>
          </a:p>
          <a:p>
            <a:endParaRPr lang="es-ES" dirty="0"/>
          </a:p>
        </p:txBody>
      </p:sp>
    </p:spTree>
    <p:extLst>
      <p:ext uri="{BB962C8B-B14F-4D97-AF65-F5344CB8AC3E}">
        <p14:creationId xmlns:p14="http://schemas.microsoft.com/office/powerpoint/2010/main" val="41928370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Síndrome de Abstinencia</a:t>
            </a:r>
            <a:endParaRPr lang="es-ES" dirty="0"/>
          </a:p>
        </p:txBody>
      </p:sp>
      <p:sp>
        <p:nvSpPr>
          <p:cNvPr id="3" name="2 Marcador de contenido"/>
          <p:cNvSpPr>
            <a:spLocks noGrp="1"/>
          </p:cNvSpPr>
          <p:nvPr>
            <p:ph idx="1"/>
          </p:nvPr>
        </p:nvSpPr>
        <p:spPr/>
        <p:txBody>
          <a:bodyPr/>
          <a:lstStyle/>
          <a:p>
            <a:endParaRPr lang="es-ES" dirty="0" smtClean="0"/>
          </a:p>
          <a:p>
            <a:r>
              <a:rPr lang="es-ES" dirty="0" smtClean="0"/>
              <a:t>El </a:t>
            </a:r>
            <a:r>
              <a:rPr lang="es-ES" dirty="0"/>
              <a:t>síndrome de abstinencia de hipnóticos y ansiolíticos del SNC resulta de la supresión brusca de un medicamento de este grupo después de un tiempo prolongado de consumo sostenido, de la ingestión de dosis altas del fármaco o ambas.</a:t>
            </a:r>
          </a:p>
          <a:p>
            <a:endParaRPr lang="es-ES" dirty="0"/>
          </a:p>
        </p:txBody>
      </p:sp>
    </p:spTree>
    <p:extLst>
      <p:ext uri="{BB962C8B-B14F-4D97-AF65-F5344CB8AC3E}">
        <p14:creationId xmlns:p14="http://schemas.microsoft.com/office/powerpoint/2010/main" val="32755972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85000" lnSpcReduction="20000"/>
          </a:bodyPr>
          <a:lstStyle/>
          <a:p>
            <a:r>
              <a:rPr lang="es-ES" dirty="0" smtClean="0"/>
              <a:t>Este  </a:t>
            </a:r>
            <a:r>
              <a:rPr lang="es-ES" dirty="0"/>
              <a:t>síndrome  puede poner  en  peligro  la   vida   del   paciente, especialmente de aquel cuya morbilidad física o </a:t>
            </a:r>
            <a:r>
              <a:rPr lang="es-ES" dirty="0" smtClean="0"/>
              <a:t>psiquiátrica </a:t>
            </a:r>
            <a:r>
              <a:rPr lang="es-ES" dirty="0"/>
              <a:t>le hace más vulnerable a sufrir efectos deletéreos de la abstinencia de psicotrópicos.</a:t>
            </a:r>
          </a:p>
          <a:p>
            <a:r>
              <a:rPr lang="es-ES" dirty="0"/>
              <a:t>En los pacientes que han estado crónicamente intoxicados, el síndrome de abstinencia puede ser disparado por una reducción brusca en la dosis diaria, así como por la descontinuación abrupta de esta, ya que no se requiere de suspensión brusca. También hay evidencia de que la exposición periódica a las benzodiacepinas puede sensibilizar a los pacientes y precipitar el síndrome</a:t>
            </a:r>
            <a:r>
              <a:rPr lang="es-ES" dirty="0" smtClean="0"/>
              <a:t>. </a:t>
            </a:r>
            <a:endParaRPr lang="es-ES" dirty="0"/>
          </a:p>
          <a:p>
            <a:endParaRPr lang="es-ES" dirty="0"/>
          </a:p>
        </p:txBody>
      </p:sp>
    </p:spTree>
    <p:extLst>
      <p:ext uri="{BB962C8B-B14F-4D97-AF65-F5344CB8AC3E}">
        <p14:creationId xmlns:p14="http://schemas.microsoft.com/office/powerpoint/2010/main" val="38952857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lnSpcReduction="10000"/>
          </a:bodyPr>
          <a:lstStyle/>
          <a:p>
            <a:pPr marL="0" indent="0">
              <a:buNone/>
            </a:pPr>
            <a:r>
              <a:rPr lang="es-ES" dirty="0"/>
              <a:t>Diagnostico Nosológico</a:t>
            </a:r>
          </a:p>
          <a:p>
            <a:r>
              <a:rPr lang="es-ES" dirty="0"/>
              <a:t>La instauración de los síntomas de abstinencia de barbitúricos comienza entre las 12-16 horas después de haber ingerido la última dosis. La severidad de la abstinencia se incrementa y alcanza un pico a las 24-36 horas, aunque algunos síntomas tardíos como las convulsiones generalizadas </a:t>
            </a:r>
            <a:r>
              <a:rPr lang="es-ES" dirty="0" err="1"/>
              <a:t>tónicoclónicas</a:t>
            </a:r>
            <a:r>
              <a:rPr lang="es-ES" dirty="0"/>
              <a:t>, pueden presentarse inclusive al octavo día.</a:t>
            </a:r>
          </a:p>
          <a:p>
            <a:r>
              <a:rPr lang="es-ES" dirty="0"/>
              <a:t> </a:t>
            </a:r>
          </a:p>
          <a:p>
            <a:endParaRPr lang="es-ES" dirty="0"/>
          </a:p>
        </p:txBody>
      </p:sp>
    </p:spTree>
    <p:extLst>
      <p:ext uri="{BB962C8B-B14F-4D97-AF65-F5344CB8AC3E}">
        <p14:creationId xmlns:p14="http://schemas.microsoft.com/office/powerpoint/2010/main" val="6578882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77500" lnSpcReduction="20000"/>
          </a:bodyPr>
          <a:lstStyle/>
          <a:p>
            <a:r>
              <a:rPr lang="es-ES" dirty="0"/>
              <a:t>Los síntomas de abstinencia de benzodiacepinas  inician a los pocos días de interrumpir bruscamente la ingestión de esos fármacos, pero pueden presentarse de manera tardía de 2-3 semanas después de la descontinuación del medicamento.</a:t>
            </a:r>
          </a:p>
          <a:p>
            <a:pPr marL="0" indent="0">
              <a:buNone/>
            </a:pPr>
            <a:r>
              <a:rPr lang="es-ES" dirty="0"/>
              <a:t> </a:t>
            </a:r>
          </a:p>
          <a:p>
            <a:r>
              <a:rPr lang="es-ES" dirty="0"/>
              <a:t>Dado que los sedantes, barbitúricos e hipnóticos comparten características comunes, el episodio clínico de un síndrome de abstinencia de estos psicotrópicos es similar, independientemente del grupo químico al que pertenezca el depresor. El diagnóstico se hace clínicamente mediante la aplicación de los criterios de la </a:t>
            </a:r>
            <a:r>
              <a:rPr lang="es-ES" dirty="0" smtClean="0"/>
              <a:t>CIE-10 (OMS)</a:t>
            </a:r>
            <a:endParaRPr lang="es-ES" dirty="0"/>
          </a:p>
          <a:p>
            <a:endParaRPr lang="es-ES" dirty="0"/>
          </a:p>
        </p:txBody>
      </p:sp>
    </p:spTree>
    <p:extLst>
      <p:ext uri="{BB962C8B-B14F-4D97-AF65-F5344CB8AC3E}">
        <p14:creationId xmlns:p14="http://schemas.microsoft.com/office/powerpoint/2010/main" val="27390111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62500" lnSpcReduction="20000"/>
          </a:bodyPr>
          <a:lstStyle/>
          <a:p>
            <a:r>
              <a:rPr lang="es-ES" dirty="0"/>
              <a:t>Los síntomas menores incluyen, en orden de aparición: ansiedad, fasciculaciones involuntarias de los músculos, temblor grueso de manos y dedos, debilidad progresiva, mareo, distorsión de la percepción visual, náusea, vómito, insomnio, pérdida de peso y caídas súbitas de la tensión arterial cuando el sujeto se encuentra de pie o aun estando sentado.</a:t>
            </a:r>
          </a:p>
          <a:p>
            <a:pPr marL="0" indent="0">
              <a:buNone/>
            </a:pPr>
            <a:r>
              <a:rPr lang="es-ES" dirty="0"/>
              <a:t> </a:t>
            </a:r>
          </a:p>
          <a:p>
            <a:r>
              <a:rPr lang="es-ES" dirty="0"/>
              <a:t>Los síntomas de un episodio grave incluyen crisis convulsivas del tipo  del gran mal,  temblor,  y  cuando el cuadro se complica, un estado delirante parecido al delirium tremens. Los pacientes pueden presentar una o varias crisis convulsivas y cuando el delirio se encuentra presente puede durar uno o varios días. Este síndrome es particularmente severo en sus manifestaciones por lo que el tratamiento debe dirigirse a evitar complicaciones adicionales que pongan en peligro la vida del paciente.</a:t>
            </a:r>
          </a:p>
          <a:p>
            <a:endParaRPr lang="es-ES" dirty="0"/>
          </a:p>
        </p:txBody>
      </p:sp>
    </p:spTree>
    <p:extLst>
      <p:ext uri="{BB962C8B-B14F-4D97-AF65-F5344CB8AC3E}">
        <p14:creationId xmlns:p14="http://schemas.microsoft.com/office/powerpoint/2010/main" val="33194036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Inhalantes</a:t>
            </a:r>
            <a:endParaRPr lang="es-ES" b="1" dirty="0"/>
          </a:p>
        </p:txBody>
      </p:sp>
      <p:sp>
        <p:nvSpPr>
          <p:cNvPr id="3" name="2 Marcador de contenido"/>
          <p:cNvSpPr>
            <a:spLocks noGrp="1"/>
          </p:cNvSpPr>
          <p:nvPr>
            <p:ph idx="1"/>
          </p:nvPr>
        </p:nvSpPr>
        <p:spPr/>
        <p:txBody>
          <a:bodyPr>
            <a:normAutofit fontScale="85000" lnSpcReduction="10000"/>
          </a:bodyPr>
          <a:lstStyle/>
          <a:p>
            <a:r>
              <a:rPr lang="es-ES" dirty="0" smtClean="0"/>
              <a:t>Pertenecen al grupo de los distorsionadores</a:t>
            </a:r>
          </a:p>
          <a:p>
            <a:endParaRPr lang="es-ES" dirty="0" smtClean="0"/>
          </a:p>
          <a:p>
            <a:r>
              <a:rPr lang="es-ES" dirty="0" smtClean="0"/>
              <a:t>También </a:t>
            </a:r>
            <a:r>
              <a:rPr lang="es-ES" dirty="0"/>
              <a:t>conocidos como solventes o disolventes volátiles, incluyen como grupo químico a algunos hidrocarburos aromáticos y alifáticos que forman un amplio grupo de sustancias destinadas fundamentalmente al uso industrial y en su mayoría son productos volátiles, de olor agradable. Se les encuentra en: pegamentos, lacas, removedores de pintura, quitaesmaltes, productos de limpieza, pulimentos, etc.</a:t>
            </a:r>
          </a:p>
          <a:p>
            <a:pPr marL="0" indent="0">
              <a:buNone/>
            </a:pPr>
            <a:r>
              <a:rPr lang="es-ES" dirty="0"/>
              <a:t> </a:t>
            </a:r>
          </a:p>
          <a:p>
            <a:endParaRPr lang="es-ES" dirty="0"/>
          </a:p>
        </p:txBody>
      </p:sp>
    </p:spTree>
    <p:extLst>
      <p:ext uri="{BB962C8B-B14F-4D97-AF65-F5344CB8AC3E}">
        <p14:creationId xmlns:p14="http://schemas.microsoft.com/office/powerpoint/2010/main" val="1222834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85000" lnSpcReduction="20000"/>
          </a:bodyPr>
          <a:lstStyle/>
          <a:p>
            <a:r>
              <a:rPr lang="es-ES" dirty="0"/>
              <a:t>Efectos:</a:t>
            </a:r>
          </a:p>
          <a:p>
            <a:r>
              <a:rPr lang="es-ES" dirty="0"/>
              <a:t>Con dosis ligera: extrañeza y somnolencia ligera.</a:t>
            </a:r>
          </a:p>
          <a:p>
            <a:r>
              <a:rPr lang="es-ES" dirty="0"/>
              <a:t>Con dosis moderada: euforia, risa fácil, alteraciones en la percepción del tiempo, </a:t>
            </a:r>
            <a:r>
              <a:rPr lang="es-ES" dirty="0" smtClean="0"/>
              <a:t>en la secuencia </a:t>
            </a:r>
            <a:r>
              <a:rPr lang="es-ES" dirty="0"/>
              <a:t>de acontecimientos, aumento a la percepción de los ruidos y colores, del sentido de la música y de la música.</a:t>
            </a:r>
          </a:p>
          <a:p>
            <a:r>
              <a:rPr lang="es-ES" dirty="0"/>
              <a:t>Con dosis altas: crisis de pánico, alucinaciones, delirios, estado psicótico paranoide o </a:t>
            </a:r>
            <a:r>
              <a:rPr lang="es-ES" sz="2800" b="1" dirty="0" smtClean="0">
                <a:solidFill>
                  <a:srgbClr val="FF0000"/>
                </a:solidFill>
                <a:latin typeface="Arial" panose="020B0604020202020204" pitchFamily="34" charset="0"/>
                <a:cs typeface="Arial" panose="020B0604020202020204" pitchFamily="34" charset="0"/>
              </a:rPr>
              <a:t>induce debut de una esquizofrenia </a:t>
            </a:r>
            <a:r>
              <a:rPr lang="es-ES" dirty="0" smtClean="0"/>
              <a:t>(en los predispuestos). </a:t>
            </a:r>
            <a:r>
              <a:rPr lang="es-ES" dirty="0"/>
              <a:t>Termina en una fase depresiva en ocasiones con trastornos de conciencia. Induce conductas homicidas.</a:t>
            </a:r>
          </a:p>
          <a:p>
            <a:endParaRPr lang="es-ES" dirty="0"/>
          </a:p>
        </p:txBody>
      </p:sp>
    </p:spTree>
    <p:extLst>
      <p:ext uri="{BB962C8B-B14F-4D97-AF65-F5344CB8AC3E}">
        <p14:creationId xmlns:p14="http://schemas.microsoft.com/office/powerpoint/2010/main" val="14184537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lnSpcReduction="10000"/>
          </a:bodyPr>
          <a:lstStyle/>
          <a:p>
            <a:pPr marL="0" indent="0">
              <a:buNone/>
            </a:pPr>
            <a:r>
              <a:rPr lang="es-ES" dirty="0"/>
              <a:t>Vías de Administración</a:t>
            </a:r>
          </a:p>
          <a:p>
            <a:r>
              <a:rPr lang="es-ES" dirty="0"/>
              <a:t>Fundamentalmente a través de la inhalación por la nariz, boca o ambas.</a:t>
            </a:r>
          </a:p>
          <a:p>
            <a:pPr marL="0" indent="0">
              <a:buNone/>
            </a:pPr>
            <a:r>
              <a:rPr lang="es-ES" dirty="0"/>
              <a:t> </a:t>
            </a:r>
          </a:p>
          <a:p>
            <a:pPr marL="0" indent="0">
              <a:buNone/>
            </a:pPr>
            <a:r>
              <a:rPr lang="es-ES" dirty="0"/>
              <a:t>Toxicología</a:t>
            </a:r>
          </a:p>
          <a:p>
            <a:r>
              <a:rPr lang="es-ES" dirty="0"/>
              <a:t>La rápida distribución, absorción y fijación de los disolventes en el SNC, genera los efectos clínicos de manera rápida e intensa.</a:t>
            </a:r>
          </a:p>
          <a:p>
            <a:endParaRPr lang="es-ES" dirty="0"/>
          </a:p>
        </p:txBody>
      </p:sp>
    </p:spTree>
    <p:extLst>
      <p:ext uri="{BB962C8B-B14F-4D97-AF65-F5344CB8AC3E}">
        <p14:creationId xmlns:p14="http://schemas.microsoft.com/office/powerpoint/2010/main" val="1880869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lnSpcReduction="10000"/>
          </a:bodyPr>
          <a:lstStyle/>
          <a:p>
            <a:pPr marL="0" indent="0">
              <a:buNone/>
            </a:pPr>
            <a:r>
              <a:rPr lang="es-ES" dirty="0"/>
              <a:t>Vías de Administración</a:t>
            </a:r>
          </a:p>
          <a:p>
            <a:r>
              <a:rPr lang="es-ES" dirty="0"/>
              <a:t>Fundamentalmente a través de la inhalación por la nariz, boca o ambas.</a:t>
            </a:r>
          </a:p>
          <a:p>
            <a:pPr marL="0" indent="0">
              <a:buNone/>
            </a:pPr>
            <a:r>
              <a:rPr lang="es-ES" dirty="0"/>
              <a:t> </a:t>
            </a:r>
          </a:p>
          <a:p>
            <a:pPr marL="0" indent="0">
              <a:buNone/>
            </a:pPr>
            <a:r>
              <a:rPr lang="es-ES" dirty="0"/>
              <a:t>Toxicología</a:t>
            </a:r>
          </a:p>
          <a:p>
            <a:r>
              <a:rPr lang="es-ES" dirty="0"/>
              <a:t>La rápida distribución, absorción y fijación de los disolventes en el SNC, genera los efectos clínicos de manera rápida e intensa.</a:t>
            </a:r>
          </a:p>
          <a:p>
            <a:endParaRPr lang="es-ES" dirty="0"/>
          </a:p>
        </p:txBody>
      </p:sp>
    </p:spTree>
    <p:extLst>
      <p:ext uri="{BB962C8B-B14F-4D97-AF65-F5344CB8AC3E}">
        <p14:creationId xmlns:p14="http://schemas.microsoft.com/office/powerpoint/2010/main" val="32692896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Diagnóstico nosológico</a:t>
            </a:r>
            <a:endParaRPr lang="es-ES" dirty="0"/>
          </a:p>
        </p:txBody>
      </p:sp>
      <p:sp>
        <p:nvSpPr>
          <p:cNvPr id="3" name="2 Marcador de contenido"/>
          <p:cNvSpPr>
            <a:spLocks noGrp="1"/>
          </p:cNvSpPr>
          <p:nvPr>
            <p:ph idx="1"/>
          </p:nvPr>
        </p:nvSpPr>
        <p:spPr/>
        <p:txBody>
          <a:bodyPr>
            <a:normAutofit fontScale="62500" lnSpcReduction="20000"/>
          </a:bodyPr>
          <a:lstStyle/>
          <a:p>
            <a:r>
              <a:rPr lang="es-ES" dirty="0"/>
              <a:t>Cuando hay intoxicación aguda grave por inhalantes puede acompañarse de hipotensión e hipotermia, así como depresión de los reflejos </a:t>
            </a:r>
            <a:r>
              <a:rPr lang="es-ES" dirty="0" err="1" smtClean="0"/>
              <a:t>osteotendinsos</a:t>
            </a:r>
            <a:r>
              <a:rPr lang="es-ES" dirty="0" smtClean="0"/>
              <a:t>(ROT).</a:t>
            </a:r>
            <a:endParaRPr lang="es-ES" dirty="0"/>
          </a:p>
          <a:p>
            <a:pPr marL="0" indent="0">
              <a:buNone/>
            </a:pPr>
            <a:r>
              <a:rPr lang="es-ES" dirty="0"/>
              <a:t> </a:t>
            </a:r>
          </a:p>
          <a:p>
            <a:r>
              <a:rPr lang="es-ES" dirty="0"/>
              <a:t>Dado que el efecto primario de los solventes es una depresión del SNC, se puede observar una variedad de signos y síntomas secundarios.</a:t>
            </a:r>
          </a:p>
          <a:p>
            <a:pPr marL="0" indent="0">
              <a:buNone/>
            </a:pPr>
            <a:r>
              <a:rPr lang="es-ES" dirty="0"/>
              <a:t> </a:t>
            </a:r>
          </a:p>
          <a:p>
            <a:r>
              <a:rPr lang="es-ES" dirty="0"/>
              <a:t>Durante la intoxicación se exhibe una variedad de conductas que resultan de la desinhibición sexual  y de la conducta  agresiva. La intoxicación se acompaña de un sentimiento de omnipotencia e inquietud, otros síntomas son el embotamiento, sensación de flotación o de girar en el espacio, distorsión de los tamaños, formas y colores de los objetos, la persona intoxicada puede experimentar percepciones complejas consistentes en escenas vividas del pasado, aunque esta alteración es más frecuente en las personas que han inhalado crónicamente estos tóxicos. El enrojecimiento facial, los dolores de cabeza y la </a:t>
            </a:r>
            <a:r>
              <a:rPr lang="es-ES" dirty="0" err="1"/>
              <a:t>rinorrea</a:t>
            </a:r>
            <a:r>
              <a:rPr lang="es-ES" dirty="0"/>
              <a:t> son síntomas frecuentes</a:t>
            </a:r>
            <a:r>
              <a:rPr lang="es-ES" dirty="0" smtClean="0"/>
              <a:t>,</a:t>
            </a:r>
            <a:r>
              <a:rPr lang="es-ES" dirty="0"/>
              <a:t> </a:t>
            </a:r>
          </a:p>
          <a:p>
            <a:endParaRPr lang="es-ES" dirty="0"/>
          </a:p>
        </p:txBody>
      </p:sp>
    </p:spTree>
    <p:extLst>
      <p:ext uri="{BB962C8B-B14F-4D97-AF65-F5344CB8AC3E}">
        <p14:creationId xmlns:p14="http://schemas.microsoft.com/office/powerpoint/2010/main" val="17761155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lnSpcReduction="10000"/>
          </a:bodyPr>
          <a:lstStyle/>
          <a:p>
            <a:r>
              <a:rPr lang="es-ES" dirty="0"/>
              <a:t>El efecto tóxico es evidente casi inmediatamente después de la inhalación; las manifestaciones clínicas usualmente persistentes 15-45 minutos después de que la inhalación ha cesado. La somnolencia y letargo pueden ser experimentados durante las próximas 2 horas. Después de este período la intoxicación desaparece y la conciencia se recupera plenamente. Frecuentemente se evidencian periodos amnésicos durante la intoxicación aguda.</a:t>
            </a:r>
          </a:p>
          <a:p>
            <a:endParaRPr lang="es-ES" dirty="0"/>
          </a:p>
        </p:txBody>
      </p:sp>
    </p:spTree>
    <p:extLst>
      <p:ext uri="{BB962C8B-B14F-4D97-AF65-F5344CB8AC3E}">
        <p14:creationId xmlns:p14="http://schemas.microsoft.com/office/powerpoint/2010/main" val="10885176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62500" lnSpcReduction="20000"/>
          </a:bodyPr>
          <a:lstStyle/>
          <a:p>
            <a:r>
              <a:rPr lang="es-ES" dirty="0"/>
              <a:t>La intoxicación moderada es usualmente breve y se manifiesta por una excitación inicial, con dificultad para la concentración y el juicio, alteraciones perceptuales, </a:t>
            </a:r>
            <a:r>
              <a:rPr lang="es-ES" dirty="0" err="1"/>
              <a:t>taquisfigmia</a:t>
            </a:r>
            <a:r>
              <a:rPr lang="es-ES" dirty="0"/>
              <a:t>, ataxia, disartria y componentes delirantes,. En el transcurso de una o dos horas, la persona recupera completamente la conciencia y sus funciones vitales se normalizan.</a:t>
            </a:r>
          </a:p>
          <a:p>
            <a:pPr marL="0" indent="0">
              <a:buNone/>
            </a:pPr>
            <a:r>
              <a:rPr lang="es-ES" dirty="0"/>
              <a:t> </a:t>
            </a:r>
          </a:p>
          <a:p>
            <a:r>
              <a:rPr lang="es-ES" dirty="0"/>
              <a:t>La intoxicación severa se produce generalmente por efecto de la inhalación repetida y continua; este episodio se acompaña de conducta auto y </a:t>
            </a:r>
            <a:r>
              <a:rPr lang="es-ES" dirty="0" err="1"/>
              <a:t>heterodestructiva</a:t>
            </a:r>
            <a:r>
              <a:rPr lang="es-ES" dirty="0"/>
              <a:t>. La conducta francamente errática puede estar presente. Sin embargo, dosis mayores producen letargo, depresión de los reflejos, fibrilación ventricular, hipotensión, insuficiencia cardiaca y depresión de la contractilidad del miocardio. El cuadro puede terminar con la muerte del paciente por hipoxia, mientras la persona se halla en estado comatoso, en donde la bronco aspiración del material vomitado es común.</a:t>
            </a:r>
          </a:p>
          <a:p>
            <a:endParaRPr lang="es-ES" dirty="0"/>
          </a:p>
        </p:txBody>
      </p:sp>
    </p:spTree>
    <p:extLst>
      <p:ext uri="{BB962C8B-B14F-4D97-AF65-F5344CB8AC3E}">
        <p14:creationId xmlns:p14="http://schemas.microsoft.com/office/powerpoint/2010/main" val="14454734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Síndrome de abstinencia</a:t>
            </a:r>
            <a:endParaRPr lang="es-ES" dirty="0"/>
          </a:p>
        </p:txBody>
      </p:sp>
      <p:sp>
        <p:nvSpPr>
          <p:cNvPr id="3" name="2 Marcador de contenido"/>
          <p:cNvSpPr>
            <a:spLocks noGrp="1"/>
          </p:cNvSpPr>
          <p:nvPr>
            <p:ph idx="1"/>
          </p:nvPr>
        </p:nvSpPr>
        <p:spPr/>
        <p:txBody>
          <a:bodyPr>
            <a:normAutofit fontScale="92500" lnSpcReduction="10000"/>
          </a:bodyPr>
          <a:lstStyle/>
          <a:p>
            <a:r>
              <a:rPr lang="es-ES" dirty="0"/>
              <a:t>No se ha logrado identificar un síndrome de abstinencia relacionado con la supresión del consumo abusivo y tóxico de estas sustancias.</a:t>
            </a:r>
          </a:p>
          <a:p>
            <a:pPr marL="0" indent="0">
              <a:buNone/>
            </a:pPr>
            <a:r>
              <a:rPr lang="es-ES" dirty="0"/>
              <a:t> </a:t>
            </a:r>
          </a:p>
          <a:p>
            <a:r>
              <a:rPr lang="es-ES" dirty="0"/>
              <a:t>Los inhalantes no están sometidos a fiscalización internacional. Son de fácil adquisición por su legalidad y bajos costos, muy utilizados por aquellos de bajos ingresos, así como por los niños de la calle y adolescentes.</a:t>
            </a:r>
          </a:p>
          <a:p>
            <a:endParaRPr lang="es-ES" dirty="0"/>
          </a:p>
        </p:txBody>
      </p:sp>
    </p:spTree>
    <p:extLst>
      <p:ext uri="{BB962C8B-B14F-4D97-AF65-F5344CB8AC3E}">
        <p14:creationId xmlns:p14="http://schemas.microsoft.com/office/powerpoint/2010/main" val="20294525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DROGAS DE DISEÑO</a:t>
            </a:r>
            <a:endParaRPr lang="es-ES" dirty="0"/>
          </a:p>
        </p:txBody>
      </p:sp>
      <p:sp>
        <p:nvSpPr>
          <p:cNvPr id="3" name="2 Marcador de contenido"/>
          <p:cNvSpPr>
            <a:spLocks noGrp="1"/>
          </p:cNvSpPr>
          <p:nvPr>
            <p:ph idx="1"/>
          </p:nvPr>
        </p:nvSpPr>
        <p:spPr/>
        <p:txBody>
          <a:bodyPr>
            <a:normAutofit fontScale="92500" lnSpcReduction="10000"/>
          </a:bodyPr>
          <a:lstStyle/>
          <a:p>
            <a:r>
              <a:rPr lang="es-ES" dirty="0" smtClean="0"/>
              <a:t>Constituyen  </a:t>
            </a:r>
            <a:r>
              <a:rPr lang="es-ES" dirty="0"/>
              <a:t>un conjunto de sustancias sintetizadas, en los últimos años, por químicos, en ciertos laboratorios de forma clandestina, con el propósito de producir, mediante variaciones en la estructura química, efectos similares o más potentes que los de las drogas clásicas. </a:t>
            </a:r>
            <a:endParaRPr lang="es-ES" dirty="0" smtClean="0"/>
          </a:p>
          <a:p>
            <a:r>
              <a:rPr lang="es-ES" dirty="0" smtClean="0"/>
              <a:t>Llamadas </a:t>
            </a:r>
            <a:r>
              <a:rPr lang="es-ES" dirty="0"/>
              <a:t>de forma genérica drogas de diseño, (derivados de las anfetaminas, y otras drogas como la cocaína, el LSD, etc.) y del cannabis. </a:t>
            </a:r>
          </a:p>
        </p:txBody>
      </p:sp>
    </p:spTree>
    <p:extLst>
      <p:ext uri="{BB962C8B-B14F-4D97-AF65-F5344CB8AC3E}">
        <p14:creationId xmlns:p14="http://schemas.microsoft.com/office/powerpoint/2010/main" val="34739000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r>
              <a:rPr lang="es-ES" dirty="0"/>
              <a:t>Obviamente para su fabricación ya no se parte del producto natural de la planta, como en el caso de la cocaína (hoja de la coca) o de la heroína (opio), sino que el origen son grupos farmacológicos de síntesis artificial, mediante el empleo de reactivos químicos, que por regla general existen en el comercio legal. </a:t>
            </a:r>
            <a:br>
              <a:rPr lang="es-ES" dirty="0"/>
            </a:br>
            <a:endParaRPr lang="es-ES" dirty="0" smtClean="0"/>
          </a:p>
          <a:p>
            <a:endParaRPr lang="es-ES" dirty="0"/>
          </a:p>
        </p:txBody>
      </p:sp>
    </p:spTree>
    <p:extLst>
      <p:ext uri="{BB962C8B-B14F-4D97-AF65-F5344CB8AC3E}">
        <p14:creationId xmlns:p14="http://schemas.microsoft.com/office/powerpoint/2010/main" val="15918414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lnSpcReduction="10000"/>
          </a:bodyPr>
          <a:lstStyle/>
          <a:p>
            <a:r>
              <a:rPr lang="es-ES" dirty="0"/>
              <a:t>Estas “nuevas drogas” al ser productos no incluidos en las listas de sustancias consideradas ilícitas por los convenios internacionales sobre estupefacientes y </a:t>
            </a:r>
            <a:r>
              <a:rPr lang="es-ES" dirty="0" err="1"/>
              <a:t>psicotropos</a:t>
            </a:r>
            <a:r>
              <a:rPr lang="es-ES" dirty="0"/>
              <a:t>, simplemente porque periódicamente se sintetizan nuevas y porque además los expertos que las confeccionan no se reúnen anualmente, hace que el control de su tráfico resulte dificultoso. </a:t>
            </a:r>
          </a:p>
        </p:txBody>
      </p:sp>
    </p:spTree>
    <p:extLst>
      <p:ext uri="{BB962C8B-B14F-4D97-AF65-F5344CB8AC3E}">
        <p14:creationId xmlns:p14="http://schemas.microsoft.com/office/powerpoint/2010/main" val="37132594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lnSpcReduction="10000"/>
          </a:bodyPr>
          <a:lstStyle/>
          <a:p>
            <a:r>
              <a:rPr lang="es-ES" dirty="0" smtClean="0">
                <a:latin typeface="Calibri" pitchFamily="34" charset="0"/>
                <a:cs typeface="Calibri" pitchFamily="34" charset="0"/>
              </a:rPr>
              <a:t>Denominadas </a:t>
            </a:r>
            <a:r>
              <a:rPr lang="es-ES" dirty="0">
                <a:latin typeface="Calibri" pitchFamily="34" charset="0"/>
                <a:cs typeface="Calibri" pitchFamily="34" charset="0"/>
              </a:rPr>
              <a:t>‘</a:t>
            </a:r>
            <a:r>
              <a:rPr lang="es-ES" dirty="0" err="1">
                <a:latin typeface="Calibri" pitchFamily="34" charset="0"/>
                <a:cs typeface="Calibri" pitchFamily="34" charset="0"/>
              </a:rPr>
              <a:t>Spice</a:t>
            </a:r>
            <a:r>
              <a:rPr lang="es-ES" dirty="0">
                <a:latin typeface="Calibri" pitchFamily="34" charset="0"/>
                <a:cs typeface="Calibri" pitchFamily="34" charset="0"/>
              </a:rPr>
              <a:t> </a:t>
            </a:r>
            <a:r>
              <a:rPr lang="es-ES" dirty="0" err="1">
                <a:latin typeface="Calibri" pitchFamily="34" charset="0"/>
                <a:cs typeface="Calibri" pitchFamily="34" charset="0"/>
              </a:rPr>
              <a:t>Drugs</a:t>
            </a:r>
            <a:r>
              <a:rPr lang="es-ES" dirty="0">
                <a:latin typeface="Calibri" pitchFamily="34" charset="0"/>
                <a:cs typeface="Calibri" pitchFamily="34" charset="0"/>
              </a:rPr>
              <a:t>’, </a:t>
            </a:r>
            <a:r>
              <a:rPr lang="es-ES" dirty="0" smtClean="0">
                <a:latin typeface="Calibri" pitchFamily="34" charset="0"/>
                <a:cs typeface="Calibri" pitchFamily="34" charset="0"/>
              </a:rPr>
              <a:t>son una </a:t>
            </a:r>
            <a:r>
              <a:rPr lang="es-ES" dirty="0">
                <a:latin typeface="Calibri" pitchFamily="34" charset="0"/>
                <a:cs typeface="Calibri" pitchFamily="34" charset="0"/>
              </a:rPr>
              <a:t>nueva clase de drogas “fumadas” que provocan efectos parecidos a los </a:t>
            </a:r>
            <a:r>
              <a:rPr lang="es-ES" dirty="0" err="1">
                <a:latin typeface="Calibri" pitchFamily="34" charset="0"/>
                <a:cs typeface="Calibri" pitchFamily="34" charset="0"/>
              </a:rPr>
              <a:t>cannabinoides</a:t>
            </a:r>
            <a:r>
              <a:rPr lang="es-ES" dirty="0">
                <a:latin typeface="Calibri" pitchFamily="34" charset="0"/>
                <a:cs typeface="Calibri" pitchFamily="34" charset="0"/>
              </a:rPr>
              <a:t> y que se comercializan como productos similares al incienso para utilizar durante sesiones de aromaterapia, yoga o meditación.</a:t>
            </a:r>
          </a:p>
          <a:p>
            <a:r>
              <a:rPr lang="es-ES" dirty="0" smtClean="0">
                <a:latin typeface="Calibri" pitchFamily="34" charset="0"/>
                <a:cs typeface="Calibri" pitchFamily="34" charset="0"/>
              </a:rPr>
              <a:t>Se </a:t>
            </a:r>
            <a:r>
              <a:rPr lang="es-ES" dirty="0">
                <a:latin typeface="Calibri" pitchFamily="34" charset="0"/>
                <a:cs typeface="Calibri" pitchFamily="34" charset="0"/>
              </a:rPr>
              <a:t>venden desde 2004 en Internet y en tiendas especializadas (‘</a:t>
            </a:r>
            <a:r>
              <a:rPr lang="es-ES" dirty="0" err="1">
                <a:latin typeface="Calibri" pitchFamily="34" charset="0"/>
                <a:cs typeface="Calibri" pitchFamily="34" charset="0"/>
              </a:rPr>
              <a:t>smart</a:t>
            </a:r>
            <a:r>
              <a:rPr lang="es-ES" dirty="0">
                <a:latin typeface="Calibri" pitchFamily="34" charset="0"/>
                <a:cs typeface="Calibri" pitchFamily="34" charset="0"/>
              </a:rPr>
              <a:t> shops’). En ellas se publicitan como “una mezcla exótica de incienso aromático“, a pesar de que en el envasado se especifica que “no son aptas para uso humano”.</a:t>
            </a:r>
          </a:p>
          <a:p>
            <a:endParaRPr lang="es-ES" dirty="0">
              <a:latin typeface="Calibri" pitchFamily="34" charset="0"/>
              <a:cs typeface="Calibri" pitchFamily="34" charset="0"/>
            </a:endParaRPr>
          </a:p>
        </p:txBody>
      </p:sp>
    </p:spTree>
    <p:extLst>
      <p:ext uri="{BB962C8B-B14F-4D97-AF65-F5344CB8AC3E}">
        <p14:creationId xmlns:p14="http://schemas.microsoft.com/office/powerpoint/2010/main" val="4049770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47500" lnSpcReduction="20000"/>
          </a:bodyPr>
          <a:lstStyle/>
          <a:p>
            <a:pPr marL="0" indent="0">
              <a:buNone/>
            </a:pPr>
            <a:r>
              <a:rPr lang="es-ES" sz="4500" i="1" u="sng" dirty="0" smtClean="0"/>
              <a:t>Toxicología</a:t>
            </a:r>
          </a:p>
          <a:p>
            <a:endParaRPr lang="es-ES" dirty="0"/>
          </a:p>
          <a:p>
            <a:r>
              <a:rPr lang="es-ES" sz="4000" dirty="0"/>
              <a:t>Cuando el THC se inhala, la dosis efectiva media en el hombre es de 3-3.5 mg, cuando el tóxico es ingerido la dosis capaz de producir intoxicación varía entre 8.4-33 mg. </a:t>
            </a:r>
            <a:endParaRPr lang="es-ES" sz="4000" dirty="0" smtClean="0"/>
          </a:p>
          <a:p>
            <a:r>
              <a:rPr lang="es-ES" sz="4000" dirty="0" smtClean="0"/>
              <a:t>Un </a:t>
            </a:r>
            <a:r>
              <a:rPr lang="es-ES" sz="4000" dirty="0"/>
              <a:t>cigarrillo promedio puede contener entre 2.5-5 mg de THC</a:t>
            </a:r>
            <a:r>
              <a:rPr lang="es-ES" sz="4000" dirty="0" smtClean="0"/>
              <a:t>.</a:t>
            </a:r>
            <a:r>
              <a:rPr lang="es-ES" sz="4000" dirty="0"/>
              <a:t> </a:t>
            </a:r>
            <a:endParaRPr lang="es-ES" sz="4000" dirty="0" smtClean="0"/>
          </a:p>
          <a:p>
            <a:r>
              <a:rPr lang="es-ES" sz="4000" dirty="0" smtClean="0"/>
              <a:t>La </a:t>
            </a:r>
            <a:r>
              <a:rPr lang="es-ES" sz="4000" dirty="0"/>
              <a:t>dosis letal de THC es tan grande como 10,000 mg/KG en el perro. En el humano esa dosis parece ser similar, por lo que no se han reportado muertes debido a una ingestión masiva</a:t>
            </a:r>
            <a:r>
              <a:rPr lang="es-ES" sz="4000" dirty="0" smtClean="0"/>
              <a:t>.</a:t>
            </a:r>
            <a:r>
              <a:rPr lang="es-ES" sz="4000" dirty="0"/>
              <a:t> </a:t>
            </a:r>
          </a:p>
          <a:p>
            <a:endParaRPr lang="es-ES" dirty="0"/>
          </a:p>
          <a:p>
            <a:pPr marL="0" indent="0">
              <a:buNone/>
            </a:pPr>
            <a:r>
              <a:rPr lang="es-ES" dirty="0"/>
              <a:t> </a:t>
            </a:r>
          </a:p>
        </p:txBody>
      </p:sp>
    </p:spTree>
    <p:extLst>
      <p:ext uri="{BB962C8B-B14F-4D97-AF65-F5344CB8AC3E}">
        <p14:creationId xmlns:p14="http://schemas.microsoft.com/office/powerpoint/2010/main" val="106510501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Tipos</a:t>
            </a:r>
            <a:endParaRPr lang="es-ES" dirty="0"/>
          </a:p>
        </p:txBody>
      </p:sp>
      <p:sp>
        <p:nvSpPr>
          <p:cNvPr id="3" name="2 Marcador de contenido"/>
          <p:cNvSpPr>
            <a:spLocks noGrp="1"/>
          </p:cNvSpPr>
          <p:nvPr>
            <p:ph idx="1"/>
          </p:nvPr>
        </p:nvSpPr>
        <p:spPr/>
        <p:txBody>
          <a:bodyPr>
            <a:normAutofit fontScale="85000" lnSpcReduction="20000"/>
          </a:bodyPr>
          <a:lstStyle/>
          <a:p>
            <a:pPr marL="0" indent="0">
              <a:buNone/>
            </a:pPr>
            <a:r>
              <a:rPr lang="es-ES" dirty="0" smtClean="0"/>
              <a:t>1</a:t>
            </a:r>
            <a:r>
              <a:rPr lang="es-ES" dirty="0"/>
              <a:t>. </a:t>
            </a:r>
            <a:r>
              <a:rPr lang="es-ES" dirty="0" err="1"/>
              <a:t>Metilendoximetanfetamina</a:t>
            </a:r>
            <a:r>
              <a:rPr lang="es-ES" dirty="0"/>
              <a:t> </a:t>
            </a:r>
            <a:br>
              <a:rPr lang="es-ES" dirty="0"/>
            </a:br>
            <a:r>
              <a:rPr lang="es-ES" dirty="0"/>
              <a:t>2. Metanfetamina </a:t>
            </a:r>
            <a:br>
              <a:rPr lang="es-ES" dirty="0"/>
            </a:br>
            <a:r>
              <a:rPr lang="es-ES" dirty="0"/>
              <a:t>3. </a:t>
            </a:r>
            <a:r>
              <a:rPr lang="es-ES" dirty="0" err="1"/>
              <a:t>Dietilamina</a:t>
            </a:r>
            <a:r>
              <a:rPr lang="es-ES" dirty="0"/>
              <a:t> del acido lisérgico </a:t>
            </a:r>
            <a:br>
              <a:rPr lang="es-ES" dirty="0"/>
            </a:br>
            <a:r>
              <a:rPr lang="es-ES" dirty="0"/>
              <a:t>4. Amida de acido d-lisérgico </a:t>
            </a:r>
            <a:br>
              <a:rPr lang="es-ES" dirty="0"/>
            </a:br>
            <a:r>
              <a:rPr lang="es-ES" dirty="0"/>
              <a:t>5. </a:t>
            </a:r>
            <a:r>
              <a:rPr lang="es-ES" dirty="0" err="1"/>
              <a:t>Gammahidroxibutirato</a:t>
            </a:r>
            <a:r>
              <a:rPr lang="es-ES" dirty="0"/>
              <a:t> </a:t>
            </a:r>
            <a:br>
              <a:rPr lang="es-ES" dirty="0"/>
            </a:br>
            <a:r>
              <a:rPr lang="es-ES" dirty="0"/>
              <a:t>6. 2,4,5 </a:t>
            </a:r>
            <a:r>
              <a:rPr lang="es-ES" dirty="0" err="1"/>
              <a:t>trimetoxianfetamina</a:t>
            </a:r>
            <a:r>
              <a:rPr lang="es-ES" dirty="0"/>
              <a:t> </a:t>
            </a:r>
            <a:br>
              <a:rPr lang="es-ES" dirty="0"/>
            </a:br>
            <a:r>
              <a:rPr lang="es-ES" dirty="0"/>
              <a:t>7. Nitritos </a:t>
            </a:r>
            <a:br>
              <a:rPr lang="es-ES" dirty="0"/>
            </a:br>
            <a:r>
              <a:rPr lang="es-ES" dirty="0"/>
              <a:t>8. Fenciclidina </a:t>
            </a:r>
            <a:br>
              <a:rPr lang="es-ES" dirty="0"/>
            </a:br>
            <a:r>
              <a:rPr lang="es-ES" dirty="0"/>
              <a:t>9. Clorhidrato de </a:t>
            </a:r>
            <a:r>
              <a:rPr lang="es-ES" dirty="0" err="1"/>
              <a:t>fenciclidina</a:t>
            </a:r>
            <a:r>
              <a:rPr lang="es-ES" dirty="0"/>
              <a:t> </a:t>
            </a:r>
            <a:br>
              <a:rPr lang="es-ES" dirty="0"/>
            </a:br>
            <a:r>
              <a:rPr lang="es-ES" dirty="0"/>
              <a:t>10. </a:t>
            </a:r>
            <a:r>
              <a:rPr lang="es-ES" dirty="0" err="1"/>
              <a:t>Ketamina</a:t>
            </a:r>
            <a:r>
              <a:rPr lang="es-ES" dirty="0"/>
              <a:t> </a:t>
            </a:r>
            <a:br>
              <a:rPr lang="es-ES" dirty="0"/>
            </a:br>
            <a:r>
              <a:rPr lang="es-ES" dirty="0"/>
              <a:t>11. Mescalina </a:t>
            </a:r>
            <a:br>
              <a:rPr lang="es-ES" dirty="0"/>
            </a:br>
            <a:r>
              <a:rPr lang="es-ES" dirty="0"/>
              <a:t>12. </a:t>
            </a:r>
            <a:r>
              <a:rPr lang="es-ES" dirty="0" err="1"/>
              <a:t>Modafinilo</a:t>
            </a:r>
            <a:r>
              <a:rPr lang="es-ES" dirty="0"/>
              <a:t> </a:t>
            </a:r>
            <a:br>
              <a:rPr lang="es-ES" dirty="0"/>
            </a:br>
            <a:r>
              <a:rPr lang="es-ES" dirty="0"/>
              <a:t>13. </a:t>
            </a:r>
            <a:r>
              <a:rPr lang="es-ES" dirty="0" err="1"/>
              <a:t>Oxicodona</a:t>
            </a:r>
            <a:r>
              <a:rPr lang="es-ES" dirty="0"/>
              <a:t> </a:t>
            </a:r>
            <a:br>
              <a:rPr lang="es-ES" dirty="0"/>
            </a:br>
            <a:r>
              <a:rPr lang="es-ES" dirty="0"/>
              <a:t>14. </a:t>
            </a:r>
            <a:r>
              <a:rPr lang="es-ES" dirty="0" err="1"/>
              <a:t>Catha</a:t>
            </a:r>
            <a:r>
              <a:rPr lang="es-ES" dirty="0"/>
              <a:t> </a:t>
            </a:r>
            <a:r>
              <a:rPr lang="es-ES" dirty="0" err="1"/>
              <a:t>edulis</a:t>
            </a:r>
            <a:r>
              <a:rPr lang="es-ES" dirty="0"/>
              <a:t> </a:t>
            </a:r>
          </a:p>
        </p:txBody>
      </p:sp>
    </p:spTree>
    <p:extLst>
      <p:ext uri="{BB962C8B-B14F-4D97-AF65-F5344CB8AC3E}">
        <p14:creationId xmlns:p14="http://schemas.microsoft.com/office/powerpoint/2010/main" val="16007129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1475656" y="2132856"/>
            <a:ext cx="6196405" cy="3603812"/>
          </a:xfrm>
        </p:spPr>
        <p:txBody>
          <a:bodyPr>
            <a:normAutofit fontScale="85000" lnSpcReduction="20000"/>
          </a:bodyPr>
          <a:lstStyle/>
          <a:p>
            <a:r>
              <a:rPr lang="es-ES" dirty="0"/>
              <a:t>MDMA: </a:t>
            </a:r>
            <a:r>
              <a:rPr lang="es-ES" dirty="0" err="1"/>
              <a:t>Metilendioximetanfetamina</a:t>
            </a:r>
            <a:r>
              <a:rPr lang="es-ES" dirty="0"/>
              <a:t>, más conocido vulgarmente como éxtasis, es una droga psicoactiva de origen sintético, con propiedades estimulante y un </a:t>
            </a:r>
            <a:r>
              <a:rPr lang="es-ES" dirty="0" smtClean="0"/>
              <a:t>neurotóxico(en estudios con animales)</a:t>
            </a:r>
          </a:p>
          <a:p>
            <a:r>
              <a:rPr lang="es-ES" dirty="0"/>
              <a:t>CRISTAL: Altamente adictiva esta metanfetamina se ha convertido en la nueva una “amenaza global” en propias palabras de Agencia Antinarcóticos de Estados Unidos (DEA) </a:t>
            </a:r>
            <a:r>
              <a:rPr lang="es-ES" dirty="0" smtClean="0"/>
              <a:t>. </a:t>
            </a:r>
            <a:r>
              <a:rPr lang="es-ES" dirty="0"/>
              <a:t>Llamada también “</a:t>
            </a:r>
            <a:r>
              <a:rPr lang="es-ES" dirty="0" err="1"/>
              <a:t>speed</a:t>
            </a:r>
            <a:r>
              <a:rPr lang="es-ES" dirty="0"/>
              <a:t>”, “</a:t>
            </a:r>
            <a:r>
              <a:rPr lang="es-ES" dirty="0" err="1"/>
              <a:t>met</a:t>
            </a:r>
            <a:r>
              <a:rPr lang="es-ES" dirty="0"/>
              <a:t>”, “tiza”, “hielo” o “vidrio”, esta sustancia psicoactiva es </a:t>
            </a:r>
            <a:r>
              <a:rPr lang="es-ES" dirty="0" smtClean="0"/>
              <a:t>muy usada </a:t>
            </a:r>
            <a:r>
              <a:rPr lang="es-ES" dirty="0"/>
              <a:t>entre deportistas y modelos. </a:t>
            </a:r>
            <a:br>
              <a:rPr lang="es-ES" dirty="0"/>
            </a:br>
            <a:endParaRPr lang="es-ES" dirty="0"/>
          </a:p>
        </p:txBody>
      </p:sp>
    </p:spTree>
    <p:extLst>
      <p:ext uri="{BB962C8B-B14F-4D97-AF65-F5344CB8AC3E}">
        <p14:creationId xmlns:p14="http://schemas.microsoft.com/office/powerpoint/2010/main" val="14535664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ES" dirty="0"/>
              <a:t>DIETILAMIDA DEL ACIDO LISERGICO ( LSD ) : Aunque el uso general ha optado por la forma masculina, tendría más sentido hablar de la LSD, pues </a:t>
            </a:r>
            <a:r>
              <a:rPr lang="es-ES" dirty="0" err="1"/>
              <a:t>dietilamida</a:t>
            </a:r>
            <a:r>
              <a:rPr lang="es-ES" dirty="0"/>
              <a:t> es un vocablo femenino. Otros derivados alucinógenos del ácido lisérgico, la amida de ácido lisérgico y la </a:t>
            </a:r>
            <a:r>
              <a:rPr lang="es-ES" dirty="0" err="1"/>
              <a:t>hidroxitilamida</a:t>
            </a:r>
            <a:r>
              <a:rPr lang="es-ES" dirty="0"/>
              <a:t> de ácido lisérgico. </a:t>
            </a:r>
            <a:br>
              <a:rPr lang="es-ES" dirty="0"/>
            </a:br>
            <a:endParaRPr lang="es-ES" dirty="0"/>
          </a:p>
        </p:txBody>
      </p:sp>
    </p:spTree>
    <p:extLst>
      <p:ext uri="{BB962C8B-B14F-4D97-AF65-F5344CB8AC3E}">
        <p14:creationId xmlns:p14="http://schemas.microsoft.com/office/powerpoint/2010/main" val="359576046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a:bodyPr>
          <a:lstStyle/>
          <a:p>
            <a:r>
              <a:rPr lang="es-ES" dirty="0" err="1"/>
              <a:t>KETAMINA:La</a:t>
            </a:r>
            <a:r>
              <a:rPr lang="es-ES" dirty="0"/>
              <a:t> </a:t>
            </a:r>
            <a:r>
              <a:rPr lang="es-ES" dirty="0" err="1"/>
              <a:t>ketamina</a:t>
            </a:r>
            <a:r>
              <a:rPr lang="es-ES" dirty="0"/>
              <a:t> es una droga </a:t>
            </a:r>
            <a:r>
              <a:rPr lang="es-ES" dirty="0" err="1"/>
              <a:t>disociativa</a:t>
            </a:r>
            <a:r>
              <a:rPr lang="es-ES" dirty="0"/>
              <a:t> (separa la mente del cuerpo) con potencial alucinógeno, utilizada originalmente en </a:t>
            </a:r>
            <a:r>
              <a:rPr lang="es-ES" dirty="0" smtClean="0"/>
              <a:t>la medicina </a:t>
            </a:r>
            <a:r>
              <a:rPr lang="es-ES" dirty="0"/>
              <a:t>por sus propiedades analgésicas </a:t>
            </a:r>
            <a:r>
              <a:rPr lang="es-ES" dirty="0" smtClean="0"/>
              <a:t>y </a:t>
            </a:r>
            <a:r>
              <a:rPr lang="es-ES" dirty="0"/>
              <a:t>sobre </a:t>
            </a:r>
            <a:r>
              <a:rPr lang="es-ES" dirty="0" smtClean="0"/>
              <a:t>todo </a:t>
            </a:r>
            <a:r>
              <a:rPr lang="es-ES" dirty="0"/>
              <a:t>anestésicas. </a:t>
            </a:r>
            <a:endParaRPr lang="es-ES" dirty="0" smtClean="0"/>
          </a:p>
          <a:p>
            <a:endParaRPr lang="es-ES" dirty="0" smtClean="0"/>
          </a:p>
          <a:p>
            <a:r>
              <a:rPr lang="es-ES" dirty="0" smtClean="0"/>
              <a:t>OXICODONA</a:t>
            </a:r>
            <a:r>
              <a:rPr lang="es-ES" dirty="0"/>
              <a:t>: Analgésico opioide, muy potente y potencialmente adictivo. Se sintetiza a partir de la </a:t>
            </a:r>
            <a:r>
              <a:rPr lang="es-ES" dirty="0" err="1"/>
              <a:t>tabaína</a:t>
            </a:r>
            <a:r>
              <a:rPr lang="es-ES" dirty="0"/>
              <a:t>. </a:t>
            </a:r>
            <a:br>
              <a:rPr lang="es-ES" dirty="0"/>
            </a:br>
            <a:endParaRPr lang="es-ES" dirty="0"/>
          </a:p>
        </p:txBody>
      </p:sp>
    </p:spTree>
    <p:extLst>
      <p:ext uri="{BB962C8B-B14F-4D97-AF65-F5344CB8AC3E}">
        <p14:creationId xmlns:p14="http://schemas.microsoft.com/office/powerpoint/2010/main" val="11976502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ES" dirty="0"/>
              <a:t>ADRENOCROMO: (adrenalina rosa) Es un producto de la oxidación de la adrenalina. La </a:t>
            </a:r>
            <a:r>
              <a:rPr lang="es-ES" dirty="0" err="1"/>
              <a:t>semicarbazona</a:t>
            </a:r>
            <a:r>
              <a:rPr lang="es-ES" dirty="0"/>
              <a:t> de </a:t>
            </a:r>
            <a:r>
              <a:rPr lang="es-ES" dirty="0" err="1"/>
              <a:t>adrenocromo</a:t>
            </a:r>
            <a:r>
              <a:rPr lang="es-ES" dirty="0"/>
              <a:t>, también conocida como </a:t>
            </a:r>
            <a:r>
              <a:rPr lang="es-ES" dirty="0" err="1"/>
              <a:t>carbazocromo</a:t>
            </a:r>
            <a:r>
              <a:rPr lang="es-ES" dirty="0"/>
              <a:t>, es usada como fármaco para reducir el sangrado capilar. </a:t>
            </a:r>
            <a:br>
              <a:rPr lang="es-ES" dirty="0"/>
            </a:br>
            <a:endParaRPr lang="es-ES" dirty="0"/>
          </a:p>
        </p:txBody>
      </p:sp>
    </p:spTree>
    <p:extLst>
      <p:ext uri="{BB962C8B-B14F-4D97-AF65-F5344CB8AC3E}">
        <p14:creationId xmlns:p14="http://schemas.microsoft.com/office/powerpoint/2010/main" val="118904368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Extasis</a:t>
            </a:r>
            <a:endParaRPr lang="es-ES" dirty="0"/>
          </a:p>
        </p:txBody>
      </p:sp>
      <p:sp>
        <p:nvSpPr>
          <p:cNvPr id="3" name="2 Marcador de contenido"/>
          <p:cNvSpPr>
            <a:spLocks noGrp="1"/>
          </p:cNvSpPr>
          <p:nvPr>
            <p:ph idx="1"/>
          </p:nvPr>
        </p:nvSpPr>
        <p:spPr/>
        <p:txBody>
          <a:bodyPr>
            <a:normAutofit fontScale="85000" lnSpcReduction="20000"/>
          </a:bodyPr>
          <a:lstStyle/>
          <a:p>
            <a:r>
              <a:rPr lang="es-ES" dirty="0" smtClean="0"/>
              <a:t>Efectos: </a:t>
            </a:r>
            <a:r>
              <a:rPr lang="es-ES" dirty="0"/>
              <a:t>estado de euforia leve con emociones positivas, aumento de </a:t>
            </a:r>
            <a:r>
              <a:rPr lang="es-ES" dirty="0" smtClean="0"/>
              <a:t>la </a:t>
            </a:r>
            <a:r>
              <a:rPr lang="es-ES" dirty="0"/>
              <a:t>sociabilidad y de la locuacidad y autopercepción de mayor energía. La mayoría de estas emociones o sensaciones son las que buscan los jóvenes para </a:t>
            </a:r>
            <a:r>
              <a:rPr lang="es-ES" dirty="0" smtClean="0"/>
              <a:t>irse </a:t>
            </a:r>
            <a:r>
              <a:rPr lang="es-ES" dirty="0"/>
              <a:t>a una discoteca y aguantar muchas horas bailando y divirtiéndose todo el fin de semana.</a:t>
            </a:r>
          </a:p>
          <a:p>
            <a:r>
              <a:rPr lang="es-ES" dirty="0"/>
              <a:t>Sobre la conducta sexual parece producir sensaciones subjetivas de aumento de la proximidad o intimidad con el otro, calidez y sensualidad, sobre todo ante los estímulos del tacto, lo que ha condicionado el mito de su poder afrodisíaco</a:t>
            </a:r>
            <a:r>
              <a:rPr lang="es-ES" dirty="0" smtClean="0"/>
              <a:t>.</a:t>
            </a:r>
            <a:endParaRPr lang="es-ES" dirty="0"/>
          </a:p>
        </p:txBody>
      </p:sp>
    </p:spTree>
    <p:extLst>
      <p:ext uri="{BB962C8B-B14F-4D97-AF65-F5344CB8AC3E}">
        <p14:creationId xmlns:p14="http://schemas.microsoft.com/office/powerpoint/2010/main" val="374220837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Síndrome de intoxicación</a:t>
            </a:r>
            <a:endParaRPr lang="es-ES" dirty="0"/>
          </a:p>
        </p:txBody>
      </p:sp>
      <p:sp>
        <p:nvSpPr>
          <p:cNvPr id="3" name="2 Marcador de contenido"/>
          <p:cNvSpPr>
            <a:spLocks noGrp="1"/>
          </p:cNvSpPr>
          <p:nvPr>
            <p:ph idx="1"/>
          </p:nvPr>
        </p:nvSpPr>
        <p:spPr>
          <a:solidFill>
            <a:schemeClr val="bg1"/>
          </a:solidFill>
        </p:spPr>
        <p:txBody>
          <a:bodyPr>
            <a:normAutofit fontScale="70000" lnSpcReduction="20000"/>
          </a:bodyPr>
          <a:lstStyle/>
          <a:p>
            <a:r>
              <a:rPr lang="es-ES" dirty="0" smtClean="0">
                <a:latin typeface="Calibri" pitchFamily="34" charset="0"/>
                <a:cs typeface="Calibri" pitchFamily="34" charset="0"/>
              </a:rPr>
              <a:t>Se manifiesta con signos y síntomas de </a:t>
            </a:r>
            <a:r>
              <a:rPr lang="es-ES" dirty="0">
                <a:latin typeface="Calibri" pitchFamily="34" charset="0"/>
                <a:cs typeface="Calibri" pitchFamily="34" charset="0"/>
              </a:rPr>
              <a:t>estimulación del </a:t>
            </a:r>
            <a:r>
              <a:rPr lang="es-ES" dirty="0" smtClean="0">
                <a:latin typeface="Calibri" pitchFamily="34" charset="0"/>
                <a:cs typeface="Calibri" pitchFamily="34" charset="0"/>
              </a:rPr>
              <a:t>SNC, con temblores, midriasis, sequedad de la </a:t>
            </a:r>
            <a:r>
              <a:rPr lang="es-ES" dirty="0">
                <a:latin typeface="Calibri" pitchFamily="34" charset="0"/>
                <a:cs typeface="Calibri" pitchFamily="34" charset="0"/>
              </a:rPr>
              <a:t>boca, agitación, convulsiones, </a:t>
            </a:r>
            <a:r>
              <a:rPr lang="es-ES" dirty="0" smtClean="0">
                <a:latin typeface="Calibri" pitchFamily="34" charset="0"/>
                <a:cs typeface="Calibri" pitchFamily="34" charset="0"/>
              </a:rPr>
              <a:t>taquicardia, arritmias cardíaca, aumento de la temperatura corporal, </a:t>
            </a:r>
            <a:r>
              <a:rPr lang="es-ES" dirty="0">
                <a:latin typeface="Calibri" pitchFamily="34" charset="0"/>
                <a:cs typeface="Calibri" pitchFamily="34" charset="0"/>
              </a:rPr>
              <a:t>enrojecimiento de la piel y sudoración importante.</a:t>
            </a:r>
          </a:p>
          <a:p>
            <a:r>
              <a:rPr lang="es-ES" dirty="0">
                <a:latin typeface="Calibri" pitchFamily="34" charset="0"/>
                <a:cs typeface="Calibri" pitchFamily="34" charset="0"/>
              </a:rPr>
              <a:t>Las reacciones posteriores son menos frecuentes, en muchos casos como prolongación de los efectos agudos, e incluyen </a:t>
            </a:r>
            <a:r>
              <a:rPr lang="es-ES" dirty="0" smtClean="0">
                <a:latin typeface="Calibri" pitchFamily="34" charset="0"/>
                <a:cs typeface="Calibri" pitchFamily="34" charset="0"/>
              </a:rPr>
              <a:t>cansancio, </a:t>
            </a:r>
            <a:r>
              <a:rPr lang="es-ES" dirty="0">
                <a:latin typeface="Calibri" pitchFamily="34" charset="0"/>
                <a:cs typeface="Calibri" pitchFamily="34" charset="0"/>
              </a:rPr>
              <a:t>somnolencia, dolores musculares y </a:t>
            </a:r>
            <a:r>
              <a:rPr lang="es-ES" dirty="0" smtClean="0">
                <a:latin typeface="Calibri" pitchFamily="34" charset="0"/>
                <a:cs typeface="Calibri" pitchFamily="34" charset="0"/>
              </a:rPr>
              <a:t>cefalea, “calambres” </a:t>
            </a:r>
            <a:r>
              <a:rPr lang="es-ES" dirty="0">
                <a:latin typeface="Calibri" pitchFamily="34" charset="0"/>
                <a:cs typeface="Calibri" pitchFamily="34" charset="0"/>
              </a:rPr>
              <a:t>abdominales, sequedad de </a:t>
            </a:r>
            <a:r>
              <a:rPr lang="es-ES" dirty="0" smtClean="0">
                <a:latin typeface="Calibri" pitchFamily="34" charset="0"/>
                <a:cs typeface="Calibri" pitchFamily="34" charset="0"/>
              </a:rPr>
              <a:t>la boca.</a:t>
            </a:r>
            <a:endParaRPr lang="es-ES" dirty="0">
              <a:latin typeface="Calibri" pitchFamily="34" charset="0"/>
              <a:cs typeface="Calibri" pitchFamily="34" charset="0"/>
            </a:endParaRPr>
          </a:p>
          <a:p>
            <a:r>
              <a:rPr lang="es-ES" dirty="0" smtClean="0">
                <a:latin typeface="Calibri" pitchFamily="34" charset="0"/>
                <a:cs typeface="Calibri" pitchFamily="34" charset="0"/>
              </a:rPr>
              <a:t>Pueden aparecer </a:t>
            </a:r>
            <a:r>
              <a:rPr lang="es-ES" dirty="0">
                <a:latin typeface="Calibri" pitchFamily="34" charset="0"/>
                <a:cs typeface="Calibri" pitchFamily="34" charset="0"/>
              </a:rPr>
              <a:t>ideas paranoides o de persecución, celos, alucinaciones, alteraciones de la memoria, </a:t>
            </a:r>
            <a:r>
              <a:rPr lang="es-ES" dirty="0" smtClean="0">
                <a:latin typeface="Calibri" pitchFamily="34" charset="0"/>
                <a:cs typeface="Calibri" pitchFamily="34" charset="0"/>
              </a:rPr>
              <a:t>ansiedad. </a:t>
            </a:r>
            <a:r>
              <a:rPr lang="es-ES" dirty="0">
                <a:latin typeface="Calibri" pitchFamily="34" charset="0"/>
                <a:cs typeface="Calibri" pitchFamily="34" charset="0"/>
              </a:rPr>
              <a:t>La mayoría de los pacientes mejoran al cabo de dos o tres meses. </a:t>
            </a:r>
          </a:p>
          <a:p>
            <a:r>
              <a:rPr lang="es-ES" dirty="0">
                <a:latin typeface="Calibri" pitchFamily="34" charset="0"/>
                <a:cs typeface="Calibri" pitchFamily="34" charset="0"/>
              </a:rPr>
              <a:t>Los efectos tóxicos graves son poco frecuentes aunque se han observado </a:t>
            </a:r>
            <a:r>
              <a:rPr lang="es-ES" dirty="0" smtClean="0">
                <a:latin typeface="Calibri" pitchFamily="34" charset="0"/>
                <a:cs typeface="Calibri" pitchFamily="34" charset="0"/>
              </a:rPr>
              <a:t>efectos  sobre </a:t>
            </a:r>
            <a:r>
              <a:rPr lang="es-ES" dirty="0">
                <a:latin typeface="Calibri" pitchFamily="34" charset="0"/>
                <a:cs typeface="Calibri" pitchFamily="34" charset="0"/>
              </a:rPr>
              <a:t>del hígado, afectación del aparato cardiovascular y del cerebro. Se han descrito </a:t>
            </a:r>
            <a:r>
              <a:rPr lang="es-ES" dirty="0" smtClean="0">
                <a:latin typeface="Calibri" pitchFamily="34" charset="0"/>
                <a:cs typeface="Calibri" pitchFamily="34" charset="0"/>
              </a:rPr>
              <a:t> </a:t>
            </a:r>
            <a:r>
              <a:rPr lang="es-ES" dirty="0">
                <a:latin typeface="Calibri" pitchFamily="34" charset="0"/>
                <a:cs typeface="Calibri" pitchFamily="34" charset="0"/>
              </a:rPr>
              <a:t>casos de muerte asociados al consumo de éxtasis.</a:t>
            </a:r>
          </a:p>
          <a:p>
            <a:endParaRPr lang="es-ES" dirty="0">
              <a:latin typeface="Calibri" pitchFamily="34" charset="0"/>
              <a:cs typeface="Calibri" pitchFamily="34" charset="0"/>
            </a:endParaRPr>
          </a:p>
        </p:txBody>
      </p:sp>
    </p:spTree>
    <p:extLst>
      <p:ext uri="{BB962C8B-B14F-4D97-AF65-F5344CB8AC3E}">
        <p14:creationId xmlns:p14="http://schemas.microsoft.com/office/powerpoint/2010/main" val="30457527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GHB</a:t>
            </a:r>
            <a:endParaRPr lang="es-ES" dirty="0"/>
          </a:p>
        </p:txBody>
      </p:sp>
      <p:sp>
        <p:nvSpPr>
          <p:cNvPr id="3" name="2 Marcador de contenido"/>
          <p:cNvSpPr>
            <a:spLocks noGrp="1"/>
          </p:cNvSpPr>
          <p:nvPr>
            <p:ph idx="1"/>
          </p:nvPr>
        </p:nvSpPr>
        <p:spPr>
          <a:ln>
            <a:solidFill>
              <a:schemeClr val="accent1"/>
            </a:solidFill>
          </a:ln>
        </p:spPr>
        <p:txBody>
          <a:bodyPr>
            <a:normAutofit fontScale="62500" lnSpcReduction="20000"/>
          </a:bodyPr>
          <a:lstStyle/>
          <a:p>
            <a:r>
              <a:rPr lang="es-ES" dirty="0" smtClean="0"/>
              <a:t> El compuesto </a:t>
            </a:r>
            <a:r>
              <a:rPr lang="es-ES" dirty="0"/>
              <a:t>químico Gamma/</a:t>
            </a:r>
            <a:r>
              <a:rPr lang="es-ES" dirty="0" err="1"/>
              <a:t>hidroxibutirato</a:t>
            </a:r>
            <a:r>
              <a:rPr lang="es-ES" dirty="0"/>
              <a:t>, clasificada como droga </a:t>
            </a:r>
            <a:r>
              <a:rPr lang="es-ES" dirty="0" smtClean="0"/>
              <a:t>depresora del SNC, </a:t>
            </a:r>
            <a:r>
              <a:rPr lang="es-ES" dirty="0"/>
              <a:t>se conoce con los nombres de "Biberones", "</a:t>
            </a:r>
            <a:r>
              <a:rPr lang="es-ES" dirty="0" err="1"/>
              <a:t>Gib</a:t>
            </a:r>
            <a:r>
              <a:rPr lang="es-ES" dirty="0"/>
              <a:t>", "Éxtasis Líquido", "Líquido X", "Oro Bebible. </a:t>
            </a:r>
            <a:br>
              <a:rPr lang="es-ES" dirty="0"/>
            </a:br>
            <a:endParaRPr lang="es-ES" dirty="0"/>
          </a:p>
          <a:p>
            <a:r>
              <a:rPr lang="es-ES" dirty="0"/>
              <a:t>Habitualmente se encuentra en pequeños frascos transparentes conteniendo un líquido de color blanco pero también puede encontrarse como polvo blanco cristalino. </a:t>
            </a:r>
            <a:br>
              <a:rPr lang="es-ES" dirty="0"/>
            </a:br>
            <a:endParaRPr lang="es-ES" dirty="0"/>
          </a:p>
          <a:p>
            <a:r>
              <a:rPr lang="es-ES" dirty="0"/>
              <a:t>Provoca depresión neurológica, con anestesia, debilidad muscular, bradicardia, cefalea, respiración lenta e irregular, confusión, </a:t>
            </a:r>
            <a:r>
              <a:rPr lang="es-ES" dirty="0" smtClean="0"/>
              <a:t>incoordinación </a:t>
            </a:r>
            <a:r>
              <a:rPr lang="es-ES" dirty="0"/>
              <a:t>y temblores, </a:t>
            </a:r>
            <a:r>
              <a:rPr lang="es-ES" dirty="0" smtClean="0"/>
              <a:t>somnolencia y obnubilación que puede llegar al coma. </a:t>
            </a:r>
            <a:r>
              <a:rPr lang="es-ES" dirty="0"/>
              <a:t>El consumidor </a:t>
            </a:r>
            <a:r>
              <a:rPr lang="es-ES" dirty="0" smtClean="0"/>
              <a:t>refleja </a:t>
            </a:r>
            <a:r>
              <a:rPr lang="es-ES" dirty="0"/>
              <a:t>una conducta habitualmente sedado o con ligera euforia, aumentando la </a:t>
            </a:r>
            <a:r>
              <a:rPr lang="es-ES" dirty="0" smtClean="0"/>
              <a:t>sociabilidad </a:t>
            </a:r>
            <a:r>
              <a:rPr lang="es-ES" dirty="0"/>
              <a:t>y deseo de </a:t>
            </a:r>
            <a:r>
              <a:rPr lang="es-ES" dirty="0" smtClean="0"/>
              <a:t>comunicarse, ideas </a:t>
            </a:r>
            <a:r>
              <a:rPr lang="es-ES" dirty="0"/>
              <a:t>delirantes, agitación, alucinaciones o </a:t>
            </a:r>
            <a:r>
              <a:rPr lang="es-ES" dirty="0" smtClean="0"/>
              <a:t>“crisis </a:t>
            </a:r>
            <a:r>
              <a:rPr lang="es-ES" dirty="0"/>
              <a:t>de </a:t>
            </a:r>
            <a:r>
              <a:rPr lang="es-ES" dirty="0" smtClean="0"/>
              <a:t>pánico“</a:t>
            </a:r>
            <a:r>
              <a:rPr lang="es-ES" dirty="0"/>
              <a:t> </a:t>
            </a:r>
          </a:p>
          <a:p>
            <a:endParaRPr lang="es-ES" dirty="0"/>
          </a:p>
        </p:txBody>
      </p:sp>
    </p:spTree>
    <p:extLst>
      <p:ext uri="{BB962C8B-B14F-4D97-AF65-F5344CB8AC3E}">
        <p14:creationId xmlns:p14="http://schemas.microsoft.com/office/powerpoint/2010/main" val="42743560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TMA-2</a:t>
            </a:r>
            <a:endParaRPr lang="es-ES" dirty="0"/>
          </a:p>
        </p:txBody>
      </p:sp>
      <p:sp>
        <p:nvSpPr>
          <p:cNvPr id="3" name="2 Marcador de contenido"/>
          <p:cNvSpPr>
            <a:spLocks noGrp="1"/>
          </p:cNvSpPr>
          <p:nvPr>
            <p:ph idx="1"/>
          </p:nvPr>
        </p:nvSpPr>
        <p:spPr/>
        <p:txBody>
          <a:bodyPr>
            <a:normAutofit fontScale="25000" lnSpcReduction="20000"/>
          </a:bodyPr>
          <a:lstStyle/>
          <a:p>
            <a:pPr marL="0" indent="0">
              <a:buNone/>
            </a:pPr>
            <a:r>
              <a:rPr lang="es-ES" dirty="0"/>
              <a:t/>
            </a:r>
            <a:br>
              <a:rPr lang="es-ES" dirty="0"/>
            </a:br>
            <a:endParaRPr lang="es-ES" dirty="0"/>
          </a:p>
          <a:p>
            <a:r>
              <a:rPr lang="es-ES" sz="5600" dirty="0">
                <a:latin typeface="Calibri" pitchFamily="34" charset="0"/>
                <a:cs typeface="Calibri" pitchFamily="34" charset="0"/>
              </a:rPr>
              <a:t>TMA-2 ó 2,4,5-Trimetoxianfetamina. Se encuentra fiscalizada internacionalmente en el Convenio de </a:t>
            </a:r>
            <a:r>
              <a:rPr lang="es-ES" sz="5600" dirty="0" smtClean="0">
                <a:latin typeface="Calibri" pitchFamily="34" charset="0"/>
                <a:cs typeface="Calibri" pitchFamily="34" charset="0"/>
              </a:rPr>
              <a:t>Sustancias  Psicotrópicas </a:t>
            </a:r>
            <a:r>
              <a:rPr lang="es-ES" sz="5600" dirty="0">
                <a:latin typeface="Calibri" pitchFamily="34" charset="0"/>
                <a:cs typeface="Calibri" pitchFamily="34" charset="0"/>
              </a:rPr>
              <a:t>de 1971. </a:t>
            </a:r>
            <a:br>
              <a:rPr lang="es-ES" sz="5600" dirty="0">
                <a:latin typeface="Calibri" pitchFamily="34" charset="0"/>
                <a:cs typeface="Calibri" pitchFamily="34" charset="0"/>
              </a:rPr>
            </a:br>
            <a:endParaRPr lang="es-ES" sz="5600" dirty="0">
              <a:latin typeface="Calibri" pitchFamily="34" charset="0"/>
              <a:cs typeface="Calibri" pitchFamily="34" charset="0"/>
            </a:endParaRPr>
          </a:p>
          <a:p>
            <a:r>
              <a:rPr lang="es-ES" sz="5600" dirty="0">
                <a:latin typeface="Calibri" pitchFamily="34" charset="0"/>
                <a:cs typeface="Calibri" pitchFamily="34" charset="0"/>
              </a:rPr>
              <a:t>TMA-2 ó 2,4,5-Trimetoxianfetamina. Se encuentra fiscalizada internacionalmente en el Convenio de Sustancias Sicotrópicas de 1971, Estas sustancias tienen el peligro especial de que anulan los mecanismos protectores del organismo de nivel no consciente, provocan posible riesgo de hipertermia y deshidratación si los usuarios bailan enérgicamente sin descanso o sin beber suficiente líquido. </a:t>
            </a:r>
            <a:br>
              <a:rPr lang="es-ES" sz="5600" dirty="0">
                <a:latin typeface="Calibri" pitchFamily="34" charset="0"/>
                <a:cs typeface="Calibri" pitchFamily="34" charset="0"/>
              </a:rPr>
            </a:br>
            <a:endParaRPr lang="es-ES" sz="5600" dirty="0">
              <a:latin typeface="Calibri" pitchFamily="34" charset="0"/>
              <a:cs typeface="Calibri" pitchFamily="34" charset="0"/>
            </a:endParaRPr>
          </a:p>
          <a:p>
            <a:r>
              <a:rPr lang="es-ES" sz="5600" dirty="0">
                <a:latin typeface="Calibri" pitchFamily="34" charset="0"/>
                <a:cs typeface="Calibri" pitchFamily="34" charset="0"/>
              </a:rPr>
              <a:t>Pueden precipitar o agravar trastornos psiquiátricos en personas predispuestas. Aparece progresivamente una descalcificación de los huesos con riesgo de invalidez irreversible. En la medida que se profundiza la adicción, ésta no permite tener control sobre la frecuencia del consumo, creando una fuerte tolerancia con riesgos de muerte por sobredosis. Esto significa que, tras una ingesta regular durante un período, estas sustancias no producen los efectos buscados y parecen casi inertes, lo cual crea estado de desesperación en el consumidor que lo impulsa a tomar una dosis mayor con consecuencias letales.</a:t>
            </a:r>
          </a:p>
          <a:p>
            <a:endParaRPr lang="es-ES" sz="5600" dirty="0">
              <a:latin typeface="Calibri" pitchFamily="34" charset="0"/>
              <a:cs typeface="Calibri" pitchFamily="34" charset="0"/>
            </a:endParaRPr>
          </a:p>
        </p:txBody>
      </p:sp>
    </p:spTree>
    <p:extLst>
      <p:ext uri="{BB962C8B-B14F-4D97-AF65-F5344CB8AC3E}">
        <p14:creationId xmlns:p14="http://schemas.microsoft.com/office/powerpoint/2010/main" val="40631623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Nitritos</a:t>
            </a:r>
            <a:endParaRPr lang="es-ES" dirty="0"/>
          </a:p>
        </p:txBody>
      </p:sp>
      <p:sp>
        <p:nvSpPr>
          <p:cNvPr id="3" name="2 Marcador de contenido"/>
          <p:cNvSpPr>
            <a:spLocks noGrp="1"/>
          </p:cNvSpPr>
          <p:nvPr>
            <p:ph idx="1"/>
          </p:nvPr>
        </p:nvSpPr>
        <p:spPr/>
        <p:txBody>
          <a:bodyPr>
            <a:normAutofit fontScale="25000" lnSpcReduction="20000"/>
          </a:bodyPr>
          <a:lstStyle/>
          <a:p>
            <a:pPr marL="0" indent="0">
              <a:buNone/>
            </a:pPr>
            <a:r>
              <a:rPr lang="es-ES" dirty="0"/>
              <a:t/>
            </a:r>
            <a:br>
              <a:rPr lang="es-ES" dirty="0"/>
            </a:br>
            <a:endParaRPr lang="es-ES" dirty="0"/>
          </a:p>
          <a:p>
            <a:r>
              <a:rPr lang="es-ES" sz="5600" dirty="0">
                <a:latin typeface="Calibri" pitchFamily="34" charset="0"/>
                <a:cs typeface="Calibri" pitchFamily="34" charset="0"/>
              </a:rPr>
              <a:t>Se clasifican como drogas Depresoras. Hay varios compuestos en el grupo de los Nitritos de Alquilo que incluye los Nitritos de Amilo, </a:t>
            </a:r>
            <a:r>
              <a:rPr lang="es-ES" sz="5600" dirty="0" err="1">
                <a:latin typeface="Calibri" pitchFamily="34" charset="0"/>
                <a:cs typeface="Calibri" pitchFamily="34" charset="0"/>
              </a:rPr>
              <a:t>Isopentilo</a:t>
            </a:r>
            <a:r>
              <a:rPr lang="es-ES" sz="5600" dirty="0">
                <a:latin typeface="Calibri" pitchFamily="34" charset="0"/>
                <a:cs typeface="Calibri" pitchFamily="34" charset="0"/>
              </a:rPr>
              <a:t>, </a:t>
            </a:r>
            <a:r>
              <a:rPr lang="es-ES" sz="5600" dirty="0" err="1">
                <a:latin typeface="Calibri" pitchFamily="34" charset="0"/>
                <a:cs typeface="Calibri" pitchFamily="34" charset="0"/>
              </a:rPr>
              <a:t>Butilo</a:t>
            </a:r>
            <a:r>
              <a:rPr lang="es-ES" sz="5600" dirty="0">
                <a:latin typeface="Calibri" pitchFamily="34" charset="0"/>
                <a:cs typeface="Calibri" pitchFamily="34" charset="0"/>
              </a:rPr>
              <a:t> e </a:t>
            </a:r>
            <a:r>
              <a:rPr lang="es-ES" sz="5600" dirty="0" err="1">
                <a:latin typeface="Calibri" pitchFamily="34" charset="0"/>
                <a:cs typeface="Calibri" pitchFamily="34" charset="0"/>
              </a:rPr>
              <a:t>Isobutilo</a:t>
            </a:r>
            <a:r>
              <a:rPr lang="es-ES" sz="5600" dirty="0">
                <a:latin typeface="Calibri" pitchFamily="34" charset="0"/>
                <a:cs typeface="Calibri" pitchFamily="34" charset="0"/>
              </a:rPr>
              <a:t>. </a:t>
            </a:r>
          </a:p>
          <a:p>
            <a:r>
              <a:rPr lang="es-ES" sz="5600" dirty="0" smtClean="0">
                <a:latin typeface="Calibri" pitchFamily="34" charset="0"/>
                <a:cs typeface="Calibri" pitchFamily="34" charset="0"/>
              </a:rPr>
              <a:t>Han </a:t>
            </a:r>
            <a:r>
              <a:rPr lang="es-ES" sz="5600" dirty="0">
                <a:latin typeface="Calibri" pitchFamily="34" charset="0"/>
                <a:cs typeface="Calibri" pitchFamily="34" charset="0"/>
              </a:rPr>
              <a:t>sido empleados en la industria para múltiples usos, que van desde la conservación de alimentos hasta la fabricación de perfumes, siendo poderosos agentes oxidantes y altamente inflamables. El uso de Nitritos puede producir distorsiones preceptúales placenteras al aumentar ficticiamente la </a:t>
            </a:r>
            <a:r>
              <a:rPr lang="es-ES" sz="5600" dirty="0" smtClean="0">
                <a:latin typeface="Calibri" pitchFamily="34" charset="0"/>
                <a:cs typeface="Calibri" pitchFamily="34" charset="0"/>
              </a:rPr>
              <a:t>satisfacción.</a:t>
            </a:r>
          </a:p>
          <a:p>
            <a:r>
              <a:rPr lang="es-ES" sz="5600" dirty="0" smtClean="0">
                <a:latin typeface="Calibri" pitchFamily="34" charset="0"/>
                <a:cs typeface="Calibri" pitchFamily="34" charset="0"/>
              </a:rPr>
              <a:t>Es </a:t>
            </a:r>
            <a:r>
              <a:rPr lang="es-ES" sz="5600" dirty="0">
                <a:latin typeface="Calibri" pitchFamily="34" charset="0"/>
                <a:cs typeface="Calibri" pitchFamily="34" charset="0"/>
              </a:rPr>
              <a:t>un líquido amarillo claro con olor aromático y un gusto picante, empleado en medicina para el tratamiento de angina de pecho. Absorbido a través de la membrana mucosa de los pulmones (los efectos se experimentan a los 10 segundos), pasados 30 o 40 segundos después de haber consumido el fármaco, la cara se congestiona, la cabeza y el cuello sudan y aumenta el ritmo cardíaco. La acción de la droga sobre el organismo dura de 5 a 7 </a:t>
            </a:r>
            <a:r>
              <a:rPr lang="es-ES" sz="5600" dirty="0" smtClean="0">
                <a:latin typeface="Calibri" pitchFamily="34" charset="0"/>
                <a:cs typeface="Calibri" pitchFamily="34" charset="0"/>
              </a:rPr>
              <a:t>minutos</a:t>
            </a:r>
            <a:r>
              <a:rPr lang="es-ES" sz="5600" dirty="0">
                <a:latin typeface="Calibri" pitchFamily="34" charset="0"/>
                <a:cs typeface="Calibri" pitchFamily="34" charset="0"/>
              </a:rPr>
              <a:t> </a:t>
            </a:r>
          </a:p>
          <a:p>
            <a:r>
              <a:rPr lang="es-ES" sz="5600" dirty="0" smtClean="0">
                <a:latin typeface="Calibri" pitchFamily="34" charset="0"/>
                <a:cs typeface="Calibri" pitchFamily="34" charset="0"/>
              </a:rPr>
              <a:t>El </a:t>
            </a:r>
            <a:r>
              <a:rPr lang="es-ES" sz="5600" dirty="0">
                <a:latin typeface="Calibri" pitchFamily="34" charset="0"/>
                <a:cs typeface="Calibri" pitchFamily="34" charset="0"/>
              </a:rPr>
              <a:t>Nitrito de </a:t>
            </a:r>
            <a:r>
              <a:rPr lang="es-ES" sz="5600" dirty="0" err="1">
                <a:latin typeface="Calibri" pitchFamily="34" charset="0"/>
                <a:cs typeface="Calibri" pitchFamily="34" charset="0"/>
              </a:rPr>
              <a:t>Isobutilo</a:t>
            </a:r>
            <a:r>
              <a:rPr lang="es-ES" sz="5600" dirty="0">
                <a:latin typeface="Calibri" pitchFamily="34" charset="0"/>
                <a:cs typeface="Calibri" pitchFamily="34" charset="0"/>
              </a:rPr>
              <a:t>, llamado "</a:t>
            </a:r>
            <a:r>
              <a:rPr lang="es-ES" sz="5600" dirty="0" err="1">
                <a:latin typeface="Calibri" pitchFamily="34" charset="0"/>
                <a:cs typeface="Calibri" pitchFamily="34" charset="0"/>
              </a:rPr>
              <a:t>Poppers</a:t>
            </a:r>
            <a:r>
              <a:rPr lang="es-ES" sz="5600" dirty="0">
                <a:latin typeface="Calibri" pitchFamily="34" charset="0"/>
                <a:cs typeface="Calibri" pitchFamily="34" charset="0"/>
              </a:rPr>
              <a:t>" puede producir </a:t>
            </a:r>
            <a:r>
              <a:rPr lang="es-ES" sz="5600" dirty="0" smtClean="0">
                <a:latin typeface="Calibri" pitchFamily="34" charset="0"/>
                <a:cs typeface="Calibri" pitchFamily="34" charset="0"/>
              </a:rPr>
              <a:t>meta-</a:t>
            </a:r>
            <a:r>
              <a:rPr lang="es-ES" sz="5600" dirty="0" err="1" smtClean="0">
                <a:latin typeface="Calibri" pitchFamily="34" charset="0"/>
                <a:cs typeface="Calibri" pitchFamily="34" charset="0"/>
              </a:rPr>
              <a:t>hemoglobinemia</a:t>
            </a:r>
            <a:r>
              <a:rPr lang="es-ES" sz="5600" dirty="0">
                <a:latin typeface="Calibri" pitchFamily="34" charset="0"/>
                <a:cs typeface="Calibri" pitchFamily="34" charset="0"/>
              </a:rPr>
              <a:t>, hipotensión, taquicardia, depresión respiratoria, convulsiones, euforia, letargia, vértigos y coma </a:t>
            </a:r>
          </a:p>
          <a:p>
            <a:pPr marL="0" indent="0">
              <a:buNone/>
            </a:pPr>
            <a:r>
              <a:rPr lang="es-ES" sz="5600" dirty="0">
                <a:latin typeface="Calibri" pitchFamily="34" charset="0"/>
                <a:cs typeface="Calibri" pitchFamily="34" charset="0"/>
              </a:rPr>
              <a:t/>
            </a:r>
            <a:br>
              <a:rPr lang="es-ES" sz="5600" dirty="0">
                <a:latin typeface="Calibri" pitchFamily="34" charset="0"/>
                <a:cs typeface="Calibri" pitchFamily="34" charset="0"/>
              </a:rPr>
            </a:br>
            <a:endParaRPr lang="es-ES" sz="5600" dirty="0">
              <a:latin typeface="Calibri" pitchFamily="34" charset="0"/>
              <a:cs typeface="Calibri" pitchFamily="34" charset="0"/>
            </a:endParaRPr>
          </a:p>
          <a:p>
            <a:endParaRPr lang="es-ES" sz="5600" dirty="0">
              <a:latin typeface="Calibri" pitchFamily="34" charset="0"/>
              <a:cs typeface="Calibri" pitchFamily="34" charset="0"/>
            </a:endParaRPr>
          </a:p>
        </p:txBody>
      </p:sp>
    </p:spTree>
    <p:extLst>
      <p:ext uri="{BB962C8B-B14F-4D97-AF65-F5344CB8AC3E}">
        <p14:creationId xmlns:p14="http://schemas.microsoft.com/office/powerpoint/2010/main" val="227618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Síndrome de intoxicación</a:t>
            </a:r>
            <a:endParaRPr lang="es-ES" dirty="0"/>
          </a:p>
        </p:txBody>
      </p:sp>
      <p:sp>
        <p:nvSpPr>
          <p:cNvPr id="3" name="2 Marcador de contenido"/>
          <p:cNvSpPr>
            <a:spLocks noGrp="1"/>
          </p:cNvSpPr>
          <p:nvPr>
            <p:ph idx="1"/>
          </p:nvPr>
        </p:nvSpPr>
        <p:spPr/>
        <p:txBody>
          <a:bodyPr>
            <a:normAutofit fontScale="92500"/>
          </a:bodyPr>
          <a:lstStyle/>
          <a:p>
            <a:r>
              <a:rPr lang="es-ES" dirty="0"/>
              <a:t>P</a:t>
            </a:r>
            <a:r>
              <a:rPr lang="es-ES" dirty="0" smtClean="0"/>
              <a:t>uede </a:t>
            </a:r>
            <a:r>
              <a:rPr lang="es-ES" dirty="0"/>
              <a:t>ser causada por varios </a:t>
            </a:r>
            <a:r>
              <a:rPr lang="es-ES" dirty="0" smtClean="0"/>
              <a:t>productos, </a:t>
            </a:r>
            <a:r>
              <a:rPr lang="es-ES" dirty="0"/>
              <a:t>las hojas secas de Cannabis o la resina de </a:t>
            </a:r>
            <a:r>
              <a:rPr lang="es-ES" dirty="0" smtClean="0"/>
              <a:t>hachís, ocurre </a:t>
            </a:r>
            <a:r>
              <a:rPr lang="es-ES" dirty="0"/>
              <a:t>después de la inhalación o ingestión de productos que contengan THC</a:t>
            </a:r>
            <a:r>
              <a:rPr lang="es-ES" dirty="0" smtClean="0"/>
              <a:t>.</a:t>
            </a:r>
          </a:p>
          <a:p>
            <a:r>
              <a:rPr lang="es-ES" dirty="0" smtClean="0"/>
              <a:t> la </a:t>
            </a:r>
            <a:r>
              <a:rPr lang="es-ES" dirty="0"/>
              <a:t>mayor parte de las veces, </a:t>
            </a:r>
            <a:r>
              <a:rPr lang="es-ES" dirty="0" smtClean="0"/>
              <a:t>no </a:t>
            </a:r>
            <a:r>
              <a:rPr lang="es-ES" dirty="0"/>
              <a:t>pone en peligro la vida del sujeto en forma directa. </a:t>
            </a:r>
            <a:endParaRPr lang="es-ES" dirty="0" smtClean="0"/>
          </a:p>
          <a:p>
            <a:r>
              <a:rPr lang="es-ES" dirty="0" smtClean="0"/>
              <a:t>la </a:t>
            </a:r>
            <a:r>
              <a:rPr lang="es-ES" dirty="0"/>
              <a:t>intensidad de la intoxicación depende de la vía de administración y de la concentración de </a:t>
            </a:r>
            <a:r>
              <a:rPr lang="es-ES" dirty="0" smtClean="0"/>
              <a:t>THC. </a:t>
            </a:r>
            <a:r>
              <a:rPr lang="es-ES" dirty="0"/>
              <a:t>En general, las intoxicaciones más rápidas y </a:t>
            </a:r>
            <a:r>
              <a:rPr lang="es-ES" dirty="0" err="1"/>
              <a:t>seve</a:t>
            </a:r>
            <a:endParaRPr lang="es-ES" dirty="0"/>
          </a:p>
        </p:txBody>
      </p:sp>
    </p:spTree>
    <p:extLst>
      <p:ext uri="{BB962C8B-B14F-4D97-AF65-F5344CB8AC3E}">
        <p14:creationId xmlns:p14="http://schemas.microsoft.com/office/powerpoint/2010/main" val="173904022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Fenciclidina o PCP</a:t>
            </a:r>
            <a:endParaRPr lang="es-ES" dirty="0"/>
          </a:p>
        </p:txBody>
      </p:sp>
      <p:sp>
        <p:nvSpPr>
          <p:cNvPr id="3" name="2 Marcador de contenido"/>
          <p:cNvSpPr>
            <a:spLocks noGrp="1"/>
          </p:cNvSpPr>
          <p:nvPr>
            <p:ph idx="1"/>
          </p:nvPr>
        </p:nvSpPr>
        <p:spPr/>
        <p:txBody>
          <a:bodyPr>
            <a:normAutofit fontScale="77500" lnSpcReduction="20000"/>
          </a:bodyPr>
          <a:lstStyle/>
          <a:p>
            <a:r>
              <a:rPr lang="es-ES" sz="2900" dirty="0">
                <a:latin typeface="Calibri" pitchFamily="34" charset="0"/>
                <a:cs typeface="Calibri" pitchFamily="34" charset="0"/>
              </a:rPr>
              <a:t>La Fenciclidina es una </a:t>
            </a:r>
            <a:r>
              <a:rPr lang="es-ES" sz="2900" dirty="0" smtClean="0">
                <a:latin typeface="Calibri" pitchFamily="34" charset="0"/>
                <a:cs typeface="Calibri" pitchFamily="34" charset="0"/>
              </a:rPr>
              <a:t>droga distorcionadora</a:t>
            </a:r>
            <a:r>
              <a:rPr lang="es-ES" sz="2900" dirty="0">
                <a:latin typeface="Calibri" pitchFamily="34" charset="0"/>
                <a:cs typeface="Calibri" pitchFamily="34" charset="0"/>
              </a:rPr>
              <a:t>. Se fabrica y emplea como anestésico veterinario (se ha usado para sedar elefantes y rinocerontes). </a:t>
            </a:r>
          </a:p>
          <a:p>
            <a:r>
              <a:rPr lang="es-ES" sz="2900" dirty="0" smtClean="0">
                <a:latin typeface="Calibri" pitchFamily="34" charset="0"/>
                <a:cs typeface="Calibri" pitchFamily="34" charset="0"/>
              </a:rPr>
              <a:t>Al </a:t>
            </a:r>
            <a:r>
              <a:rPr lang="es-ES" sz="2900" dirty="0">
                <a:latin typeface="Calibri" pitchFamily="34" charset="0"/>
                <a:cs typeface="Calibri" pitchFamily="34" charset="0"/>
              </a:rPr>
              <a:t>ser consumida por humanos tiene un efecto alucinógeno muy violento. Fue desarrollada en los años 50, no tiene uso terapéutico en tratamiento de enfermedades que afectan al hombre. </a:t>
            </a:r>
          </a:p>
          <a:p>
            <a:r>
              <a:rPr lang="es-ES" sz="2900" dirty="0" smtClean="0">
                <a:latin typeface="Calibri" pitchFamily="34" charset="0"/>
                <a:cs typeface="Calibri" pitchFamily="34" charset="0"/>
              </a:rPr>
              <a:t>Es </a:t>
            </a:r>
            <a:r>
              <a:rPr lang="es-ES" sz="2900" dirty="0">
                <a:latin typeface="Calibri" pitchFamily="34" charset="0"/>
                <a:cs typeface="Calibri" pitchFamily="34" charset="0"/>
              </a:rPr>
              <a:t>conocido por los consumidores de drogas como "PCP", "Ángel </a:t>
            </a:r>
            <a:r>
              <a:rPr lang="es-ES" sz="2900" dirty="0" err="1">
                <a:latin typeface="Calibri" pitchFamily="34" charset="0"/>
                <a:cs typeface="Calibri" pitchFamily="34" charset="0"/>
              </a:rPr>
              <a:t>Dust</a:t>
            </a:r>
            <a:r>
              <a:rPr lang="es-ES" sz="2900" dirty="0">
                <a:latin typeface="Calibri" pitchFamily="34" charset="0"/>
                <a:cs typeface="Calibri" pitchFamily="34" charset="0"/>
              </a:rPr>
              <a:t>", "Polvo de Ángel", "</a:t>
            </a:r>
            <a:r>
              <a:rPr lang="es-ES" sz="2900" dirty="0" err="1">
                <a:latin typeface="Calibri" pitchFamily="34" charset="0"/>
                <a:cs typeface="Calibri" pitchFamily="34" charset="0"/>
              </a:rPr>
              <a:t>Killer</a:t>
            </a:r>
            <a:r>
              <a:rPr lang="es-ES" sz="2900" dirty="0">
                <a:latin typeface="Calibri" pitchFamily="34" charset="0"/>
                <a:cs typeface="Calibri" pitchFamily="34" charset="0"/>
              </a:rPr>
              <a:t> </a:t>
            </a:r>
            <a:r>
              <a:rPr lang="es-ES" sz="2900" dirty="0" err="1">
                <a:latin typeface="Calibri" pitchFamily="34" charset="0"/>
                <a:cs typeface="Calibri" pitchFamily="34" charset="0"/>
              </a:rPr>
              <a:t>Weed</a:t>
            </a:r>
            <a:r>
              <a:rPr lang="es-ES" sz="2900" dirty="0">
                <a:latin typeface="Calibri" pitchFamily="34" charset="0"/>
                <a:cs typeface="Calibri" pitchFamily="34" charset="0"/>
              </a:rPr>
              <a:t>" (mala hierba que mata) y "Píldora de la Paz". </a:t>
            </a:r>
            <a:endParaRPr lang="es-ES" sz="2900" dirty="0" smtClean="0">
              <a:latin typeface="Calibri" pitchFamily="34" charset="0"/>
              <a:cs typeface="Calibri" pitchFamily="34" charset="0"/>
            </a:endParaRPr>
          </a:p>
          <a:p>
            <a:endParaRPr lang="es-ES" dirty="0"/>
          </a:p>
        </p:txBody>
      </p:sp>
    </p:spTree>
    <p:extLst>
      <p:ext uri="{BB962C8B-B14F-4D97-AF65-F5344CB8AC3E}">
        <p14:creationId xmlns:p14="http://schemas.microsoft.com/office/powerpoint/2010/main" val="53841443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980728"/>
            <a:ext cx="6965245" cy="1202485"/>
          </a:xfrm>
        </p:spPr>
        <p:txBody>
          <a:bodyPr/>
          <a:lstStyle/>
          <a:p>
            <a:r>
              <a:rPr lang="es-ES" dirty="0" smtClean="0"/>
              <a:t>PCP</a:t>
            </a:r>
            <a:endParaRPr lang="es-ES" dirty="0"/>
          </a:p>
        </p:txBody>
      </p:sp>
      <p:sp>
        <p:nvSpPr>
          <p:cNvPr id="3" name="2 Marcador de contenido"/>
          <p:cNvSpPr>
            <a:spLocks noGrp="1"/>
          </p:cNvSpPr>
          <p:nvPr>
            <p:ph idx="1"/>
          </p:nvPr>
        </p:nvSpPr>
        <p:spPr/>
        <p:txBody>
          <a:bodyPr>
            <a:normAutofit fontScale="25000" lnSpcReduction="20000"/>
          </a:bodyPr>
          <a:lstStyle/>
          <a:p>
            <a:pPr marL="0" indent="0">
              <a:buNone/>
            </a:pPr>
            <a:r>
              <a:rPr lang="es-ES" dirty="0"/>
              <a:t/>
            </a:r>
            <a:br>
              <a:rPr lang="es-ES" dirty="0"/>
            </a:br>
            <a:endParaRPr lang="es-ES" dirty="0"/>
          </a:p>
          <a:p>
            <a:r>
              <a:rPr lang="es-ES" sz="7200" dirty="0" smtClean="0">
                <a:latin typeface="Calibri" pitchFamily="34" charset="0"/>
                <a:cs typeface="Calibri" pitchFamily="34" charset="0"/>
              </a:rPr>
              <a:t>El </a:t>
            </a:r>
            <a:r>
              <a:rPr lang="es-ES" sz="7200" dirty="0">
                <a:latin typeface="Calibri" pitchFamily="34" charset="0"/>
                <a:cs typeface="Calibri" pitchFamily="34" charset="0"/>
              </a:rPr>
              <a:t>PCP se presenta en forma de tabletas o cápsulas que contienen la droga en forma de polvo, tanto sola como en combinaciones con otras drogas. Los efectos de la Fenciclidina, narran los consumidores que son principalmente indescriptibles o desagradables</a:t>
            </a:r>
          </a:p>
          <a:p>
            <a:r>
              <a:rPr lang="es-ES" sz="7200" dirty="0" smtClean="0">
                <a:latin typeface="Calibri" pitchFamily="34" charset="0"/>
                <a:cs typeface="Calibri" pitchFamily="34" charset="0"/>
              </a:rPr>
              <a:t>Distorsionan </a:t>
            </a:r>
            <a:r>
              <a:rPr lang="es-ES" sz="7200" dirty="0">
                <a:latin typeface="Calibri" pitchFamily="34" charset="0"/>
                <a:cs typeface="Calibri" pitchFamily="34" charset="0"/>
              </a:rPr>
              <a:t>las percepciones visuales y auditivas y producen sentimientos de aislamiento o disociación del medio ambiente y de sí mismo</a:t>
            </a:r>
            <a:r>
              <a:rPr lang="es-ES" sz="7200" dirty="0" smtClean="0">
                <a:latin typeface="Calibri" pitchFamily="34" charset="0"/>
                <a:cs typeface="Calibri" pitchFamily="34" charset="0"/>
              </a:rPr>
              <a:t>.</a:t>
            </a:r>
          </a:p>
          <a:p>
            <a:r>
              <a:rPr lang="es-ES" sz="7200" dirty="0">
                <a:latin typeface="Calibri" pitchFamily="34" charset="0"/>
                <a:cs typeface="Calibri" pitchFamily="34" charset="0"/>
              </a:rPr>
              <a:t>S</a:t>
            </a:r>
            <a:r>
              <a:rPr lang="es-ES" sz="7200" dirty="0" smtClean="0">
                <a:latin typeface="Calibri" pitchFamily="34" charset="0"/>
                <a:cs typeface="Calibri" pitchFamily="34" charset="0"/>
              </a:rPr>
              <a:t>on conocidos </a:t>
            </a:r>
            <a:r>
              <a:rPr lang="es-ES" sz="7200" dirty="0">
                <a:latin typeface="Calibri" pitchFamily="34" charset="0"/>
                <a:cs typeface="Calibri" pitchFamily="34" charset="0"/>
              </a:rPr>
              <a:t>como "anestésicos </a:t>
            </a:r>
            <a:r>
              <a:rPr lang="es-ES" sz="7200" dirty="0" err="1">
                <a:latin typeface="Calibri" pitchFamily="34" charset="0"/>
                <a:cs typeface="Calibri" pitchFamily="34" charset="0"/>
              </a:rPr>
              <a:t>disociativos</a:t>
            </a:r>
            <a:r>
              <a:rPr lang="es-ES" sz="7200" dirty="0">
                <a:latin typeface="Calibri" pitchFamily="34" charset="0"/>
                <a:cs typeface="Calibri" pitchFamily="34" charset="0"/>
              </a:rPr>
              <a:t>". </a:t>
            </a:r>
            <a:endParaRPr lang="es-ES" sz="7200" dirty="0" smtClean="0">
              <a:latin typeface="Calibri" pitchFamily="34" charset="0"/>
              <a:cs typeface="Calibri" pitchFamily="34" charset="0"/>
            </a:endParaRPr>
          </a:p>
          <a:p>
            <a:r>
              <a:rPr lang="es-ES" sz="7200" dirty="0" smtClean="0">
                <a:latin typeface="Calibri" pitchFamily="34" charset="0"/>
                <a:cs typeface="Calibri" pitchFamily="34" charset="0"/>
              </a:rPr>
              <a:t>Actúan </a:t>
            </a:r>
            <a:r>
              <a:rPr lang="es-ES" sz="7200" dirty="0">
                <a:latin typeface="Calibri" pitchFamily="34" charset="0"/>
                <a:cs typeface="Calibri" pitchFamily="34" charset="0"/>
              </a:rPr>
              <a:t>alterando la distribución del neurotransmisor glutamato a través del cerebro. El glutamato está involucrado en la percepción del dolor, las respuestas al ambiente, y la memoria. El PCP se considera la droga </a:t>
            </a:r>
            <a:r>
              <a:rPr lang="es-ES" sz="7200" dirty="0" err="1">
                <a:latin typeface="Calibri" pitchFamily="34" charset="0"/>
                <a:cs typeface="Calibri" pitchFamily="34" charset="0"/>
              </a:rPr>
              <a:t>disociativa</a:t>
            </a:r>
            <a:r>
              <a:rPr lang="es-ES" sz="7200" dirty="0">
                <a:latin typeface="Calibri" pitchFamily="34" charset="0"/>
                <a:cs typeface="Calibri" pitchFamily="34" charset="0"/>
              </a:rPr>
              <a:t> </a:t>
            </a:r>
            <a:r>
              <a:rPr lang="es-ES" sz="7200" dirty="0" smtClean="0">
                <a:latin typeface="Calibri" pitchFamily="34" charset="0"/>
                <a:cs typeface="Calibri" pitchFamily="34" charset="0"/>
              </a:rPr>
              <a:t>típica</a:t>
            </a:r>
            <a:r>
              <a:rPr lang="es-ES" sz="7200" dirty="0">
                <a:latin typeface="Calibri" pitchFamily="34" charset="0"/>
                <a:cs typeface="Calibri" pitchFamily="34" charset="0"/>
              </a:rPr>
              <a:t/>
            </a:r>
            <a:br>
              <a:rPr lang="es-ES" sz="7200" dirty="0">
                <a:latin typeface="Calibri" pitchFamily="34" charset="0"/>
                <a:cs typeface="Calibri" pitchFamily="34" charset="0"/>
              </a:rPr>
            </a:br>
            <a:endParaRPr lang="es-ES" sz="7200" dirty="0">
              <a:latin typeface="Calibri" pitchFamily="34" charset="0"/>
              <a:cs typeface="Calibri" pitchFamily="34" charset="0"/>
            </a:endParaRPr>
          </a:p>
          <a:p>
            <a:endParaRPr lang="es-ES" sz="6400" dirty="0"/>
          </a:p>
        </p:txBody>
      </p:sp>
    </p:spTree>
    <p:extLst>
      <p:ext uri="{BB962C8B-B14F-4D97-AF65-F5344CB8AC3E}">
        <p14:creationId xmlns:p14="http://schemas.microsoft.com/office/powerpoint/2010/main" val="180859522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Catha</a:t>
            </a:r>
            <a:r>
              <a:rPr lang="es-ES" dirty="0" smtClean="0"/>
              <a:t> </a:t>
            </a:r>
            <a:r>
              <a:rPr lang="es-ES" dirty="0" err="1" smtClean="0"/>
              <a:t>edulis</a:t>
            </a:r>
            <a:endParaRPr lang="es-ES" dirty="0"/>
          </a:p>
        </p:txBody>
      </p:sp>
      <p:sp>
        <p:nvSpPr>
          <p:cNvPr id="3" name="2 Marcador de contenido"/>
          <p:cNvSpPr>
            <a:spLocks noGrp="1"/>
          </p:cNvSpPr>
          <p:nvPr>
            <p:ph idx="1"/>
          </p:nvPr>
        </p:nvSpPr>
        <p:spPr/>
        <p:txBody>
          <a:bodyPr>
            <a:normAutofit fontScale="25000" lnSpcReduction="20000"/>
          </a:bodyPr>
          <a:lstStyle/>
          <a:p>
            <a:r>
              <a:rPr lang="es-ES" sz="7200" dirty="0" smtClean="0">
                <a:latin typeface="Calibri" pitchFamily="34" charset="0"/>
                <a:cs typeface="Calibri" pitchFamily="34" charset="0"/>
              </a:rPr>
              <a:t>Sus principios</a:t>
            </a:r>
            <a:r>
              <a:rPr lang="es-ES" sz="7200" dirty="0">
                <a:latin typeface="Calibri" pitchFamily="34" charset="0"/>
                <a:cs typeface="Calibri" pitchFamily="34" charset="0"/>
              </a:rPr>
              <a:t> activos son los alcaloides psicotrópicos </a:t>
            </a:r>
            <a:r>
              <a:rPr lang="es-ES" sz="7200" dirty="0" err="1">
                <a:latin typeface="Calibri" pitchFamily="34" charset="0"/>
                <a:cs typeface="Calibri" pitchFamily="34" charset="0"/>
              </a:rPr>
              <a:t>catina</a:t>
            </a:r>
            <a:r>
              <a:rPr lang="es-ES" sz="7200" dirty="0">
                <a:latin typeface="Calibri" pitchFamily="34" charset="0"/>
                <a:cs typeface="Calibri" pitchFamily="34" charset="0"/>
              </a:rPr>
              <a:t> y </a:t>
            </a:r>
            <a:r>
              <a:rPr lang="es-ES" sz="7200" dirty="0" err="1">
                <a:latin typeface="Calibri" pitchFamily="34" charset="0"/>
                <a:cs typeface="Calibri" pitchFamily="34" charset="0"/>
              </a:rPr>
              <a:t>catinona</a:t>
            </a:r>
            <a:r>
              <a:rPr lang="es-ES" sz="7200" dirty="0">
                <a:latin typeface="Calibri" pitchFamily="34" charset="0"/>
                <a:cs typeface="Calibri" pitchFamily="34" charset="0"/>
              </a:rPr>
              <a:t>. Ambas son moléculas psicoestimulantes, derivadas de la </a:t>
            </a:r>
            <a:r>
              <a:rPr lang="es-ES" sz="7200" dirty="0" err="1">
                <a:latin typeface="Calibri" pitchFamily="34" charset="0"/>
                <a:cs typeface="Calibri" pitchFamily="34" charset="0"/>
              </a:rPr>
              <a:t>fenetilamina</a:t>
            </a:r>
            <a:r>
              <a:rPr lang="es-ES" sz="7200" dirty="0">
                <a:latin typeface="Calibri" pitchFamily="34" charset="0"/>
                <a:cs typeface="Calibri" pitchFamily="34" charset="0"/>
              </a:rPr>
              <a:t>, y </a:t>
            </a:r>
            <a:r>
              <a:rPr lang="es-ES" sz="7200" dirty="0" smtClean="0">
                <a:latin typeface="Calibri" pitchFamily="34" charset="0"/>
                <a:cs typeface="Calibri" pitchFamily="34" charset="0"/>
              </a:rPr>
              <a:t>emparentadas con las anfetaminas.</a:t>
            </a:r>
            <a:endParaRPr lang="es-ES" sz="7200" dirty="0">
              <a:latin typeface="Calibri" pitchFamily="34" charset="0"/>
              <a:cs typeface="Calibri" pitchFamily="34" charset="0"/>
            </a:endParaRPr>
          </a:p>
          <a:p>
            <a:r>
              <a:rPr lang="es-ES" sz="7200" dirty="0">
                <a:latin typeface="Calibri" pitchFamily="34" charset="0"/>
                <a:cs typeface="Calibri" pitchFamily="34" charset="0"/>
              </a:rPr>
              <a:t>Esa síntesis química se realiza de manera relativamente sencilla y a bajo costo, en laboratorios clandestinos distribuidos a lo largo de EE.UU, y su mercado es creciente a causa de la </a:t>
            </a:r>
            <a:r>
              <a:rPr lang="es-ES" sz="7200" dirty="0" smtClean="0">
                <a:latin typeface="Calibri" pitchFamily="34" charset="0"/>
                <a:cs typeface="Calibri" pitchFamily="34" charset="0"/>
              </a:rPr>
              <a:t>semejanza con las metanfetaminas.</a:t>
            </a:r>
          </a:p>
          <a:p>
            <a:r>
              <a:rPr lang="es-ES" sz="7200" dirty="0" err="1" smtClean="0">
                <a:latin typeface="Calibri" pitchFamily="34" charset="0"/>
                <a:cs typeface="Calibri" pitchFamily="34" charset="0"/>
              </a:rPr>
              <a:t>Catha</a:t>
            </a:r>
            <a:r>
              <a:rPr lang="es-ES" sz="7200" dirty="0" smtClean="0">
                <a:latin typeface="Calibri" pitchFamily="34" charset="0"/>
                <a:cs typeface="Calibri" pitchFamily="34" charset="0"/>
              </a:rPr>
              <a:t> </a:t>
            </a:r>
            <a:r>
              <a:rPr lang="es-ES" sz="7200" dirty="0" err="1">
                <a:latin typeface="Calibri" pitchFamily="34" charset="0"/>
                <a:cs typeface="Calibri" pitchFamily="34" charset="0"/>
              </a:rPr>
              <a:t>edulis</a:t>
            </a:r>
            <a:r>
              <a:rPr lang="es-ES" sz="7200" dirty="0">
                <a:latin typeface="Calibri" pitchFamily="34" charset="0"/>
                <a:cs typeface="Calibri" pitchFamily="34" charset="0"/>
              </a:rPr>
              <a:t>, llamado </a:t>
            </a:r>
            <a:r>
              <a:rPr lang="es-ES" sz="7200" dirty="0" err="1">
                <a:latin typeface="Calibri" pitchFamily="34" charset="0"/>
                <a:cs typeface="Calibri" pitchFamily="34" charset="0"/>
              </a:rPr>
              <a:t>qat</a:t>
            </a:r>
            <a:r>
              <a:rPr lang="es-ES" sz="7200" dirty="0">
                <a:latin typeface="Calibri" pitchFamily="34" charset="0"/>
                <a:cs typeface="Calibri" pitchFamily="34" charset="0"/>
              </a:rPr>
              <a:t> o </a:t>
            </a:r>
            <a:r>
              <a:rPr lang="es-ES" sz="7200" dirty="0" err="1">
                <a:latin typeface="Calibri" pitchFamily="34" charset="0"/>
                <a:cs typeface="Calibri" pitchFamily="34" charset="0"/>
              </a:rPr>
              <a:t>khat</a:t>
            </a:r>
            <a:r>
              <a:rPr lang="es-ES" sz="7200" dirty="0">
                <a:latin typeface="Calibri" pitchFamily="34" charset="0"/>
                <a:cs typeface="Calibri" pitchFamily="34" charset="0"/>
              </a:rPr>
              <a:t>, de la familia </a:t>
            </a:r>
            <a:r>
              <a:rPr lang="es-ES" sz="7200" dirty="0" err="1">
                <a:latin typeface="Calibri" pitchFamily="34" charset="0"/>
                <a:cs typeface="Calibri" pitchFamily="34" charset="0"/>
              </a:rPr>
              <a:t>Celastraceae</a:t>
            </a:r>
            <a:r>
              <a:rPr lang="es-ES" sz="7200" dirty="0">
                <a:latin typeface="Calibri" pitchFamily="34" charset="0"/>
                <a:cs typeface="Calibri" pitchFamily="34" charset="0"/>
              </a:rPr>
              <a:t>, también conocido como </a:t>
            </a:r>
            <a:r>
              <a:rPr lang="es-ES" sz="7200" dirty="0" err="1">
                <a:latin typeface="Calibri" pitchFamily="34" charset="0"/>
                <a:cs typeface="Calibri" pitchFamily="34" charset="0"/>
              </a:rPr>
              <a:t>cat</a:t>
            </a:r>
            <a:r>
              <a:rPr lang="es-ES" sz="7200" dirty="0">
                <a:latin typeface="Calibri" pitchFamily="34" charset="0"/>
                <a:cs typeface="Calibri" pitchFamily="34" charset="0"/>
              </a:rPr>
              <a:t>, </a:t>
            </a:r>
            <a:r>
              <a:rPr lang="es-ES" sz="7200" dirty="0" err="1">
                <a:latin typeface="Calibri" pitchFamily="34" charset="0"/>
                <a:cs typeface="Calibri" pitchFamily="34" charset="0"/>
              </a:rPr>
              <a:t>tschat</a:t>
            </a:r>
            <a:r>
              <a:rPr lang="es-ES" sz="7200" dirty="0">
                <a:latin typeface="Calibri" pitchFamily="34" charset="0"/>
                <a:cs typeface="Calibri" pitchFamily="34" charset="0"/>
              </a:rPr>
              <a:t> o </a:t>
            </a:r>
            <a:r>
              <a:rPr lang="es-ES" sz="7200" dirty="0" err="1">
                <a:latin typeface="Calibri" pitchFamily="34" charset="0"/>
                <a:cs typeface="Calibri" pitchFamily="34" charset="0"/>
              </a:rPr>
              <a:t>miraa</a:t>
            </a:r>
            <a:r>
              <a:rPr lang="es-ES" sz="7200" dirty="0">
                <a:latin typeface="Calibri" pitchFamily="34" charset="0"/>
                <a:cs typeface="Calibri" pitchFamily="34" charset="0"/>
              </a:rPr>
              <a:t>, es una planta con flor, originaria de zonas tropicales del África oriental.</a:t>
            </a:r>
          </a:p>
          <a:p>
            <a:r>
              <a:rPr lang="es-ES" sz="7200" dirty="0">
                <a:latin typeface="Calibri" pitchFamily="34" charset="0"/>
                <a:cs typeface="Calibri" pitchFamily="34" charset="0"/>
              </a:rPr>
              <a:t>El </a:t>
            </a:r>
            <a:r>
              <a:rPr lang="es-ES" sz="7200" dirty="0" err="1">
                <a:latin typeface="Calibri" pitchFamily="34" charset="0"/>
                <a:cs typeface="Calibri" pitchFamily="34" charset="0"/>
              </a:rPr>
              <a:t>qat</a:t>
            </a:r>
            <a:r>
              <a:rPr lang="es-ES" sz="7200" dirty="0">
                <a:latin typeface="Calibri" pitchFamily="34" charset="0"/>
                <a:cs typeface="Calibri" pitchFamily="34" charset="0"/>
              </a:rPr>
              <a:t> es un estimulante vegetal que se masca, parecido al tabaco, usado tradicionalmente en Yemen y otros países árabes vecinos. Se trata de la planta con propiedades psicoestimulantes más potentes que se conoce hasta el momento. </a:t>
            </a:r>
          </a:p>
        </p:txBody>
      </p:sp>
    </p:spTree>
    <p:extLst>
      <p:ext uri="{BB962C8B-B14F-4D97-AF65-F5344CB8AC3E}">
        <p14:creationId xmlns:p14="http://schemas.microsoft.com/office/powerpoint/2010/main" val="2488059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Síndrome de intoxicación</a:t>
            </a:r>
            <a:endParaRPr lang="es-ES" dirty="0"/>
          </a:p>
        </p:txBody>
      </p:sp>
      <p:sp>
        <p:nvSpPr>
          <p:cNvPr id="3" name="2 Marcador de contenido"/>
          <p:cNvSpPr>
            <a:spLocks noGrp="1"/>
          </p:cNvSpPr>
          <p:nvPr>
            <p:ph idx="1"/>
          </p:nvPr>
        </p:nvSpPr>
        <p:spPr/>
        <p:txBody>
          <a:bodyPr>
            <a:normAutofit/>
          </a:bodyPr>
          <a:lstStyle/>
          <a:p>
            <a:r>
              <a:rPr lang="es-ES" dirty="0"/>
              <a:t>las intoxicaciones más rápidas y severas se generan a partir de la inhalación del humo de los cigarrillos de </a:t>
            </a:r>
            <a:r>
              <a:rPr lang="es-ES" dirty="0" smtClean="0"/>
              <a:t>marihuana</a:t>
            </a:r>
          </a:p>
          <a:p>
            <a:r>
              <a:rPr lang="es-ES" dirty="0" smtClean="0"/>
              <a:t>la </a:t>
            </a:r>
            <a:r>
              <a:rPr lang="es-ES" dirty="0"/>
              <a:t>inhalación produce un estado de intoxicación  capaz de inducir estados de pánico. En personas susceptibles ha desencadenado cuadros </a:t>
            </a:r>
            <a:r>
              <a:rPr lang="es-ES" dirty="0" smtClean="0"/>
              <a:t>psicóticos</a:t>
            </a:r>
            <a:r>
              <a:rPr lang="es-ES" dirty="0"/>
              <a:t>.</a:t>
            </a:r>
          </a:p>
          <a:p>
            <a:r>
              <a:rPr lang="es-ES" dirty="0"/>
              <a:t> </a:t>
            </a:r>
          </a:p>
          <a:p>
            <a:endParaRPr lang="es-ES" dirty="0"/>
          </a:p>
        </p:txBody>
      </p:sp>
    </p:spTree>
    <p:extLst>
      <p:ext uri="{BB962C8B-B14F-4D97-AF65-F5344CB8AC3E}">
        <p14:creationId xmlns:p14="http://schemas.microsoft.com/office/powerpoint/2010/main" val="288705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Síndrome de abstinencia</a:t>
            </a:r>
            <a:endParaRPr lang="es-ES" dirty="0"/>
          </a:p>
        </p:txBody>
      </p:sp>
      <p:sp>
        <p:nvSpPr>
          <p:cNvPr id="3" name="2 Marcador de contenido"/>
          <p:cNvSpPr>
            <a:spLocks noGrp="1"/>
          </p:cNvSpPr>
          <p:nvPr>
            <p:ph idx="1"/>
          </p:nvPr>
        </p:nvSpPr>
        <p:spPr/>
        <p:txBody>
          <a:bodyPr>
            <a:normAutofit fontScale="92500" lnSpcReduction="20000"/>
          </a:bodyPr>
          <a:lstStyle/>
          <a:p>
            <a:pPr marL="0" indent="0">
              <a:buNone/>
            </a:pPr>
            <a:endParaRPr lang="es-ES" dirty="0"/>
          </a:p>
          <a:p>
            <a:r>
              <a:rPr lang="es-ES" dirty="0" smtClean="0"/>
              <a:t>No se ha </a:t>
            </a:r>
            <a:r>
              <a:rPr lang="es-ES" dirty="0"/>
              <a:t>descrito un síndrome de abstinencia para esta sustancia de difícil categorización clínica y farmacológica (en tanto  no   es   un   sedante,   ni   </a:t>
            </a:r>
            <a:r>
              <a:rPr lang="es-ES" dirty="0" smtClean="0"/>
              <a:t>estimulante, </a:t>
            </a:r>
            <a:r>
              <a:rPr lang="es-ES" dirty="0"/>
              <a:t>ni   psicodisléptico propiamente), </a:t>
            </a:r>
            <a:endParaRPr lang="es-ES" dirty="0" smtClean="0"/>
          </a:p>
          <a:p>
            <a:r>
              <a:rPr lang="es-ES" dirty="0" smtClean="0"/>
              <a:t>la </a:t>
            </a:r>
            <a:r>
              <a:rPr lang="es-ES" dirty="0"/>
              <a:t>experiencia de las últimas décadas </a:t>
            </a:r>
            <a:r>
              <a:rPr lang="es-ES" dirty="0" smtClean="0"/>
              <a:t>ha </a:t>
            </a:r>
            <a:r>
              <a:rPr lang="es-ES" dirty="0"/>
              <a:t>permitido identificar un cuadro que ocurre por la </a:t>
            </a:r>
            <a:r>
              <a:rPr lang="es-ES" dirty="0" smtClean="0"/>
              <a:t>interrupción </a:t>
            </a:r>
            <a:r>
              <a:rPr lang="es-ES" dirty="0"/>
              <a:t>del </a:t>
            </a:r>
            <a:r>
              <a:rPr lang="es-ES" dirty="0" smtClean="0"/>
              <a:t>consumo, con </a:t>
            </a:r>
            <a:r>
              <a:rPr lang="es-ES" dirty="0"/>
              <a:t>alteraciones específicas, variables de individuo a </a:t>
            </a:r>
            <a:r>
              <a:rPr lang="es-ES" dirty="0" smtClean="0"/>
              <a:t>individuo que depende de </a:t>
            </a:r>
            <a:r>
              <a:rPr lang="es-ES" dirty="0"/>
              <a:t>la dosis consumida a lo largo del </a:t>
            </a:r>
            <a:r>
              <a:rPr lang="es-ES" dirty="0" smtClean="0"/>
              <a:t>tiempo.</a:t>
            </a:r>
            <a:endParaRPr lang="es-ES" dirty="0"/>
          </a:p>
          <a:p>
            <a:endParaRPr lang="es-ES" dirty="0"/>
          </a:p>
        </p:txBody>
      </p:sp>
    </p:spTree>
    <p:extLst>
      <p:ext uri="{BB962C8B-B14F-4D97-AF65-F5344CB8AC3E}">
        <p14:creationId xmlns:p14="http://schemas.microsoft.com/office/powerpoint/2010/main" val="168895262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220</TotalTime>
  <Words>4462</Words>
  <Application>Microsoft Office PowerPoint</Application>
  <PresentationFormat>Presentación en pantalla (4:3)</PresentationFormat>
  <Paragraphs>256</Paragraphs>
  <Slides>72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72</vt:i4>
      </vt:variant>
    </vt:vector>
  </HeadingPairs>
  <TitlesOfParts>
    <vt:vector size="79" baseType="lpstr">
      <vt:lpstr>Arial</vt:lpstr>
      <vt:lpstr>Brush Script MT</vt:lpstr>
      <vt:lpstr>Calibri</vt:lpstr>
      <vt:lpstr>Constantia</vt:lpstr>
      <vt:lpstr>Franklin Gothic Book</vt:lpstr>
      <vt:lpstr>Rage Italic</vt:lpstr>
      <vt:lpstr>Chincheta</vt:lpstr>
      <vt:lpstr>TRASTORNOS POR USO DE DROGAS</vt:lpstr>
      <vt:lpstr>MARIHUANA</vt:lpstr>
      <vt:lpstr>Alucinógenos</vt:lpstr>
      <vt:lpstr>Presentación de PowerPoint</vt:lpstr>
      <vt:lpstr>Presentación de PowerPoint</vt:lpstr>
      <vt:lpstr>Presentación de PowerPoint</vt:lpstr>
      <vt:lpstr>Síndrome de intoxicación</vt:lpstr>
      <vt:lpstr>Síndrome de intoxicación</vt:lpstr>
      <vt:lpstr>Síndrome de abstinencia</vt:lpstr>
      <vt:lpstr>Diagnóstico nosológico</vt:lpstr>
      <vt:lpstr>Alucinógenos</vt:lpstr>
      <vt:lpstr>Toxicología</vt:lpstr>
      <vt:lpstr>Toxicología</vt:lpstr>
      <vt:lpstr>Toxicología</vt:lpstr>
      <vt:lpstr>Síndrome de intoxicación</vt:lpstr>
      <vt:lpstr>Diagnóstico nosológico</vt:lpstr>
      <vt:lpstr>Presentación de PowerPoint</vt:lpstr>
      <vt:lpstr>Presentación de PowerPoint</vt:lpstr>
      <vt:lpstr>Cocaína</vt:lpstr>
      <vt:lpstr>Presentación de PowerPoint</vt:lpstr>
      <vt:lpstr>Toxicología</vt:lpstr>
      <vt:lpstr>Síndrome de intoxicación</vt:lpstr>
      <vt:lpstr>Síndrome nosológico</vt:lpstr>
      <vt:lpstr>Presentación de PowerPoint</vt:lpstr>
      <vt:lpstr>Presentación de PowerPoint</vt:lpstr>
      <vt:lpstr>Presentación de PowerPoint</vt:lpstr>
      <vt:lpstr>Síndrome de abstinencia</vt:lpstr>
      <vt:lpstr>Presentación de PowerPoint</vt:lpstr>
      <vt:lpstr>Presentación de PowerPoint</vt:lpstr>
      <vt:lpstr>Presentación de PowerPoint</vt:lpstr>
      <vt:lpstr>Diagnóstico nosológico</vt:lpstr>
      <vt:lpstr>Anfetaminas</vt:lpstr>
      <vt:lpstr>Síndrome de intoxicación</vt:lpstr>
      <vt:lpstr>Presentación de PowerPoint</vt:lpstr>
      <vt:lpstr>Derivados del opio</vt:lpstr>
      <vt:lpstr>Presentación de PowerPoint</vt:lpstr>
      <vt:lpstr> Síndrome de intoxicación </vt:lpstr>
      <vt:lpstr>Presentación de PowerPoint</vt:lpstr>
      <vt:lpstr>Presentación de PowerPoint</vt:lpstr>
      <vt:lpstr>Presentación de PowerPoint</vt:lpstr>
      <vt:lpstr>Hipnóticos y ansiolíticos</vt:lpstr>
      <vt:lpstr>Síndrome de Intoxicación</vt:lpstr>
      <vt:lpstr>Presentación de PowerPoint</vt:lpstr>
      <vt:lpstr>Síndrome de Abstinencia</vt:lpstr>
      <vt:lpstr>Presentación de PowerPoint</vt:lpstr>
      <vt:lpstr>Presentación de PowerPoint</vt:lpstr>
      <vt:lpstr>Presentación de PowerPoint</vt:lpstr>
      <vt:lpstr>Presentación de PowerPoint</vt:lpstr>
      <vt:lpstr>Inhalantes</vt:lpstr>
      <vt:lpstr>Presentación de PowerPoint</vt:lpstr>
      <vt:lpstr>Presentación de PowerPoint</vt:lpstr>
      <vt:lpstr>Diagnóstico nosológico</vt:lpstr>
      <vt:lpstr>Presentación de PowerPoint</vt:lpstr>
      <vt:lpstr>Presentación de PowerPoint</vt:lpstr>
      <vt:lpstr>Síndrome de abstinencia</vt:lpstr>
      <vt:lpstr>DROGAS DE DISEÑO</vt:lpstr>
      <vt:lpstr>Presentación de PowerPoint</vt:lpstr>
      <vt:lpstr>Presentación de PowerPoint</vt:lpstr>
      <vt:lpstr>Presentación de PowerPoint</vt:lpstr>
      <vt:lpstr>Tipos</vt:lpstr>
      <vt:lpstr>Presentación de PowerPoint</vt:lpstr>
      <vt:lpstr>Presentación de PowerPoint</vt:lpstr>
      <vt:lpstr>Presentación de PowerPoint</vt:lpstr>
      <vt:lpstr>Presentación de PowerPoint</vt:lpstr>
      <vt:lpstr>Extasis</vt:lpstr>
      <vt:lpstr>Síndrome de intoxicación</vt:lpstr>
      <vt:lpstr>GHB</vt:lpstr>
      <vt:lpstr>TMA-2</vt:lpstr>
      <vt:lpstr>Nitritos</vt:lpstr>
      <vt:lpstr>Fenciclidina o PCP</vt:lpstr>
      <vt:lpstr>PCP</vt:lpstr>
      <vt:lpstr>Catha edulis</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TRASTORNOS POR USO DE DROGAS</dc:title>
  <dc:creator>María de los Ángeles Vargas Quesada</dc:creator>
  <cp:lastModifiedBy>Esther</cp:lastModifiedBy>
  <cp:revision>29</cp:revision>
  <dcterms:created xsi:type="dcterms:W3CDTF">2013-02-20T10:30:58Z</dcterms:created>
  <dcterms:modified xsi:type="dcterms:W3CDTF">2018-03-09T14:13:49Z</dcterms:modified>
</cp:coreProperties>
</file>