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80" r:id="rId14"/>
    <p:sldId id="274" r:id="rId15"/>
    <p:sldId id="294" r:id="rId16"/>
    <p:sldId id="295" r:id="rId17"/>
    <p:sldId id="275" r:id="rId18"/>
    <p:sldId id="296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48" autoAdjust="0"/>
    <p:restoredTop sz="86454" autoAdjust="0"/>
  </p:normalViewPr>
  <p:slideViewPr>
    <p:cSldViewPr>
      <p:cViewPr varScale="1">
        <p:scale>
          <a:sx n="74" d="100"/>
          <a:sy n="74" d="100"/>
        </p:scale>
        <p:origin x="-12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3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833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564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89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9150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135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707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6853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4037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940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4285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500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42EC6-FE27-4D63-AE3C-C483BCCBC41D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C2207-1257-40F1-86DA-C42151FB35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8247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45719"/>
          </a:xfrm>
          <a:solidFill>
            <a:srgbClr val="0070C0"/>
          </a:solidFill>
        </p:spPr>
        <p:txBody>
          <a:bodyPr>
            <a:noAutofit/>
          </a:bodyPr>
          <a:lstStyle/>
          <a:p>
            <a:endParaRPr lang="es-MX" sz="2800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776864" cy="5976664"/>
          </a:xfrm>
          <a:solidFill>
            <a:srgbClr val="0070C0"/>
          </a:solidFill>
        </p:spPr>
        <p:txBody>
          <a:bodyPr/>
          <a:lstStyle/>
          <a:p>
            <a:endParaRPr lang="es-MX" dirty="0" smtClean="0">
              <a:solidFill>
                <a:srgbClr val="FFFF00"/>
              </a:solidFill>
            </a:endParaRPr>
          </a:p>
          <a:p>
            <a:r>
              <a:rPr lang="es-MX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Trastornos del estado de ánimo </a:t>
            </a:r>
          </a:p>
          <a:p>
            <a:endParaRPr lang="es-MX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es-MX" sz="4400" dirty="0" smtClean="0">
              <a:solidFill>
                <a:srgbClr val="FFFF00"/>
              </a:solidFill>
            </a:endParaRPr>
          </a:p>
          <a:p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Profesora Dra. Hilda Rosa Alonso </a:t>
            </a:r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Sardiñas</a:t>
            </a:r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4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64807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/>
            </a:r>
            <a:br>
              <a:rPr lang="es-MX" sz="2800" dirty="0" smtClean="0">
                <a:solidFill>
                  <a:srgbClr val="FFFF00"/>
                </a:solidFill>
              </a:rPr>
            </a:b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 por el médico general</a:t>
            </a:r>
            <a:b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BO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Diagnostico precoz</a:t>
            </a:r>
          </a:p>
          <a:p>
            <a:pPr algn="l"/>
            <a:r>
              <a:rPr lang="es-BO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Remisión al médico  especializado</a:t>
            </a:r>
          </a:p>
          <a:p>
            <a:pPr algn="l"/>
            <a:endParaRPr lang="es-BO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 preventivo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l"/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Evitar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el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suicidio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 la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tendencia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al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consumo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alcohol en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pacientes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deprimidos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Orientacion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eugenésica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Evitar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conductas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socialmente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reprochables</a:t>
            </a:r>
            <a:endParaRPr lang="es-BO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64807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/>
            </a:r>
            <a:br>
              <a:rPr lang="es-MX" sz="2800" dirty="0" smtClean="0">
                <a:solidFill>
                  <a:srgbClr val="FFFF00"/>
                </a:solidFill>
              </a:rPr>
            </a:b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 por el médico general</a:t>
            </a:r>
            <a:b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 fontScale="92500"/>
          </a:bodyPr>
          <a:lstStyle/>
          <a:p>
            <a:pPr algn="l"/>
            <a:r>
              <a:rPr lang="es-BO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 curativo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l"/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Biológico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Clorpromaciana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300 a 600mg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diarios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Haloperidol de 9 a 18 mg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diarios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Agregar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antiparkisonianos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Imipramina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Amitriptilina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75 a 150 mg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diarios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Psicol</a:t>
            </a:r>
            <a:r>
              <a:rPr lang="es-BO" sz="28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ogico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Relacion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cooperacion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guiada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psicoeducacion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al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paciente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Social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Aletar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la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familia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sobre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posibles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complicaciones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orientaciones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laborales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 m</a:t>
            </a:r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é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dico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legales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BO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77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64807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/>
            </a:r>
            <a:br>
              <a:rPr lang="es-MX" sz="2800" dirty="0" smtClean="0">
                <a:solidFill>
                  <a:srgbClr val="FFFF00"/>
                </a:solidFill>
              </a:rPr>
            </a:b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 por el médico general</a:t>
            </a:r>
            <a:b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endParaRPr lang="es-BO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 </a:t>
            </a:r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rehabilitatirio</a:t>
            </a:r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Se limita a medidas temporales cuando los episodios se prolongan</a:t>
            </a:r>
          </a:p>
          <a:p>
            <a:pPr algn="l"/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 en niveles especializados</a:t>
            </a:r>
          </a:p>
        </p:txBody>
      </p:sp>
    </p:spTree>
    <p:extLst>
      <p:ext uri="{BB962C8B-B14F-4D97-AF65-F5344CB8AC3E}">
        <p14:creationId xmlns:p14="http://schemas.microsoft.com/office/powerpoint/2010/main" val="96570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7772400" cy="792088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err="1" smtClean="0">
                <a:solidFill>
                  <a:srgbClr val="FFFF00"/>
                </a:solidFill>
              </a:rPr>
              <a:t>Distimia</a:t>
            </a:r>
            <a:r>
              <a:rPr lang="es-MX" sz="2800" dirty="0" smtClean="0">
                <a:solidFill>
                  <a:srgbClr val="FFFF00"/>
                </a:solidFill>
              </a:rPr>
              <a:t> y Ciclotimia </a:t>
            </a:r>
            <a:endParaRPr lang="es-MX" sz="2800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7776864" cy="4896544"/>
          </a:xfrm>
          <a:solidFill>
            <a:srgbClr val="0070C0"/>
          </a:solidFill>
        </p:spPr>
        <p:txBody>
          <a:bodyPr>
            <a:no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</a:rPr>
              <a:t>Presencia de síntomas menos severos que los del Trastorno Depresivo Mayor  o del Trastorno Bipolar tipo I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</a:rPr>
              <a:t>Trastorno </a:t>
            </a:r>
            <a:r>
              <a:rPr lang="es-MX" sz="2400" dirty="0" err="1" smtClean="0">
                <a:solidFill>
                  <a:srgbClr val="FFFF00"/>
                </a:solidFill>
              </a:rPr>
              <a:t>distímico</a:t>
            </a:r>
            <a:r>
              <a:rPr lang="es-MX" sz="2400" dirty="0" smtClean="0">
                <a:solidFill>
                  <a:srgbClr val="FFFF00"/>
                </a:solidFill>
              </a:rPr>
              <a:t> con al menos dos años con ánimo deprimido, no lo suficientemente severo para el diagnóstico de Trastorno Depresivo Mayor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</a:rPr>
              <a:t>Trastorno ciclotímico por al menos dos años con ocurrencia de episodios hipomaniacos que no  corresponden a un cuadro de manía y síntomas depresivos que no corresponden  a un Episodio Depresivo Mayor.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24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93610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Melancol</a:t>
            </a:r>
            <a:r>
              <a:rPr lang="es-BO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ía</a:t>
            </a:r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involutiva</a:t>
            </a:r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988840"/>
            <a:ext cx="7776864" cy="4536504"/>
          </a:xfrm>
          <a:solidFill>
            <a:srgbClr val="0070C0"/>
          </a:solidFill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Condición psiquiátrica funcional de nivel psicótico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 su patogenia actúan factores constitucionales y psicosociales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 manifiesta clínicamente por depresión, angustia, trastorno de las necesidades, e hipocondría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Habitualmente se instala en la 5ta o 6ta década e la vida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Enfermedad de más alto riesgo suicida</a:t>
            </a:r>
            <a:endParaRPr lang="es-MX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348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93610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Melancol</a:t>
            </a:r>
            <a:r>
              <a:rPr lang="es-BO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ía</a:t>
            </a:r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involutiva</a:t>
            </a:r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988840"/>
            <a:ext cx="7776864" cy="4536504"/>
          </a:xfrm>
          <a:solidFill>
            <a:srgbClr val="0070C0"/>
          </a:solidFill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 menos frecuente que la enfermedad afectiva</a:t>
            </a: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-Se diagnostica 3 veces más en mujeres que en hombres</a:t>
            </a:r>
            <a:endParaRPr lang="es-MX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-El climaterio en la mujer tiene un papel desencadenante</a:t>
            </a: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-Como factores ambientales se evidencian muerte del </a:t>
            </a:r>
            <a:r>
              <a:rPr lang="es-MX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cónyugue</a:t>
            </a: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separación de los hijos, divorcios</a:t>
            </a: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-Manifestación esencial es depresión agitada, habitualmente de nivel psicótico, se acompaña de alucinaciones y delirios hipocondríacos</a:t>
            </a: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-Los temas delirantes se relacionan con la inseguridad ante vejez y muerte</a:t>
            </a: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-Respuesta al TECAR muy efectiva</a:t>
            </a: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-Diagnóstico diferencial: Enfermedad afectiva</a:t>
            </a:r>
          </a:p>
        </p:txBody>
      </p:sp>
    </p:spTree>
    <p:extLst>
      <p:ext uri="{BB962C8B-B14F-4D97-AF65-F5344CB8AC3E}">
        <p14:creationId xmlns:p14="http://schemas.microsoft.com/office/powerpoint/2010/main" val="140559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93610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Melancol</a:t>
            </a:r>
            <a:r>
              <a:rPr lang="es-BO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ía</a:t>
            </a:r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involutiva</a:t>
            </a:r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988840"/>
            <a:ext cx="7776864" cy="4536504"/>
          </a:xfrm>
          <a:solidFill>
            <a:srgbClr val="0070C0"/>
          </a:solidFill>
        </p:spPr>
        <p:txBody>
          <a:bodyPr>
            <a:normAutofit lnSpcReduction="10000"/>
          </a:bodyPr>
          <a:lstStyle/>
          <a:p>
            <a:pPr algn="l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Formas cl</a:t>
            </a:r>
            <a:r>
              <a:rPr lang="es-BO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ínicas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s-BO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paranoide, depresiva, y mixta</a:t>
            </a:r>
          </a:p>
          <a:p>
            <a:pPr algn="l"/>
            <a:endParaRPr lang="es-BO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BO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</a:t>
            </a:r>
            <a:r>
              <a:rPr lang="en-US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l"/>
            <a:r>
              <a:rPr lang="en-US" sz="24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Preventivo</a:t>
            </a:r>
            <a:r>
              <a:rPr lang="en-US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Evitar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suicidios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complicaciones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malnutrición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Curativo</a:t>
            </a:r>
            <a:r>
              <a:rPr lang="en-US" sz="2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sz="24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Biologico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Amitriptilina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Tioridazina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Nitrazepan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Sertralina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Psicologico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Relación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participación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mutua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ayuda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psicoterapéutica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Sociales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Orientación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 la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familia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reposo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laboral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03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93610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Depresi</a:t>
            </a:r>
            <a:r>
              <a:rPr lang="es-BO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ón</a:t>
            </a:r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reactiva psicótica</a:t>
            </a:r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988840"/>
            <a:ext cx="7776864" cy="4536504"/>
          </a:xfrm>
          <a:solidFill>
            <a:srgbClr val="0070C0"/>
          </a:solidFill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Afección psiquiátrica funcional predominantemente exógena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Nivel psicótico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 instala luego de contingencias psicosociales significativas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 expresa en lo clínico mediante manifestaciones depresivas y delirantes que en algún grado reflejan las situaciones traumáticas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veces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</a:t>
            </a:r>
            <a:r>
              <a:rPr lang="es-BO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ó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sind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depresivo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s-MX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Pron</a:t>
            </a: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ó</a:t>
            </a: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stico bueno, evoluciona por lo general a restitución total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 presenta indistintamente en ambos sexos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 menos frecuente que la enfermedad afectiva y la melancolía involutiva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Implica alto riesgo suicida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es-MX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1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936104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Depresi</a:t>
            </a:r>
            <a:r>
              <a:rPr lang="es-BO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ón</a:t>
            </a:r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reactiva psicótica</a:t>
            </a:r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988840"/>
            <a:ext cx="7776864" cy="4536504"/>
          </a:xfrm>
          <a:solidFill>
            <a:srgbClr val="0070C0"/>
          </a:solidFill>
        </p:spPr>
        <p:txBody>
          <a:bodyPr>
            <a:normAutofit lnSpcReduction="10000"/>
          </a:bodyPr>
          <a:lstStyle/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Diagn</a:t>
            </a: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ó</a:t>
            </a:r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stico diferencial: Enfermedad afectiva, melancolía involutiva</a:t>
            </a: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Tratamiento</a:t>
            </a:r>
          </a:p>
          <a:p>
            <a:pPr algn="l"/>
            <a:r>
              <a:rPr lang="es-MX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Preventivo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Evitar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suicidios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otras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complicaciones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médico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legales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Curativo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l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Biologico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Mantener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fármaco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antidepresivo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meses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más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al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egreso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Psicologico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Relación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participacion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mutua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psicoterapia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apoyo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Social: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Orientaciones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laborales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transitorias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s-MX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61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792088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Historia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endParaRPr lang="es-MX" sz="35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Antiguo Testamento (Biblia hebrea), rey Saúl describió un síndrome depresivo. 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Hipócrates describió episodios de manía y de melancolía 400 años a. n. e.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 1621, Robert Burton escribió la </a:t>
            </a:r>
            <a:r>
              <a:rPr lang="es-MX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Anatomia</a:t>
            </a: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la Melancolía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 1899, Emil </a:t>
            </a:r>
            <a:r>
              <a:rPr lang="es-MX" sz="24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Krapelin</a:t>
            </a: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describió Psicosis Maniaco Depresiva y la diferenció de la Demencia Precoz (Esquizofrenia)</a:t>
            </a:r>
          </a:p>
          <a:p>
            <a:pPr marL="457200" lvl="0" indent="-457200" algn="l">
              <a:buFont typeface="Arial" pitchFamily="34" charset="0"/>
              <a:buChar char="•"/>
            </a:pPr>
            <a:r>
              <a:rPr lang="es-MX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También describió la Melancolía Involutiva, trastorno del ánimo de debut tardío</a:t>
            </a:r>
          </a:p>
          <a:p>
            <a:pPr algn="l"/>
            <a:endParaRPr lang="es-MX" sz="4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74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792088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Trastornos del humor  CIE-10</a:t>
            </a: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s-MX" sz="35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Presencia de manifestaciones en el estado de ánimo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exaltación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depresión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Modificaciones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en la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energía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vital</a:t>
            </a: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hiperbulia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abulia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Afectación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las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necesidades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disminuidas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incrementadas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l"/>
            <a:endParaRPr lang="es-MX" sz="35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4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38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792088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Entidades clínicas </a:t>
            </a: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s-MX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 Bipolar 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Distimia</a:t>
            </a:r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y Ciclotimia 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-Depresión psicótica psicógena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-Melancolía involutiva</a:t>
            </a:r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5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64807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/>
            </a:r>
            <a:br>
              <a:rPr lang="es-MX" sz="2800" dirty="0" smtClean="0">
                <a:solidFill>
                  <a:srgbClr val="FFFF00"/>
                </a:solidFill>
              </a:rPr>
            </a:b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Trastorno Bipolar </a:t>
            </a:r>
            <a:b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Afección psiquiátrica funcional </a:t>
            </a:r>
            <a:endParaRPr lang="es-MX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-Nivel psicótico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-Predominantemente endógena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-Manifestaciones afectivas 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-Toma de las necesidades, pensamiento y actividad motora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-Evoluciona por episodios con periodos de </a:t>
            </a:r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remision</a:t>
            </a:r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total 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Evolucion</a:t>
            </a:r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no </a:t>
            </a:r>
            <a:r>
              <a:rPr lang="es-MX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deteriorante</a:t>
            </a:r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400" dirty="0" smtClean="0">
              <a:solidFill>
                <a:srgbClr val="FFFF00"/>
              </a:solidFill>
            </a:endParaRPr>
          </a:p>
          <a:p>
            <a:pPr algn="l"/>
            <a:endParaRPr lang="es-MX" sz="24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2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64807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/>
            </a:r>
            <a:br>
              <a:rPr lang="es-MX" sz="2800" dirty="0" smtClean="0">
                <a:solidFill>
                  <a:srgbClr val="FFFF00"/>
                </a:solidFill>
              </a:rPr>
            </a:b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Trastorno Bipolar. Características</a:t>
            </a:r>
            <a:b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 fontScale="92500" lnSpcReduction="20000"/>
          </a:bodyPr>
          <a:lstStyle/>
          <a:p>
            <a:pPr algn="l"/>
            <a:r>
              <a:rPr lang="es-MX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-Se diagnostica en proporción aproximada de 1 por cada 3 o 4 esquizofrénicos</a:t>
            </a:r>
          </a:p>
          <a:p>
            <a:pPr algn="l"/>
            <a:r>
              <a:rPr lang="es-MX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-En relación con el sexo, es de tres mujeres por cada hombre</a:t>
            </a:r>
          </a:p>
          <a:p>
            <a:pPr algn="l"/>
            <a:r>
              <a:rPr lang="es-MX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-Aparece en la tercera década de la vida</a:t>
            </a:r>
          </a:p>
          <a:p>
            <a:pPr algn="l"/>
            <a:r>
              <a:rPr lang="es-MX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-Información genética juega un papel fundamental</a:t>
            </a:r>
          </a:p>
          <a:p>
            <a:pPr algn="l"/>
            <a:r>
              <a:rPr lang="es-MX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-Se correlaciona con el </a:t>
            </a:r>
            <a:r>
              <a:rPr lang="es-MX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somatotipo</a:t>
            </a:r>
            <a:r>
              <a:rPr lang="es-MX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pícnico</a:t>
            </a:r>
          </a:p>
          <a:p>
            <a:pPr algn="l"/>
            <a:r>
              <a:rPr lang="es-MX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-Se expresa clínicamente por episodios de manía, hipomanía,  y episodios depresivos que se pueden alternar</a:t>
            </a:r>
          </a:p>
          <a:p>
            <a:pPr algn="l"/>
            <a:r>
              <a:rPr lang="es-MX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-Pronostico bueno pero se pueden presentar suicidios y problemas médico legales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exhibicionismo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violaciones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conductas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promiscuas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transacciones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ilegales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l"/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Diagnóstico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diferencial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Trastorno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esquizoafectivo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disritmia</a:t>
            </a:r>
            <a:r>
              <a:rPr lang="en-US" sz="2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epilectica</a:t>
            </a:r>
            <a:endParaRPr lang="es-MX" sz="26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18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64807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/>
            </a:r>
            <a:br>
              <a:rPr lang="es-MX" sz="2800" dirty="0" smtClean="0">
                <a:solidFill>
                  <a:srgbClr val="FFFF00"/>
                </a:solidFill>
              </a:rPr>
            </a:b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Manía </a:t>
            </a:r>
            <a:r>
              <a:rPr lang="es-MX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Hipomanía </a:t>
            </a:r>
            <a:b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endParaRPr lang="es-MX" sz="26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-Humor elevado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/irritable</a:t>
            </a: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Autoestima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inflada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Grandiosidad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Necesidad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disminuida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dormir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Locuacidad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aumentada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Pensamientos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disparados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Distractil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Aumento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 la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activida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Agitacion</a:t>
            </a:r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Involucramiento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aumentado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en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actividades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placenteras</a:t>
            </a:r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35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64807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/>
            </a:r>
            <a:br>
              <a:rPr lang="es-MX" sz="2800" dirty="0" smtClean="0">
                <a:solidFill>
                  <a:srgbClr val="FFFF00"/>
                </a:solidFill>
              </a:rPr>
            </a:b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Depresión </a:t>
            </a:r>
            <a:b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Humor depresivo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-Perdida de la capacidad de interesarse y disfrutar de las cosas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-Disminución de la vitalidad, que lleva a una reducción del nivel de actividad y cansancio exagerado, que aparece tras esfuerzo mínimo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-Disminución de la atención y concentración</a:t>
            </a: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-Perdida de la confianza en sí mismo, sentimientos de inferioridad</a:t>
            </a: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34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648071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/>
            </a:r>
            <a:br>
              <a:rPr lang="es-MX" sz="2800" dirty="0" smtClean="0">
                <a:solidFill>
                  <a:srgbClr val="FFFF00"/>
                </a:solidFill>
              </a:rPr>
            </a:br>
            <a: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Depresión </a:t>
            </a:r>
            <a:br>
              <a:rPr lang="es-MX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endParaRPr lang="es-MX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268760"/>
            <a:ext cx="7776864" cy="518457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-Ideas de culpa y de ser inútil 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incluso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en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episodios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leves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s-BO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-Perspectiva sombría del futuro</a:t>
            </a:r>
          </a:p>
          <a:p>
            <a:pPr algn="l"/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-Pensamiento y actos suicidas o de autoagresiones</a:t>
            </a:r>
          </a:p>
          <a:p>
            <a:pPr algn="l"/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-Trastornos del sueño</a:t>
            </a:r>
          </a:p>
          <a:p>
            <a:pPr algn="l"/>
            <a:r>
              <a:rPr lang="es-BO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-Pérdida del apetito o perdida de peso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(5% o mas del peso corporal en el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último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mes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s-BO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1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909</Words>
  <Application>Microsoft Office PowerPoint</Application>
  <PresentationFormat>Presentación en pantalla (4:3)</PresentationFormat>
  <Paragraphs>131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Presentación de PowerPoint</vt:lpstr>
      <vt:lpstr>Historia</vt:lpstr>
      <vt:lpstr>Trastornos del humor  CIE-10</vt:lpstr>
      <vt:lpstr>Entidades clínicas </vt:lpstr>
      <vt:lpstr>  Trastorno Bipolar  </vt:lpstr>
      <vt:lpstr>  Trastorno Bipolar. Características </vt:lpstr>
      <vt:lpstr>  Manía /Hipomanía  </vt:lpstr>
      <vt:lpstr>  Depresión  </vt:lpstr>
      <vt:lpstr>  Depresión  </vt:lpstr>
      <vt:lpstr> Tratamiento por el médico general </vt:lpstr>
      <vt:lpstr> Tratamiento por el médico general </vt:lpstr>
      <vt:lpstr> Tratamiento por el médico general </vt:lpstr>
      <vt:lpstr>Distimia y Ciclotimia </vt:lpstr>
      <vt:lpstr>Melancolía involutiva</vt:lpstr>
      <vt:lpstr>Melancolía involutiva</vt:lpstr>
      <vt:lpstr>Melancolía involutiva</vt:lpstr>
      <vt:lpstr>Depresión reactiva psicótica</vt:lpstr>
      <vt:lpstr>Depresión reactiva psicótica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OFFICEDEPOT</dc:creator>
  <cp:lastModifiedBy>Personal</cp:lastModifiedBy>
  <cp:revision>89</cp:revision>
  <dcterms:created xsi:type="dcterms:W3CDTF">2021-06-05T20:31:59Z</dcterms:created>
  <dcterms:modified xsi:type="dcterms:W3CDTF">2025-10-03T13:47:58Z</dcterms:modified>
</cp:coreProperties>
</file>