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5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07084-B925-4A9A-847E-5051789629B3}" type="datetimeFigureOut">
              <a:rPr lang="es-ES" smtClean="0"/>
              <a:t>18/03/2023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E8EED-A91E-4E73-9D2D-C5F2E23F65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6009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E8EED-A91E-4E73-9D2D-C5F2E23F658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7272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E70EFA0-2842-40D1-8F98-168B55561340}" type="datetimeFigureOut">
              <a:rPr lang="es-ES" smtClean="0"/>
              <a:t>18/03/2023</a:t>
            </a:fld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DCB5C75-7E5B-44A0-967B-DFE48950A7A3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70EFA0-2842-40D1-8F98-168B55561340}" type="datetimeFigureOut">
              <a:rPr lang="es-ES" smtClean="0"/>
              <a:t>18/03/2023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CB5C75-7E5B-44A0-967B-DFE48950A7A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70EFA0-2842-40D1-8F98-168B55561340}" type="datetimeFigureOut">
              <a:rPr lang="es-ES" smtClean="0"/>
              <a:t>18/03/2023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CB5C75-7E5B-44A0-967B-DFE48950A7A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70EFA0-2842-40D1-8F98-168B55561340}" type="datetimeFigureOut">
              <a:rPr lang="es-ES" smtClean="0"/>
              <a:t>18/03/2023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CB5C75-7E5B-44A0-967B-DFE48950A7A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E70EFA0-2842-40D1-8F98-168B55561340}" type="datetimeFigureOut">
              <a:rPr lang="es-ES" smtClean="0"/>
              <a:t>18/03/2023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DCB5C75-7E5B-44A0-967B-DFE48950A7A3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70EFA0-2842-40D1-8F98-168B55561340}" type="datetimeFigureOut">
              <a:rPr lang="es-ES" smtClean="0"/>
              <a:t>18/03/2023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DCB5C75-7E5B-44A0-967B-DFE48950A7A3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70EFA0-2842-40D1-8F98-168B55561340}" type="datetimeFigureOut">
              <a:rPr lang="es-ES" smtClean="0"/>
              <a:t>18/03/2023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DCB5C75-7E5B-44A0-967B-DFE48950A7A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70EFA0-2842-40D1-8F98-168B55561340}" type="datetimeFigureOut">
              <a:rPr lang="es-ES" smtClean="0"/>
              <a:t>18/03/2023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CB5C75-7E5B-44A0-967B-DFE48950A7A3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70EFA0-2842-40D1-8F98-168B55561340}" type="datetimeFigureOut">
              <a:rPr lang="es-ES" smtClean="0"/>
              <a:t>18/03/2023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CB5C75-7E5B-44A0-967B-DFE48950A7A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E70EFA0-2842-40D1-8F98-168B55561340}" type="datetimeFigureOut">
              <a:rPr lang="es-ES" smtClean="0"/>
              <a:t>18/03/2023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DCB5C75-7E5B-44A0-967B-DFE48950A7A3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E70EFA0-2842-40D1-8F98-168B55561340}" type="datetimeFigureOut">
              <a:rPr lang="es-ES" smtClean="0"/>
              <a:t>18/03/2023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DCB5C75-7E5B-44A0-967B-DFE48950A7A3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E70EFA0-2842-40D1-8F98-168B55561340}" type="datetimeFigureOut">
              <a:rPr lang="es-ES" smtClean="0"/>
              <a:t>18/03/2023</a:t>
            </a:fld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DCB5C75-7E5B-44A0-967B-DFE48950A7A3}" type="slidenum">
              <a:rPr lang="es-ES" smtClean="0"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043608" y="620687"/>
            <a:ext cx="7650226" cy="2088233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Hospital Universitario </a:t>
            </a:r>
            <a:b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Gral. Calixto García</a:t>
            </a:r>
            <a:b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Conferencia de Psicosis  </a:t>
            </a:r>
            <a:endParaRPr lang="es-E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755576" y="2780928"/>
            <a:ext cx="7938258" cy="3312368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TEMA 7</a:t>
            </a:r>
          </a:p>
          <a:p>
            <a:pPr algn="l"/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Dra : Leanet Hidalgo Perez</a:t>
            </a:r>
          </a:p>
          <a:p>
            <a:pPr algn="l"/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Especialista en 1er grado en MGI  y Psiquiatría de adultos</a:t>
            </a:r>
          </a:p>
          <a:p>
            <a:pPr algn="l"/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Profesora instructora . </a:t>
            </a:r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83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6059016" cy="1303256"/>
          </a:xfrm>
        </p:spPr>
        <p:txBody>
          <a:bodyPr/>
          <a:lstStyle/>
          <a:p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Esquizofrenia</a:t>
            </a: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E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Enfermedad psiquiatrica funcional , predominantemente endógena , de nivel psicótico, instalación temprana, con ruptura del fenómeno psíquico, con sintomas graves en todas las esferas, evolución crónica , </a:t>
            </a: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 </a:t>
            </a:r>
            <a:r>
              <a:rPr lang="es-E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brotes de agudización y </a:t>
            </a: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deterioro.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Es la psicosis funcional modelo.</a:t>
            </a:r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04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476672"/>
            <a:ext cx="8147248" cy="5695845"/>
          </a:xfrm>
        </p:spPr>
        <p:txBody>
          <a:bodyPr>
            <a:normAutofit lnSpcReduction="10000"/>
          </a:bodyPr>
          <a:lstStyle/>
          <a:p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Cuadro clínico </a:t>
            </a:r>
          </a:p>
          <a:p>
            <a:endParaRPr lang="es-ES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Elemento cardinal ( disociación ideoafectiva conativa )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E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ambios sustanciales en la personalidad ( ruptura de la línea vital )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Disgregación del pensamiento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E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seudoalucinaciones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Trastornos del esquema corporal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Alucinaciones generalmente auditivas 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Ideas delirantes 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Afectación de hábitos y necesidades </a:t>
            </a:r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4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6779096" cy="1303256"/>
          </a:xfrm>
        </p:spPr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Formas clínicas </a:t>
            </a:r>
            <a:endParaRPr lang="es-E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Paranoide (mas frecuente, 60 % de todas, debut mas tardío, deterioro es menos pronunciado)  </a:t>
            </a:r>
          </a:p>
          <a:p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Hebefrenia o desorganizada</a:t>
            </a:r>
          </a:p>
          <a:p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Catatónica </a:t>
            </a:r>
          </a:p>
          <a:p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Simple </a:t>
            </a:r>
          </a:p>
        </p:txBody>
      </p:sp>
    </p:spTree>
    <p:extLst>
      <p:ext uri="{BB962C8B-B14F-4D97-AF65-F5344CB8AC3E}">
        <p14:creationId xmlns:p14="http://schemas.microsoft.com/office/powerpoint/2010/main" val="118570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5410944" cy="1159240"/>
          </a:xfrm>
        </p:spPr>
        <p:txBody>
          <a:bodyPr/>
          <a:lstStyle/>
          <a:p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Diagnostico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Antecedentes familiares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Personalidad premorbida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Antecedentes personales 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Noxas significativas 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Comienzo insidioso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Edad de instalación 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Sintomas característicos</a:t>
            </a:r>
          </a:p>
          <a:p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62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Trastorno afectivo bipolar</a:t>
            </a:r>
            <a:r>
              <a:rPr lang="es-ES" sz="4000" dirty="0" smtClean="0"/>
              <a:t> 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Afección psiquiatrica funcional, de nivel psicótico, predominantemente endógena, caracterizada por manifestaciones afectivas , tomas de las necesidades, pensamiento y actividad motora. Evoluciona por episodios con periodos de remisión total .  </a:t>
            </a:r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92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Afecta al 1% de la población mundial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Comienza entre los 15 y 24 años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Igual incidencia en hombres y mujeres 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Consta de episodios que pueden ser maniacos , mixtos, hipomaniacos, depresivos y eutimicos.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Buen pronostico si remiten totalmente los sintomas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Alto riesgo suicida en la formas depresivas.</a:t>
            </a:r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79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5915000" cy="1303256"/>
          </a:xfrm>
        </p:spPr>
        <p:txBody>
          <a:bodyPr/>
          <a:lstStyle/>
          <a:p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Demencias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Son de instalación insidiosa generalmente, en las primeras etapas afecta el pensamiento abstracto , la capacidad de calculo, la critica fina, y posteriormente la memoria, las capacidades intelectuales, hábitos , juicio critico y patrones de personalidad .</a:t>
            </a:r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08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5770984" cy="1159240"/>
          </a:xfrm>
        </p:spPr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Causas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Causas múltiples :</a:t>
            </a:r>
          </a:p>
          <a:p>
            <a:r>
              <a:rPr lang="es-E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vasculares       -  degenerativas </a:t>
            </a:r>
          </a:p>
          <a:p>
            <a:r>
              <a:rPr lang="es-E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infecciosas     </a:t>
            </a:r>
          </a:p>
          <a:p>
            <a:r>
              <a:rPr lang="es-E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postraumáticas</a:t>
            </a:r>
          </a:p>
          <a:p>
            <a:r>
              <a:rPr lang="es-E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alcohólicas</a:t>
            </a:r>
          </a:p>
          <a:p>
            <a:endParaRPr lang="es-ES" dirty="0" smtClean="0"/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Información genética (  Alzheimer)</a:t>
            </a:r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11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Demencia de Alzheimer </a:t>
            </a:r>
            <a:endParaRPr lang="es-E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Antiguamente denominada demencia senil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Representa el 50 % de las demencias 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Aparece despues de los 65 años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Mas frecuente en las mujeres 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Causa desconocida 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Importante factores genéticos ( APF)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Atrofia difusa a predominio temporoparietal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Comienzo insidioso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Notable degradación de la personalidad, capacidades intelectuales , memoria y juicio critico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Trastornos afectivos, ideas delirantes , atesoramiento, </a:t>
            </a:r>
          </a:p>
          <a:p>
            <a:r>
              <a:rPr lang="es-E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Evolución progresiva sin fluctuaciones.</a:t>
            </a:r>
          </a:p>
          <a:p>
            <a:r>
              <a:rPr lang="es-ES" dirty="0" smtClean="0"/>
              <a:t>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2439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7211144" cy="1231248"/>
          </a:xfrm>
        </p:spPr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Demencia vascular </a:t>
            </a:r>
            <a:endParaRPr lang="es-E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Antes denominada arterioesclerótica</a:t>
            </a:r>
          </a:p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Mas frecuente en el hombre </a:t>
            </a:r>
          </a:p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Edad de comienzo entre 50 y 55 años</a:t>
            </a:r>
          </a:p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Instalación puede ser insidiosa</a:t>
            </a:r>
          </a:p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Primeras manifestación pueden ser depresivo – asténicas</a:t>
            </a:r>
          </a:p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Sintomas de gran valor diagnostico ( HTA, afasia, agnosia, apraxias, ave)</a:t>
            </a:r>
          </a:p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Se percata del deterioro en estadios iniciales</a:t>
            </a:r>
          </a:p>
          <a:p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Fluctuaciones en los sintomas .</a:t>
            </a:r>
            <a:endParaRPr lang="es-E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0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5554960" cy="1231248"/>
          </a:xfrm>
        </p:spPr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OBJETIVOS</a:t>
            </a:r>
            <a:r>
              <a:rPr lang="es-ES" dirty="0" smtClean="0">
                <a:solidFill>
                  <a:srgbClr val="FFFF00"/>
                </a:solidFill>
              </a:rPr>
              <a:t> </a:t>
            </a:r>
            <a:endParaRPr lang="es-ES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1- Explicar el concepto y clasificación de los diferentes tipos de psicosis.</a:t>
            </a:r>
          </a:p>
          <a:p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2- Realizar el diagnostico positivo y diferencial de las diferentes entidades .</a:t>
            </a:r>
          </a:p>
          <a:p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3- Indicar la conducta a seguir en la urgencia y el seguimiento de las psicosis en la comunidad.</a:t>
            </a:r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23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1497782"/>
              </p:ext>
            </p:extLst>
          </p:nvPr>
        </p:nvGraphicFramePr>
        <p:xfrm>
          <a:off x="457200" y="476250"/>
          <a:ext cx="8229600" cy="57610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431562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Características </a:t>
                      </a:r>
                      <a:endParaRPr lang="es-ES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Demencia vascular </a:t>
                      </a:r>
                      <a:endParaRPr lang="es-ES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Demencia de Alzheimer</a:t>
                      </a:r>
                      <a:endParaRPr lang="es-ES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29397">
                <a:tc>
                  <a:txBody>
                    <a:bodyPr/>
                    <a:lstStyle/>
                    <a:p>
                      <a:r>
                        <a:rPr lang="es-ES" dirty="0" smtClean="0"/>
                        <a:t>Incidencia por sexo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masculino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femenino</a:t>
                      </a:r>
                      <a:endParaRPr lang="es-ES" dirty="0"/>
                    </a:p>
                  </a:txBody>
                  <a:tcPr/>
                </a:tc>
              </a:tr>
              <a:tr h="829397">
                <a:tc>
                  <a:txBody>
                    <a:bodyPr/>
                    <a:lstStyle/>
                    <a:p>
                      <a:r>
                        <a:rPr lang="es-ES" dirty="0" smtClean="0"/>
                        <a:t>Edad de aparición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50 – 55 años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aseline="0" dirty="0" smtClean="0"/>
                        <a:t>65 – 70 años</a:t>
                      </a:r>
                      <a:endParaRPr lang="es-ES" dirty="0"/>
                    </a:p>
                  </a:txBody>
                  <a:tcPr/>
                </a:tc>
              </a:tr>
              <a:tr h="829397">
                <a:tc>
                  <a:txBody>
                    <a:bodyPr/>
                    <a:lstStyle/>
                    <a:p>
                      <a:r>
                        <a:rPr lang="es-ES" dirty="0" smtClean="0"/>
                        <a:t>Tipo de demencia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parcial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Total </a:t>
                      </a:r>
                      <a:endParaRPr lang="es-ES" dirty="0"/>
                    </a:p>
                  </a:txBody>
                  <a:tcPr/>
                </a:tc>
              </a:tr>
              <a:tr h="1011911">
                <a:tc>
                  <a:txBody>
                    <a:bodyPr/>
                    <a:lstStyle/>
                    <a:p>
                      <a:r>
                        <a:rPr lang="es-ES" dirty="0" smtClean="0"/>
                        <a:t>Sintomas acompañantes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Neurológicos focales, convulsiones , hipertensión.</a:t>
                      </a:r>
                      <a:r>
                        <a:rPr lang="es-ES" baseline="0" dirty="0" smtClean="0"/>
                        <a:t>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No característicos</a:t>
                      </a:r>
                      <a:endParaRPr lang="es-ES" dirty="0"/>
                    </a:p>
                  </a:txBody>
                  <a:tcPr/>
                </a:tc>
              </a:tr>
              <a:tr h="829397">
                <a:tc>
                  <a:txBody>
                    <a:bodyPr/>
                    <a:lstStyle/>
                    <a:p>
                      <a:r>
                        <a:rPr lang="es-ES" dirty="0" smtClean="0"/>
                        <a:t>Evolución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Fluctuante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Sin fluctuaciones 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39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79821"/>
          </a:xfrm>
        </p:spPr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Conducta a seguir en las psicosis</a:t>
            </a:r>
          </a:p>
          <a:p>
            <a:endParaRPr lang="es-E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Urgencia (medio hospitalario )</a:t>
            </a:r>
          </a:p>
          <a:p>
            <a:r>
              <a:rPr lang="es-E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- </a:t>
            </a: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contención verbal </a:t>
            </a:r>
          </a:p>
          <a:p>
            <a:r>
              <a:rPr lang="es-E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              farmacológica      </a:t>
            </a:r>
            <a:endParaRPr lang="es-E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                 mecánica </a:t>
            </a:r>
            <a:endParaRPr lang="es-E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                  solicitud de ayuda</a:t>
            </a:r>
          </a:p>
          <a:p>
            <a:endParaRPr lang="es-E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" sz="4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. Comunidad </a:t>
            </a:r>
            <a:endParaRPr lang="es-E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61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5915000" cy="1303256"/>
          </a:xfrm>
        </p:spPr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Bibliografía</a:t>
            </a:r>
            <a:r>
              <a:rPr lang="es-ES" dirty="0" smtClean="0">
                <a:solidFill>
                  <a:srgbClr val="FFFF00"/>
                </a:solidFill>
              </a:rPr>
              <a:t> </a:t>
            </a:r>
            <a:endParaRPr lang="es-ES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Básica </a:t>
            </a:r>
          </a:p>
          <a:p>
            <a:r>
              <a:rPr lang="es-E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González, R.,  Sandoval, JE. Manual de psiquiatría. Edit . Ciencias medicas. La Habana . 2019. </a:t>
            </a:r>
          </a:p>
        </p:txBody>
      </p:sp>
    </p:spTree>
    <p:extLst>
      <p:ext uri="{BB962C8B-B14F-4D97-AF65-F5344CB8AC3E}">
        <p14:creationId xmlns:p14="http://schemas.microsoft.com/office/powerpoint/2010/main" val="308858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4400" dirty="0" smtClean="0">
                <a:latin typeface="Arial" pitchFamily="34" charset="0"/>
                <a:cs typeface="Arial" pitchFamily="34" charset="0"/>
              </a:rPr>
              <a:t>              </a:t>
            </a:r>
          </a:p>
          <a:p>
            <a:r>
              <a:rPr lang="es-E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44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s-ES" sz="8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Gracias </a:t>
            </a:r>
            <a:endParaRPr lang="es-ES" sz="8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19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5770984" cy="1143000"/>
          </a:xfrm>
        </p:spPr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CONTENIDO</a:t>
            </a:r>
            <a:endParaRPr lang="es-E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Concepto , etiología, manifestaciones clínicas, diagnostico positivo y diferencial y conducta a seguir de :</a:t>
            </a:r>
          </a:p>
          <a:p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Psicosis orgánicas agudas y crónicas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Psicosis paranoides agudas y crónicas 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Psicosis afectivas </a:t>
            </a:r>
          </a:p>
          <a:p>
            <a:pPr marL="0" indent="0">
              <a:buNone/>
            </a:pPr>
            <a:endParaRPr lang="es-E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08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7355160" cy="1159240"/>
          </a:xfrm>
        </p:spPr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Concepto de psicosis </a:t>
            </a:r>
            <a:endParaRPr lang="es-E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Trastornos mental por el cual la persona pierde la capacidad de reconocer la realidad o de relacionarse con otros. 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es capaz de hacer frente a las exigencias de la vida diaria . Los sintomas incluyen  ideas falsas de lo que ocurre en su entorno así como sensaciones que no son reales. </a:t>
            </a:r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31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Conjunto de perturbaciones de las funciones psíquicas que impiden:</a:t>
            </a:r>
          </a:p>
          <a:p>
            <a:r>
              <a:rPr lang="es-E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que se pueda cuidar de uno mismo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controlar sus impulsos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establecer un correcto juicio de la realidad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tener conciencia de sus alteraciones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convivir razonablemente con otros</a:t>
            </a:r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59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5770984" cy="1159240"/>
          </a:xfrm>
        </p:spPr>
        <p:txBody>
          <a:bodyPr/>
          <a:lstStyle/>
          <a:p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Clasificación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s-ES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sicosis orgánicas </a:t>
            </a:r>
          </a:p>
          <a:p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-Psicosis funcionales </a:t>
            </a:r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13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Psicosis de base orgánica</a:t>
            </a:r>
            <a:endParaRPr lang="es-E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Conjunto de trastornos causados por deterioro del cerebro (tumores, traumas)cuyos efectos repercuten en :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desorganización de la personalidad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perdida del juicio de realidad 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perdida de la identidad </a:t>
            </a:r>
          </a:p>
          <a:p>
            <a:endParaRPr lang="es-ES" dirty="0">
              <a:solidFill>
                <a:srgbClr val="FFFF00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745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328592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ES" sz="3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Agudas ( sintomas transitorios , causados por agente toxico o infeccioso, que actúa alterando el comportamiento y la personalidad del sujeto)</a:t>
            </a:r>
          </a:p>
          <a:p>
            <a:endParaRPr lang="es-ES" sz="35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s-E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3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Crónicas ( sintomas permanentes y de difícil mejoría, suelen empeorar hacia deterioro progresivo del sujeto.</a:t>
            </a:r>
          </a:p>
          <a:p>
            <a:endParaRPr lang="es-ES" sz="35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3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Ej : psicosis preseniles y seniles, enfermedad de Alzheimer, enfermedad de Pick. </a:t>
            </a:r>
            <a:endParaRPr lang="es-ES" sz="35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38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6563072" cy="1231248"/>
          </a:xfrm>
        </p:spPr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Psicosis funcionales </a:t>
            </a:r>
            <a:endParaRPr lang="es-E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No hay causas físicas bien definidas ni cambios estructurales en el cerebro 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Su etiología puede ser hereditaria, bioquímica, neuropatológica, dinámica, familiar . 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Marcado deterioro de la personalidad y perdida de contacto con la realidad</a:t>
            </a:r>
          </a:p>
          <a:p>
            <a:r>
              <a:rPr lang="es-E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Ej esquizofrenia, trastornos afectivos, reacciones paranoicas</a:t>
            </a:r>
            <a:endParaRPr lang="es-E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08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1086</TotalTime>
  <Words>901</Words>
  <Application>Microsoft Office PowerPoint</Application>
  <PresentationFormat>Presentación en pantalla (4:3)</PresentationFormat>
  <Paragraphs>150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Fundición</vt:lpstr>
      <vt:lpstr>Hospital Universitario   Gral. Calixto García  Conferencia de Psicosis  </vt:lpstr>
      <vt:lpstr>OBJETIVOS </vt:lpstr>
      <vt:lpstr>CONTENIDO</vt:lpstr>
      <vt:lpstr>Concepto de psicosis </vt:lpstr>
      <vt:lpstr>Presentación de PowerPoint</vt:lpstr>
      <vt:lpstr>Clasificación </vt:lpstr>
      <vt:lpstr>Psicosis de base orgánica</vt:lpstr>
      <vt:lpstr>Presentación de PowerPoint</vt:lpstr>
      <vt:lpstr>Psicosis funcionales </vt:lpstr>
      <vt:lpstr>Esquizofrenia </vt:lpstr>
      <vt:lpstr>Presentación de PowerPoint</vt:lpstr>
      <vt:lpstr>Formas clínicas </vt:lpstr>
      <vt:lpstr>Diagnostico </vt:lpstr>
      <vt:lpstr>Trastorno afectivo bipolar </vt:lpstr>
      <vt:lpstr>Presentación de PowerPoint</vt:lpstr>
      <vt:lpstr>Demencias </vt:lpstr>
      <vt:lpstr>Causas </vt:lpstr>
      <vt:lpstr>Demencia de Alzheimer </vt:lpstr>
      <vt:lpstr>Demencia vascular </vt:lpstr>
      <vt:lpstr>Presentación de PowerPoint</vt:lpstr>
      <vt:lpstr>Presentación de PowerPoint</vt:lpstr>
      <vt:lpstr>Bibliografía 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Hospital universitario Gral.Calixto Garcia Conferencia de psicosis</dc:title>
  <dc:creator>dr</dc:creator>
  <cp:lastModifiedBy>dr</cp:lastModifiedBy>
  <cp:revision>37</cp:revision>
  <dcterms:created xsi:type="dcterms:W3CDTF">2023-03-19T01:50:51Z</dcterms:created>
  <dcterms:modified xsi:type="dcterms:W3CDTF">2023-03-19T19:57:23Z</dcterms:modified>
</cp:coreProperties>
</file>