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287"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1424"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6061D7A-3C64-428F-B2E3-92C812487A4B}" type="datetimeFigureOut">
              <a:rPr lang="es-MX" smtClean="0"/>
              <a:t>21/11/2020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945EE0C1-AE73-432B-A0A9-938E6425E6FA}" type="slidenum">
              <a:rPr lang="es-MX" smtClean="0"/>
              <a:t>‹Nº›</a:t>
            </a:fld>
            <a:endParaRPr lang="es-MX"/>
          </a:p>
        </p:txBody>
      </p:sp>
    </p:spTree>
    <p:extLst>
      <p:ext uri="{BB962C8B-B14F-4D97-AF65-F5344CB8AC3E}">
        <p14:creationId xmlns:p14="http://schemas.microsoft.com/office/powerpoint/2010/main" val="3944972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061D7A-3C64-428F-B2E3-92C812487A4B}" type="datetimeFigureOut">
              <a:rPr lang="es-MX" smtClean="0"/>
              <a:t>21/11/2020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945EE0C1-AE73-432B-A0A9-938E6425E6FA}" type="slidenum">
              <a:rPr lang="es-MX" smtClean="0"/>
              <a:t>‹Nº›</a:t>
            </a:fld>
            <a:endParaRPr lang="es-MX"/>
          </a:p>
        </p:txBody>
      </p:sp>
    </p:spTree>
    <p:extLst>
      <p:ext uri="{BB962C8B-B14F-4D97-AF65-F5344CB8AC3E}">
        <p14:creationId xmlns:p14="http://schemas.microsoft.com/office/powerpoint/2010/main" val="2340647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061D7A-3C64-428F-B2E3-92C812487A4B}" type="datetimeFigureOut">
              <a:rPr lang="es-MX" smtClean="0"/>
              <a:t>21/11/2020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945EE0C1-AE73-432B-A0A9-938E6425E6FA}" type="slidenum">
              <a:rPr lang="es-MX" smtClean="0"/>
              <a:t>‹Nº›</a:t>
            </a:fld>
            <a:endParaRPr lang="es-MX"/>
          </a:p>
        </p:txBody>
      </p:sp>
    </p:spTree>
    <p:extLst>
      <p:ext uri="{BB962C8B-B14F-4D97-AF65-F5344CB8AC3E}">
        <p14:creationId xmlns:p14="http://schemas.microsoft.com/office/powerpoint/2010/main" val="413032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6061D7A-3C64-428F-B2E3-92C812487A4B}" type="datetimeFigureOut">
              <a:rPr lang="es-MX" smtClean="0"/>
              <a:t>21/11/2020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945EE0C1-AE73-432B-A0A9-938E6425E6FA}" type="slidenum">
              <a:rPr lang="es-MX" smtClean="0"/>
              <a:t>‹Nº›</a:t>
            </a:fld>
            <a:endParaRPr lang="es-MX"/>
          </a:p>
        </p:txBody>
      </p:sp>
    </p:spTree>
    <p:extLst>
      <p:ext uri="{BB962C8B-B14F-4D97-AF65-F5344CB8AC3E}">
        <p14:creationId xmlns:p14="http://schemas.microsoft.com/office/powerpoint/2010/main" val="37428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6061D7A-3C64-428F-B2E3-92C812487A4B}" type="datetimeFigureOut">
              <a:rPr lang="es-MX" smtClean="0"/>
              <a:t>21/11/2020</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945EE0C1-AE73-432B-A0A9-938E6425E6FA}" type="slidenum">
              <a:rPr lang="es-MX" smtClean="0"/>
              <a:t>‹Nº›</a:t>
            </a:fld>
            <a:endParaRPr lang="es-MX"/>
          </a:p>
        </p:txBody>
      </p:sp>
    </p:spTree>
    <p:extLst>
      <p:ext uri="{BB962C8B-B14F-4D97-AF65-F5344CB8AC3E}">
        <p14:creationId xmlns:p14="http://schemas.microsoft.com/office/powerpoint/2010/main" val="628559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6061D7A-3C64-428F-B2E3-92C812487A4B}" type="datetimeFigureOut">
              <a:rPr lang="es-MX" smtClean="0"/>
              <a:t>21/11/2020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945EE0C1-AE73-432B-A0A9-938E6425E6FA}" type="slidenum">
              <a:rPr lang="es-MX" smtClean="0"/>
              <a:t>‹Nº›</a:t>
            </a:fld>
            <a:endParaRPr lang="es-MX"/>
          </a:p>
        </p:txBody>
      </p:sp>
    </p:spTree>
    <p:extLst>
      <p:ext uri="{BB962C8B-B14F-4D97-AF65-F5344CB8AC3E}">
        <p14:creationId xmlns:p14="http://schemas.microsoft.com/office/powerpoint/2010/main" val="3111845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6061D7A-3C64-428F-B2E3-92C812487A4B}" type="datetimeFigureOut">
              <a:rPr lang="es-MX" smtClean="0"/>
              <a:t>21/11/2020</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945EE0C1-AE73-432B-A0A9-938E6425E6FA}" type="slidenum">
              <a:rPr lang="es-MX" smtClean="0"/>
              <a:t>‹Nº›</a:t>
            </a:fld>
            <a:endParaRPr lang="es-MX"/>
          </a:p>
        </p:txBody>
      </p:sp>
    </p:spTree>
    <p:extLst>
      <p:ext uri="{BB962C8B-B14F-4D97-AF65-F5344CB8AC3E}">
        <p14:creationId xmlns:p14="http://schemas.microsoft.com/office/powerpoint/2010/main" val="875040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6061D7A-3C64-428F-B2E3-92C812487A4B}" type="datetimeFigureOut">
              <a:rPr lang="es-MX" smtClean="0"/>
              <a:t>21/11/2020</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945EE0C1-AE73-432B-A0A9-938E6425E6FA}" type="slidenum">
              <a:rPr lang="es-MX" smtClean="0"/>
              <a:t>‹Nº›</a:t>
            </a:fld>
            <a:endParaRPr lang="es-MX"/>
          </a:p>
        </p:txBody>
      </p:sp>
    </p:spTree>
    <p:extLst>
      <p:ext uri="{BB962C8B-B14F-4D97-AF65-F5344CB8AC3E}">
        <p14:creationId xmlns:p14="http://schemas.microsoft.com/office/powerpoint/2010/main" val="2293136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061D7A-3C64-428F-B2E3-92C812487A4B}" type="datetimeFigureOut">
              <a:rPr lang="es-MX" smtClean="0"/>
              <a:t>21/11/2020</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945EE0C1-AE73-432B-A0A9-938E6425E6FA}" type="slidenum">
              <a:rPr lang="es-MX" smtClean="0"/>
              <a:t>‹Nº›</a:t>
            </a:fld>
            <a:endParaRPr lang="es-MX"/>
          </a:p>
        </p:txBody>
      </p:sp>
    </p:spTree>
    <p:extLst>
      <p:ext uri="{BB962C8B-B14F-4D97-AF65-F5344CB8AC3E}">
        <p14:creationId xmlns:p14="http://schemas.microsoft.com/office/powerpoint/2010/main" val="2678554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061D7A-3C64-428F-B2E3-92C812487A4B}" type="datetimeFigureOut">
              <a:rPr lang="es-MX" smtClean="0"/>
              <a:t>21/11/2020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945EE0C1-AE73-432B-A0A9-938E6425E6FA}" type="slidenum">
              <a:rPr lang="es-MX" smtClean="0"/>
              <a:t>‹Nº›</a:t>
            </a:fld>
            <a:endParaRPr lang="es-MX"/>
          </a:p>
        </p:txBody>
      </p:sp>
    </p:spTree>
    <p:extLst>
      <p:ext uri="{BB962C8B-B14F-4D97-AF65-F5344CB8AC3E}">
        <p14:creationId xmlns:p14="http://schemas.microsoft.com/office/powerpoint/2010/main" val="2175717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6061D7A-3C64-428F-B2E3-92C812487A4B}" type="datetimeFigureOut">
              <a:rPr lang="es-MX" smtClean="0"/>
              <a:t>21/11/2020</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945EE0C1-AE73-432B-A0A9-938E6425E6FA}" type="slidenum">
              <a:rPr lang="es-MX" smtClean="0"/>
              <a:t>‹Nº›</a:t>
            </a:fld>
            <a:endParaRPr lang="es-MX"/>
          </a:p>
        </p:txBody>
      </p:sp>
    </p:spTree>
    <p:extLst>
      <p:ext uri="{BB962C8B-B14F-4D97-AF65-F5344CB8AC3E}">
        <p14:creationId xmlns:p14="http://schemas.microsoft.com/office/powerpoint/2010/main" val="23581216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061D7A-3C64-428F-B2E3-92C812487A4B}" type="datetimeFigureOut">
              <a:rPr lang="es-MX" smtClean="0"/>
              <a:t>21/11/2020</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5EE0C1-AE73-432B-A0A9-938E6425E6FA}" type="slidenum">
              <a:rPr lang="es-MX" smtClean="0"/>
              <a:t>‹Nº›</a:t>
            </a:fld>
            <a:endParaRPr lang="es-MX"/>
          </a:p>
        </p:txBody>
      </p:sp>
    </p:spTree>
    <p:extLst>
      <p:ext uri="{BB962C8B-B14F-4D97-AF65-F5344CB8AC3E}">
        <p14:creationId xmlns:p14="http://schemas.microsoft.com/office/powerpoint/2010/main" val="1822897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60649"/>
            <a:ext cx="7772400" cy="504055"/>
          </a:xfrm>
          <a:solidFill>
            <a:srgbClr val="0070C0"/>
          </a:solidFill>
        </p:spPr>
        <p:txBody>
          <a:bodyPr>
            <a:noAutofit/>
          </a:bodyPr>
          <a:lstStyle/>
          <a:p>
            <a:r>
              <a:rPr lang="es-MX" sz="3200" dirty="0" smtClean="0">
                <a:solidFill>
                  <a:srgbClr val="FFFF00"/>
                </a:solidFill>
              </a:rPr>
              <a:t>Antipsicóticos de 1era generación (DRA)</a:t>
            </a:r>
            <a:endParaRPr lang="es-MX" sz="3200" dirty="0">
              <a:solidFill>
                <a:srgbClr val="FFFF00"/>
              </a:solidFill>
            </a:endParaRPr>
          </a:p>
        </p:txBody>
      </p:sp>
      <p:sp>
        <p:nvSpPr>
          <p:cNvPr id="3" name="2 Subtítulo"/>
          <p:cNvSpPr>
            <a:spLocks noGrp="1"/>
          </p:cNvSpPr>
          <p:nvPr>
            <p:ph type="subTitle" idx="1"/>
          </p:nvPr>
        </p:nvSpPr>
        <p:spPr>
          <a:xfrm>
            <a:off x="611560" y="908720"/>
            <a:ext cx="7632848" cy="5472608"/>
          </a:xfrm>
          <a:solidFill>
            <a:srgbClr val="0070C0"/>
          </a:solidFill>
        </p:spPr>
        <p:txBody>
          <a:bodyPr>
            <a:normAutofit/>
          </a:bodyPr>
          <a:lstStyle/>
          <a:p>
            <a:pPr marL="342900" indent="-342900" algn="l">
              <a:buFont typeface="Arial" pitchFamily="34" charset="0"/>
              <a:buChar char="•"/>
            </a:pPr>
            <a:r>
              <a:rPr lang="es-MX" sz="2800" dirty="0" smtClean="0">
                <a:solidFill>
                  <a:srgbClr val="FFFF00"/>
                </a:solidFill>
              </a:rPr>
              <a:t>Introducción</a:t>
            </a:r>
          </a:p>
          <a:p>
            <a:pPr marL="342900" indent="-342900" algn="l">
              <a:buFont typeface="Arial" pitchFamily="34" charset="0"/>
              <a:buChar char="•"/>
            </a:pPr>
            <a:r>
              <a:rPr lang="es-MX" sz="2800" dirty="0" smtClean="0">
                <a:solidFill>
                  <a:srgbClr val="FFFF00"/>
                </a:solidFill>
              </a:rPr>
              <a:t>Acciones farmacológicas</a:t>
            </a:r>
          </a:p>
          <a:p>
            <a:pPr marL="342900" indent="-342900" algn="l">
              <a:buFont typeface="Arial" pitchFamily="34" charset="0"/>
              <a:buChar char="•"/>
            </a:pPr>
            <a:r>
              <a:rPr lang="es-MX" sz="2800" dirty="0" smtClean="0">
                <a:solidFill>
                  <a:srgbClr val="FFFF00"/>
                </a:solidFill>
              </a:rPr>
              <a:t>Fármaco quinesia</a:t>
            </a:r>
          </a:p>
          <a:p>
            <a:pPr marL="342900" indent="-342900" algn="l">
              <a:buFont typeface="Arial" pitchFamily="34" charset="0"/>
              <a:buChar char="•"/>
            </a:pPr>
            <a:r>
              <a:rPr lang="es-MX" sz="2800" dirty="0" smtClean="0">
                <a:solidFill>
                  <a:srgbClr val="FFFF00"/>
                </a:solidFill>
              </a:rPr>
              <a:t>Indicaciones generales para su uso</a:t>
            </a:r>
          </a:p>
          <a:p>
            <a:pPr marL="342900" indent="-342900" algn="l">
              <a:buFont typeface="Arial" pitchFamily="34" charset="0"/>
              <a:buChar char="•"/>
            </a:pPr>
            <a:r>
              <a:rPr lang="es-MX" sz="2800" dirty="0" smtClean="0">
                <a:solidFill>
                  <a:srgbClr val="FFFF00"/>
                </a:solidFill>
              </a:rPr>
              <a:t>Su utilización en pacientes con trastornos mentales</a:t>
            </a:r>
          </a:p>
          <a:p>
            <a:pPr marL="342900" indent="-342900" algn="l">
              <a:buFont typeface="Arial" pitchFamily="34" charset="0"/>
              <a:buChar char="•"/>
            </a:pPr>
            <a:r>
              <a:rPr lang="es-MX" sz="2800" dirty="0" smtClean="0">
                <a:solidFill>
                  <a:srgbClr val="FFFF00"/>
                </a:solidFill>
              </a:rPr>
              <a:t>Precauciones y reacciones adversas</a:t>
            </a:r>
          </a:p>
          <a:p>
            <a:pPr marL="342900" indent="-342900" algn="l">
              <a:buFont typeface="Arial" pitchFamily="34" charset="0"/>
              <a:buChar char="•"/>
            </a:pPr>
            <a:r>
              <a:rPr lang="es-MX" sz="2800" dirty="0" smtClean="0">
                <a:solidFill>
                  <a:srgbClr val="FFFF00"/>
                </a:solidFill>
              </a:rPr>
              <a:t>Efectos de las sobredosis</a:t>
            </a:r>
          </a:p>
          <a:p>
            <a:pPr marL="342900" indent="-342900" algn="l">
              <a:buFont typeface="Arial" pitchFamily="34" charset="0"/>
              <a:buChar char="•"/>
            </a:pPr>
            <a:endParaRPr lang="es-MX" sz="2000" dirty="0" smtClean="0">
              <a:solidFill>
                <a:srgbClr val="FFFF00"/>
              </a:solidFill>
            </a:endParaRPr>
          </a:p>
          <a:p>
            <a:pPr marL="342900" indent="-342900" algn="l">
              <a:buFont typeface="Arial" pitchFamily="34" charset="0"/>
              <a:buChar char="•"/>
            </a:pPr>
            <a:endParaRPr lang="es-MX" sz="2400" dirty="0" smtClean="0">
              <a:solidFill>
                <a:srgbClr val="FFFF00"/>
              </a:solidFill>
            </a:endParaRPr>
          </a:p>
          <a:p>
            <a:pPr marL="342900" indent="-342900" algn="l">
              <a:buFont typeface="Arial" pitchFamily="34" charset="0"/>
              <a:buChar char="•"/>
            </a:pPr>
            <a:endParaRPr lang="es-MX" sz="2400" dirty="0">
              <a:solidFill>
                <a:srgbClr val="FFFF00"/>
              </a:solidFill>
            </a:endParaRPr>
          </a:p>
        </p:txBody>
      </p:sp>
    </p:spTree>
    <p:extLst>
      <p:ext uri="{BB962C8B-B14F-4D97-AF65-F5344CB8AC3E}">
        <p14:creationId xmlns:p14="http://schemas.microsoft.com/office/powerpoint/2010/main" val="32438220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a:solidFill>
            <a:srgbClr val="0070C0"/>
          </a:solidFill>
        </p:spPr>
        <p:txBody>
          <a:bodyPr>
            <a:normAutofit/>
          </a:bodyPr>
          <a:lstStyle/>
          <a:p>
            <a:r>
              <a:rPr lang="es-MX" sz="3200" dirty="0" smtClean="0">
                <a:solidFill>
                  <a:srgbClr val="FFFF00"/>
                </a:solidFill>
              </a:rPr>
              <a:t>Uso en diferentes trastornos</a:t>
            </a:r>
            <a:endParaRPr lang="es-MX" sz="3200" dirty="0">
              <a:solidFill>
                <a:srgbClr val="FFFF00"/>
              </a:solidFill>
            </a:endParaRPr>
          </a:p>
        </p:txBody>
      </p:sp>
      <p:sp>
        <p:nvSpPr>
          <p:cNvPr id="3" name="2 Marcador de contenido"/>
          <p:cNvSpPr>
            <a:spLocks noGrp="1"/>
          </p:cNvSpPr>
          <p:nvPr>
            <p:ph idx="1"/>
          </p:nvPr>
        </p:nvSpPr>
        <p:spPr>
          <a:xfrm>
            <a:off x="457200" y="1268760"/>
            <a:ext cx="8229600" cy="4857403"/>
          </a:xfrm>
          <a:solidFill>
            <a:srgbClr val="0070C0"/>
          </a:solidFill>
        </p:spPr>
        <p:txBody>
          <a:bodyPr>
            <a:normAutofit/>
          </a:bodyPr>
          <a:lstStyle/>
          <a:p>
            <a:r>
              <a:rPr lang="es-MX" sz="2400" dirty="0" smtClean="0">
                <a:solidFill>
                  <a:srgbClr val="FFFF00"/>
                </a:solidFill>
              </a:rPr>
              <a:t>En el </a:t>
            </a:r>
            <a:r>
              <a:rPr lang="es-MX" sz="2400" i="1" dirty="0" smtClean="0">
                <a:solidFill>
                  <a:srgbClr val="FFFF00"/>
                </a:solidFill>
              </a:rPr>
              <a:t>Trastorno delirante y en la personalidades </a:t>
            </a:r>
            <a:r>
              <a:rPr lang="es-MX" sz="2400" i="1" dirty="0" err="1" smtClean="0">
                <a:solidFill>
                  <a:srgbClr val="FFFF00"/>
                </a:solidFill>
              </a:rPr>
              <a:t>border</a:t>
            </a:r>
            <a:r>
              <a:rPr lang="es-MX" sz="2400" i="1" dirty="0" smtClean="0">
                <a:solidFill>
                  <a:srgbClr val="FFFF00"/>
                </a:solidFill>
              </a:rPr>
              <a:t> line </a:t>
            </a:r>
            <a:r>
              <a:rPr lang="es-MX" sz="2400" dirty="0" smtClean="0">
                <a:solidFill>
                  <a:srgbClr val="FFFF00"/>
                </a:solidFill>
              </a:rPr>
              <a:t>con pensamientos paranoides.</a:t>
            </a:r>
          </a:p>
          <a:p>
            <a:r>
              <a:rPr lang="es-MX" sz="2400" i="1" dirty="0" smtClean="0">
                <a:solidFill>
                  <a:srgbClr val="FFFF00"/>
                </a:solidFill>
              </a:rPr>
              <a:t>En la agitación severa y en la conducta violenta</a:t>
            </a:r>
            <a:r>
              <a:rPr lang="es-MX" sz="2400" dirty="0" smtClean="0">
                <a:solidFill>
                  <a:srgbClr val="FFFF00"/>
                </a:solidFill>
              </a:rPr>
              <a:t>. Cuando hay extrema irritabilidad, falta en el control de los impulsos, hostilidad severa, marcada hiperactividad y agitación  responden bien a estos medicamentos. </a:t>
            </a:r>
          </a:p>
          <a:p>
            <a:r>
              <a:rPr lang="es-MX" sz="2400" dirty="0" smtClean="0">
                <a:solidFill>
                  <a:srgbClr val="FFFF00"/>
                </a:solidFill>
              </a:rPr>
              <a:t>En niños con </a:t>
            </a:r>
            <a:r>
              <a:rPr lang="es-MX" sz="2400" i="1" dirty="0" smtClean="0">
                <a:solidFill>
                  <a:srgbClr val="FFFF00"/>
                </a:solidFill>
              </a:rPr>
              <a:t>Retraso Mental Profundo y en los trastornos autísticos</a:t>
            </a:r>
            <a:r>
              <a:rPr lang="es-MX" sz="2400" dirty="0" smtClean="0">
                <a:solidFill>
                  <a:srgbClr val="FFFF00"/>
                </a:solidFill>
              </a:rPr>
              <a:t> que pueden acompañarse de violencia, de agresión y agitación.</a:t>
            </a:r>
          </a:p>
          <a:p>
            <a:r>
              <a:rPr lang="es-MX" sz="2400" dirty="0" smtClean="0">
                <a:solidFill>
                  <a:srgbClr val="FFFF00"/>
                </a:solidFill>
              </a:rPr>
              <a:t>Es controversial la administración repetida de antipsicóticos para el control de la conducta disruptiva. </a:t>
            </a:r>
            <a:endParaRPr lang="es-MX" sz="2400" dirty="0">
              <a:solidFill>
                <a:srgbClr val="FFFF00"/>
              </a:solidFill>
            </a:endParaRPr>
          </a:p>
        </p:txBody>
      </p:sp>
    </p:spTree>
    <p:extLst>
      <p:ext uri="{BB962C8B-B14F-4D97-AF65-F5344CB8AC3E}">
        <p14:creationId xmlns:p14="http://schemas.microsoft.com/office/powerpoint/2010/main" val="41679038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a:solidFill>
            <a:srgbClr val="0070C0"/>
          </a:solidFill>
        </p:spPr>
        <p:txBody>
          <a:bodyPr>
            <a:normAutofit/>
          </a:bodyPr>
          <a:lstStyle/>
          <a:p>
            <a:r>
              <a:rPr lang="es-MX" sz="3200" dirty="0">
                <a:solidFill>
                  <a:srgbClr val="FFFF00"/>
                </a:solidFill>
              </a:rPr>
              <a:t>Uso en diferentes trastornos</a:t>
            </a:r>
          </a:p>
        </p:txBody>
      </p:sp>
      <p:sp>
        <p:nvSpPr>
          <p:cNvPr id="3" name="2 Marcador de contenido"/>
          <p:cNvSpPr>
            <a:spLocks noGrp="1"/>
          </p:cNvSpPr>
          <p:nvPr>
            <p:ph idx="1"/>
          </p:nvPr>
        </p:nvSpPr>
        <p:spPr>
          <a:xfrm>
            <a:off x="457200" y="1196752"/>
            <a:ext cx="8229600" cy="4929411"/>
          </a:xfrm>
          <a:solidFill>
            <a:srgbClr val="0070C0"/>
          </a:solidFill>
        </p:spPr>
        <p:txBody>
          <a:bodyPr>
            <a:normAutofit/>
          </a:bodyPr>
          <a:lstStyle/>
          <a:p>
            <a:r>
              <a:rPr lang="es-MX" sz="2400" dirty="0" smtClean="0">
                <a:solidFill>
                  <a:srgbClr val="FFFF00"/>
                </a:solidFill>
              </a:rPr>
              <a:t>En el </a:t>
            </a:r>
            <a:r>
              <a:rPr lang="es-MX" sz="2400" i="1" dirty="0" smtClean="0">
                <a:solidFill>
                  <a:srgbClr val="FFFF00"/>
                </a:solidFill>
              </a:rPr>
              <a:t>trastorno de la </a:t>
            </a:r>
            <a:r>
              <a:rPr lang="es-MX" sz="2400" i="1" dirty="0" err="1" smtClean="0">
                <a:solidFill>
                  <a:srgbClr val="FFFF00"/>
                </a:solidFill>
              </a:rPr>
              <a:t>Tourette</a:t>
            </a:r>
            <a:r>
              <a:rPr lang="es-MX" sz="2400" i="1" dirty="0">
                <a:solidFill>
                  <a:srgbClr val="FFFF00"/>
                </a:solidFill>
              </a:rPr>
              <a:t> </a:t>
            </a:r>
            <a:r>
              <a:rPr lang="es-MX" sz="2400" dirty="0" smtClean="0">
                <a:solidFill>
                  <a:srgbClr val="FFFF00"/>
                </a:solidFill>
              </a:rPr>
              <a:t>puede usarse el Haloperidol y la </a:t>
            </a:r>
            <a:r>
              <a:rPr lang="es-MX" sz="2400" dirty="0" err="1" smtClean="0">
                <a:solidFill>
                  <a:srgbClr val="FFFF00"/>
                </a:solidFill>
              </a:rPr>
              <a:t>Pimozida</a:t>
            </a:r>
            <a:r>
              <a:rPr lang="es-MX" sz="2400" dirty="0" smtClean="0">
                <a:solidFill>
                  <a:srgbClr val="FFFF00"/>
                </a:solidFill>
              </a:rPr>
              <a:t> (</a:t>
            </a:r>
            <a:r>
              <a:rPr lang="es-MX" sz="2400" dirty="0" err="1" smtClean="0">
                <a:solidFill>
                  <a:srgbClr val="FFFF00"/>
                </a:solidFill>
              </a:rPr>
              <a:t>Orap</a:t>
            </a:r>
            <a:r>
              <a:rPr lang="es-MX" sz="2400" dirty="0" smtClean="0">
                <a:solidFill>
                  <a:srgbClr val="FFFF00"/>
                </a:solidFill>
              </a:rPr>
              <a:t>), aunque pueden usarse otros DRA. Puede usarse la </a:t>
            </a:r>
            <a:r>
              <a:rPr lang="es-MX" sz="2400" dirty="0" err="1" smtClean="0">
                <a:solidFill>
                  <a:srgbClr val="FFFF00"/>
                </a:solidFill>
              </a:rPr>
              <a:t>clonidina</a:t>
            </a:r>
            <a:r>
              <a:rPr lang="es-MX" sz="2400" dirty="0" smtClean="0">
                <a:solidFill>
                  <a:srgbClr val="FFFF00"/>
                </a:solidFill>
              </a:rPr>
              <a:t> (</a:t>
            </a:r>
            <a:r>
              <a:rPr lang="es-MX" sz="2400" dirty="0" err="1" smtClean="0">
                <a:solidFill>
                  <a:srgbClr val="FFFF00"/>
                </a:solidFill>
              </a:rPr>
              <a:t>Catapres</a:t>
            </a:r>
            <a:r>
              <a:rPr lang="es-MX" sz="2400" dirty="0" smtClean="0">
                <a:solidFill>
                  <a:srgbClr val="FFFF00"/>
                </a:solidFill>
              </a:rPr>
              <a:t>) dado que no conlleva efectos secundarios neurológicos.</a:t>
            </a:r>
          </a:p>
          <a:p>
            <a:r>
              <a:rPr lang="es-MX" sz="2400" dirty="0" smtClean="0">
                <a:solidFill>
                  <a:srgbClr val="FFFF00"/>
                </a:solidFill>
              </a:rPr>
              <a:t>En pacientes con </a:t>
            </a:r>
            <a:r>
              <a:rPr lang="es-MX" sz="2400" i="1" dirty="0" smtClean="0">
                <a:solidFill>
                  <a:srgbClr val="FFFF00"/>
                </a:solidFill>
              </a:rPr>
              <a:t>demencia y cuadros de agitación </a:t>
            </a:r>
            <a:r>
              <a:rPr lang="es-MX" sz="2400" dirty="0" smtClean="0">
                <a:solidFill>
                  <a:srgbClr val="FFFF00"/>
                </a:solidFill>
              </a:rPr>
              <a:t>están indicados. Usar dosis bajas. Haloperidol de 0.5-1mg/día. </a:t>
            </a:r>
          </a:p>
          <a:p>
            <a:r>
              <a:rPr lang="es-MX" sz="2400" dirty="0" smtClean="0">
                <a:solidFill>
                  <a:srgbClr val="FFFF00"/>
                </a:solidFill>
              </a:rPr>
              <a:t>De valor en pacientes con </a:t>
            </a:r>
            <a:r>
              <a:rPr lang="es-MX" sz="2400" i="1" dirty="0" smtClean="0">
                <a:solidFill>
                  <a:srgbClr val="FFFF00"/>
                </a:solidFill>
              </a:rPr>
              <a:t>Delirium con psicosis y  agitación</a:t>
            </a:r>
            <a:r>
              <a:rPr lang="es-MX" sz="2400" dirty="0" smtClean="0">
                <a:solidFill>
                  <a:srgbClr val="FFFF00"/>
                </a:solidFill>
              </a:rPr>
              <a:t>.</a:t>
            </a:r>
          </a:p>
          <a:p>
            <a:r>
              <a:rPr lang="es-MX" sz="2400" dirty="0" smtClean="0">
                <a:solidFill>
                  <a:srgbClr val="FFFF00"/>
                </a:solidFill>
              </a:rPr>
              <a:t>Debe determinarse bien la causa del Delirium. Tener presente causas tóxicas por la acción anti colinérgica de los DRA, más sedantes en los receptores </a:t>
            </a:r>
            <a:r>
              <a:rPr lang="es-MX" sz="2400" dirty="0" err="1" smtClean="0">
                <a:solidFill>
                  <a:srgbClr val="FFFF00"/>
                </a:solidFill>
              </a:rPr>
              <a:t>muscarínicos</a:t>
            </a:r>
            <a:r>
              <a:rPr lang="es-MX" sz="2400" dirty="0" smtClean="0">
                <a:solidFill>
                  <a:srgbClr val="FFFF00"/>
                </a:solidFill>
              </a:rPr>
              <a:t>, aún en dosis bajas. </a:t>
            </a:r>
          </a:p>
          <a:p>
            <a:r>
              <a:rPr lang="es-MX" sz="2400" dirty="0" smtClean="0">
                <a:solidFill>
                  <a:srgbClr val="FFFF00"/>
                </a:solidFill>
              </a:rPr>
              <a:t>Su uso puede implicar mayor trastorno cognitivo, parkinsonismo e hipotensión </a:t>
            </a:r>
            <a:r>
              <a:rPr lang="es-MX" sz="2400" dirty="0" err="1" smtClean="0">
                <a:solidFill>
                  <a:srgbClr val="FFFF00"/>
                </a:solidFill>
              </a:rPr>
              <a:t>ortostática</a:t>
            </a:r>
            <a:r>
              <a:rPr lang="es-MX" sz="2400" dirty="0" smtClean="0">
                <a:solidFill>
                  <a:srgbClr val="FFFF00"/>
                </a:solidFill>
              </a:rPr>
              <a:t>. </a:t>
            </a:r>
            <a:endParaRPr lang="es-MX" sz="2400" dirty="0">
              <a:solidFill>
                <a:srgbClr val="FFFF00"/>
              </a:solidFill>
            </a:endParaRPr>
          </a:p>
        </p:txBody>
      </p:sp>
    </p:spTree>
    <p:extLst>
      <p:ext uri="{BB962C8B-B14F-4D97-AF65-F5344CB8AC3E}">
        <p14:creationId xmlns:p14="http://schemas.microsoft.com/office/powerpoint/2010/main" val="13980539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850106"/>
          </a:xfrm>
          <a:solidFill>
            <a:srgbClr val="0070C0"/>
          </a:solidFill>
        </p:spPr>
        <p:txBody>
          <a:bodyPr>
            <a:normAutofit/>
          </a:bodyPr>
          <a:lstStyle/>
          <a:p>
            <a:r>
              <a:rPr lang="es-MX" sz="3200" dirty="0">
                <a:solidFill>
                  <a:srgbClr val="FFFF00"/>
                </a:solidFill>
              </a:rPr>
              <a:t>Uso en diferentes trastornos</a:t>
            </a:r>
          </a:p>
        </p:txBody>
      </p:sp>
      <p:sp>
        <p:nvSpPr>
          <p:cNvPr id="3" name="2 Marcador de contenido"/>
          <p:cNvSpPr>
            <a:spLocks noGrp="1"/>
          </p:cNvSpPr>
          <p:nvPr>
            <p:ph idx="1"/>
          </p:nvPr>
        </p:nvSpPr>
        <p:spPr>
          <a:xfrm>
            <a:off x="457200" y="1412776"/>
            <a:ext cx="8229600" cy="4713387"/>
          </a:xfrm>
          <a:solidFill>
            <a:srgbClr val="0070C0"/>
          </a:solidFill>
        </p:spPr>
        <p:txBody>
          <a:bodyPr>
            <a:normAutofit/>
          </a:bodyPr>
          <a:lstStyle/>
          <a:p>
            <a:r>
              <a:rPr lang="es-MX" sz="2400" dirty="0" smtClean="0">
                <a:solidFill>
                  <a:srgbClr val="FFFF00"/>
                </a:solidFill>
              </a:rPr>
              <a:t>En </a:t>
            </a:r>
            <a:r>
              <a:rPr lang="es-MX" sz="2400" i="1" dirty="0" smtClean="0">
                <a:solidFill>
                  <a:srgbClr val="FFFF00"/>
                </a:solidFill>
              </a:rPr>
              <a:t>intoxicaciones por drogas diversas</a:t>
            </a:r>
            <a:r>
              <a:rPr lang="es-MX" sz="2400" dirty="0" smtClean="0">
                <a:solidFill>
                  <a:srgbClr val="FFFF00"/>
                </a:solidFill>
              </a:rPr>
              <a:t> (cocaína, alcohol, </a:t>
            </a:r>
            <a:r>
              <a:rPr lang="es-MX" sz="2400" dirty="0" err="1" smtClean="0">
                <a:solidFill>
                  <a:srgbClr val="FFFF00"/>
                </a:solidFill>
              </a:rPr>
              <a:t>fenciclidina</a:t>
            </a:r>
            <a:r>
              <a:rPr lang="es-MX" sz="2400" dirty="0" smtClean="0">
                <a:solidFill>
                  <a:srgbClr val="FFFF00"/>
                </a:solidFill>
              </a:rPr>
              <a:t>)</a:t>
            </a:r>
          </a:p>
          <a:p>
            <a:r>
              <a:rPr lang="es-MX" sz="2400" dirty="0" smtClean="0">
                <a:solidFill>
                  <a:srgbClr val="FFFF00"/>
                </a:solidFill>
              </a:rPr>
              <a:t>Dado que son proceso de corta duración es preferible evitar el uso de los DRA. </a:t>
            </a:r>
          </a:p>
          <a:p>
            <a:r>
              <a:rPr lang="es-MX" sz="2400" u="sng" dirty="0" smtClean="0">
                <a:solidFill>
                  <a:srgbClr val="FFFF00"/>
                </a:solidFill>
              </a:rPr>
              <a:t>Usar si hay agitación severa y agresividad.</a:t>
            </a:r>
          </a:p>
          <a:p>
            <a:r>
              <a:rPr lang="es-MX" sz="2400" dirty="0" smtClean="0">
                <a:solidFill>
                  <a:srgbClr val="FFFF00"/>
                </a:solidFill>
              </a:rPr>
              <a:t> Pueden usarse las benzodiacepinas.  Sí intoxicación por </a:t>
            </a:r>
            <a:r>
              <a:rPr lang="es-MX" sz="2400" dirty="0" err="1" smtClean="0">
                <a:solidFill>
                  <a:srgbClr val="FFFF00"/>
                </a:solidFill>
              </a:rPr>
              <a:t>fenciclidina</a:t>
            </a:r>
            <a:r>
              <a:rPr lang="es-MX" sz="2400" dirty="0" smtClean="0">
                <a:solidFill>
                  <a:srgbClr val="FFFF00"/>
                </a:solidFill>
              </a:rPr>
              <a:t>, mejor usar las benzodiacepinas. </a:t>
            </a:r>
          </a:p>
          <a:p>
            <a:r>
              <a:rPr lang="es-MX" sz="2400" dirty="0" smtClean="0">
                <a:solidFill>
                  <a:srgbClr val="FFFF00"/>
                </a:solidFill>
              </a:rPr>
              <a:t>Si hay alucinaciones y delirios asociados con la abstinencia alcohólica, el uso de los DRA puede  incrementar el riego de convulsión. </a:t>
            </a:r>
            <a:endParaRPr lang="es-MX" sz="2400" dirty="0">
              <a:solidFill>
                <a:srgbClr val="FFFF00"/>
              </a:solidFill>
            </a:endParaRPr>
          </a:p>
        </p:txBody>
      </p:sp>
    </p:spTree>
    <p:extLst>
      <p:ext uri="{BB962C8B-B14F-4D97-AF65-F5344CB8AC3E}">
        <p14:creationId xmlns:p14="http://schemas.microsoft.com/office/powerpoint/2010/main" val="41182505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332656"/>
            <a:ext cx="8229600" cy="720080"/>
          </a:xfrm>
          <a:solidFill>
            <a:srgbClr val="0070C0"/>
          </a:solidFill>
        </p:spPr>
        <p:txBody>
          <a:bodyPr>
            <a:normAutofit/>
          </a:bodyPr>
          <a:lstStyle/>
          <a:p>
            <a:r>
              <a:rPr lang="es-MX" sz="3200" dirty="0">
                <a:solidFill>
                  <a:srgbClr val="FFFF00"/>
                </a:solidFill>
              </a:rPr>
              <a:t>Uso en diferentes trastornos</a:t>
            </a:r>
          </a:p>
        </p:txBody>
      </p:sp>
      <p:sp>
        <p:nvSpPr>
          <p:cNvPr id="3" name="2 Marcador de contenido"/>
          <p:cNvSpPr>
            <a:spLocks noGrp="1"/>
          </p:cNvSpPr>
          <p:nvPr>
            <p:ph idx="1"/>
          </p:nvPr>
        </p:nvSpPr>
        <p:spPr>
          <a:xfrm>
            <a:off x="457200" y="1340768"/>
            <a:ext cx="8229600" cy="4785395"/>
          </a:xfrm>
          <a:solidFill>
            <a:srgbClr val="0070C0"/>
          </a:solidFill>
        </p:spPr>
        <p:txBody>
          <a:bodyPr>
            <a:normAutofit/>
          </a:bodyPr>
          <a:lstStyle/>
          <a:p>
            <a:r>
              <a:rPr lang="es-MX" sz="2400" dirty="0" smtClean="0">
                <a:solidFill>
                  <a:srgbClr val="FFFF00"/>
                </a:solidFill>
              </a:rPr>
              <a:t>Pueden usarse en la </a:t>
            </a:r>
            <a:r>
              <a:rPr lang="es-MX" sz="2400" i="1" dirty="0" smtClean="0">
                <a:solidFill>
                  <a:srgbClr val="FFFF00"/>
                </a:solidFill>
              </a:rPr>
              <a:t>Esquizofrenia infantil</a:t>
            </a:r>
            <a:r>
              <a:rPr lang="es-MX" sz="2400" dirty="0" smtClean="0">
                <a:solidFill>
                  <a:srgbClr val="FFFF00"/>
                </a:solidFill>
              </a:rPr>
              <a:t>.</a:t>
            </a:r>
          </a:p>
          <a:p>
            <a:r>
              <a:rPr lang="es-MX" sz="2400" dirty="0" smtClean="0">
                <a:solidFill>
                  <a:srgbClr val="FFFF00"/>
                </a:solidFill>
              </a:rPr>
              <a:t>Se estudia actualmente si en aquellos  niños con signos tempranos de la enfermedad y con riesgo genético establecido, si el tratamiento precoz previene la ocurrencia de síntomas más floridos. </a:t>
            </a:r>
          </a:p>
          <a:p>
            <a:r>
              <a:rPr lang="es-MX" sz="2400" dirty="0" smtClean="0">
                <a:solidFill>
                  <a:srgbClr val="FFFF00"/>
                </a:solidFill>
              </a:rPr>
              <a:t>Prestar atención   a los efecto 2rios sobre la cognición y el estado de alerta </a:t>
            </a:r>
          </a:p>
          <a:p>
            <a:r>
              <a:rPr lang="es-MX" sz="2400" dirty="0" smtClean="0">
                <a:solidFill>
                  <a:srgbClr val="FFFF00"/>
                </a:solidFill>
              </a:rPr>
              <a:t>Pueden reducir la corea en estadios iniciales de la </a:t>
            </a:r>
            <a:r>
              <a:rPr lang="es-MX" sz="2400" i="1" dirty="0" smtClean="0">
                <a:solidFill>
                  <a:srgbClr val="FFFF00"/>
                </a:solidFill>
              </a:rPr>
              <a:t>Enfermedad de Huntington</a:t>
            </a:r>
            <a:r>
              <a:rPr lang="es-MX" sz="2400" dirty="0" smtClean="0">
                <a:solidFill>
                  <a:srgbClr val="FFFF00"/>
                </a:solidFill>
              </a:rPr>
              <a:t> (alucinaciones, delirios, manía e hipomanía). En las formas rígidas de la entidad aumentan el riesgo de trastornos extra piramidales. </a:t>
            </a:r>
          </a:p>
          <a:p>
            <a:endParaRPr lang="es-MX" sz="2400" dirty="0">
              <a:solidFill>
                <a:srgbClr val="FFFF00"/>
              </a:solidFill>
            </a:endParaRPr>
          </a:p>
        </p:txBody>
      </p:sp>
    </p:spTree>
    <p:extLst>
      <p:ext uri="{BB962C8B-B14F-4D97-AF65-F5344CB8AC3E}">
        <p14:creationId xmlns:p14="http://schemas.microsoft.com/office/powerpoint/2010/main" val="33557898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a:solidFill>
            <a:srgbClr val="0070C0"/>
          </a:solidFill>
        </p:spPr>
        <p:txBody>
          <a:bodyPr>
            <a:normAutofit/>
          </a:bodyPr>
          <a:lstStyle/>
          <a:p>
            <a:r>
              <a:rPr lang="es-MX" sz="3200" dirty="0">
                <a:solidFill>
                  <a:srgbClr val="FFFF00"/>
                </a:solidFill>
              </a:rPr>
              <a:t>Uso en diferentes trastornos</a:t>
            </a:r>
          </a:p>
        </p:txBody>
      </p:sp>
      <p:sp>
        <p:nvSpPr>
          <p:cNvPr id="3" name="2 Marcador de contenido"/>
          <p:cNvSpPr>
            <a:spLocks noGrp="1"/>
          </p:cNvSpPr>
          <p:nvPr>
            <p:ph idx="1"/>
          </p:nvPr>
        </p:nvSpPr>
        <p:spPr>
          <a:xfrm>
            <a:off x="457200" y="1196752"/>
            <a:ext cx="8229600" cy="4929411"/>
          </a:xfrm>
          <a:solidFill>
            <a:srgbClr val="0070C0"/>
          </a:solidFill>
        </p:spPr>
        <p:txBody>
          <a:bodyPr>
            <a:normAutofit/>
          </a:bodyPr>
          <a:lstStyle/>
          <a:p>
            <a:r>
              <a:rPr lang="es-MX" sz="2400" dirty="0" smtClean="0">
                <a:solidFill>
                  <a:srgbClr val="FFFF00"/>
                </a:solidFill>
              </a:rPr>
              <a:t>En </a:t>
            </a:r>
            <a:r>
              <a:rPr lang="es-MX" sz="2400" i="1" dirty="0" smtClean="0">
                <a:solidFill>
                  <a:srgbClr val="FFFF00"/>
                </a:solidFill>
              </a:rPr>
              <a:t>trastornos del control de impulsos </a:t>
            </a:r>
            <a:r>
              <a:rPr lang="es-MX" sz="2400" dirty="0" smtClean="0">
                <a:solidFill>
                  <a:srgbClr val="FFFF00"/>
                </a:solidFill>
              </a:rPr>
              <a:t>valorar primero otras opciones terapéuticas</a:t>
            </a:r>
          </a:p>
          <a:p>
            <a:r>
              <a:rPr lang="es-MX" sz="2400" dirty="0" smtClean="0">
                <a:solidFill>
                  <a:srgbClr val="FFFF00"/>
                </a:solidFill>
              </a:rPr>
              <a:t>En el </a:t>
            </a:r>
            <a:r>
              <a:rPr lang="es-MX" sz="2400" i="1" dirty="0" err="1" smtClean="0">
                <a:solidFill>
                  <a:srgbClr val="FFFF00"/>
                </a:solidFill>
              </a:rPr>
              <a:t>Hemi</a:t>
            </a:r>
            <a:r>
              <a:rPr lang="es-MX" sz="2400" i="1" dirty="0" smtClean="0">
                <a:solidFill>
                  <a:srgbClr val="FFFF00"/>
                </a:solidFill>
              </a:rPr>
              <a:t> </a:t>
            </a:r>
            <a:r>
              <a:rPr lang="es-MX" sz="2400" i="1" dirty="0" err="1" smtClean="0">
                <a:solidFill>
                  <a:srgbClr val="FFFF00"/>
                </a:solidFill>
              </a:rPr>
              <a:t>Balismo</a:t>
            </a:r>
            <a:r>
              <a:rPr lang="es-MX" sz="2400" i="1" dirty="0" smtClean="0">
                <a:solidFill>
                  <a:srgbClr val="FFFF00"/>
                </a:solidFill>
              </a:rPr>
              <a:t> y en el </a:t>
            </a:r>
            <a:r>
              <a:rPr lang="es-MX" sz="2400" i="1" dirty="0" err="1" smtClean="0">
                <a:solidFill>
                  <a:srgbClr val="FFFF00"/>
                </a:solidFill>
              </a:rPr>
              <a:t>Balismo</a:t>
            </a:r>
            <a:r>
              <a:rPr lang="es-MX" sz="2400" dirty="0" smtClean="0">
                <a:solidFill>
                  <a:srgbClr val="FFFF00"/>
                </a:solidFill>
              </a:rPr>
              <a:t>, con movimientos propulsivos de los brazos alejándolos del cuerpo.</a:t>
            </a:r>
          </a:p>
          <a:p>
            <a:r>
              <a:rPr lang="es-MX" sz="2400" dirty="0" smtClean="0">
                <a:solidFill>
                  <a:srgbClr val="FFFF00"/>
                </a:solidFill>
              </a:rPr>
              <a:t>También en el </a:t>
            </a:r>
            <a:r>
              <a:rPr lang="es-MX" sz="2400" i="1" dirty="0" smtClean="0">
                <a:solidFill>
                  <a:srgbClr val="FFFF00"/>
                </a:solidFill>
              </a:rPr>
              <a:t>tratamiento de los vómitos, nauseas, hipo y prurito.</a:t>
            </a:r>
          </a:p>
          <a:p>
            <a:r>
              <a:rPr lang="es-MX" sz="2400" dirty="0" smtClean="0">
                <a:solidFill>
                  <a:srgbClr val="FFFF00"/>
                </a:solidFill>
              </a:rPr>
              <a:t>Los </a:t>
            </a:r>
            <a:r>
              <a:rPr lang="es-MX" sz="2400" i="1" dirty="0" smtClean="0">
                <a:solidFill>
                  <a:srgbClr val="FFFF00"/>
                </a:solidFill>
              </a:rPr>
              <a:t>trastornos endocrinos y la epilepsia </a:t>
            </a:r>
            <a:r>
              <a:rPr lang="es-MX" sz="2400" dirty="0" smtClean="0">
                <a:solidFill>
                  <a:srgbClr val="FFFF00"/>
                </a:solidFill>
              </a:rPr>
              <a:t>se pueden acompañar de manifestaciones psicóticas que responden a su uso </a:t>
            </a:r>
          </a:p>
          <a:p>
            <a:r>
              <a:rPr lang="es-MX" sz="2400" dirty="0" smtClean="0">
                <a:solidFill>
                  <a:srgbClr val="FFFF00"/>
                </a:solidFill>
              </a:rPr>
              <a:t>Manifestaciones secundarias principales de los más incisivos son neurológicas, los más sedantes otras manifestaciones no neurológicas</a:t>
            </a:r>
            <a:endParaRPr lang="es-MX" sz="2400" dirty="0">
              <a:solidFill>
                <a:srgbClr val="FFFF00"/>
              </a:solidFill>
            </a:endParaRPr>
          </a:p>
        </p:txBody>
      </p:sp>
    </p:spTree>
    <p:extLst>
      <p:ext uri="{BB962C8B-B14F-4D97-AF65-F5344CB8AC3E}">
        <p14:creationId xmlns:p14="http://schemas.microsoft.com/office/powerpoint/2010/main" val="29683837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a:solidFill>
            <a:srgbClr val="0070C0"/>
          </a:solidFill>
        </p:spPr>
        <p:txBody>
          <a:bodyPr>
            <a:normAutofit/>
          </a:bodyPr>
          <a:lstStyle/>
          <a:p>
            <a:r>
              <a:rPr lang="es-MX" sz="3200" dirty="0" smtClean="0">
                <a:solidFill>
                  <a:srgbClr val="FFFF00"/>
                </a:solidFill>
              </a:rPr>
              <a:t>Precauciones y Reacciones adversas</a:t>
            </a:r>
            <a:endParaRPr lang="es-MX" sz="3200" dirty="0">
              <a:solidFill>
                <a:srgbClr val="FFFF00"/>
              </a:solidFill>
            </a:endParaRPr>
          </a:p>
        </p:txBody>
      </p:sp>
      <p:sp>
        <p:nvSpPr>
          <p:cNvPr id="3" name="2 Marcador de contenido"/>
          <p:cNvSpPr>
            <a:spLocks noGrp="1"/>
          </p:cNvSpPr>
          <p:nvPr>
            <p:ph idx="1"/>
          </p:nvPr>
        </p:nvSpPr>
        <p:spPr>
          <a:xfrm>
            <a:off x="457200" y="1268760"/>
            <a:ext cx="8229600" cy="4857403"/>
          </a:xfrm>
          <a:solidFill>
            <a:srgbClr val="0070C0"/>
          </a:solidFill>
        </p:spPr>
        <p:txBody>
          <a:bodyPr>
            <a:normAutofit/>
          </a:bodyPr>
          <a:lstStyle/>
          <a:p>
            <a:r>
              <a:rPr lang="es-MX" sz="2400" i="1" dirty="0" smtClean="0">
                <a:solidFill>
                  <a:srgbClr val="FFFF00"/>
                </a:solidFill>
              </a:rPr>
              <a:t>Síndrome Neuroléptico Maligno </a:t>
            </a:r>
            <a:r>
              <a:rPr lang="es-MX" sz="2400" dirty="0" smtClean="0">
                <a:solidFill>
                  <a:srgbClr val="FFFF00"/>
                </a:solidFill>
              </a:rPr>
              <a:t>puede ocurrir en cualquier momento de los tratamientos con DRA. Sus manifestaciones son: hipertermia, rigidez muscular, </a:t>
            </a:r>
            <a:r>
              <a:rPr lang="es-MX" sz="2400" dirty="0" err="1" smtClean="0">
                <a:solidFill>
                  <a:srgbClr val="FFFF00"/>
                </a:solidFill>
              </a:rPr>
              <a:t>distonía</a:t>
            </a:r>
            <a:r>
              <a:rPr lang="es-MX" sz="2400" dirty="0" smtClean="0">
                <a:solidFill>
                  <a:srgbClr val="FFFF00"/>
                </a:solidFill>
              </a:rPr>
              <a:t>, aquinesia, mutismo, confusión, agitación, taquicardia e hipertensión. Se suele elevar el conteo de leucocitos, de la creatinina </a:t>
            </a:r>
            <a:r>
              <a:rPr lang="es-MX" sz="2400" dirty="0" err="1" smtClean="0">
                <a:solidFill>
                  <a:srgbClr val="FFFF00"/>
                </a:solidFill>
              </a:rPr>
              <a:t>fosfo</a:t>
            </a:r>
            <a:r>
              <a:rPr lang="es-MX" sz="2400" dirty="0" smtClean="0">
                <a:solidFill>
                  <a:srgbClr val="FFFF00"/>
                </a:solidFill>
              </a:rPr>
              <a:t> quinasa, de las enzimas hepáticas. </a:t>
            </a:r>
          </a:p>
          <a:p>
            <a:r>
              <a:rPr lang="es-MX" sz="2400" dirty="0" smtClean="0">
                <a:solidFill>
                  <a:srgbClr val="FFFF00"/>
                </a:solidFill>
              </a:rPr>
              <a:t>Evoluciona en 24-72 horas y no tratado en 10-14 días. </a:t>
            </a:r>
          </a:p>
          <a:p>
            <a:r>
              <a:rPr lang="es-MX" sz="2400" dirty="0" smtClean="0">
                <a:solidFill>
                  <a:srgbClr val="FFFF00"/>
                </a:solidFill>
              </a:rPr>
              <a:t>Suele ser un diagnóstico tardío pues se asumen las manifestaciones como incremento de la psicosis. </a:t>
            </a:r>
          </a:p>
          <a:p>
            <a:r>
              <a:rPr lang="es-MX" sz="2400" dirty="0" smtClean="0">
                <a:solidFill>
                  <a:srgbClr val="FFFF00"/>
                </a:solidFill>
              </a:rPr>
              <a:t>Más frecuente en hombres y en edades jóvenes. </a:t>
            </a:r>
          </a:p>
          <a:p>
            <a:r>
              <a:rPr lang="es-MX" sz="2400" u="sng" dirty="0" smtClean="0">
                <a:solidFill>
                  <a:srgbClr val="FFFF00"/>
                </a:solidFill>
              </a:rPr>
              <a:t>Mortalidad de hasta un 20-30% asociados a drogas de depósito o en los medicamentos de mayor potencia</a:t>
            </a:r>
            <a:r>
              <a:rPr lang="es-MX" sz="2400" dirty="0" smtClean="0">
                <a:solidFill>
                  <a:srgbClr val="FFFF00"/>
                </a:solidFill>
              </a:rPr>
              <a:t>.</a:t>
            </a:r>
            <a:endParaRPr lang="es-MX" sz="2400" dirty="0">
              <a:solidFill>
                <a:srgbClr val="FFFF00"/>
              </a:solidFill>
            </a:endParaRPr>
          </a:p>
        </p:txBody>
      </p:sp>
    </p:spTree>
    <p:extLst>
      <p:ext uri="{BB962C8B-B14F-4D97-AF65-F5344CB8AC3E}">
        <p14:creationId xmlns:p14="http://schemas.microsoft.com/office/powerpoint/2010/main" val="25273433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a:solidFill>
            <a:srgbClr val="0070C0"/>
          </a:solidFill>
        </p:spPr>
        <p:txBody>
          <a:bodyPr>
            <a:normAutofit/>
          </a:bodyPr>
          <a:lstStyle/>
          <a:p>
            <a:r>
              <a:rPr lang="es-MX" sz="3200" dirty="0">
                <a:solidFill>
                  <a:srgbClr val="FFFF00"/>
                </a:solidFill>
              </a:rPr>
              <a:t>Precauciones y Reacciones adversas</a:t>
            </a:r>
          </a:p>
        </p:txBody>
      </p:sp>
      <p:sp>
        <p:nvSpPr>
          <p:cNvPr id="4" name="3 Marcador de contenido"/>
          <p:cNvSpPr>
            <a:spLocks noGrp="1"/>
          </p:cNvSpPr>
          <p:nvPr>
            <p:ph idx="1"/>
          </p:nvPr>
        </p:nvSpPr>
        <p:spPr>
          <a:xfrm>
            <a:off x="457200" y="1196752"/>
            <a:ext cx="8229600" cy="4929411"/>
          </a:xfrm>
          <a:solidFill>
            <a:srgbClr val="0070C0"/>
          </a:solidFill>
        </p:spPr>
        <p:txBody>
          <a:bodyPr>
            <a:normAutofit/>
          </a:bodyPr>
          <a:lstStyle/>
          <a:p>
            <a:r>
              <a:rPr lang="es-MX" sz="2400" dirty="0" smtClean="0">
                <a:solidFill>
                  <a:srgbClr val="FFFF00"/>
                </a:solidFill>
              </a:rPr>
              <a:t>Suspender de inmediato los DRA, bajar la temperatura, monitoreo constante de signos vitales, de los electrolitos,  del balance líquido y de la diuresis. Dar tratamiento sintomático a la fiebre. </a:t>
            </a:r>
          </a:p>
          <a:p>
            <a:r>
              <a:rPr lang="es-MX" sz="2400" dirty="0" smtClean="0">
                <a:solidFill>
                  <a:srgbClr val="FFFF00"/>
                </a:solidFill>
              </a:rPr>
              <a:t>Algunos anti parkinsonianos pueden reducir la rigidez, pueden usarse relajantes musculares.</a:t>
            </a:r>
          </a:p>
          <a:p>
            <a:r>
              <a:rPr lang="es-MX" sz="2400" dirty="0" smtClean="0">
                <a:solidFill>
                  <a:srgbClr val="FFFF00"/>
                </a:solidFill>
              </a:rPr>
              <a:t>Suele requerirse de 5-10 días de tratamiento </a:t>
            </a:r>
          </a:p>
          <a:p>
            <a:r>
              <a:rPr lang="es-MX" sz="2400" dirty="0" smtClean="0">
                <a:solidFill>
                  <a:srgbClr val="FFFF00"/>
                </a:solidFill>
              </a:rPr>
              <a:t>De requerirse nuevos DRA luego de esta complicación usar los  de menor potencia o usar los SDA </a:t>
            </a:r>
            <a:endParaRPr lang="es-MX" sz="2400" dirty="0">
              <a:solidFill>
                <a:srgbClr val="FFFF00"/>
              </a:solidFill>
            </a:endParaRPr>
          </a:p>
        </p:txBody>
      </p:sp>
    </p:spTree>
    <p:extLst>
      <p:ext uri="{BB962C8B-B14F-4D97-AF65-F5344CB8AC3E}">
        <p14:creationId xmlns:p14="http://schemas.microsoft.com/office/powerpoint/2010/main" val="23883175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62074"/>
          </a:xfrm>
          <a:solidFill>
            <a:srgbClr val="0070C0"/>
          </a:solidFill>
        </p:spPr>
        <p:txBody>
          <a:bodyPr>
            <a:noAutofit/>
          </a:bodyPr>
          <a:lstStyle/>
          <a:p>
            <a:r>
              <a:rPr lang="es-MX" sz="3200" dirty="0">
                <a:solidFill>
                  <a:srgbClr val="FFFF00"/>
                </a:solidFill>
              </a:rPr>
              <a:t>Precauciones y Reacciones adversas</a:t>
            </a:r>
          </a:p>
        </p:txBody>
      </p:sp>
      <p:sp>
        <p:nvSpPr>
          <p:cNvPr id="3" name="2 Marcador de contenido"/>
          <p:cNvSpPr>
            <a:spLocks noGrp="1"/>
          </p:cNvSpPr>
          <p:nvPr>
            <p:ph idx="1"/>
          </p:nvPr>
        </p:nvSpPr>
        <p:spPr>
          <a:xfrm>
            <a:off x="457200" y="1086416"/>
            <a:ext cx="8229600" cy="5039747"/>
          </a:xfrm>
          <a:solidFill>
            <a:srgbClr val="0070C0"/>
          </a:solidFill>
        </p:spPr>
        <p:txBody>
          <a:bodyPr>
            <a:normAutofit/>
          </a:bodyPr>
          <a:lstStyle/>
          <a:p>
            <a:r>
              <a:rPr lang="es-MX" sz="2400" i="1" dirty="0" smtClean="0">
                <a:solidFill>
                  <a:srgbClr val="FFFF00"/>
                </a:solidFill>
              </a:rPr>
              <a:t>Bajan el umbral convulsivo</a:t>
            </a:r>
            <a:r>
              <a:rPr lang="es-MX" sz="2400" dirty="0" smtClean="0">
                <a:solidFill>
                  <a:srgbClr val="FFFF00"/>
                </a:solidFill>
              </a:rPr>
              <a:t>. Más en los de menor potencia. </a:t>
            </a:r>
            <a:r>
              <a:rPr lang="es-MX" sz="2400" dirty="0" err="1" smtClean="0">
                <a:solidFill>
                  <a:srgbClr val="FFFF00"/>
                </a:solidFill>
              </a:rPr>
              <a:t>Clorpromacina</a:t>
            </a:r>
            <a:r>
              <a:rPr lang="es-MX" sz="2400" dirty="0" smtClean="0">
                <a:solidFill>
                  <a:srgbClr val="FFFF00"/>
                </a:solidFill>
              </a:rPr>
              <a:t> y </a:t>
            </a:r>
            <a:r>
              <a:rPr lang="es-MX" sz="2400" dirty="0" err="1" smtClean="0">
                <a:solidFill>
                  <a:srgbClr val="FFFF00"/>
                </a:solidFill>
              </a:rPr>
              <a:t>Tioridacina</a:t>
            </a:r>
            <a:r>
              <a:rPr lang="es-MX" sz="2400" dirty="0" smtClean="0">
                <a:solidFill>
                  <a:srgbClr val="FFFF00"/>
                </a:solidFill>
              </a:rPr>
              <a:t>. </a:t>
            </a:r>
            <a:r>
              <a:rPr lang="es-MX" sz="2400" u="sng" dirty="0" smtClean="0">
                <a:solidFill>
                  <a:srgbClr val="FFFF00"/>
                </a:solidFill>
              </a:rPr>
              <a:t>Prestar especial atención cuando hay lesión cerebral o antecedentes convulsivos</a:t>
            </a:r>
            <a:r>
              <a:rPr lang="es-MX" sz="2400" dirty="0" smtClean="0">
                <a:solidFill>
                  <a:srgbClr val="FFFF00"/>
                </a:solidFill>
              </a:rPr>
              <a:t>. </a:t>
            </a:r>
          </a:p>
          <a:p>
            <a:r>
              <a:rPr lang="es-MX" sz="2400" i="1" dirty="0" smtClean="0">
                <a:solidFill>
                  <a:srgbClr val="FFFF00"/>
                </a:solidFill>
              </a:rPr>
              <a:t>Sedación. </a:t>
            </a:r>
            <a:r>
              <a:rPr lang="es-MX" sz="2400" dirty="0" smtClean="0">
                <a:solidFill>
                  <a:srgbClr val="FFFF00"/>
                </a:solidFill>
              </a:rPr>
              <a:t>Por bloqueo de receptores </a:t>
            </a:r>
            <a:r>
              <a:rPr lang="es-MX" sz="2400" dirty="0" err="1" smtClean="0">
                <a:solidFill>
                  <a:srgbClr val="FFFF00"/>
                </a:solidFill>
              </a:rPr>
              <a:t>histamínicos</a:t>
            </a:r>
            <a:r>
              <a:rPr lang="es-MX" sz="2400" dirty="0" smtClean="0">
                <a:solidFill>
                  <a:srgbClr val="FFFF00"/>
                </a:solidFill>
              </a:rPr>
              <a:t> H1. </a:t>
            </a:r>
            <a:r>
              <a:rPr lang="es-MX" sz="2400" dirty="0" err="1" smtClean="0">
                <a:solidFill>
                  <a:srgbClr val="FFFF00"/>
                </a:solidFill>
              </a:rPr>
              <a:t>Clorpromacina</a:t>
            </a:r>
            <a:r>
              <a:rPr lang="es-MX" sz="2400" dirty="0" smtClean="0">
                <a:solidFill>
                  <a:srgbClr val="FFFF00"/>
                </a:solidFill>
              </a:rPr>
              <a:t> el de mayor efecto. Puede ser recomendado darlo en la noche. </a:t>
            </a:r>
          </a:p>
          <a:p>
            <a:r>
              <a:rPr lang="es-MX" sz="2400" i="1" dirty="0" smtClean="0">
                <a:solidFill>
                  <a:srgbClr val="FFFF00"/>
                </a:solidFill>
              </a:rPr>
              <a:t>Efectos anticolinérgicos. </a:t>
            </a:r>
            <a:r>
              <a:rPr lang="es-MX" sz="2400" dirty="0" smtClean="0">
                <a:solidFill>
                  <a:srgbClr val="FFFF00"/>
                </a:solidFill>
              </a:rPr>
              <a:t>Pueden dar severa agitación, desorientación, alucinaciones, convulsiones, fiebre alta, midriasis. Requiere estrecha vigilancia, suspensión del medicamento y usar fisostigmina  2mg IV lento. Puede repetirse a la hora. La intoxicación por fisostigmina da </a:t>
            </a:r>
            <a:r>
              <a:rPr lang="es-MX" sz="2400" dirty="0" err="1" smtClean="0">
                <a:solidFill>
                  <a:srgbClr val="FFFF00"/>
                </a:solidFill>
              </a:rPr>
              <a:t>hiper</a:t>
            </a:r>
            <a:r>
              <a:rPr lang="es-MX" sz="2400" dirty="0" smtClean="0">
                <a:solidFill>
                  <a:srgbClr val="FFFF00"/>
                </a:solidFill>
              </a:rPr>
              <a:t> salivación y sudoración. En este caso usar Sulfato de Atropina 0.5 mg. </a:t>
            </a:r>
          </a:p>
          <a:p>
            <a:endParaRPr lang="es-MX" sz="2400" i="1" dirty="0" smtClean="0">
              <a:solidFill>
                <a:srgbClr val="FFFF00"/>
              </a:solidFill>
            </a:endParaRPr>
          </a:p>
        </p:txBody>
      </p:sp>
    </p:spTree>
    <p:extLst>
      <p:ext uri="{BB962C8B-B14F-4D97-AF65-F5344CB8AC3E}">
        <p14:creationId xmlns:p14="http://schemas.microsoft.com/office/powerpoint/2010/main" val="1842262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490066"/>
          </a:xfrm>
          <a:solidFill>
            <a:srgbClr val="0070C0"/>
          </a:solidFill>
        </p:spPr>
        <p:txBody>
          <a:bodyPr>
            <a:noAutofit/>
          </a:bodyPr>
          <a:lstStyle/>
          <a:p>
            <a:r>
              <a:rPr lang="es-MX" sz="3200" dirty="0">
                <a:solidFill>
                  <a:srgbClr val="FFFF00"/>
                </a:solidFill>
              </a:rPr>
              <a:t>Precauciones y Reacciones adversas</a:t>
            </a:r>
          </a:p>
        </p:txBody>
      </p:sp>
      <p:sp>
        <p:nvSpPr>
          <p:cNvPr id="3" name="2 Marcador de contenido"/>
          <p:cNvSpPr>
            <a:spLocks noGrp="1"/>
          </p:cNvSpPr>
          <p:nvPr>
            <p:ph idx="1"/>
          </p:nvPr>
        </p:nvSpPr>
        <p:spPr>
          <a:xfrm>
            <a:off x="457200" y="1052736"/>
            <a:ext cx="8229600" cy="5073427"/>
          </a:xfrm>
          <a:solidFill>
            <a:srgbClr val="0070C0"/>
          </a:solidFill>
        </p:spPr>
        <p:txBody>
          <a:bodyPr>
            <a:normAutofit/>
          </a:bodyPr>
          <a:lstStyle/>
          <a:p>
            <a:r>
              <a:rPr lang="es-MX" sz="2400" i="1" dirty="0" smtClean="0">
                <a:solidFill>
                  <a:srgbClr val="FFFF00"/>
                </a:solidFill>
              </a:rPr>
              <a:t>Efectos cardiacos. </a:t>
            </a:r>
            <a:r>
              <a:rPr lang="es-MX" sz="2400" dirty="0" smtClean="0">
                <a:solidFill>
                  <a:srgbClr val="FFFF00"/>
                </a:solidFill>
              </a:rPr>
              <a:t>Disminuyen la contractibilidad cardiaca, incrementa las catecolaminas, y prolonga la conducción auricular y ventricular. </a:t>
            </a:r>
          </a:p>
          <a:p>
            <a:r>
              <a:rPr lang="es-MX" sz="2400" dirty="0" smtClean="0">
                <a:solidFill>
                  <a:srgbClr val="FFFF00"/>
                </a:solidFill>
              </a:rPr>
              <a:t>Las </a:t>
            </a:r>
            <a:r>
              <a:rPr lang="es-MX" sz="2400" dirty="0" err="1" smtClean="0">
                <a:solidFill>
                  <a:srgbClr val="FFFF00"/>
                </a:solidFill>
              </a:rPr>
              <a:t>fenotiacinas</a:t>
            </a:r>
            <a:r>
              <a:rPr lang="es-MX" sz="2400" dirty="0" smtClean="0">
                <a:solidFill>
                  <a:srgbClr val="FFFF00"/>
                </a:solidFill>
              </a:rPr>
              <a:t> de menor potencia </a:t>
            </a:r>
            <a:r>
              <a:rPr lang="es-MX" sz="2400" i="1" dirty="0" smtClean="0">
                <a:solidFill>
                  <a:srgbClr val="FFFF00"/>
                </a:solidFill>
              </a:rPr>
              <a:t>son más </a:t>
            </a:r>
            <a:r>
              <a:rPr lang="es-MX" sz="2400" i="1" dirty="0" err="1" smtClean="0">
                <a:solidFill>
                  <a:srgbClr val="FFFF00"/>
                </a:solidFill>
              </a:rPr>
              <a:t>cardio</a:t>
            </a:r>
            <a:r>
              <a:rPr lang="es-MX" sz="2400" i="1" dirty="0" smtClean="0">
                <a:solidFill>
                  <a:srgbClr val="FFFF00"/>
                </a:solidFill>
              </a:rPr>
              <a:t> tóxicas que otras drogas de mayor potencia, </a:t>
            </a:r>
            <a:r>
              <a:rPr lang="es-MX" sz="2400" i="1" u="sng" dirty="0" smtClean="0">
                <a:solidFill>
                  <a:srgbClr val="FFFF00"/>
                </a:solidFill>
              </a:rPr>
              <a:t>excepto el Haloperidol no debe usarse por vía IV. </a:t>
            </a:r>
          </a:p>
          <a:p>
            <a:r>
              <a:rPr lang="es-MX" sz="2400" i="1" dirty="0" smtClean="0">
                <a:solidFill>
                  <a:srgbClr val="FFFF00"/>
                </a:solidFill>
              </a:rPr>
              <a:t>Muerte súbita</a:t>
            </a:r>
            <a:r>
              <a:rPr lang="es-MX" sz="2400" dirty="0" smtClean="0">
                <a:solidFill>
                  <a:srgbClr val="FFFF00"/>
                </a:solidFill>
              </a:rPr>
              <a:t>. Suelen ser resultado de arritmias cardiacas. También por convulsiones, asfixia, hipertermia maligna y el síndrome neuroléptico maligno. </a:t>
            </a:r>
          </a:p>
          <a:p>
            <a:r>
              <a:rPr lang="es-MX" sz="2400" dirty="0" smtClean="0">
                <a:solidFill>
                  <a:srgbClr val="FFFF00"/>
                </a:solidFill>
              </a:rPr>
              <a:t>No suele asociarse el uso de los antipsicóticos con mayor riesgo de muerte. </a:t>
            </a:r>
          </a:p>
          <a:p>
            <a:endParaRPr lang="es-MX" sz="2800" i="1" dirty="0">
              <a:solidFill>
                <a:srgbClr val="FFFF00"/>
              </a:solidFill>
            </a:endParaRPr>
          </a:p>
        </p:txBody>
      </p:sp>
    </p:spTree>
    <p:extLst>
      <p:ext uri="{BB962C8B-B14F-4D97-AF65-F5344CB8AC3E}">
        <p14:creationId xmlns:p14="http://schemas.microsoft.com/office/powerpoint/2010/main" val="630375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332656"/>
            <a:ext cx="8229600" cy="648072"/>
          </a:xfrm>
          <a:solidFill>
            <a:srgbClr val="0070C0"/>
          </a:solidFill>
        </p:spPr>
        <p:txBody>
          <a:bodyPr>
            <a:normAutofit/>
          </a:bodyPr>
          <a:lstStyle/>
          <a:p>
            <a:r>
              <a:rPr lang="es-MX" sz="3200" dirty="0">
                <a:solidFill>
                  <a:srgbClr val="FFFF00"/>
                </a:solidFill>
              </a:rPr>
              <a:t>Precauciones y Reacciones adversas</a:t>
            </a:r>
          </a:p>
        </p:txBody>
      </p:sp>
      <p:sp>
        <p:nvSpPr>
          <p:cNvPr id="3" name="2 Marcador de contenido"/>
          <p:cNvSpPr>
            <a:spLocks noGrp="1"/>
          </p:cNvSpPr>
          <p:nvPr>
            <p:ph idx="1"/>
          </p:nvPr>
        </p:nvSpPr>
        <p:spPr>
          <a:xfrm>
            <a:off x="457200" y="1196752"/>
            <a:ext cx="8229600" cy="4929411"/>
          </a:xfrm>
          <a:solidFill>
            <a:srgbClr val="0070C0"/>
          </a:solidFill>
        </p:spPr>
        <p:txBody>
          <a:bodyPr>
            <a:normAutofit/>
          </a:bodyPr>
          <a:lstStyle/>
          <a:p>
            <a:r>
              <a:rPr lang="es-MX" sz="2400" i="1" dirty="0" smtClean="0">
                <a:solidFill>
                  <a:srgbClr val="FFFF00"/>
                </a:solidFill>
              </a:rPr>
              <a:t>Hipotensión </a:t>
            </a:r>
            <a:r>
              <a:rPr lang="es-MX" sz="2400" i="1" dirty="0" err="1" smtClean="0">
                <a:solidFill>
                  <a:srgbClr val="FFFF00"/>
                </a:solidFill>
              </a:rPr>
              <a:t>ortostática</a:t>
            </a:r>
            <a:r>
              <a:rPr lang="es-MX" sz="2400" i="1" dirty="0" smtClean="0">
                <a:solidFill>
                  <a:srgbClr val="FFFF00"/>
                </a:solidFill>
              </a:rPr>
              <a:t>. </a:t>
            </a:r>
            <a:r>
              <a:rPr lang="es-MX" sz="2400" dirty="0" smtClean="0">
                <a:solidFill>
                  <a:srgbClr val="FFFF00"/>
                </a:solidFill>
              </a:rPr>
              <a:t>Más frecuente con los de menor potencia. De usarse la vía IM tomar T. A. antes y después tanto acostado como sentado de la primera dosis y en los primeros días de tratamiento.  Se produce por el bloqueo alfa adrenérgico.  Por ello iniciar tratamientos con dosis bajas pues este efecto se atenúa con el </a:t>
            </a:r>
            <a:r>
              <a:rPr lang="es-MX" sz="2400" dirty="0" err="1" smtClean="0">
                <a:solidFill>
                  <a:srgbClr val="FFFF00"/>
                </a:solidFill>
              </a:rPr>
              <a:t>decursar</a:t>
            </a:r>
            <a:r>
              <a:rPr lang="es-MX" sz="2400" dirty="0" smtClean="0">
                <a:solidFill>
                  <a:srgbClr val="FFFF00"/>
                </a:solidFill>
              </a:rPr>
              <a:t> de los días. Pueden ocurrir caídas y desmayos con lesiones resultantes. </a:t>
            </a:r>
          </a:p>
          <a:p>
            <a:r>
              <a:rPr lang="es-MX" sz="2400" dirty="0" smtClean="0">
                <a:solidFill>
                  <a:srgbClr val="FFFF00"/>
                </a:solidFill>
              </a:rPr>
              <a:t>Debe evitarse ponerse de pie o levantarse rápido. No ingerir café o alcohol. Ingerir líquidos</a:t>
            </a:r>
            <a:r>
              <a:rPr lang="es-MX" sz="2400" i="1" dirty="0" smtClean="0">
                <a:solidFill>
                  <a:srgbClr val="FFFF00"/>
                </a:solidFill>
              </a:rPr>
              <a:t>. </a:t>
            </a:r>
          </a:p>
          <a:p>
            <a:r>
              <a:rPr lang="es-MX" sz="2400" u="sng" dirty="0" smtClean="0">
                <a:solidFill>
                  <a:srgbClr val="FFFF00"/>
                </a:solidFill>
              </a:rPr>
              <a:t>No administrar epinefrina</a:t>
            </a:r>
            <a:r>
              <a:rPr lang="es-MX" sz="2400" dirty="0" smtClean="0">
                <a:solidFill>
                  <a:srgbClr val="FFFF00"/>
                </a:solidFill>
              </a:rPr>
              <a:t>. Puede usarse norepinefrina. Son agentes alfa adrenérgicos </a:t>
            </a:r>
            <a:r>
              <a:rPr lang="es-MX" sz="2400" dirty="0" err="1" smtClean="0">
                <a:solidFill>
                  <a:srgbClr val="FFFF00"/>
                </a:solidFill>
              </a:rPr>
              <a:t>presores</a:t>
            </a:r>
            <a:r>
              <a:rPr lang="es-MX" sz="2400" i="1" dirty="0" smtClean="0">
                <a:solidFill>
                  <a:srgbClr val="FFFF00"/>
                </a:solidFill>
              </a:rPr>
              <a:t>. </a:t>
            </a:r>
            <a:r>
              <a:rPr lang="es-MX" sz="2400" i="1" dirty="0" err="1" smtClean="0">
                <a:solidFill>
                  <a:srgbClr val="FFFF00"/>
                </a:solidFill>
              </a:rPr>
              <a:t>Expansores</a:t>
            </a:r>
            <a:r>
              <a:rPr lang="es-MX" sz="2400" i="1" dirty="0" smtClean="0">
                <a:solidFill>
                  <a:srgbClr val="FFFF00"/>
                </a:solidFill>
              </a:rPr>
              <a:t> de volumen</a:t>
            </a:r>
            <a:endParaRPr lang="es-MX" sz="2400" i="1" dirty="0">
              <a:solidFill>
                <a:srgbClr val="FFFF00"/>
              </a:solidFill>
            </a:endParaRPr>
          </a:p>
        </p:txBody>
      </p:sp>
    </p:spTree>
    <p:extLst>
      <p:ext uri="{BB962C8B-B14F-4D97-AF65-F5344CB8AC3E}">
        <p14:creationId xmlns:p14="http://schemas.microsoft.com/office/powerpoint/2010/main" val="6210242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60649"/>
            <a:ext cx="7772400" cy="504055"/>
          </a:xfrm>
          <a:solidFill>
            <a:srgbClr val="0070C0"/>
          </a:solidFill>
        </p:spPr>
        <p:txBody>
          <a:bodyPr>
            <a:noAutofit/>
          </a:bodyPr>
          <a:lstStyle/>
          <a:p>
            <a:r>
              <a:rPr lang="es-MX" sz="3200" dirty="0" smtClean="0">
                <a:solidFill>
                  <a:srgbClr val="FFFF00"/>
                </a:solidFill>
              </a:rPr>
              <a:t>Antipsicóticos de 1era generación (DRA)</a:t>
            </a:r>
            <a:endParaRPr lang="es-MX" sz="3200" dirty="0">
              <a:solidFill>
                <a:srgbClr val="FFFF00"/>
              </a:solidFill>
            </a:endParaRPr>
          </a:p>
        </p:txBody>
      </p:sp>
      <p:sp>
        <p:nvSpPr>
          <p:cNvPr id="3" name="2 Subtítulo"/>
          <p:cNvSpPr>
            <a:spLocks noGrp="1"/>
          </p:cNvSpPr>
          <p:nvPr>
            <p:ph type="subTitle" idx="1"/>
          </p:nvPr>
        </p:nvSpPr>
        <p:spPr>
          <a:xfrm>
            <a:off x="611560" y="908720"/>
            <a:ext cx="7632848" cy="5472608"/>
          </a:xfrm>
          <a:solidFill>
            <a:srgbClr val="0070C0"/>
          </a:solidFill>
        </p:spPr>
        <p:txBody>
          <a:bodyPr>
            <a:normAutofit/>
          </a:bodyPr>
          <a:lstStyle/>
          <a:p>
            <a:pPr algn="l"/>
            <a:endParaRPr lang="es-MX" sz="2000" dirty="0" smtClean="0">
              <a:solidFill>
                <a:srgbClr val="FFFF00"/>
              </a:solidFill>
            </a:endParaRPr>
          </a:p>
          <a:p>
            <a:pPr marL="342900" indent="-342900" algn="l">
              <a:buFont typeface="Arial" pitchFamily="34" charset="0"/>
              <a:buChar char="•"/>
            </a:pPr>
            <a:r>
              <a:rPr lang="es-MX" sz="2800" dirty="0" smtClean="0">
                <a:solidFill>
                  <a:srgbClr val="FFFF00"/>
                </a:solidFill>
              </a:rPr>
              <a:t>Interacciones medicamentosas</a:t>
            </a:r>
          </a:p>
          <a:p>
            <a:pPr marL="342900" indent="-342900" algn="l">
              <a:buFont typeface="Arial" pitchFamily="34" charset="0"/>
              <a:buChar char="•"/>
            </a:pPr>
            <a:r>
              <a:rPr lang="es-MX" sz="2800" dirty="0" smtClean="0">
                <a:solidFill>
                  <a:srgbClr val="FFFF00"/>
                </a:solidFill>
              </a:rPr>
              <a:t>Contraindicaciones</a:t>
            </a:r>
          </a:p>
          <a:p>
            <a:pPr marL="342900" indent="-342900" algn="l">
              <a:buFont typeface="Arial" pitchFamily="34" charset="0"/>
              <a:buChar char="•"/>
            </a:pPr>
            <a:r>
              <a:rPr lang="es-MX" sz="2800" dirty="0" smtClean="0">
                <a:solidFill>
                  <a:srgbClr val="FFFF00"/>
                </a:solidFill>
              </a:rPr>
              <a:t>Implicaciones en el embarazo y la lactancia</a:t>
            </a:r>
          </a:p>
          <a:p>
            <a:pPr marL="342900" indent="-342900" algn="l">
              <a:buFont typeface="Arial" pitchFamily="34" charset="0"/>
              <a:buChar char="•"/>
            </a:pPr>
            <a:r>
              <a:rPr lang="es-MX" sz="2800" dirty="0" smtClean="0">
                <a:solidFill>
                  <a:srgbClr val="FFFF00"/>
                </a:solidFill>
              </a:rPr>
              <a:t>Estudios clínicos a indicar</a:t>
            </a:r>
          </a:p>
          <a:p>
            <a:pPr marL="342900" indent="-342900" algn="l">
              <a:buFont typeface="Arial" pitchFamily="34" charset="0"/>
              <a:buChar char="•"/>
            </a:pPr>
            <a:r>
              <a:rPr lang="es-MX" sz="2800" dirty="0" smtClean="0">
                <a:solidFill>
                  <a:srgbClr val="FFFF00"/>
                </a:solidFill>
              </a:rPr>
              <a:t>Dosis y tiempo de espera</a:t>
            </a:r>
          </a:p>
          <a:p>
            <a:pPr marL="342900" indent="-342900" algn="l">
              <a:buFont typeface="Arial" pitchFamily="34" charset="0"/>
              <a:buChar char="•"/>
            </a:pPr>
            <a:r>
              <a:rPr lang="es-MX" sz="2800" dirty="0" smtClean="0">
                <a:solidFill>
                  <a:srgbClr val="FFFF00"/>
                </a:solidFill>
              </a:rPr>
              <a:t>Tratamiento de mantenimiento </a:t>
            </a:r>
          </a:p>
          <a:p>
            <a:pPr marL="342900" indent="-342900" algn="l">
              <a:buFont typeface="Arial" pitchFamily="34" charset="0"/>
              <a:buChar char="•"/>
            </a:pPr>
            <a:r>
              <a:rPr lang="es-MX" sz="2800" dirty="0" smtClean="0">
                <a:solidFill>
                  <a:srgbClr val="FFFF00"/>
                </a:solidFill>
              </a:rPr>
              <a:t>Medicamentos de depósito  </a:t>
            </a:r>
          </a:p>
          <a:p>
            <a:pPr marL="342900" indent="-342900" algn="l">
              <a:buFont typeface="Arial" pitchFamily="34" charset="0"/>
              <a:buChar char="•"/>
            </a:pPr>
            <a:endParaRPr lang="es-MX" sz="2000" dirty="0" smtClean="0">
              <a:solidFill>
                <a:srgbClr val="FFFF00"/>
              </a:solidFill>
            </a:endParaRPr>
          </a:p>
          <a:p>
            <a:pPr marL="342900" indent="-342900" algn="l">
              <a:buFont typeface="Arial" pitchFamily="34" charset="0"/>
              <a:buChar char="•"/>
            </a:pPr>
            <a:endParaRPr lang="es-MX" sz="2400" dirty="0" smtClean="0">
              <a:solidFill>
                <a:srgbClr val="FFFF00"/>
              </a:solidFill>
            </a:endParaRPr>
          </a:p>
          <a:p>
            <a:pPr marL="342900" indent="-342900" algn="l">
              <a:buFont typeface="Arial" pitchFamily="34" charset="0"/>
              <a:buChar char="•"/>
            </a:pPr>
            <a:endParaRPr lang="es-MX" sz="2400" dirty="0">
              <a:solidFill>
                <a:srgbClr val="FFFF00"/>
              </a:solidFill>
            </a:endParaRPr>
          </a:p>
        </p:txBody>
      </p:sp>
    </p:spTree>
    <p:extLst>
      <p:ext uri="{BB962C8B-B14F-4D97-AF65-F5344CB8AC3E}">
        <p14:creationId xmlns:p14="http://schemas.microsoft.com/office/powerpoint/2010/main" val="1130658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62074"/>
          </a:xfrm>
          <a:solidFill>
            <a:srgbClr val="0070C0"/>
          </a:solidFill>
        </p:spPr>
        <p:txBody>
          <a:bodyPr>
            <a:noAutofit/>
          </a:bodyPr>
          <a:lstStyle/>
          <a:p>
            <a:r>
              <a:rPr lang="es-MX" sz="3200" dirty="0">
                <a:solidFill>
                  <a:srgbClr val="FFFF00"/>
                </a:solidFill>
              </a:rPr>
              <a:t>Precauciones y Reacciones adversas</a:t>
            </a:r>
          </a:p>
        </p:txBody>
      </p:sp>
      <p:sp>
        <p:nvSpPr>
          <p:cNvPr id="3" name="2 Marcador de contenido"/>
          <p:cNvSpPr>
            <a:spLocks noGrp="1"/>
          </p:cNvSpPr>
          <p:nvPr>
            <p:ph idx="1"/>
          </p:nvPr>
        </p:nvSpPr>
        <p:spPr>
          <a:xfrm>
            <a:off x="457200" y="1124744"/>
            <a:ext cx="8229600" cy="5001419"/>
          </a:xfrm>
          <a:solidFill>
            <a:srgbClr val="0070C0"/>
          </a:solidFill>
        </p:spPr>
        <p:txBody>
          <a:bodyPr>
            <a:normAutofit lnSpcReduction="10000"/>
          </a:bodyPr>
          <a:lstStyle/>
          <a:p>
            <a:r>
              <a:rPr lang="es-MX" sz="2400" i="1" dirty="0" smtClean="0">
                <a:solidFill>
                  <a:srgbClr val="FFFF00"/>
                </a:solidFill>
              </a:rPr>
              <a:t>Efectos hematológicos. </a:t>
            </a:r>
            <a:r>
              <a:rPr lang="es-MX" sz="2400" dirty="0" smtClean="0">
                <a:solidFill>
                  <a:srgbClr val="FFFF00"/>
                </a:solidFill>
              </a:rPr>
              <a:t>Pueden dar leucopenia temporal por debajo de 3,500, </a:t>
            </a:r>
            <a:r>
              <a:rPr lang="es-MX" sz="2400" dirty="0" err="1" smtClean="0">
                <a:solidFill>
                  <a:srgbClr val="FFFF00"/>
                </a:solidFill>
              </a:rPr>
              <a:t>agranulocitosis</a:t>
            </a:r>
            <a:r>
              <a:rPr lang="es-MX" sz="2400" dirty="0" smtClean="0">
                <a:solidFill>
                  <a:srgbClr val="FFFF00"/>
                </a:solidFill>
              </a:rPr>
              <a:t>.  Más raras trombocitopenia, púrpura, anemias hemolíticas. Si se reporta dolor de garganta y fiebre indicar Hemograma completo. Debe trasladarse a una sala de Medicina. </a:t>
            </a:r>
          </a:p>
          <a:p>
            <a:r>
              <a:rPr lang="es-MX" sz="2400" i="1" dirty="0" smtClean="0">
                <a:solidFill>
                  <a:srgbClr val="FFFF00"/>
                </a:solidFill>
              </a:rPr>
              <a:t>Efectos anticolinérgicos periféricos. </a:t>
            </a:r>
            <a:r>
              <a:rPr lang="es-MX" sz="2400" dirty="0" smtClean="0">
                <a:solidFill>
                  <a:srgbClr val="FFFF00"/>
                </a:solidFill>
              </a:rPr>
              <a:t>Producen boca y nariz seca, visión borrosa, constipación, retención urinaria , midriasis</a:t>
            </a:r>
            <a:r>
              <a:rPr lang="es-MX" sz="2400" dirty="0">
                <a:solidFill>
                  <a:srgbClr val="FFFF00"/>
                </a:solidFill>
              </a:rPr>
              <a:t> </a:t>
            </a:r>
            <a:r>
              <a:rPr lang="es-MX" sz="2400" dirty="0" smtClean="0">
                <a:solidFill>
                  <a:srgbClr val="FFFF00"/>
                </a:solidFill>
              </a:rPr>
              <a:t>e íleo paralítico. Mayor frecuencia en los DRA de menor potencia. </a:t>
            </a:r>
          </a:p>
          <a:p>
            <a:r>
              <a:rPr lang="es-MX" sz="2400" dirty="0" smtClean="0">
                <a:solidFill>
                  <a:srgbClr val="FFFF00"/>
                </a:solidFill>
              </a:rPr>
              <a:t>Efectos</a:t>
            </a:r>
            <a:r>
              <a:rPr lang="es-MX" sz="2400" i="1" dirty="0" smtClean="0">
                <a:solidFill>
                  <a:srgbClr val="FFFF00"/>
                </a:solidFill>
              </a:rPr>
              <a:t> endocrinos. </a:t>
            </a:r>
            <a:r>
              <a:rPr lang="es-MX" sz="2400" dirty="0" smtClean="0">
                <a:solidFill>
                  <a:srgbClr val="FFFF00"/>
                </a:solidFill>
              </a:rPr>
              <a:t>Aumentan la secreción de prolactina por el bloqueo de los receptores </a:t>
            </a:r>
            <a:r>
              <a:rPr lang="es-MX" sz="2400" dirty="0" err="1" smtClean="0">
                <a:solidFill>
                  <a:srgbClr val="FFFF00"/>
                </a:solidFill>
              </a:rPr>
              <a:t>dopaminérgicos</a:t>
            </a:r>
            <a:r>
              <a:rPr lang="es-MX" sz="2400" dirty="0" smtClean="0">
                <a:solidFill>
                  <a:srgbClr val="FFFF00"/>
                </a:solidFill>
              </a:rPr>
              <a:t> en la región </a:t>
            </a:r>
            <a:r>
              <a:rPr lang="es-MX" sz="2400" dirty="0" err="1" smtClean="0">
                <a:solidFill>
                  <a:srgbClr val="FFFF00"/>
                </a:solidFill>
              </a:rPr>
              <a:t>túbero</a:t>
            </a:r>
            <a:r>
              <a:rPr lang="es-MX" sz="2400" dirty="0" smtClean="0">
                <a:solidFill>
                  <a:srgbClr val="FFFF00"/>
                </a:solidFill>
              </a:rPr>
              <a:t> </a:t>
            </a:r>
            <a:r>
              <a:rPr lang="es-MX" sz="2400" dirty="0" err="1" smtClean="0">
                <a:solidFill>
                  <a:srgbClr val="FFFF00"/>
                </a:solidFill>
              </a:rPr>
              <a:t>infundibular</a:t>
            </a:r>
            <a:r>
              <a:rPr lang="es-MX" sz="2400" dirty="0" smtClean="0">
                <a:solidFill>
                  <a:srgbClr val="FFFF00"/>
                </a:solidFill>
              </a:rPr>
              <a:t>. Puede producir aumento de las mamas, galactorrea, amenorrea, anorgasmia e impotencia. La </a:t>
            </a:r>
            <a:r>
              <a:rPr lang="es-MX" sz="2400" i="1" dirty="0" err="1" smtClean="0">
                <a:solidFill>
                  <a:srgbClr val="FFFF00"/>
                </a:solidFill>
              </a:rPr>
              <a:t>Risperidona</a:t>
            </a:r>
            <a:r>
              <a:rPr lang="es-MX" sz="2400" i="1" dirty="0" smtClean="0">
                <a:solidFill>
                  <a:srgbClr val="FFFF00"/>
                </a:solidFill>
              </a:rPr>
              <a:t> </a:t>
            </a:r>
            <a:r>
              <a:rPr lang="es-MX" sz="2400" dirty="0" smtClean="0">
                <a:solidFill>
                  <a:srgbClr val="FFFF00"/>
                </a:solidFill>
              </a:rPr>
              <a:t>no eleva la prolactina</a:t>
            </a:r>
            <a:r>
              <a:rPr lang="es-MX" sz="2400" i="1" dirty="0" smtClean="0">
                <a:solidFill>
                  <a:srgbClr val="FFFF00"/>
                </a:solidFill>
              </a:rPr>
              <a:t>. </a:t>
            </a:r>
            <a:endParaRPr lang="es-MX" sz="2400" i="1" dirty="0">
              <a:solidFill>
                <a:srgbClr val="FFFF00"/>
              </a:solidFill>
            </a:endParaRPr>
          </a:p>
        </p:txBody>
      </p:sp>
    </p:spTree>
    <p:extLst>
      <p:ext uri="{BB962C8B-B14F-4D97-AF65-F5344CB8AC3E}">
        <p14:creationId xmlns:p14="http://schemas.microsoft.com/office/powerpoint/2010/main" val="12035475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490066"/>
          </a:xfrm>
          <a:solidFill>
            <a:srgbClr val="0070C0"/>
          </a:solidFill>
        </p:spPr>
        <p:txBody>
          <a:bodyPr>
            <a:noAutofit/>
          </a:bodyPr>
          <a:lstStyle/>
          <a:p>
            <a:r>
              <a:rPr lang="es-MX" sz="3200" dirty="0">
                <a:solidFill>
                  <a:srgbClr val="FFFF00"/>
                </a:solidFill>
              </a:rPr>
              <a:t>Precauciones y Reacciones adversas</a:t>
            </a:r>
          </a:p>
        </p:txBody>
      </p:sp>
      <p:sp>
        <p:nvSpPr>
          <p:cNvPr id="3" name="2 Marcador de contenido"/>
          <p:cNvSpPr>
            <a:spLocks noGrp="1"/>
          </p:cNvSpPr>
          <p:nvPr>
            <p:ph idx="1"/>
          </p:nvPr>
        </p:nvSpPr>
        <p:spPr>
          <a:xfrm>
            <a:off x="457200" y="980728"/>
            <a:ext cx="8229600" cy="5145435"/>
          </a:xfrm>
          <a:solidFill>
            <a:srgbClr val="0070C0"/>
          </a:solidFill>
        </p:spPr>
        <p:txBody>
          <a:bodyPr>
            <a:normAutofit/>
          </a:bodyPr>
          <a:lstStyle/>
          <a:p>
            <a:r>
              <a:rPr lang="es-MX" sz="2400" i="1" dirty="0" smtClean="0">
                <a:solidFill>
                  <a:srgbClr val="FFFF00"/>
                </a:solidFill>
              </a:rPr>
              <a:t>Efectos sexuales adversos</a:t>
            </a:r>
            <a:r>
              <a:rPr lang="es-MX" sz="2400" dirty="0" smtClean="0">
                <a:solidFill>
                  <a:srgbClr val="FFFF00"/>
                </a:solidFill>
              </a:rPr>
              <a:t>. Disminución de la </a:t>
            </a:r>
            <a:r>
              <a:rPr lang="es-MX" sz="2400" dirty="0" err="1" smtClean="0">
                <a:solidFill>
                  <a:srgbClr val="FFFF00"/>
                </a:solidFill>
              </a:rPr>
              <a:t>líbido</a:t>
            </a:r>
            <a:r>
              <a:rPr lang="es-MX" sz="2400" dirty="0" smtClean="0">
                <a:solidFill>
                  <a:srgbClr val="FFFF00"/>
                </a:solidFill>
              </a:rPr>
              <a:t> y anorgasmia. Pueden usarse en hombres </a:t>
            </a:r>
            <a:r>
              <a:rPr lang="es-MX" sz="2400" dirty="0" err="1" smtClean="0">
                <a:solidFill>
                  <a:srgbClr val="FFFF00"/>
                </a:solidFill>
              </a:rPr>
              <a:t>Sildenafil</a:t>
            </a:r>
            <a:r>
              <a:rPr lang="es-MX" sz="2400" dirty="0" smtClean="0">
                <a:solidFill>
                  <a:srgbClr val="FFFF00"/>
                </a:solidFill>
              </a:rPr>
              <a:t> (</a:t>
            </a:r>
            <a:r>
              <a:rPr lang="es-MX" sz="2400" dirty="0" err="1" smtClean="0">
                <a:solidFill>
                  <a:srgbClr val="FFFF00"/>
                </a:solidFill>
              </a:rPr>
              <a:t>Viagra</a:t>
            </a:r>
            <a:r>
              <a:rPr lang="es-MX" sz="2400" dirty="0" smtClean="0">
                <a:solidFill>
                  <a:srgbClr val="FFFF00"/>
                </a:solidFill>
              </a:rPr>
              <a:t>), </a:t>
            </a:r>
            <a:r>
              <a:rPr lang="es-MX" sz="2400" dirty="0" err="1" smtClean="0">
                <a:solidFill>
                  <a:srgbClr val="FFFF00"/>
                </a:solidFill>
              </a:rPr>
              <a:t>Vardenafil</a:t>
            </a:r>
            <a:r>
              <a:rPr lang="es-MX" sz="2400" dirty="0" smtClean="0">
                <a:solidFill>
                  <a:srgbClr val="FFFF00"/>
                </a:solidFill>
              </a:rPr>
              <a:t> (</a:t>
            </a:r>
            <a:r>
              <a:rPr lang="es-MX" sz="2400" dirty="0" err="1" smtClean="0">
                <a:solidFill>
                  <a:srgbClr val="FFFF00"/>
                </a:solidFill>
              </a:rPr>
              <a:t>Levitra</a:t>
            </a:r>
            <a:r>
              <a:rPr lang="es-MX" sz="2400" dirty="0" smtClean="0">
                <a:solidFill>
                  <a:srgbClr val="FFFF00"/>
                </a:solidFill>
              </a:rPr>
              <a:t>) y </a:t>
            </a:r>
            <a:r>
              <a:rPr lang="es-MX" sz="2400" dirty="0" err="1" smtClean="0">
                <a:solidFill>
                  <a:srgbClr val="FFFF00"/>
                </a:solidFill>
              </a:rPr>
              <a:t>Tadalafil</a:t>
            </a:r>
            <a:r>
              <a:rPr lang="es-MX" sz="2400" dirty="0" smtClean="0">
                <a:solidFill>
                  <a:srgbClr val="FFFF00"/>
                </a:solidFill>
              </a:rPr>
              <a:t> ( </a:t>
            </a:r>
            <a:r>
              <a:rPr lang="es-MX" sz="2400" dirty="0" err="1" smtClean="0">
                <a:solidFill>
                  <a:srgbClr val="FFFF00"/>
                </a:solidFill>
              </a:rPr>
              <a:t>Cialis</a:t>
            </a:r>
            <a:r>
              <a:rPr lang="es-MX" sz="2400" dirty="0" smtClean="0">
                <a:solidFill>
                  <a:srgbClr val="FFFF00"/>
                </a:solidFill>
              </a:rPr>
              <a:t>) para estas dificultades pero no ha sido bien documentada los efectos de su asociación con antipsicóticos. </a:t>
            </a:r>
          </a:p>
          <a:p>
            <a:r>
              <a:rPr lang="es-MX" sz="2400" dirty="0" smtClean="0">
                <a:solidFill>
                  <a:srgbClr val="FFFF00"/>
                </a:solidFill>
              </a:rPr>
              <a:t>La </a:t>
            </a:r>
            <a:r>
              <a:rPr lang="es-MX" sz="2400" dirty="0" err="1" smtClean="0">
                <a:solidFill>
                  <a:srgbClr val="FFFF00"/>
                </a:solidFill>
              </a:rPr>
              <a:t>Tioridacina</a:t>
            </a:r>
            <a:r>
              <a:rPr lang="es-MX" sz="2400" dirty="0" smtClean="0">
                <a:solidFill>
                  <a:srgbClr val="FFFF00"/>
                </a:solidFill>
              </a:rPr>
              <a:t> puede producir eyaculación retrógrada. </a:t>
            </a:r>
          </a:p>
          <a:p>
            <a:r>
              <a:rPr lang="es-MX" sz="2400" dirty="0" smtClean="0">
                <a:solidFill>
                  <a:srgbClr val="FFFF00"/>
                </a:solidFill>
              </a:rPr>
              <a:t>Puede producirse priapismo y orgasmos dolorosos por la actividad antagonista sobre los receptores alfa1 adrenérgicos.</a:t>
            </a:r>
          </a:p>
          <a:p>
            <a:r>
              <a:rPr lang="es-MX" sz="2400" i="1" dirty="0" smtClean="0">
                <a:solidFill>
                  <a:srgbClr val="FFFF00"/>
                </a:solidFill>
              </a:rPr>
              <a:t>Efectos en la piel. </a:t>
            </a:r>
            <a:r>
              <a:rPr lang="es-MX" sz="2400" dirty="0" smtClean="0">
                <a:solidFill>
                  <a:srgbClr val="FFFF00"/>
                </a:solidFill>
              </a:rPr>
              <a:t>Foto sensibilidad con los de menor potencia. Pueden producir lesiones de urticaria, lesiones maculo papilares, petequias y erupciones edematosas al inicio de los tratamientos. Deben evitarse las exposiciones prolongadas al sol. </a:t>
            </a:r>
            <a:endParaRPr lang="es-MX" sz="2400" i="1" dirty="0">
              <a:solidFill>
                <a:srgbClr val="FFFF00"/>
              </a:solidFill>
            </a:endParaRPr>
          </a:p>
        </p:txBody>
      </p:sp>
    </p:spTree>
    <p:extLst>
      <p:ext uri="{BB962C8B-B14F-4D97-AF65-F5344CB8AC3E}">
        <p14:creationId xmlns:p14="http://schemas.microsoft.com/office/powerpoint/2010/main" val="27824972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62074"/>
          </a:xfrm>
          <a:solidFill>
            <a:srgbClr val="0070C0"/>
          </a:solidFill>
        </p:spPr>
        <p:txBody>
          <a:bodyPr>
            <a:noAutofit/>
          </a:bodyPr>
          <a:lstStyle/>
          <a:p>
            <a:r>
              <a:rPr lang="es-MX" sz="3200" dirty="0">
                <a:solidFill>
                  <a:srgbClr val="FFFF00"/>
                </a:solidFill>
              </a:rPr>
              <a:t>Precauciones y Reacciones adversas</a:t>
            </a:r>
          </a:p>
        </p:txBody>
      </p:sp>
      <p:sp>
        <p:nvSpPr>
          <p:cNvPr id="3" name="2 Marcador de contenido"/>
          <p:cNvSpPr>
            <a:spLocks noGrp="1"/>
          </p:cNvSpPr>
          <p:nvPr>
            <p:ph idx="1"/>
          </p:nvPr>
        </p:nvSpPr>
        <p:spPr>
          <a:xfrm>
            <a:off x="457200" y="1052736"/>
            <a:ext cx="8229600" cy="5073427"/>
          </a:xfrm>
          <a:solidFill>
            <a:srgbClr val="0070C0"/>
          </a:solidFill>
        </p:spPr>
        <p:txBody>
          <a:bodyPr>
            <a:normAutofit/>
          </a:bodyPr>
          <a:lstStyle/>
          <a:p>
            <a:r>
              <a:rPr lang="es-MX" sz="2800" i="1" dirty="0" smtClean="0">
                <a:solidFill>
                  <a:srgbClr val="FFFF00"/>
                </a:solidFill>
              </a:rPr>
              <a:t>Efectos en los ojos</a:t>
            </a:r>
            <a:r>
              <a:rPr lang="es-MX" sz="2800" dirty="0" smtClean="0">
                <a:solidFill>
                  <a:srgbClr val="FFFF00"/>
                </a:solidFill>
              </a:rPr>
              <a:t>. Puede producir una pigmentación en la retina irreversible con la </a:t>
            </a:r>
            <a:r>
              <a:rPr lang="es-MX" sz="2800" dirty="0" err="1" smtClean="0">
                <a:solidFill>
                  <a:srgbClr val="FFFF00"/>
                </a:solidFill>
              </a:rPr>
              <a:t>Tioridacina</a:t>
            </a:r>
            <a:r>
              <a:rPr lang="es-MX" sz="2800" dirty="0" smtClean="0">
                <a:solidFill>
                  <a:srgbClr val="FFFF00"/>
                </a:solidFill>
              </a:rPr>
              <a:t> por arriba de 1000 mg/día. Pueden dar confusión nocturna por dificultades con la visión de noche. En ocasiones pigmentaciones benignas en el lente anterior y en la cornea. </a:t>
            </a:r>
          </a:p>
          <a:p>
            <a:r>
              <a:rPr lang="es-MX" sz="2800" i="1" dirty="0" smtClean="0">
                <a:solidFill>
                  <a:srgbClr val="FFFF00"/>
                </a:solidFill>
              </a:rPr>
              <a:t>Ictericia. </a:t>
            </a:r>
            <a:r>
              <a:rPr lang="es-MX" sz="2800" dirty="0" smtClean="0">
                <a:solidFill>
                  <a:srgbClr val="FFFF00"/>
                </a:solidFill>
              </a:rPr>
              <a:t>Suelen producir una elevación transitoria de las enzimas hepáticas. Si ocurre ictericia suspender el medicamento. </a:t>
            </a:r>
            <a:endParaRPr lang="es-MX" sz="2800" i="1" dirty="0">
              <a:solidFill>
                <a:srgbClr val="FFFF00"/>
              </a:solidFill>
            </a:endParaRPr>
          </a:p>
        </p:txBody>
      </p:sp>
    </p:spTree>
    <p:extLst>
      <p:ext uri="{BB962C8B-B14F-4D97-AF65-F5344CB8AC3E}">
        <p14:creationId xmlns:p14="http://schemas.microsoft.com/office/powerpoint/2010/main" val="18555883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a:solidFill>
            <a:srgbClr val="0070C0"/>
          </a:solidFill>
        </p:spPr>
        <p:txBody>
          <a:bodyPr>
            <a:normAutofit/>
          </a:bodyPr>
          <a:lstStyle/>
          <a:p>
            <a:r>
              <a:rPr lang="es-MX" sz="3200" dirty="0" smtClean="0">
                <a:solidFill>
                  <a:srgbClr val="FFFF00"/>
                </a:solidFill>
              </a:rPr>
              <a:t>Efectos de las sobredosis</a:t>
            </a:r>
            <a:endParaRPr lang="es-MX" sz="3200" dirty="0">
              <a:solidFill>
                <a:srgbClr val="FFFF00"/>
              </a:solidFill>
            </a:endParaRPr>
          </a:p>
        </p:txBody>
      </p:sp>
      <p:sp>
        <p:nvSpPr>
          <p:cNvPr id="3" name="2 Marcador de contenido"/>
          <p:cNvSpPr>
            <a:spLocks noGrp="1"/>
          </p:cNvSpPr>
          <p:nvPr>
            <p:ph idx="1"/>
          </p:nvPr>
        </p:nvSpPr>
        <p:spPr>
          <a:xfrm>
            <a:off x="457200" y="1196752"/>
            <a:ext cx="8229600" cy="4929411"/>
          </a:xfrm>
          <a:solidFill>
            <a:srgbClr val="0070C0"/>
          </a:solidFill>
        </p:spPr>
        <p:txBody>
          <a:bodyPr>
            <a:normAutofit lnSpcReduction="10000"/>
          </a:bodyPr>
          <a:lstStyle/>
          <a:p>
            <a:r>
              <a:rPr lang="es-MX" sz="2400" dirty="0" smtClean="0">
                <a:solidFill>
                  <a:srgbClr val="FFFF00"/>
                </a:solidFill>
              </a:rPr>
              <a:t>Generalmente aumentan sus efectos secundarios, y manifestaciones de depresión del SNC, síntomas  parkinsonianos, midriasis, rigidez, inquietud, insomnio, disminución de los reflejos, taquicardia e hipotensión. </a:t>
            </a:r>
          </a:p>
          <a:p>
            <a:r>
              <a:rPr lang="es-MX" sz="2400" dirty="0" smtClean="0">
                <a:solidFill>
                  <a:srgbClr val="FFFF00"/>
                </a:solidFill>
              </a:rPr>
              <a:t>Manifestaciones más severas incluyen delirium, coma, depresión respiratoria y convulsiones. </a:t>
            </a:r>
          </a:p>
          <a:p>
            <a:r>
              <a:rPr lang="es-MX" sz="2400" dirty="0" smtClean="0">
                <a:solidFill>
                  <a:srgbClr val="FFFF00"/>
                </a:solidFill>
              </a:rPr>
              <a:t>El </a:t>
            </a:r>
            <a:r>
              <a:rPr lang="es-MX" sz="2400" i="1" dirty="0" smtClean="0">
                <a:solidFill>
                  <a:srgbClr val="FFFF00"/>
                </a:solidFill>
              </a:rPr>
              <a:t>Haloperidol </a:t>
            </a:r>
            <a:r>
              <a:rPr lang="es-MX" sz="2400" dirty="0" smtClean="0">
                <a:solidFill>
                  <a:srgbClr val="FFFF00"/>
                </a:solidFill>
              </a:rPr>
              <a:t>es de los antipsicóticos más seguro de ocurrir una sobredosis. </a:t>
            </a:r>
          </a:p>
          <a:p>
            <a:r>
              <a:rPr lang="es-MX" sz="2400" dirty="0" smtClean="0">
                <a:solidFill>
                  <a:srgbClr val="FFFF00"/>
                </a:solidFill>
              </a:rPr>
              <a:t>Cuando hay sobre dosis el EEG muestra lentitud y bajo voltaje</a:t>
            </a:r>
          </a:p>
          <a:p>
            <a:r>
              <a:rPr lang="es-MX" sz="2400" dirty="0" smtClean="0">
                <a:solidFill>
                  <a:srgbClr val="FFFF00"/>
                </a:solidFill>
              </a:rPr>
              <a:t>Sobredosis extremas llevan al delirium, al coma, a la depresión respiratoria y a la hipotensión. </a:t>
            </a:r>
          </a:p>
          <a:p>
            <a:r>
              <a:rPr lang="es-MX" sz="2400" u="sng" dirty="0" smtClean="0">
                <a:solidFill>
                  <a:srgbClr val="FFFF00"/>
                </a:solidFill>
              </a:rPr>
              <a:t>Cuando hay sobre dosis de DRA indagar también por ingestión de alcohol y de benzodiacepinas</a:t>
            </a:r>
            <a:r>
              <a:rPr lang="es-MX" sz="2400" dirty="0" smtClean="0">
                <a:solidFill>
                  <a:srgbClr val="FFFF00"/>
                </a:solidFill>
              </a:rPr>
              <a:t>.</a:t>
            </a:r>
            <a:endParaRPr lang="es-MX" sz="2400" dirty="0">
              <a:solidFill>
                <a:srgbClr val="FFFF00"/>
              </a:solidFill>
            </a:endParaRPr>
          </a:p>
        </p:txBody>
      </p:sp>
    </p:spTree>
    <p:extLst>
      <p:ext uri="{BB962C8B-B14F-4D97-AF65-F5344CB8AC3E}">
        <p14:creationId xmlns:p14="http://schemas.microsoft.com/office/powerpoint/2010/main" val="9845086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62074"/>
          </a:xfrm>
          <a:solidFill>
            <a:srgbClr val="0070C0"/>
          </a:solidFill>
        </p:spPr>
        <p:txBody>
          <a:bodyPr>
            <a:noAutofit/>
          </a:bodyPr>
          <a:lstStyle/>
          <a:p>
            <a:r>
              <a:rPr lang="es-MX" sz="2800" dirty="0" smtClean="0">
                <a:solidFill>
                  <a:srgbClr val="FFFF00"/>
                </a:solidFill>
              </a:rPr>
              <a:t>Implicaciones en el embarazo y en la lactancia</a:t>
            </a:r>
            <a:endParaRPr lang="es-MX" sz="2800" dirty="0">
              <a:solidFill>
                <a:srgbClr val="FFFF00"/>
              </a:solidFill>
            </a:endParaRPr>
          </a:p>
        </p:txBody>
      </p:sp>
      <p:sp>
        <p:nvSpPr>
          <p:cNvPr id="3" name="2 Marcador de contenido"/>
          <p:cNvSpPr>
            <a:spLocks noGrp="1"/>
          </p:cNvSpPr>
          <p:nvPr>
            <p:ph idx="1"/>
          </p:nvPr>
        </p:nvSpPr>
        <p:spPr>
          <a:xfrm>
            <a:off x="457200" y="1196752"/>
            <a:ext cx="8229600" cy="4929411"/>
          </a:xfrm>
          <a:solidFill>
            <a:srgbClr val="0070C0"/>
          </a:solidFill>
        </p:spPr>
        <p:txBody>
          <a:bodyPr>
            <a:normAutofit/>
          </a:bodyPr>
          <a:lstStyle/>
          <a:p>
            <a:r>
              <a:rPr lang="es-MX" sz="2800" dirty="0" smtClean="0">
                <a:solidFill>
                  <a:srgbClr val="FFFF00"/>
                </a:solidFill>
              </a:rPr>
              <a:t>Poca correlación entre el uso de los DRA y la expresión posterior de malformaciones congénitas. </a:t>
            </a:r>
          </a:p>
          <a:p>
            <a:r>
              <a:rPr lang="es-MX" sz="2800" dirty="0" smtClean="0">
                <a:solidFill>
                  <a:srgbClr val="FFFF00"/>
                </a:solidFill>
              </a:rPr>
              <a:t>Se recomienda evitarlos, en particular en el 1er trimestre y valorar su posible costo beneficio. </a:t>
            </a:r>
          </a:p>
          <a:p>
            <a:r>
              <a:rPr lang="es-MX" sz="2800" dirty="0" smtClean="0">
                <a:solidFill>
                  <a:srgbClr val="FFFF00"/>
                </a:solidFill>
              </a:rPr>
              <a:t>Preferible usar los de mayor potencia pues los de menor potencia producen hipotensión. </a:t>
            </a:r>
          </a:p>
          <a:p>
            <a:r>
              <a:rPr lang="es-MX" sz="2800" dirty="0" smtClean="0">
                <a:solidFill>
                  <a:srgbClr val="FFFF00"/>
                </a:solidFill>
              </a:rPr>
              <a:t>Son segregados en la leche materna aunque a concentraciones bajas. En tratamiento con un DRA no se recomienda amamantar. </a:t>
            </a:r>
            <a:endParaRPr lang="es-MX" sz="2800" dirty="0">
              <a:solidFill>
                <a:srgbClr val="FFFF00"/>
              </a:solidFill>
            </a:endParaRPr>
          </a:p>
        </p:txBody>
      </p:sp>
    </p:spTree>
    <p:extLst>
      <p:ext uri="{BB962C8B-B14F-4D97-AF65-F5344CB8AC3E}">
        <p14:creationId xmlns:p14="http://schemas.microsoft.com/office/powerpoint/2010/main" val="150030013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a:solidFill>
            <a:srgbClr val="0070C0"/>
          </a:solidFill>
        </p:spPr>
        <p:txBody>
          <a:bodyPr>
            <a:normAutofit/>
          </a:bodyPr>
          <a:lstStyle/>
          <a:p>
            <a:r>
              <a:rPr lang="es-MX" sz="3200" dirty="0" smtClean="0">
                <a:solidFill>
                  <a:srgbClr val="FFFF00"/>
                </a:solidFill>
              </a:rPr>
              <a:t>Interacciones medicamentosas</a:t>
            </a:r>
            <a:endParaRPr lang="es-MX" sz="3200" dirty="0">
              <a:solidFill>
                <a:srgbClr val="FFFF00"/>
              </a:solidFill>
            </a:endParaRPr>
          </a:p>
        </p:txBody>
      </p:sp>
      <p:sp>
        <p:nvSpPr>
          <p:cNvPr id="3" name="2 Marcador de contenido"/>
          <p:cNvSpPr>
            <a:spLocks noGrp="1"/>
          </p:cNvSpPr>
          <p:nvPr>
            <p:ph idx="1"/>
          </p:nvPr>
        </p:nvSpPr>
        <p:spPr>
          <a:xfrm>
            <a:off x="457200" y="1268760"/>
            <a:ext cx="8229600" cy="4857403"/>
          </a:xfrm>
          <a:solidFill>
            <a:srgbClr val="0070C0"/>
          </a:solidFill>
        </p:spPr>
        <p:txBody>
          <a:bodyPr>
            <a:normAutofit/>
          </a:bodyPr>
          <a:lstStyle/>
          <a:p>
            <a:r>
              <a:rPr lang="es-MX" sz="2400" dirty="0" smtClean="0">
                <a:solidFill>
                  <a:srgbClr val="FFFF00"/>
                </a:solidFill>
              </a:rPr>
              <a:t>Los antiácidos, el carbón activado, la </a:t>
            </a:r>
            <a:r>
              <a:rPr lang="es-MX" sz="2400" dirty="0" err="1" smtClean="0">
                <a:solidFill>
                  <a:srgbClr val="FFFF00"/>
                </a:solidFill>
              </a:rPr>
              <a:t>colestiramina</a:t>
            </a:r>
            <a:r>
              <a:rPr lang="es-MX" sz="2400" dirty="0" smtClean="0">
                <a:solidFill>
                  <a:srgbClr val="FFFF00"/>
                </a:solidFill>
              </a:rPr>
              <a:t>, el </a:t>
            </a:r>
            <a:r>
              <a:rPr lang="es-MX" sz="2400" dirty="0" err="1" smtClean="0">
                <a:solidFill>
                  <a:srgbClr val="FFFF00"/>
                </a:solidFill>
              </a:rPr>
              <a:t>kaolín</a:t>
            </a:r>
            <a:r>
              <a:rPr lang="es-MX" sz="2400" dirty="0" smtClean="0">
                <a:solidFill>
                  <a:srgbClr val="FFFF00"/>
                </a:solidFill>
              </a:rPr>
              <a:t>, cimetidina tomados 2 horas antes reducen la absorción. </a:t>
            </a:r>
          </a:p>
          <a:p>
            <a:r>
              <a:rPr lang="es-MX" sz="2400" dirty="0" smtClean="0">
                <a:solidFill>
                  <a:srgbClr val="FFFF00"/>
                </a:solidFill>
              </a:rPr>
              <a:t>Los anti colinérgicos reducen su absorción.</a:t>
            </a:r>
          </a:p>
          <a:p>
            <a:r>
              <a:rPr lang="es-MX" sz="2400" dirty="0" smtClean="0">
                <a:solidFill>
                  <a:srgbClr val="FFFF00"/>
                </a:solidFill>
              </a:rPr>
              <a:t>El efecto anticolinérgico de los DRA, más anticolinérgicos y drogas tricíclicas  pueden dar intoxicación anticolinérgica. </a:t>
            </a:r>
          </a:p>
          <a:p>
            <a:r>
              <a:rPr lang="es-MX" sz="2400" dirty="0" smtClean="0">
                <a:solidFill>
                  <a:srgbClr val="FFFF00"/>
                </a:solidFill>
              </a:rPr>
              <a:t>La </a:t>
            </a:r>
            <a:r>
              <a:rPr lang="es-MX" sz="2400" dirty="0" err="1" smtClean="0">
                <a:solidFill>
                  <a:srgbClr val="FFFF00"/>
                </a:solidFill>
              </a:rPr>
              <a:t>Digoxina</a:t>
            </a:r>
            <a:r>
              <a:rPr lang="es-MX" sz="2400" dirty="0" smtClean="0">
                <a:solidFill>
                  <a:srgbClr val="FFFF00"/>
                </a:solidFill>
              </a:rPr>
              <a:t> y los esteroides disminuyen la motilidad gástrica e incrementan la absorción de los DRA.</a:t>
            </a:r>
          </a:p>
          <a:p>
            <a:r>
              <a:rPr lang="es-MX" sz="2400" dirty="0" smtClean="0">
                <a:solidFill>
                  <a:srgbClr val="FFFF00"/>
                </a:solidFill>
              </a:rPr>
              <a:t>Las </a:t>
            </a:r>
            <a:r>
              <a:rPr lang="es-MX" sz="2400" dirty="0" err="1" smtClean="0">
                <a:solidFill>
                  <a:srgbClr val="FFFF00"/>
                </a:solidFill>
              </a:rPr>
              <a:t>fenotiacinas</a:t>
            </a:r>
            <a:r>
              <a:rPr lang="es-MX" sz="2400" dirty="0" smtClean="0">
                <a:solidFill>
                  <a:srgbClr val="FFFF00"/>
                </a:solidFill>
              </a:rPr>
              <a:t> disminuyen el metabolismo de la </a:t>
            </a:r>
            <a:r>
              <a:rPr lang="es-MX" sz="2400" dirty="0" err="1" smtClean="0">
                <a:solidFill>
                  <a:srgbClr val="FFFF00"/>
                </a:solidFill>
              </a:rPr>
              <a:t>Fenitoina</a:t>
            </a:r>
            <a:r>
              <a:rPr lang="es-MX" sz="2400" dirty="0" smtClean="0">
                <a:solidFill>
                  <a:srgbClr val="FFFF00"/>
                </a:solidFill>
              </a:rPr>
              <a:t>, y en particular cuando se usa la </a:t>
            </a:r>
            <a:r>
              <a:rPr lang="es-MX" sz="2400" dirty="0" err="1" smtClean="0">
                <a:solidFill>
                  <a:srgbClr val="FFFF00"/>
                </a:solidFill>
              </a:rPr>
              <a:t>Tioridacina</a:t>
            </a:r>
            <a:r>
              <a:rPr lang="es-MX" sz="2400" dirty="0" smtClean="0">
                <a:solidFill>
                  <a:srgbClr val="FFFF00"/>
                </a:solidFill>
              </a:rPr>
              <a:t> dando un cuadro de intoxicación. </a:t>
            </a:r>
          </a:p>
          <a:p>
            <a:r>
              <a:rPr lang="es-MX" sz="2400" dirty="0" smtClean="0">
                <a:solidFill>
                  <a:srgbClr val="FFFF00"/>
                </a:solidFill>
              </a:rPr>
              <a:t>Los barbitúricos incrementan el metabolismo de los DRA</a:t>
            </a:r>
          </a:p>
        </p:txBody>
      </p:sp>
    </p:spTree>
    <p:extLst>
      <p:ext uri="{BB962C8B-B14F-4D97-AF65-F5344CB8AC3E}">
        <p14:creationId xmlns:p14="http://schemas.microsoft.com/office/powerpoint/2010/main" val="42153632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116632"/>
            <a:ext cx="8229600" cy="864096"/>
          </a:xfrm>
          <a:solidFill>
            <a:srgbClr val="0070C0"/>
          </a:solidFill>
        </p:spPr>
        <p:txBody>
          <a:bodyPr>
            <a:normAutofit/>
          </a:bodyPr>
          <a:lstStyle/>
          <a:p>
            <a:r>
              <a:rPr lang="es-MX" sz="3200" dirty="0">
                <a:solidFill>
                  <a:srgbClr val="FFFF00"/>
                </a:solidFill>
              </a:rPr>
              <a:t>Interacciones medicamentosas</a:t>
            </a:r>
            <a:endParaRPr lang="es-MX" sz="3200" dirty="0"/>
          </a:p>
        </p:txBody>
      </p:sp>
      <p:sp>
        <p:nvSpPr>
          <p:cNvPr id="3" name="2 Marcador de contenido"/>
          <p:cNvSpPr>
            <a:spLocks noGrp="1"/>
          </p:cNvSpPr>
          <p:nvPr>
            <p:ph idx="1"/>
          </p:nvPr>
        </p:nvSpPr>
        <p:spPr>
          <a:xfrm>
            <a:off x="457200" y="1196752"/>
            <a:ext cx="8229600" cy="4929411"/>
          </a:xfrm>
          <a:solidFill>
            <a:srgbClr val="0070C0"/>
          </a:solidFill>
        </p:spPr>
        <p:txBody>
          <a:bodyPr>
            <a:normAutofit/>
          </a:bodyPr>
          <a:lstStyle/>
          <a:p>
            <a:r>
              <a:rPr lang="es-MX" sz="2400" dirty="0" smtClean="0">
                <a:solidFill>
                  <a:srgbClr val="FFFF00"/>
                </a:solidFill>
              </a:rPr>
              <a:t>Los tricíclicos, los ISRS incrementan los niveles plasmáticos de los DRA, junto con sus propiedades sedativas, anticolinérgicas e hipotensoras. </a:t>
            </a:r>
          </a:p>
          <a:p>
            <a:r>
              <a:rPr lang="es-MX" sz="2400" dirty="0" smtClean="0">
                <a:solidFill>
                  <a:srgbClr val="FFFF00"/>
                </a:solidFill>
              </a:rPr>
              <a:t>Inhiben los efectos hipotensores de la alfa </a:t>
            </a:r>
            <a:r>
              <a:rPr lang="es-MX" sz="2400" dirty="0" err="1" smtClean="0">
                <a:solidFill>
                  <a:srgbClr val="FFFF00"/>
                </a:solidFill>
              </a:rPr>
              <a:t>metil</a:t>
            </a:r>
            <a:r>
              <a:rPr lang="es-MX" sz="2400" dirty="0" smtClean="0">
                <a:solidFill>
                  <a:srgbClr val="FFFF00"/>
                </a:solidFill>
              </a:rPr>
              <a:t> dopa (</a:t>
            </a:r>
            <a:r>
              <a:rPr lang="es-MX" sz="2400" dirty="0" err="1" smtClean="0">
                <a:solidFill>
                  <a:srgbClr val="FFFF00"/>
                </a:solidFill>
              </a:rPr>
              <a:t>Aldomet</a:t>
            </a:r>
            <a:r>
              <a:rPr lang="es-MX" sz="2400" dirty="0" smtClean="0">
                <a:solidFill>
                  <a:srgbClr val="FFFF00"/>
                </a:solidFill>
              </a:rPr>
              <a:t>)</a:t>
            </a:r>
          </a:p>
          <a:p>
            <a:r>
              <a:rPr lang="es-MX" sz="2400" dirty="0" smtClean="0">
                <a:solidFill>
                  <a:srgbClr val="FFFF00"/>
                </a:solidFill>
              </a:rPr>
              <a:t>En otros, tienen efectos aditivos sobre los hipotensores.</a:t>
            </a:r>
          </a:p>
          <a:p>
            <a:r>
              <a:rPr lang="es-MX" sz="2400" dirty="0" smtClean="0">
                <a:solidFill>
                  <a:srgbClr val="FFFF00"/>
                </a:solidFill>
              </a:rPr>
              <a:t>El </a:t>
            </a:r>
            <a:r>
              <a:rPr lang="es-MX" sz="2400" dirty="0" err="1" smtClean="0">
                <a:solidFill>
                  <a:srgbClr val="FFFF00"/>
                </a:solidFill>
              </a:rPr>
              <a:t>Propranolol</a:t>
            </a:r>
            <a:r>
              <a:rPr lang="es-MX" sz="2400" dirty="0" smtClean="0">
                <a:solidFill>
                  <a:srgbClr val="FFFF00"/>
                </a:solidFill>
              </a:rPr>
              <a:t> y los DRA </a:t>
            </a:r>
            <a:r>
              <a:rPr lang="es-MX" sz="2400" dirty="0" err="1" smtClean="0">
                <a:solidFill>
                  <a:srgbClr val="FFFF00"/>
                </a:solidFill>
              </a:rPr>
              <a:t>coadministrados</a:t>
            </a:r>
            <a:r>
              <a:rPr lang="es-MX" sz="2400" dirty="0" smtClean="0">
                <a:solidFill>
                  <a:srgbClr val="FFFF00"/>
                </a:solidFill>
              </a:rPr>
              <a:t> aumentan sus concentraciones respectivas. </a:t>
            </a:r>
          </a:p>
          <a:p>
            <a:r>
              <a:rPr lang="es-MX" sz="2400" dirty="0" smtClean="0">
                <a:solidFill>
                  <a:srgbClr val="FFFF00"/>
                </a:solidFill>
              </a:rPr>
              <a:t>Potencian el efecto depresor de los sedantes, anti </a:t>
            </a:r>
            <a:r>
              <a:rPr lang="es-MX" sz="2400" dirty="0" err="1" smtClean="0">
                <a:solidFill>
                  <a:srgbClr val="FFFF00"/>
                </a:solidFill>
              </a:rPr>
              <a:t>histamínicos</a:t>
            </a:r>
            <a:r>
              <a:rPr lang="es-MX" sz="2400" dirty="0" smtClean="0">
                <a:solidFill>
                  <a:srgbClr val="FFFF00"/>
                </a:solidFill>
              </a:rPr>
              <a:t>, opiáceos y alcohol, en particular  en personas </a:t>
            </a:r>
            <a:r>
              <a:rPr lang="es-MX" sz="2400" dirty="0">
                <a:solidFill>
                  <a:srgbClr val="FFFF00"/>
                </a:solidFill>
              </a:rPr>
              <a:t>c</a:t>
            </a:r>
            <a:r>
              <a:rPr lang="es-MX" sz="2400" dirty="0" smtClean="0">
                <a:solidFill>
                  <a:srgbClr val="FFFF00"/>
                </a:solidFill>
              </a:rPr>
              <a:t>on función respiratoria comprometida. </a:t>
            </a:r>
          </a:p>
        </p:txBody>
      </p:sp>
    </p:spTree>
    <p:extLst>
      <p:ext uri="{BB962C8B-B14F-4D97-AF65-F5344CB8AC3E}">
        <p14:creationId xmlns:p14="http://schemas.microsoft.com/office/powerpoint/2010/main" val="97617345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a:solidFill>
            <a:srgbClr val="0070C0"/>
          </a:solidFill>
        </p:spPr>
        <p:txBody>
          <a:bodyPr>
            <a:normAutofit fontScale="90000"/>
          </a:bodyPr>
          <a:lstStyle/>
          <a:p>
            <a:r>
              <a:rPr lang="es-MX" dirty="0">
                <a:solidFill>
                  <a:srgbClr val="FFFF00"/>
                </a:solidFill>
              </a:rPr>
              <a:t>Interacciones medicamentosas</a:t>
            </a:r>
            <a:endParaRPr lang="es-MX" dirty="0"/>
          </a:p>
        </p:txBody>
      </p:sp>
      <p:sp>
        <p:nvSpPr>
          <p:cNvPr id="4" name="3 Marcador de contenido"/>
          <p:cNvSpPr>
            <a:spLocks noGrp="1"/>
          </p:cNvSpPr>
          <p:nvPr>
            <p:ph idx="1"/>
          </p:nvPr>
        </p:nvSpPr>
        <p:spPr>
          <a:xfrm>
            <a:off x="457200" y="1124744"/>
            <a:ext cx="8229600" cy="5001419"/>
          </a:xfrm>
          <a:solidFill>
            <a:srgbClr val="0070C0"/>
          </a:solidFill>
        </p:spPr>
        <p:txBody>
          <a:bodyPr>
            <a:normAutofit/>
          </a:bodyPr>
          <a:lstStyle/>
          <a:p>
            <a:r>
              <a:rPr lang="es-MX" sz="2400" dirty="0" smtClean="0">
                <a:solidFill>
                  <a:srgbClr val="FFFF00"/>
                </a:solidFill>
              </a:rPr>
              <a:t>El cigarro disminuye las concentraciones de los DRA.</a:t>
            </a:r>
          </a:p>
          <a:p>
            <a:r>
              <a:rPr lang="es-MX" sz="2400" dirty="0" smtClean="0">
                <a:solidFill>
                  <a:srgbClr val="FFFF00"/>
                </a:solidFill>
              </a:rPr>
              <a:t>La epinefrina tiene efecto paradójico con los DRA en que disminuye la TA.</a:t>
            </a:r>
          </a:p>
          <a:p>
            <a:r>
              <a:rPr lang="es-MX" sz="2400" dirty="0" smtClean="0">
                <a:solidFill>
                  <a:srgbClr val="FFFF00"/>
                </a:solidFill>
              </a:rPr>
              <a:t>Disminuyen las concentraciones de los anticoagulantes lo que puede resultar en sangramientos. </a:t>
            </a:r>
          </a:p>
          <a:p>
            <a:r>
              <a:rPr lang="es-MX" sz="2400" dirty="0" smtClean="0">
                <a:solidFill>
                  <a:srgbClr val="FFFF00"/>
                </a:solidFill>
              </a:rPr>
              <a:t>Las </a:t>
            </a:r>
            <a:r>
              <a:rPr lang="es-MX" sz="2400" dirty="0" err="1" smtClean="0">
                <a:solidFill>
                  <a:srgbClr val="FFFF00"/>
                </a:solidFill>
              </a:rPr>
              <a:t>fenotiacinas</a:t>
            </a:r>
            <a:r>
              <a:rPr lang="es-MX" sz="2400" dirty="0" smtClean="0">
                <a:solidFill>
                  <a:srgbClr val="FFFF00"/>
                </a:solidFill>
              </a:rPr>
              <a:t>, la </a:t>
            </a:r>
            <a:r>
              <a:rPr lang="es-MX" sz="2400" dirty="0" err="1" smtClean="0">
                <a:solidFill>
                  <a:srgbClr val="FFFF00"/>
                </a:solidFill>
              </a:rPr>
              <a:t>Pimozida</a:t>
            </a:r>
            <a:r>
              <a:rPr lang="es-MX" sz="2400" dirty="0" smtClean="0">
                <a:solidFill>
                  <a:srgbClr val="FFFF00"/>
                </a:solidFill>
              </a:rPr>
              <a:t>, la </a:t>
            </a:r>
            <a:r>
              <a:rPr lang="es-MX" sz="2400" dirty="0" err="1" smtClean="0">
                <a:solidFill>
                  <a:srgbClr val="FFFF00"/>
                </a:solidFill>
              </a:rPr>
              <a:t>Tioridacina</a:t>
            </a:r>
            <a:r>
              <a:rPr lang="es-MX" sz="2400" dirty="0" smtClean="0">
                <a:solidFill>
                  <a:srgbClr val="FFFF00"/>
                </a:solidFill>
              </a:rPr>
              <a:t> no deben administrarse con otros medicamentos que prolonguen el intervalo QT. </a:t>
            </a:r>
          </a:p>
          <a:p>
            <a:r>
              <a:rPr lang="es-MX" sz="2400" dirty="0" smtClean="0">
                <a:solidFill>
                  <a:srgbClr val="FFFF00"/>
                </a:solidFill>
              </a:rPr>
              <a:t>La </a:t>
            </a:r>
            <a:r>
              <a:rPr lang="es-MX" sz="2400" dirty="0" err="1" smtClean="0">
                <a:solidFill>
                  <a:srgbClr val="FFFF00"/>
                </a:solidFill>
              </a:rPr>
              <a:t>Tioridacina</a:t>
            </a:r>
            <a:r>
              <a:rPr lang="es-MX" sz="2400" dirty="0" smtClean="0">
                <a:solidFill>
                  <a:srgbClr val="FFFF00"/>
                </a:solidFill>
              </a:rPr>
              <a:t> está contraindicada con drogas que inhiben la </a:t>
            </a:r>
            <a:r>
              <a:rPr lang="es-MX" sz="2400" dirty="0" err="1" smtClean="0">
                <a:solidFill>
                  <a:srgbClr val="FFFF00"/>
                </a:solidFill>
              </a:rPr>
              <a:t>isoenzima</a:t>
            </a:r>
            <a:r>
              <a:rPr lang="es-MX" sz="2400" dirty="0" smtClean="0">
                <a:solidFill>
                  <a:srgbClr val="FFFF00"/>
                </a:solidFill>
              </a:rPr>
              <a:t> hepática CYP2D6. Estas drogas son los IRSS y los tricíclicos. </a:t>
            </a:r>
            <a:endParaRPr lang="es-MX" sz="2400" dirty="0">
              <a:solidFill>
                <a:srgbClr val="FFFF00"/>
              </a:solidFill>
            </a:endParaRPr>
          </a:p>
        </p:txBody>
      </p:sp>
    </p:spTree>
    <p:extLst>
      <p:ext uri="{BB962C8B-B14F-4D97-AF65-F5344CB8AC3E}">
        <p14:creationId xmlns:p14="http://schemas.microsoft.com/office/powerpoint/2010/main" val="39410452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332656"/>
            <a:ext cx="8229600" cy="504056"/>
          </a:xfrm>
          <a:solidFill>
            <a:srgbClr val="0070C0"/>
          </a:solidFill>
        </p:spPr>
        <p:txBody>
          <a:bodyPr>
            <a:noAutofit/>
          </a:bodyPr>
          <a:lstStyle/>
          <a:p>
            <a:r>
              <a:rPr lang="es-MX" sz="3200" dirty="0" smtClean="0">
                <a:solidFill>
                  <a:srgbClr val="FFFF00"/>
                </a:solidFill>
              </a:rPr>
              <a:t>Contraindicaciones</a:t>
            </a:r>
            <a:endParaRPr lang="es-MX" sz="3200" dirty="0">
              <a:solidFill>
                <a:srgbClr val="FFFF00"/>
              </a:solidFill>
            </a:endParaRPr>
          </a:p>
        </p:txBody>
      </p:sp>
      <p:sp>
        <p:nvSpPr>
          <p:cNvPr id="3" name="2 Marcador de contenido"/>
          <p:cNvSpPr>
            <a:spLocks noGrp="1"/>
          </p:cNvSpPr>
          <p:nvPr>
            <p:ph idx="1"/>
          </p:nvPr>
        </p:nvSpPr>
        <p:spPr>
          <a:xfrm>
            <a:off x="457200" y="1124744"/>
            <a:ext cx="8229600" cy="5001419"/>
          </a:xfrm>
          <a:solidFill>
            <a:srgbClr val="0070C0"/>
          </a:solidFill>
        </p:spPr>
        <p:txBody>
          <a:bodyPr>
            <a:normAutofit/>
          </a:bodyPr>
          <a:lstStyle/>
          <a:p>
            <a:r>
              <a:rPr lang="es-MX" sz="2400" dirty="0" smtClean="0">
                <a:solidFill>
                  <a:srgbClr val="FFFF00"/>
                </a:solidFill>
              </a:rPr>
              <a:t>Historia de severas reacciones alérgicas</a:t>
            </a:r>
          </a:p>
          <a:p>
            <a:r>
              <a:rPr lang="es-MX" sz="2400" dirty="0" smtClean="0">
                <a:solidFill>
                  <a:srgbClr val="FFFF00"/>
                </a:solidFill>
              </a:rPr>
              <a:t>Cuando se han ingerido sustancias que producen depresión del SNC: alcohol, opioides, barbitúricos, benzodiacepinas, o anticolinérgicos que pueden producir Delirium como la </a:t>
            </a:r>
            <a:r>
              <a:rPr lang="es-MX" sz="2400" dirty="0" err="1" smtClean="0">
                <a:solidFill>
                  <a:srgbClr val="FFFF00"/>
                </a:solidFill>
              </a:rPr>
              <a:t>Escopolamina</a:t>
            </a:r>
            <a:r>
              <a:rPr lang="es-MX" sz="2400" dirty="0" smtClean="0">
                <a:solidFill>
                  <a:srgbClr val="FFFF00"/>
                </a:solidFill>
              </a:rPr>
              <a:t>.</a:t>
            </a:r>
          </a:p>
          <a:p>
            <a:r>
              <a:rPr lang="es-MX" sz="2400" dirty="0" smtClean="0">
                <a:solidFill>
                  <a:srgbClr val="FFFF00"/>
                </a:solidFill>
              </a:rPr>
              <a:t>Cuando hay anormalidades CV severas. </a:t>
            </a:r>
          </a:p>
          <a:p>
            <a:r>
              <a:rPr lang="es-MX" sz="2400" dirty="0" smtClean="0">
                <a:solidFill>
                  <a:srgbClr val="FFFF00"/>
                </a:solidFill>
              </a:rPr>
              <a:t>Un alto riesgo de convulsiones. </a:t>
            </a:r>
          </a:p>
          <a:p>
            <a:r>
              <a:rPr lang="es-MX" sz="2400" dirty="0" smtClean="0">
                <a:solidFill>
                  <a:srgbClr val="FFFF00"/>
                </a:solidFill>
              </a:rPr>
              <a:t>Glaucoma de ángulo estrecho e hipertrofia prostática si se usa un DRA con acción anticolinérgica. </a:t>
            </a:r>
          </a:p>
          <a:p>
            <a:r>
              <a:rPr lang="es-MX" sz="2400" dirty="0" smtClean="0">
                <a:solidFill>
                  <a:srgbClr val="FFFF00"/>
                </a:solidFill>
              </a:rPr>
              <a:t>Historia anterior de disquinesia tardía.</a:t>
            </a:r>
          </a:p>
          <a:p>
            <a:r>
              <a:rPr lang="es-MX" sz="2400" dirty="0" smtClean="0">
                <a:solidFill>
                  <a:srgbClr val="FFFF00"/>
                </a:solidFill>
              </a:rPr>
              <a:t>Administrar con cautela cuando hay enfermedad hepática</a:t>
            </a:r>
            <a:endParaRPr lang="es-MX" sz="2400" dirty="0">
              <a:solidFill>
                <a:srgbClr val="FFFF00"/>
              </a:solidFill>
            </a:endParaRPr>
          </a:p>
        </p:txBody>
      </p:sp>
    </p:spTree>
    <p:extLst>
      <p:ext uri="{BB962C8B-B14F-4D97-AF65-F5344CB8AC3E}">
        <p14:creationId xmlns:p14="http://schemas.microsoft.com/office/powerpoint/2010/main" val="213757314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a:solidFill>
            <a:srgbClr val="0070C0"/>
          </a:solidFill>
        </p:spPr>
        <p:txBody>
          <a:bodyPr>
            <a:normAutofit/>
          </a:bodyPr>
          <a:lstStyle/>
          <a:p>
            <a:r>
              <a:rPr lang="es-MX" sz="2800" dirty="0" smtClean="0">
                <a:solidFill>
                  <a:srgbClr val="FFFF00"/>
                </a:solidFill>
              </a:rPr>
              <a:t>Estudios clínicos indicados y cuidados generales </a:t>
            </a:r>
            <a:endParaRPr lang="es-MX" sz="2800" dirty="0">
              <a:solidFill>
                <a:srgbClr val="FFFF00"/>
              </a:solidFill>
            </a:endParaRPr>
          </a:p>
        </p:txBody>
      </p:sp>
      <p:sp>
        <p:nvSpPr>
          <p:cNvPr id="3" name="2 Marcador de contenido"/>
          <p:cNvSpPr>
            <a:spLocks noGrp="1"/>
          </p:cNvSpPr>
          <p:nvPr>
            <p:ph idx="1"/>
          </p:nvPr>
        </p:nvSpPr>
        <p:spPr>
          <a:xfrm>
            <a:off x="457200" y="1268760"/>
            <a:ext cx="8229600" cy="4857403"/>
          </a:xfrm>
          <a:solidFill>
            <a:srgbClr val="0070C0"/>
          </a:solidFill>
        </p:spPr>
        <p:txBody>
          <a:bodyPr>
            <a:normAutofit/>
          </a:bodyPr>
          <a:lstStyle/>
          <a:p>
            <a:r>
              <a:rPr lang="es-MX" sz="2400" dirty="0" smtClean="0">
                <a:solidFill>
                  <a:srgbClr val="FFFF00"/>
                </a:solidFill>
              </a:rPr>
              <a:t>Hemograma completo </a:t>
            </a:r>
          </a:p>
          <a:p>
            <a:r>
              <a:rPr lang="es-MX" sz="2400" dirty="0" smtClean="0">
                <a:solidFill>
                  <a:srgbClr val="FFFF00"/>
                </a:solidFill>
              </a:rPr>
              <a:t>Test de función hepática</a:t>
            </a:r>
          </a:p>
          <a:p>
            <a:r>
              <a:rPr lang="es-MX" sz="2400" dirty="0" smtClean="0">
                <a:solidFill>
                  <a:srgbClr val="FFFF00"/>
                </a:solidFill>
              </a:rPr>
              <a:t>ECG especialmente en mujeres mayores de 40 años y en hombres mayores de 30 años. </a:t>
            </a:r>
          </a:p>
          <a:p>
            <a:r>
              <a:rPr lang="es-MX" sz="2400" dirty="0" smtClean="0">
                <a:solidFill>
                  <a:srgbClr val="FFFF00"/>
                </a:solidFill>
              </a:rPr>
              <a:t>En general se recomienda comenzar con dosis más bajas, incrementar si fuese necesario, y tener presente que los efectos máximos de un medicamento no se obtienen hasta después de las 4-6 semanas</a:t>
            </a:r>
          </a:p>
          <a:p>
            <a:r>
              <a:rPr lang="es-MX" sz="2400" dirty="0" smtClean="0">
                <a:solidFill>
                  <a:srgbClr val="FFFF00"/>
                </a:solidFill>
              </a:rPr>
              <a:t>Las dosis IM alcanzan su máxima expresión en 30 minutos y son una dosis equivalente al doble de la vía oral. Ej. : 5 mg de Haloperidol  IM equivalen a 10 mg de Haloperidol oral. </a:t>
            </a:r>
            <a:endParaRPr lang="es-MX" sz="2400" dirty="0">
              <a:solidFill>
                <a:srgbClr val="FFFF00"/>
              </a:solidFill>
            </a:endParaRPr>
          </a:p>
        </p:txBody>
      </p:sp>
    </p:spTree>
    <p:extLst>
      <p:ext uri="{BB962C8B-B14F-4D97-AF65-F5344CB8AC3E}">
        <p14:creationId xmlns:p14="http://schemas.microsoft.com/office/powerpoint/2010/main" val="40401666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60649"/>
            <a:ext cx="7772400" cy="504055"/>
          </a:xfrm>
          <a:solidFill>
            <a:srgbClr val="0070C0"/>
          </a:solidFill>
        </p:spPr>
        <p:txBody>
          <a:bodyPr>
            <a:noAutofit/>
          </a:bodyPr>
          <a:lstStyle/>
          <a:p>
            <a:r>
              <a:rPr lang="es-MX" sz="3200" dirty="0" smtClean="0">
                <a:solidFill>
                  <a:srgbClr val="FFFF00"/>
                </a:solidFill>
              </a:rPr>
              <a:t>Antipsicóticos de 1era generación (DRA)</a:t>
            </a:r>
            <a:endParaRPr lang="es-MX" sz="3200" dirty="0">
              <a:solidFill>
                <a:srgbClr val="FFFF00"/>
              </a:solidFill>
            </a:endParaRPr>
          </a:p>
        </p:txBody>
      </p:sp>
      <p:sp>
        <p:nvSpPr>
          <p:cNvPr id="3" name="2 Subtítulo"/>
          <p:cNvSpPr>
            <a:spLocks noGrp="1"/>
          </p:cNvSpPr>
          <p:nvPr>
            <p:ph type="subTitle" idx="1"/>
          </p:nvPr>
        </p:nvSpPr>
        <p:spPr>
          <a:xfrm>
            <a:off x="611560" y="908720"/>
            <a:ext cx="7632848" cy="5472608"/>
          </a:xfrm>
          <a:solidFill>
            <a:srgbClr val="0070C0"/>
          </a:solidFill>
        </p:spPr>
        <p:txBody>
          <a:bodyPr>
            <a:normAutofit/>
          </a:bodyPr>
          <a:lstStyle/>
          <a:p>
            <a:pPr marL="342900" indent="-342900" algn="l">
              <a:buFont typeface="Arial" pitchFamily="34" charset="0"/>
              <a:buChar char="•"/>
            </a:pPr>
            <a:r>
              <a:rPr lang="es-MX" sz="2400" dirty="0" smtClean="0">
                <a:solidFill>
                  <a:srgbClr val="FFFF00"/>
                </a:solidFill>
              </a:rPr>
              <a:t>Fueron los primero en utilizarse en la Esquizofrenia y en otras psicosis. Lo integran diferentes grupos de medicamentos:</a:t>
            </a:r>
          </a:p>
          <a:p>
            <a:pPr marL="342900" indent="-342900" algn="l">
              <a:buFont typeface="Wingdings" pitchFamily="2" charset="2"/>
              <a:buChar char="§"/>
            </a:pPr>
            <a:r>
              <a:rPr lang="es-MX" sz="2400" dirty="0" err="1" smtClean="0">
                <a:solidFill>
                  <a:srgbClr val="FFFF00"/>
                </a:solidFill>
              </a:rPr>
              <a:t>Fenotiacinas</a:t>
            </a:r>
            <a:r>
              <a:rPr lang="es-MX" sz="2400" dirty="0" smtClean="0">
                <a:solidFill>
                  <a:srgbClr val="FFFF00"/>
                </a:solidFill>
              </a:rPr>
              <a:t> (</a:t>
            </a:r>
            <a:r>
              <a:rPr lang="es-MX" sz="2400" dirty="0" err="1" smtClean="0">
                <a:solidFill>
                  <a:srgbClr val="FFFF00"/>
                </a:solidFill>
              </a:rPr>
              <a:t>clorpromacina</a:t>
            </a:r>
            <a:r>
              <a:rPr lang="es-MX" sz="2400" dirty="0" smtClean="0">
                <a:solidFill>
                  <a:srgbClr val="FFFF00"/>
                </a:solidFill>
              </a:rPr>
              <a:t>) y </a:t>
            </a:r>
            <a:r>
              <a:rPr lang="es-MX" sz="2400" dirty="0" err="1" smtClean="0">
                <a:solidFill>
                  <a:srgbClr val="FFFF00"/>
                </a:solidFill>
              </a:rPr>
              <a:t>Butirofenonas</a:t>
            </a:r>
            <a:r>
              <a:rPr lang="es-MX" sz="2400" dirty="0" smtClean="0">
                <a:solidFill>
                  <a:srgbClr val="FFFF00"/>
                </a:solidFill>
              </a:rPr>
              <a:t> (haloperidol)</a:t>
            </a:r>
          </a:p>
          <a:p>
            <a:pPr marL="342900" indent="-342900" algn="l">
              <a:buFont typeface="Wingdings" pitchFamily="2" charset="2"/>
              <a:buChar char="§"/>
            </a:pPr>
            <a:r>
              <a:rPr lang="es-MX" sz="2400" dirty="0" err="1" smtClean="0">
                <a:solidFill>
                  <a:srgbClr val="FFFF00"/>
                </a:solidFill>
              </a:rPr>
              <a:t>Tioxantenos</a:t>
            </a:r>
            <a:r>
              <a:rPr lang="es-MX" sz="2400" dirty="0" smtClean="0">
                <a:solidFill>
                  <a:srgbClr val="FFFF00"/>
                </a:solidFill>
              </a:rPr>
              <a:t> (</a:t>
            </a:r>
            <a:r>
              <a:rPr lang="es-MX" sz="2400" dirty="0" err="1" smtClean="0">
                <a:solidFill>
                  <a:srgbClr val="FFFF00"/>
                </a:solidFill>
              </a:rPr>
              <a:t>Tiotixene</a:t>
            </a:r>
            <a:r>
              <a:rPr lang="es-MX" sz="2400" dirty="0" smtClean="0">
                <a:solidFill>
                  <a:srgbClr val="FFFF00"/>
                </a:solidFill>
              </a:rPr>
              <a:t>) (</a:t>
            </a:r>
            <a:r>
              <a:rPr lang="es-MX" sz="2400" dirty="0" err="1" smtClean="0">
                <a:solidFill>
                  <a:srgbClr val="FFFF00"/>
                </a:solidFill>
              </a:rPr>
              <a:t>Navane</a:t>
            </a:r>
            <a:r>
              <a:rPr lang="es-MX" sz="2400" dirty="0" smtClean="0">
                <a:solidFill>
                  <a:srgbClr val="FFFF00"/>
                </a:solidFill>
              </a:rPr>
              <a:t>) y </a:t>
            </a:r>
            <a:r>
              <a:rPr lang="es-MX" sz="2400" dirty="0" err="1" smtClean="0">
                <a:solidFill>
                  <a:srgbClr val="FFFF00"/>
                </a:solidFill>
              </a:rPr>
              <a:t>Dibenzoxacepinas</a:t>
            </a:r>
            <a:r>
              <a:rPr lang="es-MX" sz="2400" dirty="0" smtClean="0">
                <a:solidFill>
                  <a:srgbClr val="FFFF00"/>
                </a:solidFill>
              </a:rPr>
              <a:t> (</a:t>
            </a:r>
            <a:r>
              <a:rPr lang="es-MX" sz="2400" dirty="0" err="1" smtClean="0">
                <a:solidFill>
                  <a:srgbClr val="FFFF00"/>
                </a:solidFill>
              </a:rPr>
              <a:t>Loxapina</a:t>
            </a:r>
            <a:r>
              <a:rPr lang="es-MX" sz="2400" dirty="0" smtClean="0">
                <a:solidFill>
                  <a:srgbClr val="FFFF00"/>
                </a:solidFill>
              </a:rPr>
              <a:t>), </a:t>
            </a:r>
            <a:r>
              <a:rPr lang="es-MX" sz="2400" dirty="0" err="1" smtClean="0">
                <a:solidFill>
                  <a:srgbClr val="FFFF00"/>
                </a:solidFill>
              </a:rPr>
              <a:t>Dihidroindoles</a:t>
            </a:r>
            <a:r>
              <a:rPr lang="es-MX" sz="2400" dirty="0">
                <a:solidFill>
                  <a:srgbClr val="FFFF00"/>
                </a:solidFill>
              </a:rPr>
              <a:t> </a:t>
            </a:r>
            <a:r>
              <a:rPr lang="es-MX" sz="2400" dirty="0" smtClean="0">
                <a:solidFill>
                  <a:srgbClr val="FFFF00"/>
                </a:solidFill>
              </a:rPr>
              <a:t> (</a:t>
            </a:r>
            <a:r>
              <a:rPr lang="es-MX" sz="2400" dirty="0" err="1" smtClean="0">
                <a:solidFill>
                  <a:srgbClr val="FFFF00"/>
                </a:solidFill>
              </a:rPr>
              <a:t>Molindone</a:t>
            </a:r>
            <a:r>
              <a:rPr lang="es-MX" sz="2400" dirty="0" smtClean="0">
                <a:solidFill>
                  <a:srgbClr val="FFFF00"/>
                </a:solidFill>
              </a:rPr>
              <a:t>) y </a:t>
            </a:r>
            <a:r>
              <a:rPr lang="es-MX" sz="2400" dirty="0" err="1" smtClean="0">
                <a:solidFill>
                  <a:srgbClr val="FFFF00"/>
                </a:solidFill>
              </a:rPr>
              <a:t>Difenilbutilpiperadinas</a:t>
            </a:r>
            <a:r>
              <a:rPr lang="es-MX" sz="2400" dirty="0" smtClean="0">
                <a:solidFill>
                  <a:srgbClr val="FFFF00"/>
                </a:solidFill>
              </a:rPr>
              <a:t> (</a:t>
            </a:r>
            <a:r>
              <a:rPr lang="es-MX" sz="2400" dirty="0" err="1" smtClean="0">
                <a:solidFill>
                  <a:srgbClr val="FFFF00"/>
                </a:solidFill>
              </a:rPr>
              <a:t>Pimozide</a:t>
            </a:r>
            <a:r>
              <a:rPr lang="es-MX" sz="2400" dirty="0" smtClean="0">
                <a:solidFill>
                  <a:srgbClr val="FFFF00"/>
                </a:solidFill>
              </a:rPr>
              <a:t>)</a:t>
            </a:r>
          </a:p>
          <a:p>
            <a:pPr marL="342900" indent="-342900" algn="l">
              <a:buFont typeface="Wingdings" pitchFamily="2" charset="2"/>
              <a:buChar char="§"/>
            </a:pPr>
            <a:r>
              <a:rPr lang="es-MX" sz="2400" dirty="0" smtClean="0">
                <a:solidFill>
                  <a:srgbClr val="FFFF00"/>
                </a:solidFill>
              </a:rPr>
              <a:t>No causan trastornos metabólicos aunque sí manifestaciones extra piramidales.  </a:t>
            </a:r>
          </a:p>
          <a:p>
            <a:pPr marL="342900" indent="-342900" algn="l">
              <a:buFont typeface="Wingdings" pitchFamily="2" charset="2"/>
              <a:buChar char="§"/>
            </a:pPr>
            <a:r>
              <a:rPr lang="es-MX" sz="2400" dirty="0" smtClean="0">
                <a:solidFill>
                  <a:srgbClr val="FFFF00"/>
                </a:solidFill>
              </a:rPr>
              <a:t>Son bloqueadores de los receptores </a:t>
            </a:r>
            <a:r>
              <a:rPr lang="es-MX" sz="2400" dirty="0" err="1" smtClean="0">
                <a:solidFill>
                  <a:srgbClr val="FFFF00"/>
                </a:solidFill>
              </a:rPr>
              <a:t>dopaminergicos</a:t>
            </a:r>
            <a:r>
              <a:rPr lang="es-MX" sz="2400" dirty="0" smtClean="0">
                <a:solidFill>
                  <a:srgbClr val="FFFF00"/>
                </a:solidFill>
              </a:rPr>
              <a:t> (D2), también de los receptores NA, colinérgicos e </a:t>
            </a:r>
            <a:r>
              <a:rPr lang="es-MX" sz="2400" dirty="0" err="1" smtClean="0">
                <a:solidFill>
                  <a:srgbClr val="FFFF00"/>
                </a:solidFill>
              </a:rPr>
              <a:t>histaminergicos</a:t>
            </a:r>
            <a:endParaRPr lang="es-MX" sz="2400" dirty="0">
              <a:solidFill>
                <a:srgbClr val="FFFF00"/>
              </a:solidFill>
            </a:endParaRPr>
          </a:p>
        </p:txBody>
      </p:sp>
    </p:spTree>
    <p:extLst>
      <p:ext uri="{BB962C8B-B14F-4D97-AF65-F5344CB8AC3E}">
        <p14:creationId xmlns:p14="http://schemas.microsoft.com/office/powerpoint/2010/main" val="76871777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a:solidFill>
            <a:srgbClr val="0070C0"/>
          </a:solidFill>
        </p:spPr>
        <p:txBody>
          <a:bodyPr>
            <a:normAutofit/>
          </a:bodyPr>
          <a:lstStyle/>
          <a:p>
            <a:r>
              <a:rPr lang="es-MX" sz="3200" dirty="0" smtClean="0">
                <a:solidFill>
                  <a:srgbClr val="FFFF00"/>
                </a:solidFill>
              </a:rPr>
              <a:t>Dosis y tiempo de espera</a:t>
            </a:r>
            <a:endParaRPr lang="es-MX" sz="3200" dirty="0">
              <a:solidFill>
                <a:srgbClr val="FFFF00"/>
              </a:solidFill>
            </a:endParaRPr>
          </a:p>
        </p:txBody>
      </p:sp>
      <p:sp>
        <p:nvSpPr>
          <p:cNvPr id="3" name="2 Marcador de contenido"/>
          <p:cNvSpPr>
            <a:spLocks noGrp="1"/>
          </p:cNvSpPr>
          <p:nvPr>
            <p:ph idx="1"/>
          </p:nvPr>
        </p:nvSpPr>
        <p:spPr>
          <a:xfrm>
            <a:off x="457200" y="1196752"/>
            <a:ext cx="8229600" cy="4929411"/>
          </a:xfrm>
          <a:solidFill>
            <a:srgbClr val="0070C0"/>
          </a:solidFill>
        </p:spPr>
        <p:txBody>
          <a:bodyPr>
            <a:normAutofit fontScale="92500" lnSpcReduction="10000"/>
          </a:bodyPr>
          <a:lstStyle/>
          <a:p>
            <a:r>
              <a:rPr lang="es-MX" sz="2400" dirty="0" smtClean="0">
                <a:solidFill>
                  <a:srgbClr val="FFFF00"/>
                </a:solidFill>
              </a:rPr>
              <a:t>Criterios  de </a:t>
            </a:r>
            <a:r>
              <a:rPr lang="es-MX" sz="2400" dirty="0" err="1" smtClean="0">
                <a:solidFill>
                  <a:srgbClr val="FFFF00"/>
                </a:solidFill>
              </a:rPr>
              <a:t>neuroleptización</a:t>
            </a:r>
            <a:r>
              <a:rPr lang="es-MX" sz="2400" dirty="0" smtClean="0">
                <a:solidFill>
                  <a:srgbClr val="FFFF00"/>
                </a:solidFill>
              </a:rPr>
              <a:t> rápida está cuestionado a favor de esperar más la acción del medicamento inicialmente aplicado. </a:t>
            </a:r>
          </a:p>
          <a:p>
            <a:r>
              <a:rPr lang="es-MX" sz="2400" dirty="0" smtClean="0">
                <a:solidFill>
                  <a:srgbClr val="FFFF00"/>
                </a:solidFill>
              </a:rPr>
              <a:t>No obstante debe evitarse la violencia en el paciente psiquiátrico psicótico.</a:t>
            </a:r>
          </a:p>
          <a:p>
            <a:r>
              <a:rPr lang="es-MX" sz="2400" dirty="0" smtClean="0">
                <a:solidFill>
                  <a:srgbClr val="FFFF00"/>
                </a:solidFill>
              </a:rPr>
              <a:t>Válida la restricción mecánica hasta que se controle su conducta.</a:t>
            </a:r>
          </a:p>
          <a:p>
            <a:r>
              <a:rPr lang="es-MX" sz="2400" dirty="0" smtClean="0">
                <a:solidFill>
                  <a:srgbClr val="FFFF00"/>
                </a:solidFill>
              </a:rPr>
              <a:t> Se requiere de 6 semanas para evaluar  la mejoría de los síntomas psicóticos. La agitación y la excitación mejoran con el tratamiento adecuado con rapidez. </a:t>
            </a:r>
          </a:p>
          <a:p>
            <a:r>
              <a:rPr lang="es-MX" sz="2400" dirty="0" smtClean="0">
                <a:solidFill>
                  <a:srgbClr val="FFFF00"/>
                </a:solidFill>
              </a:rPr>
              <a:t>Haloperidol 5 mg o 300 mg de </a:t>
            </a:r>
            <a:r>
              <a:rPr lang="es-MX" sz="2400" dirty="0" err="1" smtClean="0">
                <a:solidFill>
                  <a:srgbClr val="FFFF00"/>
                </a:solidFill>
              </a:rPr>
              <a:t>Clorpromacina</a:t>
            </a:r>
            <a:r>
              <a:rPr lang="es-MX" sz="2400" dirty="0" smtClean="0">
                <a:solidFill>
                  <a:srgbClr val="FFFF00"/>
                </a:solidFill>
              </a:rPr>
              <a:t> es una dosis efectiva diaria. Dosis más altas traen más efectos 2rios sin claro beneficio. Preferible  dar medicamentos en la noche, pero alerta por posibles caídas en pacientes de la tercera edad. </a:t>
            </a:r>
          </a:p>
          <a:p>
            <a:r>
              <a:rPr lang="es-MX" sz="2400" dirty="0" smtClean="0">
                <a:solidFill>
                  <a:srgbClr val="FFFF00"/>
                </a:solidFill>
              </a:rPr>
              <a:t>Los efectos sedantes duran pocas horas, los efectos antipsicóticos de 1-3 días.  </a:t>
            </a:r>
            <a:endParaRPr lang="es-MX" sz="2400" dirty="0">
              <a:solidFill>
                <a:srgbClr val="FFFF00"/>
              </a:solidFill>
            </a:endParaRPr>
          </a:p>
        </p:txBody>
      </p:sp>
    </p:spTree>
    <p:extLst>
      <p:ext uri="{BB962C8B-B14F-4D97-AF65-F5344CB8AC3E}">
        <p14:creationId xmlns:p14="http://schemas.microsoft.com/office/powerpoint/2010/main" val="253148941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a:solidFill>
            <a:srgbClr val="0070C0"/>
          </a:solidFill>
        </p:spPr>
        <p:txBody>
          <a:bodyPr>
            <a:normAutofit/>
          </a:bodyPr>
          <a:lstStyle/>
          <a:p>
            <a:r>
              <a:rPr lang="es-MX" sz="3200" dirty="0" smtClean="0">
                <a:solidFill>
                  <a:srgbClr val="FFFF00"/>
                </a:solidFill>
              </a:rPr>
              <a:t>Tratamiento de mantenimiento</a:t>
            </a:r>
            <a:endParaRPr lang="es-MX" sz="3200" dirty="0">
              <a:solidFill>
                <a:srgbClr val="FFFF00"/>
              </a:solidFill>
            </a:endParaRPr>
          </a:p>
        </p:txBody>
      </p:sp>
      <p:sp>
        <p:nvSpPr>
          <p:cNvPr id="3" name="2 Marcador de contenido"/>
          <p:cNvSpPr>
            <a:spLocks noGrp="1"/>
          </p:cNvSpPr>
          <p:nvPr>
            <p:ph idx="1"/>
          </p:nvPr>
        </p:nvSpPr>
        <p:spPr>
          <a:xfrm>
            <a:off x="457200" y="1196752"/>
            <a:ext cx="8229600" cy="4929411"/>
          </a:xfrm>
          <a:solidFill>
            <a:srgbClr val="0070C0"/>
          </a:solidFill>
        </p:spPr>
        <p:txBody>
          <a:bodyPr>
            <a:normAutofit/>
          </a:bodyPr>
          <a:lstStyle/>
          <a:p>
            <a:r>
              <a:rPr lang="es-MX" sz="2400" dirty="0" smtClean="0">
                <a:solidFill>
                  <a:srgbClr val="FFFF00"/>
                </a:solidFill>
              </a:rPr>
              <a:t>De 3-6 meses en episodio psicótico se requieren para la estabilización. Luego de ese tiempo pueden disminuirse las dosis en un 20% cada 6 meses hasta lograr el control con la dosis más baja. </a:t>
            </a:r>
          </a:p>
          <a:p>
            <a:r>
              <a:rPr lang="es-MX" sz="2400" dirty="0" smtClean="0">
                <a:solidFill>
                  <a:srgbClr val="FFFF00"/>
                </a:solidFill>
              </a:rPr>
              <a:t>Luego de un episodio psicótico mantener tratamiento de 1-2 años. Si hay un 2do episodio psicótico mantener tratamiento por 5 años. Si hay un tercer episodio lo requiere de por vida, aunque debe buscarse el control con la dosis más baja, bajando luego de 6-12 meses. </a:t>
            </a:r>
          </a:p>
          <a:p>
            <a:r>
              <a:rPr lang="es-MX" sz="2400" dirty="0" smtClean="0">
                <a:solidFill>
                  <a:srgbClr val="FFFF00"/>
                </a:solidFill>
              </a:rPr>
              <a:t>Los pacientes solicitan suspensión del medicamento con frecuencia. Deben  conocerse posibles estresores que requieran aumento de la dosis o un monitoreo más cercano. </a:t>
            </a:r>
            <a:endParaRPr lang="es-MX" sz="2400" dirty="0">
              <a:solidFill>
                <a:srgbClr val="FFFF00"/>
              </a:solidFill>
            </a:endParaRPr>
          </a:p>
        </p:txBody>
      </p:sp>
    </p:spTree>
    <p:extLst>
      <p:ext uri="{BB962C8B-B14F-4D97-AF65-F5344CB8AC3E}">
        <p14:creationId xmlns:p14="http://schemas.microsoft.com/office/powerpoint/2010/main" val="117202370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a:solidFill>
            <a:srgbClr val="0070C0"/>
          </a:solidFill>
        </p:spPr>
        <p:txBody>
          <a:bodyPr>
            <a:normAutofit/>
          </a:bodyPr>
          <a:lstStyle/>
          <a:p>
            <a:r>
              <a:rPr lang="es-MX" sz="3200" dirty="0" smtClean="0">
                <a:solidFill>
                  <a:srgbClr val="FFFF00"/>
                </a:solidFill>
              </a:rPr>
              <a:t>Medicamentos de depósito</a:t>
            </a:r>
            <a:endParaRPr lang="es-MX" sz="3200" dirty="0">
              <a:solidFill>
                <a:srgbClr val="FFFF00"/>
              </a:solidFill>
            </a:endParaRPr>
          </a:p>
        </p:txBody>
      </p:sp>
      <p:sp>
        <p:nvSpPr>
          <p:cNvPr id="3" name="2 Marcador de contenido"/>
          <p:cNvSpPr>
            <a:spLocks noGrp="1"/>
          </p:cNvSpPr>
          <p:nvPr>
            <p:ph idx="1"/>
          </p:nvPr>
        </p:nvSpPr>
        <p:spPr>
          <a:xfrm>
            <a:off x="457200" y="1124744"/>
            <a:ext cx="8229600" cy="5001419"/>
          </a:xfrm>
          <a:solidFill>
            <a:srgbClr val="0070C0"/>
          </a:solidFill>
        </p:spPr>
        <p:txBody>
          <a:bodyPr>
            <a:normAutofit lnSpcReduction="10000"/>
          </a:bodyPr>
          <a:lstStyle/>
          <a:p>
            <a:r>
              <a:rPr lang="es-MX" sz="2400" dirty="0" smtClean="0">
                <a:solidFill>
                  <a:srgbClr val="FFFF00"/>
                </a:solidFill>
              </a:rPr>
              <a:t>Contribuyen al cumplimiento del medicamento y pueden aplicarse entre 1-4 semanas.</a:t>
            </a:r>
          </a:p>
          <a:p>
            <a:r>
              <a:rPr lang="es-MX" sz="2400" dirty="0" smtClean="0">
                <a:solidFill>
                  <a:srgbClr val="FFFF00"/>
                </a:solidFill>
              </a:rPr>
              <a:t>Hay </a:t>
            </a:r>
            <a:r>
              <a:rPr lang="es-MX" sz="2400" dirty="0" err="1" smtClean="0">
                <a:solidFill>
                  <a:srgbClr val="FFFF00"/>
                </a:solidFill>
              </a:rPr>
              <a:t>enantato</a:t>
            </a:r>
            <a:r>
              <a:rPr lang="es-MX" sz="2400" dirty="0" smtClean="0">
                <a:solidFill>
                  <a:srgbClr val="FFFF00"/>
                </a:solidFill>
              </a:rPr>
              <a:t> y </a:t>
            </a:r>
            <a:r>
              <a:rPr lang="es-MX" sz="2400" dirty="0" err="1" smtClean="0">
                <a:solidFill>
                  <a:srgbClr val="FFFF00"/>
                </a:solidFill>
              </a:rPr>
              <a:t>decanoato</a:t>
            </a:r>
            <a:r>
              <a:rPr lang="es-MX" sz="2400" dirty="0" smtClean="0">
                <a:solidFill>
                  <a:srgbClr val="FFFF00"/>
                </a:solidFill>
              </a:rPr>
              <a:t> de </a:t>
            </a:r>
            <a:r>
              <a:rPr lang="es-MX" sz="2400" dirty="0" err="1" smtClean="0">
                <a:solidFill>
                  <a:srgbClr val="FFFF00"/>
                </a:solidFill>
              </a:rPr>
              <a:t>Flufenacina</a:t>
            </a:r>
            <a:r>
              <a:rPr lang="es-MX" sz="2400" dirty="0" smtClean="0">
                <a:solidFill>
                  <a:srgbClr val="FFFF00"/>
                </a:solidFill>
              </a:rPr>
              <a:t> y </a:t>
            </a:r>
            <a:r>
              <a:rPr lang="es-MX" sz="2400" dirty="0" err="1" smtClean="0">
                <a:solidFill>
                  <a:srgbClr val="FFFF00"/>
                </a:solidFill>
              </a:rPr>
              <a:t>decanoato</a:t>
            </a:r>
            <a:r>
              <a:rPr lang="es-MX" sz="2400" dirty="0" smtClean="0">
                <a:solidFill>
                  <a:srgbClr val="FFFF00"/>
                </a:solidFill>
              </a:rPr>
              <a:t> de Haloperidol. Los </a:t>
            </a:r>
            <a:r>
              <a:rPr lang="es-MX" sz="2400" dirty="0" err="1" smtClean="0">
                <a:solidFill>
                  <a:srgbClr val="FFFF00"/>
                </a:solidFill>
              </a:rPr>
              <a:t>decanoatos</a:t>
            </a:r>
            <a:r>
              <a:rPr lang="es-MX" sz="2400" dirty="0" smtClean="0">
                <a:solidFill>
                  <a:srgbClr val="FFFF00"/>
                </a:solidFill>
              </a:rPr>
              <a:t> permiten espaciar más la aplicación del medicamento, por su absorción más lenta.</a:t>
            </a:r>
          </a:p>
          <a:p>
            <a:r>
              <a:rPr lang="es-MX" sz="2400" dirty="0" smtClean="0">
                <a:solidFill>
                  <a:srgbClr val="FFFF00"/>
                </a:solidFill>
              </a:rPr>
              <a:t>Deben darse primero dosis orales antes de las de depósito para evaluar posible reacción alérgica o manifestaciones EP.</a:t>
            </a:r>
          </a:p>
          <a:p>
            <a:r>
              <a:rPr lang="es-MX" sz="2400" dirty="0" smtClean="0">
                <a:solidFill>
                  <a:srgbClr val="FFFF00"/>
                </a:solidFill>
              </a:rPr>
              <a:t>En la segunda ocasión se puede aplicar el doble de la primera aplicación. Ej. de 12,5 mg de </a:t>
            </a:r>
            <a:r>
              <a:rPr lang="es-MX" sz="2400" dirty="0" err="1" smtClean="0">
                <a:solidFill>
                  <a:srgbClr val="FFFF00"/>
                </a:solidFill>
              </a:rPr>
              <a:t>flufenacina</a:t>
            </a:r>
            <a:r>
              <a:rPr lang="es-MX" sz="2400" dirty="0" smtClean="0">
                <a:solidFill>
                  <a:srgbClr val="FFFF00"/>
                </a:solidFill>
              </a:rPr>
              <a:t> </a:t>
            </a:r>
            <a:r>
              <a:rPr lang="es-MX" sz="2400" dirty="0" err="1" smtClean="0">
                <a:solidFill>
                  <a:srgbClr val="FFFF00"/>
                </a:solidFill>
              </a:rPr>
              <a:t>Depot</a:t>
            </a:r>
            <a:r>
              <a:rPr lang="es-MX" sz="2400" dirty="0" smtClean="0">
                <a:solidFill>
                  <a:srgbClr val="FFFF00"/>
                </a:solidFill>
              </a:rPr>
              <a:t>  llevarlo a 25 mg.  </a:t>
            </a:r>
          </a:p>
          <a:p>
            <a:r>
              <a:rPr lang="es-MX" sz="2400" dirty="0" smtClean="0">
                <a:solidFill>
                  <a:srgbClr val="FFFF00"/>
                </a:solidFill>
              </a:rPr>
              <a:t>El preparado puede absorberse muy rápido en su primera aplicación. Puede evitarse dosis orales los </a:t>
            </a:r>
            <a:r>
              <a:rPr lang="es-MX" sz="2400" smtClean="0">
                <a:solidFill>
                  <a:srgbClr val="FFFF00"/>
                </a:solidFill>
              </a:rPr>
              <a:t>días previos </a:t>
            </a:r>
            <a:r>
              <a:rPr lang="es-MX" sz="2400" dirty="0" smtClean="0">
                <a:solidFill>
                  <a:srgbClr val="FFFF00"/>
                </a:solidFill>
              </a:rPr>
              <a:t>o comenzar con dosis de </a:t>
            </a:r>
            <a:r>
              <a:rPr lang="es-MX" sz="2400" dirty="0" err="1" smtClean="0">
                <a:solidFill>
                  <a:srgbClr val="FFFF00"/>
                </a:solidFill>
              </a:rPr>
              <a:t>depot</a:t>
            </a:r>
            <a:r>
              <a:rPr lang="es-MX" sz="2400" dirty="0" smtClean="0">
                <a:solidFill>
                  <a:srgbClr val="FFFF00"/>
                </a:solidFill>
              </a:rPr>
              <a:t> más bajas. Esto evita las </a:t>
            </a:r>
            <a:r>
              <a:rPr lang="es-MX" sz="2400" dirty="0" err="1" smtClean="0">
                <a:solidFill>
                  <a:srgbClr val="FFFF00"/>
                </a:solidFill>
              </a:rPr>
              <a:t>distonías</a:t>
            </a:r>
            <a:r>
              <a:rPr lang="es-MX" sz="2400" dirty="0" smtClean="0">
                <a:solidFill>
                  <a:srgbClr val="FFFF00"/>
                </a:solidFill>
              </a:rPr>
              <a:t> al inicio que pueden atemorizar al paciente. </a:t>
            </a:r>
            <a:endParaRPr lang="es-MX" sz="2400" dirty="0">
              <a:solidFill>
                <a:srgbClr val="FFFF00"/>
              </a:solidFill>
            </a:endParaRPr>
          </a:p>
        </p:txBody>
      </p:sp>
    </p:spTree>
    <p:extLst>
      <p:ext uri="{BB962C8B-B14F-4D97-AF65-F5344CB8AC3E}">
        <p14:creationId xmlns:p14="http://schemas.microsoft.com/office/powerpoint/2010/main" val="33408447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a:solidFill>
            <a:srgbClr val="0070C0"/>
          </a:solidFill>
        </p:spPr>
        <p:txBody>
          <a:bodyPr>
            <a:normAutofit/>
          </a:bodyPr>
          <a:lstStyle/>
          <a:p>
            <a:r>
              <a:rPr lang="es-MX" sz="3200" dirty="0" smtClean="0">
                <a:solidFill>
                  <a:srgbClr val="FFFF00"/>
                </a:solidFill>
              </a:rPr>
              <a:t>Acciones farmacológicas</a:t>
            </a:r>
            <a:endParaRPr lang="es-MX" sz="3200" dirty="0">
              <a:solidFill>
                <a:srgbClr val="FFFF00"/>
              </a:solidFill>
            </a:endParaRPr>
          </a:p>
        </p:txBody>
      </p:sp>
      <p:sp>
        <p:nvSpPr>
          <p:cNvPr id="3" name="2 Marcador de contenido"/>
          <p:cNvSpPr>
            <a:spLocks noGrp="1"/>
          </p:cNvSpPr>
          <p:nvPr>
            <p:ph idx="1"/>
          </p:nvPr>
        </p:nvSpPr>
        <p:spPr>
          <a:xfrm>
            <a:off x="457200" y="1196752"/>
            <a:ext cx="8229600" cy="4929411"/>
          </a:xfrm>
          <a:solidFill>
            <a:srgbClr val="0070C0"/>
          </a:solidFill>
        </p:spPr>
        <p:txBody>
          <a:bodyPr>
            <a:normAutofit fontScale="92500"/>
          </a:bodyPr>
          <a:lstStyle/>
          <a:p>
            <a:r>
              <a:rPr lang="es-MX" sz="2400" dirty="0" smtClean="0">
                <a:solidFill>
                  <a:srgbClr val="FFFF00"/>
                </a:solidFill>
              </a:rPr>
              <a:t>Concentraciones plasmáticas mayores por vía oral de 1-4 horas</a:t>
            </a:r>
          </a:p>
          <a:p>
            <a:r>
              <a:rPr lang="es-MX" sz="2400" dirty="0" smtClean="0">
                <a:solidFill>
                  <a:srgbClr val="FFFF00"/>
                </a:solidFill>
              </a:rPr>
              <a:t>Por vía parenteral en 30-60 minutos</a:t>
            </a:r>
          </a:p>
          <a:p>
            <a:r>
              <a:rPr lang="es-MX" sz="2400" dirty="0" smtClean="0">
                <a:solidFill>
                  <a:srgbClr val="FFFF00"/>
                </a:solidFill>
              </a:rPr>
              <a:t>El cigarro, café, anti ácidos y alimentos interfieren en la absorción. </a:t>
            </a:r>
          </a:p>
          <a:p>
            <a:r>
              <a:rPr lang="es-MX" sz="2400" dirty="0" smtClean="0">
                <a:solidFill>
                  <a:srgbClr val="FFFF00"/>
                </a:solidFill>
              </a:rPr>
              <a:t>Los niveles de estabilización se alcanzan de 3-5 días, su vida media es de 24 horas, por lo que pueden darse en una toma de una vez, luego de obtenida la estabilización del paciente. </a:t>
            </a:r>
          </a:p>
          <a:p>
            <a:r>
              <a:rPr lang="es-MX" sz="2400" dirty="0" smtClean="0">
                <a:solidFill>
                  <a:srgbClr val="FFFF00"/>
                </a:solidFill>
              </a:rPr>
              <a:t>Hay fórmulas de depósito para el Haloperidol (</a:t>
            </a:r>
            <a:r>
              <a:rPr lang="es-MX" sz="2400" dirty="0" err="1" smtClean="0">
                <a:solidFill>
                  <a:srgbClr val="FFFF00"/>
                </a:solidFill>
              </a:rPr>
              <a:t>Decanoato</a:t>
            </a:r>
            <a:r>
              <a:rPr lang="es-MX" sz="2400" dirty="0" smtClean="0">
                <a:solidFill>
                  <a:srgbClr val="FFFF00"/>
                </a:solidFill>
              </a:rPr>
              <a:t> de </a:t>
            </a:r>
            <a:r>
              <a:rPr lang="es-MX" sz="2400" dirty="0" err="1" smtClean="0">
                <a:solidFill>
                  <a:srgbClr val="FFFF00"/>
                </a:solidFill>
              </a:rPr>
              <a:t>Haldol</a:t>
            </a:r>
            <a:r>
              <a:rPr lang="es-MX" sz="2400" dirty="0" smtClean="0">
                <a:solidFill>
                  <a:srgbClr val="FFFF00"/>
                </a:solidFill>
              </a:rPr>
              <a:t>) y para la </a:t>
            </a:r>
            <a:r>
              <a:rPr lang="es-MX" sz="2400" dirty="0" err="1" smtClean="0">
                <a:solidFill>
                  <a:srgbClr val="FFFF00"/>
                </a:solidFill>
              </a:rPr>
              <a:t>Flufenazina</a:t>
            </a:r>
            <a:r>
              <a:rPr lang="es-MX" sz="2400" dirty="0" smtClean="0">
                <a:solidFill>
                  <a:srgbClr val="FFFF00"/>
                </a:solidFill>
              </a:rPr>
              <a:t> (</a:t>
            </a:r>
            <a:r>
              <a:rPr lang="es-MX" sz="2400" dirty="0" err="1" smtClean="0">
                <a:solidFill>
                  <a:srgbClr val="FFFF00"/>
                </a:solidFill>
              </a:rPr>
              <a:t>Decanoato</a:t>
            </a:r>
            <a:r>
              <a:rPr lang="es-MX" sz="2400" dirty="0" smtClean="0">
                <a:solidFill>
                  <a:srgbClr val="FFFF00"/>
                </a:solidFill>
              </a:rPr>
              <a:t> de </a:t>
            </a:r>
            <a:r>
              <a:rPr lang="es-MX" sz="2400" dirty="0" err="1" smtClean="0">
                <a:solidFill>
                  <a:srgbClr val="FFFF00"/>
                </a:solidFill>
              </a:rPr>
              <a:t>Flufenacina</a:t>
            </a:r>
            <a:r>
              <a:rPr lang="es-MX" sz="2400" dirty="0" smtClean="0">
                <a:solidFill>
                  <a:srgbClr val="FFFF00"/>
                </a:solidFill>
              </a:rPr>
              <a:t>)</a:t>
            </a:r>
          </a:p>
          <a:p>
            <a:r>
              <a:rPr lang="es-MX" sz="2400" dirty="0" smtClean="0">
                <a:solidFill>
                  <a:srgbClr val="FFFF00"/>
                </a:solidFill>
              </a:rPr>
              <a:t>Se pueden administrar entre 1-4 semanas. En esta modalidad pueden demorarse hasta 6 meses en alcanzar la estabilidad por lo que hay que mantener la terapia oral en el 1er mes o más.</a:t>
            </a:r>
            <a:endParaRPr lang="es-MX" sz="2400" dirty="0">
              <a:solidFill>
                <a:srgbClr val="FFFF00"/>
              </a:solidFill>
            </a:endParaRPr>
          </a:p>
        </p:txBody>
      </p:sp>
    </p:spTree>
    <p:extLst>
      <p:ext uri="{BB962C8B-B14F-4D97-AF65-F5344CB8AC3E}">
        <p14:creationId xmlns:p14="http://schemas.microsoft.com/office/powerpoint/2010/main" val="20347580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512" y="332656"/>
            <a:ext cx="8229600" cy="576064"/>
          </a:xfrm>
          <a:solidFill>
            <a:srgbClr val="0070C0"/>
          </a:solidFill>
        </p:spPr>
        <p:txBody>
          <a:bodyPr>
            <a:noAutofit/>
          </a:bodyPr>
          <a:lstStyle/>
          <a:p>
            <a:r>
              <a:rPr lang="es-MX" sz="3200" dirty="0" err="1" smtClean="0">
                <a:solidFill>
                  <a:srgbClr val="FFFF00"/>
                </a:solidFill>
              </a:rPr>
              <a:t>Fármacoquinesia</a:t>
            </a:r>
            <a:r>
              <a:rPr lang="es-MX" sz="3200" dirty="0" smtClean="0">
                <a:solidFill>
                  <a:srgbClr val="FFFF00"/>
                </a:solidFill>
              </a:rPr>
              <a:t> de los Antipsicóticos</a:t>
            </a:r>
            <a:endParaRPr lang="es-MX" sz="3200" dirty="0">
              <a:solidFill>
                <a:srgbClr val="FFFF00"/>
              </a:solidFill>
            </a:endParaRPr>
          </a:p>
        </p:txBody>
      </p:sp>
      <p:sp>
        <p:nvSpPr>
          <p:cNvPr id="3" name="2 Marcador de contenido"/>
          <p:cNvSpPr>
            <a:spLocks noGrp="1"/>
          </p:cNvSpPr>
          <p:nvPr>
            <p:ph idx="1"/>
          </p:nvPr>
        </p:nvSpPr>
        <p:spPr>
          <a:xfrm>
            <a:off x="457200" y="1124744"/>
            <a:ext cx="8229600" cy="5001419"/>
          </a:xfrm>
          <a:solidFill>
            <a:srgbClr val="0070C0"/>
          </a:solidFill>
        </p:spPr>
        <p:txBody>
          <a:bodyPr>
            <a:normAutofit/>
          </a:bodyPr>
          <a:lstStyle/>
          <a:p>
            <a:r>
              <a:rPr lang="es-MX" sz="2400" dirty="0" smtClean="0">
                <a:solidFill>
                  <a:srgbClr val="FFFF00"/>
                </a:solidFill>
              </a:rPr>
              <a:t>Reducen su eliminación: Tercera edad, decrecimiento del flujo hepático, enfermedad hepática</a:t>
            </a:r>
          </a:p>
          <a:p>
            <a:r>
              <a:rPr lang="es-MX" sz="2400" dirty="0" smtClean="0">
                <a:solidFill>
                  <a:srgbClr val="FFFF00"/>
                </a:solidFill>
              </a:rPr>
              <a:t>Medicamentos que inducen las enzimas para su degradación: La </a:t>
            </a:r>
            <a:r>
              <a:rPr lang="es-MX" sz="2400" dirty="0" err="1" smtClean="0">
                <a:solidFill>
                  <a:srgbClr val="FFFF00"/>
                </a:solidFill>
              </a:rPr>
              <a:t>Carbamacepina</a:t>
            </a:r>
            <a:r>
              <a:rPr lang="es-MX" sz="2400" dirty="0" smtClean="0">
                <a:solidFill>
                  <a:srgbClr val="FFFF00"/>
                </a:solidFill>
              </a:rPr>
              <a:t>, la </a:t>
            </a:r>
            <a:r>
              <a:rPr lang="es-MX" sz="2400" dirty="0" err="1" smtClean="0">
                <a:solidFill>
                  <a:srgbClr val="FFFF00"/>
                </a:solidFill>
              </a:rPr>
              <a:t>Fenitoina</a:t>
            </a:r>
            <a:r>
              <a:rPr lang="es-MX" sz="2400" dirty="0" smtClean="0">
                <a:solidFill>
                  <a:srgbClr val="FFFF00"/>
                </a:solidFill>
              </a:rPr>
              <a:t>, los barbitúricos.</a:t>
            </a:r>
          </a:p>
          <a:p>
            <a:r>
              <a:rPr lang="es-MX" sz="2400" dirty="0" smtClean="0">
                <a:solidFill>
                  <a:srgbClr val="FFFF00"/>
                </a:solidFill>
              </a:rPr>
              <a:t>Inhiben su eliminación: Los ISRS, los tricíclicos, Cimetidina, los Beta Bloqueadores, la </a:t>
            </a:r>
            <a:r>
              <a:rPr lang="es-MX" sz="2400" dirty="0" err="1" smtClean="0">
                <a:solidFill>
                  <a:srgbClr val="FFFF00"/>
                </a:solidFill>
              </a:rPr>
              <a:t>Isoniazida</a:t>
            </a:r>
            <a:r>
              <a:rPr lang="es-MX" sz="2400" dirty="0" smtClean="0">
                <a:solidFill>
                  <a:srgbClr val="FFFF00"/>
                </a:solidFill>
              </a:rPr>
              <a:t>, </a:t>
            </a:r>
            <a:r>
              <a:rPr lang="es-MX" sz="2400" dirty="0" err="1" smtClean="0">
                <a:solidFill>
                  <a:srgbClr val="FFFF00"/>
                </a:solidFill>
              </a:rPr>
              <a:t>metilfenidato</a:t>
            </a:r>
            <a:r>
              <a:rPr lang="es-MX" sz="2400" dirty="0" smtClean="0">
                <a:solidFill>
                  <a:srgbClr val="FFFF00"/>
                </a:solidFill>
              </a:rPr>
              <a:t>, </a:t>
            </a:r>
            <a:r>
              <a:rPr lang="es-MX" sz="2400" dirty="0" err="1" smtClean="0">
                <a:solidFill>
                  <a:srgbClr val="FFFF00"/>
                </a:solidFill>
              </a:rPr>
              <a:t>eritromicina</a:t>
            </a:r>
            <a:r>
              <a:rPr lang="es-MX" sz="2400" dirty="0" smtClean="0">
                <a:solidFill>
                  <a:srgbClr val="FFFF00"/>
                </a:solidFill>
              </a:rPr>
              <a:t>, </a:t>
            </a:r>
            <a:r>
              <a:rPr lang="es-MX" sz="2400" dirty="0" err="1" smtClean="0">
                <a:solidFill>
                  <a:srgbClr val="FFFF00"/>
                </a:solidFill>
              </a:rPr>
              <a:t>ciprofloxacino</a:t>
            </a:r>
            <a:r>
              <a:rPr lang="es-MX" sz="2400" dirty="0" smtClean="0">
                <a:solidFill>
                  <a:srgbClr val="FFFF00"/>
                </a:solidFill>
              </a:rPr>
              <a:t>. </a:t>
            </a:r>
          </a:p>
          <a:p>
            <a:r>
              <a:rPr lang="es-MX" sz="2400" dirty="0" smtClean="0">
                <a:solidFill>
                  <a:srgbClr val="FFFF00"/>
                </a:solidFill>
              </a:rPr>
              <a:t>Modifican su vinculación con proteínas plasmáticas: La hipoalbuminemia y el fallo hepático. Estos antipsicóticos se unen  a las proteínas plasmáticas. </a:t>
            </a:r>
            <a:endParaRPr lang="es-MX" sz="2400" dirty="0">
              <a:solidFill>
                <a:srgbClr val="FFFF00"/>
              </a:solidFill>
            </a:endParaRPr>
          </a:p>
        </p:txBody>
      </p:sp>
    </p:spTree>
    <p:extLst>
      <p:ext uri="{BB962C8B-B14F-4D97-AF65-F5344CB8AC3E}">
        <p14:creationId xmlns:p14="http://schemas.microsoft.com/office/powerpoint/2010/main" val="42036042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a:solidFill>
            <a:srgbClr val="0070C0"/>
          </a:solidFill>
        </p:spPr>
        <p:txBody>
          <a:bodyPr>
            <a:normAutofit/>
          </a:bodyPr>
          <a:lstStyle/>
          <a:p>
            <a:r>
              <a:rPr lang="es-MX" sz="3200" dirty="0" smtClean="0">
                <a:solidFill>
                  <a:srgbClr val="FFFF00"/>
                </a:solidFill>
              </a:rPr>
              <a:t>Indicaciones para el uso de los DRA</a:t>
            </a:r>
            <a:endParaRPr lang="es-MX" sz="3200" dirty="0">
              <a:solidFill>
                <a:srgbClr val="FFFF00"/>
              </a:solidFill>
            </a:endParaRPr>
          </a:p>
        </p:txBody>
      </p:sp>
      <p:sp>
        <p:nvSpPr>
          <p:cNvPr id="3" name="2 Marcador de contenido"/>
          <p:cNvSpPr>
            <a:spLocks noGrp="1"/>
          </p:cNvSpPr>
          <p:nvPr>
            <p:ph idx="1"/>
          </p:nvPr>
        </p:nvSpPr>
        <p:spPr>
          <a:xfrm>
            <a:off x="457200" y="1340768"/>
            <a:ext cx="8229600" cy="4785395"/>
          </a:xfrm>
          <a:solidFill>
            <a:srgbClr val="0070C0"/>
          </a:solidFill>
        </p:spPr>
        <p:txBody>
          <a:bodyPr>
            <a:normAutofit/>
          </a:bodyPr>
          <a:lstStyle/>
          <a:p>
            <a:r>
              <a:rPr lang="es-MX" sz="2000" dirty="0" smtClean="0">
                <a:solidFill>
                  <a:srgbClr val="FFFF00"/>
                </a:solidFill>
              </a:rPr>
              <a:t>Episodios agudos en la Esquizofrenia y en el Trastorno </a:t>
            </a:r>
            <a:r>
              <a:rPr lang="es-MX" sz="2000" dirty="0" err="1" smtClean="0">
                <a:solidFill>
                  <a:srgbClr val="FFFF00"/>
                </a:solidFill>
              </a:rPr>
              <a:t>Esquizoafectivo</a:t>
            </a:r>
            <a:r>
              <a:rPr lang="es-MX" sz="2000" dirty="0" smtClean="0">
                <a:solidFill>
                  <a:srgbClr val="FFFF00"/>
                </a:solidFill>
              </a:rPr>
              <a:t>, así como en el tratamiento de mantenimiento. </a:t>
            </a:r>
          </a:p>
          <a:p>
            <a:r>
              <a:rPr lang="es-MX" sz="2000" dirty="0" smtClean="0">
                <a:solidFill>
                  <a:srgbClr val="FFFF00"/>
                </a:solidFill>
              </a:rPr>
              <a:t>La manía</a:t>
            </a:r>
          </a:p>
          <a:p>
            <a:r>
              <a:rPr lang="es-MX" sz="2000" dirty="0" smtClean="0">
                <a:solidFill>
                  <a:srgbClr val="FFFF00"/>
                </a:solidFill>
              </a:rPr>
              <a:t>La Depresión con síntomas psicóticos</a:t>
            </a:r>
          </a:p>
          <a:p>
            <a:r>
              <a:rPr lang="es-MX" sz="2000" dirty="0" smtClean="0">
                <a:solidFill>
                  <a:srgbClr val="FFFF00"/>
                </a:solidFill>
              </a:rPr>
              <a:t>Trastornos delirantes</a:t>
            </a:r>
          </a:p>
          <a:p>
            <a:r>
              <a:rPr lang="es-MX" sz="2000" dirty="0" smtClean="0">
                <a:solidFill>
                  <a:srgbClr val="FFFF00"/>
                </a:solidFill>
              </a:rPr>
              <a:t>Trastorno de Personalidad </a:t>
            </a:r>
            <a:r>
              <a:rPr lang="es-MX" sz="2000" dirty="0" err="1" smtClean="0">
                <a:solidFill>
                  <a:srgbClr val="FFFF00"/>
                </a:solidFill>
              </a:rPr>
              <a:t>Border</a:t>
            </a:r>
            <a:r>
              <a:rPr lang="es-MX" sz="2000" dirty="0" smtClean="0">
                <a:solidFill>
                  <a:srgbClr val="FFFF00"/>
                </a:solidFill>
              </a:rPr>
              <a:t> line</a:t>
            </a:r>
          </a:p>
          <a:p>
            <a:r>
              <a:rPr lang="es-MX" sz="2000" dirty="0" smtClean="0">
                <a:solidFill>
                  <a:srgbClr val="FFFF00"/>
                </a:solidFill>
              </a:rPr>
              <a:t>En psicosis inducida por el consumo de sustancias. </a:t>
            </a:r>
          </a:p>
          <a:p>
            <a:r>
              <a:rPr lang="es-MX" sz="2000" dirty="0" smtClean="0">
                <a:solidFill>
                  <a:srgbClr val="FFFF00"/>
                </a:solidFill>
              </a:rPr>
              <a:t>En el Delirium y en la Demencia</a:t>
            </a:r>
          </a:p>
          <a:p>
            <a:r>
              <a:rPr lang="es-MX" sz="2000" dirty="0" smtClean="0">
                <a:solidFill>
                  <a:srgbClr val="FFFF00"/>
                </a:solidFill>
              </a:rPr>
              <a:t>En los trastornos mentales causados por causas médicas</a:t>
            </a:r>
          </a:p>
          <a:p>
            <a:r>
              <a:rPr lang="es-MX" sz="2000" dirty="0" smtClean="0">
                <a:solidFill>
                  <a:srgbClr val="FFFF00"/>
                </a:solidFill>
              </a:rPr>
              <a:t>Esquizofrenia Infantil y en Trastornos del Desarrollo</a:t>
            </a:r>
          </a:p>
          <a:p>
            <a:r>
              <a:rPr lang="es-MX" sz="2000" dirty="0" smtClean="0">
                <a:solidFill>
                  <a:srgbClr val="FFFF00"/>
                </a:solidFill>
              </a:rPr>
              <a:t>En la enfermedad de Huntington</a:t>
            </a:r>
          </a:p>
          <a:p>
            <a:r>
              <a:rPr lang="es-MX" sz="2000" dirty="0" smtClean="0">
                <a:solidFill>
                  <a:srgbClr val="FFFF00"/>
                </a:solidFill>
              </a:rPr>
              <a:t>En el trastorno de la </a:t>
            </a:r>
            <a:r>
              <a:rPr lang="es-MX" sz="2000" dirty="0" err="1" smtClean="0">
                <a:solidFill>
                  <a:srgbClr val="FFFF00"/>
                </a:solidFill>
              </a:rPr>
              <a:t>Tourette</a:t>
            </a:r>
            <a:r>
              <a:rPr lang="es-MX" sz="2000" dirty="0" smtClean="0">
                <a:solidFill>
                  <a:srgbClr val="FFFF00"/>
                </a:solidFill>
              </a:rPr>
              <a:t>. </a:t>
            </a:r>
          </a:p>
          <a:p>
            <a:endParaRPr lang="es-MX" sz="2400" dirty="0">
              <a:solidFill>
                <a:srgbClr val="FFFF00"/>
              </a:solidFill>
            </a:endParaRPr>
          </a:p>
        </p:txBody>
      </p:sp>
    </p:spTree>
    <p:extLst>
      <p:ext uri="{BB962C8B-B14F-4D97-AF65-F5344CB8AC3E}">
        <p14:creationId xmlns:p14="http://schemas.microsoft.com/office/powerpoint/2010/main" val="29989846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55576" y="260648"/>
            <a:ext cx="8229600" cy="648072"/>
          </a:xfrm>
          <a:solidFill>
            <a:srgbClr val="0070C0"/>
          </a:solidFill>
        </p:spPr>
        <p:txBody>
          <a:bodyPr>
            <a:noAutofit/>
          </a:bodyPr>
          <a:lstStyle/>
          <a:p>
            <a:r>
              <a:rPr lang="es-MX" sz="2400" dirty="0" smtClean="0">
                <a:solidFill>
                  <a:srgbClr val="FFFF00"/>
                </a:solidFill>
              </a:rPr>
              <a:t>Uso de los DRA en la Esquizofrenia y en el Trastorno </a:t>
            </a:r>
            <a:r>
              <a:rPr lang="es-MX" sz="2400" dirty="0" err="1" smtClean="0">
                <a:solidFill>
                  <a:srgbClr val="FFFF00"/>
                </a:solidFill>
              </a:rPr>
              <a:t>Esquizoafectivo</a:t>
            </a:r>
            <a:endParaRPr lang="es-MX" sz="2400" dirty="0">
              <a:solidFill>
                <a:srgbClr val="FFFF00"/>
              </a:solidFill>
            </a:endParaRPr>
          </a:p>
        </p:txBody>
      </p:sp>
      <p:sp>
        <p:nvSpPr>
          <p:cNvPr id="3" name="2 Marcador de contenido"/>
          <p:cNvSpPr>
            <a:spLocks noGrp="1"/>
          </p:cNvSpPr>
          <p:nvPr>
            <p:ph idx="1"/>
          </p:nvPr>
        </p:nvSpPr>
        <p:spPr>
          <a:xfrm>
            <a:off x="457200" y="1124744"/>
            <a:ext cx="8229600" cy="5001419"/>
          </a:xfrm>
          <a:solidFill>
            <a:srgbClr val="0070C0"/>
          </a:solidFill>
        </p:spPr>
        <p:txBody>
          <a:bodyPr>
            <a:normAutofit/>
          </a:bodyPr>
          <a:lstStyle/>
          <a:p>
            <a:r>
              <a:rPr lang="es-MX" sz="2400" dirty="0" smtClean="0">
                <a:solidFill>
                  <a:srgbClr val="FFFF00"/>
                </a:solidFill>
              </a:rPr>
              <a:t>En las crisis agudas y en el tratamiento de mantenimiento, previenen las recaídas. Efecto mayor sobre síntomas positivos que sobre síntomas negativos:  embotamiento afectivo, ambivalencia.</a:t>
            </a:r>
          </a:p>
          <a:p>
            <a:r>
              <a:rPr lang="es-MX" sz="2400" dirty="0" smtClean="0">
                <a:solidFill>
                  <a:srgbClr val="FFFF00"/>
                </a:solidFill>
              </a:rPr>
              <a:t>Adicionalmente pueden dar impresión de empeoramiento dado que producen constricción de la expresión facial,  </a:t>
            </a:r>
            <a:r>
              <a:rPr lang="es-MX" sz="2400" dirty="0" err="1" smtClean="0">
                <a:solidFill>
                  <a:srgbClr val="FFFF00"/>
                </a:solidFill>
              </a:rPr>
              <a:t>akinesia</a:t>
            </a:r>
            <a:r>
              <a:rPr lang="es-MX" sz="2400" dirty="0" smtClean="0">
                <a:solidFill>
                  <a:srgbClr val="FFFF00"/>
                </a:solidFill>
              </a:rPr>
              <a:t> y efectos 2rios que remedan los síntomas negativos.</a:t>
            </a:r>
          </a:p>
          <a:p>
            <a:r>
              <a:rPr lang="es-MX" sz="2400" dirty="0" smtClean="0">
                <a:solidFill>
                  <a:srgbClr val="FFFF00"/>
                </a:solidFill>
              </a:rPr>
              <a:t>Disminuyen el riesgo de recaídas mientras tomen los medicamentos. Luego de un episodio de psicosis deben mantenerse en medicación de 1-2 años y luego de episodios múltiples de 2-5 años. </a:t>
            </a:r>
            <a:endParaRPr lang="es-MX" sz="2400" dirty="0">
              <a:solidFill>
                <a:srgbClr val="FFFF00"/>
              </a:solidFill>
            </a:endParaRPr>
          </a:p>
        </p:txBody>
      </p:sp>
    </p:spTree>
    <p:extLst>
      <p:ext uri="{BB962C8B-B14F-4D97-AF65-F5344CB8AC3E}">
        <p14:creationId xmlns:p14="http://schemas.microsoft.com/office/powerpoint/2010/main" val="36817556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332656"/>
            <a:ext cx="8229600" cy="576064"/>
          </a:xfrm>
          <a:solidFill>
            <a:srgbClr val="0070C0"/>
          </a:solidFill>
        </p:spPr>
        <p:txBody>
          <a:bodyPr>
            <a:noAutofit/>
          </a:bodyPr>
          <a:lstStyle/>
          <a:p>
            <a:r>
              <a:rPr lang="es-MX" sz="3200" dirty="0" smtClean="0">
                <a:solidFill>
                  <a:srgbClr val="FFFF00"/>
                </a:solidFill>
              </a:rPr>
              <a:t>Uso en la manía</a:t>
            </a:r>
            <a:endParaRPr lang="es-MX" sz="3200" dirty="0">
              <a:solidFill>
                <a:srgbClr val="FFFF00"/>
              </a:solidFill>
            </a:endParaRPr>
          </a:p>
        </p:txBody>
      </p:sp>
      <p:sp>
        <p:nvSpPr>
          <p:cNvPr id="3" name="2 Marcador de contenido"/>
          <p:cNvSpPr>
            <a:spLocks noGrp="1"/>
          </p:cNvSpPr>
          <p:nvPr>
            <p:ph idx="1"/>
          </p:nvPr>
        </p:nvSpPr>
        <p:spPr>
          <a:xfrm>
            <a:off x="457200" y="1196752"/>
            <a:ext cx="8229600" cy="4929411"/>
          </a:xfrm>
          <a:solidFill>
            <a:srgbClr val="0070C0"/>
          </a:solidFill>
        </p:spPr>
        <p:txBody>
          <a:bodyPr>
            <a:normAutofit/>
          </a:bodyPr>
          <a:lstStyle/>
          <a:p>
            <a:r>
              <a:rPr lang="es-MX" sz="2800" dirty="0" smtClean="0">
                <a:solidFill>
                  <a:srgbClr val="FFFF00"/>
                </a:solidFill>
              </a:rPr>
              <a:t>Son efectivos en las manifestaciones psicóticas de la manía.</a:t>
            </a:r>
          </a:p>
          <a:p>
            <a:r>
              <a:rPr lang="es-MX" sz="2800" dirty="0" smtClean="0">
                <a:solidFill>
                  <a:srgbClr val="FFFF00"/>
                </a:solidFill>
              </a:rPr>
              <a:t>Deben usarse dado que el litio tiene un inicio de acción más lento que DRA y SDA en el tratamiento de la crisis aguda. </a:t>
            </a:r>
          </a:p>
          <a:p>
            <a:r>
              <a:rPr lang="es-MX" sz="2800" dirty="0" smtClean="0">
                <a:solidFill>
                  <a:srgbClr val="FFFF00"/>
                </a:solidFill>
              </a:rPr>
              <a:t>Es una buena práctica usar tanto los DRA como SDA junto con los estabilizadores del humor: Litio, </a:t>
            </a:r>
            <a:r>
              <a:rPr lang="es-MX" sz="2800" dirty="0" err="1" smtClean="0">
                <a:solidFill>
                  <a:srgbClr val="FFFF00"/>
                </a:solidFill>
              </a:rPr>
              <a:t>valproato</a:t>
            </a:r>
            <a:r>
              <a:rPr lang="es-MX" sz="2800" dirty="0" smtClean="0">
                <a:solidFill>
                  <a:srgbClr val="FFFF00"/>
                </a:solidFill>
              </a:rPr>
              <a:t>, </a:t>
            </a:r>
            <a:r>
              <a:rPr lang="es-MX" sz="2800" dirty="0" err="1" smtClean="0">
                <a:solidFill>
                  <a:srgbClr val="FFFF00"/>
                </a:solidFill>
              </a:rPr>
              <a:t>lamotrigina</a:t>
            </a:r>
            <a:r>
              <a:rPr lang="es-MX" sz="2800" dirty="0" smtClean="0">
                <a:solidFill>
                  <a:srgbClr val="FFFF00"/>
                </a:solidFill>
              </a:rPr>
              <a:t>, </a:t>
            </a:r>
            <a:r>
              <a:rPr lang="es-MX" sz="2800" dirty="0" err="1" smtClean="0">
                <a:solidFill>
                  <a:srgbClr val="FFFF00"/>
                </a:solidFill>
              </a:rPr>
              <a:t>carbamacepina</a:t>
            </a:r>
            <a:r>
              <a:rPr lang="es-MX" sz="2800" dirty="0" smtClean="0">
                <a:solidFill>
                  <a:srgbClr val="FFFF00"/>
                </a:solidFill>
              </a:rPr>
              <a:t> y luego en el tiempo eliminar los DRA.</a:t>
            </a:r>
            <a:endParaRPr lang="es-MX" sz="2800" dirty="0">
              <a:solidFill>
                <a:srgbClr val="FFFF00"/>
              </a:solidFill>
            </a:endParaRPr>
          </a:p>
        </p:txBody>
      </p:sp>
    </p:spTree>
    <p:extLst>
      <p:ext uri="{BB962C8B-B14F-4D97-AF65-F5344CB8AC3E}">
        <p14:creationId xmlns:p14="http://schemas.microsoft.com/office/powerpoint/2010/main" val="32588506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04664"/>
            <a:ext cx="8229600" cy="576064"/>
          </a:xfrm>
          <a:solidFill>
            <a:srgbClr val="0070C0"/>
          </a:solidFill>
        </p:spPr>
        <p:txBody>
          <a:bodyPr>
            <a:noAutofit/>
          </a:bodyPr>
          <a:lstStyle/>
          <a:p>
            <a:r>
              <a:rPr lang="es-MX" sz="3600" dirty="0" smtClean="0">
                <a:solidFill>
                  <a:srgbClr val="FFFF00"/>
                </a:solidFill>
              </a:rPr>
              <a:t>Depresión con síntomas psicóticos</a:t>
            </a:r>
            <a:endParaRPr lang="es-MX" sz="3600" dirty="0">
              <a:solidFill>
                <a:srgbClr val="FFFF00"/>
              </a:solidFill>
            </a:endParaRPr>
          </a:p>
        </p:txBody>
      </p:sp>
      <p:sp>
        <p:nvSpPr>
          <p:cNvPr id="3" name="2 Marcador de contenido"/>
          <p:cNvSpPr>
            <a:spLocks noGrp="1"/>
          </p:cNvSpPr>
          <p:nvPr>
            <p:ph idx="1"/>
          </p:nvPr>
        </p:nvSpPr>
        <p:spPr>
          <a:xfrm>
            <a:off x="457200" y="1196752"/>
            <a:ext cx="8229600" cy="4929411"/>
          </a:xfrm>
          <a:solidFill>
            <a:srgbClr val="0070C0"/>
          </a:solidFill>
        </p:spPr>
        <p:txBody>
          <a:bodyPr>
            <a:normAutofit/>
          </a:bodyPr>
          <a:lstStyle/>
          <a:p>
            <a:r>
              <a:rPr lang="es-MX" sz="3600" dirty="0" smtClean="0">
                <a:solidFill>
                  <a:srgbClr val="FFFF00"/>
                </a:solidFill>
              </a:rPr>
              <a:t>Es una buena práctica combinar un antipsicótico con un antidepresivo en el tratamiento del Trastorno Depresivo Mayor con manifestaciones psicóticas.</a:t>
            </a:r>
          </a:p>
          <a:p>
            <a:r>
              <a:rPr lang="es-MX" sz="3600" dirty="0" smtClean="0">
                <a:solidFill>
                  <a:srgbClr val="FFFF00"/>
                </a:solidFill>
              </a:rPr>
              <a:t>La otra opción de tratamiento es el TEC</a:t>
            </a:r>
            <a:endParaRPr lang="es-MX" sz="3600" dirty="0">
              <a:solidFill>
                <a:srgbClr val="FFFF00"/>
              </a:solidFill>
            </a:endParaRPr>
          </a:p>
        </p:txBody>
      </p:sp>
    </p:spTree>
    <p:extLst>
      <p:ext uri="{BB962C8B-B14F-4D97-AF65-F5344CB8AC3E}">
        <p14:creationId xmlns:p14="http://schemas.microsoft.com/office/powerpoint/2010/main" val="123308781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660</TotalTime>
  <Words>2911</Words>
  <Application>Microsoft Office PowerPoint</Application>
  <PresentationFormat>Presentación en pantalla (4:3)</PresentationFormat>
  <Paragraphs>186</Paragraphs>
  <Slides>32</Slides>
  <Notes>0</Notes>
  <HiddenSlides>0</HiddenSlides>
  <MMClips>0</MMClips>
  <ScaleCrop>false</ScaleCrop>
  <HeadingPairs>
    <vt:vector size="4" baseType="variant">
      <vt:variant>
        <vt:lpstr>Tema</vt:lpstr>
      </vt:variant>
      <vt:variant>
        <vt:i4>1</vt:i4>
      </vt:variant>
      <vt:variant>
        <vt:lpstr>Títulos de diapositiva</vt:lpstr>
      </vt:variant>
      <vt:variant>
        <vt:i4>32</vt:i4>
      </vt:variant>
    </vt:vector>
  </HeadingPairs>
  <TitlesOfParts>
    <vt:vector size="33" baseType="lpstr">
      <vt:lpstr>Tema de Office</vt:lpstr>
      <vt:lpstr>Antipsicóticos de 1era generación (DRA)</vt:lpstr>
      <vt:lpstr>Antipsicóticos de 1era generación (DRA)</vt:lpstr>
      <vt:lpstr>Antipsicóticos de 1era generación (DRA)</vt:lpstr>
      <vt:lpstr>Acciones farmacológicas</vt:lpstr>
      <vt:lpstr>Fármacoquinesia de los Antipsicóticos</vt:lpstr>
      <vt:lpstr>Indicaciones para el uso de los DRA</vt:lpstr>
      <vt:lpstr>Uso de los DRA en la Esquizofrenia y en el Trastorno Esquizoafectivo</vt:lpstr>
      <vt:lpstr>Uso en la manía</vt:lpstr>
      <vt:lpstr>Depresión con síntomas psicóticos</vt:lpstr>
      <vt:lpstr>Uso en diferentes trastornos</vt:lpstr>
      <vt:lpstr>Uso en diferentes trastornos</vt:lpstr>
      <vt:lpstr>Uso en diferentes trastornos</vt:lpstr>
      <vt:lpstr>Uso en diferentes trastornos</vt:lpstr>
      <vt:lpstr>Uso en diferentes trastornos</vt:lpstr>
      <vt:lpstr>Precauciones y Reacciones adversas</vt:lpstr>
      <vt:lpstr>Precauciones y Reacciones adversas</vt:lpstr>
      <vt:lpstr>Precauciones y Reacciones adversas</vt:lpstr>
      <vt:lpstr>Precauciones y Reacciones adversas</vt:lpstr>
      <vt:lpstr>Precauciones y Reacciones adversas</vt:lpstr>
      <vt:lpstr>Precauciones y Reacciones adversas</vt:lpstr>
      <vt:lpstr>Precauciones y Reacciones adversas</vt:lpstr>
      <vt:lpstr>Precauciones y Reacciones adversas</vt:lpstr>
      <vt:lpstr>Efectos de las sobredosis</vt:lpstr>
      <vt:lpstr>Implicaciones en el embarazo y en la lactancia</vt:lpstr>
      <vt:lpstr>Interacciones medicamentosas</vt:lpstr>
      <vt:lpstr>Interacciones medicamentosas</vt:lpstr>
      <vt:lpstr>Interacciones medicamentosas</vt:lpstr>
      <vt:lpstr>Contraindicaciones</vt:lpstr>
      <vt:lpstr>Estudios clínicos indicados y cuidados generales </vt:lpstr>
      <vt:lpstr>Dosis y tiempo de espera</vt:lpstr>
      <vt:lpstr>Tratamiento de mantenimiento</vt:lpstr>
      <vt:lpstr>Medicamentos de depósito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Antipsicóticos de 1era generación (DRA)</dc:title>
  <dc:creator>OFFICEDEPOT</dc:creator>
  <cp:lastModifiedBy>OFFICEDEPOT</cp:lastModifiedBy>
  <cp:revision>53</cp:revision>
  <dcterms:created xsi:type="dcterms:W3CDTF">2017-12-05T22:17:52Z</dcterms:created>
  <dcterms:modified xsi:type="dcterms:W3CDTF">2020-11-21T21:29:17Z</dcterms:modified>
</cp:coreProperties>
</file>