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7" r:id="rId4"/>
    <p:sldId id="266" r:id="rId5"/>
    <p:sldId id="257" r:id="rId6"/>
    <p:sldId id="259" r:id="rId7"/>
    <p:sldId id="258" r:id="rId8"/>
    <p:sldId id="260" r:id="rId9"/>
    <p:sldId id="261" r:id="rId10"/>
    <p:sldId id="262" r:id="rId11"/>
    <p:sldId id="263" r:id="rId12"/>
    <p:sldId id="264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01419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749435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31461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427301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754818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2460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06160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0812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56589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662870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5001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DCC9A-E8D5-4D9E-924F-7BE8503A7275}" type="datetimeFigureOut">
              <a:rPr lang="es-MX" smtClean="0"/>
              <a:t>28/12/2020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00E60-AEFA-460D-A914-A468B7B1261D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5809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3096343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s-MX" sz="6000" dirty="0" smtClean="0">
                <a:solidFill>
                  <a:srgbClr val="FFFF00"/>
                </a:solidFill>
              </a:rPr>
              <a:t>Conferencia Psicofármacos</a:t>
            </a:r>
            <a:endParaRPr lang="es-MX" sz="6000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4221088"/>
            <a:ext cx="7920880" cy="1417712"/>
          </a:xfrm>
          <a:solidFill>
            <a:srgbClr val="002060"/>
          </a:solidFill>
          <a:ln>
            <a:solidFill>
              <a:srgbClr val="002060"/>
            </a:solidFill>
          </a:ln>
        </p:spPr>
        <p:txBody>
          <a:bodyPr>
            <a:normAutofit/>
          </a:bodyPr>
          <a:lstStyle/>
          <a:p>
            <a:r>
              <a:rPr lang="es-MX" sz="3600" dirty="0" smtClean="0">
                <a:solidFill>
                  <a:srgbClr val="FFFF00"/>
                </a:solidFill>
              </a:rPr>
              <a:t>Profesor Ramón Prado Rodríguez </a:t>
            </a:r>
          </a:p>
          <a:p>
            <a:endParaRPr lang="es-MX" dirty="0">
              <a:solidFill>
                <a:srgbClr val="FFFF00"/>
              </a:solidFill>
            </a:endParaRPr>
          </a:p>
          <a:p>
            <a:endParaRPr lang="es-MX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3373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Tranquilizantes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1268760"/>
            <a:ext cx="8229600" cy="4525963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err="1" smtClean="0">
                <a:solidFill>
                  <a:srgbClr val="FFFF00"/>
                </a:solidFill>
              </a:rPr>
              <a:t>Diazepam</a:t>
            </a:r>
            <a:r>
              <a:rPr lang="es-MX" sz="2400" dirty="0" smtClean="0">
                <a:solidFill>
                  <a:srgbClr val="FFFF00"/>
                </a:solidFill>
              </a:rPr>
              <a:t> (Valium). Acciones ansiolíticas, anticonvulsivo y relajante muscular. Dosis 10-40 mg/día. Tabletas 5 mg.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Clorodiazepoxido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>
                <a:solidFill>
                  <a:srgbClr val="FFFF00"/>
                </a:solidFill>
              </a:rPr>
              <a:t>L</a:t>
            </a:r>
            <a:r>
              <a:rPr lang="es-MX" sz="2400" dirty="0" err="1" smtClean="0">
                <a:solidFill>
                  <a:srgbClr val="FFFF00"/>
                </a:solidFill>
              </a:rPr>
              <a:t>ibrium</a:t>
            </a:r>
            <a:r>
              <a:rPr lang="es-MX" sz="2400" dirty="0" smtClean="0">
                <a:solidFill>
                  <a:srgbClr val="FFFF00"/>
                </a:solidFill>
              </a:rPr>
              <a:t>). Acción ansiolítica, relajante, controla síntomas de abstinencia en alcohólicos. Dosis 20-40 mg/día. Tabletas 10 mg. 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Meprobamato</a:t>
            </a:r>
            <a:r>
              <a:rPr lang="es-MX" sz="2400" dirty="0" smtClean="0">
                <a:solidFill>
                  <a:srgbClr val="FFFF00"/>
                </a:solidFill>
              </a:rPr>
              <a:t>. Más pro depresivo. </a:t>
            </a:r>
            <a:r>
              <a:rPr lang="es-MX" sz="2400" dirty="0">
                <a:solidFill>
                  <a:srgbClr val="FFFF00"/>
                </a:solidFill>
              </a:rPr>
              <a:t> </a:t>
            </a:r>
            <a:r>
              <a:rPr lang="es-MX" sz="2400" dirty="0" smtClean="0">
                <a:solidFill>
                  <a:srgbClr val="FFFF00"/>
                </a:solidFill>
              </a:rPr>
              <a:t>Uso prolongado crea adicción. Dosis 400-1600 mg. Tabletas 100 y 400 mg.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Alprazolam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Xanax</a:t>
            </a:r>
            <a:r>
              <a:rPr lang="es-MX" sz="2400" dirty="0" smtClean="0">
                <a:solidFill>
                  <a:srgbClr val="FFFF00"/>
                </a:solidFill>
              </a:rPr>
              <a:t>). Tiene acción antidepresiva asociada. Dosis 1-3 mg. Tabletas 0.25 y 0,50 mg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Buspirona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Buspar</a:t>
            </a:r>
            <a:r>
              <a:rPr lang="es-MX" sz="2400" dirty="0" smtClean="0">
                <a:solidFill>
                  <a:srgbClr val="FFFF00"/>
                </a:solidFill>
              </a:rPr>
              <a:t>). Tiene acción antidepresiva, demora 7 días en actuar. Dosis 15-60 mg/día. Tabletas: 5 y 10 mg.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9350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Antidepresivos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Útiles en diferentes formas de depresión, en trastornos de ansiedad y en otros trastornos psiquiátricos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No producen adicción ni euforia, efectos luego de 3 semanas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Los tricíclicos actúan por bloqueo de receptores  de norepinefrina (NE), serotonina y dopamina a predominio de los dos primeros, y en particular de la NE 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Los Inhibidores de la </a:t>
            </a:r>
            <a:r>
              <a:rPr lang="es-MX" sz="2400" dirty="0" err="1" smtClean="0">
                <a:solidFill>
                  <a:srgbClr val="FFFF00"/>
                </a:solidFill>
              </a:rPr>
              <a:t>Monoamino</a:t>
            </a:r>
            <a:r>
              <a:rPr lang="es-MX" sz="2400" dirty="0" smtClean="0">
                <a:solidFill>
                  <a:srgbClr val="FFFF00"/>
                </a:solidFill>
              </a:rPr>
              <a:t> Oxidasa (IMAO)  iniciales actuaban sobre la MAO A y MAO B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Los inhibidores reversibles de la MAOA (IRMA), no tienen efecto </a:t>
            </a:r>
            <a:r>
              <a:rPr lang="es-MX" sz="2400" dirty="0" err="1" smtClean="0">
                <a:solidFill>
                  <a:srgbClr val="FFFF00"/>
                </a:solidFill>
              </a:rPr>
              <a:t>cardiotóxico</a:t>
            </a:r>
            <a:r>
              <a:rPr lang="es-MX" sz="2400" dirty="0" smtClean="0">
                <a:solidFill>
                  <a:srgbClr val="FFFF00"/>
                </a:solidFill>
              </a:rPr>
              <a:t>, ni vago lítico y no producen el efecto del denominado síndrome del queso. Ej. </a:t>
            </a:r>
            <a:r>
              <a:rPr lang="es-MX" sz="2400" dirty="0" err="1" smtClean="0">
                <a:solidFill>
                  <a:srgbClr val="FFFF00"/>
                </a:solidFill>
              </a:rPr>
              <a:t>Moclobemida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2678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Antidepresivos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r>
              <a:rPr lang="es-MX" sz="2400" dirty="0" err="1" smtClean="0">
                <a:solidFill>
                  <a:srgbClr val="FFFF00"/>
                </a:solidFill>
              </a:rPr>
              <a:t>Imipramina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Tofranil</a:t>
            </a:r>
            <a:r>
              <a:rPr lang="es-MX" sz="2400" dirty="0" smtClean="0">
                <a:solidFill>
                  <a:srgbClr val="FFFF00"/>
                </a:solidFill>
              </a:rPr>
              <a:t>). </a:t>
            </a:r>
            <a:r>
              <a:rPr lang="es-MX" sz="2400" b="1" u="sng" dirty="0" smtClean="0">
                <a:solidFill>
                  <a:srgbClr val="FFFF00"/>
                </a:solidFill>
              </a:rPr>
              <a:t>Indicado en depresiones severas sin riesgo </a:t>
            </a:r>
            <a:r>
              <a:rPr lang="es-MX" sz="2400" b="1" u="sng" dirty="0" err="1" smtClean="0">
                <a:solidFill>
                  <a:srgbClr val="FFFF00"/>
                </a:solidFill>
              </a:rPr>
              <a:t>cardio</a:t>
            </a:r>
            <a:r>
              <a:rPr lang="es-MX" sz="2400" b="1" u="sng" dirty="0" smtClean="0">
                <a:solidFill>
                  <a:srgbClr val="FFFF00"/>
                </a:solidFill>
              </a:rPr>
              <a:t> vascular.</a:t>
            </a:r>
            <a:r>
              <a:rPr lang="es-MX" sz="2400" dirty="0" smtClean="0">
                <a:solidFill>
                  <a:srgbClr val="FFFF00"/>
                </a:solidFill>
              </a:rPr>
              <a:t> Dosis diaria 50-225 mg Tabletas de  25 mg. Ámpulas de 25 mg. 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Amitriptilina</a:t>
            </a:r>
            <a:r>
              <a:rPr lang="es-MX" sz="2400" dirty="0" smtClean="0">
                <a:solidFill>
                  <a:srgbClr val="FFFF00"/>
                </a:solidFill>
              </a:rPr>
              <a:t>. (</a:t>
            </a:r>
            <a:r>
              <a:rPr lang="es-MX" sz="2400" dirty="0" err="1" smtClean="0">
                <a:solidFill>
                  <a:srgbClr val="FFFF00"/>
                </a:solidFill>
              </a:rPr>
              <a:t>Elavil</a:t>
            </a:r>
            <a:r>
              <a:rPr lang="es-MX" sz="2400" dirty="0" smtClean="0">
                <a:solidFill>
                  <a:srgbClr val="FFFF00"/>
                </a:solidFill>
              </a:rPr>
              <a:t>) Doble efecto; Ansiolítico inmediato y antidepresivo a las 3 semanas. Tiene acciones </a:t>
            </a:r>
            <a:r>
              <a:rPr lang="es-MX" sz="2400" dirty="0" err="1" smtClean="0">
                <a:solidFill>
                  <a:srgbClr val="FFFF00"/>
                </a:solidFill>
              </a:rPr>
              <a:t>vagolíticas</a:t>
            </a:r>
            <a:r>
              <a:rPr lang="es-MX" sz="2400" dirty="0" smtClean="0">
                <a:solidFill>
                  <a:srgbClr val="FFFF00"/>
                </a:solidFill>
              </a:rPr>
              <a:t>. Es pro convulsivo. Dosis diaria a nivel neurótico 50-75 mg. A nivel psicótico 150-225 mg. Tabletas de 10 y 25 mg. 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Sertralina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Zoloft</a:t>
            </a:r>
            <a:r>
              <a:rPr lang="es-MX" sz="2400" dirty="0" smtClean="0">
                <a:solidFill>
                  <a:srgbClr val="FFFF00"/>
                </a:solidFill>
              </a:rPr>
              <a:t>). Inhibidor selectivo de la re captación de la serotonina. Dosis 50-200 mg. </a:t>
            </a:r>
            <a:r>
              <a:rPr lang="es-MX" sz="2400" dirty="0">
                <a:solidFill>
                  <a:srgbClr val="FFFF00"/>
                </a:solidFill>
              </a:rPr>
              <a:t>T</a:t>
            </a:r>
            <a:r>
              <a:rPr lang="es-MX" sz="2400" dirty="0" smtClean="0">
                <a:solidFill>
                  <a:srgbClr val="FFFF00"/>
                </a:solidFill>
              </a:rPr>
              <a:t>abletas de 50 mg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Venlafaxina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Effexor</a:t>
            </a:r>
            <a:r>
              <a:rPr lang="es-MX" sz="2400" dirty="0" smtClean="0">
                <a:solidFill>
                  <a:srgbClr val="FFFF00"/>
                </a:solidFill>
              </a:rPr>
              <a:t>). Inhibidor selectivo de la </a:t>
            </a:r>
            <a:r>
              <a:rPr lang="es-MX" sz="2400" dirty="0" err="1" smtClean="0">
                <a:solidFill>
                  <a:srgbClr val="FFFF00"/>
                </a:solidFill>
              </a:rPr>
              <a:t>recaptación</a:t>
            </a:r>
            <a:r>
              <a:rPr lang="es-MX" sz="2400" dirty="0" smtClean="0">
                <a:solidFill>
                  <a:srgbClr val="FFFF00"/>
                </a:solidFill>
              </a:rPr>
              <a:t> de serotonina y de la noradrenalina. Es selectivo por no actuar sobre otros receptores. Dosis 50-375 mg. Tabletas 25, 37.5, 50. 75 y 100 mg.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1429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Efectos indeseables 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Los IMAO no se recomiendan en depresiones de nivel psicótico. 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Los antidepresivos tricíclicos por su acción anti colinérgica pueden producir constipación, retención urinaria y llegar a un íleo paralítico. Efectos </a:t>
            </a:r>
            <a:r>
              <a:rPr lang="es-MX" sz="2400" dirty="0" err="1" smtClean="0">
                <a:solidFill>
                  <a:srgbClr val="FFFF00"/>
                </a:solidFill>
              </a:rPr>
              <a:t>hepatotóxicos</a:t>
            </a:r>
            <a:r>
              <a:rPr lang="es-MX" sz="2400" dirty="0" smtClean="0">
                <a:solidFill>
                  <a:srgbClr val="FFFF00"/>
                </a:solidFill>
              </a:rPr>
              <a:t> y </a:t>
            </a:r>
            <a:r>
              <a:rPr lang="es-MX" sz="2400" dirty="0" err="1" smtClean="0">
                <a:solidFill>
                  <a:srgbClr val="FFFF00"/>
                </a:solidFill>
              </a:rPr>
              <a:t>teratogénicos</a:t>
            </a:r>
            <a:endParaRPr lang="es-MX" sz="2400" dirty="0" smtClean="0">
              <a:solidFill>
                <a:srgbClr val="FFFF00"/>
              </a:solidFill>
            </a:endParaRPr>
          </a:p>
          <a:p>
            <a:r>
              <a:rPr lang="es-MX" sz="2400" dirty="0" smtClean="0">
                <a:solidFill>
                  <a:srgbClr val="FFFF00"/>
                </a:solidFill>
              </a:rPr>
              <a:t>En los IMAO, edemas maleolares, hipotensión </a:t>
            </a:r>
            <a:r>
              <a:rPr lang="es-MX" sz="2400" dirty="0" err="1" smtClean="0">
                <a:solidFill>
                  <a:srgbClr val="FFFF00"/>
                </a:solidFill>
              </a:rPr>
              <a:t>ortostática</a:t>
            </a:r>
            <a:r>
              <a:rPr lang="es-MX" sz="2400" dirty="0" smtClean="0">
                <a:solidFill>
                  <a:srgbClr val="FFFF00"/>
                </a:solidFill>
              </a:rPr>
              <a:t>, </a:t>
            </a:r>
            <a:r>
              <a:rPr lang="es-MX" sz="2400" dirty="0" err="1" smtClean="0">
                <a:solidFill>
                  <a:srgbClr val="FFFF00"/>
                </a:solidFill>
              </a:rPr>
              <a:t>dermatoxias</a:t>
            </a:r>
            <a:r>
              <a:rPr lang="es-MX" sz="2400" dirty="0" smtClean="0">
                <a:solidFill>
                  <a:srgbClr val="FFFF00"/>
                </a:solidFill>
              </a:rPr>
              <a:t>, la cefalea por hipotensión, daltonismo, anemia </a:t>
            </a:r>
            <a:r>
              <a:rPr lang="es-MX" sz="2400" dirty="0" err="1" smtClean="0">
                <a:solidFill>
                  <a:srgbClr val="FFFF00"/>
                </a:solidFill>
              </a:rPr>
              <a:t>ferripriva</a:t>
            </a:r>
            <a:r>
              <a:rPr lang="es-MX" sz="2400" dirty="0" smtClean="0">
                <a:solidFill>
                  <a:srgbClr val="FFFF00"/>
                </a:solidFill>
              </a:rPr>
              <a:t>, pueden desencadenar trastornos psicóticos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En antidepresivos inhibidores  selectivos de la </a:t>
            </a:r>
            <a:r>
              <a:rPr lang="es-MX" sz="2400" dirty="0" err="1" smtClean="0">
                <a:solidFill>
                  <a:srgbClr val="FFFF00"/>
                </a:solidFill>
              </a:rPr>
              <a:t>recaptación</a:t>
            </a:r>
            <a:r>
              <a:rPr lang="es-MX" sz="2400" dirty="0" smtClean="0">
                <a:solidFill>
                  <a:srgbClr val="FFFF00"/>
                </a:solidFill>
              </a:rPr>
              <a:t> de la serotonina como la </a:t>
            </a:r>
            <a:r>
              <a:rPr lang="es-MX" sz="2400" dirty="0" err="1" smtClean="0">
                <a:solidFill>
                  <a:srgbClr val="FFFF00"/>
                </a:solidFill>
              </a:rPr>
              <a:t>Sertralina</a:t>
            </a:r>
            <a:r>
              <a:rPr lang="es-MX" sz="2400" dirty="0" smtClean="0">
                <a:solidFill>
                  <a:srgbClr val="FFFF00"/>
                </a:solidFill>
              </a:rPr>
              <a:t>, se puede producir cefalea, temblor, nerviosismo, diarreas, dolor abdominal, retardo en la eyaculación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3122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Hipnóticos y sedantes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Pueden afectar la vigilia y la capacidad de concentración con la afectación para conducir vehículos 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Se incluyen los barbitúricos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Evitar abuso por prescripciones inadecuadas que impliquen automedicación o iatrogenia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Entre los hipnóticos pueden haber benzodiacepinas como el </a:t>
            </a:r>
            <a:r>
              <a:rPr lang="es-MX" sz="2400" dirty="0" err="1" smtClean="0">
                <a:solidFill>
                  <a:srgbClr val="FFFF00"/>
                </a:solidFill>
              </a:rPr>
              <a:t>nitrazepam</a:t>
            </a:r>
            <a:r>
              <a:rPr lang="es-MX" sz="2400" dirty="0" smtClean="0">
                <a:solidFill>
                  <a:srgbClr val="FFFF00"/>
                </a:solidFill>
              </a:rPr>
              <a:t>, neurolépticos como la </a:t>
            </a:r>
            <a:r>
              <a:rPr lang="es-MX" sz="2400" dirty="0" err="1" smtClean="0">
                <a:solidFill>
                  <a:srgbClr val="FFFF00"/>
                </a:solidFill>
              </a:rPr>
              <a:t>levomepromacina</a:t>
            </a:r>
            <a:r>
              <a:rPr lang="es-MX" sz="2400" dirty="0">
                <a:solidFill>
                  <a:srgbClr val="FFFF00"/>
                </a:solidFill>
              </a:rPr>
              <a:t> </a:t>
            </a:r>
            <a:r>
              <a:rPr lang="es-MX" sz="2400" dirty="0" smtClean="0">
                <a:solidFill>
                  <a:srgbClr val="FFFF00"/>
                </a:solidFill>
              </a:rPr>
              <a:t>y antihistamínicos como la </a:t>
            </a:r>
            <a:r>
              <a:rPr lang="es-MX" sz="2400" dirty="0" err="1" smtClean="0">
                <a:solidFill>
                  <a:srgbClr val="FFFF00"/>
                </a:solidFill>
              </a:rPr>
              <a:t>difenhidramina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Benadrilina</a:t>
            </a:r>
            <a:r>
              <a:rPr lang="es-MX" sz="2400" dirty="0" smtClean="0">
                <a:solidFill>
                  <a:srgbClr val="FFFF00"/>
                </a:solidFill>
              </a:rPr>
              <a:t>), antidepresivos sedativos ( </a:t>
            </a:r>
            <a:r>
              <a:rPr lang="es-MX" sz="2400" dirty="0" err="1" smtClean="0">
                <a:solidFill>
                  <a:srgbClr val="FFFF00"/>
                </a:solidFill>
              </a:rPr>
              <a:t>Trazadona</a:t>
            </a:r>
            <a:r>
              <a:rPr lang="es-MX" sz="2400" dirty="0" smtClean="0">
                <a:solidFill>
                  <a:srgbClr val="FFFF00"/>
                </a:solidFill>
              </a:rPr>
              <a:t>, </a:t>
            </a:r>
            <a:r>
              <a:rPr lang="es-MX" sz="2400" dirty="0" err="1" smtClean="0">
                <a:solidFill>
                  <a:srgbClr val="FFFF00"/>
                </a:solidFill>
              </a:rPr>
              <a:t>Mirtazapina</a:t>
            </a:r>
            <a:r>
              <a:rPr lang="es-MX" sz="2400" dirty="0" smtClean="0">
                <a:solidFill>
                  <a:srgbClr val="FFFF00"/>
                </a:solidFill>
              </a:rPr>
              <a:t> y </a:t>
            </a:r>
            <a:r>
              <a:rPr lang="es-MX" sz="2400" dirty="0" err="1" smtClean="0">
                <a:solidFill>
                  <a:srgbClr val="FFFF00"/>
                </a:solidFill>
              </a:rPr>
              <a:t>Amitriptilina</a:t>
            </a:r>
            <a:r>
              <a:rPr lang="es-MX" sz="2400" dirty="0" smtClean="0">
                <a:solidFill>
                  <a:srgbClr val="FFFF00"/>
                </a:solidFill>
              </a:rPr>
              <a:t>)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4926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Estabilizadores del estado de ánimo 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Su uso para el control sintomático de pacientes con trastornos bipolares (TB), en episodios maniacos, hipomaniacos o mixtos, previenen las recaídas en los TB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Estos medicamentos están en diferentes grupos farmacológicos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Litio Carbonato de 900-1200 mg/día.  Tabletas de 250 mg</a:t>
            </a:r>
            <a:endParaRPr lang="es-MX" sz="2400" dirty="0">
              <a:solidFill>
                <a:srgbClr val="FFFF00"/>
              </a:solidFill>
            </a:endParaRPr>
          </a:p>
          <a:p>
            <a:r>
              <a:rPr lang="es-MX" sz="2400" dirty="0" err="1" smtClean="0">
                <a:solidFill>
                  <a:srgbClr val="FFFF00"/>
                </a:solidFill>
              </a:rPr>
              <a:t>Carbamacepina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Tegretol</a:t>
            </a:r>
            <a:r>
              <a:rPr lang="es-MX" sz="2400" dirty="0" smtClean="0">
                <a:solidFill>
                  <a:srgbClr val="FFFF00"/>
                </a:solidFill>
              </a:rPr>
              <a:t>) de 400-1,200 mg/día. Tabletas de 200 mg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Ácido </a:t>
            </a:r>
            <a:r>
              <a:rPr lang="es-MX" sz="2400" dirty="0" err="1" smtClean="0">
                <a:solidFill>
                  <a:srgbClr val="FFFF00"/>
                </a:solidFill>
              </a:rPr>
              <a:t>Valproico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Depakine</a:t>
            </a:r>
            <a:r>
              <a:rPr lang="es-MX" sz="2400" dirty="0" smtClean="0">
                <a:solidFill>
                  <a:srgbClr val="FFFF00"/>
                </a:solidFill>
              </a:rPr>
              <a:t>) 500-1500 mg/día Tabletas de 250 y 500mg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35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Anticonvulsivantes 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Uso en la Epilepsia que no siempre presenta manifestaciones convulsivas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En cuadros de base orgánica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En trastornos psicóticos con base orgánica 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Estos medicamentos son:</a:t>
            </a: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Fenitoina</a:t>
            </a:r>
            <a:endParaRPr lang="es-MX" sz="24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Carbamacepina</a:t>
            </a:r>
            <a:endParaRPr lang="es-MX" sz="24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MX" sz="2400" dirty="0" smtClean="0">
                <a:solidFill>
                  <a:srgbClr val="FFFF00"/>
                </a:solidFill>
              </a:rPr>
              <a:t>Ácido </a:t>
            </a:r>
            <a:r>
              <a:rPr lang="es-MX" sz="2400" dirty="0" err="1" smtClean="0">
                <a:solidFill>
                  <a:srgbClr val="FFFF00"/>
                </a:solidFill>
              </a:rPr>
              <a:t>Valproico</a:t>
            </a:r>
            <a:endParaRPr lang="es-MX" sz="24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Lamotrigina</a:t>
            </a:r>
            <a:endParaRPr lang="es-MX" sz="24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Gabapentina</a:t>
            </a:r>
            <a:endParaRPr lang="es-MX" sz="2400" dirty="0" smtClean="0">
              <a:solidFill>
                <a:srgbClr val="FFFF00"/>
              </a:solidFill>
            </a:endParaRP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Diazepam</a:t>
            </a:r>
            <a:r>
              <a:rPr lang="es-MX" sz="2400" dirty="0" smtClean="0">
                <a:solidFill>
                  <a:srgbClr val="FFFF00"/>
                </a:solidFill>
              </a:rPr>
              <a:t> y </a:t>
            </a:r>
            <a:r>
              <a:rPr lang="es-MX" sz="2400" dirty="0" err="1" smtClean="0">
                <a:solidFill>
                  <a:srgbClr val="FFFF00"/>
                </a:solidFill>
              </a:rPr>
              <a:t>clonazepam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7942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3408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err="1" smtClean="0">
                <a:solidFill>
                  <a:srgbClr val="FFFF00"/>
                </a:solidFill>
              </a:rPr>
              <a:t>Antiparkinsonianos</a:t>
            </a:r>
            <a:r>
              <a:rPr lang="es-MX" sz="3200" dirty="0" smtClean="0">
                <a:solidFill>
                  <a:srgbClr val="FFFF00"/>
                </a:solidFill>
              </a:rPr>
              <a:t> 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En la enfermedad de Parkinson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En el control de manifestaciones </a:t>
            </a:r>
            <a:r>
              <a:rPr lang="es-MX" sz="2400" dirty="0" err="1" smtClean="0">
                <a:solidFill>
                  <a:srgbClr val="FFFF00"/>
                </a:solidFill>
              </a:rPr>
              <a:t>extrapiramidales</a:t>
            </a:r>
            <a:r>
              <a:rPr lang="es-MX" sz="2400" dirty="0" smtClean="0">
                <a:solidFill>
                  <a:srgbClr val="FFFF00"/>
                </a:solidFill>
              </a:rPr>
              <a:t> en el uso de los neurolépticos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Tienen efectos </a:t>
            </a:r>
            <a:r>
              <a:rPr lang="es-MX" sz="2400" dirty="0" err="1" smtClean="0">
                <a:solidFill>
                  <a:srgbClr val="FFFF00"/>
                </a:solidFill>
              </a:rPr>
              <a:t>vagolítico</a:t>
            </a:r>
            <a:r>
              <a:rPr lang="es-MX" sz="2400" dirty="0" smtClean="0">
                <a:solidFill>
                  <a:srgbClr val="FFFF00"/>
                </a:solidFill>
              </a:rPr>
              <a:t>, </a:t>
            </a:r>
            <a:r>
              <a:rPr lang="es-MX" sz="2400" dirty="0" err="1" smtClean="0">
                <a:solidFill>
                  <a:srgbClr val="FFFF00"/>
                </a:solidFill>
              </a:rPr>
              <a:t>dopaminérgico</a:t>
            </a:r>
            <a:r>
              <a:rPr lang="es-MX" sz="2400" dirty="0" smtClean="0">
                <a:solidFill>
                  <a:srgbClr val="FFFF00"/>
                </a:solidFill>
              </a:rPr>
              <a:t> y </a:t>
            </a:r>
            <a:r>
              <a:rPr lang="es-MX" sz="2400" dirty="0" err="1" smtClean="0">
                <a:solidFill>
                  <a:srgbClr val="FFFF00"/>
                </a:solidFill>
              </a:rPr>
              <a:t>alucinótico</a:t>
            </a:r>
            <a:endParaRPr lang="es-MX" sz="2400" dirty="0" smtClean="0">
              <a:solidFill>
                <a:srgbClr val="FFFF00"/>
              </a:solidFill>
            </a:endParaRPr>
          </a:p>
          <a:p>
            <a:r>
              <a:rPr lang="es-MX" sz="2400" dirty="0" smtClean="0">
                <a:solidFill>
                  <a:srgbClr val="FFFF00"/>
                </a:solidFill>
              </a:rPr>
              <a:t>Alto riesgo adictivo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Ejemplos:</a:t>
            </a: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Difenhidramina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Benadrilina</a:t>
            </a:r>
            <a:r>
              <a:rPr lang="es-MX" sz="2400" dirty="0" smtClean="0">
                <a:solidFill>
                  <a:srgbClr val="FFFF00"/>
                </a:solidFill>
              </a:rPr>
              <a:t>) 25-100 mg/día Tabletas de 25 mg y ámpulas de 20 mg</a:t>
            </a: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Amantadina</a:t>
            </a:r>
            <a:r>
              <a:rPr lang="es-MX" sz="2400" dirty="0" smtClean="0">
                <a:solidFill>
                  <a:srgbClr val="FFFF00"/>
                </a:solidFill>
              </a:rPr>
              <a:t> 100-300mg/día, Tabletas de 100 mg</a:t>
            </a: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Trihexifenidilo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Parkinsonil</a:t>
            </a:r>
            <a:r>
              <a:rPr lang="es-MX" sz="2400" dirty="0" smtClean="0">
                <a:solidFill>
                  <a:srgbClr val="FFFF00"/>
                </a:solidFill>
              </a:rPr>
              <a:t>, </a:t>
            </a:r>
            <a:r>
              <a:rPr lang="es-MX" sz="2400" dirty="0" err="1" smtClean="0">
                <a:solidFill>
                  <a:srgbClr val="FFFF00"/>
                </a:solidFill>
              </a:rPr>
              <a:t>Artane</a:t>
            </a:r>
            <a:r>
              <a:rPr lang="es-MX" sz="2400" dirty="0" smtClean="0">
                <a:solidFill>
                  <a:srgbClr val="FFFF00"/>
                </a:solidFill>
              </a:rPr>
              <a:t>) 1-15 mg/día, tabletas de 2,5 mg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902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34082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Psicotónicos  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Aumentan el nivel vigilia y puedan dar cierto grado de euforia, pero no son útiles en el tratamiento de la depresión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Reducen el umbral </a:t>
            </a:r>
            <a:r>
              <a:rPr lang="es-MX" sz="2400" dirty="0" err="1" smtClean="0">
                <a:solidFill>
                  <a:srgbClr val="FFFF00"/>
                </a:solidFill>
              </a:rPr>
              <a:t>convulsivante</a:t>
            </a:r>
            <a:endParaRPr lang="es-MX" sz="2400" dirty="0" smtClean="0">
              <a:solidFill>
                <a:srgbClr val="FFFF00"/>
              </a:solidFill>
            </a:endParaRPr>
          </a:p>
          <a:p>
            <a:r>
              <a:rPr lang="es-MX" sz="2400" b="1" u="sng" dirty="0" smtClean="0">
                <a:solidFill>
                  <a:srgbClr val="FFFF00"/>
                </a:solidFill>
              </a:rPr>
              <a:t>Alto potencial adictivo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Ejemplos:</a:t>
            </a: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Cafeina</a:t>
            </a:r>
            <a:r>
              <a:rPr lang="es-MX" sz="2400" dirty="0" smtClean="0">
                <a:solidFill>
                  <a:srgbClr val="FFFF00"/>
                </a:solidFill>
              </a:rPr>
              <a:t>, de uso en la </a:t>
            </a:r>
            <a:r>
              <a:rPr lang="es-MX" sz="2400" dirty="0" err="1" smtClean="0">
                <a:solidFill>
                  <a:srgbClr val="FFFF00"/>
                </a:solidFill>
              </a:rPr>
              <a:t>discinesia</a:t>
            </a:r>
            <a:r>
              <a:rPr lang="es-MX" sz="2400" dirty="0" smtClean="0">
                <a:solidFill>
                  <a:srgbClr val="FFFF00"/>
                </a:solidFill>
              </a:rPr>
              <a:t> aguda, y en otras manifestaciones extra piramidales por el uso de neurolépticos</a:t>
            </a:r>
          </a:p>
          <a:p>
            <a:pPr>
              <a:buFont typeface="Wingdings" pitchFamily="2" charset="2"/>
              <a:buChar char="Ø"/>
            </a:pPr>
            <a:r>
              <a:rPr lang="es-MX" sz="2400" dirty="0" err="1" smtClean="0">
                <a:solidFill>
                  <a:srgbClr val="FFFF00"/>
                </a:solidFill>
              </a:rPr>
              <a:t>Metilfenidato</a:t>
            </a:r>
            <a:r>
              <a:rPr lang="es-MX" sz="2400" dirty="0" smtClean="0">
                <a:solidFill>
                  <a:srgbClr val="FFFF00"/>
                </a:solidFill>
              </a:rPr>
              <a:t>, que se indica en Trastorno de déficit de atención con hiperactividad</a:t>
            </a:r>
          </a:p>
          <a:p>
            <a:pPr>
              <a:buFont typeface="Wingdings" pitchFamily="2" charset="2"/>
              <a:buChar char="Ø"/>
            </a:pP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0861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720079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>Sumario</a:t>
            </a:r>
            <a:endParaRPr lang="es-MX" sz="2800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20880" cy="3865984"/>
          </a:xfrm>
          <a:solidFill>
            <a:srgbClr val="002060"/>
          </a:solidFill>
        </p:spPr>
        <p:txBody>
          <a:bodyPr vert="horz" lIns="91440" tIns="45720" rIns="91440" bIns="45720" rtlCol="0" anchor="ctr">
            <a:normAutofit lnSpcReduction="10000"/>
          </a:bodyPr>
          <a:lstStyle/>
          <a:p>
            <a:pPr>
              <a:spcBef>
                <a:spcPct val="0"/>
              </a:spcBef>
            </a:pPr>
            <a:r>
              <a:rPr lang="es-MX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Introducción</a:t>
            </a:r>
          </a:p>
          <a:p>
            <a:pPr>
              <a:spcBef>
                <a:spcPct val="0"/>
              </a:spcBef>
            </a:pPr>
            <a:r>
              <a:rPr lang="es-MX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Neurolépticos o Antipsicóticos</a:t>
            </a:r>
          </a:p>
          <a:p>
            <a:pPr>
              <a:spcBef>
                <a:spcPct val="0"/>
              </a:spcBef>
            </a:pPr>
            <a:r>
              <a:rPr lang="es-MX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Fármacos Tranquilizantes</a:t>
            </a:r>
          </a:p>
          <a:p>
            <a:pPr>
              <a:spcBef>
                <a:spcPct val="0"/>
              </a:spcBef>
            </a:pPr>
            <a:r>
              <a:rPr lang="es-MX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Fármacos antidepresivos</a:t>
            </a:r>
          </a:p>
          <a:p>
            <a:pPr>
              <a:spcBef>
                <a:spcPct val="0"/>
              </a:spcBef>
            </a:pPr>
            <a:r>
              <a:rPr lang="es-MX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Hipnóticos y sedantes </a:t>
            </a:r>
          </a:p>
          <a:p>
            <a:pPr>
              <a:spcBef>
                <a:spcPct val="0"/>
              </a:spcBef>
            </a:pPr>
            <a:r>
              <a:rPr lang="es-MX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Estabilizadores del estado de ánimo </a:t>
            </a:r>
          </a:p>
          <a:p>
            <a:pPr>
              <a:spcBef>
                <a:spcPct val="0"/>
              </a:spcBef>
            </a:pPr>
            <a:r>
              <a:rPr lang="es-MX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Anticonvulsivantes</a:t>
            </a:r>
          </a:p>
          <a:p>
            <a:pPr>
              <a:spcBef>
                <a:spcPct val="0"/>
              </a:spcBef>
            </a:pPr>
            <a:r>
              <a:rPr lang="es-MX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Anti parkinsonianos</a:t>
            </a:r>
          </a:p>
          <a:p>
            <a:pPr>
              <a:spcBef>
                <a:spcPct val="0"/>
              </a:spcBef>
            </a:pPr>
            <a:r>
              <a:rPr lang="es-MX" sz="2800" dirty="0">
                <a:solidFill>
                  <a:srgbClr val="FFFF00"/>
                </a:solidFill>
                <a:latin typeface="+mj-lt"/>
                <a:ea typeface="+mj-ea"/>
                <a:cs typeface="+mj-cs"/>
              </a:rPr>
              <a:t>Psicotónicos</a:t>
            </a:r>
            <a:endParaRPr lang="es-MX" sz="2800" dirty="0">
              <a:solidFill>
                <a:srgbClr val="FFFF00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57143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476672"/>
            <a:ext cx="7772400" cy="720079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>Introducción </a:t>
            </a:r>
            <a:endParaRPr lang="es-MX" sz="2800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20880" cy="3865984"/>
          </a:xfrm>
          <a:solidFill>
            <a:srgbClr val="002060"/>
          </a:solidFill>
        </p:spPr>
        <p:txBody>
          <a:bodyPr>
            <a:normAutofit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MX" sz="2800" dirty="0" smtClean="0">
                <a:solidFill>
                  <a:srgbClr val="FFFF00"/>
                </a:solidFill>
              </a:rPr>
              <a:t>Necesidad del manejo adecuado de los psicofármacos por los médicos de atención primaria, se calcula que hasta un 70% de las indicaciones provienen de ellos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800" dirty="0" smtClean="0">
                <a:solidFill>
                  <a:srgbClr val="FFFF00"/>
                </a:solidFill>
              </a:rPr>
              <a:t>Deben manejar sus indicaciones, dosis y efectos secundarios de los psicofármacos de uso más frecuente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800" dirty="0" smtClean="0">
                <a:solidFill>
                  <a:srgbClr val="FFFF00"/>
                </a:solidFill>
              </a:rPr>
              <a:t>Psicofarmacología es ciencia relativamente joven </a:t>
            </a:r>
          </a:p>
          <a:p>
            <a:pPr marL="342900" indent="-342900" algn="just">
              <a:buFont typeface="Arial" pitchFamily="34" charset="0"/>
              <a:buChar char="•"/>
            </a:pP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288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476673"/>
            <a:ext cx="7772400" cy="720079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800" dirty="0" smtClean="0">
                <a:solidFill>
                  <a:srgbClr val="FFFF00"/>
                </a:solidFill>
              </a:rPr>
              <a:t>Introducción</a:t>
            </a:r>
            <a:endParaRPr lang="es-MX" sz="2800" dirty="0">
              <a:solidFill>
                <a:srgbClr val="FFFF00"/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539552" y="1772816"/>
            <a:ext cx="7920880" cy="3865984"/>
          </a:xfrm>
          <a:solidFill>
            <a:srgbClr val="002060"/>
          </a:solidFill>
        </p:spPr>
        <p:txBody>
          <a:bodyPr>
            <a:normAutofit fontScale="92500"/>
          </a:bodyPr>
          <a:lstStyle/>
          <a:p>
            <a:pPr marL="342900" indent="-342900" algn="just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</a:rPr>
              <a:t>Su inicio con </a:t>
            </a:r>
            <a:r>
              <a:rPr lang="es-MX" sz="2400" dirty="0" err="1" smtClean="0">
                <a:solidFill>
                  <a:srgbClr val="FFFF00"/>
                </a:solidFill>
              </a:rPr>
              <a:t>Delay</a:t>
            </a:r>
            <a:r>
              <a:rPr lang="es-MX" sz="2400" dirty="0" smtClean="0">
                <a:solidFill>
                  <a:srgbClr val="FFFF00"/>
                </a:solidFill>
              </a:rPr>
              <a:t> con la introducción de la </a:t>
            </a:r>
            <a:r>
              <a:rPr lang="es-MX" sz="2400" dirty="0" err="1" smtClean="0">
                <a:solidFill>
                  <a:srgbClr val="FFFF00"/>
                </a:solidFill>
              </a:rPr>
              <a:t>clorpromacina</a:t>
            </a:r>
            <a:r>
              <a:rPr lang="es-MX" sz="2400" dirty="0" smtClean="0">
                <a:solidFill>
                  <a:srgbClr val="FFFF00"/>
                </a:solidFill>
              </a:rPr>
              <a:t> 1952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</a:rPr>
              <a:t>Luego antidepresivos y el </a:t>
            </a:r>
            <a:r>
              <a:rPr lang="es-MX" sz="2400" dirty="0" err="1" smtClean="0">
                <a:solidFill>
                  <a:srgbClr val="FFFF00"/>
                </a:solidFill>
              </a:rPr>
              <a:t>meprobamato</a:t>
            </a:r>
            <a:r>
              <a:rPr lang="es-MX" sz="2400" dirty="0" smtClean="0">
                <a:solidFill>
                  <a:srgbClr val="FFFF00"/>
                </a:solidFill>
              </a:rPr>
              <a:t> en la década de los 50. </a:t>
            </a:r>
            <a:r>
              <a:rPr lang="es-MX" sz="2400" dirty="0">
                <a:solidFill>
                  <a:srgbClr val="FFFF00"/>
                </a:solidFill>
              </a:rPr>
              <a:t>L</a:t>
            </a:r>
            <a:r>
              <a:rPr lang="es-MX" sz="2400" dirty="0" smtClean="0">
                <a:solidFill>
                  <a:srgbClr val="FFFF00"/>
                </a:solidFill>
              </a:rPr>
              <a:t>os tranquilizantes  </a:t>
            </a:r>
            <a:r>
              <a:rPr lang="es-MX" sz="2400" dirty="0" err="1" smtClean="0">
                <a:solidFill>
                  <a:srgbClr val="FFFF00"/>
                </a:solidFill>
              </a:rPr>
              <a:t>benzodiacepínicos</a:t>
            </a:r>
            <a:r>
              <a:rPr lang="es-MX" sz="2400" dirty="0" smtClean="0">
                <a:solidFill>
                  <a:srgbClr val="FFFF00"/>
                </a:solidFill>
              </a:rPr>
              <a:t> en la década de los 60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</a:rPr>
              <a:t>En los años 90 S-XX neurolépticos de 2da generación como la </a:t>
            </a:r>
            <a:r>
              <a:rPr lang="es-MX" sz="2400" dirty="0" err="1" smtClean="0">
                <a:solidFill>
                  <a:srgbClr val="FFFF00"/>
                </a:solidFill>
              </a:rPr>
              <a:t>Clozapina</a:t>
            </a:r>
            <a:r>
              <a:rPr lang="es-MX" sz="2400" dirty="0" smtClean="0">
                <a:solidFill>
                  <a:srgbClr val="FFFF00"/>
                </a:solidFill>
              </a:rPr>
              <a:t> y la </a:t>
            </a:r>
            <a:r>
              <a:rPr lang="es-MX" sz="2400" dirty="0" err="1" smtClean="0">
                <a:solidFill>
                  <a:srgbClr val="FFFF00"/>
                </a:solidFill>
              </a:rPr>
              <a:t>Risperidona</a:t>
            </a:r>
            <a:r>
              <a:rPr lang="es-MX" sz="2400" dirty="0" smtClean="0">
                <a:solidFill>
                  <a:srgbClr val="FFFF00"/>
                </a:solidFill>
              </a:rPr>
              <a:t>, los IMAO reversibles y selectivos de la MAO A (</a:t>
            </a:r>
            <a:r>
              <a:rPr lang="es-MX" sz="2400" dirty="0" err="1" smtClean="0">
                <a:solidFill>
                  <a:srgbClr val="FFFF00"/>
                </a:solidFill>
              </a:rPr>
              <a:t>Moclobemide</a:t>
            </a:r>
            <a:r>
              <a:rPr lang="es-MX" sz="2400" dirty="0" smtClean="0">
                <a:solidFill>
                  <a:srgbClr val="FFFF00"/>
                </a:solidFill>
              </a:rPr>
              <a:t>) y los bloqueadores de la </a:t>
            </a:r>
            <a:r>
              <a:rPr lang="es-MX" sz="2400" dirty="0" err="1" smtClean="0">
                <a:solidFill>
                  <a:srgbClr val="FFFF00"/>
                </a:solidFill>
              </a:rPr>
              <a:t>recaptación</a:t>
            </a:r>
            <a:r>
              <a:rPr lang="es-MX" sz="2400" dirty="0" smtClean="0">
                <a:solidFill>
                  <a:srgbClr val="FFFF00"/>
                </a:solidFill>
              </a:rPr>
              <a:t> de neuro trasmisores (</a:t>
            </a:r>
            <a:r>
              <a:rPr lang="es-MX" sz="2400" dirty="0" err="1" smtClean="0">
                <a:solidFill>
                  <a:srgbClr val="FFFF00"/>
                </a:solidFill>
              </a:rPr>
              <a:t>Fluoxetina</a:t>
            </a:r>
            <a:r>
              <a:rPr lang="es-MX" sz="2400" dirty="0" smtClean="0">
                <a:solidFill>
                  <a:srgbClr val="FFFF00"/>
                </a:solidFill>
              </a:rPr>
              <a:t>, </a:t>
            </a:r>
            <a:r>
              <a:rPr lang="es-MX" sz="2400" dirty="0" err="1" smtClean="0">
                <a:solidFill>
                  <a:srgbClr val="FFFF00"/>
                </a:solidFill>
              </a:rPr>
              <a:t>bupropión</a:t>
            </a:r>
            <a:r>
              <a:rPr lang="es-MX" sz="2400" dirty="0" smtClean="0">
                <a:solidFill>
                  <a:srgbClr val="FFFF00"/>
                </a:solidFill>
              </a:rPr>
              <a:t> y la </a:t>
            </a:r>
            <a:r>
              <a:rPr lang="es-MX" sz="2400" dirty="0" err="1" smtClean="0">
                <a:solidFill>
                  <a:srgbClr val="FFFF00"/>
                </a:solidFill>
              </a:rPr>
              <a:t>venlafaxina</a:t>
            </a:r>
            <a:r>
              <a:rPr lang="es-MX" sz="2400" dirty="0" smtClean="0">
                <a:solidFill>
                  <a:srgbClr val="FFFF00"/>
                </a:solidFill>
              </a:rPr>
              <a:t>)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es-MX" sz="2400" dirty="0" smtClean="0">
                <a:solidFill>
                  <a:srgbClr val="FFFF00"/>
                </a:solidFill>
              </a:rPr>
              <a:t>En el tranquilizante </a:t>
            </a:r>
            <a:r>
              <a:rPr lang="es-MX" sz="2400" dirty="0" err="1" smtClean="0">
                <a:solidFill>
                  <a:srgbClr val="FFFF00"/>
                </a:solidFill>
              </a:rPr>
              <a:t>buspirone</a:t>
            </a:r>
            <a:r>
              <a:rPr lang="es-MX" sz="2400" dirty="0" smtClean="0">
                <a:solidFill>
                  <a:srgbClr val="FFFF00"/>
                </a:solidFill>
              </a:rPr>
              <a:t> se une un cierto efecto antidepresivo. No es una benzodiacepina. 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35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  <a:solidFill>
            <a:srgbClr val="002060"/>
          </a:solidFill>
        </p:spPr>
        <p:txBody>
          <a:bodyPr>
            <a:no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Neurolépticos o Antipsicóticos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052736"/>
            <a:ext cx="8229600" cy="4525963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000" dirty="0" smtClean="0">
                <a:solidFill>
                  <a:srgbClr val="FFFF00"/>
                </a:solidFill>
              </a:rPr>
              <a:t>Actúan a nivel </a:t>
            </a:r>
            <a:r>
              <a:rPr lang="es-MX" sz="2000" dirty="0" err="1" smtClean="0">
                <a:solidFill>
                  <a:srgbClr val="FFFF00"/>
                </a:solidFill>
              </a:rPr>
              <a:t>disencefálico</a:t>
            </a:r>
            <a:r>
              <a:rPr lang="es-MX" sz="2000" dirty="0" smtClean="0">
                <a:solidFill>
                  <a:srgbClr val="FFFF00"/>
                </a:solidFill>
              </a:rPr>
              <a:t> mediante el bloqueo de los receptores </a:t>
            </a:r>
            <a:r>
              <a:rPr lang="es-MX" sz="2000" dirty="0" err="1" smtClean="0">
                <a:solidFill>
                  <a:srgbClr val="FFFF00"/>
                </a:solidFill>
              </a:rPr>
              <a:t>dopamínicos</a:t>
            </a:r>
            <a:r>
              <a:rPr lang="es-MX" sz="2000" dirty="0" smtClean="0">
                <a:solidFill>
                  <a:srgbClr val="FFFF00"/>
                </a:solidFill>
              </a:rPr>
              <a:t>, en especial D2, aunque bloquean otros receptores alfa 1, </a:t>
            </a:r>
            <a:r>
              <a:rPr lang="es-MX" sz="2000" dirty="0" err="1" smtClean="0">
                <a:solidFill>
                  <a:srgbClr val="FFFF00"/>
                </a:solidFill>
              </a:rPr>
              <a:t>histamínicos</a:t>
            </a:r>
            <a:r>
              <a:rPr lang="es-MX" sz="2000" dirty="0" smtClean="0">
                <a:solidFill>
                  <a:srgbClr val="FFFF00"/>
                </a:solidFill>
              </a:rPr>
              <a:t>  y </a:t>
            </a:r>
            <a:r>
              <a:rPr lang="es-MX" sz="2000" dirty="0" err="1" smtClean="0">
                <a:solidFill>
                  <a:srgbClr val="FFFF00"/>
                </a:solidFill>
              </a:rPr>
              <a:t>muscarínicos</a:t>
            </a:r>
            <a:r>
              <a:rPr lang="es-MX" sz="2000" dirty="0" smtClean="0">
                <a:solidFill>
                  <a:srgbClr val="FFFF00"/>
                </a:solidFill>
              </a:rPr>
              <a:t> con efectos indeseables. </a:t>
            </a:r>
          </a:p>
          <a:p>
            <a:r>
              <a:rPr lang="es-MX" sz="2000" dirty="0" smtClean="0">
                <a:solidFill>
                  <a:srgbClr val="FFFF00"/>
                </a:solidFill>
              </a:rPr>
              <a:t>Su acción anti alucinatoria, anti delirante y anti </a:t>
            </a:r>
            <a:r>
              <a:rPr lang="es-MX" sz="2000" dirty="0" err="1" smtClean="0">
                <a:solidFill>
                  <a:srgbClr val="FFFF00"/>
                </a:solidFill>
              </a:rPr>
              <a:t>agitatoria</a:t>
            </a:r>
            <a:r>
              <a:rPr lang="es-MX" sz="2000" dirty="0" smtClean="0">
                <a:solidFill>
                  <a:srgbClr val="FFFF00"/>
                </a:solidFill>
              </a:rPr>
              <a:t> les permite modificar los síntomas positivos de las psicosis.</a:t>
            </a:r>
          </a:p>
          <a:p>
            <a:r>
              <a:rPr lang="es-MX" sz="2000" dirty="0" smtClean="0">
                <a:solidFill>
                  <a:srgbClr val="FFFF00"/>
                </a:solidFill>
              </a:rPr>
              <a:t>Importantes efectos extra piramidales, efectos antieméticos y anti  </a:t>
            </a:r>
            <a:r>
              <a:rPr lang="es-MX" sz="2000" dirty="0" err="1" smtClean="0">
                <a:solidFill>
                  <a:srgbClr val="FFFF00"/>
                </a:solidFill>
              </a:rPr>
              <a:t>histamínicos</a:t>
            </a:r>
            <a:r>
              <a:rPr lang="es-MX" sz="20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s-MX" sz="2000" dirty="0" smtClean="0">
                <a:solidFill>
                  <a:srgbClr val="FFFF00"/>
                </a:solidFill>
              </a:rPr>
              <a:t>Para su valoración apropiada hasta pasados los dos meses del tratamiento</a:t>
            </a:r>
          </a:p>
          <a:p>
            <a:r>
              <a:rPr lang="es-MX" sz="2000" dirty="0" smtClean="0">
                <a:solidFill>
                  <a:srgbClr val="FFFF00"/>
                </a:solidFill>
              </a:rPr>
              <a:t>Pueden clasificarse:</a:t>
            </a:r>
          </a:p>
          <a:p>
            <a:pPr marL="0" indent="0">
              <a:buNone/>
            </a:pPr>
            <a:r>
              <a:rPr lang="es-MX" sz="2000" dirty="0">
                <a:solidFill>
                  <a:srgbClr val="FFFF00"/>
                </a:solidFill>
              </a:rPr>
              <a:t> </a:t>
            </a:r>
            <a:r>
              <a:rPr lang="es-MX" sz="2000" dirty="0" smtClean="0">
                <a:solidFill>
                  <a:srgbClr val="FFFF00"/>
                </a:solidFill>
              </a:rPr>
              <a:t>    De izquierda, los más sedantes: </a:t>
            </a:r>
            <a:r>
              <a:rPr lang="es-MX" sz="2000" dirty="0" err="1" smtClean="0">
                <a:solidFill>
                  <a:srgbClr val="FFFF00"/>
                </a:solidFill>
              </a:rPr>
              <a:t>Clorpromacina</a:t>
            </a:r>
            <a:r>
              <a:rPr lang="es-MX" sz="2000" dirty="0" smtClean="0">
                <a:solidFill>
                  <a:srgbClr val="FFFF00"/>
                </a:solidFill>
              </a:rPr>
              <a:t>, </a:t>
            </a:r>
            <a:r>
              <a:rPr lang="es-MX" sz="2000" dirty="0" err="1" smtClean="0">
                <a:solidFill>
                  <a:srgbClr val="FFFF00"/>
                </a:solidFill>
              </a:rPr>
              <a:t>Levomepromacina</a:t>
            </a:r>
            <a:endParaRPr lang="es-MX" sz="2000" dirty="0" smtClean="0">
              <a:solidFill>
                <a:srgbClr val="FFFF00"/>
              </a:solidFill>
            </a:endParaRPr>
          </a:p>
          <a:p>
            <a:pPr marL="0" indent="0">
              <a:buNone/>
            </a:pPr>
            <a:r>
              <a:rPr lang="es-MX" sz="2000" dirty="0">
                <a:solidFill>
                  <a:srgbClr val="FFFF00"/>
                </a:solidFill>
              </a:rPr>
              <a:t> </a:t>
            </a:r>
            <a:r>
              <a:rPr lang="es-MX" sz="2000" dirty="0" smtClean="0">
                <a:solidFill>
                  <a:srgbClr val="FFFF00"/>
                </a:solidFill>
              </a:rPr>
              <a:t>    De derecha, los más incisivos: </a:t>
            </a:r>
            <a:r>
              <a:rPr lang="es-MX" sz="2000" dirty="0" err="1" smtClean="0">
                <a:solidFill>
                  <a:srgbClr val="FFFF00"/>
                </a:solidFill>
              </a:rPr>
              <a:t>Trifluoperacina</a:t>
            </a:r>
            <a:r>
              <a:rPr lang="es-MX" sz="2000" dirty="0" smtClean="0">
                <a:solidFill>
                  <a:srgbClr val="FFFF00"/>
                </a:solidFill>
              </a:rPr>
              <a:t>, Haloperidol, </a:t>
            </a:r>
            <a:r>
              <a:rPr lang="es-MX" sz="2000" dirty="0" err="1" smtClean="0">
                <a:solidFill>
                  <a:srgbClr val="FFFF00"/>
                </a:solidFill>
              </a:rPr>
              <a:t>Flufenacina</a:t>
            </a:r>
            <a:r>
              <a:rPr lang="es-MX" sz="2000" dirty="0" smtClean="0">
                <a:solidFill>
                  <a:srgbClr val="FFFF00"/>
                </a:solidFill>
              </a:rPr>
              <a:t>.</a:t>
            </a:r>
          </a:p>
          <a:p>
            <a:pPr marL="0" indent="0">
              <a:buNone/>
            </a:pPr>
            <a:r>
              <a:rPr lang="es-MX" sz="2000" dirty="0" smtClean="0">
                <a:solidFill>
                  <a:srgbClr val="FFFF00"/>
                </a:solidFill>
              </a:rPr>
              <a:t>     Mixtos: </a:t>
            </a:r>
            <a:r>
              <a:rPr lang="es-MX" sz="2000" dirty="0" err="1" smtClean="0">
                <a:solidFill>
                  <a:srgbClr val="FFFF00"/>
                </a:solidFill>
              </a:rPr>
              <a:t>Tioridazina</a:t>
            </a:r>
            <a:r>
              <a:rPr lang="es-MX" sz="2000" dirty="0" smtClean="0">
                <a:solidFill>
                  <a:srgbClr val="FFFF00"/>
                </a:solidFill>
              </a:rPr>
              <a:t>.</a:t>
            </a:r>
          </a:p>
          <a:p>
            <a:endParaRPr lang="es-MX" sz="2400" dirty="0">
              <a:solidFill>
                <a:srgbClr val="FFFF00"/>
              </a:solidFill>
            </a:endParaRPr>
          </a:p>
          <a:p>
            <a:endParaRPr lang="es-MX" sz="2400" dirty="0" smtClean="0">
              <a:solidFill>
                <a:srgbClr val="FFFF00"/>
              </a:solidFill>
            </a:endParaRPr>
          </a:p>
          <a:p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445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Neurolépticos de 1ra Generación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72608"/>
          </a:xfrm>
          <a:solidFill>
            <a:srgbClr val="002060"/>
          </a:solidFill>
        </p:spPr>
        <p:txBody>
          <a:bodyPr>
            <a:normAutofit lnSpcReduction="10000"/>
          </a:bodyPr>
          <a:lstStyle/>
          <a:p>
            <a:r>
              <a:rPr lang="es-MX" sz="2400" dirty="0" err="1" smtClean="0">
                <a:solidFill>
                  <a:srgbClr val="FFFF00"/>
                </a:solidFill>
              </a:rPr>
              <a:t>Clorpromacina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Thorazine</a:t>
            </a:r>
            <a:r>
              <a:rPr lang="es-MX" sz="2400" dirty="0" smtClean="0">
                <a:solidFill>
                  <a:srgbClr val="FFFF00"/>
                </a:solidFill>
              </a:rPr>
              <a:t>). </a:t>
            </a:r>
            <a:r>
              <a:rPr lang="es-MX" sz="2400" dirty="0" err="1" smtClean="0">
                <a:solidFill>
                  <a:srgbClr val="FFFF00"/>
                </a:solidFill>
              </a:rPr>
              <a:t>Fenotiacina</a:t>
            </a:r>
            <a:r>
              <a:rPr lang="es-MX" sz="2400" dirty="0" smtClean="0">
                <a:solidFill>
                  <a:srgbClr val="FFFF00"/>
                </a:solidFill>
              </a:rPr>
              <a:t>.  Dosis a nivel neurótico de 25-75 mg. A nivel psicótico de 300-900 mg. Tabletas de 25 y 100 mg. Ámpulas de 25 y 50 mg. 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Levomepromacina</a:t>
            </a:r>
            <a:r>
              <a:rPr lang="es-MX" sz="2400" dirty="0" smtClean="0">
                <a:solidFill>
                  <a:srgbClr val="FFFF00"/>
                </a:solidFill>
              </a:rPr>
              <a:t> . </a:t>
            </a:r>
            <a:r>
              <a:rPr lang="es-MX" sz="2400" dirty="0" err="1" smtClean="0">
                <a:solidFill>
                  <a:srgbClr val="FFFF00"/>
                </a:solidFill>
              </a:rPr>
              <a:t>Fenotiacina</a:t>
            </a:r>
            <a:r>
              <a:rPr lang="es-MX" sz="2400" dirty="0" smtClean="0">
                <a:solidFill>
                  <a:srgbClr val="FFFF00"/>
                </a:solidFill>
              </a:rPr>
              <a:t> Dosis a nivel neurótico 25-50 mg. A nivel psicótico 100-300 mg.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Flufenacina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Prolixin</a:t>
            </a:r>
            <a:r>
              <a:rPr lang="es-MX" sz="2400" dirty="0" smtClean="0">
                <a:solidFill>
                  <a:srgbClr val="FFFF00"/>
                </a:solidFill>
              </a:rPr>
              <a:t>). </a:t>
            </a:r>
            <a:r>
              <a:rPr lang="es-MX" sz="2400" dirty="0" err="1" smtClean="0">
                <a:solidFill>
                  <a:srgbClr val="FFFF00"/>
                </a:solidFill>
              </a:rPr>
              <a:t>Fenotiacina</a:t>
            </a:r>
            <a:r>
              <a:rPr lang="es-MX" sz="2400" dirty="0" smtClean="0">
                <a:solidFill>
                  <a:srgbClr val="FFFF00"/>
                </a:solidFill>
              </a:rPr>
              <a:t>. Dosis a nivel neurótico 1-2 mg. A nivel psicótico 15-60 mg. Tabletas de 2,5 mg. 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Haloperidol (</a:t>
            </a:r>
            <a:r>
              <a:rPr lang="es-MX" sz="2400" dirty="0" err="1" smtClean="0">
                <a:solidFill>
                  <a:srgbClr val="FFFF00"/>
                </a:solidFill>
              </a:rPr>
              <a:t>Haldol</a:t>
            </a:r>
            <a:r>
              <a:rPr lang="es-MX" sz="2400" dirty="0" smtClean="0">
                <a:solidFill>
                  <a:srgbClr val="FFFF00"/>
                </a:solidFill>
              </a:rPr>
              <a:t>). Es una </a:t>
            </a:r>
            <a:r>
              <a:rPr lang="es-MX" sz="2400" dirty="0" err="1" smtClean="0">
                <a:solidFill>
                  <a:srgbClr val="FFFF00"/>
                </a:solidFill>
              </a:rPr>
              <a:t>butirofenona</a:t>
            </a:r>
            <a:r>
              <a:rPr lang="es-MX" sz="2400" dirty="0" smtClean="0">
                <a:solidFill>
                  <a:srgbClr val="FFFF00"/>
                </a:solidFill>
              </a:rPr>
              <a:t>, se utilizan en cuadros de base orgánica y  en agitaciones de cualquier tipo. De uso en las manías. Dosis a nivel psicótico 6-30 mg. Tabletas de 1.5, 5 mg y 10 mg.  Gotas 0,1mg/gota, Ámpulas 5 mg.</a:t>
            </a:r>
          </a:p>
          <a:p>
            <a:r>
              <a:rPr lang="es-MX" sz="2400" dirty="0">
                <a:solidFill>
                  <a:srgbClr val="FFFF00"/>
                </a:solidFill>
              </a:rPr>
              <a:t>Hay drogas de depósito:  como el </a:t>
            </a:r>
            <a:r>
              <a:rPr lang="es-MX" sz="2400" dirty="0" err="1">
                <a:solidFill>
                  <a:srgbClr val="FFFF00"/>
                </a:solidFill>
              </a:rPr>
              <a:t>Decanoato</a:t>
            </a:r>
            <a:r>
              <a:rPr lang="es-MX" sz="2400" dirty="0">
                <a:solidFill>
                  <a:srgbClr val="FFFF00"/>
                </a:solidFill>
              </a:rPr>
              <a:t> de </a:t>
            </a:r>
            <a:r>
              <a:rPr lang="es-MX" sz="2400" dirty="0" err="1">
                <a:solidFill>
                  <a:srgbClr val="FFFF00"/>
                </a:solidFill>
              </a:rPr>
              <a:t>Flufenacina</a:t>
            </a:r>
            <a:r>
              <a:rPr lang="es-MX" sz="2400" dirty="0">
                <a:solidFill>
                  <a:srgbClr val="FFFF00"/>
                </a:solidFill>
              </a:rPr>
              <a:t> (ámpulas 25 mg) y </a:t>
            </a:r>
            <a:r>
              <a:rPr lang="es-MX" sz="2400" dirty="0" err="1">
                <a:solidFill>
                  <a:srgbClr val="FFFF00"/>
                </a:solidFill>
              </a:rPr>
              <a:t>Decanoato</a:t>
            </a:r>
            <a:r>
              <a:rPr lang="es-MX" sz="2400" dirty="0">
                <a:solidFill>
                  <a:srgbClr val="FFFF00"/>
                </a:solidFill>
              </a:rPr>
              <a:t> de Haloperidol (Ámpulas de 50 y 100 mg) ambos por vía IM solamente </a:t>
            </a:r>
          </a:p>
          <a:p>
            <a:endParaRPr lang="es-MX" sz="2400" dirty="0" smtClean="0">
              <a:solidFill>
                <a:srgbClr val="FFFF00"/>
              </a:solidFill>
            </a:endParaRPr>
          </a:p>
          <a:p>
            <a:endParaRPr lang="es-MX" sz="2400" dirty="0" smtClean="0">
              <a:solidFill>
                <a:srgbClr val="FFFF00"/>
              </a:solidFill>
            </a:endParaRPr>
          </a:p>
          <a:p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56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Neurolépticos de 2da generación.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Control de síntomas negativos: retraimiento, </a:t>
            </a:r>
            <a:r>
              <a:rPr lang="es-MX" sz="2400" dirty="0" err="1" smtClean="0">
                <a:solidFill>
                  <a:srgbClr val="FFFF00"/>
                </a:solidFill>
              </a:rPr>
              <a:t>hipobulia</a:t>
            </a:r>
            <a:r>
              <a:rPr lang="es-MX" sz="2400" dirty="0" smtClean="0">
                <a:solidFill>
                  <a:srgbClr val="FFFF00"/>
                </a:solidFill>
              </a:rPr>
              <a:t>, aplanamiento afectivo, pobre discurso, </a:t>
            </a:r>
            <a:r>
              <a:rPr lang="es-MX" sz="2400" dirty="0" err="1" smtClean="0">
                <a:solidFill>
                  <a:srgbClr val="FFFF00"/>
                </a:solidFill>
              </a:rPr>
              <a:t>anhedonia</a:t>
            </a:r>
            <a:r>
              <a:rPr lang="es-MX" sz="24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Actúan por el bloqueo de receptores </a:t>
            </a:r>
            <a:r>
              <a:rPr lang="es-MX" sz="2400" dirty="0" err="1" smtClean="0">
                <a:solidFill>
                  <a:srgbClr val="FFFF00"/>
                </a:solidFill>
              </a:rPr>
              <a:t>serotoninérgicos</a:t>
            </a:r>
            <a:r>
              <a:rPr lang="es-MX" sz="2400" dirty="0" smtClean="0">
                <a:solidFill>
                  <a:srgbClr val="FFFF00"/>
                </a:solidFill>
              </a:rPr>
              <a:t> (5HT2) y un distinto efecto sobre los receptores D1,D2, D3 D4 y D5.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Clozapina</a:t>
            </a:r>
            <a:r>
              <a:rPr lang="es-MX" sz="2400" dirty="0" smtClean="0">
                <a:solidFill>
                  <a:srgbClr val="FFFF00"/>
                </a:solidFill>
              </a:rPr>
              <a:t>. Dosis 200-900 mg. Tabletas 25 mg y 100 mg.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Olanzapina</a:t>
            </a:r>
            <a:r>
              <a:rPr lang="es-MX" sz="2400" dirty="0" smtClean="0">
                <a:solidFill>
                  <a:srgbClr val="FFFF00"/>
                </a:solidFill>
              </a:rPr>
              <a:t>. (</a:t>
            </a:r>
            <a:r>
              <a:rPr lang="es-MX" sz="2400" dirty="0" err="1" smtClean="0">
                <a:solidFill>
                  <a:srgbClr val="FFFF00"/>
                </a:solidFill>
              </a:rPr>
              <a:t>Zyprexa</a:t>
            </a:r>
            <a:r>
              <a:rPr lang="es-MX" sz="2400" dirty="0" smtClean="0">
                <a:solidFill>
                  <a:srgbClr val="FFFF00"/>
                </a:solidFill>
              </a:rPr>
              <a:t>) Dosis 10 -40 mg. Tabletas 5-7,5, 10 mg y 20 mg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Risperidona</a:t>
            </a:r>
            <a:r>
              <a:rPr lang="es-MX" sz="2400" dirty="0">
                <a:solidFill>
                  <a:srgbClr val="FFFF00"/>
                </a:solidFill>
              </a:rPr>
              <a:t> </a:t>
            </a:r>
            <a:r>
              <a:rPr lang="es-MX" sz="2400" dirty="0" smtClean="0">
                <a:solidFill>
                  <a:srgbClr val="FFFF00"/>
                </a:solidFill>
              </a:rPr>
              <a:t>(</a:t>
            </a:r>
            <a:r>
              <a:rPr lang="es-MX" sz="2400" dirty="0" err="1" smtClean="0">
                <a:solidFill>
                  <a:srgbClr val="FFFF00"/>
                </a:solidFill>
              </a:rPr>
              <a:t>Risperdal</a:t>
            </a:r>
            <a:r>
              <a:rPr lang="es-MX" sz="2400" dirty="0" smtClean="0">
                <a:solidFill>
                  <a:srgbClr val="FFFF00"/>
                </a:solidFill>
              </a:rPr>
              <a:t>) Dosis 3-6 mg. Tabletas 1, 2, 3 y 6 mg.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Quetiapina</a:t>
            </a:r>
            <a:r>
              <a:rPr lang="es-MX" sz="2400" dirty="0" smtClean="0">
                <a:solidFill>
                  <a:srgbClr val="FFFF00"/>
                </a:solidFill>
              </a:rPr>
              <a:t> (</a:t>
            </a:r>
            <a:r>
              <a:rPr lang="es-MX" sz="2400" dirty="0" err="1" smtClean="0">
                <a:solidFill>
                  <a:srgbClr val="FFFF00"/>
                </a:solidFill>
              </a:rPr>
              <a:t>Seroquel</a:t>
            </a:r>
            <a:r>
              <a:rPr lang="es-MX" sz="2400" dirty="0" smtClean="0">
                <a:solidFill>
                  <a:srgbClr val="FFFF00"/>
                </a:solidFill>
              </a:rPr>
              <a:t>) Dosis 600-900 mg. Tabletas  25, 50, 100, 200 mg</a:t>
            </a:r>
            <a:r>
              <a:rPr lang="es-MX" sz="2400" dirty="0">
                <a:solidFill>
                  <a:srgbClr val="FFFF00"/>
                </a:solidFill>
              </a:rPr>
              <a:t> </a:t>
            </a:r>
            <a:r>
              <a:rPr lang="es-MX" sz="2400" dirty="0" smtClean="0">
                <a:solidFill>
                  <a:srgbClr val="FFFF00"/>
                </a:solidFill>
              </a:rPr>
              <a:t>y 300mg</a:t>
            </a:r>
          </a:p>
          <a:p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728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78098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Efectos indeseables de los neurolépticos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solidFill>
            <a:srgbClr val="002060"/>
          </a:solidFill>
        </p:spPr>
        <p:txBody>
          <a:bodyPr>
            <a:normAutofit fontScale="92500" lnSpcReduction="10000"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Hipotensión </a:t>
            </a:r>
            <a:r>
              <a:rPr lang="es-MX" sz="2400" dirty="0" err="1" smtClean="0">
                <a:solidFill>
                  <a:srgbClr val="FFFF00"/>
                </a:solidFill>
              </a:rPr>
              <a:t>ortostática</a:t>
            </a:r>
            <a:r>
              <a:rPr lang="es-MX" sz="2400" dirty="0" smtClean="0">
                <a:solidFill>
                  <a:srgbClr val="FFFF00"/>
                </a:solidFill>
              </a:rPr>
              <a:t>.  </a:t>
            </a:r>
            <a:r>
              <a:rPr lang="es-MX" sz="2400" dirty="0" err="1" smtClean="0">
                <a:solidFill>
                  <a:srgbClr val="FFFF00"/>
                </a:solidFill>
              </a:rPr>
              <a:t>Clorpromacina</a:t>
            </a:r>
            <a:r>
              <a:rPr lang="es-MX" sz="2400" dirty="0" smtClean="0">
                <a:solidFill>
                  <a:srgbClr val="FFFF00"/>
                </a:solidFill>
              </a:rPr>
              <a:t> y </a:t>
            </a:r>
            <a:r>
              <a:rPr lang="es-MX" sz="2400" dirty="0" err="1" smtClean="0">
                <a:solidFill>
                  <a:srgbClr val="FFFF00"/>
                </a:solidFill>
              </a:rPr>
              <a:t>Levomepromacina</a:t>
            </a:r>
            <a:r>
              <a:rPr lang="es-MX" sz="24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Manifestaciones extra piramidales más frecuentes en los de derecha. Síndrome cara cuello y </a:t>
            </a:r>
            <a:r>
              <a:rPr lang="es-MX" sz="2400" dirty="0" err="1" smtClean="0">
                <a:solidFill>
                  <a:srgbClr val="FFFF00"/>
                </a:solidFill>
              </a:rPr>
              <a:t>parkinsonoide</a:t>
            </a:r>
            <a:r>
              <a:rPr lang="es-MX" sz="2400" dirty="0" smtClean="0">
                <a:solidFill>
                  <a:srgbClr val="FFFF00"/>
                </a:solidFill>
              </a:rPr>
              <a:t>. </a:t>
            </a:r>
            <a:r>
              <a:rPr lang="es-MX" sz="2400" dirty="0" err="1" smtClean="0">
                <a:solidFill>
                  <a:srgbClr val="FFFF00"/>
                </a:solidFill>
              </a:rPr>
              <a:t>Discinesia</a:t>
            </a:r>
            <a:r>
              <a:rPr lang="es-MX" sz="2400" dirty="0" smtClean="0">
                <a:solidFill>
                  <a:srgbClr val="FFFF00"/>
                </a:solidFill>
              </a:rPr>
              <a:t> Tardía.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Hepatitis </a:t>
            </a:r>
            <a:r>
              <a:rPr lang="es-MX" sz="2400" dirty="0" err="1" smtClean="0">
                <a:solidFill>
                  <a:srgbClr val="FFFF00"/>
                </a:solidFill>
              </a:rPr>
              <a:t>colangiolítica</a:t>
            </a:r>
            <a:r>
              <a:rPr lang="es-MX" sz="2400" dirty="0" smtClean="0">
                <a:solidFill>
                  <a:srgbClr val="FFFF00"/>
                </a:solidFill>
              </a:rPr>
              <a:t>. En los alifáticos, como la </a:t>
            </a:r>
            <a:r>
              <a:rPr lang="es-MX" sz="2400" dirty="0" err="1" smtClean="0">
                <a:solidFill>
                  <a:srgbClr val="FFFF00"/>
                </a:solidFill>
              </a:rPr>
              <a:t>Clorpromacina</a:t>
            </a:r>
            <a:r>
              <a:rPr lang="es-MX" sz="24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Fotosensibilización, más frecuente con la </a:t>
            </a:r>
            <a:r>
              <a:rPr lang="es-MX" sz="2400" dirty="0" err="1" smtClean="0">
                <a:solidFill>
                  <a:srgbClr val="FFFF00"/>
                </a:solidFill>
              </a:rPr>
              <a:t>clorpromacina</a:t>
            </a:r>
            <a:r>
              <a:rPr lang="es-MX" sz="2400" dirty="0" smtClean="0">
                <a:solidFill>
                  <a:srgbClr val="FFFF00"/>
                </a:solidFill>
              </a:rPr>
              <a:t>.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Agranulocitosis</a:t>
            </a:r>
            <a:r>
              <a:rPr lang="es-MX" sz="2400" dirty="0" smtClean="0">
                <a:solidFill>
                  <a:srgbClr val="FFFF00"/>
                </a:solidFill>
              </a:rPr>
              <a:t> con la </a:t>
            </a:r>
            <a:r>
              <a:rPr lang="es-MX" sz="2400" dirty="0" err="1" smtClean="0">
                <a:solidFill>
                  <a:srgbClr val="FFFF00"/>
                </a:solidFill>
              </a:rPr>
              <a:t>Clozapina</a:t>
            </a:r>
            <a:r>
              <a:rPr lang="es-MX" sz="2400" dirty="0" smtClean="0">
                <a:solidFill>
                  <a:srgbClr val="FFFF00"/>
                </a:solidFill>
              </a:rPr>
              <a:t>. (Requiere chequeo hematológico)</a:t>
            </a:r>
          </a:p>
          <a:p>
            <a:r>
              <a:rPr lang="es-MX" sz="2400" dirty="0" err="1" smtClean="0">
                <a:solidFill>
                  <a:srgbClr val="FFFF00"/>
                </a:solidFill>
              </a:rPr>
              <a:t>Dermatoxias</a:t>
            </a:r>
            <a:r>
              <a:rPr lang="es-MX" sz="2400" dirty="0" smtClean="0">
                <a:solidFill>
                  <a:srgbClr val="FFFF00"/>
                </a:solidFill>
              </a:rPr>
              <a:t> en forma de eritema polimorfo.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Disminución del umbral convulsivo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Efecto </a:t>
            </a:r>
            <a:r>
              <a:rPr lang="es-MX" sz="2400" dirty="0" err="1" smtClean="0">
                <a:solidFill>
                  <a:srgbClr val="FFFF00"/>
                </a:solidFill>
              </a:rPr>
              <a:t>cardiotóxico</a:t>
            </a:r>
            <a:r>
              <a:rPr lang="es-MX" sz="2400" dirty="0" smtClean="0">
                <a:solidFill>
                  <a:srgbClr val="FFFF00"/>
                </a:solidFill>
              </a:rPr>
              <a:t> en la </a:t>
            </a:r>
            <a:r>
              <a:rPr lang="es-MX" sz="2400" dirty="0" err="1" smtClean="0">
                <a:solidFill>
                  <a:srgbClr val="FFFF00"/>
                </a:solidFill>
              </a:rPr>
              <a:t>Tioridacina</a:t>
            </a:r>
            <a:r>
              <a:rPr lang="es-MX" sz="2400" dirty="0" smtClean="0">
                <a:solidFill>
                  <a:srgbClr val="FFFF00"/>
                </a:solidFill>
              </a:rPr>
              <a:t>. Arritmias 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En atípicos: Síndrome metabólico, aumento de peso, incremento cifras de TG y de colesterol, hiperglucemia, y resistencia a la insulina 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 </a:t>
            </a:r>
            <a:r>
              <a:rPr lang="es-MX" sz="2400" b="1" u="sng" dirty="0" smtClean="0">
                <a:solidFill>
                  <a:srgbClr val="FFFF00"/>
                </a:solidFill>
              </a:rPr>
              <a:t>Síndrome Gris por uso de Haloperidol IM por más de 72 horas. </a:t>
            </a:r>
            <a:endParaRPr lang="es-MX" sz="2400" b="1" u="sng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301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3200" dirty="0" smtClean="0">
                <a:solidFill>
                  <a:srgbClr val="FFFF00"/>
                </a:solidFill>
              </a:rPr>
              <a:t>Fármacos Tranquilizantes</a:t>
            </a:r>
            <a:endParaRPr lang="es-MX" sz="3200" dirty="0">
              <a:solidFill>
                <a:srgbClr val="FFFF00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  <a:solidFill>
            <a:srgbClr val="002060"/>
          </a:solidFill>
        </p:spPr>
        <p:txBody>
          <a:bodyPr>
            <a:normAutofit/>
          </a:bodyPr>
          <a:lstStyle/>
          <a:p>
            <a:r>
              <a:rPr lang="es-MX" sz="2400" dirty="0" smtClean="0">
                <a:solidFill>
                  <a:srgbClr val="FFFF00"/>
                </a:solidFill>
              </a:rPr>
              <a:t>Ansiolíticos, pero con poder adictivo, sobre todo los de vida media corta.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Acción por </a:t>
            </a:r>
            <a:r>
              <a:rPr lang="es-MX" sz="2400" dirty="0" err="1" smtClean="0">
                <a:solidFill>
                  <a:srgbClr val="FFFF00"/>
                </a:solidFill>
              </a:rPr>
              <a:t>agonismo</a:t>
            </a:r>
            <a:r>
              <a:rPr lang="es-MX" sz="2400" dirty="0" smtClean="0">
                <a:solidFill>
                  <a:srgbClr val="FFFF00"/>
                </a:solidFill>
              </a:rPr>
              <a:t> de los </a:t>
            </a:r>
            <a:r>
              <a:rPr lang="es-MX" sz="2400" dirty="0" err="1" smtClean="0">
                <a:solidFill>
                  <a:srgbClr val="FFFF00"/>
                </a:solidFill>
              </a:rPr>
              <a:t>neurotrasmisores</a:t>
            </a:r>
            <a:r>
              <a:rPr lang="es-MX" sz="2400" dirty="0" smtClean="0">
                <a:solidFill>
                  <a:srgbClr val="FFFF00"/>
                </a:solidFill>
              </a:rPr>
              <a:t>  inhibidores como la glicina y el ácido </a:t>
            </a:r>
            <a:r>
              <a:rPr lang="es-MX" sz="2400" dirty="0" err="1" smtClean="0">
                <a:solidFill>
                  <a:srgbClr val="FFFF00"/>
                </a:solidFill>
              </a:rPr>
              <a:t>ganma</a:t>
            </a:r>
            <a:r>
              <a:rPr lang="es-MX" sz="2400" dirty="0" smtClean="0">
                <a:solidFill>
                  <a:srgbClr val="FFFF00"/>
                </a:solidFill>
              </a:rPr>
              <a:t> amino butírico (GABA) y efecto relajante muscular por bloqueo de reflejos poli sinápticos medulares. 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Elevan la prostaglandina E de acción antiepiléptica.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Efecto adictivo. Retirada gradual, uso a las dosis menores necesarias y por el menor tiempo. </a:t>
            </a:r>
          </a:p>
          <a:p>
            <a:r>
              <a:rPr lang="es-MX" sz="2400" dirty="0" smtClean="0">
                <a:solidFill>
                  <a:srgbClr val="FFFF00"/>
                </a:solidFill>
              </a:rPr>
              <a:t>Uso en cuadros de ansiedad aguda, trastornos de pánico, fobias, y asociados a antipsicóticos. </a:t>
            </a:r>
            <a:endParaRPr lang="es-MX" sz="2400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001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1514</Words>
  <Application>Microsoft Office PowerPoint</Application>
  <PresentationFormat>Presentación en pantalla (4:3)</PresentationFormat>
  <Paragraphs>122</Paragraphs>
  <Slides>18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19" baseType="lpstr">
      <vt:lpstr>Tema de Office</vt:lpstr>
      <vt:lpstr>Conferencia Psicofármacos</vt:lpstr>
      <vt:lpstr>Sumario</vt:lpstr>
      <vt:lpstr>Introducción </vt:lpstr>
      <vt:lpstr>Introducción</vt:lpstr>
      <vt:lpstr>Neurolépticos o Antipsicóticos</vt:lpstr>
      <vt:lpstr>Neurolépticos de 1ra Generación</vt:lpstr>
      <vt:lpstr>Neurolépticos de 2da generación.</vt:lpstr>
      <vt:lpstr>Efectos indeseables de los neurolépticos</vt:lpstr>
      <vt:lpstr>Fármacos Tranquilizantes</vt:lpstr>
      <vt:lpstr>Tranquilizantes</vt:lpstr>
      <vt:lpstr>Antidepresivos</vt:lpstr>
      <vt:lpstr>Antidepresivos</vt:lpstr>
      <vt:lpstr>Efectos indeseables </vt:lpstr>
      <vt:lpstr>Hipnóticos y sedantes</vt:lpstr>
      <vt:lpstr>Estabilizadores del estado de ánimo </vt:lpstr>
      <vt:lpstr>Anticonvulsivantes </vt:lpstr>
      <vt:lpstr>Antiparkinsonianos </vt:lpstr>
      <vt:lpstr>Psicotónicos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Encuentro de Conocimientos Psicofármacos</dc:title>
  <dc:creator>OFFICEDEPOT</dc:creator>
  <cp:lastModifiedBy>Dr</cp:lastModifiedBy>
  <cp:revision>35</cp:revision>
  <dcterms:created xsi:type="dcterms:W3CDTF">2017-07-08T18:07:49Z</dcterms:created>
  <dcterms:modified xsi:type="dcterms:W3CDTF">2020-12-28T12:44:15Z</dcterms:modified>
</cp:coreProperties>
</file>