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1" r:id="rId1"/>
  </p:sldMasterIdLst>
  <p:notesMasterIdLst>
    <p:notesMasterId r:id="rId40"/>
  </p:notesMasterIdLst>
  <p:sldIdLst>
    <p:sldId id="256" r:id="rId2"/>
    <p:sldId id="257" r:id="rId3"/>
    <p:sldId id="258" r:id="rId4"/>
    <p:sldId id="259" r:id="rId5"/>
    <p:sldId id="260" r:id="rId6"/>
    <p:sldId id="261" r:id="rId7"/>
    <p:sldId id="262" r:id="rId8"/>
    <p:sldId id="272" r:id="rId9"/>
    <p:sldId id="271" r:id="rId10"/>
    <p:sldId id="263" r:id="rId11"/>
    <p:sldId id="265" r:id="rId12"/>
    <p:sldId id="266" r:id="rId13"/>
    <p:sldId id="267" r:id="rId14"/>
    <p:sldId id="268" r:id="rId15"/>
    <p:sldId id="277" r:id="rId16"/>
    <p:sldId id="276" r:id="rId17"/>
    <p:sldId id="269" r:id="rId18"/>
    <p:sldId id="270" r:id="rId19"/>
    <p:sldId id="289" r:id="rId20"/>
    <p:sldId id="275" r:id="rId21"/>
    <p:sldId id="273" r:id="rId22"/>
    <p:sldId id="274" r:id="rId23"/>
    <p:sldId id="297" r:id="rId24"/>
    <p:sldId id="298" r:id="rId25"/>
    <p:sldId id="299" r:id="rId26"/>
    <p:sldId id="300" r:id="rId27"/>
    <p:sldId id="301" r:id="rId28"/>
    <p:sldId id="296" r:id="rId29"/>
    <p:sldId id="290" r:id="rId30"/>
    <p:sldId id="291" r:id="rId31"/>
    <p:sldId id="292" r:id="rId32"/>
    <p:sldId id="293" r:id="rId33"/>
    <p:sldId id="294" r:id="rId34"/>
    <p:sldId id="295" r:id="rId35"/>
    <p:sldId id="278" r:id="rId36"/>
    <p:sldId id="279" r:id="rId37"/>
    <p:sldId id="280" r:id="rId38"/>
    <p:sldId id="281" r:id="rId3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0745"/>
    <a:srgbClr val="FEE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s-ES"/>
          </a:p>
        </p:txBody>
      </p:sp>
      <p:sp>
        <p:nvSpPr>
          <p:cNvPr id="409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985079BB-5BAF-4F52-A049-3B608CD7E066}" type="slidenum">
              <a:rPr lang="es-ES" altLang="es-CU"/>
              <a:pPr/>
              <a:t>‹Nº›</a:t>
            </a:fld>
            <a:endParaRPr lang="es-ES" altLang="es-CU"/>
          </a:p>
        </p:txBody>
      </p:sp>
    </p:spTree>
    <p:extLst>
      <p:ext uri="{BB962C8B-B14F-4D97-AF65-F5344CB8AC3E}">
        <p14:creationId xmlns:p14="http://schemas.microsoft.com/office/powerpoint/2010/main" val="28830027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DE5FE43-A37D-418F-922A-983E56FCA4FA}" type="slidenum">
              <a:rPr lang="es-ES" altLang="es-CU">
                <a:latin typeface="Arial" panose="020B0604020202020204" pitchFamily="34" charset="0"/>
              </a:rPr>
              <a:pPr eaLnBrk="1" hangingPunct="1"/>
              <a:t>1</a:t>
            </a:fld>
            <a:endParaRPr lang="es-ES" altLang="es-CU">
              <a:latin typeface="Arial" panose="020B0604020202020204" pitchFamily="34" charset="0"/>
            </a:endParaRP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U" altLang="es-CU" smtClean="0">
              <a:latin typeface="Arial" panose="020B0604020202020204" pitchFamily="34" charset="0"/>
            </a:endParaRPr>
          </a:p>
        </p:txBody>
      </p:sp>
    </p:spTree>
    <p:extLst>
      <p:ext uri="{BB962C8B-B14F-4D97-AF65-F5344CB8AC3E}">
        <p14:creationId xmlns:p14="http://schemas.microsoft.com/office/powerpoint/2010/main" val="269181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7650"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276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6" name="Rectangle 6"/>
          <p:cNvSpPr>
            <a:spLocks noGrp="1" noChangeArrowheads="1"/>
          </p:cNvSpPr>
          <p:nvPr>
            <p:ph type="sldNum" sz="quarter" idx="12"/>
          </p:nvPr>
        </p:nvSpPr>
        <p:spPr>
          <a:ln/>
        </p:spPr>
        <p:txBody>
          <a:bodyPr/>
          <a:lstStyle>
            <a:lvl1pPr>
              <a:defRPr/>
            </a:lvl1pPr>
          </a:lstStyle>
          <a:p>
            <a:fld id="{19BCFEAF-E0EB-464E-B997-DC5618BB3AF7}" type="slidenum">
              <a:rPr lang="es-ES" altLang="es-CU"/>
              <a:pPr/>
              <a:t>‹Nº›</a:t>
            </a:fld>
            <a:endParaRPr lang="es-ES" altLang="es-CU"/>
          </a:p>
        </p:txBody>
      </p:sp>
    </p:spTree>
    <p:extLst>
      <p:ext uri="{BB962C8B-B14F-4D97-AF65-F5344CB8AC3E}">
        <p14:creationId xmlns:p14="http://schemas.microsoft.com/office/powerpoint/2010/main" val="2388135692"/>
      </p:ext>
    </p:extLst>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6" name="Rectangle 6"/>
          <p:cNvSpPr>
            <a:spLocks noGrp="1" noChangeArrowheads="1"/>
          </p:cNvSpPr>
          <p:nvPr>
            <p:ph type="sldNum" sz="quarter" idx="12"/>
          </p:nvPr>
        </p:nvSpPr>
        <p:spPr>
          <a:ln/>
        </p:spPr>
        <p:txBody>
          <a:bodyPr/>
          <a:lstStyle>
            <a:lvl1pPr>
              <a:defRPr/>
            </a:lvl1pPr>
          </a:lstStyle>
          <a:p>
            <a:fld id="{B5370BE3-2F77-4A47-8BC7-EA01767EDDCB}" type="slidenum">
              <a:rPr lang="es-ES" altLang="es-CU"/>
              <a:pPr/>
              <a:t>‹Nº›</a:t>
            </a:fld>
            <a:endParaRPr lang="es-ES" altLang="es-CU"/>
          </a:p>
        </p:txBody>
      </p:sp>
    </p:spTree>
    <p:extLst>
      <p:ext uri="{BB962C8B-B14F-4D97-AF65-F5344CB8AC3E}">
        <p14:creationId xmlns:p14="http://schemas.microsoft.com/office/powerpoint/2010/main" val="3500576872"/>
      </p:ext>
    </p:extLst>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6" name="Rectangle 6"/>
          <p:cNvSpPr>
            <a:spLocks noGrp="1" noChangeArrowheads="1"/>
          </p:cNvSpPr>
          <p:nvPr>
            <p:ph type="sldNum" sz="quarter" idx="12"/>
          </p:nvPr>
        </p:nvSpPr>
        <p:spPr>
          <a:ln/>
        </p:spPr>
        <p:txBody>
          <a:bodyPr/>
          <a:lstStyle>
            <a:lvl1pPr>
              <a:defRPr/>
            </a:lvl1pPr>
          </a:lstStyle>
          <a:p>
            <a:fld id="{AEFAE46D-6A9E-437E-8529-C28E0FF07D6D}" type="slidenum">
              <a:rPr lang="es-ES" altLang="es-CU"/>
              <a:pPr/>
              <a:t>‹Nº›</a:t>
            </a:fld>
            <a:endParaRPr lang="es-ES" altLang="es-CU"/>
          </a:p>
        </p:txBody>
      </p:sp>
    </p:spTree>
    <p:extLst>
      <p:ext uri="{BB962C8B-B14F-4D97-AF65-F5344CB8AC3E}">
        <p14:creationId xmlns:p14="http://schemas.microsoft.com/office/powerpoint/2010/main" val="1997190575"/>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6" name="Rectangle 6"/>
          <p:cNvSpPr>
            <a:spLocks noGrp="1" noChangeArrowheads="1"/>
          </p:cNvSpPr>
          <p:nvPr>
            <p:ph type="sldNum" sz="quarter" idx="12"/>
          </p:nvPr>
        </p:nvSpPr>
        <p:spPr>
          <a:ln/>
        </p:spPr>
        <p:txBody>
          <a:bodyPr/>
          <a:lstStyle>
            <a:lvl1pPr>
              <a:defRPr/>
            </a:lvl1pPr>
          </a:lstStyle>
          <a:p>
            <a:fld id="{61E39122-9373-4E61-B94E-2C593419CFD4}" type="slidenum">
              <a:rPr lang="es-ES" altLang="es-CU"/>
              <a:pPr/>
              <a:t>‹Nº›</a:t>
            </a:fld>
            <a:endParaRPr lang="es-ES" altLang="es-CU"/>
          </a:p>
        </p:txBody>
      </p:sp>
    </p:spTree>
    <p:extLst>
      <p:ext uri="{BB962C8B-B14F-4D97-AF65-F5344CB8AC3E}">
        <p14:creationId xmlns:p14="http://schemas.microsoft.com/office/powerpoint/2010/main" val="2719067709"/>
      </p:ext>
    </p:extLst>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6" name="Rectangle 6"/>
          <p:cNvSpPr>
            <a:spLocks noGrp="1" noChangeArrowheads="1"/>
          </p:cNvSpPr>
          <p:nvPr>
            <p:ph type="sldNum" sz="quarter" idx="12"/>
          </p:nvPr>
        </p:nvSpPr>
        <p:spPr>
          <a:ln/>
        </p:spPr>
        <p:txBody>
          <a:bodyPr/>
          <a:lstStyle>
            <a:lvl1pPr>
              <a:defRPr/>
            </a:lvl1pPr>
          </a:lstStyle>
          <a:p>
            <a:fld id="{AF0275B8-8087-48BD-AAF7-22F1868462DF}" type="slidenum">
              <a:rPr lang="es-ES" altLang="es-CU"/>
              <a:pPr/>
              <a:t>‹Nº›</a:t>
            </a:fld>
            <a:endParaRPr lang="es-ES" altLang="es-CU"/>
          </a:p>
        </p:txBody>
      </p:sp>
    </p:spTree>
    <p:extLst>
      <p:ext uri="{BB962C8B-B14F-4D97-AF65-F5344CB8AC3E}">
        <p14:creationId xmlns:p14="http://schemas.microsoft.com/office/powerpoint/2010/main" val="2956953781"/>
      </p:ext>
    </p:extLst>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7" name="Rectangle 6"/>
          <p:cNvSpPr>
            <a:spLocks noGrp="1" noChangeArrowheads="1"/>
          </p:cNvSpPr>
          <p:nvPr>
            <p:ph type="sldNum" sz="quarter" idx="12"/>
          </p:nvPr>
        </p:nvSpPr>
        <p:spPr>
          <a:ln/>
        </p:spPr>
        <p:txBody>
          <a:bodyPr/>
          <a:lstStyle>
            <a:lvl1pPr>
              <a:defRPr/>
            </a:lvl1pPr>
          </a:lstStyle>
          <a:p>
            <a:fld id="{812F3CB0-6633-4C66-8041-6BE8A54054FA}" type="slidenum">
              <a:rPr lang="es-ES" altLang="es-CU"/>
              <a:pPr/>
              <a:t>‹Nº›</a:t>
            </a:fld>
            <a:endParaRPr lang="es-ES" altLang="es-CU"/>
          </a:p>
        </p:txBody>
      </p:sp>
    </p:spTree>
    <p:extLst>
      <p:ext uri="{BB962C8B-B14F-4D97-AF65-F5344CB8AC3E}">
        <p14:creationId xmlns:p14="http://schemas.microsoft.com/office/powerpoint/2010/main" val="1298573502"/>
      </p:ext>
    </p:extLst>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9" name="Rectangle 6"/>
          <p:cNvSpPr>
            <a:spLocks noGrp="1" noChangeArrowheads="1"/>
          </p:cNvSpPr>
          <p:nvPr>
            <p:ph type="sldNum" sz="quarter" idx="12"/>
          </p:nvPr>
        </p:nvSpPr>
        <p:spPr>
          <a:ln/>
        </p:spPr>
        <p:txBody>
          <a:bodyPr/>
          <a:lstStyle>
            <a:lvl1pPr>
              <a:defRPr/>
            </a:lvl1pPr>
          </a:lstStyle>
          <a:p>
            <a:fld id="{E00C5BAB-5B82-41A9-8060-638FBD7AD8EE}" type="slidenum">
              <a:rPr lang="es-ES" altLang="es-CU"/>
              <a:pPr/>
              <a:t>‹Nº›</a:t>
            </a:fld>
            <a:endParaRPr lang="es-ES" altLang="es-CU"/>
          </a:p>
        </p:txBody>
      </p:sp>
    </p:spTree>
    <p:extLst>
      <p:ext uri="{BB962C8B-B14F-4D97-AF65-F5344CB8AC3E}">
        <p14:creationId xmlns:p14="http://schemas.microsoft.com/office/powerpoint/2010/main" val="3631975588"/>
      </p:ext>
    </p:extLst>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5" name="Rectangle 6"/>
          <p:cNvSpPr>
            <a:spLocks noGrp="1" noChangeArrowheads="1"/>
          </p:cNvSpPr>
          <p:nvPr>
            <p:ph type="sldNum" sz="quarter" idx="12"/>
          </p:nvPr>
        </p:nvSpPr>
        <p:spPr>
          <a:ln/>
        </p:spPr>
        <p:txBody>
          <a:bodyPr/>
          <a:lstStyle>
            <a:lvl1pPr>
              <a:defRPr/>
            </a:lvl1pPr>
          </a:lstStyle>
          <a:p>
            <a:fld id="{D1EA01E1-56D3-4B37-B378-74235C4DF4DC}" type="slidenum">
              <a:rPr lang="es-ES" altLang="es-CU"/>
              <a:pPr/>
              <a:t>‹Nº›</a:t>
            </a:fld>
            <a:endParaRPr lang="es-ES" altLang="es-CU"/>
          </a:p>
        </p:txBody>
      </p:sp>
    </p:spTree>
    <p:extLst>
      <p:ext uri="{BB962C8B-B14F-4D97-AF65-F5344CB8AC3E}">
        <p14:creationId xmlns:p14="http://schemas.microsoft.com/office/powerpoint/2010/main" val="2391982128"/>
      </p:ext>
    </p:extLst>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4" name="Rectangle 6"/>
          <p:cNvSpPr>
            <a:spLocks noGrp="1" noChangeArrowheads="1"/>
          </p:cNvSpPr>
          <p:nvPr>
            <p:ph type="sldNum" sz="quarter" idx="12"/>
          </p:nvPr>
        </p:nvSpPr>
        <p:spPr>
          <a:ln/>
        </p:spPr>
        <p:txBody>
          <a:bodyPr/>
          <a:lstStyle>
            <a:lvl1pPr>
              <a:defRPr/>
            </a:lvl1pPr>
          </a:lstStyle>
          <a:p>
            <a:fld id="{F2B5734D-42D3-42E6-A074-0CCA46B2FEED}" type="slidenum">
              <a:rPr lang="es-ES" altLang="es-CU"/>
              <a:pPr/>
              <a:t>‹Nº›</a:t>
            </a:fld>
            <a:endParaRPr lang="es-ES" altLang="es-CU"/>
          </a:p>
        </p:txBody>
      </p:sp>
    </p:spTree>
    <p:extLst>
      <p:ext uri="{BB962C8B-B14F-4D97-AF65-F5344CB8AC3E}">
        <p14:creationId xmlns:p14="http://schemas.microsoft.com/office/powerpoint/2010/main" val="1885842709"/>
      </p:ext>
    </p:extLst>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7" name="Rectangle 6"/>
          <p:cNvSpPr>
            <a:spLocks noGrp="1" noChangeArrowheads="1"/>
          </p:cNvSpPr>
          <p:nvPr>
            <p:ph type="sldNum" sz="quarter" idx="12"/>
          </p:nvPr>
        </p:nvSpPr>
        <p:spPr>
          <a:ln/>
        </p:spPr>
        <p:txBody>
          <a:bodyPr/>
          <a:lstStyle>
            <a:lvl1pPr>
              <a:defRPr/>
            </a:lvl1pPr>
          </a:lstStyle>
          <a:p>
            <a:fld id="{505ED1F6-3150-4D55-B706-D1AD4E3D8E7B}" type="slidenum">
              <a:rPr lang="es-ES" altLang="es-CU"/>
              <a:pPr/>
              <a:t>‹Nº›</a:t>
            </a:fld>
            <a:endParaRPr lang="es-ES" altLang="es-CU"/>
          </a:p>
        </p:txBody>
      </p:sp>
    </p:spTree>
    <p:extLst>
      <p:ext uri="{BB962C8B-B14F-4D97-AF65-F5344CB8AC3E}">
        <p14:creationId xmlns:p14="http://schemas.microsoft.com/office/powerpoint/2010/main" val="4294435890"/>
      </p:ext>
    </p:extLst>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r>
              <a:rPr lang="es-ES"/>
              <a:t>Tudurí García Rosa.2008</a:t>
            </a:r>
          </a:p>
        </p:txBody>
      </p:sp>
      <p:sp>
        <p:nvSpPr>
          <p:cNvPr id="7" name="Rectangle 6"/>
          <p:cNvSpPr>
            <a:spLocks noGrp="1" noChangeArrowheads="1"/>
          </p:cNvSpPr>
          <p:nvPr>
            <p:ph type="sldNum" sz="quarter" idx="12"/>
          </p:nvPr>
        </p:nvSpPr>
        <p:spPr>
          <a:ln/>
        </p:spPr>
        <p:txBody>
          <a:bodyPr/>
          <a:lstStyle>
            <a:lvl1pPr>
              <a:defRPr/>
            </a:lvl1pPr>
          </a:lstStyle>
          <a:p>
            <a:fld id="{19C93D28-43DB-46C7-8374-DDABF656AE13}" type="slidenum">
              <a:rPr lang="es-ES" altLang="es-CU"/>
              <a:pPr/>
              <a:t>‹Nº›</a:t>
            </a:fld>
            <a:endParaRPr lang="es-ES" altLang="es-CU"/>
          </a:p>
        </p:txBody>
      </p:sp>
    </p:spTree>
    <p:extLst>
      <p:ext uri="{BB962C8B-B14F-4D97-AF65-F5344CB8AC3E}">
        <p14:creationId xmlns:p14="http://schemas.microsoft.com/office/powerpoint/2010/main" val="3511375646"/>
      </p:ext>
    </p:extLst>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662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66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s-ES"/>
          </a:p>
        </p:txBody>
      </p:sp>
      <p:sp>
        <p:nvSpPr>
          <p:cNvPr id="266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r>
              <a:rPr lang="es-ES"/>
              <a:t>Tudurí García Rosa.2008</a:t>
            </a:r>
          </a:p>
        </p:txBody>
      </p:sp>
      <p:sp>
        <p:nvSpPr>
          <p:cNvPr id="266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D4BB59AE-F0B2-43BA-9524-F71F546A9F2E}" type="slidenum">
              <a:rPr lang="es-ES" altLang="es-CU"/>
              <a:pPr/>
              <a:t>‹Nº›</a:t>
            </a:fld>
            <a:endParaRPr lang="es-ES" altLang="es-CU"/>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newsflash/>
  </p:transition>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pie de página"/>
          <p:cNvSpPr>
            <a:spLocks noGrp="1"/>
          </p:cNvSpPr>
          <p:nvPr>
            <p:ph type="ftr" sz="quarter" idx="11"/>
          </p:nvPr>
        </p:nvSpPr>
        <p:spPr/>
        <p:txBody>
          <a:bodyPr/>
          <a:lstStyle/>
          <a:p>
            <a:pPr>
              <a:defRPr/>
            </a:pPr>
            <a:r>
              <a:rPr lang="es-ES"/>
              <a:t>Tudurí García Rosa.2008</a:t>
            </a:r>
          </a:p>
        </p:txBody>
      </p:sp>
      <p:sp>
        <p:nvSpPr>
          <p:cNvPr id="6"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4F8D359-1515-4709-927D-B03DDC5B98D5}" type="slidenum">
              <a:rPr lang="es-ES" altLang="es-CU">
                <a:latin typeface="Arial" panose="020B0604020202020204" pitchFamily="34" charset="0"/>
              </a:rPr>
              <a:pPr eaLnBrk="1" hangingPunct="1"/>
              <a:t>1</a:t>
            </a:fld>
            <a:endParaRPr lang="es-ES" altLang="es-CU">
              <a:latin typeface="Arial" panose="020B0604020202020204" pitchFamily="34" charset="0"/>
            </a:endParaRPr>
          </a:p>
        </p:txBody>
      </p:sp>
      <p:sp>
        <p:nvSpPr>
          <p:cNvPr id="2052" name="WordArt 4"/>
          <p:cNvSpPr>
            <a:spLocks noChangeArrowheads="1" noChangeShapeType="1" noTextEdit="1"/>
          </p:cNvSpPr>
          <p:nvPr/>
        </p:nvSpPr>
        <p:spPr bwMode="auto">
          <a:xfrm>
            <a:off x="468313" y="476250"/>
            <a:ext cx="5903912" cy="44656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2">
              <a:avLst>
                <a:gd name="adj1" fmla="val 13005"/>
                <a:gd name="adj2" fmla="val 0"/>
              </a:avLst>
            </a:prstTxWarp>
          </a:bodyPr>
          <a:lstStyle/>
          <a:p>
            <a:pPr algn="ctr"/>
            <a:r>
              <a:rPr lang="es-E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PSICOTERAPIA</a:t>
            </a:r>
            <a:endParaRPr lang="es-CU"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endParaRPr>
          </a:p>
        </p:txBody>
      </p:sp>
      <p:pic>
        <p:nvPicPr>
          <p:cNvPr id="2053" name="Picture 5" descr="J0234687"/>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429250" y="4286250"/>
            <a:ext cx="3527425" cy="207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43750" y="642938"/>
            <a:ext cx="1714500"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p:cTn id="7" dur="500" fill="hold"/>
                                        <p:tgtEl>
                                          <p:spTgt spid="2053"/>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053"/>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053"/>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053"/>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25" presetClass="entr" presetSubtype="0" fill="hold" grpId="0" nodeType="afterEffect">
                                  <p:stCondLst>
                                    <p:cond delay="0"/>
                                  </p:stCondLst>
                                  <p:childTnLst>
                                    <p:set>
                                      <p:cBhvr>
                                        <p:cTn id="13" dur="1" fill="hold">
                                          <p:stCondLst>
                                            <p:cond delay="0"/>
                                          </p:stCondLst>
                                        </p:cTn>
                                        <p:tgtEl>
                                          <p:spTgt spid="2052"/>
                                        </p:tgtEl>
                                        <p:attrNameLst>
                                          <p:attrName>style.visibility</p:attrName>
                                        </p:attrNameLst>
                                      </p:cBhvr>
                                      <p:to>
                                        <p:strVal val="visible"/>
                                      </p:to>
                                    </p:set>
                                    <p:anim calcmode="lin" valueType="num">
                                      <p:cBhvr>
                                        <p:cTn id="14" dur="250" decel="50000" fill="hold">
                                          <p:stCondLst>
                                            <p:cond delay="0"/>
                                          </p:stCondLst>
                                        </p:cTn>
                                        <p:tgtEl>
                                          <p:spTgt spid="2052"/>
                                        </p:tgtEl>
                                        <p:attrNameLst>
                                          <p:attrName>style.rotation</p:attrName>
                                        </p:attrNameLst>
                                      </p:cBhvr>
                                      <p:tavLst>
                                        <p:tav tm="0">
                                          <p:val>
                                            <p:fltVal val="-90"/>
                                          </p:val>
                                        </p:tav>
                                        <p:tav tm="100000">
                                          <p:val>
                                            <p:fltVal val="0"/>
                                          </p:val>
                                        </p:tav>
                                      </p:tavLst>
                                    </p:anim>
                                    <p:anim calcmode="lin" valueType="num">
                                      <p:cBhvr>
                                        <p:cTn id="15" dur="250" decel="50000" fill="hold">
                                          <p:stCondLst>
                                            <p:cond delay="0"/>
                                          </p:stCondLst>
                                        </p:cTn>
                                        <p:tgtEl>
                                          <p:spTgt spid="2052"/>
                                        </p:tgtEl>
                                        <p:attrNameLst>
                                          <p:attrName>ppt_w</p:attrName>
                                        </p:attrNameLst>
                                      </p:cBhvr>
                                      <p:tavLst>
                                        <p:tav tm="0">
                                          <p:val>
                                            <p:strVal val="#ppt_w"/>
                                          </p:val>
                                        </p:tav>
                                        <p:tav tm="100000">
                                          <p:val>
                                            <p:strVal val="#ppt_w*.05"/>
                                          </p:val>
                                        </p:tav>
                                      </p:tavLst>
                                    </p:anim>
                                    <p:anim calcmode="lin" valueType="num">
                                      <p:cBhvr>
                                        <p:cTn id="16" dur="250" accel="50000" fill="hold">
                                          <p:stCondLst>
                                            <p:cond delay="250"/>
                                          </p:stCondLst>
                                        </p:cTn>
                                        <p:tgtEl>
                                          <p:spTgt spid="2052"/>
                                        </p:tgtEl>
                                        <p:attrNameLst>
                                          <p:attrName>ppt_w</p:attrName>
                                        </p:attrNameLst>
                                      </p:cBhvr>
                                      <p:tavLst>
                                        <p:tav tm="0">
                                          <p:val>
                                            <p:strVal val="#ppt_w*.05"/>
                                          </p:val>
                                        </p:tav>
                                        <p:tav tm="100000">
                                          <p:val>
                                            <p:strVal val="#ppt_w"/>
                                          </p:val>
                                        </p:tav>
                                      </p:tavLst>
                                    </p:anim>
                                    <p:anim calcmode="lin" valueType="num">
                                      <p:cBhvr>
                                        <p:cTn id="17" dur="500" fill="hold"/>
                                        <p:tgtEl>
                                          <p:spTgt spid="2052"/>
                                        </p:tgtEl>
                                        <p:attrNameLst>
                                          <p:attrName>ppt_h</p:attrName>
                                        </p:attrNameLst>
                                      </p:cBhvr>
                                      <p:tavLst>
                                        <p:tav tm="0">
                                          <p:val>
                                            <p:strVal val="#ppt_h"/>
                                          </p:val>
                                        </p:tav>
                                        <p:tav tm="100000">
                                          <p:val>
                                            <p:strVal val="#ppt_h"/>
                                          </p:val>
                                        </p:tav>
                                      </p:tavLst>
                                    </p:anim>
                                    <p:anim calcmode="lin" valueType="num">
                                      <p:cBhvr>
                                        <p:cTn id="18" dur="250" decel="50000" fill="hold">
                                          <p:stCondLst>
                                            <p:cond delay="0"/>
                                          </p:stCondLst>
                                        </p:cTn>
                                        <p:tgtEl>
                                          <p:spTgt spid="2052"/>
                                        </p:tgtEl>
                                        <p:attrNameLst>
                                          <p:attrName>ppt_x</p:attrName>
                                        </p:attrNameLst>
                                      </p:cBhvr>
                                      <p:tavLst>
                                        <p:tav tm="0">
                                          <p:val>
                                            <p:strVal val="#ppt_x+.4"/>
                                          </p:val>
                                        </p:tav>
                                        <p:tav tm="100000">
                                          <p:val>
                                            <p:strVal val="#ppt_x"/>
                                          </p:val>
                                        </p:tav>
                                      </p:tavLst>
                                    </p:anim>
                                    <p:anim calcmode="lin" valueType="num">
                                      <p:cBhvr>
                                        <p:cTn id="19" dur="250" decel="50000" fill="hold">
                                          <p:stCondLst>
                                            <p:cond delay="0"/>
                                          </p:stCondLst>
                                        </p:cTn>
                                        <p:tgtEl>
                                          <p:spTgt spid="2052"/>
                                        </p:tgtEl>
                                        <p:attrNameLst>
                                          <p:attrName>ppt_y</p:attrName>
                                        </p:attrNameLst>
                                      </p:cBhvr>
                                      <p:tavLst>
                                        <p:tav tm="0">
                                          <p:val>
                                            <p:strVal val="#ppt_y-.2"/>
                                          </p:val>
                                        </p:tav>
                                        <p:tav tm="100000">
                                          <p:val>
                                            <p:strVal val="#ppt_y+.1"/>
                                          </p:val>
                                        </p:tav>
                                      </p:tavLst>
                                    </p:anim>
                                    <p:anim calcmode="lin" valueType="num">
                                      <p:cBhvr>
                                        <p:cTn id="20" dur="250" accel="50000" fill="hold">
                                          <p:stCondLst>
                                            <p:cond delay="250"/>
                                          </p:stCondLst>
                                        </p:cTn>
                                        <p:tgtEl>
                                          <p:spTgt spid="2052"/>
                                        </p:tgtEl>
                                        <p:attrNameLst>
                                          <p:attrName>ppt_y</p:attrName>
                                        </p:attrNameLst>
                                      </p:cBhvr>
                                      <p:tavLst>
                                        <p:tav tm="0">
                                          <p:val>
                                            <p:strVal val="#ppt_y+.1"/>
                                          </p:val>
                                        </p:tav>
                                        <p:tav tm="100000">
                                          <p:val>
                                            <p:strVal val="#ppt_y"/>
                                          </p:val>
                                        </p:tav>
                                      </p:tavLst>
                                    </p:anim>
                                    <p:animEffect transition="in" filter="fade">
                                      <p:cBhvr>
                                        <p:cTn id="21" dur="500" decel="50000">
                                          <p:stCondLst>
                                            <p:cond delay="0"/>
                                          </p:stCondLst>
                                        </p:cTn>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B587157C-792D-4352-88FA-937DE2483F92}" type="slidenum">
              <a:rPr lang="es-ES" altLang="es-CU">
                <a:latin typeface="Arial" panose="020B0604020202020204" pitchFamily="34" charset="0"/>
              </a:rPr>
              <a:pPr eaLnBrk="1" hangingPunct="1"/>
              <a:t>10</a:t>
            </a:fld>
            <a:endParaRPr lang="es-ES" altLang="es-CU">
              <a:latin typeface="Arial" panose="020B0604020202020204" pitchFamily="34" charset="0"/>
            </a:endParaRPr>
          </a:p>
        </p:txBody>
      </p:sp>
      <p:sp>
        <p:nvSpPr>
          <p:cNvPr id="11268" name="Rectangle 2"/>
          <p:cNvSpPr>
            <a:spLocks noChangeArrowheads="1"/>
          </p:cNvSpPr>
          <p:nvPr/>
        </p:nvSpPr>
        <p:spPr bwMode="auto">
          <a:xfrm>
            <a:off x="468313" y="620713"/>
            <a:ext cx="8218487"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U" sz="4000">
                <a:solidFill>
                  <a:srgbClr val="080808"/>
                </a:solidFill>
              </a:rPr>
              <a:t/>
            </a:r>
            <a:br>
              <a:rPr lang="es-ES_tradnl" altLang="es-CU" sz="4000">
                <a:solidFill>
                  <a:srgbClr val="080808"/>
                </a:solidFill>
              </a:rPr>
            </a:br>
            <a:r>
              <a:rPr lang="es-ES_tradnl" altLang="es-CU" sz="6000" b="1">
                <a:latin typeface="Impact" panose="020B0806030902050204" pitchFamily="34" charset="0"/>
              </a:rPr>
              <a:t/>
            </a:r>
            <a:br>
              <a:rPr lang="es-ES_tradnl" altLang="es-CU" sz="6000" b="1">
                <a:latin typeface="Impact" panose="020B0806030902050204" pitchFamily="34" charset="0"/>
              </a:rPr>
            </a:br>
            <a:endParaRPr lang="es-ES" altLang="es-CU" sz="6000" b="1">
              <a:latin typeface="Impact" panose="020B0806030902050204" pitchFamily="34" charset="0"/>
            </a:endParaRPr>
          </a:p>
        </p:txBody>
      </p:sp>
      <p:sp>
        <p:nvSpPr>
          <p:cNvPr id="36867" name="Rectangle 3"/>
          <p:cNvSpPr>
            <a:spLocks noChangeArrowheads="1"/>
          </p:cNvSpPr>
          <p:nvPr/>
        </p:nvSpPr>
        <p:spPr bwMode="auto">
          <a:xfrm>
            <a:off x="428625" y="857250"/>
            <a:ext cx="8286750"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20000"/>
              </a:spcBef>
              <a:buClr>
                <a:schemeClr val="hlink"/>
              </a:buClr>
              <a:buSzPct val="65000"/>
            </a:pPr>
            <a:r>
              <a:rPr lang="es-ES_tradnl" altLang="es-CU" sz="4000">
                <a:latin typeface="Impact" panose="020B0806030902050204" pitchFamily="34" charset="0"/>
              </a:rPr>
              <a:t>Todos los conceptos incluyen:</a:t>
            </a:r>
          </a:p>
          <a:p>
            <a:pPr algn="just" eaLnBrk="1" hangingPunct="1">
              <a:buClr>
                <a:schemeClr val="hlink"/>
              </a:buClr>
              <a:buSzPct val="65000"/>
              <a:buFont typeface="Wingdings" panose="05000000000000000000" pitchFamily="2" charset="2"/>
              <a:buChar char="n"/>
            </a:pPr>
            <a:r>
              <a:rPr lang="es-ES_tradnl" altLang="es-CU" sz="3600">
                <a:latin typeface="Impact" panose="020B0806030902050204" pitchFamily="34" charset="0"/>
              </a:rPr>
              <a:t>Relación profesional entre quién reclama ayuda y un experto que la ofrece.</a:t>
            </a:r>
          </a:p>
          <a:p>
            <a:pPr algn="just" eaLnBrk="1" hangingPunct="1">
              <a:buClr>
                <a:schemeClr val="hlink"/>
              </a:buClr>
              <a:buSzPct val="65000"/>
              <a:buFont typeface="Wingdings" panose="05000000000000000000" pitchFamily="2" charset="2"/>
              <a:buChar char="n"/>
            </a:pPr>
            <a:r>
              <a:rPr lang="es-ES_tradnl" altLang="es-CU" sz="3600">
                <a:latin typeface="Impact" panose="020B0806030902050204" pitchFamily="34" charset="0"/>
              </a:rPr>
              <a:t> Utilización de recursos que actúan por vía psicológica.</a:t>
            </a:r>
          </a:p>
          <a:p>
            <a:pPr algn="just" eaLnBrk="1" hangingPunct="1">
              <a:buClr>
                <a:schemeClr val="hlink"/>
              </a:buClr>
              <a:buSzPct val="65000"/>
              <a:buFont typeface="Wingdings" panose="05000000000000000000" pitchFamily="2" charset="2"/>
              <a:buChar char="n"/>
            </a:pPr>
            <a:r>
              <a:rPr lang="es-ES_tradnl" altLang="es-CU" sz="3600">
                <a:latin typeface="Impact" panose="020B0806030902050204" pitchFamily="34" charset="0"/>
              </a:rPr>
              <a:t>Objetivos de salud por promover o restablecer la adaptación creadora del individuo al medio. </a:t>
            </a:r>
          </a:p>
          <a:p>
            <a:pPr algn="just" eaLnBrk="1" hangingPunct="1">
              <a:buClr>
                <a:schemeClr val="hlink"/>
              </a:buClr>
              <a:buSzPct val="65000"/>
              <a:buFont typeface="Wingdings" panose="05000000000000000000" pitchFamily="2" charset="2"/>
              <a:buChar char="n"/>
            </a:pPr>
            <a:endParaRPr lang="es-ES" altLang="es-CU" sz="3600">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fade">
                                      <p:cBhvr>
                                        <p:cTn id="7" dur="500"/>
                                        <p:tgtEl>
                                          <p:spTgt spid="36867"/>
                                        </p:tgtEl>
                                      </p:cBhvr>
                                    </p:animEffect>
                                    <p:anim calcmode="lin" valueType="num">
                                      <p:cBhvr>
                                        <p:cTn id="8" dur="500" fill="hold"/>
                                        <p:tgtEl>
                                          <p:spTgt spid="36867"/>
                                        </p:tgtEl>
                                        <p:attrNameLst>
                                          <p:attrName>style.rotation</p:attrName>
                                        </p:attrNameLst>
                                      </p:cBhvr>
                                      <p:tavLst>
                                        <p:tav tm="0">
                                          <p:val>
                                            <p:fltVal val="720"/>
                                          </p:val>
                                        </p:tav>
                                        <p:tav tm="100000">
                                          <p:val>
                                            <p:fltVal val="0"/>
                                          </p:val>
                                        </p:tav>
                                      </p:tavLst>
                                    </p:anim>
                                    <p:anim calcmode="lin" valueType="num">
                                      <p:cBhvr>
                                        <p:cTn id="9" dur="500" fill="hold"/>
                                        <p:tgtEl>
                                          <p:spTgt spid="36867"/>
                                        </p:tgtEl>
                                        <p:attrNameLst>
                                          <p:attrName>ppt_h</p:attrName>
                                        </p:attrNameLst>
                                      </p:cBhvr>
                                      <p:tavLst>
                                        <p:tav tm="0">
                                          <p:val>
                                            <p:fltVal val="0"/>
                                          </p:val>
                                        </p:tav>
                                        <p:tav tm="100000">
                                          <p:val>
                                            <p:strVal val="#ppt_h"/>
                                          </p:val>
                                        </p:tav>
                                      </p:tavLst>
                                    </p:anim>
                                    <p:anim calcmode="lin" valueType="num">
                                      <p:cBhvr>
                                        <p:cTn id="10" dur="500" fill="hold"/>
                                        <p:tgtEl>
                                          <p:spTgt spid="3686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8BF806C3-B3C2-4EC9-9ADE-73790E21C4A5}" type="slidenum">
              <a:rPr lang="es-ES" altLang="es-CU">
                <a:latin typeface="Arial" panose="020B0604020202020204" pitchFamily="34" charset="0"/>
              </a:rPr>
              <a:pPr eaLnBrk="1" hangingPunct="1"/>
              <a:t>11</a:t>
            </a:fld>
            <a:endParaRPr lang="es-ES" altLang="es-CU">
              <a:latin typeface="Arial" panose="020B0604020202020204" pitchFamily="34" charset="0"/>
            </a:endParaRPr>
          </a:p>
        </p:txBody>
      </p:sp>
      <p:pic>
        <p:nvPicPr>
          <p:cNvPr id="38914" name="Picture 2" descr="computescri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89363"/>
            <a:ext cx="2520950" cy="291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WordArt 3"/>
          <p:cNvSpPr>
            <a:spLocks noChangeArrowheads="1" noChangeShapeType="1" noTextEdit="1"/>
          </p:cNvSpPr>
          <p:nvPr/>
        </p:nvSpPr>
        <p:spPr bwMode="auto">
          <a:xfrm>
            <a:off x="3233738" y="620713"/>
            <a:ext cx="5299075" cy="5400675"/>
          </a:xfrm>
          <a:prstGeom prst="rect">
            <a:avLst/>
          </a:prstGeom>
        </p:spPr>
        <p:txBody>
          <a:bodyPr wrap="none" fromWordArt="1">
            <a:prstTxWarp prst="textDeflate">
              <a:avLst>
                <a:gd name="adj" fmla="val 18750"/>
              </a:avLst>
            </a:prstTxWarp>
          </a:bodyPr>
          <a:lstStyle/>
          <a:p>
            <a:pPr algn="ctr"/>
            <a:r>
              <a:rPr lang="es-ES"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Clasificación </a:t>
            </a:r>
          </a:p>
          <a:p>
            <a:pPr algn="ctr"/>
            <a:r>
              <a:rPr lang="es-ES"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en</a:t>
            </a:r>
          </a:p>
          <a:p>
            <a:pPr algn="ctr"/>
            <a:r>
              <a:rPr lang="es-ES"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Psicoterapia</a:t>
            </a:r>
            <a:endParaRPr lang="es-C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p:cTn id="7" dur="500" fill="hold"/>
                                        <p:tgtEl>
                                          <p:spTgt spid="3891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891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891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8914"/>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19" presetClass="entr" presetSubtype="10" fill="hold" grpId="0" nodeType="afterEffect">
                                  <p:stCondLst>
                                    <p:cond delay="0"/>
                                  </p:stCondLst>
                                  <p:childTnLst>
                                    <p:set>
                                      <p:cBhvr>
                                        <p:cTn id="13" dur="1" fill="hold">
                                          <p:stCondLst>
                                            <p:cond delay="0"/>
                                          </p:stCondLst>
                                        </p:cTn>
                                        <p:tgtEl>
                                          <p:spTgt spid="38915"/>
                                        </p:tgtEl>
                                        <p:attrNameLst>
                                          <p:attrName>style.visibility</p:attrName>
                                        </p:attrNameLst>
                                      </p:cBhvr>
                                      <p:to>
                                        <p:strVal val="visible"/>
                                      </p:to>
                                    </p:set>
                                    <p:anim calcmode="lin" valueType="num">
                                      <p:cBhvr>
                                        <p:cTn id="14" dur="500" fill="hold"/>
                                        <p:tgtEl>
                                          <p:spTgt spid="38915"/>
                                        </p:tgtEl>
                                        <p:attrNameLst>
                                          <p:attrName>ppt_w</p:attrName>
                                        </p:attrNameLst>
                                      </p:cBhvr>
                                      <p:tavLst>
                                        <p:tav tm="0" fmla="#ppt_w*sin(2.5*pi*$)">
                                          <p:val>
                                            <p:fltVal val="0"/>
                                          </p:val>
                                        </p:tav>
                                        <p:tav tm="100000">
                                          <p:val>
                                            <p:fltVal val="1"/>
                                          </p:val>
                                        </p:tav>
                                      </p:tavLst>
                                    </p:anim>
                                    <p:anim calcmode="lin" valueType="num">
                                      <p:cBhvr>
                                        <p:cTn id="15" dur="500" fill="hold"/>
                                        <p:tgtEl>
                                          <p:spTgt spid="389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FA0948D2-51ED-4DFA-A067-42AD15026234}" type="slidenum">
              <a:rPr lang="es-ES" altLang="es-CU">
                <a:latin typeface="Arial" panose="020B0604020202020204" pitchFamily="34" charset="0"/>
              </a:rPr>
              <a:pPr eaLnBrk="1" hangingPunct="1"/>
              <a:t>12</a:t>
            </a:fld>
            <a:endParaRPr lang="es-ES" altLang="es-CU">
              <a:latin typeface="Arial" panose="020B0604020202020204" pitchFamily="34" charset="0"/>
            </a:endParaRPr>
          </a:p>
        </p:txBody>
      </p:sp>
      <p:sp>
        <p:nvSpPr>
          <p:cNvPr id="39938" name="Rectangle 2"/>
          <p:cNvSpPr>
            <a:spLocks noChangeArrowheads="1"/>
          </p:cNvSpPr>
          <p:nvPr/>
        </p:nvSpPr>
        <p:spPr bwMode="auto">
          <a:xfrm>
            <a:off x="1258888" y="765175"/>
            <a:ext cx="6769100"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4800" b="1">
              <a:latin typeface="Impact" pitchFamily="34" charset="0"/>
            </a:endParaRPr>
          </a:p>
        </p:txBody>
      </p:sp>
      <p:sp>
        <p:nvSpPr>
          <p:cNvPr id="39939" name="Rectangle 3"/>
          <p:cNvSpPr>
            <a:spLocks noChangeArrowheads="1"/>
          </p:cNvSpPr>
          <p:nvPr/>
        </p:nvSpPr>
        <p:spPr bwMode="auto">
          <a:xfrm>
            <a:off x="1187450" y="3141663"/>
            <a:ext cx="6840538" cy="2519362"/>
          </a:xfrm>
          <a:prstGeom prst="rect">
            <a:avLst/>
          </a:prstGeom>
          <a:noFill/>
          <a:ln w="9525">
            <a:noFill/>
            <a:miter lim="800000"/>
            <a:headEnd/>
            <a:tailEnd/>
          </a:ln>
          <a:effectLst/>
        </p:spPr>
        <p:txBody>
          <a:bodyPr/>
          <a:lstStyle/>
          <a:p>
            <a:pPr marL="1143000" lvl="2" indent="-228600">
              <a:spcBef>
                <a:spcPct val="20000"/>
              </a:spcBef>
              <a:buClr>
                <a:schemeClr val="hlink"/>
              </a:buClr>
              <a:buSzPct val="65000"/>
              <a:buFont typeface="Wingdings" pitchFamily="2" charset="2"/>
              <a:buNone/>
              <a:defRPr/>
            </a:pPr>
            <a:r>
              <a:rPr lang="es-ES_tradnl" sz="3200"/>
              <a:t> </a:t>
            </a:r>
            <a:r>
              <a:rPr lang="es-ES_tradnl" sz="3600">
                <a:latin typeface="Impact" pitchFamily="34" charset="0"/>
              </a:rPr>
              <a:t>Según objetivos perseguidos:</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Supresiva.</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Reeducativa.</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Reconstructiva.</a:t>
            </a:r>
            <a:endParaRPr lang="es-ES" sz="3600">
              <a:effectLst>
                <a:outerShdw blurRad="38100" dist="38100" dir="2700000" algn="tl">
                  <a:srgbClr val="000000"/>
                </a:outerShdw>
              </a:effectLst>
              <a:latin typeface="Impact"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p:cTn id="7" dur="500" fill="hold"/>
                                        <p:tgtEl>
                                          <p:spTgt spid="3993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39938"/>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39938"/>
                                        </p:tgtEl>
                                        <p:attrNameLst>
                                          <p:attrName>ppt_y</p:attrName>
                                        </p:attrNameLst>
                                      </p:cBhvr>
                                      <p:tavLst>
                                        <p:tav tm="0">
                                          <p:val>
                                            <p:strVal val="#ppt_y"/>
                                          </p:val>
                                        </p:tav>
                                        <p:tav tm="100000">
                                          <p:val>
                                            <p:strVal val="#ppt_y"/>
                                          </p:val>
                                        </p:tav>
                                      </p:tavLst>
                                    </p:anim>
                                    <p:animEffect transition="in" filter="fade">
                                      <p:cBhvr>
                                        <p:cTn id="10" dur="500"/>
                                        <p:tgtEl>
                                          <p:spTgt spid="39938"/>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39939"/>
                                        </p:tgtEl>
                                        <p:attrNameLst>
                                          <p:attrName>style.visibility</p:attrName>
                                        </p:attrNameLst>
                                      </p:cBhvr>
                                      <p:to>
                                        <p:strVal val="visible"/>
                                      </p:to>
                                    </p:set>
                                    <p:anim calcmode="lin" valueType="num">
                                      <p:cBhvr>
                                        <p:cTn id="13" dur="500" fill="hold"/>
                                        <p:tgtEl>
                                          <p:spTgt spid="3993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39939"/>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39939"/>
                                        </p:tgtEl>
                                        <p:attrNameLst>
                                          <p:attrName>ppt_y</p:attrName>
                                        </p:attrNameLst>
                                      </p:cBhvr>
                                      <p:tavLst>
                                        <p:tav tm="0">
                                          <p:val>
                                            <p:strVal val="#ppt_y"/>
                                          </p:val>
                                        </p:tav>
                                        <p:tav tm="100000">
                                          <p:val>
                                            <p:strVal val="#ppt_y"/>
                                          </p:val>
                                        </p:tav>
                                      </p:tavLst>
                                    </p:anim>
                                    <p:animEffect transition="in" filter="fade">
                                      <p:cBhvr>
                                        <p:cTn id="16" dur="500"/>
                                        <p:tgtEl>
                                          <p:spTgt spid="39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9114E90-AABF-49EA-9C5F-CA662AD5A2FB}" type="slidenum">
              <a:rPr lang="es-ES" altLang="es-CU">
                <a:latin typeface="Arial" panose="020B0604020202020204" pitchFamily="34" charset="0"/>
              </a:rPr>
              <a:pPr eaLnBrk="1" hangingPunct="1"/>
              <a:t>13</a:t>
            </a:fld>
            <a:endParaRPr lang="es-ES" altLang="es-CU">
              <a:latin typeface="Arial" panose="020B0604020202020204" pitchFamily="34" charset="0"/>
            </a:endParaRPr>
          </a:p>
        </p:txBody>
      </p:sp>
      <p:sp>
        <p:nvSpPr>
          <p:cNvPr id="40962" name="Rectangle 2"/>
          <p:cNvSpPr>
            <a:spLocks noChangeArrowheads="1"/>
          </p:cNvSpPr>
          <p:nvPr/>
        </p:nvSpPr>
        <p:spPr bwMode="auto">
          <a:xfrm>
            <a:off x="1187450" y="765175"/>
            <a:ext cx="7200900"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5400" b="1">
              <a:effectLst>
                <a:outerShdw blurRad="38100" dist="38100" dir="2700000" algn="tl">
                  <a:srgbClr val="000000"/>
                </a:outerShdw>
              </a:effectLst>
              <a:latin typeface="Impact" pitchFamily="34" charset="0"/>
            </a:endParaRPr>
          </a:p>
        </p:txBody>
      </p:sp>
      <p:sp>
        <p:nvSpPr>
          <p:cNvPr id="40963" name="Rectangle 3"/>
          <p:cNvSpPr>
            <a:spLocks noChangeArrowheads="1"/>
          </p:cNvSpPr>
          <p:nvPr/>
        </p:nvSpPr>
        <p:spPr bwMode="auto">
          <a:xfrm>
            <a:off x="1331913" y="3357563"/>
            <a:ext cx="619283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lvl="2" eaLnBrk="1" hangingPunct="1">
              <a:spcBef>
                <a:spcPct val="20000"/>
              </a:spcBef>
              <a:buClr>
                <a:schemeClr val="hlink"/>
              </a:buClr>
              <a:buSzPct val="65000"/>
              <a:buFont typeface="Wingdings" panose="05000000000000000000" pitchFamily="2" charset="2"/>
              <a:buNone/>
            </a:pPr>
            <a:r>
              <a:rPr lang="es-ES_tradnl" altLang="es-CU" sz="3200"/>
              <a:t> </a:t>
            </a:r>
            <a:r>
              <a:rPr lang="es-ES_tradnl" altLang="es-CU" sz="3600">
                <a:latin typeface="Impact" panose="020B0806030902050204" pitchFamily="34" charset="0"/>
              </a:rPr>
              <a:t>Según duración.</a:t>
            </a:r>
          </a:p>
          <a:p>
            <a:pPr lvl="2"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Duración breve.</a:t>
            </a:r>
          </a:p>
          <a:p>
            <a:pPr lvl="2"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Duración moderada o prolongada.</a:t>
            </a:r>
            <a:endParaRPr lang="es-ES" altLang="es-CU" sz="3600">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40962"/>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40962"/>
                                        </p:tgtEl>
                                        <p:attrNameLst>
                                          <p:attrName>ppt_y</p:attrName>
                                        </p:attrNameLst>
                                      </p:cBhvr>
                                      <p:tavLst>
                                        <p:tav tm="0">
                                          <p:val>
                                            <p:strVal val="#ppt_y"/>
                                          </p:val>
                                        </p:tav>
                                        <p:tav tm="100000">
                                          <p:val>
                                            <p:strVal val="#ppt_y"/>
                                          </p:val>
                                        </p:tav>
                                      </p:tavLst>
                                    </p:anim>
                                    <p:animEffect transition="in" filter="fade">
                                      <p:cBhvr>
                                        <p:cTn id="10" dur="500"/>
                                        <p:tgtEl>
                                          <p:spTgt spid="40962"/>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40963"/>
                                        </p:tgtEl>
                                        <p:attrNameLst>
                                          <p:attrName>style.visibility</p:attrName>
                                        </p:attrNameLst>
                                      </p:cBhvr>
                                      <p:to>
                                        <p:strVal val="visible"/>
                                      </p:to>
                                    </p:set>
                                    <p:anim calcmode="lin" valueType="num">
                                      <p:cBhvr>
                                        <p:cTn id="13" dur="500" fill="hold"/>
                                        <p:tgtEl>
                                          <p:spTgt spid="4096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40963"/>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40963"/>
                                        </p:tgtEl>
                                        <p:attrNameLst>
                                          <p:attrName>ppt_y</p:attrName>
                                        </p:attrNameLst>
                                      </p:cBhvr>
                                      <p:tavLst>
                                        <p:tav tm="0">
                                          <p:val>
                                            <p:strVal val="#ppt_y"/>
                                          </p:val>
                                        </p:tav>
                                        <p:tav tm="100000">
                                          <p:val>
                                            <p:strVal val="#ppt_y"/>
                                          </p:val>
                                        </p:tav>
                                      </p:tavLst>
                                    </p:anim>
                                    <p:animEffect transition="in" filter="fade">
                                      <p:cBhvr>
                                        <p:cTn id="16" dur="5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D5575F7-5E78-423B-B06D-328D241C7FCE}" type="slidenum">
              <a:rPr lang="es-ES" altLang="es-CU">
                <a:latin typeface="Arial" panose="020B0604020202020204" pitchFamily="34" charset="0"/>
              </a:rPr>
              <a:pPr eaLnBrk="1" hangingPunct="1"/>
              <a:t>14</a:t>
            </a:fld>
            <a:endParaRPr lang="es-ES" altLang="es-CU">
              <a:latin typeface="Arial" panose="020B0604020202020204" pitchFamily="34" charset="0"/>
            </a:endParaRPr>
          </a:p>
        </p:txBody>
      </p:sp>
      <p:sp>
        <p:nvSpPr>
          <p:cNvPr id="41986" name="Rectangle 2"/>
          <p:cNvSpPr>
            <a:spLocks noChangeArrowheads="1"/>
          </p:cNvSpPr>
          <p:nvPr/>
        </p:nvSpPr>
        <p:spPr bwMode="auto">
          <a:xfrm>
            <a:off x="1331913" y="692150"/>
            <a:ext cx="6624637"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5400" b="1">
              <a:latin typeface="Impact" pitchFamily="34" charset="0"/>
            </a:endParaRPr>
          </a:p>
        </p:txBody>
      </p:sp>
      <p:sp>
        <p:nvSpPr>
          <p:cNvPr id="41987" name="Rectangle 3"/>
          <p:cNvSpPr>
            <a:spLocks noChangeArrowheads="1"/>
          </p:cNvSpPr>
          <p:nvPr/>
        </p:nvSpPr>
        <p:spPr bwMode="auto">
          <a:xfrm>
            <a:off x="1116013" y="2924175"/>
            <a:ext cx="6985000" cy="2735263"/>
          </a:xfrm>
          <a:prstGeom prst="rect">
            <a:avLst/>
          </a:prstGeom>
          <a:noFill/>
          <a:ln w="9525">
            <a:noFill/>
            <a:miter lim="800000"/>
            <a:headEnd/>
            <a:tailEnd/>
          </a:ln>
          <a:effectLst/>
        </p:spPr>
        <p:txBody>
          <a:bodyPr/>
          <a:lstStyle/>
          <a:p>
            <a:pPr marL="1143000" lvl="2" indent="-228600">
              <a:spcBef>
                <a:spcPct val="20000"/>
              </a:spcBef>
              <a:buClr>
                <a:schemeClr val="hlink"/>
              </a:buClr>
              <a:buSzPct val="65000"/>
              <a:buFont typeface="Wingdings" pitchFamily="2" charset="2"/>
              <a:buNone/>
              <a:defRPr/>
            </a:pPr>
            <a:r>
              <a:rPr lang="es-ES_tradnl" sz="3200"/>
              <a:t>  </a:t>
            </a:r>
            <a:r>
              <a:rPr lang="es-ES_tradnl" sz="3600">
                <a:latin typeface="Impact" pitchFamily="34" charset="0"/>
              </a:rPr>
              <a:t>Según  la profundidad de su acción  en la personalidad:</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Superficial.</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Profunda.</a:t>
            </a:r>
            <a:endParaRPr lang="es-ES" sz="2800">
              <a:effectLst>
                <a:outerShdw blurRad="38100" dist="38100" dir="2700000" algn="tl">
                  <a:srgbClr val="000000"/>
                </a:outerShdw>
              </a:effectLst>
              <a:latin typeface="Impact"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41986"/>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41986"/>
                                        </p:tgtEl>
                                        <p:attrNameLst>
                                          <p:attrName>ppt_y</p:attrName>
                                        </p:attrNameLst>
                                      </p:cBhvr>
                                      <p:tavLst>
                                        <p:tav tm="0">
                                          <p:val>
                                            <p:strVal val="#ppt_y"/>
                                          </p:val>
                                        </p:tav>
                                        <p:tav tm="100000">
                                          <p:val>
                                            <p:strVal val="#ppt_y"/>
                                          </p:val>
                                        </p:tav>
                                      </p:tavLst>
                                    </p:anim>
                                    <p:animEffect transition="in" filter="fade">
                                      <p:cBhvr>
                                        <p:cTn id="10" dur="500"/>
                                        <p:tgtEl>
                                          <p:spTgt spid="41986"/>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41987"/>
                                        </p:tgtEl>
                                        <p:attrNameLst>
                                          <p:attrName>style.visibility</p:attrName>
                                        </p:attrNameLst>
                                      </p:cBhvr>
                                      <p:to>
                                        <p:strVal val="visible"/>
                                      </p:to>
                                    </p:set>
                                    <p:anim calcmode="lin" valueType="num">
                                      <p:cBhvr>
                                        <p:cTn id="13" dur="500" fill="hold"/>
                                        <p:tgtEl>
                                          <p:spTgt spid="4198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41987"/>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41987"/>
                                        </p:tgtEl>
                                        <p:attrNameLst>
                                          <p:attrName>ppt_y</p:attrName>
                                        </p:attrNameLst>
                                      </p:cBhvr>
                                      <p:tavLst>
                                        <p:tav tm="0">
                                          <p:val>
                                            <p:strVal val="#ppt_y"/>
                                          </p:val>
                                        </p:tav>
                                        <p:tav tm="100000">
                                          <p:val>
                                            <p:strVal val="#ppt_y"/>
                                          </p:val>
                                        </p:tav>
                                      </p:tavLst>
                                    </p:anim>
                                    <p:animEffect transition="in" filter="fade">
                                      <p:cBhvr>
                                        <p:cTn id="16"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F247D6A-4171-4B59-A479-10E7AE0F1EDE}" type="slidenum">
              <a:rPr lang="es-ES" altLang="es-CU">
                <a:latin typeface="Arial" panose="020B0604020202020204" pitchFamily="34" charset="0"/>
              </a:rPr>
              <a:pPr eaLnBrk="1" hangingPunct="1"/>
              <a:t>15</a:t>
            </a:fld>
            <a:endParaRPr lang="es-ES" altLang="es-CU">
              <a:latin typeface="Arial" panose="020B0604020202020204" pitchFamily="34" charset="0"/>
            </a:endParaRPr>
          </a:p>
        </p:txBody>
      </p:sp>
      <p:sp>
        <p:nvSpPr>
          <p:cNvPr id="51202" name="Rectangle 2"/>
          <p:cNvSpPr>
            <a:spLocks noChangeArrowheads="1"/>
          </p:cNvSpPr>
          <p:nvPr/>
        </p:nvSpPr>
        <p:spPr bwMode="auto">
          <a:xfrm>
            <a:off x="1331913" y="692150"/>
            <a:ext cx="6624637"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5400" b="1">
              <a:latin typeface="Impact" pitchFamily="34" charset="0"/>
            </a:endParaRPr>
          </a:p>
        </p:txBody>
      </p:sp>
      <p:sp>
        <p:nvSpPr>
          <p:cNvPr id="51203" name="Rectangle 3"/>
          <p:cNvSpPr>
            <a:spLocks noChangeArrowheads="1"/>
          </p:cNvSpPr>
          <p:nvPr/>
        </p:nvSpPr>
        <p:spPr bwMode="auto">
          <a:xfrm>
            <a:off x="1331913" y="3141663"/>
            <a:ext cx="6192837"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lvl="2" eaLnBrk="1" hangingPunct="1">
              <a:spcBef>
                <a:spcPct val="20000"/>
              </a:spcBef>
              <a:buClr>
                <a:schemeClr val="hlink"/>
              </a:buClr>
              <a:buSzPct val="65000"/>
              <a:buFont typeface="Wingdings" panose="05000000000000000000" pitchFamily="2" charset="2"/>
              <a:buNone/>
            </a:pPr>
            <a:r>
              <a:rPr lang="es-ES_tradnl" altLang="es-CU" sz="3200"/>
              <a:t>  </a:t>
            </a:r>
            <a:r>
              <a:rPr lang="es-ES_tradnl" altLang="es-CU" sz="3600">
                <a:latin typeface="Impact" panose="020B0806030902050204" pitchFamily="34" charset="0"/>
              </a:rPr>
              <a:t>Según la profundidad  en la exploración biográfica:</a:t>
            </a:r>
          </a:p>
          <a:p>
            <a:pPr lvl="2"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Exploratoria.</a:t>
            </a:r>
          </a:p>
          <a:p>
            <a:pPr lvl="2"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No exploratoria.</a:t>
            </a:r>
            <a:endParaRPr lang="es-ES" altLang="es-CU" sz="3600">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51202"/>
                                        </p:tgtEl>
                                        <p:attrNameLst>
                                          <p:attrName>style.visibility</p:attrName>
                                        </p:attrNameLst>
                                      </p:cBhvr>
                                      <p:to>
                                        <p:strVal val="visible"/>
                                      </p:to>
                                    </p:set>
                                    <p:anim calcmode="lin" valueType="num">
                                      <p:cBhvr>
                                        <p:cTn id="7" dur="500" fill="hold"/>
                                        <p:tgtEl>
                                          <p:spTgt spid="5120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1202"/>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1202"/>
                                        </p:tgtEl>
                                        <p:attrNameLst>
                                          <p:attrName>ppt_y</p:attrName>
                                        </p:attrNameLst>
                                      </p:cBhvr>
                                      <p:tavLst>
                                        <p:tav tm="0">
                                          <p:val>
                                            <p:strVal val="#ppt_y"/>
                                          </p:val>
                                        </p:tav>
                                        <p:tav tm="100000">
                                          <p:val>
                                            <p:strVal val="#ppt_y"/>
                                          </p:val>
                                        </p:tav>
                                      </p:tavLst>
                                    </p:anim>
                                    <p:animEffect transition="in" filter="fade">
                                      <p:cBhvr>
                                        <p:cTn id="10" dur="500"/>
                                        <p:tgtEl>
                                          <p:spTgt spid="51202"/>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51203"/>
                                        </p:tgtEl>
                                        <p:attrNameLst>
                                          <p:attrName>style.visibility</p:attrName>
                                        </p:attrNameLst>
                                      </p:cBhvr>
                                      <p:to>
                                        <p:strVal val="visible"/>
                                      </p:to>
                                    </p:set>
                                    <p:anim calcmode="lin" valueType="num">
                                      <p:cBhvr>
                                        <p:cTn id="13" dur="500" fill="hold"/>
                                        <p:tgtEl>
                                          <p:spTgt spid="5120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51203"/>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51203"/>
                                        </p:tgtEl>
                                        <p:attrNameLst>
                                          <p:attrName>ppt_y</p:attrName>
                                        </p:attrNameLst>
                                      </p:cBhvr>
                                      <p:tavLst>
                                        <p:tav tm="0">
                                          <p:val>
                                            <p:strVal val="#ppt_y"/>
                                          </p:val>
                                        </p:tav>
                                        <p:tav tm="100000">
                                          <p:val>
                                            <p:strVal val="#ppt_y"/>
                                          </p:val>
                                        </p:tav>
                                      </p:tavLst>
                                    </p:anim>
                                    <p:animEffect transition="in" filter="fade">
                                      <p:cBhvr>
                                        <p:cTn id="16" dur="5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4E036404-A1A1-4C1A-9700-3A3593C07771}" type="slidenum">
              <a:rPr lang="es-ES" altLang="es-CU">
                <a:latin typeface="Arial" panose="020B0604020202020204" pitchFamily="34" charset="0"/>
              </a:rPr>
              <a:pPr eaLnBrk="1" hangingPunct="1"/>
              <a:t>16</a:t>
            </a:fld>
            <a:endParaRPr lang="es-ES" altLang="es-CU">
              <a:latin typeface="Arial" panose="020B0604020202020204" pitchFamily="34" charset="0"/>
            </a:endParaRPr>
          </a:p>
        </p:txBody>
      </p:sp>
      <p:sp>
        <p:nvSpPr>
          <p:cNvPr id="52226" name="Rectangle 2"/>
          <p:cNvSpPr>
            <a:spLocks noGrp="1" noChangeArrowheads="1"/>
          </p:cNvSpPr>
          <p:nvPr>
            <p:ph type="title"/>
          </p:nvPr>
        </p:nvSpPr>
        <p:spPr>
          <a:xfrm>
            <a:off x="323850" y="620713"/>
            <a:ext cx="8229600" cy="1371600"/>
          </a:xfrm>
        </p:spPr>
        <p:txBody>
          <a:bodyPr/>
          <a:lstStyle/>
          <a:p>
            <a:pPr eaLnBrk="1" hangingPunct="1">
              <a:defRPr/>
            </a:pPr>
            <a:r>
              <a:rPr lang="es-ES_tradnl" sz="5400" b="1" smtClean="0">
                <a:solidFill>
                  <a:schemeClr val="tx1"/>
                </a:solidFill>
                <a:latin typeface="Impact" pitchFamily="34" charset="0"/>
              </a:rPr>
              <a:t>Clasificación de la Psicoterapia</a:t>
            </a:r>
            <a:endParaRPr lang="es-ES" sz="5400" b="1" smtClean="0">
              <a:solidFill>
                <a:schemeClr val="tx1"/>
              </a:solidFill>
              <a:effectLst/>
              <a:latin typeface="Impact" pitchFamily="34" charset="0"/>
            </a:endParaRPr>
          </a:p>
        </p:txBody>
      </p:sp>
      <p:sp>
        <p:nvSpPr>
          <p:cNvPr id="52227" name="Rectangle 3"/>
          <p:cNvSpPr>
            <a:spLocks noGrp="1" noChangeArrowheads="1"/>
          </p:cNvSpPr>
          <p:nvPr>
            <p:ph type="body" idx="1"/>
          </p:nvPr>
        </p:nvSpPr>
        <p:spPr>
          <a:xfrm>
            <a:off x="2051050" y="2997200"/>
            <a:ext cx="5327650" cy="2736850"/>
          </a:xfrm>
        </p:spPr>
        <p:txBody>
          <a:bodyPr/>
          <a:lstStyle/>
          <a:p>
            <a:pPr eaLnBrk="1" hangingPunct="1">
              <a:buFont typeface="Wingdings" panose="05000000000000000000" pitchFamily="2" charset="2"/>
              <a:buNone/>
              <a:defRPr/>
            </a:pPr>
            <a:r>
              <a:rPr lang="es-ES" sz="4000" b="1" smtClean="0">
                <a:latin typeface="Impact" pitchFamily="34" charset="0"/>
              </a:rPr>
              <a:t>    </a:t>
            </a:r>
            <a:r>
              <a:rPr lang="es-ES" sz="3600" b="1" smtClean="0">
                <a:effectLst/>
                <a:latin typeface="Impact" pitchFamily="34" charset="0"/>
              </a:rPr>
              <a:t>Según la actividad del terapeuta:</a:t>
            </a:r>
            <a:endParaRPr lang="es-ES" sz="3600" smtClean="0">
              <a:effectLst/>
              <a:latin typeface="Impact" pitchFamily="34" charset="0"/>
            </a:endParaRPr>
          </a:p>
          <a:p>
            <a:pPr eaLnBrk="1" hangingPunct="1">
              <a:defRPr/>
            </a:pPr>
            <a:r>
              <a:rPr lang="es-ES" sz="3600" smtClean="0">
                <a:effectLst/>
                <a:latin typeface="Impact" pitchFamily="34" charset="0"/>
              </a:rPr>
              <a:t>Directiva.</a:t>
            </a:r>
          </a:p>
          <a:p>
            <a:pPr eaLnBrk="1" hangingPunct="1">
              <a:defRPr/>
            </a:pPr>
            <a:r>
              <a:rPr lang="es-ES" sz="3600" smtClean="0">
                <a:effectLst/>
                <a:latin typeface="Impact" pitchFamily="34" charset="0"/>
              </a:rPr>
              <a:t>No directiva.</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 calcmode="lin" valueType="num">
                                      <p:cBhvr>
                                        <p:cTn id="7" dur="500" fill="hold"/>
                                        <p:tgtEl>
                                          <p:spTgt spid="5222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2226"/>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2226"/>
                                        </p:tgtEl>
                                        <p:attrNameLst>
                                          <p:attrName>ppt_y</p:attrName>
                                        </p:attrNameLst>
                                      </p:cBhvr>
                                      <p:tavLst>
                                        <p:tav tm="0">
                                          <p:val>
                                            <p:strVal val="#ppt_y"/>
                                          </p:val>
                                        </p:tav>
                                        <p:tav tm="100000">
                                          <p:val>
                                            <p:strVal val="#ppt_y"/>
                                          </p:val>
                                        </p:tav>
                                      </p:tavLst>
                                    </p:anim>
                                    <p:animEffect transition="in" filter="fade">
                                      <p:cBhvr>
                                        <p:cTn id="10" dur="500"/>
                                        <p:tgtEl>
                                          <p:spTgt spid="52226"/>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52227">
                                            <p:txEl>
                                              <p:pRg st="0" end="0"/>
                                            </p:txEl>
                                          </p:spTgt>
                                        </p:tgtEl>
                                        <p:attrNameLst>
                                          <p:attrName>style.visibility</p:attrName>
                                        </p:attrNameLst>
                                      </p:cBhvr>
                                      <p:to>
                                        <p:strVal val="visible"/>
                                      </p:to>
                                    </p:set>
                                    <p:anim calcmode="lin" valueType="num">
                                      <p:cBhvr>
                                        <p:cTn id="13" dur="500" fill="hold"/>
                                        <p:tgtEl>
                                          <p:spTgt spid="52227">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52227">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52227">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52227">
                                            <p:txEl>
                                              <p:pRg st="0" end="0"/>
                                            </p:txEl>
                                          </p:spTgt>
                                        </p:tgtEl>
                                      </p:cBhvr>
                                    </p:animEffect>
                                  </p:childTnLst>
                                </p:cTn>
                              </p:par>
                              <p:par>
                                <p:cTn id="17" presetID="48" presetClass="entr" presetSubtype="0" accel="50000" fill="hold" grpId="0" nodeType="withEffect">
                                  <p:stCondLst>
                                    <p:cond delay="0"/>
                                  </p:stCondLst>
                                  <p:childTnLst>
                                    <p:set>
                                      <p:cBhvr>
                                        <p:cTn id="18" dur="1" fill="hold">
                                          <p:stCondLst>
                                            <p:cond delay="0"/>
                                          </p:stCondLst>
                                        </p:cTn>
                                        <p:tgtEl>
                                          <p:spTgt spid="52227">
                                            <p:txEl>
                                              <p:pRg st="1" end="1"/>
                                            </p:txEl>
                                          </p:spTgt>
                                        </p:tgtEl>
                                        <p:attrNameLst>
                                          <p:attrName>style.visibility</p:attrName>
                                        </p:attrNameLst>
                                      </p:cBhvr>
                                      <p:to>
                                        <p:strVal val="visible"/>
                                      </p:to>
                                    </p:set>
                                    <p:anim calcmode="lin" valueType="num">
                                      <p:cBhvr>
                                        <p:cTn id="19" dur="500" fill="hold"/>
                                        <p:tgtEl>
                                          <p:spTgt spid="52227">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500" fill="hold"/>
                                        <p:tgtEl>
                                          <p:spTgt spid="52227">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1" dur="500" fill="hold"/>
                                        <p:tgtEl>
                                          <p:spTgt spid="52227">
                                            <p:txEl>
                                              <p:pRg st="1" end="1"/>
                                            </p:txEl>
                                          </p:spTgt>
                                        </p:tgtEl>
                                        <p:attrNameLst>
                                          <p:attrName>ppt_y</p:attrName>
                                        </p:attrNameLst>
                                      </p:cBhvr>
                                      <p:tavLst>
                                        <p:tav tm="0">
                                          <p:val>
                                            <p:strVal val="#ppt_y"/>
                                          </p:val>
                                        </p:tav>
                                        <p:tav tm="100000">
                                          <p:val>
                                            <p:strVal val="#ppt_y"/>
                                          </p:val>
                                        </p:tav>
                                      </p:tavLst>
                                    </p:anim>
                                    <p:animEffect transition="in" filter="fade">
                                      <p:cBhvr>
                                        <p:cTn id="22" dur="500"/>
                                        <p:tgtEl>
                                          <p:spTgt spid="52227">
                                            <p:txEl>
                                              <p:pRg st="1" end="1"/>
                                            </p:txEl>
                                          </p:spTgt>
                                        </p:tgtEl>
                                      </p:cBhvr>
                                    </p:animEffect>
                                  </p:childTnLst>
                                </p:cTn>
                              </p:par>
                              <p:par>
                                <p:cTn id="23" presetID="48" presetClass="entr" presetSubtype="0" accel="50000" fill="hold" grpId="0" nodeType="with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 calcmode="lin" valueType="num">
                                      <p:cBhvr>
                                        <p:cTn id="25" dur="500" fill="hold"/>
                                        <p:tgtEl>
                                          <p:spTgt spid="52227">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6" dur="500" fill="hold"/>
                                        <p:tgtEl>
                                          <p:spTgt spid="52227">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7" dur="500" fill="hold"/>
                                        <p:tgtEl>
                                          <p:spTgt spid="52227">
                                            <p:txEl>
                                              <p:pRg st="2" end="2"/>
                                            </p:txEl>
                                          </p:spTgt>
                                        </p:tgtEl>
                                        <p:attrNameLst>
                                          <p:attrName>ppt_y</p:attrName>
                                        </p:attrNameLst>
                                      </p:cBhvr>
                                      <p:tavLst>
                                        <p:tav tm="0">
                                          <p:val>
                                            <p:strVal val="#ppt_y"/>
                                          </p:val>
                                        </p:tav>
                                        <p:tav tm="100000">
                                          <p:val>
                                            <p:strVal val="#ppt_y"/>
                                          </p:val>
                                        </p:tav>
                                      </p:tavLst>
                                    </p:anim>
                                    <p:animEffect transition="in" filter="fade">
                                      <p:cBhvr>
                                        <p:cTn id="28" dur="500"/>
                                        <p:tgtEl>
                                          <p:spTgt spid="522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DD3EDE1-D085-46A2-B795-39138997BB22}" type="slidenum">
              <a:rPr lang="es-ES" altLang="es-CU">
                <a:latin typeface="Arial" panose="020B0604020202020204" pitchFamily="34" charset="0"/>
              </a:rPr>
              <a:pPr eaLnBrk="1" hangingPunct="1"/>
              <a:t>17</a:t>
            </a:fld>
            <a:endParaRPr lang="es-ES" altLang="es-CU">
              <a:latin typeface="Arial" panose="020B0604020202020204" pitchFamily="34" charset="0"/>
            </a:endParaRPr>
          </a:p>
        </p:txBody>
      </p:sp>
      <p:sp>
        <p:nvSpPr>
          <p:cNvPr id="43010" name="Rectangle 2"/>
          <p:cNvSpPr>
            <a:spLocks noChangeArrowheads="1"/>
          </p:cNvSpPr>
          <p:nvPr/>
        </p:nvSpPr>
        <p:spPr bwMode="auto">
          <a:xfrm>
            <a:off x="1403350" y="404813"/>
            <a:ext cx="6553200"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5400" b="1">
              <a:effectLst>
                <a:outerShdw blurRad="38100" dist="38100" dir="2700000" algn="tl">
                  <a:srgbClr val="000000"/>
                </a:outerShdw>
              </a:effectLst>
              <a:latin typeface="Impact" pitchFamily="34" charset="0"/>
            </a:endParaRPr>
          </a:p>
        </p:txBody>
      </p:sp>
      <p:sp>
        <p:nvSpPr>
          <p:cNvPr id="43011" name="Rectangle 3"/>
          <p:cNvSpPr>
            <a:spLocks noChangeArrowheads="1"/>
          </p:cNvSpPr>
          <p:nvPr/>
        </p:nvSpPr>
        <p:spPr bwMode="auto">
          <a:xfrm>
            <a:off x="684213" y="2133600"/>
            <a:ext cx="7129462" cy="4248150"/>
          </a:xfrm>
          <a:prstGeom prst="rect">
            <a:avLst/>
          </a:prstGeom>
          <a:noFill/>
          <a:ln w="9525">
            <a:noFill/>
            <a:miter lim="800000"/>
            <a:headEnd/>
            <a:tailEnd/>
          </a:ln>
          <a:effectLst/>
        </p:spPr>
        <p:txBody>
          <a:bodyPr/>
          <a:lstStyle/>
          <a:p>
            <a:pPr marL="1143000" lvl="2" indent="-228600">
              <a:spcBef>
                <a:spcPct val="20000"/>
              </a:spcBef>
              <a:buClr>
                <a:schemeClr val="hlink"/>
              </a:buClr>
              <a:buSzPct val="65000"/>
              <a:buFont typeface="Wingdings" pitchFamily="2" charset="2"/>
              <a:buNone/>
              <a:defRPr/>
            </a:pPr>
            <a:r>
              <a:rPr lang="es-ES_tradnl" sz="3200"/>
              <a:t> </a:t>
            </a:r>
            <a:r>
              <a:rPr lang="es-ES_tradnl" sz="3600">
                <a:latin typeface="Impact" pitchFamily="34" charset="0"/>
              </a:rPr>
              <a:t>Según el número de sujetos o colectivos tratados simultáneamente:</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Individual.</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De grupo.</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De pareja.</a:t>
            </a:r>
          </a:p>
          <a:p>
            <a:pPr marL="1143000" lvl="2" indent="-228600">
              <a:spcBef>
                <a:spcPct val="20000"/>
              </a:spcBef>
              <a:buClr>
                <a:schemeClr val="hlink"/>
              </a:buClr>
              <a:buSzPct val="65000"/>
              <a:buFont typeface="Wingdings" pitchFamily="2" charset="2"/>
              <a:buChar char="n"/>
              <a:defRPr/>
            </a:pPr>
            <a:r>
              <a:rPr lang="es-ES" sz="3600">
                <a:latin typeface="Impact" pitchFamily="34" charset="0"/>
              </a:rPr>
              <a:t>De familia.</a:t>
            </a:r>
            <a:endParaRPr lang="es-ES" sz="3600">
              <a:effectLst>
                <a:outerShdw blurRad="38100" dist="38100" dir="2700000" algn="tl">
                  <a:srgbClr val="000000"/>
                </a:outerShdw>
              </a:effectLst>
              <a:latin typeface="Impact"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p:cTn id="7" dur="500" fill="hold"/>
                                        <p:tgtEl>
                                          <p:spTgt spid="430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43010"/>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43010"/>
                                        </p:tgtEl>
                                        <p:attrNameLst>
                                          <p:attrName>ppt_y</p:attrName>
                                        </p:attrNameLst>
                                      </p:cBhvr>
                                      <p:tavLst>
                                        <p:tav tm="0">
                                          <p:val>
                                            <p:strVal val="#ppt_y"/>
                                          </p:val>
                                        </p:tav>
                                        <p:tav tm="100000">
                                          <p:val>
                                            <p:strVal val="#ppt_y"/>
                                          </p:val>
                                        </p:tav>
                                      </p:tavLst>
                                    </p:anim>
                                    <p:animEffect transition="in" filter="fade">
                                      <p:cBhvr>
                                        <p:cTn id="10" dur="500"/>
                                        <p:tgtEl>
                                          <p:spTgt spid="43010"/>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43011"/>
                                        </p:tgtEl>
                                        <p:attrNameLst>
                                          <p:attrName>style.visibility</p:attrName>
                                        </p:attrNameLst>
                                      </p:cBhvr>
                                      <p:to>
                                        <p:strVal val="visible"/>
                                      </p:to>
                                    </p:set>
                                    <p:anim calcmode="lin" valueType="num">
                                      <p:cBhvr>
                                        <p:cTn id="13" dur="500" fill="hold"/>
                                        <p:tgtEl>
                                          <p:spTgt spid="4301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43011"/>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43011"/>
                                        </p:tgtEl>
                                        <p:attrNameLst>
                                          <p:attrName>ppt_y</p:attrName>
                                        </p:attrNameLst>
                                      </p:cBhvr>
                                      <p:tavLst>
                                        <p:tav tm="0">
                                          <p:val>
                                            <p:strVal val="#ppt_y"/>
                                          </p:val>
                                        </p:tav>
                                        <p:tav tm="100000">
                                          <p:val>
                                            <p:strVal val="#ppt_y"/>
                                          </p:val>
                                        </p:tav>
                                      </p:tavLst>
                                    </p:anim>
                                    <p:animEffect transition="in" filter="fade">
                                      <p:cBhvr>
                                        <p:cTn id="16" dur="500"/>
                                        <p:tgtEl>
                                          <p:spTgt spid="4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FC75A880-4CA7-495F-8A64-5C2C026B71D9}" type="slidenum">
              <a:rPr lang="es-ES" altLang="es-CU">
                <a:latin typeface="Arial" panose="020B0604020202020204" pitchFamily="34" charset="0"/>
              </a:rPr>
              <a:pPr eaLnBrk="1" hangingPunct="1"/>
              <a:t>18</a:t>
            </a:fld>
            <a:endParaRPr lang="es-ES" altLang="es-CU">
              <a:latin typeface="Arial" panose="020B0604020202020204" pitchFamily="34" charset="0"/>
            </a:endParaRPr>
          </a:p>
        </p:txBody>
      </p:sp>
      <p:sp>
        <p:nvSpPr>
          <p:cNvPr id="44034" name="Rectangle 2"/>
          <p:cNvSpPr>
            <a:spLocks noChangeArrowheads="1"/>
          </p:cNvSpPr>
          <p:nvPr/>
        </p:nvSpPr>
        <p:spPr bwMode="auto">
          <a:xfrm>
            <a:off x="1476375" y="620713"/>
            <a:ext cx="6408738" cy="1384300"/>
          </a:xfrm>
          <a:prstGeom prst="rect">
            <a:avLst/>
          </a:prstGeom>
          <a:noFill/>
          <a:ln w="9525">
            <a:noFill/>
            <a:miter lim="800000"/>
            <a:headEnd/>
            <a:tailEnd/>
          </a:ln>
          <a:effectLst/>
        </p:spPr>
        <p:txBody>
          <a:bodyPr anchor="ctr"/>
          <a:lstStyle/>
          <a:p>
            <a:pPr algn="ctr">
              <a:defRPr/>
            </a:pPr>
            <a:r>
              <a:rPr lang="es-ES_tradnl" sz="5400" b="1">
                <a:effectLst>
                  <a:outerShdw blurRad="38100" dist="38100" dir="2700000" algn="tl">
                    <a:srgbClr val="000000"/>
                  </a:outerShdw>
                </a:effectLst>
                <a:latin typeface="Impact" pitchFamily="34" charset="0"/>
              </a:rPr>
              <a:t>Clasificación de la Psicoterapia</a:t>
            </a:r>
            <a:endParaRPr lang="es-ES" sz="5400" b="1">
              <a:effectLst>
                <a:outerShdw blurRad="38100" dist="38100" dir="2700000" algn="tl">
                  <a:srgbClr val="000000"/>
                </a:outerShdw>
              </a:effectLst>
              <a:latin typeface="Impact" pitchFamily="34" charset="0"/>
            </a:endParaRPr>
          </a:p>
        </p:txBody>
      </p:sp>
      <p:sp>
        <p:nvSpPr>
          <p:cNvPr id="44035" name="Rectangle 3"/>
          <p:cNvSpPr>
            <a:spLocks noChangeArrowheads="1"/>
          </p:cNvSpPr>
          <p:nvPr/>
        </p:nvSpPr>
        <p:spPr bwMode="auto">
          <a:xfrm>
            <a:off x="468313" y="2492375"/>
            <a:ext cx="8229600" cy="3816350"/>
          </a:xfrm>
          <a:prstGeom prst="rect">
            <a:avLst/>
          </a:prstGeom>
          <a:noFill/>
          <a:ln w="9525">
            <a:noFill/>
            <a:miter lim="800000"/>
            <a:headEnd/>
            <a:tailEnd/>
          </a:ln>
          <a:effectLst/>
        </p:spPr>
        <p:txBody>
          <a:bodyPr/>
          <a:lstStyle/>
          <a:p>
            <a:pPr marL="342900" indent="-342900" algn="just">
              <a:lnSpc>
                <a:spcPct val="90000"/>
              </a:lnSpc>
              <a:spcBef>
                <a:spcPct val="20000"/>
              </a:spcBef>
              <a:buClr>
                <a:schemeClr val="hlink"/>
              </a:buClr>
              <a:buSzPct val="65000"/>
              <a:buFont typeface="Wingdings" pitchFamily="2" charset="2"/>
              <a:buNone/>
              <a:defRPr/>
            </a:pPr>
            <a:r>
              <a:rPr lang="es-ES" sz="3200" dirty="0"/>
              <a:t>     </a:t>
            </a:r>
            <a:r>
              <a:rPr lang="es-ES" sz="2800" dirty="0">
                <a:latin typeface="Impact" pitchFamily="34" charset="0"/>
              </a:rPr>
              <a:t>Basada en la fundamentación teórica.</a:t>
            </a:r>
          </a:p>
          <a:p>
            <a:pPr marL="1143000" lvl="2" indent="-228600" algn="just">
              <a:lnSpc>
                <a:spcPct val="90000"/>
              </a:lnSpc>
              <a:spcBef>
                <a:spcPct val="20000"/>
              </a:spcBef>
              <a:buClr>
                <a:schemeClr val="hlink"/>
              </a:buClr>
              <a:buSzPct val="65000"/>
              <a:buFont typeface="Wingdings" pitchFamily="2" charset="2"/>
              <a:buChar char="n"/>
              <a:defRPr/>
            </a:pPr>
            <a:r>
              <a:rPr lang="es-ES_tradnl" sz="2800" dirty="0">
                <a:solidFill>
                  <a:srgbClr val="080808"/>
                </a:solidFill>
                <a:latin typeface="Impact" pitchFamily="34" charset="0"/>
              </a:rPr>
              <a:t> </a:t>
            </a:r>
            <a:r>
              <a:rPr lang="es-ES_tradnl" sz="2800" dirty="0">
                <a:latin typeface="Impact" pitchFamily="34" charset="0"/>
              </a:rPr>
              <a:t>En la exploración del inconsciente (Terapias </a:t>
            </a:r>
            <a:r>
              <a:rPr lang="es-ES_tradnl" sz="2800" dirty="0" err="1">
                <a:latin typeface="Impact" pitchFamily="34" charset="0"/>
              </a:rPr>
              <a:t>psicodinámicas</a:t>
            </a:r>
            <a:r>
              <a:rPr lang="es-ES_tradnl" sz="2800" dirty="0">
                <a:latin typeface="Impact" pitchFamily="34" charset="0"/>
              </a:rPr>
              <a:t>: Psicoanálisis  ortodoxo, </a:t>
            </a:r>
            <a:r>
              <a:rPr lang="es-ES" sz="2800" dirty="0">
                <a:latin typeface="Impact" pitchFamily="34" charset="0"/>
              </a:rPr>
              <a:t>Alfred Adler, Carl Jung, Adolf Meyer, Harry </a:t>
            </a:r>
            <a:r>
              <a:rPr lang="es-ES" sz="2800" dirty="0" err="1">
                <a:latin typeface="Impact" pitchFamily="34" charset="0"/>
              </a:rPr>
              <a:t>Stack</a:t>
            </a:r>
            <a:r>
              <a:rPr lang="es-ES" sz="2800" dirty="0">
                <a:latin typeface="Impact" pitchFamily="34" charset="0"/>
              </a:rPr>
              <a:t> Sullivan, Erich Fromm, Karen </a:t>
            </a:r>
            <a:r>
              <a:rPr lang="es-ES" sz="2800" dirty="0" err="1">
                <a:latin typeface="Impact" pitchFamily="34" charset="0"/>
              </a:rPr>
              <a:t>Horney</a:t>
            </a:r>
            <a:r>
              <a:rPr lang="es-ES" sz="2800" dirty="0">
                <a:latin typeface="Impact" pitchFamily="34" charset="0"/>
              </a:rPr>
              <a:t>, </a:t>
            </a:r>
            <a:r>
              <a:rPr lang="es-ES" sz="2800" dirty="0" err="1">
                <a:latin typeface="Impact" pitchFamily="34" charset="0"/>
              </a:rPr>
              <a:t>Wilhelm</a:t>
            </a:r>
            <a:r>
              <a:rPr lang="es-ES" sz="2800" dirty="0">
                <a:latin typeface="Impact" pitchFamily="34" charset="0"/>
              </a:rPr>
              <a:t> </a:t>
            </a:r>
            <a:r>
              <a:rPr lang="es-ES" sz="2800" dirty="0" err="1">
                <a:latin typeface="Impact" pitchFamily="34" charset="0"/>
              </a:rPr>
              <a:t>Reich</a:t>
            </a:r>
            <a:r>
              <a:rPr lang="es-ES" sz="2800" dirty="0">
                <a:latin typeface="Impact" pitchFamily="34" charset="0"/>
              </a:rPr>
              <a:t>, </a:t>
            </a:r>
            <a:r>
              <a:rPr lang="es-ES" sz="2800" dirty="0" err="1">
                <a:latin typeface="Impact" pitchFamily="34" charset="0"/>
              </a:rPr>
              <a:t>etc</a:t>
            </a:r>
            <a:r>
              <a:rPr lang="es-ES" sz="2800" dirty="0">
                <a:latin typeface="Impact" pitchFamily="34" charset="0"/>
              </a:rPr>
              <a:t>)</a:t>
            </a:r>
            <a:r>
              <a:rPr lang="es-ES" sz="2800" dirty="0">
                <a:effectLst>
                  <a:outerShdw blurRad="38100" dist="38100" dir="2700000" algn="tl">
                    <a:srgbClr val="000000"/>
                  </a:outerShdw>
                </a:effectLst>
                <a:latin typeface="Impact" pitchFamily="34" charset="0"/>
              </a:rPr>
              <a:t>      </a:t>
            </a:r>
            <a:r>
              <a:rPr lang="es-ES_tradnl" sz="2800" dirty="0">
                <a:latin typeface="Impact" pitchFamily="34" charset="0"/>
              </a:rPr>
              <a:t>.</a:t>
            </a:r>
          </a:p>
          <a:p>
            <a:pPr marL="1143000" lvl="2" indent="-228600" algn="just">
              <a:lnSpc>
                <a:spcPct val="90000"/>
              </a:lnSpc>
              <a:spcBef>
                <a:spcPct val="20000"/>
              </a:spcBef>
              <a:buClr>
                <a:schemeClr val="hlink"/>
              </a:buClr>
              <a:buSzPct val="65000"/>
              <a:buFont typeface="Wingdings" pitchFamily="2" charset="2"/>
              <a:buChar char="n"/>
              <a:defRPr/>
            </a:pPr>
            <a:r>
              <a:rPr lang="es-ES_tradnl" sz="2800" dirty="0">
                <a:latin typeface="Impact" pitchFamily="34" charset="0"/>
              </a:rPr>
              <a:t> En el efecto de la palabra (</a:t>
            </a:r>
            <a:r>
              <a:rPr lang="es-ES" sz="2800" dirty="0">
                <a:latin typeface="Impact" pitchFamily="34" charset="0"/>
              </a:rPr>
              <a:t>Psicoterapia persuasiva, Psicoterapia sugestiva, </a:t>
            </a:r>
            <a:r>
              <a:rPr lang="es-ES" sz="2800" dirty="0" err="1">
                <a:latin typeface="Impact" pitchFamily="34" charset="0"/>
              </a:rPr>
              <a:t>autosugestiva</a:t>
            </a:r>
            <a:r>
              <a:rPr lang="es-ES" sz="2800" dirty="0">
                <a:latin typeface="Impact" pitchFamily="34" charset="0"/>
              </a:rPr>
              <a:t>, etc.)</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p:cTn id="7" dur="500" fill="hold"/>
                                        <p:tgtEl>
                                          <p:spTgt spid="4403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4403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44034"/>
                                        </p:tgtEl>
                                        <p:attrNameLst>
                                          <p:attrName>ppt_y</p:attrName>
                                        </p:attrNameLst>
                                      </p:cBhvr>
                                      <p:tavLst>
                                        <p:tav tm="0">
                                          <p:val>
                                            <p:strVal val="#ppt_y"/>
                                          </p:val>
                                        </p:tav>
                                        <p:tav tm="100000">
                                          <p:val>
                                            <p:strVal val="#ppt_y"/>
                                          </p:val>
                                        </p:tav>
                                      </p:tavLst>
                                    </p:anim>
                                    <p:animEffect transition="in" filter="fade">
                                      <p:cBhvr>
                                        <p:cTn id="10" dur="500"/>
                                        <p:tgtEl>
                                          <p:spTgt spid="44034"/>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44035"/>
                                        </p:tgtEl>
                                        <p:attrNameLst>
                                          <p:attrName>style.visibility</p:attrName>
                                        </p:attrNameLst>
                                      </p:cBhvr>
                                      <p:to>
                                        <p:strVal val="visible"/>
                                      </p:to>
                                    </p:set>
                                    <p:anim calcmode="lin" valueType="num">
                                      <p:cBhvr>
                                        <p:cTn id="13" dur="500" fill="hold"/>
                                        <p:tgtEl>
                                          <p:spTgt spid="4403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44035"/>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44035"/>
                                        </p:tgtEl>
                                        <p:attrNameLst>
                                          <p:attrName>ppt_y</p:attrName>
                                        </p:attrNameLst>
                                      </p:cBhvr>
                                      <p:tavLst>
                                        <p:tav tm="0">
                                          <p:val>
                                            <p:strVal val="#ppt_y"/>
                                          </p:val>
                                        </p:tav>
                                        <p:tav tm="100000">
                                          <p:val>
                                            <p:strVal val="#ppt_y"/>
                                          </p:val>
                                        </p:tav>
                                      </p:tavLst>
                                    </p:anim>
                                    <p:animEffect transition="in" filter="fade">
                                      <p:cBhvr>
                                        <p:cTn id="16" dur="500"/>
                                        <p:tgtEl>
                                          <p:spTgt spid="44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dirty="0"/>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14CFADE-438F-4642-8AA6-FF121A7F968C}" type="slidenum">
              <a:rPr lang="es-ES" altLang="es-CU">
                <a:latin typeface="Arial" panose="020B0604020202020204" pitchFamily="34" charset="0"/>
              </a:rPr>
              <a:pPr eaLnBrk="1" hangingPunct="1"/>
              <a:t>19</a:t>
            </a:fld>
            <a:endParaRPr lang="es-ES" altLang="es-CU">
              <a:latin typeface="Arial" panose="020B0604020202020204" pitchFamily="34" charset="0"/>
            </a:endParaRPr>
          </a:p>
        </p:txBody>
      </p:sp>
      <p:sp>
        <p:nvSpPr>
          <p:cNvPr id="65538" name="Rectangle 2"/>
          <p:cNvSpPr>
            <a:spLocks noGrp="1" noChangeArrowheads="1"/>
          </p:cNvSpPr>
          <p:nvPr>
            <p:ph type="title"/>
          </p:nvPr>
        </p:nvSpPr>
        <p:spPr/>
        <p:txBody>
          <a:bodyPr/>
          <a:lstStyle/>
          <a:p>
            <a:pPr eaLnBrk="1" hangingPunct="1">
              <a:defRPr/>
            </a:pPr>
            <a:r>
              <a:rPr lang="es-ES_tradnl" sz="5400" b="1" dirty="0" smtClean="0">
                <a:solidFill>
                  <a:schemeClr val="tx1"/>
                </a:solidFill>
                <a:latin typeface="Impact" pitchFamily="34" charset="0"/>
              </a:rPr>
              <a:t>Clasificación de la Psicoterapia</a:t>
            </a:r>
            <a:endParaRPr lang="es-ES" sz="5400" b="1" dirty="0" smtClean="0">
              <a:solidFill>
                <a:schemeClr val="tx1"/>
              </a:solidFill>
              <a:latin typeface="Impact" pitchFamily="34" charset="0"/>
            </a:endParaRPr>
          </a:p>
        </p:txBody>
      </p:sp>
      <p:sp>
        <p:nvSpPr>
          <p:cNvPr id="65539" name="Rectangle 3"/>
          <p:cNvSpPr>
            <a:spLocks noGrp="1" noChangeArrowheads="1"/>
          </p:cNvSpPr>
          <p:nvPr>
            <p:ph type="body" idx="1"/>
          </p:nvPr>
        </p:nvSpPr>
        <p:spPr>
          <a:xfrm>
            <a:off x="755650" y="2205038"/>
            <a:ext cx="7931150" cy="4114800"/>
          </a:xfrm>
        </p:spPr>
        <p:txBody>
          <a:bodyPr/>
          <a:lstStyle/>
          <a:p>
            <a:pPr algn="just" eaLnBrk="1" hangingPunct="1">
              <a:lnSpc>
                <a:spcPct val="90000"/>
              </a:lnSpc>
              <a:buFont typeface="Wingdings" panose="05000000000000000000" pitchFamily="2" charset="2"/>
              <a:buNone/>
              <a:defRPr/>
            </a:pPr>
            <a:r>
              <a:rPr lang="es-ES" sz="2800" dirty="0" smtClean="0">
                <a:effectLst/>
                <a:latin typeface="Impact" pitchFamily="34" charset="0"/>
              </a:rPr>
              <a:t>Basada en la fundamentación teórica.</a:t>
            </a:r>
          </a:p>
          <a:p>
            <a:pPr lvl="2" algn="just" eaLnBrk="1" hangingPunct="1">
              <a:lnSpc>
                <a:spcPct val="90000"/>
              </a:lnSpc>
              <a:defRPr/>
            </a:pPr>
            <a:r>
              <a:rPr lang="es-ES_tradnl" sz="2800" dirty="0" smtClean="0">
                <a:effectLst/>
                <a:latin typeface="Impact" pitchFamily="34" charset="0"/>
              </a:rPr>
              <a:t>En los resultados de la experimentación psicológica (Terapias de la conducta).</a:t>
            </a:r>
          </a:p>
          <a:p>
            <a:pPr lvl="2" algn="just" eaLnBrk="1" hangingPunct="1">
              <a:lnSpc>
                <a:spcPct val="90000"/>
              </a:lnSpc>
              <a:defRPr/>
            </a:pPr>
            <a:r>
              <a:rPr lang="es-ES_tradnl" sz="2800" dirty="0" smtClean="0">
                <a:effectLst/>
                <a:latin typeface="Impact" pitchFamily="34" charset="0"/>
              </a:rPr>
              <a:t> En la exploración e inspiración existencial (</a:t>
            </a:r>
            <a:r>
              <a:rPr lang="es-ES" sz="2800" dirty="0" smtClean="0">
                <a:effectLst/>
                <a:latin typeface="Impact" pitchFamily="34" charset="0"/>
              </a:rPr>
              <a:t>Psicoterapias</a:t>
            </a:r>
            <a:r>
              <a:rPr lang="es-ES_tradnl" sz="2800" dirty="0" smtClean="0">
                <a:effectLst/>
                <a:latin typeface="Impact" pitchFamily="34" charset="0"/>
              </a:rPr>
              <a:t> existenciales y  </a:t>
            </a:r>
            <a:r>
              <a:rPr lang="es-ES" sz="2800" dirty="0" err="1" smtClean="0">
                <a:effectLst/>
                <a:latin typeface="Impact" pitchFamily="34" charset="0"/>
              </a:rPr>
              <a:t>transpersonales</a:t>
            </a:r>
            <a:r>
              <a:rPr lang="es-ES" sz="2800" dirty="0" smtClean="0">
                <a:effectLst/>
                <a:latin typeface="Impact" pitchFamily="34" charset="0"/>
              </a:rPr>
              <a:t>)</a:t>
            </a:r>
            <a:r>
              <a:rPr lang="es-ES" sz="2800" dirty="0" smtClean="0">
                <a:latin typeface="Impact" pitchFamily="34" charset="0"/>
              </a:rPr>
              <a:t> </a:t>
            </a:r>
            <a:r>
              <a:rPr lang="es-ES_tradnl" sz="2800" dirty="0" smtClean="0">
                <a:effectLst/>
                <a:latin typeface="Impact" pitchFamily="34" charset="0"/>
              </a:rPr>
              <a:t>.</a:t>
            </a:r>
          </a:p>
          <a:p>
            <a:pPr lvl="2" algn="just" eaLnBrk="1" hangingPunct="1">
              <a:lnSpc>
                <a:spcPct val="90000"/>
              </a:lnSpc>
              <a:defRPr/>
            </a:pPr>
            <a:r>
              <a:rPr lang="es-ES" sz="2800" dirty="0" smtClean="0">
                <a:effectLst/>
                <a:latin typeface="Impact" pitchFamily="34" charset="0"/>
              </a:rPr>
              <a:t>En análisis de la comunicación y en la concepción sistémica (</a:t>
            </a:r>
            <a:r>
              <a:rPr lang="es-ES" dirty="0" smtClean="0">
                <a:effectLst/>
              </a:rPr>
              <a:t>	</a:t>
            </a:r>
            <a:r>
              <a:rPr lang="es-ES" sz="2800" dirty="0" smtClean="0">
                <a:effectLst/>
                <a:latin typeface="Impact" pitchFamily="34" charset="0"/>
              </a:rPr>
              <a:t>Escuela de Palo Alto, Escuela estructural, </a:t>
            </a:r>
            <a:r>
              <a:rPr lang="es-ES" sz="2800" dirty="0" smtClean="0">
                <a:latin typeface="Impact" pitchFamily="34" charset="0"/>
              </a:rPr>
              <a:t> </a:t>
            </a:r>
            <a:r>
              <a:rPr lang="es-ES" sz="2800" dirty="0" smtClean="0">
                <a:effectLst/>
                <a:latin typeface="Impact" pitchFamily="34" charset="0"/>
              </a:rPr>
              <a:t>A. T. , etc.).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p:cTn id="7" dur="500" fill="hold"/>
                                        <p:tgtEl>
                                          <p:spTgt spid="6553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65538"/>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65538"/>
                                        </p:tgtEl>
                                        <p:attrNameLst>
                                          <p:attrName>ppt_y</p:attrName>
                                        </p:attrNameLst>
                                      </p:cBhvr>
                                      <p:tavLst>
                                        <p:tav tm="0">
                                          <p:val>
                                            <p:strVal val="#ppt_y"/>
                                          </p:val>
                                        </p:tav>
                                        <p:tav tm="100000">
                                          <p:val>
                                            <p:strVal val="#ppt_y"/>
                                          </p:val>
                                        </p:tav>
                                      </p:tavLst>
                                    </p:anim>
                                    <p:animEffect transition="in" filter="fade">
                                      <p:cBhvr>
                                        <p:cTn id="10" dur="500"/>
                                        <p:tgtEl>
                                          <p:spTgt spid="65538"/>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65539">
                                            <p:txEl>
                                              <p:pRg st="0" end="0"/>
                                            </p:txEl>
                                          </p:spTgt>
                                        </p:tgtEl>
                                        <p:attrNameLst>
                                          <p:attrName>style.visibility</p:attrName>
                                        </p:attrNameLst>
                                      </p:cBhvr>
                                      <p:to>
                                        <p:strVal val="visible"/>
                                      </p:to>
                                    </p:set>
                                    <p:anim calcmode="lin" valueType="num">
                                      <p:cBhvr>
                                        <p:cTn id="13" dur="500" fill="hold"/>
                                        <p:tgtEl>
                                          <p:spTgt spid="6553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6553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65539">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65539">
                                            <p:txEl>
                                              <p:pRg st="0" end="0"/>
                                            </p:txEl>
                                          </p:spTgt>
                                        </p:tgtEl>
                                      </p:cBhvr>
                                    </p:animEffect>
                                  </p:childTnLst>
                                </p:cTn>
                              </p:par>
                              <p:par>
                                <p:cTn id="17" presetID="48" presetClass="entr" presetSubtype="0" accel="50000" fill="hold" grpId="0" nodeType="withEffect">
                                  <p:stCondLst>
                                    <p:cond delay="0"/>
                                  </p:stCondLst>
                                  <p:childTnLst>
                                    <p:set>
                                      <p:cBhvr>
                                        <p:cTn id="18" dur="1" fill="hold">
                                          <p:stCondLst>
                                            <p:cond delay="0"/>
                                          </p:stCondLst>
                                        </p:cTn>
                                        <p:tgtEl>
                                          <p:spTgt spid="65539">
                                            <p:txEl>
                                              <p:pRg st="1" end="1"/>
                                            </p:txEl>
                                          </p:spTgt>
                                        </p:tgtEl>
                                        <p:attrNameLst>
                                          <p:attrName>style.visibility</p:attrName>
                                        </p:attrNameLst>
                                      </p:cBhvr>
                                      <p:to>
                                        <p:strVal val="visible"/>
                                      </p:to>
                                    </p:set>
                                    <p:anim calcmode="lin" valueType="num">
                                      <p:cBhvr>
                                        <p:cTn id="19" dur="500" fill="hold"/>
                                        <p:tgtEl>
                                          <p:spTgt spid="6553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500" fill="hold"/>
                                        <p:tgtEl>
                                          <p:spTgt spid="6553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1" dur="500" fill="hold"/>
                                        <p:tgtEl>
                                          <p:spTgt spid="65539">
                                            <p:txEl>
                                              <p:pRg st="1" end="1"/>
                                            </p:txEl>
                                          </p:spTgt>
                                        </p:tgtEl>
                                        <p:attrNameLst>
                                          <p:attrName>ppt_y</p:attrName>
                                        </p:attrNameLst>
                                      </p:cBhvr>
                                      <p:tavLst>
                                        <p:tav tm="0">
                                          <p:val>
                                            <p:strVal val="#ppt_y"/>
                                          </p:val>
                                        </p:tav>
                                        <p:tav tm="100000">
                                          <p:val>
                                            <p:strVal val="#ppt_y"/>
                                          </p:val>
                                        </p:tav>
                                      </p:tavLst>
                                    </p:anim>
                                    <p:animEffect transition="in" filter="fade">
                                      <p:cBhvr>
                                        <p:cTn id="22" dur="500"/>
                                        <p:tgtEl>
                                          <p:spTgt spid="65539">
                                            <p:txEl>
                                              <p:pRg st="1" end="1"/>
                                            </p:txEl>
                                          </p:spTgt>
                                        </p:tgtEl>
                                      </p:cBhvr>
                                    </p:animEffect>
                                  </p:childTnLst>
                                </p:cTn>
                              </p:par>
                              <p:par>
                                <p:cTn id="23" presetID="48" presetClass="entr" presetSubtype="0" accel="50000" fill="hold" grpId="0" nodeType="withEffect">
                                  <p:stCondLst>
                                    <p:cond delay="0"/>
                                  </p:stCondLst>
                                  <p:childTnLst>
                                    <p:set>
                                      <p:cBhvr>
                                        <p:cTn id="24" dur="1" fill="hold">
                                          <p:stCondLst>
                                            <p:cond delay="0"/>
                                          </p:stCondLst>
                                        </p:cTn>
                                        <p:tgtEl>
                                          <p:spTgt spid="65539">
                                            <p:txEl>
                                              <p:pRg st="2" end="2"/>
                                            </p:txEl>
                                          </p:spTgt>
                                        </p:tgtEl>
                                        <p:attrNameLst>
                                          <p:attrName>style.visibility</p:attrName>
                                        </p:attrNameLst>
                                      </p:cBhvr>
                                      <p:to>
                                        <p:strVal val="visible"/>
                                      </p:to>
                                    </p:set>
                                    <p:anim calcmode="lin" valueType="num">
                                      <p:cBhvr>
                                        <p:cTn id="25" dur="500" fill="hold"/>
                                        <p:tgtEl>
                                          <p:spTgt spid="6553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6" dur="500" fill="hold"/>
                                        <p:tgtEl>
                                          <p:spTgt spid="6553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7" dur="500" fill="hold"/>
                                        <p:tgtEl>
                                          <p:spTgt spid="65539">
                                            <p:txEl>
                                              <p:pRg st="2" end="2"/>
                                            </p:txEl>
                                          </p:spTgt>
                                        </p:tgtEl>
                                        <p:attrNameLst>
                                          <p:attrName>ppt_y</p:attrName>
                                        </p:attrNameLst>
                                      </p:cBhvr>
                                      <p:tavLst>
                                        <p:tav tm="0">
                                          <p:val>
                                            <p:strVal val="#ppt_y"/>
                                          </p:val>
                                        </p:tav>
                                        <p:tav tm="100000">
                                          <p:val>
                                            <p:strVal val="#ppt_y"/>
                                          </p:val>
                                        </p:tav>
                                      </p:tavLst>
                                    </p:anim>
                                    <p:animEffect transition="in" filter="fade">
                                      <p:cBhvr>
                                        <p:cTn id="28" dur="500"/>
                                        <p:tgtEl>
                                          <p:spTgt spid="65539">
                                            <p:txEl>
                                              <p:pRg st="2" end="2"/>
                                            </p:txEl>
                                          </p:spTgt>
                                        </p:tgtEl>
                                      </p:cBhvr>
                                    </p:animEffect>
                                  </p:childTnLst>
                                </p:cTn>
                              </p:par>
                              <p:par>
                                <p:cTn id="29" presetID="48" presetClass="entr" presetSubtype="0" accel="50000" fill="hold" grpId="0" nodeType="withEffect">
                                  <p:stCondLst>
                                    <p:cond delay="0"/>
                                  </p:stCondLst>
                                  <p:childTnLst>
                                    <p:set>
                                      <p:cBhvr>
                                        <p:cTn id="30" dur="1" fill="hold">
                                          <p:stCondLst>
                                            <p:cond delay="0"/>
                                          </p:stCondLst>
                                        </p:cTn>
                                        <p:tgtEl>
                                          <p:spTgt spid="65539">
                                            <p:txEl>
                                              <p:pRg st="3" end="3"/>
                                            </p:txEl>
                                          </p:spTgt>
                                        </p:tgtEl>
                                        <p:attrNameLst>
                                          <p:attrName>style.visibility</p:attrName>
                                        </p:attrNameLst>
                                      </p:cBhvr>
                                      <p:to>
                                        <p:strVal val="visible"/>
                                      </p:to>
                                    </p:set>
                                    <p:anim calcmode="lin" valueType="num">
                                      <p:cBhvr>
                                        <p:cTn id="31" dur="500" fill="hold"/>
                                        <p:tgtEl>
                                          <p:spTgt spid="65539">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500" fill="hold"/>
                                        <p:tgtEl>
                                          <p:spTgt spid="65539">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3" dur="500" fill="hold"/>
                                        <p:tgtEl>
                                          <p:spTgt spid="65539">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655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1C83599-16DC-42AF-A2DE-286D9E8E8C62}" type="slidenum">
              <a:rPr lang="es-ES" altLang="es-CU">
                <a:latin typeface="Arial" panose="020B0604020202020204" pitchFamily="34" charset="0"/>
              </a:rPr>
              <a:pPr eaLnBrk="1" hangingPunct="1"/>
              <a:t>2</a:t>
            </a:fld>
            <a:endParaRPr lang="es-ES" altLang="es-CU">
              <a:latin typeface="Arial" panose="020B0604020202020204" pitchFamily="34" charset="0"/>
            </a:endParaRPr>
          </a:p>
        </p:txBody>
      </p:sp>
      <p:sp>
        <p:nvSpPr>
          <p:cNvPr id="28674" name="WordArt 2"/>
          <p:cNvSpPr>
            <a:spLocks noChangeArrowheads="1" noChangeShapeType="1" noTextEdit="1"/>
          </p:cNvSpPr>
          <p:nvPr/>
        </p:nvSpPr>
        <p:spPr bwMode="auto">
          <a:xfrm>
            <a:off x="1071563" y="642938"/>
            <a:ext cx="7000875" cy="3409950"/>
          </a:xfrm>
          <a:prstGeom prst="rect">
            <a:avLst/>
          </a:prstGeom>
        </p:spPr>
        <p:txBody>
          <a:bodyPr wrap="none" fromWordArt="1">
            <a:prstTxWarp prst="textSlantUp">
              <a:avLst>
                <a:gd name="adj" fmla="val 55556"/>
              </a:avLst>
            </a:prstTxWarp>
            <a:scene3d>
              <a:camera prst="legacyPerspectiveFront">
                <a:rot lat="19799989" lon="19439992" rev="0"/>
              </a:camera>
              <a:lightRig rig="legacyNormal2" dir="t"/>
            </a:scene3d>
            <a:sp3d extrusionH="354000" prstMaterial="legacyMatte">
              <a:extrusionClr>
                <a:srgbClr val="939676"/>
              </a:extrusionClr>
              <a:contourClr>
                <a:srgbClr val="707070"/>
              </a:contourClr>
            </a:sp3d>
          </a:bodyPr>
          <a:lstStyle/>
          <a:p>
            <a:pPr algn="ctr"/>
            <a:r>
              <a:rPr lang="es-ES" sz="3600" kern="10">
                <a:ln w="9525">
                  <a:round/>
                  <a:headEnd/>
                  <a:tailEnd/>
                </a:ln>
                <a:gradFill rotWithShape="1">
                  <a:gsLst>
                    <a:gs pos="0">
                      <a:srgbClr val="707070"/>
                    </a:gs>
                    <a:gs pos="50000">
                      <a:srgbClr val="FFFFFF"/>
                    </a:gs>
                    <a:gs pos="100000">
                      <a:srgbClr val="707070"/>
                    </a:gs>
                  </a:gsLst>
                  <a:lin ang="2700000" scaled="1"/>
                </a:gradFill>
                <a:latin typeface="Impact" panose="020B0806030902050204" pitchFamily="34" charset="0"/>
              </a:rPr>
              <a:t>Conceptualización</a:t>
            </a:r>
            <a:endParaRPr lang="es-CU" sz="3600" kern="10">
              <a:ln w="9525">
                <a:round/>
                <a:headEnd/>
                <a:tailEnd/>
              </a:ln>
              <a:gradFill rotWithShape="1">
                <a:gsLst>
                  <a:gs pos="0">
                    <a:srgbClr val="707070"/>
                  </a:gs>
                  <a:gs pos="50000">
                    <a:srgbClr val="FFFFFF"/>
                  </a:gs>
                  <a:gs pos="100000">
                    <a:srgbClr val="707070"/>
                  </a:gs>
                </a:gsLst>
                <a:lin ang="2700000" scaled="1"/>
              </a:gradFill>
              <a:latin typeface="Impact" panose="020B0806030902050204" pitchFamily="34" charset="0"/>
            </a:endParaRPr>
          </a:p>
        </p:txBody>
      </p:sp>
      <p:pic>
        <p:nvPicPr>
          <p:cNvPr id="28675" name="Picture 3" descr="livro6"/>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2565400"/>
            <a:ext cx="2863850" cy="385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p:cTn id="7" dur="500" fill="hold"/>
                                        <p:tgtEl>
                                          <p:spTgt spid="28675"/>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8675"/>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8675"/>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8675"/>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19" presetClass="entr" presetSubtype="10" fill="hold" grpId="0" nodeType="afterEffect">
                                  <p:stCondLst>
                                    <p:cond delay="0"/>
                                  </p:stCondLst>
                                  <p:childTnLst>
                                    <p:set>
                                      <p:cBhvr>
                                        <p:cTn id="13" dur="1" fill="hold">
                                          <p:stCondLst>
                                            <p:cond delay="0"/>
                                          </p:stCondLst>
                                        </p:cTn>
                                        <p:tgtEl>
                                          <p:spTgt spid="28674"/>
                                        </p:tgtEl>
                                        <p:attrNameLst>
                                          <p:attrName>style.visibility</p:attrName>
                                        </p:attrNameLst>
                                      </p:cBhvr>
                                      <p:to>
                                        <p:strVal val="visible"/>
                                      </p:to>
                                    </p:set>
                                    <p:anim calcmode="lin" valueType="num">
                                      <p:cBhvr>
                                        <p:cTn id="14" dur="500" fill="hold"/>
                                        <p:tgtEl>
                                          <p:spTgt spid="28674"/>
                                        </p:tgtEl>
                                        <p:attrNameLst>
                                          <p:attrName>ppt_w</p:attrName>
                                        </p:attrNameLst>
                                      </p:cBhvr>
                                      <p:tavLst>
                                        <p:tav tm="0" fmla="#ppt_w*sin(2.5*pi*$)">
                                          <p:val>
                                            <p:fltVal val="0"/>
                                          </p:val>
                                        </p:tav>
                                        <p:tav tm="100000">
                                          <p:val>
                                            <p:fltVal val="1"/>
                                          </p:val>
                                        </p:tav>
                                      </p:tavLst>
                                    </p:anim>
                                    <p:anim calcmode="lin" valueType="num">
                                      <p:cBhvr>
                                        <p:cTn id="15" dur="500" fill="hold"/>
                                        <p:tgtEl>
                                          <p:spTgt spid="286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DA2C569-D923-4969-B3CC-9C0FA9282E95}" type="slidenum">
              <a:rPr lang="es-ES" altLang="es-CU">
                <a:latin typeface="Arial" panose="020B0604020202020204" pitchFamily="34" charset="0"/>
              </a:rPr>
              <a:pPr eaLnBrk="1" hangingPunct="1"/>
              <a:t>20</a:t>
            </a:fld>
            <a:endParaRPr lang="es-ES" altLang="es-CU">
              <a:latin typeface="Arial" panose="020B0604020202020204" pitchFamily="34" charset="0"/>
            </a:endParaRPr>
          </a:p>
        </p:txBody>
      </p:sp>
      <p:sp>
        <p:nvSpPr>
          <p:cNvPr id="50178" name="WordArt 2"/>
          <p:cNvSpPr>
            <a:spLocks noChangeArrowheads="1" noChangeShapeType="1" noTextEdit="1"/>
          </p:cNvSpPr>
          <p:nvPr/>
        </p:nvSpPr>
        <p:spPr bwMode="auto">
          <a:xfrm>
            <a:off x="3419475" y="620713"/>
            <a:ext cx="5184775" cy="5184775"/>
          </a:xfrm>
          <a:prstGeom prst="rect">
            <a:avLst/>
          </a:prstGeom>
        </p:spPr>
        <p:txBody>
          <a:bodyPr wrap="none" fromWordArt="1">
            <a:prstTxWarp prst="textDeflateInflateDeflate">
              <a:avLst>
                <a:gd name="adj" fmla="val 28028"/>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s-ES" sz="3600" kern="10" normalizeH="1">
                <a:ln w="9525">
                  <a:round/>
                  <a:headEnd/>
                  <a:tailEnd/>
                </a:ln>
                <a:gradFill rotWithShape="1">
                  <a:gsLst>
                    <a:gs pos="0">
                      <a:srgbClr val="FFE701"/>
                    </a:gs>
                    <a:gs pos="100000">
                      <a:srgbClr val="FE3E02"/>
                    </a:gs>
                  </a:gsLst>
                  <a:lin ang="5400000" scaled="1"/>
                </a:gradFill>
                <a:latin typeface="Impact" panose="020B0806030902050204" pitchFamily="34" charset="0"/>
              </a:rPr>
              <a:t>Requisitos</a:t>
            </a:r>
          </a:p>
          <a:p>
            <a:pPr algn="ctr"/>
            <a:r>
              <a:rPr lang="es-ES" sz="3600" kern="10" normalizeH="1">
                <a:ln w="9525">
                  <a:round/>
                  <a:headEnd/>
                  <a:tailEnd/>
                </a:ln>
                <a:gradFill rotWithShape="1">
                  <a:gsLst>
                    <a:gs pos="0">
                      <a:srgbClr val="FFE701"/>
                    </a:gs>
                    <a:gs pos="100000">
                      <a:srgbClr val="FE3E02"/>
                    </a:gs>
                  </a:gsLst>
                  <a:lin ang="5400000" scaled="1"/>
                </a:gradFill>
                <a:latin typeface="Impact" panose="020B0806030902050204" pitchFamily="34" charset="0"/>
              </a:rPr>
              <a:t> del</a:t>
            </a:r>
          </a:p>
          <a:p>
            <a:pPr algn="ctr"/>
            <a:r>
              <a:rPr lang="es-ES" sz="3600" kern="10" normalizeH="1">
                <a:ln w="9525">
                  <a:round/>
                  <a:headEnd/>
                  <a:tailEnd/>
                </a:ln>
                <a:gradFill rotWithShape="1">
                  <a:gsLst>
                    <a:gs pos="0">
                      <a:srgbClr val="FFE701"/>
                    </a:gs>
                    <a:gs pos="100000">
                      <a:srgbClr val="FE3E02"/>
                    </a:gs>
                  </a:gsLst>
                  <a:lin ang="5400000" scaled="1"/>
                </a:gradFill>
                <a:latin typeface="Impact" panose="020B0806030902050204" pitchFamily="34" charset="0"/>
              </a:rPr>
              <a:t> terapeuta</a:t>
            </a:r>
            <a:endParaRPr lang="es-CU" sz="3600" kern="10" normalizeH="1">
              <a:ln w="9525">
                <a:round/>
                <a:headEnd/>
                <a:tailEnd/>
              </a:ln>
              <a:gradFill rotWithShape="1">
                <a:gsLst>
                  <a:gs pos="0">
                    <a:srgbClr val="FFE701"/>
                  </a:gs>
                  <a:gs pos="100000">
                    <a:srgbClr val="FE3E02"/>
                  </a:gs>
                </a:gsLst>
                <a:lin ang="5400000" scaled="1"/>
              </a:gradFill>
              <a:latin typeface="Impact" panose="020B0806030902050204" pitchFamily="34" charset="0"/>
            </a:endParaRPr>
          </a:p>
        </p:txBody>
      </p:sp>
      <p:pic>
        <p:nvPicPr>
          <p:cNvPr id="50179" name="Picture 3" descr="Aparatico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84213" y="3429000"/>
            <a:ext cx="2159000"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50179"/>
                                        </p:tgtEl>
                                        <p:attrNameLst>
                                          <p:attrName>style.visibility</p:attrName>
                                        </p:attrNameLst>
                                      </p:cBhvr>
                                      <p:to>
                                        <p:strVal val="visible"/>
                                      </p:to>
                                    </p:set>
                                    <p:anim calcmode="lin" valueType="num">
                                      <p:cBhvr>
                                        <p:cTn id="7" dur="500" fill="hold"/>
                                        <p:tgtEl>
                                          <p:spTgt spid="50179"/>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50179"/>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50179"/>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50179"/>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25" presetClass="entr" presetSubtype="0" fill="hold" grpId="0" nodeType="afterEffect">
                                  <p:stCondLst>
                                    <p:cond delay="0"/>
                                  </p:stCondLst>
                                  <p:childTnLst>
                                    <p:set>
                                      <p:cBhvr>
                                        <p:cTn id="13" dur="1" fill="hold">
                                          <p:stCondLst>
                                            <p:cond delay="0"/>
                                          </p:stCondLst>
                                        </p:cTn>
                                        <p:tgtEl>
                                          <p:spTgt spid="50178"/>
                                        </p:tgtEl>
                                        <p:attrNameLst>
                                          <p:attrName>style.visibility</p:attrName>
                                        </p:attrNameLst>
                                      </p:cBhvr>
                                      <p:to>
                                        <p:strVal val="visible"/>
                                      </p:to>
                                    </p:set>
                                    <p:anim calcmode="lin" valueType="num">
                                      <p:cBhvr>
                                        <p:cTn id="14" dur="250" decel="50000" fill="hold">
                                          <p:stCondLst>
                                            <p:cond delay="0"/>
                                          </p:stCondLst>
                                        </p:cTn>
                                        <p:tgtEl>
                                          <p:spTgt spid="50178"/>
                                        </p:tgtEl>
                                        <p:attrNameLst>
                                          <p:attrName>style.rotation</p:attrName>
                                        </p:attrNameLst>
                                      </p:cBhvr>
                                      <p:tavLst>
                                        <p:tav tm="0">
                                          <p:val>
                                            <p:fltVal val="-90"/>
                                          </p:val>
                                        </p:tav>
                                        <p:tav tm="100000">
                                          <p:val>
                                            <p:fltVal val="0"/>
                                          </p:val>
                                        </p:tav>
                                      </p:tavLst>
                                    </p:anim>
                                    <p:anim calcmode="lin" valueType="num">
                                      <p:cBhvr>
                                        <p:cTn id="15" dur="250" decel="50000" fill="hold">
                                          <p:stCondLst>
                                            <p:cond delay="0"/>
                                          </p:stCondLst>
                                        </p:cTn>
                                        <p:tgtEl>
                                          <p:spTgt spid="50178"/>
                                        </p:tgtEl>
                                        <p:attrNameLst>
                                          <p:attrName>ppt_w</p:attrName>
                                        </p:attrNameLst>
                                      </p:cBhvr>
                                      <p:tavLst>
                                        <p:tav tm="0">
                                          <p:val>
                                            <p:strVal val="#ppt_w"/>
                                          </p:val>
                                        </p:tav>
                                        <p:tav tm="100000">
                                          <p:val>
                                            <p:strVal val="#ppt_w*.05"/>
                                          </p:val>
                                        </p:tav>
                                      </p:tavLst>
                                    </p:anim>
                                    <p:anim calcmode="lin" valueType="num">
                                      <p:cBhvr>
                                        <p:cTn id="16" dur="250" accel="50000" fill="hold">
                                          <p:stCondLst>
                                            <p:cond delay="250"/>
                                          </p:stCondLst>
                                        </p:cTn>
                                        <p:tgtEl>
                                          <p:spTgt spid="50178"/>
                                        </p:tgtEl>
                                        <p:attrNameLst>
                                          <p:attrName>ppt_w</p:attrName>
                                        </p:attrNameLst>
                                      </p:cBhvr>
                                      <p:tavLst>
                                        <p:tav tm="0">
                                          <p:val>
                                            <p:strVal val="#ppt_w*.05"/>
                                          </p:val>
                                        </p:tav>
                                        <p:tav tm="100000">
                                          <p:val>
                                            <p:strVal val="#ppt_w"/>
                                          </p:val>
                                        </p:tav>
                                      </p:tavLst>
                                    </p:anim>
                                    <p:anim calcmode="lin" valueType="num">
                                      <p:cBhvr>
                                        <p:cTn id="17" dur="500" fill="hold"/>
                                        <p:tgtEl>
                                          <p:spTgt spid="50178"/>
                                        </p:tgtEl>
                                        <p:attrNameLst>
                                          <p:attrName>ppt_h</p:attrName>
                                        </p:attrNameLst>
                                      </p:cBhvr>
                                      <p:tavLst>
                                        <p:tav tm="0">
                                          <p:val>
                                            <p:strVal val="#ppt_h"/>
                                          </p:val>
                                        </p:tav>
                                        <p:tav tm="100000">
                                          <p:val>
                                            <p:strVal val="#ppt_h"/>
                                          </p:val>
                                        </p:tav>
                                      </p:tavLst>
                                    </p:anim>
                                    <p:anim calcmode="lin" valueType="num">
                                      <p:cBhvr>
                                        <p:cTn id="18" dur="250" decel="50000" fill="hold">
                                          <p:stCondLst>
                                            <p:cond delay="0"/>
                                          </p:stCondLst>
                                        </p:cTn>
                                        <p:tgtEl>
                                          <p:spTgt spid="50178"/>
                                        </p:tgtEl>
                                        <p:attrNameLst>
                                          <p:attrName>ppt_x</p:attrName>
                                        </p:attrNameLst>
                                      </p:cBhvr>
                                      <p:tavLst>
                                        <p:tav tm="0">
                                          <p:val>
                                            <p:strVal val="#ppt_x+.4"/>
                                          </p:val>
                                        </p:tav>
                                        <p:tav tm="100000">
                                          <p:val>
                                            <p:strVal val="#ppt_x"/>
                                          </p:val>
                                        </p:tav>
                                      </p:tavLst>
                                    </p:anim>
                                    <p:anim calcmode="lin" valueType="num">
                                      <p:cBhvr>
                                        <p:cTn id="19" dur="250" decel="50000" fill="hold">
                                          <p:stCondLst>
                                            <p:cond delay="0"/>
                                          </p:stCondLst>
                                        </p:cTn>
                                        <p:tgtEl>
                                          <p:spTgt spid="50178"/>
                                        </p:tgtEl>
                                        <p:attrNameLst>
                                          <p:attrName>ppt_y</p:attrName>
                                        </p:attrNameLst>
                                      </p:cBhvr>
                                      <p:tavLst>
                                        <p:tav tm="0">
                                          <p:val>
                                            <p:strVal val="#ppt_y-.2"/>
                                          </p:val>
                                        </p:tav>
                                        <p:tav tm="100000">
                                          <p:val>
                                            <p:strVal val="#ppt_y+.1"/>
                                          </p:val>
                                        </p:tav>
                                      </p:tavLst>
                                    </p:anim>
                                    <p:anim calcmode="lin" valueType="num">
                                      <p:cBhvr>
                                        <p:cTn id="20" dur="250" accel="50000" fill="hold">
                                          <p:stCondLst>
                                            <p:cond delay="250"/>
                                          </p:stCondLst>
                                        </p:cTn>
                                        <p:tgtEl>
                                          <p:spTgt spid="50178"/>
                                        </p:tgtEl>
                                        <p:attrNameLst>
                                          <p:attrName>ppt_y</p:attrName>
                                        </p:attrNameLst>
                                      </p:cBhvr>
                                      <p:tavLst>
                                        <p:tav tm="0">
                                          <p:val>
                                            <p:strVal val="#ppt_y+.1"/>
                                          </p:val>
                                        </p:tav>
                                        <p:tav tm="100000">
                                          <p:val>
                                            <p:strVal val="#ppt_y"/>
                                          </p:val>
                                        </p:tav>
                                      </p:tavLst>
                                    </p:anim>
                                    <p:animEffect transition="in" filter="fade">
                                      <p:cBhvr>
                                        <p:cTn id="21" dur="500" decel="50000">
                                          <p:stCondLst>
                                            <p:cond delay="0"/>
                                          </p:stCondLst>
                                        </p:cTn>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D01A4FC6-E03B-45F3-B8CB-C237F28EC947}" type="slidenum">
              <a:rPr lang="es-ES" altLang="es-CU">
                <a:latin typeface="Arial" panose="020B0604020202020204" pitchFamily="34" charset="0"/>
              </a:rPr>
              <a:pPr eaLnBrk="1" hangingPunct="1"/>
              <a:t>21</a:t>
            </a:fld>
            <a:endParaRPr lang="es-ES" altLang="es-CU">
              <a:latin typeface="Arial" panose="020B0604020202020204" pitchFamily="34" charset="0"/>
            </a:endParaRPr>
          </a:p>
        </p:txBody>
      </p:sp>
      <p:sp>
        <p:nvSpPr>
          <p:cNvPr id="48130" name="Rectangle 2"/>
          <p:cNvSpPr>
            <a:spLocks noChangeArrowheads="1"/>
          </p:cNvSpPr>
          <p:nvPr/>
        </p:nvSpPr>
        <p:spPr bwMode="auto">
          <a:xfrm>
            <a:off x="468313" y="404813"/>
            <a:ext cx="8229600" cy="1697037"/>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Requisitos que debe cultivar un terapeuta</a:t>
            </a:r>
          </a:p>
        </p:txBody>
      </p:sp>
      <p:sp>
        <p:nvSpPr>
          <p:cNvPr id="48131" name="Rectangle 3"/>
          <p:cNvSpPr>
            <a:spLocks noChangeArrowheads="1"/>
          </p:cNvSpPr>
          <p:nvPr/>
        </p:nvSpPr>
        <p:spPr bwMode="auto">
          <a:xfrm>
            <a:off x="1908175" y="2852738"/>
            <a:ext cx="4751388" cy="2736850"/>
          </a:xfrm>
          <a:prstGeom prst="rect">
            <a:avLst/>
          </a:prstGeom>
          <a:noFill/>
          <a:ln w="9525">
            <a:noFill/>
            <a:miter lim="800000"/>
            <a:headEnd/>
            <a:tailEnd/>
          </a:ln>
          <a:effectLst/>
        </p:spPr>
        <p:txBody>
          <a:bodyPr/>
          <a:lstStyle/>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Honestidad.</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Respeto.</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Empatía.</a:t>
            </a:r>
          </a:p>
          <a:p>
            <a:pPr marL="1143000" lvl="2" indent="-228600">
              <a:spcBef>
                <a:spcPct val="20000"/>
              </a:spcBef>
              <a:buClr>
                <a:schemeClr val="hlink"/>
              </a:buClr>
              <a:buSzPct val="65000"/>
              <a:buFont typeface="Wingdings" pitchFamily="2" charset="2"/>
              <a:buChar char="n"/>
              <a:defRPr/>
            </a:pPr>
            <a:r>
              <a:rPr lang="es-ES_tradnl" sz="3600">
                <a:latin typeface="Impact" pitchFamily="34" charset="0"/>
              </a:rPr>
              <a:t>Flexibilidad.</a:t>
            </a:r>
            <a:endParaRPr lang="es-ES" sz="3600">
              <a:effectLst>
                <a:outerShdw blurRad="38100" dist="38100" dir="2700000" algn="tl">
                  <a:srgbClr val="000000"/>
                </a:outerShdw>
              </a:effectLst>
              <a:latin typeface="Impact"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fade">
                                      <p:cBhvr>
                                        <p:cTn id="7" dur="192" decel="100000"/>
                                        <p:tgtEl>
                                          <p:spTgt spid="48130"/>
                                        </p:tgtEl>
                                      </p:cBhvr>
                                    </p:animEffect>
                                    <p:animScale>
                                      <p:cBhvr>
                                        <p:cTn id="8" dur="192" decel="100000"/>
                                        <p:tgtEl>
                                          <p:spTgt spid="48130"/>
                                        </p:tgtEl>
                                      </p:cBhvr>
                                      <p:from x="10000" y="10000"/>
                                      <p:to x="200000" y="450000"/>
                                    </p:animScale>
                                    <p:animScale>
                                      <p:cBhvr>
                                        <p:cTn id="9" dur="308" accel="100000" fill="hold">
                                          <p:stCondLst>
                                            <p:cond delay="192"/>
                                          </p:stCondLst>
                                        </p:cTn>
                                        <p:tgtEl>
                                          <p:spTgt spid="48130"/>
                                        </p:tgtEl>
                                      </p:cBhvr>
                                      <p:from x="200000" y="450000"/>
                                      <p:to x="100000" y="100000"/>
                                    </p:animScale>
                                    <p:set>
                                      <p:cBhvr>
                                        <p:cTn id="10" dur="192" fill="hold"/>
                                        <p:tgtEl>
                                          <p:spTgt spid="48130"/>
                                        </p:tgtEl>
                                        <p:attrNameLst>
                                          <p:attrName>ppt_x</p:attrName>
                                        </p:attrNameLst>
                                      </p:cBhvr>
                                      <p:to>
                                        <p:strVal val="(0.5)"/>
                                      </p:to>
                                    </p:set>
                                    <p:anim from="(0.5)" to="(#ppt_x)" calcmode="lin" valueType="num">
                                      <p:cBhvr>
                                        <p:cTn id="11" dur="308" accel="100000" fill="hold">
                                          <p:stCondLst>
                                            <p:cond delay="192"/>
                                          </p:stCondLst>
                                        </p:cTn>
                                        <p:tgtEl>
                                          <p:spTgt spid="48130"/>
                                        </p:tgtEl>
                                        <p:attrNameLst>
                                          <p:attrName>ppt_x</p:attrName>
                                        </p:attrNameLst>
                                      </p:cBhvr>
                                    </p:anim>
                                    <p:set>
                                      <p:cBhvr>
                                        <p:cTn id="12" dur="192" fill="hold"/>
                                        <p:tgtEl>
                                          <p:spTgt spid="48130"/>
                                        </p:tgtEl>
                                        <p:attrNameLst>
                                          <p:attrName>ppt_y</p:attrName>
                                        </p:attrNameLst>
                                      </p:cBhvr>
                                      <p:to>
                                        <p:strVal val="(#ppt_y+0.4)"/>
                                      </p:to>
                                    </p:set>
                                    <p:anim from="(#ppt_y+0.4)" to="(#ppt_y)" calcmode="lin" valueType="num">
                                      <p:cBhvr>
                                        <p:cTn id="13" dur="308" accel="100000" fill="hold">
                                          <p:stCondLst>
                                            <p:cond delay="192"/>
                                          </p:stCondLst>
                                        </p:cTn>
                                        <p:tgtEl>
                                          <p:spTgt spid="48130"/>
                                        </p:tgtEl>
                                        <p:attrNameLst>
                                          <p:attrName>ppt_y</p:attrName>
                                        </p:attrNameLst>
                                      </p:cBhvr>
                                    </p:anim>
                                  </p:childTnLst>
                                </p:cTn>
                              </p:par>
                              <p:par>
                                <p:cTn id="14" presetID="51" presetClass="entr" presetSubtype="0" fill="hold" grpId="0" nodeType="withEffect">
                                  <p:stCondLst>
                                    <p:cond delay="0"/>
                                  </p:stCondLst>
                                  <p:childTnLst>
                                    <p:set>
                                      <p:cBhvr>
                                        <p:cTn id="15" dur="1" fill="hold">
                                          <p:stCondLst>
                                            <p:cond delay="0"/>
                                          </p:stCondLst>
                                        </p:cTn>
                                        <p:tgtEl>
                                          <p:spTgt spid="48131"/>
                                        </p:tgtEl>
                                        <p:attrNameLst>
                                          <p:attrName>style.visibility</p:attrName>
                                        </p:attrNameLst>
                                      </p:cBhvr>
                                      <p:to>
                                        <p:strVal val="visible"/>
                                      </p:to>
                                    </p:set>
                                    <p:animEffect transition="in" filter="fade">
                                      <p:cBhvr>
                                        <p:cTn id="16" dur="192" decel="100000"/>
                                        <p:tgtEl>
                                          <p:spTgt spid="48131"/>
                                        </p:tgtEl>
                                      </p:cBhvr>
                                    </p:animEffect>
                                    <p:animScale>
                                      <p:cBhvr>
                                        <p:cTn id="17" dur="192" decel="100000"/>
                                        <p:tgtEl>
                                          <p:spTgt spid="48131"/>
                                        </p:tgtEl>
                                      </p:cBhvr>
                                      <p:from x="10000" y="10000"/>
                                      <p:to x="200000" y="450000"/>
                                    </p:animScale>
                                    <p:animScale>
                                      <p:cBhvr>
                                        <p:cTn id="18" dur="308" accel="100000" fill="hold">
                                          <p:stCondLst>
                                            <p:cond delay="192"/>
                                          </p:stCondLst>
                                        </p:cTn>
                                        <p:tgtEl>
                                          <p:spTgt spid="48131"/>
                                        </p:tgtEl>
                                      </p:cBhvr>
                                      <p:from x="200000" y="450000"/>
                                      <p:to x="100000" y="100000"/>
                                    </p:animScale>
                                    <p:set>
                                      <p:cBhvr>
                                        <p:cTn id="19" dur="192" fill="hold"/>
                                        <p:tgtEl>
                                          <p:spTgt spid="48131"/>
                                        </p:tgtEl>
                                        <p:attrNameLst>
                                          <p:attrName>ppt_x</p:attrName>
                                        </p:attrNameLst>
                                      </p:cBhvr>
                                      <p:to>
                                        <p:strVal val="(0.5)"/>
                                      </p:to>
                                    </p:set>
                                    <p:anim from="(0.5)" to="(#ppt_x)" calcmode="lin" valueType="num">
                                      <p:cBhvr>
                                        <p:cTn id="20" dur="308" accel="100000" fill="hold">
                                          <p:stCondLst>
                                            <p:cond delay="192"/>
                                          </p:stCondLst>
                                        </p:cTn>
                                        <p:tgtEl>
                                          <p:spTgt spid="48131"/>
                                        </p:tgtEl>
                                        <p:attrNameLst>
                                          <p:attrName>ppt_x</p:attrName>
                                        </p:attrNameLst>
                                      </p:cBhvr>
                                    </p:anim>
                                    <p:set>
                                      <p:cBhvr>
                                        <p:cTn id="21" dur="192" fill="hold"/>
                                        <p:tgtEl>
                                          <p:spTgt spid="48131"/>
                                        </p:tgtEl>
                                        <p:attrNameLst>
                                          <p:attrName>ppt_y</p:attrName>
                                        </p:attrNameLst>
                                      </p:cBhvr>
                                      <p:to>
                                        <p:strVal val="(#ppt_y+0.4)"/>
                                      </p:to>
                                    </p:set>
                                    <p:anim from="(#ppt_y+0.4)" to="(#ppt_y)" calcmode="lin" valueType="num">
                                      <p:cBhvr>
                                        <p:cTn id="22" dur="308" accel="100000" fill="hold">
                                          <p:stCondLst>
                                            <p:cond delay="192"/>
                                          </p:stCondLst>
                                        </p:cTn>
                                        <p:tgtEl>
                                          <p:spTgt spid="4813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974C44C-84B1-4522-B731-FF3D16B59B44}" type="slidenum">
              <a:rPr lang="es-ES" altLang="es-CU">
                <a:latin typeface="Arial" panose="020B0604020202020204" pitchFamily="34" charset="0"/>
              </a:rPr>
              <a:pPr eaLnBrk="1" hangingPunct="1"/>
              <a:t>22</a:t>
            </a:fld>
            <a:endParaRPr lang="es-ES" altLang="es-CU">
              <a:latin typeface="Arial" panose="020B0604020202020204" pitchFamily="34" charset="0"/>
            </a:endParaRPr>
          </a:p>
        </p:txBody>
      </p:sp>
      <p:sp>
        <p:nvSpPr>
          <p:cNvPr id="49154" name="Rectangle 2"/>
          <p:cNvSpPr>
            <a:spLocks noGrp="1" noChangeArrowheads="1"/>
          </p:cNvSpPr>
          <p:nvPr>
            <p:ph type="title"/>
          </p:nvPr>
        </p:nvSpPr>
        <p:spPr>
          <a:xfrm>
            <a:off x="457200" y="381000"/>
            <a:ext cx="8229600" cy="1679575"/>
          </a:xfrm>
        </p:spPr>
        <p:txBody>
          <a:bodyPr>
            <a:noAutofit/>
          </a:bodyPr>
          <a:lstStyle/>
          <a:p>
            <a:pPr eaLnBrk="1" hangingPunct="1">
              <a:defRPr/>
            </a:pPr>
            <a:r>
              <a:rPr lang="es-ES" sz="5400" b="1" dirty="0" smtClean="0">
                <a:solidFill>
                  <a:schemeClr val="tx1"/>
                </a:solidFill>
                <a:latin typeface="Impact" pitchFamily="34" charset="0"/>
              </a:rPr>
              <a:t>Requisitos que debe cultivar un terapeuta</a:t>
            </a:r>
          </a:p>
        </p:txBody>
      </p:sp>
      <p:sp>
        <p:nvSpPr>
          <p:cNvPr id="49155" name="Rectangle 3"/>
          <p:cNvSpPr>
            <a:spLocks noGrp="1" noChangeArrowheads="1"/>
          </p:cNvSpPr>
          <p:nvPr>
            <p:ph type="body" idx="1"/>
          </p:nvPr>
        </p:nvSpPr>
        <p:spPr>
          <a:xfrm>
            <a:off x="827088" y="2924175"/>
            <a:ext cx="7127875" cy="2159000"/>
          </a:xfrm>
        </p:spPr>
        <p:txBody>
          <a:bodyPr/>
          <a:lstStyle/>
          <a:p>
            <a:pPr lvl="2" eaLnBrk="1" hangingPunct="1">
              <a:defRPr/>
            </a:pPr>
            <a:r>
              <a:rPr lang="es-ES_tradnl" sz="3600" dirty="0" smtClean="0">
                <a:effectLst/>
                <a:latin typeface="Impact" pitchFamily="34" charset="0"/>
              </a:rPr>
              <a:t>Discreción y confidencialidad.</a:t>
            </a:r>
          </a:p>
          <a:p>
            <a:pPr lvl="2" eaLnBrk="1" hangingPunct="1">
              <a:defRPr/>
            </a:pPr>
            <a:r>
              <a:rPr lang="es-ES_tradnl" sz="3600" dirty="0" smtClean="0">
                <a:effectLst/>
                <a:latin typeface="Impact" pitchFamily="34" charset="0"/>
              </a:rPr>
              <a:t>Conocimiento de sí mismo.</a:t>
            </a:r>
          </a:p>
          <a:p>
            <a:pPr lvl="2" eaLnBrk="1" hangingPunct="1">
              <a:defRPr/>
            </a:pPr>
            <a:r>
              <a:rPr lang="es-ES_tradnl" sz="3600" dirty="0" smtClean="0">
                <a:effectLst/>
                <a:latin typeface="Impact" pitchFamily="34" charset="0"/>
              </a:rPr>
              <a:t>Aceptación incondicional.</a:t>
            </a:r>
            <a:endParaRPr lang="es-ES" sz="3600" dirty="0" smtClean="0">
              <a:latin typeface="Impact"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192" decel="100000"/>
                                        <p:tgtEl>
                                          <p:spTgt spid="49154"/>
                                        </p:tgtEl>
                                      </p:cBhvr>
                                    </p:animEffect>
                                    <p:animScale>
                                      <p:cBhvr>
                                        <p:cTn id="8" dur="192" decel="100000"/>
                                        <p:tgtEl>
                                          <p:spTgt spid="49154"/>
                                        </p:tgtEl>
                                      </p:cBhvr>
                                      <p:from x="10000" y="10000"/>
                                      <p:to x="200000" y="450000"/>
                                    </p:animScale>
                                    <p:animScale>
                                      <p:cBhvr>
                                        <p:cTn id="9" dur="308" accel="100000" fill="hold">
                                          <p:stCondLst>
                                            <p:cond delay="192"/>
                                          </p:stCondLst>
                                        </p:cTn>
                                        <p:tgtEl>
                                          <p:spTgt spid="49154"/>
                                        </p:tgtEl>
                                      </p:cBhvr>
                                      <p:from x="200000" y="450000"/>
                                      <p:to x="100000" y="100000"/>
                                    </p:animScale>
                                    <p:set>
                                      <p:cBhvr>
                                        <p:cTn id="10" dur="192" fill="hold"/>
                                        <p:tgtEl>
                                          <p:spTgt spid="49154"/>
                                        </p:tgtEl>
                                        <p:attrNameLst>
                                          <p:attrName>ppt_x</p:attrName>
                                        </p:attrNameLst>
                                      </p:cBhvr>
                                      <p:to>
                                        <p:strVal val="(0.5)"/>
                                      </p:to>
                                    </p:set>
                                    <p:anim from="(0.5)" to="(#ppt_x)" calcmode="lin" valueType="num">
                                      <p:cBhvr>
                                        <p:cTn id="11" dur="308" accel="100000" fill="hold">
                                          <p:stCondLst>
                                            <p:cond delay="192"/>
                                          </p:stCondLst>
                                        </p:cTn>
                                        <p:tgtEl>
                                          <p:spTgt spid="49154"/>
                                        </p:tgtEl>
                                        <p:attrNameLst>
                                          <p:attrName>ppt_x</p:attrName>
                                        </p:attrNameLst>
                                      </p:cBhvr>
                                    </p:anim>
                                    <p:set>
                                      <p:cBhvr>
                                        <p:cTn id="12" dur="192" fill="hold"/>
                                        <p:tgtEl>
                                          <p:spTgt spid="49154"/>
                                        </p:tgtEl>
                                        <p:attrNameLst>
                                          <p:attrName>ppt_y</p:attrName>
                                        </p:attrNameLst>
                                      </p:cBhvr>
                                      <p:to>
                                        <p:strVal val="(#ppt_y+0.4)"/>
                                      </p:to>
                                    </p:set>
                                    <p:anim from="(#ppt_y+0.4)" to="(#ppt_y)" calcmode="lin" valueType="num">
                                      <p:cBhvr>
                                        <p:cTn id="13" dur="308" accel="100000" fill="hold">
                                          <p:stCondLst>
                                            <p:cond delay="192"/>
                                          </p:stCondLst>
                                        </p:cTn>
                                        <p:tgtEl>
                                          <p:spTgt spid="49154"/>
                                        </p:tgtEl>
                                        <p:attrNameLst>
                                          <p:attrName>ppt_y</p:attrName>
                                        </p:attrNameLst>
                                      </p:cBhvr>
                                    </p:anim>
                                  </p:childTnLst>
                                </p:cTn>
                              </p:par>
                              <p:par>
                                <p:cTn id="14" presetID="51" presetClass="entr" presetSubtype="0" fill="hold" grpId="0" nodeType="withEffect">
                                  <p:stCondLst>
                                    <p:cond delay="0"/>
                                  </p:stCondLst>
                                  <p:childTnLst>
                                    <p:set>
                                      <p:cBhvr>
                                        <p:cTn id="15" dur="1" fill="hold">
                                          <p:stCondLst>
                                            <p:cond delay="0"/>
                                          </p:stCondLst>
                                        </p:cTn>
                                        <p:tgtEl>
                                          <p:spTgt spid="49155">
                                            <p:txEl>
                                              <p:pRg st="0" end="0"/>
                                            </p:txEl>
                                          </p:spTgt>
                                        </p:tgtEl>
                                        <p:attrNameLst>
                                          <p:attrName>style.visibility</p:attrName>
                                        </p:attrNameLst>
                                      </p:cBhvr>
                                      <p:to>
                                        <p:strVal val="visible"/>
                                      </p:to>
                                    </p:set>
                                    <p:animEffect transition="in" filter="fade">
                                      <p:cBhvr>
                                        <p:cTn id="16" dur="192" decel="100000"/>
                                        <p:tgtEl>
                                          <p:spTgt spid="49155">
                                            <p:txEl>
                                              <p:pRg st="0" end="0"/>
                                            </p:txEl>
                                          </p:spTgt>
                                        </p:tgtEl>
                                      </p:cBhvr>
                                    </p:animEffect>
                                    <p:animScale>
                                      <p:cBhvr>
                                        <p:cTn id="17" dur="192" decel="100000"/>
                                        <p:tgtEl>
                                          <p:spTgt spid="49155">
                                            <p:txEl>
                                              <p:pRg st="0" end="0"/>
                                            </p:txEl>
                                          </p:spTgt>
                                        </p:tgtEl>
                                      </p:cBhvr>
                                      <p:from x="10000" y="10000"/>
                                      <p:to x="200000" y="450000"/>
                                    </p:animScale>
                                    <p:animScale>
                                      <p:cBhvr>
                                        <p:cTn id="18" dur="308" accel="100000" fill="hold">
                                          <p:stCondLst>
                                            <p:cond delay="192"/>
                                          </p:stCondLst>
                                        </p:cTn>
                                        <p:tgtEl>
                                          <p:spTgt spid="49155">
                                            <p:txEl>
                                              <p:pRg st="0" end="0"/>
                                            </p:txEl>
                                          </p:spTgt>
                                        </p:tgtEl>
                                      </p:cBhvr>
                                      <p:from x="200000" y="450000"/>
                                      <p:to x="100000" y="100000"/>
                                    </p:animScale>
                                    <p:set>
                                      <p:cBhvr>
                                        <p:cTn id="19" dur="192" fill="hold"/>
                                        <p:tgtEl>
                                          <p:spTgt spid="49155">
                                            <p:txEl>
                                              <p:pRg st="0" end="0"/>
                                            </p:txEl>
                                          </p:spTgt>
                                        </p:tgtEl>
                                        <p:attrNameLst>
                                          <p:attrName>ppt_x</p:attrName>
                                        </p:attrNameLst>
                                      </p:cBhvr>
                                      <p:to>
                                        <p:strVal val="(0.5)"/>
                                      </p:to>
                                    </p:set>
                                    <p:anim from="(0.5)" to="(#ppt_x)" calcmode="lin" valueType="num">
                                      <p:cBhvr>
                                        <p:cTn id="20" dur="308" accel="100000" fill="hold">
                                          <p:stCondLst>
                                            <p:cond delay="192"/>
                                          </p:stCondLst>
                                        </p:cTn>
                                        <p:tgtEl>
                                          <p:spTgt spid="49155">
                                            <p:txEl>
                                              <p:pRg st="0" end="0"/>
                                            </p:txEl>
                                          </p:spTgt>
                                        </p:tgtEl>
                                        <p:attrNameLst>
                                          <p:attrName>ppt_x</p:attrName>
                                        </p:attrNameLst>
                                      </p:cBhvr>
                                    </p:anim>
                                    <p:set>
                                      <p:cBhvr>
                                        <p:cTn id="21" dur="192" fill="hold"/>
                                        <p:tgtEl>
                                          <p:spTgt spid="49155">
                                            <p:txEl>
                                              <p:pRg st="0" end="0"/>
                                            </p:txEl>
                                          </p:spTgt>
                                        </p:tgtEl>
                                        <p:attrNameLst>
                                          <p:attrName>ppt_y</p:attrName>
                                        </p:attrNameLst>
                                      </p:cBhvr>
                                      <p:to>
                                        <p:strVal val="(#ppt_y+0.4)"/>
                                      </p:to>
                                    </p:set>
                                    <p:anim from="(#ppt_y+0.4)" to="(#ppt_y)" calcmode="lin" valueType="num">
                                      <p:cBhvr>
                                        <p:cTn id="22" dur="308" accel="100000" fill="hold">
                                          <p:stCondLst>
                                            <p:cond delay="192"/>
                                          </p:stCondLst>
                                        </p:cTn>
                                        <p:tgtEl>
                                          <p:spTgt spid="49155">
                                            <p:txEl>
                                              <p:pRg st="0" end="0"/>
                                            </p:txEl>
                                          </p:spTgt>
                                        </p:tgtEl>
                                        <p:attrNameLst>
                                          <p:attrName>ppt_y</p:attrName>
                                        </p:attrNameLst>
                                      </p:cBhvr>
                                    </p:anim>
                                  </p:childTnLst>
                                </p:cTn>
                              </p:par>
                              <p:par>
                                <p:cTn id="23" presetID="51" presetClass="entr" presetSubtype="0" fill="hold" grpId="0" nodeType="withEffect">
                                  <p:stCondLst>
                                    <p:cond delay="0"/>
                                  </p:stCondLst>
                                  <p:childTnLst>
                                    <p:set>
                                      <p:cBhvr>
                                        <p:cTn id="24" dur="1" fill="hold">
                                          <p:stCondLst>
                                            <p:cond delay="0"/>
                                          </p:stCondLst>
                                        </p:cTn>
                                        <p:tgtEl>
                                          <p:spTgt spid="49155">
                                            <p:txEl>
                                              <p:pRg st="1" end="1"/>
                                            </p:txEl>
                                          </p:spTgt>
                                        </p:tgtEl>
                                        <p:attrNameLst>
                                          <p:attrName>style.visibility</p:attrName>
                                        </p:attrNameLst>
                                      </p:cBhvr>
                                      <p:to>
                                        <p:strVal val="visible"/>
                                      </p:to>
                                    </p:set>
                                    <p:animEffect transition="in" filter="fade">
                                      <p:cBhvr>
                                        <p:cTn id="25" dur="192" decel="100000"/>
                                        <p:tgtEl>
                                          <p:spTgt spid="49155">
                                            <p:txEl>
                                              <p:pRg st="1" end="1"/>
                                            </p:txEl>
                                          </p:spTgt>
                                        </p:tgtEl>
                                      </p:cBhvr>
                                    </p:animEffect>
                                    <p:animScale>
                                      <p:cBhvr>
                                        <p:cTn id="26" dur="192" decel="100000"/>
                                        <p:tgtEl>
                                          <p:spTgt spid="49155">
                                            <p:txEl>
                                              <p:pRg st="1" end="1"/>
                                            </p:txEl>
                                          </p:spTgt>
                                        </p:tgtEl>
                                      </p:cBhvr>
                                      <p:from x="10000" y="10000"/>
                                      <p:to x="200000" y="450000"/>
                                    </p:animScale>
                                    <p:animScale>
                                      <p:cBhvr>
                                        <p:cTn id="27" dur="308" accel="100000" fill="hold">
                                          <p:stCondLst>
                                            <p:cond delay="192"/>
                                          </p:stCondLst>
                                        </p:cTn>
                                        <p:tgtEl>
                                          <p:spTgt spid="49155">
                                            <p:txEl>
                                              <p:pRg st="1" end="1"/>
                                            </p:txEl>
                                          </p:spTgt>
                                        </p:tgtEl>
                                      </p:cBhvr>
                                      <p:from x="200000" y="450000"/>
                                      <p:to x="100000" y="100000"/>
                                    </p:animScale>
                                    <p:set>
                                      <p:cBhvr>
                                        <p:cTn id="28" dur="192" fill="hold"/>
                                        <p:tgtEl>
                                          <p:spTgt spid="49155">
                                            <p:txEl>
                                              <p:pRg st="1" end="1"/>
                                            </p:txEl>
                                          </p:spTgt>
                                        </p:tgtEl>
                                        <p:attrNameLst>
                                          <p:attrName>ppt_x</p:attrName>
                                        </p:attrNameLst>
                                      </p:cBhvr>
                                      <p:to>
                                        <p:strVal val="(0.5)"/>
                                      </p:to>
                                    </p:set>
                                    <p:anim from="(0.5)" to="(#ppt_x)" calcmode="lin" valueType="num">
                                      <p:cBhvr>
                                        <p:cTn id="29" dur="308" accel="100000" fill="hold">
                                          <p:stCondLst>
                                            <p:cond delay="192"/>
                                          </p:stCondLst>
                                        </p:cTn>
                                        <p:tgtEl>
                                          <p:spTgt spid="49155">
                                            <p:txEl>
                                              <p:pRg st="1" end="1"/>
                                            </p:txEl>
                                          </p:spTgt>
                                        </p:tgtEl>
                                        <p:attrNameLst>
                                          <p:attrName>ppt_x</p:attrName>
                                        </p:attrNameLst>
                                      </p:cBhvr>
                                    </p:anim>
                                    <p:set>
                                      <p:cBhvr>
                                        <p:cTn id="30" dur="192" fill="hold"/>
                                        <p:tgtEl>
                                          <p:spTgt spid="49155">
                                            <p:txEl>
                                              <p:pRg st="1" end="1"/>
                                            </p:txEl>
                                          </p:spTgt>
                                        </p:tgtEl>
                                        <p:attrNameLst>
                                          <p:attrName>ppt_y</p:attrName>
                                        </p:attrNameLst>
                                      </p:cBhvr>
                                      <p:to>
                                        <p:strVal val="(#ppt_y+0.4)"/>
                                      </p:to>
                                    </p:set>
                                    <p:anim from="(#ppt_y+0.4)" to="(#ppt_y)" calcmode="lin" valueType="num">
                                      <p:cBhvr>
                                        <p:cTn id="31" dur="308" accel="100000" fill="hold">
                                          <p:stCondLst>
                                            <p:cond delay="192"/>
                                          </p:stCondLst>
                                        </p:cTn>
                                        <p:tgtEl>
                                          <p:spTgt spid="49155">
                                            <p:txEl>
                                              <p:pRg st="1" end="1"/>
                                            </p:txEl>
                                          </p:spTgt>
                                        </p:tgtEl>
                                        <p:attrNameLst>
                                          <p:attrName>ppt_y</p:attrName>
                                        </p:attrNameLst>
                                      </p:cBhvr>
                                    </p:anim>
                                  </p:childTnLst>
                                </p:cTn>
                              </p:par>
                              <p:par>
                                <p:cTn id="32" presetID="51" presetClass="entr" presetSubtype="0" fill="hold" grpId="0" nodeType="withEffect">
                                  <p:stCondLst>
                                    <p:cond delay="0"/>
                                  </p:stCondLst>
                                  <p:childTnLst>
                                    <p:set>
                                      <p:cBhvr>
                                        <p:cTn id="33" dur="1" fill="hold">
                                          <p:stCondLst>
                                            <p:cond delay="0"/>
                                          </p:stCondLst>
                                        </p:cTn>
                                        <p:tgtEl>
                                          <p:spTgt spid="49155">
                                            <p:txEl>
                                              <p:pRg st="2" end="2"/>
                                            </p:txEl>
                                          </p:spTgt>
                                        </p:tgtEl>
                                        <p:attrNameLst>
                                          <p:attrName>style.visibility</p:attrName>
                                        </p:attrNameLst>
                                      </p:cBhvr>
                                      <p:to>
                                        <p:strVal val="visible"/>
                                      </p:to>
                                    </p:set>
                                    <p:animEffect transition="in" filter="fade">
                                      <p:cBhvr>
                                        <p:cTn id="34" dur="192" decel="100000"/>
                                        <p:tgtEl>
                                          <p:spTgt spid="49155">
                                            <p:txEl>
                                              <p:pRg st="2" end="2"/>
                                            </p:txEl>
                                          </p:spTgt>
                                        </p:tgtEl>
                                      </p:cBhvr>
                                    </p:animEffect>
                                    <p:animScale>
                                      <p:cBhvr>
                                        <p:cTn id="35" dur="192" decel="100000"/>
                                        <p:tgtEl>
                                          <p:spTgt spid="49155">
                                            <p:txEl>
                                              <p:pRg st="2" end="2"/>
                                            </p:txEl>
                                          </p:spTgt>
                                        </p:tgtEl>
                                      </p:cBhvr>
                                      <p:from x="10000" y="10000"/>
                                      <p:to x="200000" y="450000"/>
                                    </p:animScale>
                                    <p:animScale>
                                      <p:cBhvr>
                                        <p:cTn id="36" dur="308" accel="100000" fill="hold">
                                          <p:stCondLst>
                                            <p:cond delay="192"/>
                                          </p:stCondLst>
                                        </p:cTn>
                                        <p:tgtEl>
                                          <p:spTgt spid="49155">
                                            <p:txEl>
                                              <p:pRg st="2" end="2"/>
                                            </p:txEl>
                                          </p:spTgt>
                                        </p:tgtEl>
                                      </p:cBhvr>
                                      <p:from x="200000" y="450000"/>
                                      <p:to x="100000" y="100000"/>
                                    </p:animScale>
                                    <p:set>
                                      <p:cBhvr>
                                        <p:cTn id="37" dur="192" fill="hold"/>
                                        <p:tgtEl>
                                          <p:spTgt spid="49155">
                                            <p:txEl>
                                              <p:pRg st="2" end="2"/>
                                            </p:txEl>
                                          </p:spTgt>
                                        </p:tgtEl>
                                        <p:attrNameLst>
                                          <p:attrName>ppt_x</p:attrName>
                                        </p:attrNameLst>
                                      </p:cBhvr>
                                      <p:to>
                                        <p:strVal val="(0.5)"/>
                                      </p:to>
                                    </p:set>
                                    <p:anim from="(0.5)" to="(#ppt_x)" calcmode="lin" valueType="num">
                                      <p:cBhvr>
                                        <p:cTn id="38" dur="308" accel="100000" fill="hold">
                                          <p:stCondLst>
                                            <p:cond delay="192"/>
                                          </p:stCondLst>
                                        </p:cTn>
                                        <p:tgtEl>
                                          <p:spTgt spid="49155">
                                            <p:txEl>
                                              <p:pRg st="2" end="2"/>
                                            </p:txEl>
                                          </p:spTgt>
                                        </p:tgtEl>
                                        <p:attrNameLst>
                                          <p:attrName>ppt_x</p:attrName>
                                        </p:attrNameLst>
                                      </p:cBhvr>
                                    </p:anim>
                                    <p:set>
                                      <p:cBhvr>
                                        <p:cTn id="39" dur="192" fill="hold"/>
                                        <p:tgtEl>
                                          <p:spTgt spid="49155">
                                            <p:txEl>
                                              <p:pRg st="2" end="2"/>
                                            </p:txEl>
                                          </p:spTgt>
                                        </p:tgtEl>
                                        <p:attrNameLst>
                                          <p:attrName>ppt_y</p:attrName>
                                        </p:attrNameLst>
                                      </p:cBhvr>
                                      <p:to>
                                        <p:strVal val="(#ppt_y+0.4)"/>
                                      </p:to>
                                    </p:set>
                                    <p:anim from="(#ppt_y+0.4)" to="(#ppt_y)" calcmode="lin" valueType="num">
                                      <p:cBhvr>
                                        <p:cTn id="40" dur="308" accel="100000" fill="hold">
                                          <p:stCondLst>
                                            <p:cond delay="192"/>
                                          </p:stCondLst>
                                        </p:cTn>
                                        <p:tgtEl>
                                          <p:spTgt spid="49155">
                                            <p:txEl>
                                              <p:pRg st="2" end="2"/>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1"/>
          </p:nvPr>
        </p:nvSpPr>
        <p:spPr/>
        <p:txBody>
          <a:bodyPr/>
          <a:lstStyle/>
          <a:p>
            <a:pPr>
              <a:defRPr/>
            </a:pPr>
            <a:r>
              <a:rPr lang="es-ES" smtClean="0"/>
              <a:t>Tudurí García Rosa.2008</a:t>
            </a:r>
            <a:endParaRPr lang="es-ES"/>
          </a:p>
        </p:txBody>
      </p:sp>
      <p:sp>
        <p:nvSpPr>
          <p:cNvPr id="5" name="4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B677F0CD-9E7B-43B8-9DF7-72908AF5207D}" type="slidenum">
              <a:rPr lang="es-ES" altLang="es-CU">
                <a:latin typeface="Arial" panose="020B0604020202020204" pitchFamily="34" charset="0"/>
              </a:rPr>
              <a:pPr eaLnBrk="1" hangingPunct="1"/>
              <a:t>23</a:t>
            </a:fld>
            <a:endParaRPr lang="es-ES" altLang="es-CU">
              <a:latin typeface="Arial" panose="020B0604020202020204" pitchFamily="34" charset="0"/>
            </a:endParaRPr>
          </a:p>
        </p:txBody>
      </p:sp>
      <p:sp>
        <p:nvSpPr>
          <p:cNvPr id="6" name="5 Rectángulo"/>
          <p:cNvSpPr/>
          <p:nvPr/>
        </p:nvSpPr>
        <p:spPr>
          <a:xfrm>
            <a:off x="500034" y="785794"/>
            <a:ext cx="7286676" cy="1569660"/>
          </a:xfrm>
          <a:prstGeom prst="rect">
            <a:avLst/>
          </a:prstGeom>
          <a:solidFill>
            <a:srgbClr val="00B0F0"/>
          </a:solidFill>
          <a:effectLst>
            <a:glow rad="228600">
              <a:schemeClr val="accent2">
                <a:satMod val="175000"/>
                <a:alpha val="40000"/>
              </a:schemeClr>
            </a:glow>
          </a:effectLst>
          <a:scene3d>
            <a:camera prst="perspectiveHeroicExtremeLeftFacing"/>
            <a:lightRig rig="threePt" dir="t"/>
          </a:scene3d>
        </p:spPr>
        <p:style>
          <a:lnRef idx="2">
            <a:schemeClr val="accent2"/>
          </a:lnRef>
          <a:fillRef idx="1">
            <a:schemeClr val="lt1"/>
          </a:fillRef>
          <a:effectRef idx="0">
            <a:schemeClr val="accent2"/>
          </a:effectRef>
          <a:fontRef idx="minor">
            <a:schemeClr val="dk1"/>
          </a:fontRef>
        </p:style>
        <p:txBody>
          <a:bodyPr>
            <a:spAutoFit/>
          </a:bodyPr>
          <a:lstStyle/>
          <a:p>
            <a:pPr>
              <a:defRPr/>
            </a:pPr>
            <a:r>
              <a:rPr lang="es-ES" sz="9600" kern="10" dirty="0">
                <a:ln w="9525">
                  <a:solidFill>
                    <a:srgbClr val="000000"/>
                  </a:solidFill>
                  <a:round/>
                  <a:headEnd/>
                  <a:tailEnd/>
                </a:ln>
                <a:solidFill>
                  <a:srgbClr val="FFFFFF"/>
                </a:solidFill>
                <a:effectLst>
                  <a:outerShdw dist="35921" dir="2700000" algn="ctr" rotWithShape="0">
                    <a:srgbClr val="808080">
                      <a:alpha val="80000"/>
                    </a:srgbClr>
                  </a:outerShdw>
                </a:effectLst>
                <a:latin typeface="Arial Black"/>
              </a:rPr>
              <a:t>Técnicas</a:t>
            </a:r>
            <a:endParaRPr lang="es-ES" sz="9600" kern="10" dirty="0">
              <a:ln w="9525">
                <a:solidFill>
                  <a:srgbClr val="000000"/>
                </a:solidFill>
                <a:round/>
                <a:headEnd/>
                <a:tailEnd/>
              </a:ln>
              <a:solidFill>
                <a:srgbClr val="FFFFFF"/>
              </a:solidFill>
              <a:effectLst>
                <a:outerShdw dist="35921" dir="2700000" algn="ctr" rotWithShape="0">
                  <a:srgbClr val="808080">
                    <a:alpha val="80000"/>
                  </a:srgbClr>
                </a:outerShdw>
              </a:effectLst>
              <a:latin typeface="Arial Black"/>
            </a:endParaRPr>
          </a:p>
        </p:txBody>
      </p:sp>
      <p:pic>
        <p:nvPicPr>
          <p:cNvPr id="7" name="Picture 3" descr="Cofre de oro"/>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425825"/>
            <a:ext cx="4246562"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500" fill="hold"/>
                                        <p:tgtEl>
                                          <p:spTgt spid="6"/>
                                        </p:tgtEl>
                                        <p:attrNameLst>
                                          <p:attrName>r</p:attrName>
                                        </p:attrNameLst>
                                      </p:cBhvr>
                                    </p:animRot>
                                  </p:childTnLst>
                                </p:cTn>
                              </p:par>
                              <p:par>
                                <p:cTn id="7" presetID="8" presetClass="emph" presetSubtype="0" fill="hold" nodeType="withEffect">
                                  <p:stCondLst>
                                    <p:cond delay="0"/>
                                  </p:stCondLst>
                                  <p:childTnLst>
                                    <p:animRot by="21600000">
                                      <p:cBhvr>
                                        <p:cTn id="8" dur="5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pPr>
              <a:defRPr/>
            </a:pPr>
            <a:r>
              <a:rPr lang="es-ES" smtClean="0"/>
              <a:t>Tudurí García Rosa.2008</a:t>
            </a:r>
            <a:endParaRPr lang="es-ES"/>
          </a:p>
        </p:txBody>
      </p:sp>
      <p:sp>
        <p:nvSpPr>
          <p:cNvPr id="3" name="2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4CB49E8C-2A27-4C6A-BDD9-3F829B3FA27A}" type="slidenum">
              <a:rPr lang="es-ES" altLang="es-CU">
                <a:latin typeface="Arial" panose="020B0604020202020204" pitchFamily="34" charset="0"/>
              </a:rPr>
              <a:pPr eaLnBrk="1" hangingPunct="1"/>
              <a:t>24</a:t>
            </a:fld>
            <a:endParaRPr lang="es-ES" altLang="es-CU">
              <a:latin typeface="Arial" panose="020B0604020202020204" pitchFamily="34" charset="0"/>
            </a:endParaRPr>
          </a:p>
        </p:txBody>
      </p:sp>
      <p:sp>
        <p:nvSpPr>
          <p:cNvPr id="4" name="Rectangle 2"/>
          <p:cNvSpPr txBox="1">
            <a:spLocks noChangeArrowheads="1"/>
          </p:cNvSpPr>
          <p:nvPr/>
        </p:nvSpPr>
        <p:spPr>
          <a:xfrm>
            <a:off x="468313" y="620713"/>
            <a:ext cx="8229600" cy="1308100"/>
          </a:xfrm>
          <a:prstGeom prst="rect">
            <a:avLst/>
          </a:prstGeom>
        </p:spPr>
        <p:txBody>
          <a:bodyPr/>
          <a:lstStyle/>
          <a:p>
            <a:pPr algn="ctr" eaLnBrk="0" hangingPunct="0">
              <a:defRPr/>
            </a:pPr>
            <a:r>
              <a:rPr lang="es-ES_tradnl" sz="8000" b="1" kern="0" dirty="0">
                <a:effectLst>
                  <a:outerShdw blurRad="38100" dist="38100" dir="2700000" algn="tl">
                    <a:srgbClr val="000000">
                      <a:alpha val="43137"/>
                    </a:srgbClr>
                  </a:outerShdw>
                </a:effectLst>
                <a:latin typeface="Impact" pitchFamily="34" charset="0"/>
                <a:ea typeface="+mj-ea"/>
                <a:cs typeface="+mj-cs"/>
              </a:rPr>
              <a:t>Técnicas </a:t>
            </a:r>
            <a:br>
              <a:rPr lang="es-ES_tradnl" sz="8000" b="1" kern="0" dirty="0">
                <a:effectLst>
                  <a:outerShdw blurRad="38100" dist="38100" dir="2700000" algn="tl">
                    <a:srgbClr val="000000">
                      <a:alpha val="43137"/>
                    </a:srgbClr>
                  </a:outerShdw>
                </a:effectLst>
                <a:latin typeface="Impact" pitchFamily="34" charset="0"/>
                <a:ea typeface="+mj-ea"/>
                <a:cs typeface="+mj-cs"/>
              </a:rPr>
            </a:br>
            <a:endParaRPr lang="es-ES" sz="8000" b="1" kern="0" dirty="0">
              <a:effectLst>
                <a:outerShdw blurRad="38100" dist="38100" dir="2700000" algn="tl">
                  <a:srgbClr val="000000">
                    <a:alpha val="43137"/>
                  </a:srgbClr>
                </a:outerShdw>
              </a:effectLst>
              <a:latin typeface="Impact" pitchFamily="34" charset="0"/>
              <a:ea typeface="+mj-ea"/>
              <a:cs typeface="+mj-cs"/>
            </a:endParaRPr>
          </a:p>
        </p:txBody>
      </p:sp>
      <p:sp>
        <p:nvSpPr>
          <p:cNvPr id="25605" name="4 CuadroTexto"/>
          <p:cNvSpPr txBox="1">
            <a:spLocks noChangeArrowheads="1"/>
          </p:cNvSpPr>
          <p:nvPr/>
        </p:nvSpPr>
        <p:spPr bwMode="auto">
          <a:xfrm>
            <a:off x="1428750" y="2500313"/>
            <a:ext cx="6429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U" altLang="es-CU"/>
          </a:p>
        </p:txBody>
      </p:sp>
      <p:sp>
        <p:nvSpPr>
          <p:cNvPr id="25606" name="5 CuadroTexto"/>
          <p:cNvSpPr txBox="1">
            <a:spLocks noChangeArrowheads="1"/>
          </p:cNvSpPr>
          <p:nvPr/>
        </p:nvSpPr>
        <p:spPr bwMode="auto">
          <a:xfrm>
            <a:off x="1581150" y="2652713"/>
            <a:ext cx="6429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U" altLang="es-CU"/>
          </a:p>
        </p:txBody>
      </p:sp>
      <p:sp>
        <p:nvSpPr>
          <p:cNvPr id="7" name="Rectangle 3"/>
          <p:cNvSpPr txBox="1">
            <a:spLocks noChangeArrowheads="1"/>
          </p:cNvSpPr>
          <p:nvPr/>
        </p:nvSpPr>
        <p:spPr>
          <a:xfrm>
            <a:off x="684213" y="2492375"/>
            <a:ext cx="7848600" cy="3384550"/>
          </a:xfrm>
          <a:prstGeom prst="rect">
            <a:avLst/>
          </a:prstGeom>
        </p:spPr>
        <p:txBody>
          <a:bodyPr/>
          <a:lstStyle/>
          <a:p>
            <a:pPr marL="1143000" lvl="2" indent="-228600" eaLnBrk="0" hangingPunct="0">
              <a:spcBef>
                <a:spcPct val="20000"/>
              </a:spcBef>
              <a:buClr>
                <a:schemeClr val="hlink"/>
              </a:buClr>
              <a:buSzPct val="65000"/>
              <a:defRPr/>
            </a:pPr>
            <a:r>
              <a:rPr lang="es-ES_tradnl" sz="3600" kern="0" dirty="0">
                <a:latin typeface="Impact" pitchFamily="34" charset="0"/>
              </a:rPr>
              <a:t>1-Apoyo.</a:t>
            </a:r>
          </a:p>
          <a:p>
            <a:pPr marL="1143000" lvl="2" indent="-228600" eaLnBrk="0" hangingPunct="0">
              <a:spcBef>
                <a:spcPct val="20000"/>
              </a:spcBef>
              <a:buClr>
                <a:schemeClr val="hlink"/>
              </a:buClr>
              <a:buSzPct val="65000"/>
              <a:defRPr/>
            </a:pPr>
            <a:r>
              <a:rPr lang="es-ES_tradnl" sz="3600" kern="0" dirty="0">
                <a:latin typeface="Impact" pitchFamily="34" charset="0"/>
              </a:rPr>
              <a:t>2-Información (Aporte de nuevos conocimientos).</a:t>
            </a:r>
          </a:p>
          <a:p>
            <a:pPr marL="1143000" lvl="2" indent="-228600" eaLnBrk="0" hangingPunct="0">
              <a:spcBef>
                <a:spcPct val="20000"/>
              </a:spcBef>
              <a:buClr>
                <a:schemeClr val="hlink"/>
              </a:buClr>
              <a:buSzPct val="65000"/>
              <a:defRPr/>
            </a:pPr>
            <a:r>
              <a:rPr lang="es-ES_tradnl" sz="3600" kern="0" dirty="0">
                <a:latin typeface="Impact" pitchFamily="34" charset="0"/>
              </a:rPr>
              <a:t>3-Persuasión (Argumentación que convence).</a:t>
            </a:r>
          </a:p>
          <a:p>
            <a:pPr marL="342900" indent="-342900" eaLnBrk="0" hangingPunct="0">
              <a:spcBef>
                <a:spcPct val="20000"/>
              </a:spcBef>
              <a:buClr>
                <a:schemeClr val="hlink"/>
              </a:buClr>
              <a:buSzPct val="65000"/>
              <a:buFont typeface="Wingdings" pitchFamily="2" charset="2"/>
              <a:buChar char="n"/>
              <a:defRPr/>
            </a:pPr>
            <a:endParaRPr lang="es-ES" sz="3200" kern="0" dirty="0">
              <a:effectLst>
                <a:outerShdw blurRad="38100" dist="38100" dir="2700000" algn="tl">
                  <a:srgbClr val="000000"/>
                </a:outerShdw>
              </a:effectLst>
              <a:latin typeface="+mn-l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5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4"/>
                                        </p:tgtEl>
                                        <p:attrNameLst>
                                          <p:attrName>ppt_w</p:attrName>
                                        </p:attrNameLst>
                                      </p:cBhvr>
                                      <p:tavLst>
                                        <p:tav tm="0">
                                          <p:val>
                                            <p:strVal val="#ppt_w*.05"/>
                                          </p:val>
                                        </p:tav>
                                        <p:tav tm="100000">
                                          <p:val>
                                            <p:strVal val="#ppt_w"/>
                                          </p:val>
                                        </p:tav>
                                      </p:tavLst>
                                    </p:anim>
                                    <p:anim calcmode="lin" valueType="num">
                                      <p:cBhvr>
                                        <p:cTn id="10" dur="500" fill="hold"/>
                                        <p:tgtEl>
                                          <p:spTgt spid="4"/>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4"/>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4"/>
                                        </p:tgtEl>
                                      </p:cBhvr>
                                    </p:animEffect>
                                  </p:childTnLst>
                                </p:cTn>
                              </p:par>
                              <p:par>
                                <p:cTn id="15" presetID="48" presetClass="entr" presetSubtype="0" accel="5000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 dur="5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19" dur="500" fill="hold"/>
                                        <p:tgtEl>
                                          <p:spTgt spid="7"/>
                                        </p:tgtEl>
                                        <p:attrNameLst>
                                          <p:attrName>ppt_y</p:attrName>
                                        </p:attrNameLst>
                                      </p:cBhvr>
                                      <p:tavLst>
                                        <p:tav tm="0">
                                          <p:val>
                                            <p:strVal val="#ppt_y"/>
                                          </p:val>
                                        </p:tav>
                                        <p:tav tm="100000">
                                          <p:val>
                                            <p:strVal val="#ppt_y"/>
                                          </p:val>
                                        </p:tav>
                                      </p:tavLst>
                                    </p:anim>
                                    <p:animEffect transition="in" filter="fad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pPr>
              <a:defRPr/>
            </a:pPr>
            <a:r>
              <a:rPr lang="es-ES" smtClean="0"/>
              <a:t>Tudurí García Rosa.2008</a:t>
            </a:r>
            <a:endParaRPr lang="es-ES"/>
          </a:p>
        </p:txBody>
      </p:sp>
      <p:sp>
        <p:nvSpPr>
          <p:cNvPr id="3" name="2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73A8F55-C90F-44F6-81E9-DC369F55EAE5}" type="slidenum">
              <a:rPr lang="es-ES" altLang="es-CU">
                <a:latin typeface="Arial" panose="020B0604020202020204" pitchFamily="34" charset="0"/>
              </a:rPr>
              <a:pPr eaLnBrk="1" hangingPunct="1"/>
              <a:t>25</a:t>
            </a:fld>
            <a:endParaRPr lang="es-ES" altLang="es-CU">
              <a:latin typeface="Arial" panose="020B0604020202020204" pitchFamily="34" charset="0"/>
            </a:endParaRPr>
          </a:p>
        </p:txBody>
      </p:sp>
      <p:sp>
        <p:nvSpPr>
          <p:cNvPr id="4" name="Rectangle 2"/>
          <p:cNvSpPr txBox="1">
            <a:spLocks noChangeArrowheads="1"/>
          </p:cNvSpPr>
          <p:nvPr/>
        </p:nvSpPr>
        <p:spPr>
          <a:xfrm>
            <a:off x="468313" y="620713"/>
            <a:ext cx="8229600" cy="1308100"/>
          </a:xfrm>
          <a:prstGeom prst="rect">
            <a:avLst/>
          </a:prstGeom>
        </p:spPr>
        <p:txBody>
          <a:bodyPr/>
          <a:lstStyle/>
          <a:p>
            <a:pPr algn="ctr" eaLnBrk="0" hangingPunct="0">
              <a:defRPr/>
            </a:pPr>
            <a:r>
              <a:rPr lang="es-ES_tradnl" sz="8000" b="1" kern="0" dirty="0">
                <a:effectLst>
                  <a:outerShdw blurRad="38100" dist="38100" dir="2700000" algn="tl">
                    <a:srgbClr val="000000">
                      <a:alpha val="43137"/>
                    </a:srgbClr>
                  </a:outerShdw>
                </a:effectLst>
                <a:latin typeface="Impact" pitchFamily="34" charset="0"/>
                <a:ea typeface="+mj-ea"/>
                <a:cs typeface="+mj-cs"/>
              </a:rPr>
              <a:t>Técnicas </a:t>
            </a:r>
            <a:br>
              <a:rPr lang="es-ES_tradnl" sz="8000" b="1" kern="0" dirty="0">
                <a:effectLst>
                  <a:outerShdw blurRad="38100" dist="38100" dir="2700000" algn="tl">
                    <a:srgbClr val="000000">
                      <a:alpha val="43137"/>
                    </a:srgbClr>
                  </a:outerShdw>
                </a:effectLst>
                <a:latin typeface="Impact" pitchFamily="34" charset="0"/>
                <a:ea typeface="+mj-ea"/>
                <a:cs typeface="+mj-cs"/>
              </a:rPr>
            </a:br>
            <a:endParaRPr lang="es-ES" sz="8000" b="1" kern="0" dirty="0">
              <a:effectLst>
                <a:outerShdw blurRad="38100" dist="38100" dir="2700000" algn="tl">
                  <a:srgbClr val="000000">
                    <a:alpha val="43137"/>
                  </a:srgbClr>
                </a:outerShdw>
              </a:effectLst>
              <a:latin typeface="Impact" pitchFamily="34" charset="0"/>
              <a:ea typeface="+mj-ea"/>
              <a:cs typeface="+mj-cs"/>
            </a:endParaRPr>
          </a:p>
        </p:txBody>
      </p:sp>
      <p:sp>
        <p:nvSpPr>
          <p:cNvPr id="5" name="Rectangle 3"/>
          <p:cNvSpPr txBox="1">
            <a:spLocks noChangeArrowheads="1"/>
          </p:cNvSpPr>
          <p:nvPr/>
        </p:nvSpPr>
        <p:spPr>
          <a:xfrm>
            <a:off x="539750" y="2349500"/>
            <a:ext cx="7958138" cy="3887788"/>
          </a:xfrm>
          <a:prstGeom prst="rect">
            <a:avLst/>
          </a:prstGeom>
        </p:spPr>
        <p:txBody>
          <a:bodyPr/>
          <a:lstStyle/>
          <a:p>
            <a:pPr marL="1143000" lvl="2" indent="-228600" eaLnBrk="0" hangingPunct="0">
              <a:spcBef>
                <a:spcPct val="20000"/>
              </a:spcBef>
              <a:buClr>
                <a:schemeClr val="hlink"/>
              </a:buClr>
              <a:buSzPct val="65000"/>
              <a:defRPr/>
            </a:pPr>
            <a:r>
              <a:rPr lang="es-ES_tradnl" sz="3200" kern="0" dirty="0">
                <a:latin typeface="Impact" pitchFamily="34" charset="0"/>
              </a:rPr>
              <a:t>4-Guía de acción o dirección (Conducta dirigida por el terapeuta).</a:t>
            </a:r>
          </a:p>
          <a:p>
            <a:pPr marL="1143000" lvl="2" indent="-228600" eaLnBrk="0" hangingPunct="0">
              <a:spcBef>
                <a:spcPct val="20000"/>
              </a:spcBef>
              <a:buClr>
                <a:schemeClr val="hlink"/>
              </a:buClr>
              <a:buSzPct val="65000"/>
              <a:defRPr/>
            </a:pPr>
            <a:r>
              <a:rPr lang="es-ES_tradnl" sz="3200" kern="0" dirty="0">
                <a:latin typeface="Impact" pitchFamily="34" charset="0"/>
              </a:rPr>
              <a:t>5-Sugestión ( Cura por mi actividad técnica o influencia).</a:t>
            </a:r>
          </a:p>
          <a:p>
            <a:pPr marL="1143000" lvl="2" indent="-228600" eaLnBrk="0" hangingPunct="0">
              <a:spcBef>
                <a:spcPct val="20000"/>
              </a:spcBef>
              <a:buClr>
                <a:schemeClr val="hlink"/>
              </a:buClr>
              <a:buSzPct val="65000"/>
              <a:defRPr/>
            </a:pPr>
            <a:r>
              <a:rPr lang="es-ES_tradnl" sz="3200" kern="0" dirty="0">
                <a:latin typeface="Impact" pitchFamily="34" charset="0"/>
              </a:rPr>
              <a:t>6-Manejo del ambiente.</a:t>
            </a:r>
          </a:p>
          <a:p>
            <a:pPr marL="1143000" lvl="2" indent="-228600" eaLnBrk="0" hangingPunct="0">
              <a:spcBef>
                <a:spcPct val="20000"/>
              </a:spcBef>
              <a:buClr>
                <a:schemeClr val="hlink"/>
              </a:buClr>
              <a:buSzPct val="65000"/>
              <a:defRPr/>
            </a:pPr>
            <a:r>
              <a:rPr lang="es-ES_tradnl" sz="3200" kern="0" dirty="0">
                <a:latin typeface="Impact" pitchFamily="34" charset="0"/>
              </a:rPr>
              <a:t>7-Catarsis ( Salida o descarga) .</a:t>
            </a:r>
          </a:p>
          <a:p>
            <a:pPr marL="1143000" lvl="2" indent="-228600" eaLnBrk="0" hangingPunct="0">
              <a:spcBef>
                <a:spcPct val="20000"/>
              </a:spcBef>
              <a:buClr>
                <a:schemeClr val="hlink"/>
              </a:buClr>
              <a:buSzPct val="65000"/>
              <a:buFont typeface="Wingdings" pitchFamily="2" charset="2"/>
              <a:buChar char="n"/>
              <a:defRPr/>
            </a:pPr>
            <a:endParaRPr lang="es-ES_tradnl" sz="3200" kern="0" dirty="0">
              <a:latin typeface="+mn-lt"/>
            </a:endParaRPr>
          </a:p>
          <a:p>
            <a:pPr marL="342900" indent="-342900" eaLnBrk="0" hangingPunct="0">
              <a:spcBef>
                <a:spcPct val="20000"/>
              </a:spcBef>
              <a:buClr>
                <a:schemeClr val="hlink"/>
              </a:buClr>
              <a:buSzPct val="65000"/>
              <a:defRPr/>
            </a:pPr>
            <a:endParaRPr lang="es-ES_tradnl" sz="3200" kern="0" dirty="0">
              <a:latin typeface="+mn-lt"/>
            </a:endParaRPr>
          </a:p>
          <a:p>
            <a:pPr marL="342900" indent="-342900" eaLnBrk="0" hangingPunct="0">
              <a:spcBef>
                <a:spcPct val="20000"/>
              </a:spcBef>
              <a:buClr>
                <a:schemeClr val="hlink"/>
              </a:buClr>
              <a:buSzPct val="65000"/>
              <a:buFont typeface="Wingdings" pitchFamily="2" charset="2"/>
              <a:buChar char="n"/>
              <a:defRPr/>
            </a:pPr>
            <a:endParaRPr lang="es-ES" sz="3200" kern="0" dirty="0">
              <a:effectLst>
                <a:outerShdw blurRad="38100" dist="38100" dir="2700000" algn="tl">
                  <a:srgbClr val="000000"/>
                </a:outerShdw>
              </a:effectLst>
              <a:latin typeface="+mn-l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500"/>
                                        <p:tgtEl>
                                          <p:spTgt spid="4"/>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amond(i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pPr>
              <a:defRPr/>
            </a:pPr>
            <a:r>
              <a:rPr lang="es-ES" smtClean="0"/>
              <a:t>Tudurí García Rosa.2008</a:t>
            </a:r>
            <a:endParaRPr lang="es-ES"/>
          </a:p>
        </p:txBody>
      </p:sp>
      <p:sp>
        <p:nvSpPr>
          <p:cNvPr id="3" name="2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BE158048-7B41-4D3B-9EB5-582F84F9122A}" type="slidenum">
              <a:rPr lang="es-ES" altLang="es-CU">
                <a:latin typeface="Arial" panose="020B0604020202020204" pitchFamily="34" charset="0"/>
              </a:rPr>
              <a:pPr eaLnBrk="1" hangingPunct="1"/>
              <a:t>26</a:t>
            </a:fld>
            <a:endParaRPr lang="es-ES" altLang="es-CU">
              <a:latin typeface="Arial" panose="020B0604020202020204" pitchFamily="34" charset="0"/>
            </a:endParaRPr>
          </a:p>
        </p:txBody>
      </p:sp>
      <p:sp>
        <p:nvSpPr>
          <p:cNvPr id="4" name="Rectangle 2"/>
          <p:cNvSpPr txBox="1">
            <a:spLocks noChangeArrowheads="1"/>
          </p:cNvSpPr>
          <p:nvPr/>
        </p:nvSpPr>
        <p:spPr>
          <a:xfrm>
            <a:off x="500063" y="785813"/>
            <a:ext cx="8229600" cy="1308100"/>
          </a:xfrm>
          <a:prstGeom prst="rect">
            <a:avLst/>
          </a:prstGeom>
        </p:spPr>
        <p:txBody>
          <a:bodyPr/>
          <a:lstStyle/>
          <a:p>
            <a:pPr algn="ctr" eaLnBrk="0" hangingPunct="0">
              <a:defRPr/>
            </a:pPr>
            <a:r>
              <a:rPr lang="es-ES_tradnl" sz="8000" b="1" kern="0" dirty="0">
                <a:effectLst>
                  <a:outerShdw blurRad="38100" dist="38100" dir="2700000" algn="tl">
                    <a:srgbClr val="000000">
                      <a:alpha val="43137"/>
                    </a:srgbClr>
                  </a:outerShdw>
                </a:effectLst>
                <a:latin typeface="Impact" pitchFamily="34" charset="0"/>
                <a:ea typeface="+mj-ea"/>
                <a:cs typeface="+mj-cs"/>
              </a:rPr>
              <a:t>Técnicas </a:t>
            </a:r>
            <a:br>
              <a:rPr lang="es-ES_tradnl" sz="8000" b="1" kern="0" dirty="0">
                <a:effectLst>
                  <a:outerShdw blurRad="38100" dist="38100" dir="2700000" algn="tl">
                    <a:srgbClr val="000000">
                      <a:alpha val="43137"/>
                    </a:srgbClr>
                  </a:outerShdw>
                </a:effectLst>
                <a:latin typeface="Impact" pitchFamily="34" charset="0"/>
                <a:ea typeface="+mj-ea"/>
                <a:cs typeface="+mj-cs"/>
              </a:rPr>
            </a:br>
            <a:endParaRPr lang="es-ES" sz="8000" b="1" kern="0" dirty="0">
              <a:effectLst>
                <a:outerShdw blurRad="38100" dist="38100" dir="2700000" algn="tl">
                  <a:srgbClr val="000000">
                    <a:alpha val="43137"/>
                  </a:srgbClr>
                </a:outerShdw>
              </a:effectLst>
              <a:latin typeface="Impact" pitchFamily="34" charset="0"/>
              <a:ea typeface="+mj-ea"/>
              <a:cs typeface="+mj-cs"/>
            </a:endParaRPr>
          </a:p>
        </p:txBody>
      </p:sp>
      <p:sp>
        <p:nvSpPr>
          <p:cNvPr id="5" name="Rectangle 3"/>
          <p:cNvSpPr txBox="1">
            <a:spLocks noChangeArrowheads="1"/>
          </p:cNvSpPr>
          <p:nvPr/>
        </p:nvSpPr>
        <p:spPr>
          <a:xfrm>
            <a:off x="250825" y="2636838"/>
            <a:ext cx="8569325" cy="3384550"/>
          </a:xfrm>
          <a:prstGeom prst="rect">
            <a:avLst/>
          </a:prstGeom>
        </p:spPr>
        <p:txBody>
          <a:bodyPr/>
          <a:lstStyle/>
          <a:p>
            <a:pPr marL="1143000" lvl="2" indent="-228600" eaLnBrk="0" hangingPunct="0">
              <a:spcBef>
                <a:spcPct val="20000"/>
              </a:spcBef>
              <a:buClr>
                <a:schemeClr val="hlink"/>
              </a:buClr>
              <a:buSzPct val="65000"/>
              <a:defRPr/>
            </a:pPr>
            <a:r>
              <a:rPr lang="es-ES_tradnl" sz="3600" kern="0" dirty="0">
                <a:latin typeface="Impact" pitchFamily="34" charset="0"/>
              </a:rPr>
              <a:t>8-Confrontación (Fiscalización del problema).</a:t>
            </a:r>
          </a:p>
          <a:p>
            <a:pPr marL="1143000" lvl="2" indent="-228600" eaLnBrk="0" hangingPunct="0">
              <a:defRPr/>
            </a:pPr>
            <a:r>
              <a:rPr lang="es-ES_tradnl" sz="3600" kern="0" dirty="0">
                <a:latin typeface="Impact" pitchFamily="34" charset="0"/>
              </a:rPr>
              <a:t>9-Aclaración (Esclarecer lo esencial).</a:t>
            </a:r>
            <a:r>
              <a:rPr lang="es-ES" sz="3600" kern="0" dirty="0">
                <a:latin typeface="Impact" pitchFamily="34" charset="0"/>
              </a:rPr>
              <a:t>  </a:t>
            </a:r>
          </a:p>
          <a:p>
            <a:pPr marL="1143000" lvl="2" indent="-228600" eaLnBrk="0" hangingPunct="0">
              <a:defRPr/>
            </a:pPr>
            <a:r>
              <a:rPr lang="es-ES" sz="3600" kern="0" dirty="0">
                <a:latin typeface="Impact" pitchFamily="34" charset="0"/>
              </a:rPr>
              <a:t>10-Autosugestión (Crea lo que usted repite).</a:t>
            </a:r>
          </a:p>
          <a:p>
            <a:pPr marL="1143000" lvl="2" indent="-228600" eaLnBrk="0" hangingPunct="0">
              <a:buFont typeface="Wingdings" pitchFamily="2" charset="2"/>
              <a:buChar char="n"/>
              <a:defRPr/>
            </a:pPr>
            <a:endParaRPr lang="es-ES_tradnl" sz="3200" kern="0" dirty="0">
              <a:latin typeface="+mn-lt"/>
            </a:endParaRPr>
          </a:p>
          <a:p>
            <a:pPr marL="342900" indent="-342900" eaLnBrk="0" hangingPunct="0">
              <a:spcBef>
                <a:spcPct val="20000"/>
              </a:spcBef>
              <a:buClr>
                <a:schemeClr val="hlink"/>
              </a:buClr>
              <a:buSzPct val="65000"/>
              <a:buFont typeface="Wingdings" pitchFamily="2" charset="2"/>
              <a:buChar char="n"/>
              <a:defRPr/>
            </a:pPr>
            <a:endParaRPr lang="es-ES" sz="3200" kern="0" dirty="0">
              <a:effectLst>
                <a:outerShdw blurRad="38100" dist="38100" dir="2700000" algn="tl">
                  <a:srgbClr val="000000"/>
                </a:outerShdw>
              </a:effectLst>
              <a:latin typeface="+mn-l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style.rotation</p:attrName>
                                        </p:attrNameLst>
                                      </p:cBhvr>
                                      <p:tavLst>
                                        <p:tav tm="0">
                                          <p:val>
                                            <p:fltVal val="720"/>
                                          </p:val>
                                        </p:tav>
                                        <p:tav tm="100000">
                                          <p:val>
                                            <p:fltVal val="0"/>
                                          </p:val>
                                        </p:tav>
                                      </p:tavLst>
                                    </p:anim>
                                    <p:anim calcmode="lin" valueType="num">
                                      <p:cBhvr>
                                        <p:cTn id="9" dur="500" fill="hold"/>
                                        <p:tgtEl>
                                          <p:spTgt spid="4"/>
                                        </p:tgtEl>
                                        <p:attrNameLst>
                                          <p:attrName>ppt_h</p:attrName>
                                        </p:attrNameLst>
                                      </p:cBhvr>
                                      <p:tavLst>
                                        <p:tav tm="0">
                                          <p:val>
                                            <p:fltVal val="0"/>
                                          </p:val>
                                        </p:tav>
                                        <p:tav tm="100000">
                                          <p:val>
                                            <p:strVal val="#ppt_h"/>
                                          </p:val>
                                        </p:tav>
                                      </p:tavLst>
                                    </p:anim>
                                    <p:anim calcmode="lin" valueType="num">
                                      <p:cBhvr>
                                        <p:cTn id="10" dur="500" fill="hold"/>
                                        <p:tgtEl>
                                          <p:spTgt spid="4"/>
                                        </p:tgtEl>
                                        <p:attrNameLst>
                                          <p:attrName>ppt_w</p:attrName>
                                        </p:attrNameLst>
                                      </p:cBhvr>
                                      <p:tavLst>
                                        <p:tav tm="0">
                                          <p:val>
                                            <p:fltVal val="0"/>
                                          </p:val>
                                        </p:tav>
                                        <p:tav tm="100000">
                                          <p:val>
                                            <p:strVal val="#ppt_w"/>
                                          </p:val>
                                        </p:tav>
                                      </p:tavLst>
                                    </p:anim>
                                  </p:childTnLst>
                                </p:cTn>
                              </p:par>
                              <p:par>
                                <p:cTn id="11" presetID="39" presetClass="entr" presetSubtype="0" accel="10000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pPr>
              <a:defRPr/>
            </a:pPr>
            <a:r>
              <a:rPr lang="es-ES" smtClean="0"/>
              <a:t>Tudurí García Rosa.2008</a:t>
            </a:r>
            <a:endParaRPr lang="es-ES"/>
          </a:p>
        </p:txBody>
      </p:sp>
      <p:sp>
        <p:nvSpPr>
          <p:cNvPr id="3" name="2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178D66D-C9DC-409A-AF5F-08BF92ED7C15}" type="slidenum">
              <a:rPr lang="es-ES" altLang="es-CU">
                <a:latin typeface="Arial" panose="020B0604020202020204" pitchFamily="34" charset="0"/>
              </a:rPr>
              <a:pPr eaLnBrk="1" hangingPunct="1"/>
              <a:t>27</a:t>
            </a:fld>
            <a:endParaRPr lang="es-ES" altLang="es-CU">
              <a:latin typeface="Arial" panose="020B0604020202020204" pitchFamily="34" charset="0"/>
            </a:endParaRPr>
          </a:p>
        </p:txBody>
      </p:sp>
      <p:sp>
        <p:nvSpPr>
          <p:cNvPr id="4" name="Rectangle 3"/>
          <p:cNvSpPr txBox="1">
            <a:spLocks noChangeArrowheads="1"/>
          </p:cNvSpPr>
          <p:nvPr/>
        </p:nvSpPr>
        <p:spPr>
          <a:xfrm>
            <a:off x="611188" y="2276475"/>
            <a:ext cx="7632700" cy="3816350"/>
          </a:xfrm>
          <a:prstGeom prst="rect">
            <a:avLst/>
          </a:prstGeom>
        </p:spPr>
        <p:txBody>
          <a:bodyPr/>
          <a:lstStyle/>
          <a:p>
            <a:pPr marL="1143000" lvl="2" indent="-228600" eaLnBrk="0" hangingPunct="0">
              <a:defRPr/>
            </a:pPr>
            <a:r>
              <a:rPr lang="es-ES_tradnl" sz="3200" kern="0" dirty="0">
                <a:latin typeface="Impact" pitchFamily="34" charset="0"/>
              </a:rPr>
              <a:t>11-Inspiración ( Nuevos enfoques optimistas transmitidos por el terapeuta).</a:t>
            </a:r>
          </a:p>
          <a:p>
            <a:pPr marL="1143000" lvl="2" indent="-228600" eaLnBrk="0" hangingPunct="0">
              <a:spcBef>
                <a:spcPct val="20000"/>
              </a:spcBef>
              <a:buClr>
                <a:schemeClr val="hlink"/>
              </a:buClr>
              <a:buSzPct val="65000"/>
              <a:defRPr/>
            </a:pPr>
            <a:r>
              <a:rPr lang="es-ES_tradnl" sz="3200" kern="0" dirty="0">
                <a:latin typeface="Impact" pitchFamily="34" charset="0"/>
              </a:rPr>
              <a:t>12-Exteriorización de intereses (Exploración y guía motivacional)</a:t>
            </a:r>
          </a:p>
          <a:p>
            <a:pPr marL="1143000" lvl="2" indent="-228600" eaLnBrk="0" hangingPunct="0">
              <a:spcBef>
                <a:spcPct val="20000"/>
              </a:spcBef>
              <a:buClr>
                <a:schemeClr val="hlink"/>
              </a:buClr>
              <a:buSzPct val="65000"/>
              <a:defRPr/>
            </a:pPr>
            <a:r>
              <a:rPr lang="es-ES" sz="3200" kern="0" dirty="0">
                <a:latin typeface="Impact" pitchFamily="34" charset="0"/>
              </a:rPr>
              <a:t>13-Biblioterapia</a:t>
            </a:r>
            <a:r>
              <a:rPr lang="es-ES_tradnl" sz="3200" kern="0" dirty="0">
                <a:latin typeface="Impact" pitchFamily="34" charset="0"/>
              </a:rPr>
              <a:t>. (Inspiración mediante lecturas).</a:t>
            </a:r>
          </a:p>
          <a:p>
            <a:pPr marL="1143000" lvl="2" indent="-228600" eaLnBrk="0" hangingPunct="0">
              <a:spcBef>
                <a:spcPct val="20000"/>
              </a:spcBef>
              <a:buClr>
                <a:schemeClr val="hlink"/>
              </a:buClr>
              <a:buSzPct val="65000"/>
              <a:defRPr/>
            </a:pPr>
            <a:endParaRPr lang="es-ES_tradnl" sz="3200" kern="0" dirty="0">
              <a:latin typeface="+mn-lt"/>
            </a:endParaRPr>
          </a:p>
          <a:p>
            <a:pPr marL="342900" indent="-342900" eaLnBrk="0" hangingPunct="0">
              <a:spcBef>
                <a:spcPct val="20000"/>
              </a:spcBef>
              <a:buClr>
                <a:schemeClr val="hlink"/>
              </a:buClr>
              <a:buSzPct val="65000"/>
              <a:defRPr/>
            </a:pPr>
            <a:endParaRPr lang="es-ES" sz="3200" kern="0" dirty="0">
              <a:effectLst>
                <a:outerShdw blurRad="38100" dist="38100" dir="2700000" algn="tl">
                  <a:srgbClr val="000000"/>
                </a:outerShdw>
              </a:effectLst>
              <a:latin typeface="+mn-lt"/>
            </a:endParaRPr>
          </a:p>
        </p:txBody>
      </p:sp>
      <p:sp>
        <p:nvSpPr>
          <p:cNvPr id="5" name="Rectangle 2"/>
          <p:cNvSpPr txBox="1">
            <a:spLocks noChangeArrowheads="1"/>
          </p:cNvSpPr>
          <p:nvPr/>
        </p:nvSpPr>
        <p:spPr>
          <a:xfrm>
            <a:off x="500063" y="785813"/>
            <a:ext cx="8229600" cy="1308100"/>
          </a:xfrm>
          <a:prstGeom prst="rect">
            <a:avLst/>
          </a:prstGeom>
        </p:spPr>
        <p:txBody>
          <a:bodyPr/>
          <a:lstStyle/>
          <a:p>
            <a:pPr algn="ctr" eaLnBrk="0" hangingPunct="0">
              <a:defRPr/>
            </a:pPr>
            <a:r>
              <a:rPr lang="es-ES_tradnl" sz="8000" b="1" kern="0" dirty="0">
                <a:effectLst>
                  <a:outerShdw blurRad="38100" dist="38100" dir="2700000" algn="tl">
                    <a:srgbClr val="000000">
                      <a:alpha val="43137"/>
                    </a:srgbClr>
                  </a:outerShdw>
                </a:effectLst>
                <a:latin typeface="Impact" pitchFamily="34" charset="0"/>
                <a:ea typeface="+mj-ea"/>
                <a:cs typeface="+mj-cs"/>
              </a:rPr>
              <a:t>Técnicas </a:t>
            </a:r>
            <a:br>
              <a:rPr lang="es-ES_tradnl" sz="8000" b="1" kern="0" dirty="0">
                <a:effectLst>
                  <a:outerShdw blurRad="38100" dist="38100" dir="2700000" algn="tl">
                    <a:srgbClr val="000000">
                      <a:alpha val="43137"/>
                    </a:srgbClr>
                  </a:outerShdw>
                </a:effectLst>
                <a:latin typeface="Impact" pitchFamily="34" charset="0"/>
                <a:ea typeface="+mj-ea"/>
                <a:cs typeface="+mj-cs"/>
              </a:rPr>
            </a:br>
            <a:endParaRPr lang="es-ES" sz="8000" b="1" kern="0" dirty="0">
              <a:effectLst>
                <a:outerShdw blurRad="38100" dist="38100" dir="2700000" algn="tl">
                  <a:srgbClr val="000000">
                    <a:alpha val="43137"/>
                  </a:srgbClr>
                </a:outerShdw>
              </a:effectLst>
              <a:latin typeface="Impact" pitchFamily="34" charset="0"/>
              <a:ea typeface="+mj-ea"/>
              <a:cs typeface="+mj-cs"/>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92" decel="100000"/>
                                        <p:tgtEl>
                                          <p:spTgt spid="5"/>
                                        </p:tgtEl>
                                      </p:cBhvr>
                                    </p:animEffect>
                                    <p:animScale>
                                      <p:cBhvr>
                                        <p:cTn id="8" dur="192" decel="100000"/>
                                        <p:tgtEl>
                                          <p:spTgt spid="5"/>
                                        </p:tgtEl>
                                      </p:cBhvr>
                                      <p:from x="10000" y="10000"/>
                                      <p:to x="200000" y="450000"/>
                                    </p:animScale>
                                    <p:animScale>
                                      <p:cBhvr>
                                        <p:cTn id="9" dur="308" accel="100000" fill="hold">
                                          <p:stCondLst>
                                            <p:cond delay="192"/>
                                          </p:stCondLst>
                                        </p:cTn>
                                        <p:tgtEl>
                                          <p:spTgt spid="5"/>
                                        </p:tgtEl>
                                      </p:cBhvr>
                                      <p:from x="200000" y="450000"/>
                                      <p:to x="100000" y="100000"/>
                                    </p:animScale>
                                    <p:set>
                                      <p:cBhvr>
                                        <p:cTn id="10" dur="192" fill="hold"/>
                                        <p:tgtEl>
                                          <p:spTgt spid="5"/>
                                        </p:tgtEl>
                                        <p:attrNameLst>
                                          <p:attrName>ppt_x</p:attrName>
                                        </p:attrNameLst>
                                      </p:cBhvr>
                                      <p:to>
                                        <p:strVal val="(0.5)"/>
                                      </p:to>
                                    </p:set>
                                    <p:anim from="(0.5)" to="(#ppt_x)" calcmode="lin" valueType="num">
                                      <p:cBhvr>
                                        <p:cTn id="11" dur="308" accel="100000" fill="hold">
                                          <p:stCondLst>
                                            <p:cond delay="192"/>
                                          </p:stCondLst>
                                        </p:cTn>
                                        <p:tgtEl>
                                          <p:spTgt spid="5"/>
                                        </p:tgtEl>
                                        <p:attrNameLst>
                                          <p:attrName>ppt_x</p:attrName>
                                        </p:attrNameLst>
                                      </p:cBhvr>
                                    </p:anim>
                                    <p:set>
                                      <p:cBhvr>
                                        <p:cTn id="12" dur="192" fill="hold"/>
                                        <p:tgtEl>
                                          <p:spTgt spid="5"/>
                                        </p:tgtEl>
                                        <p:attrNameLst>
                                          <p:attrName>ppt_y</p:attrName>
                                        </p:attrNameLst>
                                      </p:cBhvr>
                                      <p:to>
                                        <p:strVal val="(#ppt_y+0.4)"/>
                                      </p:to>
                                    </p:set>
                                    <p:anim from="(#ppt_y+0.4)" to="(#ppt_y)" calcmode="lin" valueType="num">
                                      <p:cBhvr>
                                        <p:cTn id="13" dur="308" accel="100000" fill="hold">
                                          <p:stCondLst>
                                            <p:cond delay="192"/>
                                          </p:stCondLst>
                                        </p:cTn>
                                        <p:tgtEl>
                                          <p:spTgt spid="5"/>
                                        </p:tgtEl>
                                        <p:attrNameLst>
                                          <p:attrName>ppt_y</p:attrName>
                                        </p:attrNameLst>
                                      </p:cBhvr>
                                    </p:anim>
                                  </p:childTnLst>
                                </p:cTn>
                              </p:par>
                              <p:par>
                                <p:cTn id="14" presetID="3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400" decel="100000"/>
                                        <p:tgtEl>
                                          <p:spTgt spid="4"/>
                                        </p:tgtEl>
                                      </p:cBhvr>
                                    </p:animEffect>
                                    <p:anim calcmode="lin" valueType="num">
                                      <p:cBhvr>
                                        <p:cTn id="17" dur="400" decel="100000" fill="hold"/>
                                        <p:tgtEl>
                                          <p:spTgt spid="4"/>
                                        </p:tgtEl>
                                        <p:attrNameLst>
                                          <p:attrName>style.rotation</p:attrName>
                                        </p:attrNameLst>
                                      </p:cBhvr>
                                      <p:tavLst>
                                        <p:tav tm="0">
                                          <p:val>
                                            <p:fltVal val="-90"/>
                                          </p:val>
                                        </p:tav>
                                        <p:tav tm="100000">
                                          <p:val>
                                            <p:fltVal val="0"/>
                                          </p:val>
                                        </p:tav>
                                      </p:tavLst>
                                    </p:anim>
                                    <p:anim calcmode="lin" valueType="num">
                                      <p:cBhvr>
                                        <p:cTn id="18" dur="400" decel="100000" fill="hold"/>
                                        <p:tgtEl>
                                          <p:spTgt spid="4"/>
                                        </p:tgtEl>
                                        <p:attrNameLst>
                                          <p:attrName>ppt_x</p:attrName>
                                        </p:attrNameLst>
                                      </p:cBhvr>
                                      <p:tavLst>
                                        <p:tav tm="0">
                                          <p:val>
                                            <p:strVal val="#ppt_x+0.4"/>
                                          </p:val>
                                        </p:tav>
                                        <p:tav tm="100000">
                                          <p:val>
                                            <p:strVal val="#ppt_x-0.05"/>
                                          </p:val>
                                        </p:tav>
                                      </p:tavLst>
                                    </p:anim>
                                    <p:anim calcmode="lin" valueType="num">
                                      <p:cBhvr>
                                        <p:cTn id="19" dur="400" decel="100000" fill="hold"/>
                                        <p:tgtEl>
                                          <p:spTgt spid="4"/>
                                        </p:tgtEl>
                                        <p:attrNameLst>
                                          <p:attrName>ppt_y</p:attrName>
                                        </p:attrNameLst>
                                      </p:cBhvr>
                                      <p:tavLst>
                                        <p:tav tm="0">
                                          <p:val>
                                            <p:strVal val="#ppt_y-0.4"/>
                                          </p:val>
                                        </p:tav>
                                        <p:tav tm="100000">
                                          <p:val>
                                            <p:strVal val="#ppt_y+0.1"/>
                                          </p:val>
                                        </p:tav>
                                      </p:tavLst>
                                    </p:anim>
                                    <p:anim calcmode="lin" valueType="num">
                                      <p:cBhvr>
                                        <p:cTn id="20" dur="100" accel="100000" fill="hold">
                                          <p:stCondLst>
                                            <p:cond delay="400"/>
                                          </p:stCondLst>
                                        </p:cTn>
                                        <p:tgtEl>
                                          <p:spTgt spid="4"/>
                                        </p:tgtEl>
                                        <p:attrNameLst>
                                          <p:attrName>ppt_x</p:attrName>
                                        </p:attrNameLst>
                                      </p:cBhvr>
                                      <p:tavLst>
                                        <p:tav tm="0">
                                          <p:val>
                                            <p:strVal val="#ppt_x-0.05"/>
                                          </p:val>
                                        </p:tav>
                                        <p:tav tm="100000">
                                          <p:val>
                                            <p:strVal val="#ppt_x"/>
                                          </p:val>
                                        </p:tav>
                                      </p:tavLst>
                                    </p:anim>
                                    <p:anim calcmode="lin" valueType="num">
                                      <p:cBhvr>
                                        <p:cTn id="21" dur="100" accel="100000" fill="hold">
                                          <p:stCondLst>
                                            <p:cond delay="4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F82A2F8E-20AC-43B4-8075-7026C226DF29}" type="slidenum">
              <a:rPr lang="es-ES" altLang="es-CU">
                <a:latin typeface="Arial" panose="020B0604020202020204" pitchFamily="34" charset="0"/>
              </a:rPr>
              <a:pPr eaLnBrk="1" hangingPunct="1"/>
              <a:t>28</a:t>
            </a:fld>
            <a:endParaRPr lang="es-ES" altLang="es-CU">
              <a:latin typeface="Arial" panose="020B0604020202020204" pitchFamily="34" charset="0"/>
            </a:endParaRPr>
          </a:p>
        </p:txBody>
      </p:sp>
      <p:sp>
        <p:nvSpPr>
          <p:cNvPr id="73730" name="WordArt 2"/>
          <p:cNvSpPr>
            <a:spLocks noChangeArrowheads="1" noChangeShapeType="1" noTextEdit="1"/>
          </p:cNvSpPr>
          <p:nvPr/>
        </p:nvSpPr>
        <p:spPr bwMode="auto">
          <a:xfrm>
            <a:off x="468313" y="908050"/>
            <a:ext cx="4537075" cy="4895850"/>
          </a:xfrm>
          <a:prstGeom prst="rect">
            <a:avLst/>
          </a:prstGeom>
        </p:spPr>
        <p:txBody>
          <a:bodyPr wrap="none" fromWordArt="1">
            <a:prstTxWarp prst="textDeflateInflateDeflate">
              <a:avLst>
                <a:gd name="adj" fmla="val 28028"/>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s-ES" sz="3600" kern="10">
                <a:ln w="9525">
                  <a:round/>
                  <a:headEnd/>
                  <a:tailEnd/>
                </a:ln>
                <a:gradFill rotWithShape="1">
                  <a:gsLst>
                    <a:gs pos="0">
                      <a:srgbClr val="FFE701"/>
                    </a:gs>
                    <a:gs pos="100000">
                      <a:srgbClr val="FE3E02"/>
                    </a:gs>
                  </a:gsLst>
                  <a:lin ang="5400000" scaled="1"/>
                </a:gradFill>
                <a:latin typeface="Impact" panose="020B0806030902050204" pitchFamily="34" charset="0"/>
              </a:rPr>
              <a:t>Problemas </a:t>
            </a:r>
          </a:p>
          <a:p>
            <a:pPr algn="ctr"/>
            <a:r>
              <a:rPr lang="es-ES" sz="3600" kern="10">
                <a:ln w="9525">
                  <a:round/>
                  <a:headEnd/>
                  <a:tailEnd/>
                </a:ln>
                <a:gradFill rotWithShape="1">
                  <a:gsLst>
                    <a:gs pos="0">
                      <a:srgbClr val="FFE701"/>
                    </a:gs>
                    <a:gs pos="100000">
                      <a:srgbClr val="FE3E02"/>
                    </a:gs>
                  </a:gsLst>
                  <a:lin ang="5400000" scaled="1"/>
                </a:gradFill>
                <a:latin typeface="Impact" panose="020B0806030902050204" pitchFamily="34" charset="0"/>
              </a:rPr>
              <a:t>de la </a:t>
            </a:r>
          </a:p>
          <a:p>
            <a:pPr algn="ctr"/>
            <a:r>
              <a:rPr lang="es-ES" sz="3600" kern="10">
                <a:ln w="9525">
                  <a:round/>
                  <a:headEnd/>
                  <a:tailEnd/>
                </a:ln>
                <a:gradFill rotWithShape="1">
                  <a:gsLst>
                    <a:gs pos="0">
                      <a:srgbClr val="FFE701"/>
                    </a:gs>
                    <a:gs pos="100000">
                      <a:srgbClr val="FE3E02"/>
                    </a:gs>
                  </a:gsLst>
                  <a:lin ang="5400000" scaled="1"/>
                </a:gradFill>
                <a:latin typeface="Impact" panose="020B0806030902050204" pitchFamily="34" charset="0"/>
              </a:rPr>
              <a:t>Psicoterapia</a:t>
            </a:r>
            <a:endParaRPr lang="es-CU" sz="3600" kern="10">
              <a:ln w="9525">
                <a:round/>
                <a:headEnd/>
                <a:tailEnd/>
              </a:ln>
              <a:gradFill rotWithShape="1">
                <a:gsLst>
                  <a:gs pos="0">
                    <a:srgbClr val="FFE701"/>
                  </a:gs>
                  <a:gs pos="100000">
                    <a:srgbClr val="FE3E02"/>
                  </a:gs>
                </a:gsLst>
                <a:lin ang="5400000" scaled="1"/>
              </a:gradFill>
              <a:latin typeface="Impact" panose="020B0806030902050204" pitchFamily="34" charset="0"/>
            </a:endParaRPr>
          </a:p>
        </p:txBody>
      </p:sp>
      <p:pic>
        <p:nvPicPr>
          <p:cNvPr id="73731" name="Picture 3" descr="Army3-fondos-escritori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1628775"/>
            <a:ext cx="3455987"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73731"/>
                                        </p:tgtEl>
                                        <p:attrNameLst>
                                          <p:attrName>style.visibility</p:attrName>
                                        </p:attrNameLst>
                                      </p:cBhvr>
                                      <p:to>
                                        <p:strVal val="visible"/>
                                      </p:to>
                                    </p:set>
                                    <p:anim calcmode="lin" valueType="num">
                                      <p:cBhvr>
                                        <p:cTn id="7" dur="500" fill="hold"/>
                                        <p:tgtEl>
                                          <p:spTgt spid="73731"/>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73731"/>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73731"/>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73731"/>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30" presetClass="entr" presetSubtype="0" fill="hold" grpId="0" nodeType="afterEffect">
                                  <p:stCondLst>
                                    <p:cond delay="0"/>
                                  </p:stCondLst>
                                  <p:childTnLst>
                                    <p:set>
                                      <p:cBhvr>
                                        <p:cTn id="13" dur="1" fill="hold">
                                          <p:stCondLst>
                                            <p:cond delay="0"/>
                                          </p:stCondLst>
                                        </p:cTn>
                                        <p:tgtEl>
                                          <p:spTgt spid="73730"/>
                                        </p:tgtEl>
                                        <p:attrNameLst>
                                          <p:attrName>style.visibility</p:attrName>
                                        </p:attrNameLst>
                                      </p:cBhvr>
                                      <p:to>
                                        <p:strVal val="visible"/>
                                      </p:to>
                                    </p:set>
                                    <p:animEffect transition="in" filter="fade">
                                      <p:cBhvr>
                                        <p:cTn id="14" dur="400" decel="100000"/>
                                        <p:tgtEl>
                                          <p:spTgt spid="73730"/>
                                        </p:tgtEl>
                                      </p:cBhvr>
                                    </p:animEffect>
                                    <p:anim calcmode="lin" valueType="num">
                                      <p:cBhvr>
                                        <p:cTn id="15" dur="400" decel="100000" fill="hold"/>
                                        <p:tgtEl>
                                          <p:spTgt spid="73730"/>
                                        </p:tgtEl>
                                        <p:attrNameLst>
                                          <p:attrName>style.rotation</p:attrName>
                                        </p:attrNameLst>
                                      </p:cBhvr>
                                      <p:tavLst>
                                        <p:tav tm="0">
                                          <p:val>
                                            <p:fltVal val="-90"/>
                                          </p:val>
                                        </p:tav>
                                        <p:tav tm="100000">
                                          <p:val>
                                            <p:fltVal val="0"/>
                                          </p:val>
                                        </p:tav>
                                      </p:tavLst>
                                    </p:anim>
                                    <p:anim calcmode="lin" valueType="num">
                                      <p:cBhvr>
                                        <p:cTn id="16" dur="400" decel="100000" fill="hold"/>
                                        <p:tgtEl>
                                          <p:spTgt spid="73730"/>
                                        </p:tgtEl>
                                        <p:attrNameLst>
                                          <p:attrName>ppt_x</p:attrName>
                                        </p:attrNameLst>
                                      </p:cBhvr>
                                      <p:tavLst>
                                        <p:tav tm="0">
                                          <p:val>
                                            <p:strVal val="#ppt_x+0.4"/>
                                          </p:val>
                                        </p:tav>
                                        <p:tav tm="100000">
                                          <p:val>
                                            <p:strVal val="#ppt_x-0.05"/>
                                          </p:val>
                                        </p:tav>
                                      </p:tavLst>
                                    </p:anim>
                                    <p:anim calcmode="lin" valueType="num">
                                      <p:cBhvr>
                                        <p:cTn id="17" dur="400" decel="100000" fill="hold"/>
                                        <p:tgtEl>
                                          <p:spTgt spid="73730"/>
                                        </p:tgtEl>
                                        <p:attrNameLst>
                                          <p:attrName>ppt_y</p:attrName>
                                        </p:attrNameLst>
                                      </p:cBhvr>
                                      <p:tavLst>
                                        <p:tav tm="0">
                                          <p:val>
                                            <p:strVal val="#ppt_y-0.4"/>
                                          </p:val>
                                        </p:tav>
                                        <p:tav tm="100000">
                                          <p:val>
                                            <p:strVal val="#ppt_y+0.1"/>
                                          </p:val>
                                        </p:tav>
                                      </p:tavLst>
                                    </p:anim>
                                    <p:anim calcmode="lin" valueType="num">
                                      <p:cBhvr>
                                        <p:cTn id="18" dur="100" accel="100000" fill="hold">
                                          <p:stCondLst>
                                            <p:cond delay="400"/>
                                          </p:stCondLst>
                                        </p:cTn>
                                        <p:tgtEl>
                                          <p:spTgt spid="73730"/>
                                        </p:tgtEl>
                                        <p:attrNameLst>
                                          <p:attrName>ppt_x</p:attrName>
                                        </p:attrNameLst>
                                      </p:cBhvr>
                                      <p:tavLst>
                                        <p:tav tm="0">
                                          <p:val>
                                            <p:strVal val="#ppt_x-0.05"/>
                                          </p:val>
                                        </p:tav>
                                        <p:tav tm="100000">
                                          <p:val>
                                            <p:strVal val="#ppt_x"/>
                                          </p:val>
                                        </p:tav>
                                      </p:tavLst>
                                    </p:anim>
                                    <p:anim calcmode="lin" valueType="num">
                                      <p:cBhvr>
                                        <p:cTn id="19" dur="100" accel="100000" fill="hold">
                                          <p:stCondLst>
                                            <p:cond delay="400"/>
                                          </p:stCondLst>
                                        </p:cTn>
                                        <p:tgtEl>
                                          <p:spTgt spid="7373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3B4FB59-0EDC-410E-8D6F-93ED2135E351}" type="slidenum">
              <a:rPr lang="es-ES" altLang="es-CU">
                <a:latin typeface="Arial" panose="020B0604020202020204" pitchFamily="34" charset="0"/>
              </a:rPr>
              <a:pPr eaLnBrk="1" hangingPunct="1"/>
              <a:t>29</a:t>
            </a:fld>
            <a:endParaRPr lang="es-ES" altLang="es-CU">
              <a:latin typeface="Arial" panose="020B0604020202020204" pitchFamily="34" charset="0"/>
            </a:endParaRPr>
          </a:p>
        </p:txBody>
      </p:sp>
      <p:sp>
        <p:nvSpPr>
          <p:cNvPr id="66562" name="Rectangle 2"/>
          <p:cNvSpPr>
            <a:spLocks noGrp="1" noChangeArrowheads="1"/>
          </p:cNvSpPr>
          <p:nvPr>
            <p:ph type="title"/>
          </p:nvPr>
        </p:nvSpPr>
        <p:spPr/>
        <p:txBody>
          <a:bodyPr/>
          <a:lstStyle/>
          <a:p>
            <a:pPr eaLnBrk="1" hangingPunct="1">
              <a:defRPr/>
            </a:pPr>
            <a:r>
              <a:rPr lang="es-ES" sz="5400" b="1" smtClean="0">
                <a:solidFill>
                  <a:schemeClr val="tx1"/>
                </a:solidFill>
                <a:latin typeface="Impact" pitchFamily="34" charset="0"/>
              </a:rPr>
              <a:t>Problemas de la Psicoterapia</a:t>
            </a:r>
          </a:p>
        </p:txBody>
      </p:sp>
      <p:sp>
        <p:nvSpPr>
          <p:cNvPr id="66563" name="Rectangle 3"/>
          <p:cNvSpPr>
            <a:spLocks noGrp="1" noChangeArrowheads="1"/>
          </p:cNvSpPr>
          <p:nvPr>
            <p:ph type="body" idx="1"/>
          </p:nvPr>
        </p:nvSpPr>
        <p:spPr/>
        <p:txBody>
          <a:bodyPr/>
          <a:lstStyle/>
          <a:p>
            <a:pPr algn="just" eaLnBrk="1" hangingPunct="1"/>
            <a:r>
              <a:rPr lang="es-ES" altLang="es-CU" sz="3600" smtClean="0">
                <a:effectLst/>
                <a:latin typeface="Impact" panose="020B0806030902050204" pitchFamily="34" charset="0"/>
              </a:rPr>
              <a:t>El qué, la idea del rol del psicoterapeuta, la imagen del hombre y su funcionamiento social.</a:t>
            </a:r>
          </a:p>
          <a:p>
            <a:pPr algn="just" eaLnBrk="1" hangingPunct="1"/>
            <a:r>
              <a:rPr lang="es-ES" altLang="es-CU" sz="3600" smtClean="0">
                <a:effectLst/>
                <a:latin typeface="Impact" panose="020B0806030902050204" pitchFamily="34" charset="0"/>
              </a:rPr>
              <a:t>El para qué, o sea la finalidad de la psicoterapia.</a:t>
            </a:r>
          </a:p>
          <a:p>
            <a:pPr algn="just" eaLnBrk="1" hangingPunct="1"/>
            <a:r>
              <a:rPr lang="es-ES" altLang="es-CU" sz="3600" smtClean="0">
                <a:effectLst/>
                <a:latin typeface="Impact" panose="020B0806030902050204" pitchFamily="34" charset="0"/>
              </a:rPr>
              <a:t>El cómo, el problema de los medios, del método.</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p:cTn id="7" dur="500" fill="hold"/>
                                        <p:tgtEl>
                                          <p:spTgt spid="66562"/>
                                        </p:tgtEl>
                                        <p:attrNameLst>
                                          <p:attrName>ppt_w</p:attrName>
                                        </p:attrNameLst>
                                      </p:cBhvr>
                                      <p:tavLst>
                                        <p:tav tm="0">
                                          <p:val>
                                            <p:strVal val="#ppt_w*0.70"/>
                                          </p:val>
                                        </p:tav>
                                        <p:tav tm="100000">
                                          <p:val>
                                            <p:strVal val="#ppt_w"/>
                                          </p:val>
                                        </p:tav>
                                      </p:tavLst>
                                    </p:anim>
                                    <p:anim calcmode="lin" valueType="num">
                                      <p:cBhvr>
                                        <p:cTn id="8" dur="500" fill="hold"/>
                                        <p:tgtEl>
                                          <p:spTgt spid="66562"/>
                                        </p:tgtEl>
                                        <p:attrNameLst>
                                          <p:attrName>ppt_h</p:attrName>
                                        </p:attrNameLst>
                                      </p:cBhvr>
                                      <p:tavLst>
                                        <p:tav tm="0">
                                          <p:val>
                                            <p:strVal val="#ppt_h"/>
                                          </p:val>
                                        </p:tav>
                                        <p:tav tm="100000">
                                          <p:val>
                                            <p:strVal val="#ppt_h"/>
                                          </p:val>
                                        </p:tav>
                                      </p:tavLst>
                                    </p:anim>
                                    <p:animEffect transition="in" filter="fade">
                                      <p:cBhvr>
                                        <p:cTn id="9" dur="500"/>
                                        <p:tgtEl>
                                          <p:spTgt spid="6656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6563">
                                            <p:txEl>
                                              <p:pRg st="0" end="0"/>
                                            </p:txEl>
                                          </p:spTgt>
                                        </p:tgtEl>
                                        <p:attrNameLst>
                                          <p:attrName>style.visibility</p:attrName>
                                        </p:attrNameLst>
                                      </p:cBhvr>
                                      <p:to>
                                        <p:strVal val="visible"/>
                                      </p:to>
                                    </p:set>
                                    <p:anim calcmode="lin" valueType="num">
                                      <p:cBhvr>
                                        <p:cTn id="12" dur="5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13" dur="5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14" dur="500"/>
                                        <p:tgtEl>
                                          <p:spTgt spid="66563">
                                            <p:txEl>
                                              <p:pRg st="0" end="0"/>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66563">
                                            <p:txEl>
                                              <p:pRg st="1" end="1"/>
                                            </p:txEl>
                                          </p:spTgt>
                                        </p:tgtEl>
                                        <p:attrNameLst>
                                          <p:attrName>style.visibility</p:attrName>
                                        </p:attrNameLst>
                                      </p:cBhvr>
                                      <p:to>
                                        <p:strVal val="visible"/>
                                      </p:to>
                                    </p:set>
                                    <p:anim calcmode="lin" valueType="num">
                                      <p:cBhvr>
                                        <p:cTn id="17" dur="500" fill="hold"/>
                                        <p:tgtEl>
                                          <p:spTgt spid="66563">
                                            <p:txEl>
                                              <p:pRg st="1" end="1"/>
                                            </p:txEl>
                                          </p:spTgt>
                                        </p:tgtEl>
                                        <p:attrNameLst>
                                          <p:attrName>ppt_w</p:attrName>
                                        </p:attrNameLst>
                                      </p:cBhvr>
                                      <p:tavLst>
                                        <p:tav tm="0">
                                          <p:val>
                                            <p:strVal val="#ppt_w*0.70"/>
                                          </p:val>
                                        </p:tav>
                                        <p:tav tm="100000">
                                          <p:val>
                                            <p:strVal val="#ppt_w"/>
                                          </p:val>
                                        </p:tav>
                                      </p:tavLst>
                                    </p:anim>
                                    <p:anim calcmode="lin" valueType="num">
                                      <p:cBhvr>
                                        <p:cTn id="18" dur="500" fill="hold"/>
                                        <p:tgtEl>
                                          <p:spTgt spid="66563">
                                            <p:txEl>
                                              <p:pRg st="1" end="1"/>
                                            </p:txEl>
                                          </p:spTgt>
                                        </p:tgtEl>
                                        <p:attrNameLst>
                                          <p:attrName>ppt_h</p:attrName>
                                        </p:attrNameLst>
                                      </p:cBhvr>
                                      <p:tavLst>
                                        <p:tav tm="0">
                                          <p:val>
                                            <p:strVal val="#ppt_h"/>
                                          </p:val>
                                        </p:tav>
                                        <p:tav tm="100000">
                                          <p:val>
                                            <p:strVal val="#ppt_h"/>
                                          </p:val>
                                        </p:tav>
                                      </p:tavLst>
                                    </p:anim>
                                    <p:animEffect transition="in" filter="fade">
                                      <p:cBhvr>
                                        <p:cTn id="19" dur="500"/>
                                        <p:tgtEl>
                                          <p:spTgt spid="66563">
                                            <p:txEl>
                                              <p:pRg st="1" end="1"/>
                                            </p:txEl>
                                          </p:spTgt>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66563">
                                            <p:txEl>
                                              <p:pRg st="2" end="2"/>
                                            </p:txEl>
                                          </p:spTgt>
                                        </p:tgtEl>
                                        <p:attrNameLst>
                                          <p:attrName>style.visibility</p:attrName>
                                        </p:attrNameLst>
                                      </p:cBhvr>
                                      <p:to>
                                        <p:strVal val="visible"/>
                                      </p:to>
                                    </p:set>
                                    <p:anim calcmode="lin" valueType="num">
                                      <p:cBhvr>
                                        <p:cTn id="22" dur="500" fill="hold"/>
                                        <p:tgtEl>
                                          <p:spTgt spid="66563">
                                            <p:txEl>
                                              <p:pRg st="2" end="2"/>
                                            </p:txEl>
                                          </p:spTgt>
                                        </p:tgtEl>
                                        <p:attrNameLst>
                                          <p:attrName>ppt_w</p:attrName>
                                        </p:attrNameLst>
                                      </p:cBhvr>
                                      <p:tavLst>
                                        <p:tav tm="0">
                                          <p:val>
                                            <p:strVal val="#ppt_w*0.70"/>
                                          </p:val>
                                        </p:tav>
                                        <p:tav tm="100000">
                                          <p:val>
                                            <p:strVal val="#ppt_w"/>
                                          </p:val>
                                        </p:tav>
                                      </p:tavLst>
                                    </p:anim>
                                    <p:anim calcmode="lin" valueType="num">
                                      <p:cBhvr>
                                        <p:cTn id="23" dur="500" fill="hold"/>
                                        <p:tgtEl>
                                          <p:spTgt spid="66563">
                                            <p:txEl>
                                              <p:pRg st="2" end="2"/>
                                            </p:txEl>
                                          </p:spTgt>
                                        </p:tgtEl>
                                        <p:attrNameLst>
                                          <p:attrName>ppt_h</p:attrName>
                                        </p:attrNameLst>
                                      </p:cBhvr>
                                      <p:tavLst>
                                        <p:tav tm="0">
                                          <p:val>
                                            <p:strVal val="#ppt_h"/>
                                          </p:val>
                                        </p:tav>
                                        <p:tav tm="100000">
                                          <p:val>
                                            <p:strVal val="#ppt_h"/>
                                          </p:val>
                                        </p:tav>
                                      </p:tavLst>
                                    </p:anim>
                                    <p:animEffect transition="in" filter="fade">
                                      <p:cBhvr>
                                        <p:cTn id="24" dur="500"/>
                                        <p:tgtEl>
                                          <p:spTgt spid="665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665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B0C5621-270A-4D16-BA1F-CEFFEBCC4207}" type="slidenum">
              <a:rPr lang="es-ES" altLang="es-CU">
                <a:latin typeface="Arial" panose="020B0604020202020204" pitchFamily="34" charset="0"/>
              </a:rPr>
              <a:pPr eaLnBrk="1" hangingPunct="1"/>
              <a:t>3</a:t>
            </a:fld>
            <a:endParaRPr lang="es-ES" altLang="es-CU">
              <a:latin typeface="Arial" panose="020B0604020202020204" pitchFamily="34" charset="0"/>
            </a:endParaRPr>
          </a:p>
        </p:txBody>
      </p:sp>
      <p:sp>
        <p:nvSpPr>
          <p:cNvPr id="29698" name="Rectangle 2"/>
          <p:cNvSpPr>
            <a:spLocks noChangeArrowheads="1"/>
          </p:cNvSpPr>
          <p:nvPr/>
        </p:nvSpPr>
        <p:spPr bwMode="auto">
          <a:xfrm>
            <a:off x="611188" y="1916113"/>
            <a:ext cx="8064500" cy="4176712"/>
          </a:xfrm>
          <a:prstGeom prst="rect">
            <a:avLst/>
          </a:prstGeom>
          <a:noFill/>
          <a:ln w="9525">
            <a:noFill/>
            <a:miter lim="800000"/>
            <a:headEnd/>
            <a:tailEnd/>
          </a:ln>
          <a:effectLst/>
        </p:spPr>
        <p:txBody>
          <a:bodyPr/>
          <a:lstStyle/>
          <a:p>
            <a:pPr marL="342900" indent="-342900" algn="just">
              <a:spcBef>
                <a:spcPct val="20000"/>
              </a:spcBef>
              <a:buClr>
                <a:schemeClr val="hlink"/>
              </a:buClr>
              <a:buSzPct val="65000"/>
              <a:buFont typeface="Wingdings" pitchFamily="2" charset="2"/>
              <a:buChar char="n"/>
              <a:defRPr/>
            </a:pPr>
            <a:r>
              <a:rPr lang="es-ES_tradnl" sz="3600" b="1" dirty="0">
                <a:latin typeface="Impact" pitchFamily="34" charset="0"/>
              </a:rPr>
              <a:t>Modalidad terapéutica.</a:t>
            </a:r>
          </a:p>
          <a:p>
            <a:pPr marL="342900" indent="-342900" algn="just">
              <a:spcBef>
                <a:spcPct val="20000"/>
              </a:spcBef>
              <a:buClr>
                <a:schemeClr val="hlink"/>
              </a:buClr>
              <a:buSzPct val="65000"/>
              <a:buFont typeface="Wingdings" pitchFamily="2" charset="2"/>
              <a:buChar char="n"/>
              <a:defRPr/>
            </a:pPr>
            <a:r>
              <a:rPr lang="es-ES_tradnl" sz="3600" b="1" dirty="0">
                <a:latin typeface="Impact" pitchFamily="34" charset="0"/>
              </a:rPr>
              <a:t>Usa métodos psicológicos.</a:t>
            </a:r>
          </a:p>
          <a:p>
            <a:pPr marL="342900" indent="-342900" algn="just">
              <a:spcBef>
                <a:spcPct val="20000"/>
              </a:spcBef>
              <a:buClr>
                <a:schemeClr val="hlink"/>
              </a:buClr>
              <a:buSzPct val="65000"/>
              <a:buFont typeface="Wingdings" pitchFamily="2" charset="2"/>
              <a:buChar char="n"/>
              <a:defRPr/>
            </a:pPr>
            <a:r>
              <a:rPr lang="es-ES_tradnl" sz="3600" b="1" dirty="0">
                <a:latin typeface="Impact" pitchFamily="34" charset="0"/>
              </a:rPr>
              <a:t>Hace desaparecer síntomas que expresan alteraciones de tipo psíquico. </a:t>
            </a:r>
          </a:p>
          <a:p>
            <a:pPr marL="342900" indent="-342900" algn="just">
              <a:spcBef>
                <a:spcPct val="20000"/>
              </a:spcBef>
              <a:buClr>
                <a:schemeClr val="hlink"/>
              </a:buClr>
              <a:buSzPct val="65000"/>
              <a:buFont typeface="Wingdings" pitchFamily="2" charset="2"/>
              <a:buChar char="n"/>
              <a:defRPr/>
            </a:pPr>
            <a:r>
              <a:rPr lang="es-ES_tradnl" sz="3600" b="1" dirty="0">
                <a:latin typeface="Impact" pitchFamily="34" charset="0"/>
              </a:rPr>
              <a:t>Produce modificaciones en los patrones de conducta y en el desarrollo de la personalidad.</a:t>
            </a:r>
            <a:endParaRPr lang="es-ES" sz="3600" b="1" dirty="0">
              <a:effectLst>
                <a:outerShdw blurRad="38100" dist="38100" dir="2700000" algn="tl">
                  <a:srgbClr val="000000"/>
                </a:outerShdw>
              </a:effectLst>
              <a:latin typeface="Impact" pitchFamily="34" charset="0"/>
            </a:endParaRPr>
          </a:p>
        </p:txBody>
      </p:sp>
      <p:sp>
        <p:nvSpPr>
          <p:cNvPr id="29699" name="Text Box 3"/>
          <p:cNvSpPr txBox="1">
            <a:spLocks noChangeArrowheads="1"/>
          </p:cNvSpPr>
          <p:nvPr/>
        </p:nvSpPr>
        <p:spPr bwMode="auto">
          <a:xfrm>
            <a:off x="1116013" y="692150"/>
            <a:ext cx="7056437" cy="914400"/>
          </a:xfrm>
          <a:prstGeom prst="rect">
            <a:avLst/>
          </a:prstGeom>
          <a:noFill/>
          <a:ln w="9525">
            <a:noFill/>
            <a:miter lim="800000"/>
            <a:headEnd/>
            <a:tailEnd/>
          </a:ln>
          <a:effectLst/>
        </p:spPr>
        <p:txBody>
          <a:bodyPr>
            <a:spAutoFit/>
          </a:bodyPr>
          <a:lstStyle/>
          <a:p>
            <a:pPr algn="ctr">
              <a:spcBef>
                <a:spcPct val="50000"/>
              </a:spcBef>
              <a:defRPr/>
            </a:pPr>
            <a:r>
              <a:rPr lang="es-ES" sz="5400" b="1">
                <a:effectLst>
                  <a:outerShdw blurRad="38100" dist="38100" dir="2700000" algn="tl">
                    <a:srgbClr val="000000"/>
                  </a:outerShdw>
                </a:effectLst>
                <a:latin typeface="Impact" pitchFamily="34" charset="0"/>
              </a:rPr>
              <a:t>Concepto</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fade">
                                      <p:cBhvr>
                                        <p:cTn id="7" dur="500"/>
                                        <p:tgtEl>
                                          <p:spTgt spid="29699"/>
                                        </p:tgtEl>
                                      </p:cBhvr>
                                    </p:animEffect>
                                    <p:anim calcmode="lin" valueType="num">
                                      <p:cBhvr>
                                        <p:cTn id="8" dur="500" fill="hold"/>
                                        <p:tgtEl>
                                          <p:spTgt spid="29699"/>
                                        </p:tgtEl>
                                        <p:attrNameLst>
                                          <p:attrName>style.rotation</p:attrName>
                                        </p:attrNameLst>
                                      </p:cBhvr>
                                      <p:tavLst>
                                        <p:tav tm="0">
                                          <p:val>
                                            <p:fltVal val="720"/>
                                          </p:val>
                                        </p:tav>
                                        <p:tav tm="100000">
                                          <p:val>
                                            <p:fltVal val="0"/>
                                          </p:val>
                                        </p:tav>
                                      </p:tavLst>
                                    </p:anim>
                                    <p:anim calcmode="lin" valueType="num">
                                      <p:cBhvr>
                                        <p:cTn id="9" dur="500" fill="hold"/>
                                        <p:tgtEl>
                                          <p:spTgt spid="29699"/>
                                        </p:tgtEl>
                                        <p:attrNameLst>
                                          <p:attrName>ppt_h</p:attrName>
                                        </p:attrNameLst>
                                      </p:cBhvr>
                                      <p:tavLst>
                                        <p:tav tm="0">
                                          <p:val>
                                            <p:fltVal val="0"/>
                                          </p:val>
                                        </p:tav>
                                        <p:tav tm="100000">
                                          <p:val>
                                            <p:strVal val="#ppt_h"/>
                                          </p:val>
                                        </p:tav>
                                      </p:tavLst>
                                    </p:anim>
                                    <p:anim calcmode="lin" valueType="num">
                                      <p:cBhvr>
                                        <p:cTn id="10" dur="500" fill="hold"/>
                                        <p:tgtEl>
                                          <p:spTgt spid="29699"/>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29698"/>
                                        </p:tgtEl>
                                        <p:attrNameLst>
                                          <p:attrName>style.visibility</p:attrName>
                                        </p:attrNameLst>
                                      </p:cBhvr>
                                      <p:to>
                                        <p:strVal val="visible"/>
                                      </p:to>
                                    </p:set>
                                    <p:animEffect transition="in" filter="fade">
                                      <p:cBhvr>
                                        <p:cTn id="13" dur="500"/>
                                        <p:tgtEl>
                                          <p:spTgt spid="29698"/>
                                        </p:tgtEl>
                                      </p:cBhvr>
                                    </p:animEffect>
                                    <p:anim calcmode="lin" valueType="num">
                                      <p:cBhvr>
                                        <p:cTn id="14" dur="500" fill="hold"/>
                                        <p:tgtEl>
                                          <p:spTgt spid="29698"/>
                                        </p:tgtEl>
                                        <p:attrNameLst>
                                          <p:attrName>style.rotation</p:attrName>
                                        </p:attrNameLst>
                                      </p:cBhvr>
                                      <p:tavLst>
                                        <p:tav tm="0">
                                          <p:val>
                                            <p:fltVal val="720"/>
                                          </p:val>
                                        </p:tav>
                                        <p:tav tm="100000">
                                          <p:val>
                                            <p:fltVal val="0"/>
                                          </p:val>
                                        </p:tav>
                                      </p:tavLst>
                                    </p:anim>
                                    <p:anim calcmode="lin" valueType="num">
                                      <p:cBhvr>
                                        <p:cTn id="15" dur="500" fill="hold"/>
                                        <p:tgtEl>
                                          <p:spTgt spid="29698"/>
                                        </p:tgtEl>
                                        <p:attrNameLst>
                                          <p:attrName>ppt_h</p:attrName>
                                        </p:attrNameLst>
                                      </p:cBhvr>
                                      <p:tavLst>
                                        <p:tav tm="0">
                                          <p:val>
                                            <p:fltVal val="0"/>
                                          </p:val>
                                        </p:tav>
                                        <p:tav tm="100000">
                                          <p:val>
                                            <p:strVal val="#ppt_h"/>
                                          </p:val>
                                        </p:tav>
                                      </p:tavLst>
                                    </p:anim>
                                    <p:anim calcmode="lin" valueType="num">
                                      <p:cBhvr>
                                        <p:cTn id="16" dur="500" fill="hold"/>
                                        <p:tgtEl>
                                          <p:spTgt spid="2969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86CEB1F2-2538-4D2D-B08A-D5614B626719}" type="slidenum">
              <a:rPr lang="es-ES" altLang="es-CU">
                <a:latin typeface="Arial" panose="020B0604020202020204" pitchFamily="34" charset="0"/>
              </a:rPr>
              <a:pPr eaLnBrk="1" hangingPunct="1"/>
              <a:t>30</a:t>
            </a:fld>
            <a:endParaRPr lang="es-ES" altLang="es-CU">
              <a:latin typeface="Arial" panose="020B0604020202020204" pitchFamily="34" charset="0"/>
            </a:endParaRPr>
          </a:p>
        </p:txBody>
      </p:sp>
      <p:sp>
        <p:nvSpPr>
          <p:cNvPr id="67586" name="Rectangle 2"/>
          <p:cNvSpPr>
            <a:spLocks noGrp="1" noChangeArrowheads="1"/>
          </p:cNvSpPr>
          <p:nvPr>
            <p:ph type="title"/>
          </p:nvPr>
        </p:nvSpPr>
        <p:spPr/>
        <p:txBody>
          <a:bodyPr/>
          <a:lstStyle/>
          <a:p>
            <a:pPr eaLnBrk="1" hangingPunct="1">
              <a:defRPr/>
            </a:pPr>
            <a:r>
              <a:rPr lang="es-ES" sz="5400" b="1" dirty="0" smtClean="0">
                <a:solidFill>
                  <a:schemeClr val="tx1"/>
                </a:solidFill>
                <a:latin typeface="Impact" pitchFamily="34" charset="0"/>
              </a:rPr>
              <a:t>1ro: El qué</a:t>
            </a:r>
          </a:p>
        </p:txBody>
      </p:sp>
      <p:sp>
        <p:nvSpPr>
          <p:cNvPr id="67587" name="Rectangle 3"/>
          <p:cNvSpPr>
            <a:spLocks noGrp="1" noChangeArrowheads="1"/>
          </p:cNvSpPr>
          <p:nvPr>
            <p:ph type="body" idx="1"/>
          </p:nvPr>
        </p:nvSpPr>
        <p:spPr>
          <a:xfrm>
            <a:off x="468313" y="2205038"/>
            <a:ext cx="8229600" cy="3311525"/>
          </a:xfrm>
        </p:spPr>
        <p:txBody>
          <a:bodyPr/>
          <a:lstStyle/>
          <a:p>
            <a:pPr algn="just" eaLnBrk="1" hangingPunct="1">
              <a:buFont typeface="Wingdings" panose="05000000000000000000" pitchFamily="2" charset="2"/>
              <a:buNone/>
            </a:pPr>
            <a:r>
              <a:rPr lang="es-ES" altLang="es-CU" smtClean="0">
                <a:effectLst/>
                <a:latin typeface="Impact" panose="020B0806030902050204" pitchFamily="34" charset="0"/>
              </a:rPr>
              <a:t>Roles del terapeuta:</a:t>
            </a:r>
          </a:p>
          <a:p>
            <a:pPr algn="just" eaLnBrk="1" hangingPunct="1"/>
            <a:r>
              <a:rPr lang="es-ES" altLang="es-CU" smtClean="0">
                <a:effectLst/>
                <a:latin typeface="Impact" panose="020B0806030902050204" pitchFamily="34" charset="0"/>
              </a:rPr>
              <a:t>Crítico social: somete a crítica las filosofías, estrategias y pautas socializadoras que han estado presentes en la configuración de la personalidad de los sujetos ( impacto de la cultura y la educación sobre los hombres).</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p:cTn id="7" dur="500" fill="hold"/>
                                        <p:tgtEl>
                                          <p:spTgt spid="67586"/>
                                        </p:tgtEl>
                                        <p:attrNameLst>
                                          <p:attrName>ppt_w</p:attrName>
                                        </p:attrNameLst>
                                      </p:cBhvr>
                                      <p:tavLst>
                                        <p:tav tm="0">
                                          <p:val>
                                            <p:strVal val="#ppt_w*0.70"/>
                                          </p:val>
                                        </p:tav>
                                        <p:tav tm="100000">
                                          <p:val>
                                            <p:strVal val="#ppt_w"/>
                                          </p:val>
                                        </p:tav>
                                      </p:tavLst>
                                    </p:anim>
                                    <p:anim calcmode="lin" valueType="num">
                                      <p:cBhvr>
                                        <p:cTn id="8" dur="500" fill="hold"/>
                                        <p:tgtEl>
                                          <p:spTgt spid="67586"/>
                                        </p:tgtEl>
                                        <p:attrNameLst>
                                          <p:attrName>ppt_h</p:attrName>
                                        </p:attrNameLst>
                                      </p:cBhvr>
                                      <p:tavLst>
                                        <p:tav tm="0">
                                          <p:val>
                                            <p:strVal val="#ppt_h"/>
                                          </p:val>
                                        </p:tav>
                                        <p:tav tm="100000">
                                          <p:val>
                                            <p:strVal val="#ppt_h"/>
                                          </p:val>
                                        </p:tav>
                                      </p:tavLst>
                                    </p:anim>
                                    <p:animEffect transition="in" filter="fade">
                                      <p:cBhvr>
                                        <p:cTn id="9" dur="500"/>
                                        <p:tgtEl>
                                          <p:spTgt spid="67586"/>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 calcmode="lin" valueType="num">
                                      <p:cBhvr>
                                        <p:cTn id="12" dur="500" fill="hold"/>
                                        <p:tgtEl>
                                          <p:spTgt spid="67587">
                                            <p:txEl>
                                              <p:pRg st="0" end="0"/>
                                            </p:txEl>
                                          </p:spTgt>
                                        </p:tgtEl>
                                        <p:attrNameLst>
                                          <p:attrName>ppt_w</p:attrName>
                                        </p:attrNameLst>
                                      </p:cBhvr>
                                      <p:tavLst>
                                        <p:tav tm="0">
                                          <p:val>
                                            <p:strVal val="#ppt_w*0.70"/>
                                          </p:val>
                                        </p:tav>
                                        <p:tav tm="100000">
                                          <p:val>
                                            <p:strVal val="#ppt_w"/>
                                          </p:val>
                                        </p:tav>
                                      </p:tavLst>
                                    </p:anim>
                                    <p:anim calcmode="lin" valueType="num">
                                      <p:cBhvr>
                                        <p:cTn id="13" dur="500" fill="hold"/>
                                        <p:tgtEl>
                                          <p:spTgt spid="67587">
                                            <p:txEl>
                                              <p:pRg st="0" end="0"/>
                                            </p:txEl>
                                          </p:spTgt>
                                        </p:tgtEl>
                                        <p:attrNameLst>
                                          <p:attrName>ppt_h</p:attrName>
                                        </p:attrNameLst>
                                      </p:cBhvr>
                                      <p:tavLst>
                                        <p:tav tm="0">
                                          <p:val>
                                            <p:strVal val="#ppt_h"/>
                                          </p:val>
                                        </p:tav>
                                        <p:tav tm="100000">
                                          <p:val>
                                            <p:strVal val="#ppt_h"/>
                                          </p:val>
                                        </p:tav>
                                      </p:tavLst>
                                    </p:anim>
                                    <p:animEffect transition="in" filter="fade">
                                      <p:cBhvr>
                                        <p:cTn id="14" dur="500"/>
                                        <p:tgtEl>
                                          <p:spTgt spid="67587">
                                            <p:txEl>
                                              <p:pRg st="0" end="0"/>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67587">
                                            <p:txEl>
                                              <p:pRg st="1" end="1"/>
                                            </p:txEl>
                                          </p:spTgt>
                                        </p:tgtEl>
                                        <p:attrNameLst>
                                          <p:attrName>style.visibility</p:attrName>
                                        </p:attrNameLst>
                                      </p:cBhvr>
                                      <p:to>
                                        <p:strVal val="visible"/>
                                      </p:to>
                                    </p:set>
                                    <p:anim calcmode="lin" valueType="num">
                                      <p:cBhvr>
                                        <p:cTn id="17" dur="500" fill="hold"/>
                                        <p:tgtEl>
                                          <p:spTgt spid="67587">
                                            <p:txEl>
                                              <p:pRg st="1" end="1"/>
                                            </p:txEl>
                                          </p:spTgt>
                                        </p:tgtEl>
                                        <p:attrNameLst>
                                          <p:attrName>ppt_w</p:attrName>
                                        </p:attrNameLst>
                                      </p:cBhvr>
                                      <p:tavLst>
                                        <p:tav tm="0">
                                          <p:val>
                                            <p:strVal val="#ppt_w*0.70"/>
                                          </p:val>
                                        </p:tav>
                                        <p:tav tm="100000">
                                          <p:val>
                                            <p:strVal val="#ppt_w"/>
                                          </p:val>
                                        </p:tav>
                                      </p:tavLst>
                                    </p:anim>
                                    <p:anim calcmode="lin" valueType="num">
                                      <p:cBhvr>
                                        <p:cTn id="18" dur="500" fill="hold"/>
                                        <p:tgtEl>
                                          <p:spTgt spid="67587">
                                            <p:txEl>
                                              <p:pRg st="1" end="1"/>
                                            </p:txEl>
                                          </p:spTgt>
                                        </p:tgtEl>
                                        <p:attrNameLst>
                                          <p:attrName>ppt_h</p:attrName>
                                        </p:attrNameLst>
                                      </p:cBhvr>
                                      <p:tavLst>
                                        <p:tav tm="0">
                                          <p:val>
                                            <p:strVal val="#ppt_h"/>
                                          </p:val>
                                        </p:tav>
                                        <p:tav tm="100000">
                                          <p:val>
                                            <p:strVal val="#ppt_h"/>
                                          </p:val>
                                        </p:tav>
                                      </p:tavLst>
                                    </p:anim>
                                    <p:animEffect transition="in" filter="fade">
                                      <p:cBhvr>
                                        <p:cTn id="19" dur="500"/>
                                        <p:tgtEl>
                                          <p:spTgt spid="675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6758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D54B6C9-904F-460E-88FF-02EC8FAD7D12}" type="slidenum">
              <a:rPr lang="es-ES" altLang="es-CU">
                <a:latin typeface="Arial" panose="020B0604020202020204" pitchFamily="34" charset="0"/>
              </a:rPr>
              <a:pPr eaLnBrk="1" hangingPunct="1"/>
              <a:t>31</a:t>
            </a:fld>
            <a:endParaRPr lang="es-ES" altLang="es-CU">
              <a:latin typeface="Arial" panose="020B0604020202020204" pitchFamily="34" charset="0"/>
            </a:endParaRPr>
          </a:p>
        </p:txBody>
      </p:sp>
      <p:sp>
        <p:nvSpPr>
          <p:cNvPr id="68610" name="Rectangle 2"/>
          <p:cNvSpPr>
            <a:spLocks noGrp="1" noChangeArrowheads="1"/>
          </p:cNvSpPr>
          <p:nvPr>
            <p:ph type="title"/>
          </p:nvPr>
        </p:nvSpPr>
        <p:spPr/>
        <p:txBody>
          <a:bodyPr/>
          <a:lstStyle/>
          <a:p>
            <a:pPr eaLnBrk="1" hangingPunct="1">
              <a:defRPr/>
            </a:pPr>
            <a:r>
              <a:rPr lang="es-ES" sz="5400" b="1" dirty="0" smtClean="0">
                <a:solidFill>
                  <a:schemeClr val="tx1"/>
                </a:solidFill>
                <a:latin typeface="Impact" pitchFamily="34" charset="0"/>
              </a:rPr>
              <a:t>1ro: El qué</a:t>
            </a:r>
          </a:p>
        </p:txBody>
      </p:sp>
      <p:sp>
        <p:nvSpPr>
          <p:cNvPr id="68611" name="Rectangle 3"/>
          <p:cNvSpPr>
            <a:spLocks noGrp="1" noChangeArrowheads="1"/>
          </p:cNvSpPr>
          <p:nvPr>
            <p:ph type="body" idx="1"/>
          </p:nvPr>
        </p:nvSpPr>
        <p:spPr/>
        <p:txBody>
          <a:bodyPr/>
          <a:lstStyle/>
          <a:p>
            <a:pPr algn="just" eaLnBrk="1" hangingPunct="1">
              <a:buFont typeface="Wingdings" panose="05000000000000000000" pitchFamily="2" charset="2"/>
              <a:buNone/>
            </a:pPr>
            <a:r>
              <a:rPr lang="es-ES" altLang="es-CU" smtClean="0">
                <a:effectLst/>
                <a:latin typeface="Impact" panose="020B0806030902050204" pitchFamily="34" charset="0"/>
              </a:rPr>
              <a:t>Roles del terapeuta:</a:t>
            </a:r>
          </a:p>
          <a:p>
            <a:pPr algn="just" eaLnBrk="1" hangingPunct="1"/>
            <a:r>
              <a:rPr lang="es-ES" altLang="es-CU" smtClean="0">
                <a:effectLst/>
                <a:latin typeface="Impact" panose="020B0806030902050204" pitchFamily="34" charset="0"/>
              </a:rPr>
              <a:t>Analista existencial: El acto terapéutico somete  al análisis la existencia del sujeto. El terapeuta funciona como un facilitador para que el sujeto se convierta en crítico de su propia existencia, así como la propia filosofía y estilo de vida del terapeuta son sometidos a prueba.</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p:cTn id="7" dur="500" fill="hold"/>
                                        <p:tgtEl>
                                          <p:spTgt spid="68610"/>
                                        </p:tgtEl>
                                        <p:attrNameLst>
                                          <p:attrName>ppt_w</p:attrName>
                                        </p:attrNameLst>
                                      </p:cBhvr>
                                      <p:tavLst>
                                        <p:tav tm="0">
                                          <p:val>
                                            <p:strVal val="#ppt_w*0.70"/>
                                          </p:val>
                                        </p:tav>
                                        <p:tav tm="100000">
                                          <p:val>
                                            <p:strVal val="#ppt_w"/>
                                          </p:val>
                                        </p:tav>
                                      </p:tavLst>
                                    </p:anim>
                                    <p:anim calcmode="lin" valueType="num">
                                      <p:cBhvr>
                                        <p:cTn id="8" dur="500" fill="hold"/>
                                        <p:tgtEl>
                                          <p:spTgt spid="68610"/>
                                        </p:tgtEl>
                                        <p:attrNameLst>
                                          <p:attrName>ppt_h</p:attrName>
                                        </p:attrNameLst>
                                      </p:cBhvr>
                                      <p:tavLst>
                                        <p:tav tm="0">
                                          <p:val>
                                            <p:strVal val="#ppt_h"/>
                                          </p:val>
                                        </p:tav>
                                        <p:tav tm="100000">
                                          <p:val>
                                            <p:strVal val="#ppt_h"/>
                                          </p:val>
                                        </p:tav>
                                      </p:tavLst>
                                    </p:anim>
                                    <p:animEffect transition="in" filter="fade">
                                      <p:cBhvr>
                                        <p:cTn id="9" dur="500"/>
                                        <p:tgtEl>
                                          <p:spTgt spid="68610"/>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8611">
                                            <p:txEl>
                                              <p:pRg st="0" end="0"/>
                                            </p:txEl>
                                          </p:spTgt>
                                        </p:tgtEl>
                                        <p:attrNameLst>
                                          <p:attrName>style.visibility</p:attrName>
                                        </p:attrNameLst>
                                      </p:cBhvr>
                                      <p:to>
                                        <p:strVal val="visible"/>
                                      </p:to>
                                    </p:set>
                                    <p:anim calcmode="lin" valueType="num">
                                      <p:cBhvr>
                                        <p:cTn id="12" dur="500" fill="hold"/>
                                        <p:tgtEl>
                                          <p:spTgt spid="68611">
                                            <p:txEl>
                                              <p:pRg st="0" end="0"/>
                                            </p:txEl>
                                          </p:spTgt>
                                        </p:tgtEl>
                                        <p:attrNameLst>
                                          <p:attrName>ppt_w</p:attrName>
                                        </p:attrNameLst>
                                      </p:cBhvr>
                                      <p:tavLst>
                                        <p:tav tm="0">
                                          <p:val>
                                            <p:strVal val="#ppt_w*0.70"/>
                                          </p:val>
                                        </p:tav>
                                        <p:tav tm="100000">
                                          <p:val>
                                            <p:strVal val="#ppt_w"/>
                                          </p:val>
                                        </p:tav>
                                      </p:tavLst>
                                    </p:anim>
                                    <p:anim calcmode="lin" valueType="num">
                                      <p:cBhvr>
                                        <p:cTn id="13" dur="500" fill="hold"/>
                                        <p:tgtEl>
                                          <p:spTgt spid="68611">
                                            <p:txEl>
                                              <p:pRg st="0" end="0"/>
                                            </p:txEl>
                                          </p:spTgt>
                                        </p:tgtEl>
                                        <p:attrNameLst>
                                          <p:attrName>ppt_h</p:attrName>
                                        </p:attrNameLst>
                                      </p:cBhvr>
                                      <p:tavLst>
                                        <p:tav tm="0">
                                          <p:val>
                                            <p:strVal val="#ppt_h"/>
                                          </p:val>
                                        </p:tav>
                                        <p:tav tm="100000">
                                          <p:val>
                                            <p:strVal val="#ppt_h"/>
                                          </p:val>
                                        </p:tav>
                                      </p:tavLst>
                                    </p:anim>
                                    <p:animEffect transition="in" filter="fade">
                                      <p:cBhvr>
                                        <p:cTn id="14" dur="500"/>
                                        <p:tgtEl>
                                          <p:spTgt spid="68611">
                                            <p:txEl>
                                              <p:pRg st="0" end="0"/>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68611">
                                            <p:txEl>
                                              <p:pRg st="1" end="1"/>
                                            </p:txEl>
                                          </p:spTgt>
                                        </p:tgtEl>
                                        <p:attrNameLst>
                                          <p:attrName>style.visibility</p:attrName>
                                        </p:attrNameLst>
                                      </p:cBhvr>
                                      <p:to>
                                        <p:strVal val="visible"/>
                                      </p:to>
                                    </p:set>
                                    <p:anim calcmode="lin" valueType="num">
                                      <p:cBhvr>
                                        <p:cTn id="17" dur="500" fill="hold"/>
                                        <p:tgtEl>
                                          <p:spTgt spid="68611">
                                            <p:txEl>
                                              <p:pRg st="1" end="1"/>
                                            </p:txEl>
                                          </p:spTgt>
                                        </p:tgtEl>
                                        <p:attrNameLst>
                                          <p:attrName>ppt_w</p:attrName>
                                        </p:attrNameLst>
                                      </p:cBhvr>
                                      <p:tavLst>
                                        <p:tav tm="0">
                                          <p:val>
                                            <p:strVal val="#ppt_w*0.70"/>
                                          </p:val>
                                        </p:tav>
                                        <p:tav tm="100000">
                                          <p:val>
                                            <p:strVal val="#ppt_w"/>
                                          </p:val>
                                        </p:tav>
                                      </p:tavLst>
                                    </p:anim>
                                    <p:anim calcmode="lin" valueType="num">
                                      <p:cBhvr>
                                        <p:cTn id="18" dur="500" fill="hold"/>
                                        <p:tgtEl>
                                          <p:spTgt spid="68611">
                                            <p:txEl>
                                              <p:pRg st="1" end="1"/>
                                            </p:txEl>
                                          </p:spTgt>
                                        </p:tgtEl>
                                        <p:attrNameLst>
                                          <p:attrName>ppt_h</p:attrName>
                                        </p:attrNameLst>
                                      </p:cBhvr>
                                      <p:tavLst>
                                        <p:tav tm="0">
                                          <p:val>
                                            <p:strVal val="#ppt_h"/>
                                          </p:val>
                                        </p:tav>
                                        <p:tav tm="100000">
                                          <p:val>
                                            <p:strVal val="#ppt_h"/>
                                          </p:val>
                                        </p:tav>
                                      </p:tavLst>
                                    </p:anim>
                                    <p:animEffect transition="in" filter="fade">
                                      <p:cBhvr>
                                        <p:cTn id="19" dur="500"/>
                                        <p:tgtEl>
                                          <p:spTgt spid="686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6861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F959611-BD58-4B9B-A658-942FDC40EF5D}" type="slidenum">
              <a:rPr lang="es-ES" altLang="es-CU">
                <a:latin typeface="Arial" panose="020B0604020202020204" pitchFamily="34" charset="0"/>
              </a:rPr>
              <a:pPr eaLnBrk="1" hangingPunct="1"/>
              <a:t>32</a:t>
            </a:fld>
            <a:endParaRPr lang="es-ES" altLang="es-CU">
              <a:latin typeface="Arial" panose="020B0604020202020204" pitchFamily="34" charset="0"/>
            </a:endParaRPr>
          </a:p>
        </p:txBody>
      </p:sp>
      <p:sp>
        <p:nvSpPr>
          <p:cNvPr id="69634" name="Rectangle 2"/>
          <p:cNvSpPr>
            <a:spLocks noGrp="1" noChangeArrowheads="1"/>
          </p:cNvSpPr>
          <p:nvPr>
            <p:ph type="title"/>
          </p:nvPr>
        </p:nvSpPr>
        <p:spPr/>
        <p:txBody>
          <a:bodyPr/>
          <a:lstStyle/>
          <a:p>
            <a:pPr eaLnBrk="1" hangingPunct="1">
              <a:defRPr/>
            </a:pPr>
            <a:r>
              <a:rPr lang="es-ES" sz="5400" b="1" dirty="0" smtClean="0">
                <a:solidFill>
                  <a:schemeClr val="tx1"/>
                </a:solidFill>
                <a:latin typeface="Impact" pitchFamily="34" charset="0"/>
              </a:rPr>
              <a:t>1ro: El qué</a:t>
            </a:r>
          </a:p>
        </p:txBody>
      </p:sp>
      <p:sp>
        <p:nvSpPr>
          <p:cNvPr id="69635" name="Rectangle 3"/>
          <p:cNvSpPr>
            <a:spLocks noGrp="1" noChangeArrowheads="1"/>
          </p:cNvSpPr>
          <p:nvPr>
            <p:ph type="body" idx="1"/>
          </p:nvPr>
        </p:nvSpPr>
        <p:spPr>
          <a:xfrm>
            <a:off x="684213" y="2565400"/>
            <a:ext cx="7715250" cy="2527300"/>
          </a:xfrm>
        </p:spPr>
        <p:txBody>
          <a:bodyPr/>
          <a:lstStyle/>
          <a:p>
            <a:pPr algn="just" eaLnBrk="1" hangingPunct="1">
              <a:buFont typeface="Wingdings" panose="05000000000000000000" pitchFamily="2" charset="2"/>
              <a:buNone/>
            </a:pPr>
            <a:r>
              <a:rPr lang="es-ES" altLang="es-CU" smtClean="0">
                <a:effectLst/>
                <a:latin typeface="Impact" panose="020B0806030902050204" pitchFamily="34" charset="0"/>
              </a:rPr>
              <a:t>Roles del terapeuta:</a:t>
            </a:r>
          </a:p>
          <a:p>
            <a:pPr algn="just" eaLnBrk="1" hangingPunct="1"/>
            <a:r>
              <a:rPr lang="es-ES" altLang="es-CU" smtClean="0">
                <a:effectLst/>
                <a:latin typeface="Impact" panose="020B0806030902050204" pitchFamily="34" charset="0"/>
              </a:rPr>
              <a:t>Agente reestructurador: Tiene la función de promover y facilitar cambios. Es tal vez la más enfatizada de función de esta labor.</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p:cTn id="7" dur="500" fill="hold"/>
                                        <p:tgtEl>
                                          <p:spTgt spid="69634"/>
                                        </p:tgtEl>
                                        <p:attrNameLst>
                                          <p:attrName>ppt_w</p:attrName>
                                        </p:attrNameLst>
                                      </p:cBhvr>
                                      <p:tavLst>
                                        <p:tav tm="0">
                                          <p:val>
                                            <p:strVal val="#ppt_w*0.70"/>
                                          </p:val>
                                        </p:tav>
                                        <p:tav tm="100000">
                                          <p:val>
                                            <p:strVal val="#ppt_w"/>
                                          </p:val>
                                        </p:tav>
                                      </p:tavLst>
                                    </p:anim>
                                    <p:anim calcmode="lin" valueType="num">
                                      <p:cBhvr>
                                        <p:cTn id="8" dur="500" fill="hold"/>
                                        <p:tgtEl>
                                          <p:spTgt spid="69634"/>
                                        </p:tgtEl>
                                        <p:attrNameLst>
                                          <p:attrName>ppt_h</p:attrName>
                                        </p:attrNameLst>
                                      </p:cBhvr>
                                      <p:tavLst>
                                        <p:tav tm="0">
                                          <p:val>
                                            <p:strVal val="#ppt_h"/>
                                          </p:val>
                                        </p:tav>
                                        <p:tav tm="100000">
                                          <p:val>
                                            <p:strVal val="#ppt_h"/>
                                          </p:val>
                                        </p:tav>
                                      </p:tavLst>
                                    </p:anim>
                                    <p:animEffect transition="in" filter="fade">
                                      <p:cBhvr>
                                        <p:cTn id="9" dur="500"/>
                                        <p:tgtEl>
                                          <p:spTgt spid="6963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 calcmode="lin" valueType="num">
                                      <p:cBhvr>
                                        <p:cTn id="12" dur="500" fill="hold"/>
                                        <p:tgtEl>
                                          <p:spTgt spid="69635">
                                            <p:txEl>
                                              <p:pRg st="0" end="0"/>
                                            </p:txEl>
                                          </p:spTgt>
                                        </p:tgtEl>
                                        <p:attrNameLst>
                                          <p:attrName>ppt_w</p:attrName>
                                        </p:attrNameLst>
                                      </p:cBhvr>
                                      <p:tavLst>
                                        <p:tav tm="0">
                                          <p:val>
                                            <p:strVal val="#ppt_w*0.70"/>
                                          </p:val>
                                        </p:tav>
                                        <p:tav tm="100000">
                                          <p:val>
                                            <p:strVal val="#ppt_w"/>
                                          </p:val>
                                        </p:tav>
                                      </p:tavLst>
                                    </p:anim>
                                    <p:anim calcmode="lin" valueType="num">
                                      <p:cBhvr>
                                        <p:cTn id="13" dur="500" fill="hold"/>
                                        <p:tgtEl>
                                          <p:spTgt spid="69635">
                                            <p:txEl>
                                              <p:pRg st="0" end="0"/>
                                            </p:txEl>
                                          </p:spTgt>
                                        </p:tgtEl>
                                        <p:attrNameLst>
                                          <p:attrName>ppt_h</p:attrName>
                                        </p:attrNameLst>
                                      </p:cBhvr>
                                      <p:tavLst>
                                        <p:tav tm="0">
                                          <p:val>
                                            <p:strVal val="#ppt_h"/>
                                          </p:val>
                                        </p:tav>
                                        <p:tav tm="100000">
                                          <p:val>
                                            <p:strVal val="#ppt_h"/>
                                          </p:val>
                                        </p:tav>
                                      </p:tavLst>
                                    </p:anim>
                                    <p:animEffect transition="in" filter="fade">
                                      <p:cBhvr>
                                        <p:cTn id="14" dur="500"/>
                                        <p:tgtEl>
                                          <p:spTgt spid="69635">
                                            <p:txEl>
                                              <p:pRg st="0" end="0"/>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 calcmode="lin" valueType="num">
                                      <p:cBhvr>
                                        <p:cTn id="17" dur="500" fill="hold"/>
                                        <p:tgtEl>
                                          <p:spTgt spid="69635">
                                            <p:txEl>
                                              <p:pRg st="1" end="1"/>
                                            </p:txEl>
                                          </p:spTgt>
                                        </p:tgtEl>
                                        <p:attrNameLst>
                                          <p:attrName>ppt_w</p:attrName>
                                        </p:attrNameLst>
                                      </p:cBhvr>
                                      <p:tavLst>
                                        <p:tav tm="0">
                                          <p:val>
                                            <p:strVal val="#ppt_w*0.70"/>
                                          </p:val>
                                        </p:tav>
                                        <p:tav tm="100000">
                                          <p:val>
                                            <p:strVal val="#ppt_w"/>
                                          </p:val>
                                        </p:tav>
                                      </p:tavLst>
                                    </p:anim>
                                    <p:anim calcmode="lin" valueType="num">
                                      <p:cBhvr>
                                        <p:cTn id="18" dur="500" fill="hold"/>
                                        <p:tgtEl>
                                          <p:spTgt spid="69635">
                                            <p:txEl>
                                              <p:pRg st="1" end="1"/>
                                            </p:txEl>
                                          </p:spTgt>
                                        </p:tgtEl>
                                        <p:attrNameLst>
                                          <p:attrName>ppt_h</p:attrName>
                                        </p:attrNameLst>
                                      </p:cBhvr>
                                      <p:tavLst>
                                        <p:tav tm="0">
                                          <p:val>
                                            <p:strVal val="#ppt_h"/>
                                          </p:val>
                                        </p:tav>
                                        <p:tav tm="100000">
                                          <p:val>
                                            <p:strVal val="#ppt_h"/>
                                          </p:val>
                                        </p:tav>
                                      </p:tavLst>
                                    </p:anim>
                                    <p:animEffect transition="in" filter="fade">
                                      <p:cBhvr>
                                        <p:cTn id="19" dur="500"/>
                                        <p:tgtEl>
                                          <p:spTgt spid="696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5369A12-E604-47B9-8745-8C5AA95F100E}" type="slidenum">
              <a:rPr lang="es-ES" altLang="es-CU">
                <a:latin typeface="Arial" panose="020B0604020202020204" pitchFamily="34" charset="0"/>
              </a:rPr>
              <a:pPr eaLnBrk="1" hangingPunct="1"/>
              <a:t>33</a:t>
            </a:fld>
            <a:endParaRPr lang="es-ES" altLang="es-CU">
              <a:latin typeface="Arial" panose="020B0604020202020204" pitchFamily="34" charset="0"/>
            </a:endParaRPr>
          </a:p>
        </p:txBody>
      </p:sp>
      <p:sp>
        <p:nvSpPr>
          <p:cNvPr id="70658" name="Rectangle 2"/>
          <p:cNvSpPr>
            <a:spLocks noGrp="1" noChangeArrowheads="1"/>
          </p:cNvSpPr>
          <p:nvPr>
            <p:ph type="title"/>
          </p:nvPr>
        </p:nvSpPr>
        <p:spPr>
          <a:xfrm>
            <a:off x="714375" y="381000"/>
            <a:ext cx="7858125" cy="1371600"/>
          </a:xfrm>
        </p:spPr>
        <p:txBody>
          <a:bodyPr/>
          <a:lstStyle/>
          <a:p>
            <a:pPr eaLnBrk="1" hangingPunct="1">
              <a:defRPr/>
            </a:pPr>
            <a:r>
              <a:rPr lang="es-ES" sz="5400" b="1" dirty="0" smtClean="0">
                <a:solidFill>
                  <a:schemeClr val="tx1"/>
                </a:solidFill>
                <a:latin typeface="Impact" pitchFamily="34" charset="0"/>
              </a:rPr>
              <a:t>2do: El para qué</a:t>
            </a:r>
          </a:p>
        </p:txBody>
      </p:sp>
      <p:sp>
        <p:nvSpPr>
          <p:cNvPr id="70659" name="Rectangle 3"/>
          <p:cNvSpPr>
            <a:spLocks noGrp="1" noChangeArrowheads="1"/>
          </p:cNvSpPr>
          <p:nvPr>
            <p:ph type="body" idx="1"/>
          </p:nvPr>
        </p:nvSpPr>
        <p:spPr>
          <a:xfrm>
            <a:off x="1763713" y="2349500"/>
            <a:ext cx="5688012" cy="3392488"/>
          </a:xfrm>
        </p:spPr>
        <p:txBody>
          <a:bodyPr/>
          <a:lstStyle/>
          <a:p>
            <a:pPr algn="just" eaLnBrk="1" hangingPunct="1"/>
            <a:r>
              <a:rPr lang="es-ES" altLang="es-CU" smtClean="0">
                <a:effectLst/>
                <a:latin typeface="Impact" panose="020B0806030902050204" pitchFamily="34" charset="0"/>
              </a:rPr>
              <a:t>La psicoterapia facilita, propicia y promueve las fuerzas creativas del ser humano.</a:t>
            </a:r>
          </a:p>
          <a:p>
            <a:pPr algn="just" eaLnBrk="1" hangingPunct="1"/>
            <a:r>
              <a:rPr lang="es-ES" altLang="es-CU" smtClean="0">
                <a:effectLst/>
                <a:latin typeface="Impact" panose="020B0806030902050204" pitchFamily="34" charset="0"/>
              </a:rPr>
              <a:t>Generación de bienestar, y  vida más plena y feliz.</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70658"/>
                                        </p:tgtEl>
                                        <p:attrNameLst>
                                          <p:attrName>style.visibility</p:attrName>
                                        </p:attrNameLst>
                                      </p:cBhvr>
                                      <p:to>
                                        <p:strVal val="visible"/>
                                      </p:to>
                                    </p:set>
                                    <p:animEffect transition="in" filter="fade">
                                      <p:cBhvr>
                                        <p:cTn id="7" dur="500"/>
                                        <p:tgtEl>
                                          <p:spTgt spid="70658"/>
                                        </p:tgtEl>
                                      </p:cBhvr>
                                    </p:animEffect>
                                    <p:anim calcmode="lin" valueType="num">
                                      <p:cBhvr>
                                        <p:cTn id="8" dur="500" fill="hold"/>
                                        <p:tgtEl>
                                          <p:spTgt spid="70658"/>
                                        </p:tgtEl>
                                        <p:attrNameLst>
                                          <p:attrName>style.rotation</p:attrName>
                                        </p:attrNameLst>
                                      </p:cBhvr>
                                      <p:tavLst>
                                        <p:tav tm="0">
                                          <p:val>
                                            <p:fltVal val="720"/>
                                          </p:val>
                                        </p:tav>
                                        <p:tav tm="100000">
                                          <p:val>
                                            <p:fltVal val="0"/>
                                          </p:val>
                                        </p:tav>
                                      </p:tavLst>
                                    </p:anim>
                                    <p:anim calcmode="lin" valueType="num">
                                      <p:cBhvr>
                                        <p:cTn id="9" dur="500" fill="hold"/>
                                        <p:tgtEl>
                                          <p:spTgt spid="70658"/>
                                        </p:tgtEl>
                                        <p:attrNameLst>
                                          <p:attrName>ppt_h</p:attrName>
                                        </p:attrNameLst>
                                      </p:cBhvr>
                                      <p:tavLst>
                                        <p:tav tm="0">
                                          <p:val>
                                            <p:fltVal val="0"/>
                                          </p:val>
                                        </p:tav>
                                        <p:tav tm="100000">
                                          <p:val>
                                            <p:strVal val="#ppt_h"/>
                                          </p:val>
                                        </p:tav>
                                      </p:tavLst>
                                    </p:anim>
                                    <p:anim calcmode="lin" valueType="num">
                                      <p:cBhvr>
                                        <p:cTn id="10" dur="500" fill="hold"/>
                                        <p:tgtEl>
                                          <p:spTgt spid="70658"/>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Effect transition="in" filter="fade">
                                      <p:cBhvr>
                                        <p:cTn id="13" dur="500"/>
                                        <p:tgtEl>
                                          <p:spTgt spid="70659">
                                            <p:txEl>
                                              <p:pRg st="0" end="0"/>
                                            </p:txEl>
                                          </p:spTgt>
                                        </p:tgtEl>
                                      </p:cBhvr>
                                    </p:animEffect>
                                    <p:anim calcmode="lin" valueType="num">
                                      <p:cBhvr>
                                        <p:cTn id="14" dur="500" fill="hold"/>
                                        <p:tgtEl>
                                          <p:spTgt spid="70659">
                                            <p:txEl>
                                              <p:pRg st="0" end="0"/>
                                            </p:txEl>
                                          </p:spTgt>
                                        </p:tgtEl>
                                        <p:attrNameLst>
                                          <p:attrName>style.rotation</p:attrName>
                                        </p:attrNameLst>
                                      </p:cBhvr>
                                      <p:tavLst>
                                        <p:tav tm="0">
                                          <p:val>
                                            <p:fltVal val="720"/>
                                          </p:val>
                                        </p:tav>
                                        <p:tav tm="100000">
                                          <p:val>
                                            <p:fltVal val="0"/>
                                          </p:val>
                                        </p:tav>
                                      </p:tavLst>
                                    </p:anim>
                                    <p:anim calcmode="lin" valueType="num">
                                      <p:cBhvr>
                                        <p:cTn id="15" dur="500" fill="hold"/>
                                        <p:tgtEl>
                                          <p:spTgt spid="70659">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70659">
                                            <p:txEl>
                                              <p:pRg st="0" end="0"/>
                                            </p:txEl>
                                          </p:spTgt>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70659">
                                            <p:txEl>
                                              <p:pRg st="1" end="1"/>
                                            </p:txEl>
                                          </p:spTgt>
                                        </p:tgtEl>
                                        <p:attrNameLst>
                                          <p:attrName>style.visibility</p:attrName>
                                        </p:attrNameLst>
                                      </p:cBhvr>
                                      <p:to>
                                        <p:strVal val="visible"/>
                                      </p:to>
                                    </p:set>
                                    <p:animEffect transition="in" filter="fade">
                                      <p:cBhvr>
                                        <p:cTn id="19" dur="500"/>
                                        <p:tgtEl>
                                          <p:spTgt spid="70659">
                                            <p:txEl>
                                              <p:pRg st="1" end="1"/>
                                            </p:txEl>
                                          </p:spTgt>
                                        </p:tgtEl>
                                      </p:cBhvr>
                                    </p:animEffect>
                                    <p:anim calcmode="lin" valueType="num">
                                      <p:cBhvr>
                                        <p:cTn id="20" dur="500" fill="hold"/>
                                        <p:tgtEl>
                                          <p:spTgt spid="70659">
                                            <p:txEl>
                                              <p:pRg st="1" end="1"/>
                                            </p:txEl>
                                          </p:spTgt>
                                        </p:tgtEl>
                                        <p:attrNameLst>
                                          <p:attrName>style.rotation</p:attrName>
                                        </p:attrNameLst>
                                      </p:cBhvr>
                                      <p:tavLst>
                                        <p:tav tm="0">
                                          <p:val>
                                            <p:fltVal val="720"/>
                                          </p:val>
                                        </p:tav>
                                        <p:tav tm="100000">
                                          <p:val>
                                            <p:fltVal val="0"/>
                                          </p:val>
                                        </p:tav>
                                      </p:tavLst>
                                    </p:anim>
                                    <p:anim calcmode="lin" valueType="num">
                                      <p:cBhvr>
                                        <p:cTn id="21" dur="500" fill="hold"/>
                                        <p:tgtEl>
                                          <p:spTgt spid="70659">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70659">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065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D68A7CC3-52AA-4537-B6A2-8ADA13601809}" type="slidenum">
              <a:rPr lang="es-ES" altLang="es-CU">
                <a:latin typeface="Arial" panose="020B0604020202020204" pitchFamily="34" charset="0"/>
              </a:rPr>
              <a:pPr eaLnBrk="1" hangingPunct="1"/>
              <a:t>34</a:t>
            </a:fld>
            <a:endParaRPr lang="es-ES" altLang="es-CU">
              <a:latin typeface="Arial" panose="020B0604020202020204" pitchFamily="34" charset="0"/>
            </a:endParaRPr>
          </a:p>
        </p:txBody>
      </p:sp>
      <p:sp>
        <p:nvSpPr>
          <p:cNvPr id="72706" name="Rectangle 2"/>
          <p:cNvSpPr>
            <a:spLocks noGrp="1" noChangeArrowheads="1"/>
          </p:cNvSpPr>
          <p:nvPr>
            <p:ph type="title"/>
          </p:nvPr>
        </p:nvSpPr>
        <p:spPr/>
        <p:txBody>
          <a:bodyPr/>
          <a:lstStyle/>
          <a:p>
            <a:pPr eaLnBrk="1" hangingPunct="1">
              <a:defRPr/>
            </a:pPr>
            <a:r>
              <a:rPr lang="es-ES" sz="5400" b="1" dirty="0" smtClean="0">
                <a:solidFill>
                  <a:schemeClr val="tx1"/>
                </a:solidFill>
                <a:latin typeface="Impact" pitchFamily="34" charset="0"/>
              </a:rPr>
              <a:t>3ro: El cómo</a:t>
            </a:r>
          </a:p>
        </p:txBody>
      </p:sp>
      <p:sp>
        <p:nvSpPr>
          <p:cNvPr id="72707" name="Rectangle 3"/>
          <p:cNvSpPr>
            <a:spLocks noGrp="1" noChangeArrowheads="1"/>
          </p:cNvSpPr>
          <p:nvPr>
            <p:ph type="body" idx="1"/>
          </p:nvPr>
        </p:nvSpPr>
        <p:spPr>
          <a:xfrm>
            <a:off x="755650" y="2492375"/>
            <a:ext cx="7416800" cy="3095625"/>
          </a:xfrm>
        </p:spPr>
        <p:txBody>
          <a:bodyPr/>
          <a:lstStyle/>
          <a:p>
            <a:pPr eaLnBrk="1" hangingPunct="1"/>
            <a:r>
              <a:rPr lang="es-ES" altLang="es-CU" smtClean="0">
                <a:effectLst/>
                <a:latin typeface="Impact" panose="020B0806030902050204" pitchFamily="34" charset="0"/>
              </a:rPr>
              <a:t>Estrategias y técnicas.</a:t>
            </a:r>
          </a:p>
          <a:p>
            <a:pPr eaLnBrk="1" hangingPunct="1"/>
            <a:r>
              <a:rPr lang="es-ES" altLang="es-CU" smtClean="0">
                <a:effectLst/>
                <a:latin typeface="Impact" panose="020B0806030902050204" pitchFamily="34" charset="0"/>
              </a:rPr>
              <a:t>Relación terapéutica.</a:t>
            </a:r>
          </a:p>
          <a:p>
            <a:pPr eaLnBrk="1" hangingPunct="1"/>
            <a:r>
              <a:rPr lang="es-ES" altLang="es-CU" smtClean="0">
                <a:effectLst/>
                <a:latin typeface="Impact" panose="020B0806030902050204" pitchFamily="34" charset="0"/>
              </a:rPr>
              <a:t>Ajuste del método sobre el sujeto-objeto. </a:t>
            </a:r>
          </a:p>
          <a:p>
            <a:pPr eaLnBrk="1" hangingPunct="1"/>
            <a:r>
              <a:rPr lang="es-ES" altLang="es-CU" smtClean="0">
                <a:effectLst/>
                <a:latin typeface="Impact" panose="020B0806030902050204" pitchFamily="34" charset="0"/>
              </a:rPr>
              <a:t>Técnica  sujeta a la elaboración personal y reflexión del terapeuta.</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fade">
                                      <p:cBhvr>
                                        <p:cTn id="7" dur="500"/>
                                        <p:tgtEl>
                                          <p:spTgt spid="72706"/>
                                        </p:tgtEl>
                                      </p:cBhvr>
                                    </p:animEffect>
                                    <p:anim calcmode="lin" valueType="num">
                                      <p:cBhvr>
                                        <p:cTn id="8" dur="500" fill="hold"/>
                                        <p:tgtEl>
                                          <p:spTgt spid="72706"/>
                                        </p:tgtEl>
                                        <p:attrNameLst>
                                          <p:attrName>style.rotation</p:attrName>
                                        </p:attrNameLst>
                                      </p:cBhvr>
                                      <p:tavLst>
                                        <p:tav tm="0">
                                          <p:val>
                                            <p:fltVal val="720"/>
                                          </p:val>
                                        </p:tav>
                                        <p:tav tm="100000">
                                          <p:val>
                                            <p:fltVal val="0"/>
                                          </p:val>
                                        </p:tav>
                                      </p:tavLst>
                                    </p:anim>
                                    <p:anim calcmode="lin" valueType="num">
                                      <p:cBhvr>
                                        <p:cTn id="9" dur="500" fill="hold"/>
                                        <p:tgtEl>
                                          <p:spTgt spid="72706"/>
                                        </p:tgtEl>
                                        <p:attrNameLst>
                                          <p:attrName>ppt_h</p:attrName>
                                        </p:attrNameLst>
                                      </p:cBhvr>
                                      <p:tavLst>
                                        <p:tav tm="0">
                                          <p:val>
                                            <p:fltVal val="0"/>
                                          </p:val>
                                        </p:tav>
                                        <p:tav tm="100000">
                                          <p:val>
                                            <p:strVal val="#ppt_h"/>
                                          </p:val>
                                        </p:tav>
                                      </p:tavLst>
                                    </p:anim>
                                    <p:anim calcmode="lin" valueType="num">
                                      <p:cBhvr>
                                        <p:cTn id="10" dur="500" fill="hold"/>
                                        <p:tgtEl>
                                          <p:spTgt spid="7270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Effect transition="in" filter="fade">
                                      <p:cBhvr>
                                        <p:cTn id="13" dur="500"/>
                                        <p:tgtEl>
                                          <p:spTgt spid="72707">
                                            <p:txEl>
                                              <p:pRg st="0" end="0"/>
                                            </p:txEl>
                                          </p:spTgt>
                                        </p:tgtEl>
                                      </p:cBhvr>
                                    </p:animEffect>
                                    <p:anim calcmode="lin" valueType="num">
                                      <p:cBhvr>
                                        <p:cTn id="14" dur="500" fill="hold"/>
                                        <p:tgtEl>
                                          <p:spTgt spid="72707">
                                            <p:txEl>
                                              <p:pRg st="0" end="0"/>
                                            </p:txEl>
                                          </p:spTgt>
                                        </p:tgtEl>
                                        <p:attrNameLst>
                                          <p:attrName>style.rotation</p:attrName>
                                        </p:attrNameLst>
                                      </p:cBhvr>
                                      <p:tavLst>
                                        <p:tav tm="0">
                                          <p:val>
                                            <p:fltVal val="720"/>
                                          </p:val>
                                        </p:tav>
                                        <p:tav tm="100000">
                                          <p:val>
                                            <p:fltVal val="0"/>
                                          </p:val>
                                        </p:tav>
                                      </p:tavLst>
                                    </p:anim>
                                    <p:anim calcmode="lin" valueType="num">
                                      <p:cBhvr>
                                        <p:cTn id="15" dur="500" fill="hold"/>
                                        <p:tgtEl>
                                          <p:spTgt spid="72707">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72707">
                                            <p:txEl>
                                              <p:pRg st="0" end="0"/>
                                            </p:txEl>
                                          </p:spTgt>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72707">
                                            <p:txEl>
                                              <p:pRg st="1" end="1"/>
                                            </p:txEl>
                                          </p:spTgt>
                                        </p:tgtEl>
                                        <p:attrNameLst>
                                          <p:attrName>style.visibility</p:attrName>
                                        </p:attrNameLst>
                                      </p:cBhvr>
                                      <p:to>
                                        <p:strVal val="visible"/>
                                      </p:to>
                                    </p:set>
                                    <p:animEffect transition="in" filter="fade">
                                      <p:cBhvr>
                                        <p:cTn id="19" dur="500"/>
                                        <p:tgtEl>
                                          <p:spTgt spid="72707">
                                            <p:txEl>
                                              <p:pRg st="1" end="1"/>
                                            </p:txEl>
                                          </p:spTgt>
                                        </p:tgtEl>
                                      </p:cBhvr>
                                    </p:animEffect>
                                    <p:anim calcmode="lin" valueType="num">
                                      <p:cBhvr>
                                        <p:cTn id="20" dur="500" fill="hold"/>
                                        <p:tgtEl>
                                          <p:spTgt spid="72707">
                                            <p:txEl>
                                              <p:pRg st="1" end="1"/>
                                            </p:txEl>
                                          </p:spTgt>
                                        </p:tgtEl>
                                        <p:attrNameLst>
                                          <p:attrName>style.rotation</p:attrName>
                                        </p:attrNameLst>
                                      </p:cBhvr>
                                      <p:tavLst>
                                        <p:tav tm="0">
                                          <p:val>
                                            <p:fltVal val="720"/>
                                          </p:val>
                                        </p:tav>
                                        <p:tav tm="100000">
                                          <p:val>
                                            <p:fltVal val="0"/>
                                          </p:val>
                                        </p:tav>
                                      </p:tavLst>
                                    </p:anim>
                                    <p:anim calcmode="lin" valueType="num">
                                      <p:cBhvr>
                                        <p:cTn id="21" dur="500" fill="hold"/>
                                        <p:tgtEl>
                                          <p:spTgt spid="72707">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72707">
                                            <p:txEl>
                                              <p:pRg st="1" end="1"/>
                                            </p:txEl>
                                          </p:spTgt>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0"/>
                                  </p:stCondLst>
                                  <p:childTnLst>
                                    <p:set>
                                      <p:cBhvr>
                                        <p:cTn id="24" dur="1" fill="hold">
                                          <p:stCondLst>
                                            <p:cond delay="0"/>
                                          </p:stCondLst>
                                        </p:cTn>
                                        <p:tgtEl>
                                          <p:spTgt spid="72707">
                                            <p:txEl>
                                              <p:pRg st="2" end="2"/>
                                            </p:txEl>
                                          </p:spTgt>
                                        </p:tgtEl>
                                        <p:attrNameLst>
                                          <p:attrName>style.visibility</p:attrName>
                                        </p:attrNameLst>
                                      </p:cBhvr>
                                      <p:to>
                                        <p:strVal val="visible"/>
                                      </p:to>
                                    </p:set>
                                    <p:animEffect transition="in" filter="fade">
                                      <p:cBhvr>
                                        <p:cTn id="25" dur="500"/>
                                        <p:tgtEl>
                                          <p:spTgt spid="72707">
                                            <p:txEl>
                                              <p:pRg st="2" end="2"/>
                                            </p:txEl>
                                          </p:spTgt>
                                        </p:tgtEl>
                                      </p:cBhvr>
                                    </p:animEffect>
                                    <p:anim calcmode="lin" valueType="num">
                                      <p:cBhvr>
                                        <p:cTn id="26" dur="500" fill="hold"/>
                                        <p:tgtEl>
                                          <p:spTgt spid="72707">
                                            <p:txEl>
                                              <p:pRg st="2" end="2"/>
                                            </p:txEl>
                                          </p:spTgt>
                                        </p:tgtEl>
                                        <p:attrNameLst>
                                          <p:attrName>style.rotation</p:attrName>
                                        </p:attrNameLst>
                                      </p:cBhvr>
                                      <p:tavLst>
                                        <p:tav tm="0">
                                          <p:val>
                                            <p:fltVal val="720"/>
                                          </p:val>
                                        </p:tav>
                                        <p:tav tm="100000">
                                          <p:val>
                                            <p:fltVal val="0"/>
                                          </p:val>
                                        </p:tav>
                                      </p:tavLst>
                                    </p:anim>
                                    <p:anim calcmode="lin" valueType="num">
                                      <p:cBhvr>
                                        <p:cTn id="27" dur="500" fill="hold"/>
                                        <p:tgtEl>
                                          <p:spTgt spid="72707">
                                            <p:txEl>
                                              <p:pRg st="2" end="2"/>
                                            </p:txEl>
                                          </p:spTgt>
                                        </p:tgtEl>
                                        <p:attrNameLst>
                                          <p:attrName>ppt_h</p:attrName>
                                        </p:attrNameLst>
                                      </p:cBhvr>
                                      <p:tavLst>
                                        <p:tav tm="0">
                                          <p:val>
                                            <p:fltVal val="0"/>
                                          </p:val>
                                        </p:tav>
                                        <p:tav tm="100000">
                                          <p:val>
                                            <p:strVal val="#ppt_h"/>
                                          </p:val>
                                        </p:tav>
                                      </p:tavLst>
                                    </p:anim>
                                    <p:anim calcmode="lin" valueType="num">
                                      <p:cBhvr>
                                        <p:cTn id="28" dur="500" fill="hold"/>
                                        <p:tgtEl>
                                          <p:spTgt spid="72707">
                                            <p:txEl>
                                              <p:pRg st="2" end="2"/>
                                            </p:txEl>
                                          </p:spTgt>
                                        </p:tgtEl>
                                        <p:attrNameLst>
                                          <p:attrName>ppt_w</p:attrName>
                                        </p:attrNameLst>
                                      </p:cBhvr>
                                      <p:tavLst>
                                        <p:tav tm="0">
                                          <p:val>
                                            <p:fltVal val="0"/>
                                          </p:val>
                                        </p:tav>
                                        <p:tav tm="100000">
                                          <p:val>
                                            <p:strVal val="#ppt_w"/>
                                          </p:val>
                                        </p:tav>
                                      </p:tavLst>
                                    </p:anim>
                                  </p:childTnLst>
                                </p:cTn>
                              </p:par>
                              <p:par>
                                <p:cTn id="29" presetID="35" presetClass="entr" presetSubtype="0" fill="hold" grpId="0" nodeType="withEffect">
                                  <p:stCondLst>
                                    <p:cond delay="0"/>
                                  </p:stCondLst>
                                  <p:childTnLst>
                                    <p:set>
                                      <p:cBhvr>
                                        <p:cTn id="30" dur="1" fill="hold">
                                          <p:stCondLst>
                                            <p:cond delay="0"/>
                                          </p:stCondLst>
                                        </p:cTn>
                                        <p:tgtEl>
                                          <p:spTgt spid="72707">
                                            <p:txEl>
                                              <p:pRg st="3" end="3"/>
                                            </p:txEl>
                                          </p:spTgt>
                                        </p:tgtEl>
                                        <p:attrNameLst>
                                          <p:attrName>style.visibility</p:attrName>
                                        </p:attrNameLst>
                                      </p:cBhvr>
                                      <p:to>
                                        <p:strVal val="visible"/>
                                      </p:to>
                                    </p:set>
                                    <p:animEffect transition="in" filter="fade">
                                      <p:cBhvr>
                                        <p:cTn id="31" dur="500"/>
                                        <p:tgtEl>
                                          <p:spTgt spid="72707">
                                            <p:txEl>
                                              <p:pRg st="3" end="3"/>
                                            </p:txEl>
                                          </p:spTgt>
                                        </p:tgtEl>
                                      </p:cBhvr>
                                    </p:animEffect>
                                    <p:anim calcmode="lin" valueType="num">
                                      <p:cBhvr>
                                        <p:cTn id="32" dur="500" fill="hold"/>
                                        <p:tgtEl>
                                          <p:spTgt spid="72707">
                                            <p:txEl>
                                              <p:pRg st="3" end="3"/>
                                            </p:txEl>
                                          </p:spTgt>
                                        </p:tgtEl>
                                        <p:attrNameLst>
                                          <p:attrName>style.rotation</p:attrName>
                                        </p:attrNameLst>
                                      </p:cBhvr>
                                      <p:tavLst>
                                        <p:tav tm="0">
                                          <p:val>
                                            <p:fltVal val="720"/>
                                          </p:val>
                                        </p:tav>
                                        <p:tav tm="100000">
                                          <p:val>
                                            <p:fltVal val="0"/>
                                          </p:val>
                                        </p:tav>
                                      </p:tavLst>
                                    </p:anim>
                                    <p:anim calcmode="lin" valueType="num">
                                      <p:cBhvr>
                                        <p:cTn id="33" dur="500" fill="hold"/>
                                        <p:tgtEl>
                                          <p:spTgt spid="72707">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72707">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DADBB05-580C-440D-95B5-890ECA1A8CEA}" type="slidenum">
              <a:rPr lang="es-ES" altLang="es-CU">
                <a:latin typeface="Arial" panose="020B0604020202020204" pitchFamily="34" charset="0"/>
              </a:rPr>
              <a:pPr eaLnBrk="1" hangingPunct="1"/>
              <a:t>35</a:t>
            </a:fld>
            <a:endParaRPr lang="es-ES" altLang="es-CU">
              <a:latin typeface="Arial" panose="020B0604020202020204" pitchFamily="34" charset="0"/>
            </a:endParaRPr>
          </a:p>
        </p:txBody>
      </p:sp>
      <p:sp>
        <p:nvSpPr>
          <p:cNvPr id="54275" name="WordArt 3"/>
          <p:cNvSpPr>
            <a:spLocks noChangeArrowheads="1" noChangeShapeType="1" noTextEdit="1"/>
          </p:cNvSpPr>
          <p:nvPr/>
        </p:nvSpPr>
        <p:spPr bwMode="auto">
          <a:xfrm>
            <a:off x="2051050" y="404813"/>
            <a:ext cx="6408738" cy="3889375"/>
          </a:xfrm>
          <a:prstGeom prst="rect">
            <a:avLst/>
          </a:prstGeom>
        </p:spPr>
        <p:txBody>
          <a:bodyPr wrap="none" fromWordArt="1">
            <a:prstTxWarp prst="textWave4">
              <a:avLst>
                <a:gd name="adj1" fmla="val 6500"/>
                <a:gd name="adj2" fmla="val 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s-ES" sz="3600" kern="10">
                <a:ln w="9525">
                  <a:round/>
                  <a:headEnd/>
                  <a:tailEnd/>
                </a:ln>
                <a:gradFill rotWithShape="1">
                  <a:gsLst>
                    <a:gs pos="0">
                      <a:srgbClr val="FFE701"/>
                    </a:gs>
                    <a:gs pos="100000">
                      <a:srgbClr val="FE3E02"/>
                    </a:gs>
                  </a:gsLst>
                  <a:lin ang="5400000" scaled="1"/>
                </a:gradFill>
                <a:latin typeface="Impact" panose="020B0806030902050204" pitchFamily="34" charset="0"/>
              </a:rPr>
              <a:t>INDICACIONES</a:t>
            </a:r>
            <a:endParaRPr lang="es-CU" sz="3600" kern="10">
              <a:ln w="9525">
                <a:round/>
                <a:headEnd/>
                <a:tailEnd/>
              </a:ln>
              <a:gradFill rotWithShape="1">
                <a:gsLst>
                  <a:gs pos="0">
                    <a:srgbClr val="FFE701"/>
                  </a:gs>
                  <a:gs pos="100000">
                    <a:srgbClr val="FE3E02"/>
                  </a:gs>
                </a:gsLst>
                <a:lin ang="5400000" scaled="1"/>
              </a:gradFill>
              <a:latin typeface="Impact" panose="020B0806030902050204" pitchFamily="34" charset="0"/>
            </a:endParaRPr>
          </a:p>
        </p:txBody>
      </p:sp>
      <p:pic>
        <p:nvPicPr>
          <p:cNvPr id="54276" name="Picture 4" descr="okmano"/>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365625"/>
            <a:ext cx="2232025"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54276"/>
                                        </p:tgtEl>
                                        <p:attrNameLst>
                                          <p:attrName>style.visibility</p:attrName>
                                        </p:attrNameLst>
                                      </p:cBhvr>
                                      <p:to>
                                        <p:strVal val="visible"/>
                                      </p:to>
                                    </p:set>
                                    <p:anim calcmode="lin" valueType="num">
                                      <p:cBhvr>
                                        <p:cTn id="7" dur="500" fill="hold"/>
                                        <p:tgtEl>
                                          <p:spTgt spid="5427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5427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5427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54276"/>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500"/>
                            </p:stCondLst>
                            <p:childTnLst>
                              <p:par>
                                <p:cTn id="12" presetID="35" presetClass="entr" presetSubtype="0" fill="hold" grpId="0" nodeType="afterEffect">
                                  <p:stCondLst>
                                    <p:cond delay="0"/>
                                  </p:stCondLst>
                                  <p:childTnLst>
                                    <p:set>
                                      <p:cBhvr>
                                        <p:cTn id="13" dur="1" fill="hold">
                                          <p:stCondLst>
                                            <p:cond delay="0"/>
                                          </p:stCondLst>
                                        </p:cTn>
                                        <p:tgtEl>
                                          <p:spTgt spid="54275"/>
                                        </p:tgtEl>
                                        <p:attrNameLst>
                                          <p:attrName>style.visibility</p:attrName>
                                        </p:attrNameLst>
                                      </p:cBhvr>
                                      <p:to>
                                        <p:strVal val="visible"/>
                                      </p:to>
                                    </p:set>
                                    <p:animEffect transition="in" filter="fade">
                                      <p:cBhvr>
                                        <p:cTn id="14" dur="500"/>
                                        <p:tgtEl>
                                          <p:spTgt spid="54275"/>
                                        </p:tgtEl>
                                      </p:cBhvr>
                                    </p:animEffect>
                                    <p:anim calcmode="lin" valueType="num">
                                      <p:cBhvr>
                                        <p:cTn id="15" dur="500" fill="hold"/>
                                        <p:tgtEl>
                                          <p:spTgt spid="54275"/>
                                        </p:tgtEl>
                                        <p:attrNameLst>
                                          <p:attrName>style.rotation</p:attrName>
                                        </p:attrNameLst>
                                      </p:cBhvr>
                                      <p:tavLst>
                                        <p:tav tm="0">
                                          <p:val>
                                            <p:fltVal val="720"/>
                                          </p:val>
                                        </p:tav>
                                        <p:tav tm="100000">
                                          <p:val>
                                            <p:fltVal val="0"/>
                                          </p:val>
                                        </p:tav>
                                      </p:tavLst>
                                    </p:anim>
                                    <p:anim calcmode="lin" valueType="num">
                                      <p:cBhvr>
                                        <p:cTn id="16" dur="500" fill="hold"/>
                                        <p:tgtEl>
                                          <p:spTgt spid="54275"/>
                                        </p:tgtEl>
                                        <p:attrNameLst>
                                          <p:attrName>ppt_h</p:attrName>
                                        </p:attrNameLst>
                                      </p:cBhvr>
                                      <p:tavLst>
                                        <p:tav tm="0">
                                          <p:val>
                                            <p:fltVal val="0"/>
                                          </p:val>
                                        </p:tav>
                                        <p:tav tm="100000">
                                          <p:val>
                                            <p:strVal val="#ppt_h"/>
                                          </p:val>
                                        </p:tav>
                                      </p:tavLst>
                                    </p:anim>
                                    <p:anim calcmode="lin" valueType="num">
                                      <p:cBhvr>
                                        <p:cTn id="17" dur="500" fill="hold"/>
                                        <p:tgtEl>
                                          <p:spTgt spid="5427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02331634-227C-4F35-B0C8-59E2B3C3D2C0}" type="slidenum">
              <a:rPr lang="es-ES" altLang="es-CU">
                <a:latin typeface="Arial" panose="020B0604020202020204" pitchFamily="34" charset="0"/>
              </a:rPr>
              <a:pPr eaLnBrk="1" hangingPunct="1"/>
              <a:t>36</a:t>
            </a:fld>
            <a:endParaRPr lang="es-ES" altLang="es-CU">
              <a:latin typeface="Arial" panose="020B0604020202020204" pitchFamily="34" charset="0"/>
            </a:endParaRPr>
          </a:p>
        </p:txBody>
      </p:sp>
      <p:sp>
        <p:nvSpPr>
          <p:cNvPr id="55298" name="Rectangle 2"/>
          <p:cNvSpPr>
            <a:spLocks noChangeArrowheads="1"/>
          </p:cNvSpPr>
          <p:nvPr/>
        </p:nvSpPr>
        <p:spPr bwMode="auto">
          <a:xfrm>
            <a:off x="457200" y="292100"/>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Indicaciones</a:t>
            </a:r>
          </a:p>
        </p:txBody>
      </p:sp>
      <p:sp>
        <p:nvSpPr>
          <p:cNvPr id="55299" name="Rectangle 3"/>
          <p:cNvSpPr>
            <a:spLocks noChangeArrowheads="1"/>
          </p:cNvSpPr>
          <p:nvPr/>
        </p:nvSpPr>
        <p:spPr bwMode="auto">
          <a:xfrm>
            <a:off x="1258888" y="2492375"/>
            <a:ext cx="6769100" cy="331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En todas las enfermedades mentales.</a:t>
            </a:r>
          </a:p>
          <a:p>
            <a:pPr eaLnBrk="1" hangingPunct="1">
              <a:spcBef>
                <a:spcPct val="20000"/>
              </a:spcBef>
              <a:buClr>
                <a:schemeClr val="hlink"/>
              </a:buClr>
              <a:buSzPct val="65000"/>
              <a:buFont typeface="Wingdings" panose="05000000000000000000" pitchFamily="2" charset="2"/>
              <a:buNone/>
            </a:pPr>
            <a:endParaRPr lang="es-ES" altLang="es-CU" sz="3600">
              <a:latin typeface="Impact" panose="020B0806030902050204" pitchFamily="34" charset="0"/>
            </a:endParaRPr>
          </a:p>
          <a:p>
            <a:pPr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En toda práctica médica.</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p:cTn id="7" dur="500" fill="hold"/>
                                        <p:tgtEl>
                                          <p:spTgt spid="5529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5298"/>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5298"/>
                                        </p:tgtEl>
                                        <p:attrNameLst>
                                          <p:attrName>ppt_y</p:attrName>
                                        </p:attrNameLst>
                                      </p:cBhvr>
                                      <p:tavLst>
                                        <p:tav tm="0">
                                          <p:val>
                                            <p:strVal val="#ppt_y"/>
                                          </p:val>
                                        </p:tav>
                                        <p:tav tm="100000">
                                          <p:val>
                                            <p:strVal val="#ppt_y"/>
                                          </p:val>
                                        </p:tav>
                                      </p:tavLst>
                                    </p:anim>
                                    <p:animEffect transition="in" filter="fade">
                                      <p:cBhvr>
                                        <p:cTn id="10" dur="500"/>
                                        <p:tgtEl>
                                          <p:spTgt spid="55298"/>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55299"/>
                                        </p:tgtEl>
                                        <p:attrNameLst>
                                          <p:attrName>style.visibility</p:attrName>
                                        </p:attrNameLst>
                                      </p:cBhvr>
                                      <p:to>
                                        <p:strVal val="visible"/>
                                      </p:to>
                                    </p:set>
                                    <p:anim calcmode="lin" valueType="num">
                                      <p:cBhvr>
                                        <p:cTn id="13" dur="500" fill="hold"/>
                                        <p:tgtEl>
                                          <p:spTgt spid="5529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55299"/>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55299"/>
                                        </p:tgtEl>
                                        <p:attrNameLst>
                                          <p:attrName>ppt_y</p:attrName>
                                        </p:attrNameLst>
                                      </p:cBhvr>
                                      <p:tavLst>
                                        <p:tav tm="0">
                                          <p:val>
                                            <p:strVal val="#ppt_y"/>
                                          </p:val>
                                        </p:tav>
                                        <p:tav tm="100000">
                                          <p:val>
                                            <p:strVal val="#ppt_y"/>
                                          </p:val>
                                        </p:tav>
                                      </p:tavLst>
                                    </p:anim>
                                    <p:animEffect transition="in" filter="fade">
                                      <p:cBhvr>
                                        <p:cTn id="16" dur="500"/>
                                        <p:tgtEl>
                                          <p:spTgt spid="5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2ACCE8E-C602-403D-9839-2524BCA5ECE4}" type="slidenum">
              <a:rPr lang="es-ES" altLang="es-CU">
                <a:latin typeface="Arial" panose="020B0604020202020204" pitchFamily="34" charset="0"/>
              </a:rPr>
              <a:pPr eaLnBrk="1" hangingPunct="1"/>
              <a:t>37</a:t>
            </a:fld>
            <a:endParaRPr lang="es-ES" altLang="es-CU">
              <a:latin typeface="Arial" panose="020B0604020202020204" pitchFamily="34" charset="0"/>
            </a:endParaRPr>
          </a:p>
        </p:txBody>
      </p:sp>
      <p:sp>
        <p:nvSpPr>
          <p:cNvPr id="56322" name="Rectangle 2"/>
          <p:cNvSpPr>
            <a:spLocks noChangeArrowheads="1"/>
          </p:cNvSpPr>
          <p:nvPr/>
        </p:nvSpPr>
        <p:spPr bwMode="auto">
          <a:xfrm>
            <a:off x="457200" y="292100"/>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Indicaciones</a:t>
            </a:r>
          </a:p>
        </p:txBody>
      </p:sp>
      <p:sp>
        <p:nvSpPr>
          <p:cNvPr id="56323" name="Rectangle 3"/>
          <p:cNvSpPr>
            <a:spLocks noChangeArrowheads="1"/>
          </p:cNvSpPr>
          <p:nvPr/>
        </p:nvSpPr>
        <p:spPr bwMode="auto">
          <a:xfrm>
            <a:off x="827088" y="2276475"/>
            <a:ext cx="7345362"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Problemáticas     cotidianas ( pareja, familia, trabajo, etc).</a:t>
            </a:r>
          </a:p>
          <a:p>
            <a:pPr algn="just" eaLnBrk="1" hangingPunct="1">
              <a:spcBef>
                <a:spcPct val="20000"/>
              </a:spcBef>
              <a:buClr>
                <a:schemeClr val="hlink"/>
              </a:buClr>
              <a:buSzPct val="65000"/>
              <a:buFont typeface="Wingdings" panose="05000000000000000000" pitchFamily="2" charset="2"/>
              <a:buNone/>
            </a:pPr>
            <a:endParaRPr lang="es-ES" altLang="es-CU" sz="3600">
              <a:latin typeface="Impact" panose="020B0806030902050204" pitchFamily="34" charset="0"/>
            </a:endParaRPr>
          </a:p>
          <a:p>
            <a:pPr algn="just"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Herramienta de crecimiento personal y grupal.</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p:cTn id="7" dur="500" fill="hold"/>
                                        <p:tgtEl>
                                          <p:spTgt spid="5632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6322"/>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6322"/>
                                        </p:tgtEl>
                                        <p:attrNameLst>
                                          <p:attrName>ppt_y</p:attrName>
                                        </p:attrNameLst>
                                      </p:cBhvr>
                                      <p:tavLst>
                                        <p:tav tm="0">
                                          <p:val>
                                            <p:strVal val="#ppt_y"/>
                                          </p:val>
                                        </p:tav>
                                        <p:tav tm="100000">
                                          <p:val>
                                            <p:strVal val="#ppt_y"/>
                                          </p:val>
                                        </p:tav>
                                      </p:tavLst>
                                    </p:anim>
                                    <p:animEffect transition="in" filter="fade">
                                      <p:cBhvr>
                                        <p:cTn id="10" dur="500"/>
                                        <p:tgtEl>
                                          <p:spTgt spid="56322"/>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56323"/>
                                        </p:tgtEl>
                                        <p:attrNameLst>
                                          <p:attrName>style.visibility</p:attrName>
                                        </p:attrNameLst>
                                      </p:cBhvr>
                                      <p:to>
                                        <p:strVal val="visible"/>
                                      </p:to>
                                    </p:set>
                                    <p:anim calcmode="lin" valueType="num">
                                      <p:cBhvr>
                                        <p:cTn id="13" dur="500" fill="hold"/>
                                        <p:tgtEl>
                                          <p:spTgt spid="5632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56323"/>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56323"/>
                                        </p:tgtEl>
                                        <p:attrNameLst>
                                          <p:attrName>ppt_y</p:attrName>
                                        </p:attrNameLst>
                                      </p:cBhvr>
                                      <p:tavLst>
                                        <p:tav tm="0">
                                          <p:val>
                                            <p:strVal val="#ppt_y"/>
                                          </p:val>
                                        </p:tav>
                                        <p:tav tm="100000">
                                          <p:val>
                                            <p:strVal val="#ppt_y"/>
                                          </p:val>
                                        </p:tav>
                                      </p:tavLst>
                                    </p:anim>
                                    <p:animEffect transition="in" filter="fade">
                                      <p:cBhvr>
                                        <p:cTn id="16" dur="500"/>
                                        <p:tgtEl>
                                          <p:spTgt spid="56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5751E4D-CDBC-4BDC-84AA-E8379F2E87D1}" type="slidenum">
              <a:rPr lang="es-ES" altLang="es-CU">
                <a:latin typeface="Arial" panose="020B0604020202020204" pitchFamily="34" charset="0"/>
              </a:rPr>
              <a:pPr eaLnBrk="1" hangingPunct="1"/>
              <a:t>38</a:t>
            </a:fld>
            <a:endParaRPr lang="es-ES" altLang="es-CU">
              <a:latin typeface="Arial" panose="020B0604020202020204" pitchFamily="34" charset="0"/>
            </a:endParaRPr>
          </a:p>
        </p:txBody>
      </p:sp>
      <p:sp>
        <p:nvSpPr>
          <p:cNvPr id="57346" name="WordArt 2" descr="Vertical estrecha"/>
          <p:cNvSpPr>
            <a:spLocks noChangeArrowheads="1" noChangeShapeType="1" noTextEdit="1"/>
          </p:cNvSpPr>
          <p:nvPr/>
        </p:nvSpPr>
        <p:spPr bwMode="auto">
          <a:xfrm>
            <a:off x="684213" y="620713"/>
            <a:ext cx="5472112" cy="4176712"/>
          </a:xfrm>
          <a:prstGeom prst="rect">
            <a:avLst/>
          </a:prstGeom>
        </p:spPr>
        <p:txBody>
          <a:bodyPr wrap="none" fromWordArt="1">
            <a:prstTxWarp prst="textDeflate">
              <a:avLst>
                <a:gd name="adj" fmla="val 18750"/>
              </a:avLst>
            </a:prstTxWarp>
          </a:bodyPr>
          <a:lstStyle/>
          <a:p>
            <a:pPr algn="ctr"/>
            <a:r>
              <a:rPr lang="es-ES" sz="6000" b="1"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Impact" panose="020B0806030902050204" pitchFamily="34" charset="0"/>
              </a:rPr>
              <a:t>GRACIAS</a:t>
            </a:r>
            <a:endParaRPr lang="es-CU" sz="6000" b="1"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Impact" panose="020B0806030902050204" pitchFamily="34" charset="0"/>
            </a:endParaRPr>
          </a:p>
        </p:txBody>
      </p:sp>
      <p:pic>
        <p:nvPicPr>
          <p:cNvPr id="39941" name="Picture 4" descr="fuent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4165600"/>
            <a:ext cx="2087563"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fade">
                                      <p:cBhvr>
                                        <p:cTn id="7" dur="500"/>
                                        <p:tgtEl>
                                          <p:spTgt spid="57346"/>
                                        </p:tgtEl>
                                      </p:cBhvr>
                                    </p:animEffect>
                                    <p:anim calcmode="lin" valueType="num">
                                      <p:cBhvr>
                                        <p:cTn id="8" dur="500" fill="hold"/>
                                        <p:tgtEl>
                                          <p:spTgt spid="57346"/>
                                        </p:tgtEl>
                                        <p:attrNameLst>
                                          <p:attrName>style.rotation</p:attrName>
                                        </p:attrNameLst>
                                      </p:cBhvr>
                                      <p:tavLst>
                                        <p:tav tm="0">
                                          <p:val>
                                            <p:fltVal val="720"/>
                                          </p:val>
                                        </p:tav>
                                        <p:tav tm="100000">
                                          <p:val>
                                            <p:fltVal val="0"/>
                                          </p:val>
                                        </p:tav>
                                      </p:tavLst>
                                    </p:anim>
                                    <p:anim calcmode="lin" valueType="num">
                                      <p:cBhvr>
                                        <p:cTn id="9" dur="500" fill="hold"/>
                                        <p:tgtEl>
                                          <p:spTgt spid="57346"/>
                                        </p:tgtEl>
                                        <p:attrNameLst>
                                          <p:attrName>ppt_h</p:attrName>
                                        </p:attrNameLst>
                                      </p:cBhvr>
                                      <p:tavLst>
                                        <p:tav tm="0">
                                          <p:val>
                                            <p:fltVal val="0"/>
                                          </p:val>
                                        </p:tav>
                                        <p:tav tm="100000">
                                          <p:val>
                                            <p:strVal val="#ppt_h"/>
                                          </p:val>
                                        </p:tav>
                                      </p:tavLst>
                                    </p:anim>
                                    <p:anim calcmode="lin" valueType="num">
                                      <p:cBhvr>
                                        <p:cTn id="10" dur="500" fill="hold"/>
                                        <p:tgtEl>
                                          <p:spTgt spid="5734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7EDCEDF-4061-4897-8AC8-B532E1E503F6}" type="slidenum">
              <a:rPr lang="es-ES" altLang="es-CU">
                <a:latin typeface="Arial" panose="020B0604020202020204" pitchFamily="34" charset="0"/>
              </a:rPr>
              <a:pPr eaLnBrk="1" hangingPunct="1"/>
              <a:t>4</a:t>
            </a:fld>
            <a:endParaRPr lang="es-ES" altLang="es-CU">
              <a:latin typeface="Arial" panose="020B0604020202020204" pitchFamily="34" charset="0"/>
            </a:endParaRPr>
          </a:p>
        </p:txBody>
      </p:sp>
      <p:sp>
        <p:nvSpPr>
          <p:cNvPr id="30722" name="Rectangle 2"/>
          <p:cNvSpPr>
            <a:spLocks noChangeArrowheads="1"/>
          </p:cNvSpPr>
          <p:nvPr/>
        </p:nvSpPr>
        <p:spPr bwMode="auto">
          <a:xfrm>
            <a:off x="468313" y="476250"/>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Concepto</a:t>
            </a:r>
          </a:p>
        </p:txBody>
      </p:sp>
      <p:sp>
        <p:nvSpPr>
          <p:cNvPr id="30723" name="Rectangle 3"/>
          <p:cNvSpPr>
            <a:spLocks noChangeArrowheads="1"/>
          </p:cNvSpPr>
          <p:nvPr/>
        </p:nvSpPr>
        <p:spPr bwMode="auto">
          <a:xfrm>
            <a:off x="468313" y="2852738"/>
            <a:ext cx="822960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Tratamiento de los desórdenes mentales y emocionales basados primariamente en la comunicación verbal y no verbal con el paciente.</a:t>
            </a:r>
            <a:endParaRPr lang="es-ES" altLang="es-CU" sz="3600">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500"/>
                                        <p:tgtEl>
                                          <p:spTgt spid="30722"/>
                                        </p:tgtEl>
                                      </p:cBhvr>
                                    </p:animEffect>
                                    <p:anim calcmode="lin" valueType="num">
                                      <p:cBhvr>
                                        <p:cTn id="8" dur="500" fill="hold"/>
                                        <p:tgtEl>
                                          <p:spTgt spid="30722"/>
                                        </p:tgtEl>
                                        <p:attrNameLst>
                                          <p:attrName>style.rotation</p:attrName>
                                        </p:attrNameLst>
                                      </p:cBhvr>
                                      <p:tavLst>
                                        <p:tav tm="0">
                                          <p:val>
                                            <p:fltVal val="720"/>
                                          </p:val>
                                        </p:tav>
                                        <p:tav tm="100000">
                                          <p:val>
                                            <p:fltVal val="0"/>
                                          </p:val>
                                        </p:tav>
                                      </p:tavLst>
                                    </p:anim>
                                    <p:anim calcmode="lin" valueType="num">
                                      <p:cBhvr>
                                        <p:cTn id="9" dur="500" fill="hold"/>
                                        <p:tgtEl>
                                          <p:spTgt spid="30722"/>
                                        </p:tgtEl>
                                        <p:attrNameLst>
                                          <p:attrName>ppt_h</p:attrName>
                                        </p:attrNameLst>
                                      </p:cBhvr>
                                      <p:tavLst>
                                        <p:tav tm="0">
                                          <p:val>
                                            <p:fltVal val="0"/>
                                          </p:val>
                                        </p:tav>
                                        <p:tav tm="100000">
                                          <p:val>
                                            <p:strVal val="#ppt_h"/>
                                          </p:val>
                                        </p:tav>
                                      </p:tavLst>
                                    </p:anim>
                                    <p:anim calcmode="lin" valueType="num">
                                      <p:cBhvr>
                                        <p:cTn id="10" dur="500" fill="hold"/>
                                        <p:tgtEl>
                                          <p:spTgt spid="30722"/>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30723"/>
                                        </p:tgtEl>
                                        <p:attrNameLst>
                                          <p:attrName>style.visibility</p:attrName>
                                        </p:attrNameLst>
                                      </p:cBhvr>
                                      <p:to>
                                        <p:strVal val="visible"/>
                                      </p:to>
                                    </p:set>
                                    <p:animEffect transition="in" filter="fade">
                                      <p:cBhvr>
                                        <p:cTn id="13" dur="500"/>
                                        <p:tgtEl>
                                          <p:spTgt spid="30723"/>
                                        </p:tgtEl>
                                      </p:cBhvr>
                                    </p:animEffect>
                                    <p:anim calcmode="lin" valueType="num">
                                      <p:cBhvr>
                                        <p:cTn id="14" dur="500" fill="hold"/>
                                        <p:tgtEl>
                                          <p:spTgt spid="30723"/>
                                        </p:tgtEl>
                                        <p:attrNameLst>
                                          <p:attrName>style.rotation</p:attrName>
                                        </p:attrNameLst>
                                      </p:cBhvr>
                                      <p:tavLst>
                                        <p:tav tm="0">
                                          <p:val>
                                            <p:fltVal val="720"/>
                                          </p:val>
                                        </p:tav>
                                        <p:tav tm="100000">
                                          <p:val>
                                            <p:fltVal val="0"/>
                                          </p:val>
                                        </p:tav>
                                      </p:tavLst>
                                    </p:anim>
                                    <p:anim calcmode="lin" valueType="num">
                                      <p:cBhvr>
                                        <p:cTn id="15" dur="500" fill="hold"/>
                                        <p:tgtEl>
                                          <p:spTgt spid="30723"/>
                                        </p:tgtEl>
                                        <p:attrNameLst>
                                          <p:attrName>ppt_h</p:attrName>
                                        </p:attrNameLst>
                                      </p:cBhvr>
                                      <p:tavLst>
                                        <p:tav tm="0">
                                          <p:val>
                                            <p:fltVal val="0"/>
                                          </p:val>
                                        </p:tav>
                                        <p:tav tm="100000">
                                          <p:val>
                                            <p:strVal val="#ppt_h"/>
                                          </p:val>
                                        </p:tav>
                                      </p:tavLst>
                                    </p:anim>
                                    <p:anim calcmode="lin" valueType="num">
                                      <p:cBhvr>
                                        <p:cTn id="16" dur="500" fill="hold"/>
                                        <p:tgtEl>
                                          <p:spTgt spid="3072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5140803-40A3-4C6F-B5D6-1FD74054E862}" type="slidenum">
              <a:rPr lang="es-ES" altLang="es-CU">
                <a:latin typeface="Arial" panose="020B0604020202020204" pitchFamily="34" charset="0"/>
              </a:rPr>
              <a:pPr eaLnBrk="1" hangingPunct="1"/>
              <a:t>5</a:t>
            </a:fld>
            <a:endParaRPr lang="es-ES" altLang="es-CU">
              <a:latin typeface="Arial" panose="020B0604020202020204" pitchFamily="34" charset="0"/>
            </a:endParaRPr>
          </a:p>
        </p:txBody>
      </p:sp>
      <p:sp>
        <p:nvSpPr>
          <p:cNvPr id="31746" name="Rectangle 2"/>
          <p:cNvSpPr>
            <a:spLocks noChangeArrowheads="1"/>
          </p:cNvSpPr>
          <p:nvPr/>
        </p:nvSpPr>
        <p:spPr bwMode="auto">
          <a:xfrm>
            <a:off x="468313" y="692150"/>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Concepto</a:t>
            </a:r>
          </a:p>
        </p:txBody>
      </p:sp>
      <p:sp>
        <p:nvSpPr>
          <p:cNvPr id="31747" name="Rectangle 3"/>
          <p:cNvSpPr>
            <a:spLocks noChangeArrowheads="1"/>
          </p:cNvSpPr>
          <p:nvPr/>
        </p:nvSpPr>
        <p:spPr bwMode="auto">
          <a:xfrm>
            <a:off x="900113" y="3213100"/>
            <a:ext cx="720090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Tratamiento de los desórdenes psíquicos o mentales mediante el empleo de influencias mentales.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500"/>
                                        <p:tgtEl>
                                          <p:spTgt spid="31746"/>
                                        </p:tgtEl>
                                      </p:cBhvr>
                                    </p:animEffect>
                                    <p:anim calcmode="lin" valueType="num">
                                      <p:cBhvr>
                                        <p:cTn id="8" dur="500" fill="hold"/>
                                        <p:tgtEl>
                                          <p:spTgt spid="31746"/>
                                        </p:tgtEl>
                                        <p:attrNameLst>
                                          <p:attrName>style.rotation</p:attrName>
                                        </p:attrNameLst>
                                      </p:cBhvr>
                                      <p:tavLst>
                                        <p:tav tm="0">
                                          <p:val>
                                            <p:fltVal val="720"/>
                                          </p:val>
                                        </p:tav>
                                        <p:tav tm="100000">
                                          <p:val>
                                            <p:fltVal val="0"/>
                                          </p:val>
                                        </p:tav>
                                      </p:tavLst>
                                    </p:anim>
                                    <p:anim calcmode="lin" valueType="num">
                                      <p:cBhvr>
                                        <p:cTn id="9" dur="500" fill="hold"/>
                                        <p:tgtEl>
                                          <p:spTgt spid="31746"/>
                                        </p:tgtEl>
                                        <p:attrNameLst>
                                          <p:attrName>ppt_h</p:attrName>
                                        </p:attrNameLst>
                                      </p:cBhvr>
                                      <p:tavLst>
                                        <p:tav tm="0">
                                          <p:val>
                                            <p:fltVal val="0"/>
                                          </p:val>
                                        </p:tav>
                                        <p:tav tm="100000">
                                          <p:val>
                                            <p:strVal val="#ppt_h"/>
                                          </p:val>
                                        </p:tav>
                                      </p:tavLst>
                                    </p:anim>
                                    <p:anim calcmode="lin" valueType="num">
                                      <p:cBhvr>
                                        <p:cTn id="10" dur="500" fill="hold"/>
                                        <p:tgtEl>
                                          <p:spTgt spid="3174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31747"/>
                                        </p:tgtEl>
                                        <p:attrNameLst>
                                          <p:attrName>style.visibility</p:attrName>
                                        </p:attrNameLst>
                                      </p:cBhvr>
                                      <p:to>
                                        <p:strVal val="visible"/>
                                      </p:to>
                                    </p:set>
                                    <p:animEffect transition="in" filter="fade">
                                      <p:cBhvr>
                                        <p:cTn id="13" dur="500"/>
                                        <p:tgtEl>
                                          <p:spTgt spid="31747"/>
                                        </p:tgtEl>
                                      </p:cBhvr>
                                    </p:animEffect>
                                    <p:anim calcmode="lin" valueType="num">
                                      <p:cBhvr>
                                        <p:cTn id="14" dur="500" fill="hold"/>
                                        <p:tgtEl>
                                          <p:spTgt spid="31747"/>
                                        </p:tgtEl>
                                        <p:attrNameLst>
                                          <p:attrName>style.rotation</p:attrName>
                                        </p:attrNameLst>
                                      </p:cBhvr>
                                      <p:tavLst>
                                        <p:tav tm="0">
                                          <p:val>
                                            <p:fltVal val="720"/>
                                          </p:val>
                                        </p:tav>
                                        <p:tav tm="100000">
                                          <p:val>
                                            <p:fltVal val="0"/>
                                          </p:val>
                                        </p:tav>
                                      </p:tavLst>
                                    </p:anim>
                                    <p:anim calcmode="lin" valueType="num">
                                      <p:cBhvr>
                                        <p:cTn id="15" dur="500" fill="hold"/>
                                        <p:tgtEl>
                                          <p:spTgt spid="31747"/>
                                        </p:tgtEl>
                                        <p:attrNameLst>
                                          <p:attrName>ppt_h</p:attrName>
                                        </p:attrNameLst>
                                      </p:cBhvr>
                                      <p:tavLst>
                                        <p:tav tm="0">
                                          <p:val>
                                            <p:fltVal val="0"/>
                                          </p:val>
                                        </p:tav>
                                        <p:tav tm="100000">
                                          <p:val>
                                            <p:strVal val="#ppt_h"/>
                                          </p:val>
                                        </p:tav>
                                      </p:tavLst>
                                    </p:anim>
                                    <p:anim calcmode="lin" valueType="num">
                                      <p:cBhvr>
                                        <p:cTn id="16" dur="500" fill="hold"/>
                                        <p:tgtEl>
                                          <p:spTgt spid="3174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6798505C-3A5E-4C98-97B5-694380950180}" type="slidenum">
              <a:rPr lang="es-ES" altLang="es-CU">
                <a:latin typeface="Arial" panose="020B0604020202020204" pitchFamily="34" charset="0"/>
              </a:rPr>
              <a:pPr eaLnBrk="1" hangingPunct="1"/>
              <a:t>6</a:t>
            </a:fld>
            <a:endParaRPr lang="es-ES" altLang="es-CU">
              <a:latin typeface="Arial" panose="020B0604020202020204" pitchFamily="34" charset="0"/>
            </a:endParaRPr>
          </a:p>
        </p:txBody>
      </p:sp>
      <p:sp>
        <p:nvSpPr>
          <p:cNvPr id="32770" name="Rectangle 2"/>
          <p:cNvSpPr>
            <a:spLocks noChangeArrowheads="1"/>
          </p:cNvSpPr>
          <p:nvPr/>
        </p:nvSpPr>
        <p:spPr bwMode="auto">
          <a:xfrm>
            <a:off x="468313" y="620713"/>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Concepto</a:t>
            </a:r>
          </a:p>
        </p:txBody>
      </p:sp>
      <p:sp>
        <p:nvSpPr>
          <p:cNvPr id="32771" name="Rectangle 3"/>
          <p:cNvSpPr>
            <a:spLocks noChangeArrowheads="1"/>
          </p:cNvSpPr>
          <p:nvPr/>
        </p:nvSpPr>
        <p:spPr bwMode="auto">
          <a:xfrm>
            <a:off x="1619250" y="3141663"/>
            <a:ext cx="5905500"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20000"/>
              </a:spcBef>
              <a:buClr>
                <a:schemeClr val="hlink"/>
              </a:buClr>
              <a:buSzPct val="65000"/>
              <a:buFont typeface="Wingdings" panose="05000000000000000000" pitchFamily="2" charset="2"/>
              <a:buChar char="n"/>
            </a:pPr>
            <a:r>
              <a:rPr lang="es-ES_tradnl" altLang="es-CU" sz="3600">
                <a:latin typeface="Impact" panose="020B0806030902050204" pitchFamily="34" charset="0"/>
              </a:rPr>
              <a:t>Utilización terapéutica de la influencia de un individuo sobre otros.</a:t>
            </a:r>
            <a:endParaRPr lang="es-ES" altLang="es-CU" sz="3600">
              <a:latin typeface="Impact" panose="020B080603090205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500"/>
                                        <p:tgtEl>
                                          <p:spTgt spid="32770"/>
                                        </p:tgtEl>
                                      </p:cBhvr>
                                    </p:animEffect>
                                    <p:anim calcmode="lin" valueType="num">
                                      <p:cBhvr>
                                        <p:cTn id="8" dur="500" fill="hold"/>
                                        <p:tgtEl>
                                          <p:spTgt spid="32770"/>
                                        </p:tgtEl>
                                        <p:attrNameLst>
                                          <p:attrName>style.rotation</p:attrName>
                                        </p:attrNameLst>
                                      </p:cBhvr>
                                      <p:tavLst>
                                        <p:tav tm="0">
                                          <p:val>
                                            <p:fltVal val="720"/>
                                          </p:val>
                                        </p:tav>
                                        <p:tav tm="100000">
                                          <p:val>
                                            <p:fltVal val="0"/>
                                          </p:val>
                                        </p:tav>
                                      </p:tavLst>
                                    </p:anim>
                                    <p:anim calcmode="lin" valueType="num">
                                      <p:cBhvr>
                                        <p:cTn id="9" dur="500" fill="hold"/>
                                        <p:tgtEl>
                                          <p:spTgt spid="32770"/>
                                        </p:tgtEl>
                                        <p:attrNameLst>
                                          <p:attrName>ppt_h</p:attrName>
                                        </p:attrNameLst>
                                      </p:cBhvr>
                                      <p:tavLst>
                                        <p:tav tm="0">
                                          <p:val>
                                            <p:fltVal val="0"/>
                                          </p:val>
                                        </p:tav>
                                        <p:tav tm="100000">
                                          <p:val>
                                            <p:strVal val="#ppt_h"/>
                                          </p:val>
                                        </p:tav>
                                      </p:tavLst>
                                    </p:anim>
                                    <p:anim calcmode="lin" valueType="num">
                                      <p:cBhvr>
                                        <p:cTn id="10" dur="500" fill="hold"/>
                                        <p:tgtEl>
                                          <p:spTgt spid="32770"/>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32771"/>
                                        </p:tgtEl>
                                        <p:attrNameLst>
                                          <p:attrName>style.visibility</p:attrName>
                                        </p:attrNameLst>
                                      </p:cBhvr>
                                      <p:to>
                                        <p:strVal val="visible"/>
                                      </p:to>
                                    </p:set>
                                    <p:animEffect transition="in" filter="fade">
                                      <p:cBhvr>
                                        <p:cTn id="13" dur="500"/>
                                        <p:tgtEl>
                                          <p:spTgt spid="32771"/>
                                        </p:tgtEl>
                                      </p:cBhvr>
                                    </p:animEffect>
                                    <p:anim calcmode="lin" valueType="num">
                                      <p:cBhvr>
                                        <p:cTn id="14" dur="500" fill="hold"/>
                                        <p:tgtEl>
                                          <p:spTgt spid="32771"/>
                                        </p:tgtEl>
                                        <p:attrNameLst>
                                          <p:attrName>style.rotation</p:attrName>
                                        </p:attrNameLst>
                                      </p:cBhvr>
                                      <p:tavLst>
                                        <p:tav tm="0">
                                          <p:val>
                                            <p:fltVal val="720"/>
                                          </p:val>
                                        </p:tav>
                                        <p:tav tm="100000">
                                          <p:val>
                                            <p:fltVal val="0"/>
                                          </p:val>
                                        </p:tav>
                                      </p:tavLst>
                                    </p:anim>
                                    <p:anim calcmode="lin" valueType="num">
                                      <p:cBhvr>
                                        <p:cTn id="15" dur="500" fill="hold"/>
                                        <p:tgtEl>
                                          <p:spTgt spid="32771"/>
                                        </p:tgtEl>
                                        <p:attrNameLst>
                                          <p:attrName>ppt_h</p:attrName>
                                        </p:attrNameLst>
                                      </p:cBhvr>
                                      <p:tavLst>
                                        <p:tav tm="0">
                                          <p:val>
                                            <p:fltVal val="0"/>
                                          </p:val>
                                        </p:tav>
                                        <p:tav tm="100000">
                                          <p:val>
                                            <p:strVal val="#ppt_h"/>
                                          </p:val>
                                        </p:tav>
                                      </p:tavLst>
                                    </p:anim>
                                    <p:anim calcmode="lin" valueType="num">
                                      <p:cBhvr>
                                        <p:cTn id="16" dur="500" fill="hold"/>
                                        <p:tgtEl>
                                          <p:spTgt spid="3277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pie de página"/>
          <p:cNvSpPr>
            <a:spLocks noGrp="1"/>
          </p:cNvSpPr>
          <p:nvPr>
            <p:ph type="ftr" sz="quarter" idx="11"/>
          </p:nvPr>
        </p:nvSpPr>
        <p:spPr/>
        <p:txBody>
          <a:bodyPr/>
          <a:lstStyle/>
          <a:p>
            <a:pPr>
              <a:defRPr/>
            </a:pPr>
            <a:r>
              <a:rPr lang="es-ES"/>
              <a:t>Tudurí García Rosa.2008</a:t>
            </a:r>
          </a:p>
        </p:txBody>
      </p:sp>
      <p:sp>
        <p:nvSpPr>
          <p:cNvPr id="5" name="3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DB801835-43E4-4251-9856-6DF5D60DC31C}" type="slidenum">
              <a:rPr lang="es-ES" altLang="es-CU">
                <a:latin typeface="Arial" panose="020B0604020202020204" pitchFamily="34" charset="0"/>
              </a:rPr>
              <a:pPr eaLnBrk="1" hangingPunct="1"/>
              <a:t>7</a:t>
            </a:fld>
            <a:endParaRPr lang="es-ES" altLang="es-CU">
              <a:latin typeface="Arial" panose="020B0604020202020204" pitchFamily="34" charset="0"/>
            </a:endParaRPr>
          </a:p>
        </p:txBody>
      </p:sp>
      <p:sp>
        <p:nvSpPr>
          <p:cNvPr id="33794" name="Rectangle 2"/>
          <p:cNvSpPr>
            <a:spLocks noChangeArrowheads="1"/>
          </p:cNvSpPr>
          <p:nvPr/>
        </p:nvSpPr>
        <p:spPr bwMode="auto">
          <a:xfrm>
            <a:off x="468313" y="836613"/>
            <a:ext cx="8229600" cy="1384300"/>
          </a:xfrm>
          <a:prstGeom prst="rect">
            <a:avLst/>
          </a:prstGeom>
          <a:noFill/>
          <a:ln w="9525">
            <a:noFill/>
            <a:miter lim="800000"/>
            <a:headEnd/>
            <a:tailEnd/>
          </a:ln>
          <a:effectLst/>
        </p:spPr>
        <p:txBody>
          <a:bodyPr anchor="ctr"/>
          <a:lstStyle/>
          <a:p>
            <a:pPr algn="ctr">
              <a:defRPr/>
            </a:pPr>
            <a:r>
              <a:rPr lang="es-ES" sz="5400" b="1">
                <a:effectLst>
                  <a:outerShdw blurRad="38100" dist="38100" dir="2700000" algn="tl">
                    <a:srgbClr val="000000"/>
                  </a:outerShdw>
                </a:effectLst>
                <a:latin typeface="Impact" pitchFamily="34" charset="0"/>
              </a:rPr>
              <a:t>Concepto</a:t>
            </a:r>
          </a:p>
        </p:txBody>
      </p:sp>
      <p:sp>
        <p:nvSpPr>
          <p:cNvPr id="33795" name="Rectangle 3"/>
          <p:cNvSpPr>
            <a:spLocks noChangeArrowheads="1"/>
          </p:cNvSpPr>
          <p:nvPr/>
        </p:nvSpPr>
        <p:spPr bwMode="auto">
          <a:xfrm>
            <a:off x="827088" y="2997200"/>
            <a:ext cx="7561262"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20000"/>
              </a:spcBef>
              <a:buClr>
                <a:schemeClr val="hlink"/>
              </a:buClr>
              <a:buSzPct val="65000"/>
              <a:buFont typeface="Wingdings" panose="05000000000000000000" pitchFamily="2" charset="2"/>
              <a:buChar char="n"/>
            </a:pPr>
            <a:r>
              <a:rPr lang="es-ES" altLang="es-CU" sz="3600">
                <a:latin typeface="Impact" panose="020B0806030902050204" pitchFamily="34" charset="0"/>
              </a:rPr>
              <a:t>Conjunto de conocimientos, métodos y actitudes empleadas en el tratamiento de los trastornos y problemas de la personalidad.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500"/>
                                        <p:tgtEl>
                                          <p:spTgt spid="33794"/>
                                        </p:tgtEl>
                                      </p:cBhvr>
                                    </p:animEffect>
                                    <p:anim calcmode="lin" valueType="num">
                                      <p:cBhvr>
                                        <p:cTn id="8" dur="500" fill="hold"/>
                                        <p:tgtEl>
                                          <p:spTgt spid="33794"/>
                                        </p:tgtEl>
                                        <p:attrNameLst>
                                          <p:attrName>style.rotation</p:attrName>
                                        </p:attrNameLst>
                                      </p:cBhvr>
                                      <p:tavLst>
                                        <p:tav tm="0">
                                          <p:val>
                                            <p:fltVal val="720"/>
                                          </p:val>
                                        </p:tav>
                                        <p:tav tm="100000">
                                          <p:val>
                                            <p:fltVal val="0"/>
                                          </p:val>
                                        </p:tav>
                                      </p:tavLst>
                                    </p:anim>
                                    <p:anim calcmode="lin" valueType="num">
                                      <p:cBhvr>
                                        <p:cTn id="9" dur="500" fill="hold"/>
                                        <p:tgtEl>
                                          <p:spTgt spid="33794"/>
                                        </p:tgtEl>
                                        <p:attrNameLst>
                                          <p:attrName>ppt_h</p:attrName>
                                        </p:attrNameLst>
                                      </p:cBhvr>
                                      <p:tavLst>
                                        <p:tav tm="0">
                                          <p:val>
                                            <p:fltVal val="0"/>
                                          </p:val>
                                        </p:tav>
                                        <p:tav tm="100000">
                                          <p:val>
                                            <p:strVal val="#ppt_h"/>
                                          </p:val>
                                        </p:tav>
                                      </p:tavLst>
                                    </p:anim>
                                    <p:anim calcmode="lin" valueType="num">
                                      <p:cBhvr>
                                        <p:cTn id="10" dur="500" fill="hold"/>
                                        <p:tgtEl>
                                          <p:spTgt spid="33794"/>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33795"/>
                                        </p:tgtEl>
                                        <p:attrNameLst>
                                          <p:attrName>style.visibility</p:attrName>
                                        </p:attrNameLst>
                                      </p:cBhvr>
                                      <p:to>
                                        <p:strVal val="visible"/>
                                      </p:to>
                                    </p:set>
                                    <p:animEffect transition="in" filter="fade">
                                      <p:cBhvr>
                                        <p:cTn id="13" dur="500"/>
                                        <p:tgtEl>
                                          <p:spTgt spid="33795"/>
                                        </p:tgtEl>
                                      </p:cBhvr>
                                    </p:animEffect>
                                    <p:anim calcmode="lin" valueType="num">
                                      <p:cBhvr>
                                        <p:cTn id="14" dur="500" fill="hold"/>
                                        <p:tgtEl>
                                          <p:spTgt spid="33795"/>
                                        </p:tgtEl>
                                        <p:attrNameLst>
                                          <p:attrName>style.rotation</p:attrName>
                                        </p:attrNameLst>
                                      </p:cBhvr>
                                      <p:tavLst>
                                        <p:tav tm="0">
                                          <p:val>
                                            <p:fltVal val="720"/>
                                          </p:val>
                                        </p:tav>
                                        <p:tav tm="100000">
                                          <p:val>
                                            <p:fltVal val="0"/>
                                          </p:val>
                                        </p:tav>
                                      </p:tavLst>
                                    </p:anim>
                                    <p:anim calcmode="lin" valueType="num">
                                      <p:cBhvr>
                                        <p:cTn id="15" dur="500" fill="hold"/>
                                        <p:tgtEl>
                                          <p:spTgt spid="33795"/>
                                        </p:tgtEl>
                                        <p:attrNameLst>
                                          <p:attrName>ppt_h</p:attrName>
                                        </p:attrNameLst>
                                      </p:cBhvr>
                                      <p:tavLst>
                                        <p:tav tm="0">
                                          <p:val>
                                            <p:fltVal val="0"/>
                                          </p:val>
                                        </p:tav>
                                        <p:tav tm="100000">
                                          <p:val>
                                            <p:strVal val="#ppt_h"/>
                                          </p:val>
                                        </p:tav>
                                      </p:tavLst>
                                    </p:anim>
                                    <p:anim calcmode="lin" valueType="num">
                                      <p:cBhvr>
                                        <p:cTn id="16" dur="500" fill="hold"/>
                                        <p:tgtEl>
                                          <p:spTgt spid="3379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743CA7B-7972-4BCF-8E3D-5C9F36DE1C65}" type="slidenum">
              <a:rPr lang="es-ES" altLang="es-CU">
                <a:latin typeface="Arial" panose="020B0604020202020204" pitchFamily="34" charset="0"/>
              </a:rPr>
              <a:pPr eaLnBrk="1" hangingPunct="1"/>
              <a:t>8</a:t>
            </a:fld>
            <a:endParaRPr lang="es-ES" altLang="es-CU">
              <a:latin typeface="Arial" panose="020B0604020202020204" pitchFamily="34" charset="0"/>
            </a:endParaRPr>
          </a:p>
        </p:txBody>
      </p:sp>
      <p:sp>
        <p:nvSpPr>
          <p:cNvPr id="47106" name="Rectangle 2"/>
          <p:cNvSpPr>
            <a:spLocks noGrp="1" noChangeArrowheads="1"/>
          </p:cNvSpPr>
          <p:nvPr>
            <p:ph type="title"/>
          </p:nvPr>
        </p:nvSpPr>
        <p:spPr/>
        <p:txBody>
          <a:bodyPr/>
          <a:lstStyle/>
          <a:p>
            <a:pPr eaLnBrk="1" hangingPunct="1">
              <a:defRPr/>
            </a:pPr>
            <a:r>
              <a:rPr lang="es-ES" sz="5400" b="1" smtClean="0">
                <a:solidFill>
                  <a:schemeClr val="tx1"/>
                </a:solidFill>
                <a:latin typeface="Impact" pitchFamily="34" charset="0"/>
              </a:rPr>
              <a:t>Concepto</a:t>
            </a:r>
          </a:p>
        </p:txBody>
      </p:sp>
      <p:sp>
        <p:nvSpPr>
          <p:cNvPr id="47107" name="Rectangle 3"/>
          <p:cNvSpPr>
            <a:spLocks noGrp="1" noChangeArrowheads="1"/>
          </p:cNvSpPr>
          <p:nvPr>
            <p:ph type="body" idx="1"/>
          </p:nvPr>
        </p:nvSpPr>
        <p:spPr>
          <a:xfrm>
            <a:off x="1042988" y="2636838"/>
            <a:ext cx="7200900" cy="3240087"/>
          </a:xfrm>
        </p:spPr>
        <p:txBody>
          <a:bodyPr/>
          <a:lstStyle/>
          <a:p>
            <a:pPr algn="just" eaLnBrk="1" hangingPunct="1"/>
            <a:r>
              <a:rPr lang="es-ES" altLang="es-CU" sz="3600" smtClean="0">
                <a:effectLst/>
                <a:latin typeface="Impact" panose="020B0806030902050204" pitchFamily="34" charset="0"/>
              </a:rPr>
              <a:t>Tratamiento dirigido a la corrección de los trastornos psíquicos o psicosomáticos que aprovecha la vía psicológica a tal fin.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500"/>
                                        <p:tgtEl>
                                          <p:spTgt spid="47106"/>
                                        </p:tgtEl>
                                      </p:cBhvr>
                                    </p:animEffect>
                                    <p:anim calcmode="lin" valueType="num">
                                      <p:cBhvr>
                                        <p:cTn id="8" dur="500" fill="hold"/>
                                        <p:tgtEl>
                                          <p:spTgt spid="47106"/>
                                        </p:tgtEl>
                                        <p:attrNameLst>
                                          <p:attrName>style.rotation</p:attrName>
                                        </p:attrNameLst>
                                      </p:cBhvr>
                                      <p:tavLst>
                                        <p:tav tm="0">
                                          <p:val>
                                            <p:fltVal val="720"/>
                                          </p:val>
                                        </p:tav>
                                        <p:tav tm="100000">
                                          <p:val>
                                            <p:fltVal val="0"/>
                                          </p:val>
                                        </p:tav>
                                      </p:tavLst>
                                    </p:anim>
                                    <p:anim calcmode="lin" valueType="num">
                                      <p:cBhvr>
                                        <p:cTn id="9" dur="500" fill="hold"/>
                                        <p:tgtEl>
                                          <p:spTgt spid="47106"/>
                                        </p:tgtEl>
                                        <p:attrNameLst>
                                          <p:attrName>ppt_h</p:attrName>
                                        </p:attrNameLst>
                                      </p:cBhvr>
                                      <p:tavLst>
                                        <p:tav tm="0">
                                          <p:val>
                                            <p:fltVal val="0"/>
                                          </p:val>
                                        </p:tav>
                                        <p:tav tm="100000">
                                          <p:val>
                                            <p:strVal val="#ppt_h"/>
                                          </p:val>
                                        </p:tav>
                                      </p:tavLst>
                                    </p:anim>
                                    <p:anim calcmode="lin" valueType="num">
                                      <p:cBhvr>
                                        <p:cTn id="10" dur="500" fill="hold"/>
                                        <p:tgtEl>
                                          <p:spTgt spid="4710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47107">
                                            <p:txEl>
                                              <p:pRg st="0" end="0"/>
                                            </p:txEl>
                                          </p:spTgt>
                                        </p:tgtEl>
                                        <p:attrNameLst>
                                          <p:attrName>style.visibility</p:attrName>
                                        </p:attrNameLst>
                                      </p:cBhvr>
                                      <p:to>
                                        <p:strVal val="visible"/>
                                      </p:to>
                                    </p:set>
                                    <p:animEffect transition="in" filter="fade">
                                      <p:cBhvr>
                                        <p:cTn id="13" dur="500"/>
                                        <p:tgtEl>
                                          <p:spTgt spid="47107">
                                            <p:txEl>
                                              <p:pRg st="0" end="0"/>
                                            </p:txEl>
                                          </p:spTgt>
                                        </p:tgtEl>
                                      </p:cBhvr>
                                    </p:animEffect>
                                    <p:anim calcmode="lin" valueType="num">
                                      <p:cBhvr>
                                        <p:cTn id="14" dur="500" fill="hold"/>
                                        <p:tgtEl>
                                          <p:spTgt spid="47107">
                                            <p:txEl>
                                              <p:pRg st="0" end="0"/>
                                            </p:txEl>
                                          </p:spTgt>
                                        </p:tgtEl>
                                        <p:attrNameLst>
                                          <p:attrName>style.rotation</p:attrName>
                                        </p:attrNameLst>
                                      </p:cBhvr>
                                      <p:tavLst>
                                        <p:tav tm="0">
                                          <p:val>
                                            <p:fltVal val="720"/>
                                          </p:val>
                                        </p:tav>
                                        <p:tav tm="100000">
                                          <p:val>
                                            <p:fltVal val="0"/>
                                          </p:val>
                                        </p:tav>
                                      </p:tavLst>
                                    </p:anim>
                                    <p:anim calcmode="lin" valueType="num">
                                      <p:cBhvr>
                                        <p:cTn id="15" dur="500" fill="hold"/>
                                        <p:tgtEl>
                                          <p:spTgt spid="47107">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47107">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pie de página"/>
          <p:cNvSpPr>
            <a:spLocks noGrp="1"/>
          </p:cNvSpPr>
          <p:nvPr>
            <p:ph type="ftr" sz="quarter" idx="11"/>
          </p:nvPr>
        </p:nvSpPr>
        <p:spPr/>
        <p:txBody>
          <a:bodyPr/>
          <a:lstStyle/>
          <a:p>
            <a:pPr>
              <a:defRPr/>
            </a:pPr>
            <a:r>
              <a:rPr lang="es-ES"/>
              <a:t>Tudurí García Rosa.2008</a:t>
            </a:r>
          </a:p>
        </p:txBody>
      </p:sp>
      <p:sp>
        <p:nvSpPr>
          <p:cNvPr id="5" name="5 Marcador de número de diapositiva"/>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ABB5774-50D0-4770-B9D2-02BC05FFC876}" type="slidenum">
              <a:rPr lang="es-ES" altLang="es-CU">
                <a:latin typeface="Arial" panose="020B0604020202020204" pitchFamily="34" charset="0"/>
              </a:rPr>
              <a:pPr eaLnBrk="1" hangingPunct="1"/>
              <a:t>9</a:t>
            </a:fld>
            <a:endParaRPr lang="es-ES" altLang="es-CU">
              <a:latin typeface="Arial" panose="020B0604020202020204" pitchFamily="34" charset="0"/>
            </a:endParaRPr>
          </a:p>
        </p:txBody>
      </p:sp>
      <p:sp>
        <p:nvSpPr>
          <p:cNvPr id="45059" name="Rectangle 3"/>
          <p:cNvSpPr>
            <a:spLocks noGrp="1" noChangeArrowheads="1"/>
          </p:cNvSpPr>
          <p:nvPr>
            <p:ph type="title"/>
          </p:nvPr>
        </p:nvSpPr>
        <p:spPr/>
        <p:txBody>
          <a:bodyPr/>
          <a:lstStyle/>
          <a:p>
            <a:pPr eaLnBrk="1" hangingPunct="1">
              <a:defRPr/>
            </a:pPr>
            <a:r>
              <a:rPr lang="es-ES" sz="5400" b="1" smtClean="0">
                <a:solidFill>
                  <a:schemeClr val="tx1"/>
                </a:solidFill>
                <a:latin typeface="Impact" pitchFamily="34" charset="0"/>
              </a:rPr>
              <a:t>Concepto</a:t>
            </a:r>
          </a:p>
        </p:txBody>
      </p:sp>
      <p:sp>
        <p:nvSpPr>
          <p:cNvPr id="45060" name="Rectangle 4"/>
          <p:cNvSpPr>
            <a:spLocks noGrp="1" noChangeArrowheads="1"/>
          </p:cNvSpPr>
          <p:nvPr>
            <p:ph type="body" idx="1"/>
          </p:nvPr>
        </p:nvSpPr>
        <p:spPr/>
        <p:txBody>
          <a:bodyPr/>
          <a:lstStyle/>
          <a:p>
            <a:pPr algn="just" eaLnBrk="1" hangingPunct="1"/>
            <a:r>
              <a:rPr lang="es-ES" altLang="es-CU" smtClean="0">
                <a:effectLst/>
                <a:latin typeface="Impact" panose="020B0806030902050204" pitchFamily="34" charset="0"/>
              </a:rPr>
              <a:t>Es el saber psicológico aplicado al tratamiento de los enfermos y de las personas necesitadas de ayuda médica, en forma de procedimientos mentales puros o combinados con agentes físicos o químicos, concebidos de acuerdo con los principios reguladores de la vida anímica y de la relación de ésta con las funciones somáticas.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childTnLst>
                                    <p:set>
                                      <p:cBhvr>
                                        <p:cTn id="6" dur="1" fill="hold">
                                          <p:stCondLst>
                                            <p:cond delay="0"/>
                                          </p:stCondLst>
                                        </p:cTn>
                                        <p:tgtEl>
                                          <p:spTgt spid="45059"/>
                                        </p:tgtEl>
                                        <p:attrNameLst>
                                          <p:attrName>style.visibility</p:attrName>
                                        </p:attrNameLst>
                                      </p:cBhvr>
                                      <p:to>
                                        <p:strVal val="visible"/>
                                      </p:to>
                                    </p:set>
                                    <p:animEffect transition="in" filter="fade">
                                      <p:cBhvr>
                                        <p:cTn id="7" dur="500"/>
                                        <p:tgtEl>
                                          <p:spTgt spid="45059"/>
                                        </p:tgtEl>
                                      </p:cBhvr>
                                    </p:animEffect>
                                    <p:anim calcmode="lin" valueType="num">
                                      <p:cBhvr>
                                        <p:cTn id="8" dur="500" fill="hold"/>
                                        <p:tgtEl>
                                          <p:spTgt spid="45059"/>
                                        </p:tgtEl>
                                        <p:attrNameLst>
                                          <p:attrName>style.rotation</p:attrName>
                                        </p:attrNameLst>
                                      </p:cBhvr>
                                      <p:tavLst>
                                        <p:tav tm="0">
                                          <p:val>
                                            <p:fltVal val="720"/>
                                          </p:val>
                                        </p:tav>
                                        <p:tav tm="100000">
                                          <p:val>
                                            <p:fltVal val="0"/>
                                          </p:val>
                                        </p:tav>
                                      </p:tavLst>
                                    </p:anim>
                                    <p:anim calcmode="lin" valueType="num">
                                      <p:cBhvr>
                                        <p:cTn id="9" dur="500" fill="hold"/>
                                        <p:tgtEl>
                                          <p:spTgt spid="45059"/>
                                        </p:tgtEl>
                                        <p:attrNameLst>
                                          <p:attrName>ppt_h</p:attrName>
                                        </p:attrNameLst>
                                      </p:cBhvr>
                                      <p:tavLst>
                                        <p:tav tm="0">
                                          <p:val>
                                            <p:fltVal val="0"/>
                                          </p:val>
                                        </p:tav>
                                        <p:tav tm="100000">
                                          <p:val>
                                            <p:strVal val="#ppt_h"/>
                                          </p:val>
                                        </p:tav>
                                      </p:tavLst>
                                    </p:anim>
                                    <p:anim calcmode="lin" valueType="num">
                                      <p:cBhvr>
                                        <p:cTn id="10" dur="500" fill="hold"/>
                                        <p:tgtEl>
                                          <p:spTgt spid="45059"/>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45060">
                                            <p:txEl>
                                              <p:pRg st="0" end="0"/>
                                            </p:txEl>
                                          </p:spTgt>
                                        </p:tgtEl>
                                        <p:attrNameLst>
                                          <p:attrName>style.visibility</p:attrName>
                                        </p:attrNameLst>
                                      </p:cBhvr>
                                      <p:to>
                                        <p:strVal val="visible"/>
                                      </p:to>
                                    </p:set>
                                    <p:animEffect transition="in" filter="fade">
                                      <p:cBhvr>
                                        <p:cTn id="13" dur="500"/>
                                        <p:tgtEl>
                                          <p:spTgt spid="45060">
                                            <p:txEl>
                                              <p:pRg st="0" end="0"/>
                                            </p:txEl>
                                          </p:spTgt>
                                        </p:tgtEl>
                                      </p:cBhvr>
                                    </p:animEffect>
                                    <p:anim calcmode="lin" valueType="num">
                                      <p:cBhvr>
                                        <p:cTn id="14" dur="500" fill="hold"/>
                                        <p:tgtEl>
                                          <p:spTgt spid="45060">
                                            <p:txEl>
                                              <p:pRg st="0" end="0"/>
                                            </p:txEl>
                                          </p:spTgt>
                                        </p:tgtEl>
                                        <p:attrNameLst>
                                          <p:attrName>style.rotation</p:attrName>
                                        </p:attrNameLst>
                                      </p:cBhvr>
                                      <p:tavLst>
                                        <p:tav tm="0">
                                          <p:val>
                                            <p:fltVal val="720"/>
                                          </p:val>
                                        </p:tav>
                                        <p:tav tm="100000">
                                          <p:val>
                                            <p:fltVal val="0"/>
                                          </p:val>
                                        </p:tav>
                                      </p:tavLst>
                                    </p:anim>
                                    <p:anim calcmode="lin" valueType="num">
                                      <p:cBhvr>
                                        <p:cTn id="15" dur="500" fill="hold"/>
                                        <p:tgtEl>
                                          <p:spTgt spid="45060">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45060">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p:bldP spid="45060" grpId="0" build="p"/>
    </p:bldLst>
  </p:timing>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349</TotalTime>
  <Words>1019</Words>
  <Application>Microsoft Office PowerPoint</Application>
  <PresentationFormat>Presentación en pantalla (4:3)</PresentationFormat>
  <Paragraphs>205</Paragraphs>
  <Slides>38</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38</vt:i4>
      </vt:variant>
    </vt:vector>
  </HeadingPairs>
  <TitlesOfParts>
    <vt:vector size="43" baseType="lpstr">
      <vt:lpstr>Tahoma</vt:lpstr>
      <vt:lpstr>Arial</vt:lpstr>
      <vt:lpstr>Wingdings</vt:lpstr>
      <vt:lpstr>Impact</vt:lpstr>
      <vt:lpstr>Textura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Concepto</vt:lpstr>
      <vt:lpstr>Concepto</vt:lpstr>
      <vt:lpstr>Presentación de PowerPoint</vt:lpstr>
      <vt:lpstr>Presentación de PowerPoint</vt:lpstr>
      <vt:lpstr>Presentación de PowerPoint</vt:lpstr>
      <vt:lpstr>Presentación de PowerPoint</vt:lpstr>
      <vt:lpstr>Presentación de PowerPoint</vt:lpstr>
      <vt:lpstr>Presentación de PowerPoint</vt:lpstr>
      <vt:lpstr>Clasificación de la Psicoterapia</vt:lpstr>
      <vt:lpstr>Presentación de PowerPoint</vt:lpstr>
      <vt:lpstr>Presentación de PowerPoint</vt:lpstr>
      <vt:lpstr>Clasificación de la Psicoterapia</vt:lpstr>
      <vt:lpstr>Presentación de PowerPoint</vt:lpstr>
      <vt:lpstr>Presentación de PowerPoint</vt:lpstr>
      <vt:lpstr>Requisitos que debe cultivar un terapeuta</vt:lpstr>
      <vt:lpstr>Presentación de PowerPoint</vt:lpstr>
      <vt:lpstr>Presentación de PowerPoint</vt:lpstr>
      <vt:lpstr>Presentación de PowerPoint</vt:lpstr>
      <vt:lpstr>Presentación de PowerPoint</vt:lpstr>
      <vt:lpstr>Presentación de PowerPoint</vt:lpstr>
      <vt:lpstr>Presentación de PowerPoint</vt:lpstr>
      <vt:lpstr>Problemas de la Psicoterapia</vt:lpstr>
      <vt:lpstr>1ro: El qué</vt:lpstr>
      <vt:lpstr>1ro: El qué</vt:lpstr>
      <vt:lpstr>1ro: El qué</vt:lpstr>
      <vt:lpstr>2do: El para qué</vt:lpstr>
      <vt:lpstr>3ro: El cómo</vt:lpstr>
      <vt:lpstr>Presentación de PowerPoint</vt:lpstr>
      <vt:lpstr>Presentación de PowerPoint</vt:lpstr>
      <vt:lpstr>Presentación de PowerPoint</vt:lpstr>
      <vt:lpstr>Presentación de PowerPoint</vt:lpstr>
    </vt:vector>
  </TitlesOfParts>
  <Company>MILROS 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MILROS</dc:creator>
  <cp:lastModifiedBy>Psiquiatria</cp:lastModifiedBy>
  <cp:revision>62</cp:revision>
  <dcterms:created xsi:type="dcterms:W3CDTF">2008-07-22T01:01:45Z</dcterms:created>
  <dcterms:modified xsi:type="dcterms:W3CDTF">2026-05-13T09:22:36Z</dcterms:modified>
</cp:coreProperties>
</file>