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5" r:id="rId29"/>
    <p:sldId id="283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353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988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850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144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31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270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480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525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931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449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958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9D8130-998B-4954-9B4A-D11286FD6EA6}" type="datetimeFigureOut">
              <a:rPr lang="es-ES" smtClean="0"/>
              <a:t>13/05/2026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CBBBECE-85AD-43D3-91E5-76A9181B6C86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494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79" y="386366"/>
            <a:ext cx="10596737" cy="6078828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Urgencias Psiquiátricas</a:t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sz="2200" b="1" dirty="0" smtClean="0">
                <a:latin typeface="+mn-lt"/>
              </a:rPr>
              <a:t>Dra. </a:t>
            </a:r>
            <a:r>
              <a:rPr lang="es-ES" sz="2200" b="1" smtClean="0">
                <a:latin typeface="+mn-lt"/>
              </a:rPr>
              <a:t>Concepción Carbonell </a:t>
            </a:r>
            <a:r>
              <a:rPr lang="es-ES" sz="2200" b="1" dirty="0" smtClean="0">
                <a:latin typeface="+mn-lt"/>
              </a:rPr>
              <a:t>Estacholi</a:t>
            </a:r>
            <a:r>
              <a:rPr lang="es-ES" sz="2200" b="1" dirty="0" smtClean="0">
                <a:latin typeface="+mn-lt"/>
              </a:rPr>
              <a:t/>
            </a:r>
            <a:br>
              <a:rPr lang="es-ES" sz="2200" b="1" dirty="0" smtClean="0">
                <a:latin typeface="+mn-lt"/>
              </a:rPr>
            </a:br>
            <a:r>
              <a:rPr lang="es-ES" sz="2200" b="1" dirty="0" smtClean="0">
                <a:latin typeface="+mn-lt"/>
              </a:rPr>
              <a:t>Máster en Psiquiatría Social</a:t>
            </a:r>
            <a:br>
              <a:rPr lang="es-ES" sz="2200" b="1" dirty="0" smtClean="0">
                <a:latin typeface="+mn-lt"/>
              </a:rPr>
            </a:br>
            <a:r>
              <a:rPr lang="es-ES" sz="2200" b="1" dirty="0" smtClean="0">
                <a:latin typeface="+mn-lt"/>
              </a:rPr>
              <a:t>Servicio de Psiquiatría y Psicología</a:t>
            </a:r>
            <a:br>
              <a:rPr lang="es-ES" sz="2200" b="1" dirty="0" smtClean="0">
                <a:latin typeface="+mn-lt"/>
              </a:rPr>
            </a:br>
            <a:r>
              <a:rPr lang="es-ES" sz="2200" b="1" dirty="0" smtClean="0">
                <a:latin typeface="+mn-lt"/>
              </a:rPr>
              <a:t>Hospital Universitario Gral. Calixto García</a:t>
            </a:r>
            <a:br>
              <a:rPr lang="es-ES" sz="2200" b="1" dirty="0" smtClean="0">
                <a:latin typeface="+mn-lt"/>
              </a:rPr>
            </a:br>
            <a:r>
              <a:rPr lang="es-ES" sz="2200" b="1" dirty="0">
                <a:latin typeface="+mn-lt"/>
              </a:rPr>
              <a:t/>
            </a:r>
            <a:br>
              <a:rPr lang="es-ES" sz="2200" b="1" dirty="0">
                <a:latin typeface="+mn-lt"/>
              </a:rPr>
            </a:br>
            <a:endParaRPr lang="es-ES" sz="2200" b="1" dirty="0"/>
          </a:p>
        </p:txBody>
      </p:sp>
    </p:spTree>
    <p:extLst>
      <p:ext uri="{BB962C8B-B14F-4D97-AF65-F5344CB8AC3E}">
        <p14:creationId xmlns:p14="http://schemas.microsoft.com/office/powerpoint/2010/main" val="113568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97280" y="618186"/>
            <a:ext cx="10058400" cy="1119174"/>
          </a:xfrm>
        </p:spPr>
        <p:txBody>
          <a:bodyPr/>
          <a:lstStyle/>
          <a:p>
            <a:pPr>
              <a:defRPr/>
            </a:pPr>
            <a:r>
              <a:rPr lang="es-ES" b="1" dirty="0" err="1" smtClean="0"/>
              <a:t>Agitacion</a:t>
            </a:r>
            <a:r>
              <a:rPr lang="es-ES" b="1" dirty="0" smtClean="0"/>
              <a:t> psiquiátrica </a:t>
            </a:r>
            <a:r>
              <a:rPr lang="es-ES" b="1" dirty="0" err="1" smtClean="0"/>
              <a:t>psicotica</a:t>
            </a:r>
            <a:endParaRPr lang="es-ES" b="1" dirty="0"/>
          </a:p>
        </p:txBody>
      </p:sp>
      <p:sp>
        <p:nvSpPr>
          <p:cNvPr id="24579" name="2 Marcador de contenido"/>
          <p:cNvSpPr>
            <a:spLocks noGrp="1"/>
          </p:cNvSpPr>
          <p:nvPr>
            <p:ph idx="1"/>
          </p:nvPr>
        </p:nvSpPr>
        <p:spPr>
          <a:xfrm>
            <a:off x="1097280" y="1948765"/>
            <a:ext cx="10058400" cy="4023360"/>
          </a:xfrm>
        </p:spPr>
        <p:txBody>
          <a:bodyPr>
            <a:normAutofit/>
          </a:bodyPr>
          <a:lstStyle/>
          <a:p>
            <a:endParaRPr lang="es-ES" alt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Esquizofrenia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Trastorno Esquizoafectivo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Crisis maniacas y depresivas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Trastorno psicótico breve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Trastorno de ideas delirantes persistente</a:t>
            </a:r>
          </a:p>
          <a:p>
            <a:endParaRPr lang="es-ES" alt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47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s-ES" altLang="es-ES" sz="3200" b="1" cap="none" dirty="0" smtClean="0">
                <a:effectLst/>
                <a:cs typeface="Times New Roman" panose="02020603050405020304" pitchFamily="18" charset="0"/>
              </a:rPr>
              <a:t>Agitación psicomotriz de causa mixta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s-ES" altLang="es-ES" sz="2400" dirty="0" smtClean="0">
                <a:cs typeface="Times New Roman" panose="02020603050405020304" pitchFamily="18" charset="0"/>
              </a:rPr>
              <a:t>Pacientes psiquiátricos que presenten un componente de organicidad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s-ES" altLang="es-ES" sz="2400" dirty="0" smtClean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Intoxicaciones etílicas o abstinencias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s-ES" altLang="es-ES" sz="2400" dirty="0" smtClean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Otros tóxicos</a:t>
            </a:r>
          </a:p>
        </p:txBody>
      </p:sp>
    </p:spTree>
    <p:extLst>
      <p:ext uri="{BB962C8B-B14F-4D97-AF65-F5344CB8AC3E}">
        <p14:creationId xmlns:p14="http://schemas.microsoft.com/office/powerpoint/2010/main" val="122502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s-ES" alt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Signos</a:t>
            </a:r>
            <a:r>
              <a:rPr lang="es-ES" altLang="es-ES" sz="3200" b="1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violencia inminente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1097280" y="2257858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Forma de hablar del paciente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Elevada tensión muscular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Deambulación continua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Golpear puertas, muebles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Historia de cuadros de violencia anterior </a:t>
            </a:r>
          </a:p>
          <a:p>
            <a:pPr>
              <a:buFont typeface="Wingdings 2" panose="05020102010507070707" pitchFamily="18" charset="2"/>
              <a:buNone/>
            </a:pPr>
            <a:endParaRPr lang="es-ES" alt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386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/>
              <a:t>Conducta a seguir ante un cuadro de excitación psicomotriz</a:t>
            </a:r>
            <a:endParaRPr lang="es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432" y="2129069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Medidas de contención</a:t>
            </a:r>
          </a:p>
          <a:p>
            <a:pPr marL="0" indent="0">
              <a:buNone/>
              <a:defRPr/>
            </a:pPr>
            <a:endParaRPr lang="es-ES" sz="2400" dirty="0" smtClean="0"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Verbal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s-ES" sz="2400" dirty="0" smtClean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Farmacológica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s-ES" sz="2400" dirty="0" smtClean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s-ES" sz="2400" dirty="0">
                <a:cs typeface="Times New Roman" panose="02020603050405020304" pitchFamily="18" charset="0"/>
              </a:rPr>
              <a:t>M</a:t>
            </a:r>
            <a:r>
              <a:rPr lang="es-ES" sz="2400" dirty="0" smtClean="0">
                <a:cs typeface="Times New Roman" panose="02020603050405020304" pitchFamily="18" charset="0"/>
              </a:rPr>
              <a:t>ecánica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96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/>
              <a:t>Crisis de </a:t>
            </a:r>
            <a:r>
              <a:rPr lang="es-ES" sz="3200" b="1" dirty="0" err="1" smtClean="0"/>
              <a:t>pànico</a:t>
            </a:r>
            <a:r>
              <a:rPr lang="es-ES" sz="3200" b="1" dirty="0" smtClean="0"/>
              <a:t> 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2400" dirty="0"/>
              <a:t>Episodios breves de intensa ansiedad que aparecen de forma súbita, alcanzan rápidamente la máxima intensidad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2400" dirty="0"/>
              <a:t>Principales síntomas mentales son el miedo extremo con sensación de muerte inminente.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2400" dirty="0"/>
              <a:t>Principales signos físicos son taquicardia, palpitaciones, disnea y sudoración.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2400" dirty="0"/>
              <a:t>Los síntomas pueden desaparecer de manera rápida o gradual.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2400" dirty="0"/>
              <a:t>Las preocupaciones somáticas de muerte por un problema cardíaco o respiratorio son el principal centro de atención de los pacientes durante las crisis de </a:t>
            </a:r>
            <a:r>
              <a:rPr lang="es-ES" sz="2400" dirty="0" smtClean="0"/>
              <a:t>angustia.</a:t>
            </a:r>
            <a:endParaRPr lang="es-ES" sz="2400" dirty="0"/>
          </a:p>
          <a:p>
            <a:pPr marL="0" indent="0">
              <a:buNone/>
              <a:defRPr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5244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818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/>
              <a:t>R</a:t>
            </a:r>
            <a:r>
              <a:rPr lang="es-ES" sz="3200" b="1" cap="none" dirty="0" smtClean="0"/>
              <a:t>eacción Extrapiramidal</a:t>
            </a:r>
            <a:endParaRPr lang="es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97280" y="1976751"/>
            <a:ext cx="10058400" cy="424815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Estas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pueden ser: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distonía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(espasmos musculares muy dolorosos que pueden provocar torsión del cuello y el tronco con grandes dolores y una gran ansiedad). </a:t>
            </a: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También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pueden producir akaticia, que es una inquietud incontrolable por el paciente que no puede dejar de moverse involuntariamente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laringoespasmo es una forma rara de distonía y los psiquiatras deben estar preparados para mantener una vía aérea abierta y hacer una intubación si es necesario.</a:t>
            </a:r>
          </a:p>
          <a:p>
            <a:pPr>
              <a:defRPr/>
            </a:pP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13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/>
              <a:t>M</a:t>
            </a:r>
            <a:r>
              <a:rPr lang="es-ES" sz="3200" b="1" cap="none" dirty="0" smtClean="0"/>
              <a:t>anejo terapéutico</a:t>
            </a:r>
            <a:endParaRPr lang="es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1370" y="2244979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deben usar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benzodiacepinas combinados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antihistamínicos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Antiparkinsonianos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la vía intramuscular, de contar con alguno de esta vía (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quemadrín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IM), sino usar parkinsonil por vía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2 mg cada 8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horas, biperideno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amantadina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eficaz el uso de la cafeína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también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defRPr/>
            </a:pP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22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2 Marcador de contenido"/>
          <p:cNvSpPr txBox="1">
            <a:spLocks/>
          </p:cNvSpPr>
          <p:nvPr/>
        </p:nvSpPr>
        <p:spPr>
          <a:xfrm>
            <a:off x="875763" y="1126190"/>
            <a:ext cx="10322850" cy="3228447"/>
          </a:xfrm>
          <a:prstGeom prst="rect">
            <a:avLst/>
          </a:prstGeom>
        </p:spPr>
        <p:txBody>
          <a:bodyPr>
            <a:noAutofit/>
          </a:bodyPr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22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 término </a:t>
            </a:r>
            <a:r>
              <a:rPr lang="es-ES" sz="2227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suicidio</a:t>
            </a:r>
            <a:r>
              <a:rPr lang="es-ES" sz="222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tiene su origen en </a:t>
            </a:r>
            <a:r>
              <a:rPr lang="es-ES" sz="2227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sui</a:t>
            </a:r>
            <a:r>
              <a:rPr lang="es-ES" sz="222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uno mismo y en </a:t>
            </a:r>
            <a:r>
              <a:rPr lang="es-ES" sz="2227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câedere</a:t>
            </a:r>
            <a:r>
              <a:rPr lang="es-ES" sz="2227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matar. Es un fenómeno humano universal presente en todas las épocas históricas. </a:t>
            </a:r>
          </a:p>
          <a:p>
            <a:pPr marL="0" indent="0" algn="just">
              <a:buNone/>
            </a:pPr>
            <a:endParaRPr lang="es-ES" sz="2227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CO" sz="2227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OMS define "el acto suicida" como toda acción por la que un individuo se causa a sí mismo un daño, con independencia del grado de intención letal y de que conozcamos o no los verdaderos </a:t>
            </a:r>
            <a:r>
              <a:rPr lang="es-CO" sz="2227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motivos,</a:t>
            </a:r>
            <a:endParaRPr lang="es-ES" sz="2227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sz="222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771" y="3665861"/>
            <a:ext cx="1991032" cy="265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46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2873375" y="141290"/>
            <a:ext cx="6769100" cy="1125538"/>
          </a:xfrm>
          <a:prstGeom prst="downArrowCallout">
            <a:avLst>
              <a:gd name="adj1" fmla="val 104621"/>
              <a:gd name="adj2" fmla="val 91242"/>
              <a:gd name="adj3" fmla="val 43806"/>
              <a:gd name="adj4" fmla="val 41088"/>
            </a:avLst>
          </a:prstGeom>
          <a:solidFill>
            <a:srgbClr val="FFFF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MX" altLang="es-ES" sz="3200" b="1" dirty="0">
                <a:solidFill>
                  <a:srgbClr val="FF3300"/>
                </a:solidFill>
              </a:rPr>
              <a:t>EL  PACIENTE  SUICIDA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1847850" y="1338264"/>
            <a:ext cx="8820150" cy="16589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es-MX" altLang="es-ES" sz="2400" b="1" dirty="0">
                <a:solidFill>
                  <a:srgbClr val="FF3300"/>
                </a:solidFill>
              </a:rPr>
              <a:t>Las ideas, la amenaza y el intento de suicidio son causa importante de urgencia psiquiátrica.  </a:t>
            </a:r>
            <a:r>
              <a:rPr lang="es-MX" altLang="es-ES" sz="2400" b="1" dirty="0" err="1">
                <a:solidFill>
                  <a:srgbClr val="FF3300"/>
                </a:solidFill>
              </a:rPr>
              <a:t>Farberow</a:t>
            </a:r>
            <a:r>
              <a:rPr lang="es-MX" altLang="es-ES" sz="2400" b="1" dirty="0">
                <a:solidFill>
                  <a:srgbClr val="FF3300"/>
                </a:solidFill>
              </a:rPr>
              <a:t> clasifica los pacientes suicidas en cuatro grupos: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1847850" y="3214687"/>
            <a:ext cx="696913" cy="3057324"/>
          </a:xfrm>
          <a:prstGeom prst="curvedRightArrow">
            <a:avLst>
              <a:gd name="adj1" fmla="val 112802"/>
              <a:gd name="adj2" fmla="val 225603"/>
              <a:gd name="adj3" fmla="val 33333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708421" y="3549537"/>
            <a:ext cx="8388350" cy="2485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algn="just">
              <a:spcBef>
                <a:spcPts val="600"/>
              </a:spcBef>
              <a:spcAft>
                <a:spcPts val="600"/>
              </a:spcAft>
              <a:buSzPct val="83000"/>
              <a:buFont typeface="Wingdings" panose="05000000000000000000" pitchFamily="2" charset="2"/>
              <a:buChar char="Ø"/>
            </a:pPr>
            <a:r>
              <a:rPr lang="es-MX" altLang="es-ES" sz="2000" b="1" dirty="0">
                <a:solidFill>
                  <a:srgbClr val="FF0000"/>
                </a:solidFill>
              </a:rPr>
              <a:t>Los que conciben el suicidio como el paso a una vida mejor.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SzPct val="111000"/>
              <a:buFont typeface="Wingdings" panose="05000000000000000000" pitchFamily="2" charset="2"/>
              <a:buChar char="Ø"/>
            </a:pPr>
            <a:r>
              <a:rPr lang="es-MX" altLang="es-ES" sz="2000" b="1" dirty="0">
                <a:solidFill>
                  <a:srgbClr val="FF0000"/>
                </a:solidFill>
              </a:rPr>
              <a:t>Los que cometen el suicidio como consecuencia de psicosis con alucinaciones.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SzPct val="111000"/>
              <a:buFont typeface="Wingdings" panose="05000000000000000000" pitchFamily="2" charset="2"/>
              <a:buChar char="Ø"/>
            </a:pPr>
            <a:r>
              <a:rPr lang="es-MX" altLang="es-ES" sz="2000" b="1" dirty="0">
                <a:solidFill>
                  <a:srgbClr val="FF0000"/>
                </a:solidFill>
              </a:rPr>
              <a:t>Aquellos que cometen el suicidio como venganza contra una persona amada.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SzPct val="111000"/>
              <a:buFont typeface="Wingdings" panose="05000000000000000000" pitchFamily="2" charset="2"/>
              <a:buChar char="Ø"/>
            </a:pPr>
            <a:r>
              <a:rPr lang="es-MX" altLang="es-ES" sz="2000" b="1" dirty="0">
                <a:solidFill>
                  <a:srgbClr val="FF0000"/>
                </a:solidFill>
              </a:rPr>
              <a:t>Aquellos de edad avanzada para quienes el suicidio es una liberación.</a:t>
            </a:r>
          </a:p>
        </p:txBody>
      </p:sp>
    </p:spTree>
    <p:extLst>
      <p:ext uri="{BB962C8B-B14F-4D97-AF65-F5344CB8AC3E}">
        <p14:creationId xmlns:p14="http://schemas.microsoft.com/office/powerpoint/2010/main" val="393277202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Oval 4"/>
          <p:cNvSpPr>
            <a:spLocks noGrp="1" noChangeArrowheads="1"/>
          </p:cNvSpPr>
          <p:nvPr>
            <p:ph type="title"/>
          </p:nvPr>
        </p:nvSpPr>
        <p:spPr>
          <a:xfrm>
            <a:off x="978794" y="261759"/>
            <a:ext cx="9719255" cy="1143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pPr algn="ctr"/>
            <a:r>
              <a:rPr lang="es-MX" altLang="es-ES" sz="2800" b="1" dirty="0">
                <a:solidFill>
                  <a:srgbClr val="FF3300"/>
                </a:solidFill>
              </a:rPr>
              <a:t>CONDUCTA  ANTE  SOSPECHA  DE  RIESGO  SUICIDA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978794" y="2125014"/>
            <a:ext cx="9232006" cy="378639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ES" altLang="es-ES" b="1" dirty="0" smtClean="0">
                <a:solidFill>
                  <a:srgbClr val="FF0000"/>
                </a:solidFill>
              </a:rPr>
              <a:t> Preguntar </a:t>
            </a:r>
            <a:r>
              <a:rPr lang="es-ES" altLang="es-ES" b="1" dirty="0">
                <a:solidFill>
                  <a:srgbClr val="FF0000"/>
                </a:solidFill>
              </a:rPr>
              <a:t>directamente si desea que todo termine.</a:t>
            </a:r>
            <a:endParaRPr lang="es-MX" altLang="es-ES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altLang="es-ES" b="1" dirty="0" smtClean="0">
                <a:solidFill>
                  <a:srgbClr val="FF0000"/>
                </a:solidFill>
              </a:rPr>
              <a:t> Ante </a:t>
            </a:r>
            <a:r>
              <a:rPr lang="es-ES" altLang="es-ES" b="1" dirty="0">
                <a:solidFill>
                  <a:srgbClr val="FF0000"/>
                </a:solidFill>
              </a:rPr>
              <a:t>respuesta afirmativa, determinar si es necesario o no la hospitalización.</a:t>
            </a:r>
            <a:endParaRPr lang="es-MX" altLang="es-ES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altLang="es-ES" b="1" dirty="0" smtClean="0">
                <a:solidFill>
                  <a:srgbClr val="FF0000"/>
                </a:solidFill>
              </a:rPr>
              <a:t> Ingresar </a:t>
            </a:r>
            <a:r>
              <a:rPr lang="es-ES" altLang="es-ES" b="1" dirty="0">
                <a:solidFill>
                  <a:srgbClr val="FF0000"/>
                </a:solidFill>
              </a:rPr>
              <a:t>SIEMPRE en:</a:t>
            </a:r>
            <a:endParaRPr lang="es-MX" altLang="es-ES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es-ES" altLang="es-ES" b="1" dirty="0">
                <a:solidFill>
                  <a:srgbClr val="FF0000"/>
                </a:solidFill>
              </a:rPr>
              <a:t>Intentos serios</a:t>
            </a:r>
            <a:endParaRPr lang="es-MX" altLang="es-ES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es-ES" altLang="es-ES" b="1" dirty="0">
                <a:solidFill>
                  <a:srgbClr val="FF0000"/>
                </a:solidFill>
              </a:rPr>
              <a:t>Intentos repetidos</a:t>
            </a:r>
            <a:endParaRPr lang="es-MX" altLang="es-ES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es-ES" altLang="es-ES" b="1" dirty="0">
                <a:solidFill>
                  <a:srgbClr val="FF0000"/>
                </a:solidFill>
              </a:rPr>
              <a:t>Ausencia de arrepentimiento</a:t>
            </a:r>
            <a:endParaRPr lang="es-MX" altLang="es-ES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es-ES" altLang="es-ES" b="1" dirty="0">
                <a:solidFill>
                  <a:srgbClr val="FF0000"/>
                </a:solidFill>
              </a:rPr>
              <a:t>Intensos sentimientos de culpa</a:t>
            </a:r>
            <a:endParaRPr lang="es-MX" alt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42480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s-ES" sz="3200" b="1" dirty="0" smtClean="0">
                <a:cs typeface="Times New Roman" panose="02020603050405020304" pitchFamily="18" charset="0"/>
              </a:rPr>
              <a:t>URGENCIA PSIQUIÁTRICA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E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097280" y="2344985"/>
            <a:ext cx="10223249" cy="4114800"/>
          </a:xfrm>
        </p:spPr>
        <p:txBody>
          <a:bodyPr>
            <a:noAutofit/>
          </a:bodyPr>
          <a:lstStyle/>
          <a:p>
            <a:pPr algn="just">
              <a:buFont typeface="Wingdings 2"/>
              <a:buChar char=""/>
              <a:defRPr/>
            </a:pPr>
            <a:r>
              <a:rPr lang="es-ES" sz="2400" dirty="0">
                <a:cs typeface="Times New Roman" panose="02020603050405020304" pitchFamily="18" charset="0"/>
              </a:rPr>
              <a:t>Proviene del latín </a:t>
            </a:r>
            <a:r>
              <a:rPr lang="es-ES" sz="2400" dirty="0" err="1" smtClean="0">
                <a:cs typeface="Times New Roman" panose="02020603050405020304" pitchFamily="18" charset="0"/>
              </a:rPr>
              <a:t>urgens-entis</a:t>
            </a:r>
            <a:r>
              <a:rPr lang="es-ES" sz="2400" dirty="0" smtClean="0">
                <a:cs typeface="Times New Roman" panose="02020603050405020304" pitchFamily="18" charset="0"/>
              </a:rPr>
              <a:t> </a:t>
            </a:r>
            <a:r>
              <a:rPr lang="es-ES" sz="2400" dirty="0">
                <a:cs typeface="Times New Roman" panose="02020603050405020304" pitchFamily="18" charset="0"/>
              </a:rPr>
              <a:t>que significa necesario, indispensable, prontamente.</a:t>
            </a:r>
          </a:p>
          <a:p>
            <a:pPr marL="0" indent="0" algn="just">
              <a:buNone/>
              <a:defRPr/>
            </a:pPr>
            <a:endParaRPr lang="es-ES" sz="2400" dirty="0">
              <a:cs typeface="Times New Roman" panose="02020603050405020304" pitchFamily="18" charset="0"/>
            </a:endParaRPr>
          </a:p>
          <a:p>
            <a:pPr algn="just">
              <a:buFont typeface="Wingdings 2"/>
              <a:buChar char=""/>
              <a:defRPr/>
            </a:pPr>
            <a:r>
              <a:rPr lang="es-ES" sz="2400" dirty="0">
                <a:cs typeface="Times New Roman" panose="02020603050405020304" pitchFamily="18" charset="0"/>
              </a:rPr>
              <a:t>Cualquier comportamiento mórbido que amenace la vida del paciente o la de otros.</a:t>
            </a:r>
          </a:p>
          <a:p>
            <a:pPr algn="just">
              <a:buFont typeface="Wingdings 2"/>
              <a:buChar char=""/>
              <a:defRPr/>
            </a:pPr>
            <a:endParaRPr lang="es-ES" sz="2400" dirty="0">
              <a:cs typeface="Times New Roman" panose="02020603050405020304" pitchFamily="18" charset="0"/>
            </a:endParaRPr>
          </a:p>
          <a:p>
            <a:pPr algn="just">
              <a:buFont typeface="Wingdings 2"/>
              <a:buChar char=""/>
              <a:defRPr/>
            </a:pPr>
            <a:r>
              <a:rPr lang="es-ES" sz="2400" dirty="0">
                <a:cs typeface="Times New Roman" panose="02020603050405020304" pitchFamily="18" charset="0"/>
              </a:rPr>
              <a:t>Cualquier cambio significativo en el funcionamiento habitual del paciente, sea o no reconocido por </a:t>
            </a:r>
            <a:r>
              <a:rPr lang="es-ES" sz="2400" dirty="0" smtClean="0">
                <a:cs typeface="Times New Roman" panose="02020603050405020304" pitchFamily="18" charset="0"/>
              </a:rPr>
              <a:t>éste.</a:t>
            </a:r>
            <a:endParaRPr lang="es-ES" sz="2400" dirty="0">
              <a:cs typeface="Times New Roman" panose="02020603050405020304" pitchFamily="18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>
                <a:solidFill>
                  <a:schemeClr val="accent1">
                    <a:shade val="75000"/>
                  </a:schemeClr>
                </a:solidFill>
                <a:latin typeface="+mn-lt"/>
              </a:rPr>
              <a:t>www.reeme.arizona.edu</a:t>
            </a:r>
          </a:p>
        </p:txBody>
      </p:sp>
    </p:spTree>
    <p:extLst>
      <p:ext uri="{BB962C8B-B14F-4D97-AF65-F5344CB8AC3E}">
        <p14:creationId xmlns:p14="http://schemas.microsoft.com/office/powerpoint/2010/main" val="347278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9100" y="545094"/>
            <a:ext cx="9942489" cy="850900"/>
          </a:xfrm>
        </p:spPr>
        <p:txBody>
          <a:bodyPr/>
          <a:lstStyle/>
          <a:p>
            <a:r>
              <a:rPr lang="es-ES_tradnl" altLang="es-ES" sz="4000" b="1" dirty="0">
                <a:solidFill>
                  <a:srgbClr val="FF0000"/>
                </a:solidFill>
              </a:rPr>
              <a:t>También </a:t>
            </a:r>
            <a:r>
              <a:rPr lang="es-ES_tradnl" altLang="es-ES" sz="4000" b="1" dirty="0" smtClean="0">
                <a:solidFill>
                  <a:srgbClr val="FF0000"/>
                </a:solidFill>
              </a:rPr>
              <a:t>cuando:</a:t>
            </a:r>
            <a:endParaRPr lang="es-MX" altLang="es-ES" sz="4000" b="1" dirty="0">
              <a:solidFill>
                <a:srgbClr val="FF00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159100" y="2228045"/>
            <a:ext cx="10045520" cy="3078051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s-ES" altLang="es-ES" b="1" dirty="0" smtClean="0">
                <a:solidFill>
                  <a:srgbClr val="FF0000"/>
                </a:solidFill>
              </a:rPr>
              <a:t> Persistencia </a:t>
            </a:r>
            <a:r>
              <a:rPr lang="es-ES" altLang="es-ES" b="1" dirty="0">
                <a:solidFill>
                  <a:srgbClr val="FF0000"/>
                </a:solidFill>
              </a:rPr>
              <a:t>de la idea</a:t>
            </a:r>
            <a:endParaRPr lang="es-MX" altLang="es-ES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s-ES" altLang="es-ES" b="1" dirty="0" smtClean="0">
                <a:solidFill>
                  <a:srgbClr val="FF0000"/>
                </a:solidFill>
              </a:rPr>
              <a:t> Negación </a:t>
            </a:r>
            <a:r>
              <a:rPr lang="es-ES" altLang="es-ES" b="1" dirty="0">
                <a:solidFill>
                  <a:srgbClr val="FF0000"/>
                </a:solidFill>
              </a:rPr>
              <a:t>del acto (confirmado o altamente sospechado).</a:t>
            </a:r>
            <a:endParaRPr lang="es-MX" altLang="es-ES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s-ES" altLang="es-ES" b="1" dirty="0" smtClean="0">
                <a:solidFill>
                  <a:srgbClr val="FF0000"/>
                </a:solidFill>
              </a:rPr>
              <a:t> Ancianos </a:t>
            </a:r>
            <a:r>
              <a:rPr lang="es-ES" altLang="es-ES" b="1" dirty="0">
                <a:solidFill>
                  <a:srgbClr val="FF0000"/>
                </a:solidFill>
              </a:rPr>
              <a:t>con enfermedades crónicas</a:t>
            </a:r>
            <a:endParaRPr lang="es-MX" altLang="es-ES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s-ES" altLang="es-ES" b="1" dirty="0" smtClean="0">
                <a:solidFill>
                  <a:srgbClr val="FF0000"/>
                </a:solidFill>
              </a:rPr>
              <a:t> Alucinosis </a:t>
            </a:r>
            <a:r>
              <a:rPr lang="es-ES" altLang="es-ES" b="1" dirty="0">
                <a:solidFill>
                  <a:srgbClr val="FF0000"/>
                </a:solidFill>
              </a:rPr>
              <a:t>alcohólica</a:t>
            </a:r>
            <a:endParaRPr lang="es-MX" altLang="es-ES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s-ES" altLang="es-ES" b="1" dirty="0" smtClean="0">
                <a:solidFill>
                  <a:srgbClr val="FF0000"/>
                </a:solidFill>
              </a:rPr>
              <a:t> Esquizofrénicos </a:t>
            </a:r>
            <a:r>
              <a:rPr lang="es-ES" altLang="es-ES" b="1" dirty="0">
                <a:solidFill>
                  <a:srgbClr val="FF0000"/>
                </a:solidFill>
              </a:rPr>
              <a:t>con alucinaciones que le ordenan el acto suicida.</a:t>
            </a:r>
            <a:endParaRPr lang="es-MX" altLang="es-ES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s-ES" altLang="es-ES" b="1" dirty="0" smtClean="0">
                <a:solidFill>
                  <a:srgbClr val="FF0000"/>
                </a:solidFill>
              </a:rPr>
              <a:t> Nunca </a:t>
            </a:r>
            <a:r>
              <a:rPr lang="es-ES" altLang="es-ES" b="1" dirty="0">
                <a:solidFill>
                  <a:srgbClr val="FF0000"/>
                </a:solidFill>
              </a:rPr>
              <a:t>asumir solo la responsabilidad (familiares, amigos, comunidad y equipo asistencial).</a:t>
            </a:r>
            <a:endParaRPr lang="es-MX" altLang="es-ES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es-MX" alt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24611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97280" y="286603"/>
            <a:ext cx="10058400" cy="1014163"/>
          </a:xfrm>
        </p:spPr>
        <p:txBody>
          <a:bodyPr>
            <a:normAutofit/>
          </a:bodyPr>
          <a:lstStyle/>
          <a:p>
            <a:r>
              <a:rPr lang="es-ES_tradnl" altLang="es-ES" sz="3200" b="1" dirty="0">
                <a:solidFill>
                  <a:srgbClr val="FF0000"/>
                </a:solidFill>
              </a:rPr>
              <a:t>Una vez confirmado evaluar SIEMPRE:</a:t>
            </a:r>
            <a:endParaRPr lang="es-MX" altLang="es-ES" sz="3200" b="1" dirty="0">
              <a:solidFill>
                <a:srgbClr val="FF0000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097280" y="1916113"/>
            <a:ext cx="10058400" cy="421005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s-ES_tradnl" altLang="es-ES" sz="2400" b="1" dirty="0">
                <a:solidFill>
                  <a:srgbClr val="FF0000"/>
                </a:solidFill>
              </a:rPr>
              <a:t>Letalidad del método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s-ES_tradnl" altLang="es-ES" sz="2400" b="1" dirty="0">
                <a:solidFill>
                  <a:srgbClr val="FF0000"/>
                </a:solidFill>
              </a:rPr>
              <a:t>Gravedad de las circunstancias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s-ES_tradnl" altLang="es-ES" sz="2400" b="1" dirty="0">
                <a:solidFill>
                  <a:srgbClr val="FF0000"/>
                </a:solidFill>
              </a:rPr>
              <a:t>Seriedad de la Intención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ES_tradnl" altLang="es-ES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s-ES_tradnl" altLang="es-ES" sz="2400" b="1" dirty="0">
                <a:solidFill>
                  <a:srgbClr val="FF0000"/>
                </a:solidFill>
              </a:rPr>
              <a:t>Además:  </a:t>
            </a:r>
            <a:r>
              <a:rPr lang="es-ES_tradnl" altLang="es-ES" sz="2400" b="1" dirty="0" smtClean="0">
                <a:solidFill>
                  <a:srgbClr val="FF0000"/>
                </a:solidFill>
              </a:rPr>
              <a:t>NOTIFICACION EN TARJETA DE EDO.</a:t>
            </a:r>
          </a:p>
          <a:p>
            <a:pPr>
              <a:buFont typeface="Wingdings" panose="05000000000000000000" pitchFamily="2" charset="2"/>
              <a:buChar char="Ø"/>
            </a:pPr>
            <a:endParaRPr lang="es-MX" altLang="es-E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41461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097280" y="752318"/>
            <a:ext cx="10058400" cy="1093416"/>
          </a:xfrm>
        </p:spPr>
        <p:txBody>
          <a:bodyPr>
            <a:normAutofit/>
          </a:bodyPr>
          <a:lstStyle/>
          <a:p>
            <a:r>
              <a:rPr lang="es-CO" sz="3200" b="1" dirty="0">
                <a:cs typeface="Times New Roman" panose="02020603050405020304" pitchFamily="18" charset="0"/>
              </a:rPr>
              <a:t>Creencias </a:t>
            </a:r>
            <a:r>
              <a:rPr lang="es-CO" sz="3200" b="1" dirty="0" smtClean="0">
                <a:cs typeface="Times New Roman" panose="02020603050405020304" pitchFamily="18" charset="0"/>
              </a:rPr>
              <a:t>erróneas o mitos ante la conducta suicida</a:t>
            </a:r>
            <a:r>
              <a:rPr lang="es-CO" sz="3200" b="1" dirty="0">
                <a:cs typeface="Times New Roman" panose="02020603050405020304" pitchFamily="18" charset="0"/>
              </a:rPr>
              <a:t/>
            </a:r>
            <a:br>
              <a:rPr lang="es-CO" sz="3200" b="1" dirty="0">
                <a:cs typeface="Times New Roman" panose="02020603050405020304" pitchFamily="18" charset="0"/>
              </a:rPr>
            </a:br>
            <a:endParaRPr lang="es-CO" sz="3200" dirty="0">
              <a:cs typeface="Times New Roman" panose="02020603050405020304" pitchFamily="18" charset="0"/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CO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CO" sz="2400" i="1" dirty="0" smtClean="0">
                <a:cs typeface="Times New Roman" panose="02020603050405020304" pitchFamily="18" charset="0"/>
              </a:rPr>
              <a:t> Preguntar </a:t>
            </a:r>
            <a:r>
              <a:rPr lang="es-CO" sz="2400" i="1" dirty="0">
                <a:cs typeface="Times New Roman" panose="02020603050405020304" pitchFamily="18" charset="0"/>
              </a:rPr>
              <a:t>por las ideas de suicidio incrementa el riesgo de suicidio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CO" sz="2400" i="1" dirty="0" smtClean="0">
                <a:cs typeface="Times New Roman" panose="02020603050405020304" pitchFamily="18" charset="0"/>
              </a:rPr>
              <a:t> El </a:t>
            </a:r>
            <a:r>
              <a:rPr lang="es-CO" sz="2400" i="1" dirty="0">
                <a:cs typeface="Times New Roman" panose="02020603050405020304" pitchFamily="18" charset="0"/>
              </a:rPr>
              <a:t>que amenaza con suicidarse no lo hace</a:t>
            </a:r>
            <a:r>
              <a:rPr lang="es-CO" sz="2400" dirty="0"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CO" sz="2400" i="1" dirty="0" smtClean="0">
                <a:cs typeface="Times New Roman" panose="02020603050405020304" pitchFamily="18" charset="0"/>
              </a:rPr>
              <a:t> Si </a:t>
            </a:r>
            <a:r>
              <a:rPr lang="es-CO" sz="2400" i="1" dirty="0">
                <a:cs typeface="Times New Roman" panose="02020603050405020304" pitchFamily="18" charset="0"/>
              </a:rPr>
              <a:t>el paciente se compromete a no suicidarse no lo va a hacer</a:t>
            </a:r>
            <a:r>
              <a:rPr lang="es-CO" sz="2400" dirty="0">
                <a:cs typeface="Times New Roman" panose="02020603050405020304" pitchFamily="18" charset="0"/>
              </a:rPr>
              <a:t>. </a:t>
            </a:r>
            <a:endParaRPr lang="es-CO" sz="2400" dirty="0" smtClean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CO" sz="2400" dirty="0">
                <a:cs typeface="Times New Roman" panose="02020603050405020304" pitchFamily="18" charset="0"/>
              </a:rPr>
              <a:t> </a:t>
            </a:r>
            <a:r>
              <a:rPr lang="es-CO" sz="2400" dirty="0" smtClean="0">
                <a:cs typeface="Times New Roman" panose="02020603050405020304" pitchFamily="18" charset="0"/>
              </a:rPr>
              <a:t>Sólo se suicidan los enfermos mentales.</a:t>
            </a:r>
            <a:endParaRPr lang="es-CO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16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ustomShape 1"/>
          <p:cNvSpPr/>
          <p:nvPr/>
        </p:nvSpPr>
        <p:spPr>
          <a:xfrm>
            <a:off x="965916" y="544545"/>
            <a:ext cx="10606684" cy="730463"/>
          </a:xfrm>
          <a:prstGeom prst="rect">
            <a:avLst/>
          </a:prstGeom>
          <a:noFill/>
          <a:ln>
            <a:noFill/>
          </a:ln>
        </p:spPr>
        <p:txBody>
          <a:bodyPr lIns="83509" tIns="41754" rIns="83509" bIns="41754"/>
          <a:lstStyle/>
          <a:p>
            <a:r>
              <a:rPr lang="es-ES" sz="3200" b="1" dirty="0">
                <a:latin typeface="+mj-lt"/>
                <a:cs typeface="Times New Roman" panose="02020603050405020304" pitchFamily="18" charset="0"/>
              </a:rPr>
              <a:t>Factores de riesgo </a:t>
            </a:r>
            <a:r>
              <a:rPr lang="es-ES" sz="3200" b="1" dirty="0" smtClean="0">
                <a:latin typeface="+mj-lt"/>
                <a:cs typeface="Times New Roman" panose="02020603050405020304" pitchFamily="18" charset="0"/>
              </a:rPr>
              <a:t>personales</a:t>
            </a:r>
            <a:endParaRPr sz="32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7" name="2 Marcador de contenido"/>
          <p:cNvSpPr txBox="1">
            <a:spLocks/>
          </p:cNvSpPr>
          <p:nvPr/>
        </p:nvSpPr>
        <p:spPr>
          <a:xfrm>
            <a:off x="1217283" y="1900673"/>
            <a:ext cx="10286516" cy="2422289"/>
          </a:xfrm>
          <a:prstGeom prst="rect">
            <a:avLst/>
          </a:prstGeom>
        </p:spPr>
        <p:txBody>
          <a:bodyPr>
            <a:normAutofit/>
          </a:bodyPr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endParaRPr lang="es-ES" sz="1856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1802314" y="2569506"/>
            <a:ext cx="9069115" cy="2816843"/>
          </a:xfrm>
          <a:prstGeom prst="rect">
            <a:avLst/>
          </a:prstGeom>
        </p:spPr>
        <p:txBody>
          <a:bodyPr/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endParaRPr lang="es-ES" sz="1856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965916" y="1790164"/>
            <a:ext cx="10112118" cy="4662152"/>
          </a:xfrm>
          <a:prstGeom prst="rect">
            <a:avLst/>
          </a:prstGeom>
        </p:spPr>
        <p:txBody>
          <a:bodyPr>
            <a:noAutofit/>
          </a:bodyPr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24236" indent="-424236">
              <a:buFont typeface="+mj-lt"/>
              <a:buAutoNum type="arabicPeriod"/>
            </a:pPr>
            <a:r>
              <a:rPr lang="es-E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Presencia de una enfermedad </a:t>
            </a:r>
            <a:r>
              <a:rPr lang="es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médica.</a:t>
            </a:r>
            <a:endParaRPr lang="es-E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4236" indent="-424236">
              <a:buFont typeface="+mj-lt"/>
              <a:buAutoNum type="arabicPeriod"/>
            </a:pPr>
            <a:r>
              <a:rPr lang="es-E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Tener un diagnóstico de enfermedad </a:t>
            </a:r>
            <a:r>
              <a:rPr lang="es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mental.</a:t>
            </a:r>
            <a:endParaRPr lang="es-E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4236" indent="-424236">
              <a:buFont typeface="+mj-lt"/>
              <a:buAutoNum type="arabicPeriod"/>
            </a:pPr>
            <a:r>
              <a:rPr lang="es-E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Debut reciente en una enfermedad mental grave y persistente.</a:t>
            </a:r>
          </a:p>
          <a:p>
            <a:pPr marL="424236" indent="-424236">
              <a:buFont typeface="+mj-lt"/>
              <a:buAutoNum type="arabicPeriod"/>
            </a:pPr>
            <a:r>
              <a:rPr lang="es-E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Mala adherencia al tratamiento farmacológico </a:t>
            </a:r>
            <a:r>
              <a:rPr lang="es-E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preescrito</a:t>
            </a:r>
            <a:r>
              <a:rPr lang="es-E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24236" indent="-424236">
              <a:buFont typeface="+mj-lt"/>
              <a:buAutoNum type="arabicPeriod"/>
            </a:pPr>
            <a:r>
              <a:rPr lang="es-E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Antecedentes personales de ideación o tentativas suicidas.</a:t>
            </a:r>
          </a:p>
          <a:p>
            <a:pPr marL="424236" indent="-424236">
              <a:buFont typeface="+mj-lt"/>
              <a:buAutoNum type="arabicPeriod"/>
            </a:pPr>
            <a:r>
              <a:rPr lang="es-E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existencia de antecedentes personales de intentos autolíticos en el </a:t>
            </a:r>
            <a:r>
              <a:rPr lang="es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pasado.</a:t>
            </a:r>
          </a:p>
          <a:p>
            <a:pPr marL="424236" indent="-424236">
              <a:buFont typeface="+mj-lt"/>
              <a:buAutoNum type="arabicPeriod"/>
            </a:pPr>
            <a:r>
              <a:rPr lang="es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Sentimientos </a:t>
            </a:r>
            <a:r>
              <a:rPr lang="es-E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fracaso personal, indefensión y desesperanza frente a la vida y su </a:t>
            </a:r>
            <a:r>
              <a:rPr lang="es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futuro.</a:t>
            </a:r>
          </a:p>
          <a:p>
            <a:pPr marL="424236" indent="-424236">
              <a:buFont typeface="+mj-lt"/>
              <a:buAutoNum type="arabicPeriod"/>
            </a:pPr>
            <a:r>
              <a:rPr lang="es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Altos </a:t>
            </a:r>
            <a:r>
              <a:rPr lang="es-E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niveles de impulsividad, agresividad y baja tolerancia a la </a:t>
            </a:r>
            <a:r>
              <a:rPr lang="es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frustración.</a:t>
            </a:r>
            <a:endParaRPr lang="es-E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71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ustomShape 1"/>
          <p:cNvSpPr/>
          <p:nvPr/>
        </p:nvSpPr>
        <p:spPr>
          <a:xfrm>
            <a:off x="1217284" y="1106548"/>
            <a:ext cx="10286516" cy="637137"/>
          </a:xfrm>
          <a:prstGeom prst="rect">
            <a:avLst/>
          </a:prstGeom>
          <a:noFill/>
          <a:ln>
            <a:noFill/>
          </a:ln>
        </p:spPr>
        <p:txBody>
          <a:bodyPr lIns="83509" tIns="41754" rIns="83509" bIns="41754"/>
          <a:lstStyle/>
          <a:p>
            <a:r>
              <a:rPr lang="es-ES" sz="3200" b="1" dirty="0">
                <a:latin typeface="+mj-lt"/>
                <a:cs typeface="Times New Roman" panose="02020603050405020304" pitchFamily="18" charset="0"/>
              </a:rPr>
              <a:t>Factores de riesgo Familiares </a:t>
            </a:r>
            <a:endParaRPr sz="32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7" name="2 Marcador de contenido"/>
          <p:cNvSpPr txBox="1">
            <a:spLocks/>
          </p:cNvSpPr>
          <p:nvPr/>
        </p:nvSpPr>
        <p:spPr>
          <a:xfrm>
            <a:off x="1217283" y="1900673"/>
            <a:ext cx="10286516" cy="2422289"/>
          </a:xfrm>
          <a:prstGeom prst="rect">
            <a:avLst/>
          </a:prstGeom>
        </p:spPr>
        <p:txBody>
          <a:bodyPr>
            <a:normAutofit/>
          </a:bodyPr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endParaRPr lang="es-ES" sz="1856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1802314" y="2569506"/>
            <a:ext cx="9069115" cy="2816843"/>
          </a:xfrm>
          <a:prstGeom prst="rect">
            <a:avLst/>
          </a:prstGeom>
        </p:spPr>
        <p:txBody>
          <a:bodyPr/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endParaRPr lang="es-ES" sz="1856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1440896" y="2433754"/>
            <a:ext cx="9791949" cy="3778416"/>
          </a:xfrm>
          <a:prstGeom prst="rect">
            <a:avLst/>
          </a:prstGeom>
        </p:spPr>
        <p:txBody>
          <a:bodyPr>
            <a:noAutofit/>
          </a:bodyPr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E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Antecedentes familiares de suicidio.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Pertenecer a una familia con altos niveles de crítica y hostilidad.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Abuso de alcohol o drogas en la familia.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Haber sufrido o sufrir maltrato físico, psicológico y/o abuso sexual.</a:t>
            </a:r>
          </a:p>
          <a:p>
            <a:pPr marL="424236" indent="-424236">
              <a:buFont typeface="+mj-lt"/>
              <a:buAutoNum type="arabicPeriod"/>
            </a:pPr>
            <a:endParaRPr lang="es-ES" sz="2227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6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ustomShape 1"/>
          <p:cNvSpPr/>
          <p:nvPr/>
        </p:nvSpPr>
        <p:spPr>
          <a:xfrm>
            <a:off x="1056068" y="676784"/>
            <a:ext cx="10447731" cy="1059890"/>
          </a:xfrm>
          <a:prstGeom prst="rect">
            <a:avLst/>
          </a:prstGeom>
          <a:noFill/>
          <a:ln>
            <a:noFill/>
          </a:ln>
        </p:spPr>
        <p:txBody>
          <a:bodyPr lIns="83509" tIns="41754" rIns="83509" bIns="41754"/>
          <a:lstStyle/>
          <a:p>
            <a:r>
              <a:rPr lang="es-ES" sz="3200" b="1" dirty="0">
                <a:latin typeface="+mj-lt"/>
                <a:cs typeface="Times New Roman" panose="02020603050405020304" pitchFamily="18" charset="0"/>
              </a:rPr>
              <a:t>Factores de riesgo Social </a:t>
            </a:r>
            <a:endParaRPr sz="32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7" name="2 Marcador de contenido"/>
          <p:cNvSpPr txBox="1">
            <a:spLocks/>
          </p:cNvSpPr>
          <p:nvPr/>
        </p:nvSpPr>
        <p:spPr>
          <a:xfrm>
            <a:off x="1217283" y="1900673"/>
            <a:ext cx="10286516" cy="2422289"/>
          </a:xfrm>
          <a:prstGeom prst="rect">
            <a:avLst/>
          </a:prstGeom>
        </p:spPr>
        <p:txBody>
          <a:bodyPr>
            <a:normAutofit/>
          </a:bodyPr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endParaRPr lang="es-ES" sz="1856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1802314" y="2569506"/>
            <a:ext cx="9069115" cy="2816843"/>
          </a:xfrm>
          <a:prstGeom prst="rect">
            <a:avLst/>
          </a:prstGeom>
        </p:spPr>
        <p:txBody>
          <a:bodyPr/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endParaRPr lang="es-ES" sz="1856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917674" y="1563618"/>
            <a:ext cx="10586125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8177" indent="-318177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400" dirty="0">
                <a:cs typeface="Times New Roman" panose="02020603050405020304" pitchFamily="18" charset="0"/>
              </a:rPr>
              <a:t>Desempleo.</a:t>
            </a:r>
          </a:p>
          <a:p>
            <a:pPr marL="318177" indent="-318177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400" dirty="0">
                <a:cs typeface="Times New Roman" panose="02020603050405020304" pitchFamily="18" charset="0"/>
              </a:rPr>
              <a:t>Ausencia/ pérdida de una red social de apoyo.</a:t>
            </a:r>
          </a:p>
          <a:p>
            <a:pPr marL="318177" indent="-318177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400" dirty="0">
                <a:cs typeface="Times New Roman" panose="02020603050405020304" pitchFamily="18" charset="0"/>
              </a:rPr>
              <a:t>Aislamiento social.</a:t>
            </a:r>
          </a:p>
          <a:p>
            <a:pPr marL="318177" indent="-318177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400" dirty="0">
                <a:cs typeface="Times New Roman" panose="02020603050405020304" pitchFamily="18" charset="0"/>
              </a:rPr>
              <a:t>Dificultad para acceder a los servicios de atención socio-sanitarios especializados: Servicios de Salud Mental y Servicios Sociales.</a:t>
            </a:r>
          </a:p>
          <a:p>
            <a:pPr marL="318177" indent="-318177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400" dirty="0">
                <a:cs typeface="Times New Roman" panose="02020603050405020304" pitchFamily="18" charset="0"/>
              </a:rPr>
              <a:t>Presencia de acontecimientos vitales negativos (</a:t>
            </a:r>
            <a:r>
              <a:rPr lang="es-ES" sz="2400" dirty="0" err="1">
                <a:cs typeface="Times New Roman" panose="02020603050405020304" pitchFamily="18" charset="0"/>
              </a:rPr>
              <a:t>p.e</a:t>
            </a:r>
            <a:r>
              <a:rPr lang="es-ES" sz="2400" dirty="0">
                <a:cs typeface="Times New Roman" panose="02020603050405020304" pitchFamily="18" charset="0"/>
              </a:rPr>
              <a:t>. muerte de una persona querida, ruptura de pareja, problemas legales).</a:t>
            </a:r>
          </a:p>
        </p:txBody>
      </p:sp>
    </p:spTree>
    <p:extLst>
      <p:ext uri="{BB962C8B-B14F-4D97-AF65-F5344CB8AC3E}">
        <p14:creationId xmlns:p14="http://schemas.microsoft.com/office/powerpoint/2010/main" val="264332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ustomShape 1"/>
          <p:cNvSpPr/>
          <p:nvPr/>
        </p:nvSpPr>
        <p:spPr>
          <a:xfrm>
            <a:off x="1217283" y="772133"/>
            <a:ext cx="10286516" cy="1059890"/>
          </a:xfrm>
          <a:prstGeom prst="rect">
            <a:avLst/>
          </a:prstGeom>
          <a:noFill/>
          <a:ln>
            <a:noFill/>
          </a:ln>
        </p:spPr>
        <p:txBody>
          <a:bodyPr lIns="83509" tIns="41754" rIns="83509" bIns="41754"/>
          <a:lstStyle/>
          <a:p>
            <a:pPr>
              <a:lnSpc>
                <a:spcPct val="100000"/>
              </a:lnSpc>
            </a:pPr>
            <a:r>
              <a:rPr lang="es-ES" sz="3200" b="1" dirty="0">
                <a:latin typeface="+mj-lt"/>
                <a:cs typeface="Times New Roman" panose="02020603050405020304" pitchFamily="18" charset="0"/>
              </a:rPr>
              <a:t>Factores protectores</a:t>
            </a:r>
            <a:endParaRPr sz="32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7" name="2 Marcador de contenido"/>
          <p:cNvSpPr txBox="1">
            <a:spLocks/>
          </p:cNvSpPr>
          <p:nvPr/>
        </p:nvSpPr>
        <p:spPr>
          <a:xfrm>
            <a:off x="1217283" y="1900673"/>
            <a:ext cx="10286516" cy="2422289"/>
          </a:xfrm>
          <a:prstGeom prst="rect">
            <a:avLst/>
          </a:prstGeom>
        </p:spPr>
        <p:txBody>
          <a:bodyPr>
            <a:normAutofit/>
          </a:bodyPr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endParaRPr lang="es-ES" sz="1856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1373608" y="2569506"/>
            <a:ext cx="10346266" cy="2816843"/>
          </a:xfrm>
          <a:prstGeom prst="rect">
            <a:avLst/>
          </a:prstGeom>
        </p:spPr>
        <p:txBody>
          <a:bodyPr/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Ø"/>
            </a:pPr>
            <a:endParaRPr lang="es-ES" sz="1856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1217283" y="2166439"/>
            <a:ext cx="10090368" cy="3219910"/>
          </a:xfrm>
          <a:prstGeom prst="rect">
            <a:avLst/>
          </a:prstGeom>
        </p:spPr>
        <p:txBody>
          <a:bodyPr>
            <a:noAutofit/>
          </a:bodyPr>
          <a:lstStyle>
            <a:lvl1pPr marL="306004" indent="-306004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63009" indent="-255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2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0013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49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28018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3602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44029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52034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060040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468045" indent="-204003" algn="l" defTabSz="408005" rtl="0" eaLnBrk="1" latinLnBrk="0" hangingPunct="1">
              <a:spcBef>
                <a:spcPts val="892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07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227" dirty="0">
                <a:solidFill>
                  <a:schemeClr val="tx1"/>
                </a:solidFill>
                <a:cs typeface="Times New Roman" panose="02020603050405020304" pitchFamily="18" charset="0"/>
              </a:rPr>
              <a:t>Alta autoestima.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227" dirty="0">
                <a:solidFill>
                  <a:schemeClr val="tx1"/>
                </a:solidFill>
                <a:cs typeface="Times New Roman" panose="02020603050405020304" pitchFamily="18" charset="0"/>
              </a:rPr>
              <a:t>Relaciones sociales (familiares y amigos).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227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Apoyo </a:t>
            </a:r>
            <a:r>
              <a:rPr lang="es-ES" sz="2227" dirty="0">
                <a:solidFill>
                  <a:schemeClr val="tx1"/>
                </a:solidFill>
                <a:cs typeface="Times New Roman" panose="02020603050405020304" pitchFamily="18" charset="0"/>
              </a:rPr>
              <a:t>social.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227" dirty="0">
                <a:solidFill>
                  <a:schemeClr val="tx1"/>
                </a:solidFill>
                <a:cs typeface="Times New Roman" panose="02020603050405020304" pitchFamily="18" charset="0"/>
              </a:rPr>
              <a:t>Creencias religiosas o espirituales.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sz="2227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Relación </a:t>
            </a:r>
            <a:r>
              <a:rPr lang="es-ES" sz="2227" dirty="0">
                <a:solidFill>
                  <a:schemeClr val="tx1"/>
                </a:solidFill>
                <a:cs typeface="Times New Roman" panose="02020603050405020304" pitchFamily="18" charset="0"/>
              </a:rPr>
              <a:t>estable de pareja.</a:t>
            </a:r>
          </a:p>
          <a:p>
            <a:pPr>
              <a:buFont typeface="Wingdings" pitchFamily="2" charset="2"/>
              <a:buChar char="Ø"/>
            </a:pPr>
            <a:endParaRPr lang="es-ES" sz="2227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endParaRPr lang="es-ES" sz="222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30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03" y="325240"/>
            <a:ext cx="10058400" cy="988405"/>
          </a:xfrm>
        </p:spPr>
        <p:txBody>
          <a:bodyPr>
            <a:normAutofit/>
          </a:bodyPr>
          <a:lstStyle/>
          <a:p>
            <a:r>
              <a:rPr lang="es-CO" sz="3200" b="1" dirty="0" smtClean="0">
                <a:cs typeface="Times New Roman" panose="02020603050405020304" pitchFamily="18" charset="0"/>
              </a:rPr>
              <a:t>Abordaje psiquiátrico</a:t>
            </a:r>
            <a:endParaRPr lang="es-CO" sz="296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65914" y="1423883"/>
            <a:ext cx="10558451" cy="5267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4845" tIns="42422" rIns="84845" bIns="42422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Evaluar factores </a:t>
            </a: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de riesgo y </a:t>
            </a: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factores protectores </a:t>
            </a: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para la misma. </a:t>
            </a:r>
          </a:p>
          <a:p>
            <a:pPr marL="0" indent="0"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Explorar la presencia</a:t>
            </a: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, grado y determinación de la ideación suicida. </a:t>
            </a:r>
          </a:p>
          <a:p>
            <a:pPr marL="0" indent="0"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CO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Explorar planes para </a:t>
            </a: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llevarla a cabo. </a:t>
            </a:r>
            <a:endParaRPr lang="es-CO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indent="0"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CO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s-E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Conocer los motivos </a:t>
            </a:r>
            <a:r>
              <a:rPr lang="es-ES" dirty="0">
                <a:solidFill>
                  <a:schemeClr val="tx1"/>
                </a:solidFill>
                <a:cs typeface="Times New Roman" panose="02020603050405020304" pitchFamily="18" charset="0"/>
              </a:rPr>
              <a:t>que llevan al individuo a suicidarse, grado de certidumbre de que se va a conseguir un resultado </a:t>
            </a:r>
            <a:r>
              <a:rPr lang="es-E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fatal.</a:t>
            </a:r>
          </a:p>
          <a:p>
            <a:pPr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endParaRPr lang="es-ES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s-E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Indagar sobre aspectos </a:t>
            </a:r>
            <a:r>
              <a:rPr lang="es-ES" dirty="0">
                <a:solidFill>
                  <a:schemeClr val="tx1"/>
                </a:solidFill>
                <a:cs typeface="Times New Roman" panose="02020603050405020304" pitchFamily="18" charset="0"/>
              </a:rPr>
              <a:t>relacionados con las circunstancias en las que tiene lugar tanto la conducta </a:t>
            </a:r>
            <a:r>
              <a:rPr lang="es-E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suicida.</a:t>
            </a:r>
            <a:endParaRPr lang="es-ES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indent="0"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CO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Indagar sobre la accesibilidad </a:t>
            </a: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a determinados medios potencialmente </a:t>
            </a: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letales.</a:t>
            </a:r>
          </a:p>
          <a:p>
            <a:pPr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endParaRPr lang="es-CO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D</a:t>
            </a: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 </a:t>
            </a: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llegar a </a:t>
            </a: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cometerse el acto suicida, evaluar su letalidad</a:t>
            </a: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s-CO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 intencionalidad </a:t>
            </a:r>
            <a:r>
              <a:rPr lang="es-CO" dirty="0">
                <a:solidFill>
                  <a:schemeClr val="tx1"/>
                </a:solidFill>
                <a:cs typeface="Times New Roman" panose="02020603050405020304" pitchFamily="18" charset="0"/>
              </a:rPr>
              <a:t>de morir. </a:t>
            </a:r>
          </a:p>
          <a:p>
            <a:pPr marL="0" indent="0" defTabSz="84847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CO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indent="0" defTabSz="848472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CO" sz="1856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00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3200" b="1" dirty="0">
                <a:latin typeface="+mn-lt"/>
                <a:cs typeface="Times New Roman" panose="02020603050405020304" pitchFamily="18" charset="0"/>
              </a:rPr>
              <a:t>Exploración de las características del intento de suicidio</a:t>
            </a:r>
            <a:br>
              <a:rPr lang="es-CO" sz="3200" b="1" dirty="0">
                <a:latin typeface="+mn-lt"/>
                <a:cs typeface="Times New Roman" panose="02020603050405020304" pitchFamily="18" charset="0"/>
              </a:rPr>
            </a:br>
            <a:endParaRPr lang="es-CO" sz="32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2167706"/>
            <a:ext cx="10058400" cy="3421725"/>
          </a:xfrm>
        </p:spPr>
        <p:txBody>
          <a:bodyPr>
            <a:normAutofit/>
          </a:bodyPr>
          <a:lstStyle/>
          <a:p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s-C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Peligrosidad del método </a:t>
            </a:r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s-C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Conciencia la efectividad de la tentativa </a:t>
            </a:r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s-C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Grado de planificación</a:t>
            </a:r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s-C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Accesibilidad</a:t>
            </a:r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s-C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Finalidad </a:t>
            </a:r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s-C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Actitud ante el resultado </a:t>
            </a:r>
            <a:endParaRPr lang="es-C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222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24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1" y="557130"/>
            <a:ext cx="9601196" cy="795152"/>
          </a:xfrm>
        </p:spPr>
        <p:txBody>
          <a:bodyPr>
            <a:normAutofit/>
          </a:bodyPr>
          <a:lstStyle/>
          <a:p>
            <a:r>
              <a:rPr lang="es-ES_tradnl" sz="3200" b="1" dirty="0"/>
              <a:t>Atención </a:t>
            </a:r>
            <a:r>
              <a:rPr lang="es-ES_tradnl" sz="3200" b="1" dirty="0" smtClean="0"/>
              <a:t>secundaria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08338" y="1712891"/>
            <a:ext cx="10496282" cy="4494726"/>
          </a:xfrm>
        </p:spPr>
        <p:txBody>
          <a:bodyPr>
            <a:noAutofit/>
          </a:bodyPr>
          <a:lstStyle/>
          <a:p>
            <a:pPr lvl="0"/>
            <a:endParaRPr lang="es-ES_tradnl" dirty="0" smtClean="0"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s-ES_tradnl" dirty="0">
                <a:cs typeface="Times New Roman" panose="02020603050405020304" pitchFamily="18" charset="0"/>
              </a:rPr>
              <a:t> </a:t>
            </a:r>
            <a:r>
              <a:rPr lang="es-ES_tradnl" dirty="0" smtClean="0">
                <a:cs typeface="Times New Roman" panose="02020603050405020304" pitchFamily="18" charset="0"/>
              </a:rPr>
              <a:t>Garantizar </a:t>
            </a:r>
            <a:r>
              <a:rPr lang="es-ES_tradnl" dirty="0">
                <a:cs typeface="Times New Roman" panose="02020603050405020304" pitchFamily="18" charset="0"/>
              </a:rPr>
              <a:t>que a toda persona con I.S. le sea confeccionada con calidad la tarjeta de EDO.</a:t>
            </a:r>
            <a:endParaRPr lang="es-ES" dirty="0"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s-ES_tradnl" dirty="0" smtClean="0">
                <a:cs typeface="Times New Roman" panose="02020603050405020304" pitchFamily="18" charset="0"/>
              </a:rPr>
              <a:t> Cumplir </a:t>
            </a:r>
            <a:r>
              <a:rPr lang="es-ES_tradnl" dirty="0">
                <a:cs typeface="Times New Roman" panose="02020603050405020304" pitchFamily="18" charset="0"/>
              </a:rPr>
              <a:t>con exactitud una observación hospitalaria especializada con un mínimo de 24 horas en la población infanto-juvenil con I.S.</a:t>
            </a:r>
            <a:endParaRPr lang="es-ES" dirty="0"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s-ES_tradnl" dirty="0" smtClean="0">
                <a:cs typeface="Times New Roman" panose="02020603050405020304" pitchFamily="18" charset="0"/>
              </a:rPr>
              <a:t> Realizar </a:t>
            </a:r>
            <a:r>
              <a:rPr lang="es-ES_tradnl" dirty="0">
                <a:cs typeface="Times New Roman" panose="02020603050405020304" pitchFamily="18" charset="0"/>
              </a:rPr>
              <a:t>la valoración especializada de cada persona con I.S. teniendo en cuenta la seriedad de la intención, la gravedad de las circunstancias y la letalidad del método, para decidir la posible  hospitalización.</a:t>
            </a:r>
            <a:endParaRPr lang="es-ES" dirty="0"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s-ES_tradnl" dirty="0" smtClean="0">
                <a:cs typeface="Times New Roman" panose="02020603050405020304" pitchFamily="18" charset="0"/>
              </a:rPr>
              <a:t> Optimizar </a:t>
            </a:r>
            <a:r>
              <a:rPr lang="es-ES_tradnl" dirty="0">
                <a:cs typeface="Times New Roman" panose="02020603050405020304" pitchFamily="18" charset="0"/>
              </a:rPr>
              <a:t>el funcionamiento del equipo multidisciplinario en la atención del paciente con I.S.</a:t>
            </a:r>
            <a:endParaRPr lang="es-ES" dirty="0"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s-ES_tradnl" dirty="0" smtClean="0">
                <a:cs typeface="Times New Roman" panose="02020603050405020304" pitchFamily="18" charset="0"/>
              </a:rPr>
              <a:t> Establecer </a:t>
            </a:r>
            <a:r>
              <a:rPr lang="es-ES_tradnl" dirty="0">
                <a:cs typeface="Times New Roman" panose="02020603050405020304" pitchFamily="18" charset="0"/>
              </a:rPr>
              <a:t>la confección de un resumen de la atención recibida al alta médica para el ESM del área de salud.</a:t>
            </a:r>
            <a:endParaRPr lang="es-ES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60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210615" y="977789"/>
            <a:ext cx="10001868" cy="4473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altLang="es-ES" sz="2800" b="1" u="sng" dirty="0">
                <a:latin typeface="+mj-lt"/>
                <a:cs typeface="Times New Roman" panose="02020603050405020304" pitchFamily="18" charset="0"/>
              </a:rPr>
              <a:t>DEFINICION DE URGENCIA PSIQUIÁTRICA</a:t>
            </a:r>
            <a:r>
              <a:rPr lang="es-ES" altLang="es-ES" sz="2800" b="1" dirty="0">
                <a:latin typeface="+mj-lt"/>
                <a:cs typeface="Times New Roman" panose="02020603050405020304" pitchFamily="18" charset="0"/>
              </a:rPr>
              <a:t>:  </a:t>
            </a:r>
            <a:endParaRPr lang="es-ES" altLang="es-ES" sz="2800" b="1" dirty="0" smtClean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altLang="es-ES" sz="2800" b="1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altLang="es-ES" sz="2400" dirty="0" smtClean="0">
                <a:cs typeface="Times New Roman" panose="02020603050405020304" pitchFamily="18" charset="0"/>
              </a:rPr>
              <a:t>Perturbación </a:t>
            </a:r>
            <a:r>
              <a:rPr lang="es-ES" altLang="es-ES" sz="2400" dirty="0">
                <a:cs typeface="Times New Roman" panose="02020603050405020304" pitchFamily="18" charset="0"/>
              </a:rPr>
              <a:t>del pensamiento, de los sentimientos o de las acciones que incluye a toda </a:t>
            </a:r>
            <a:r>
              <a:rPr lang="es-ES" altLang="es-ES" sz="2400" u="sng" dirty="0">
                <a:cs typeface="Times New Roman" panose="02020603050405020304" pitchFamily="18" charset="0"/>
              </a:rPr>
              <a:t>crisis</a:t>
            </a:r>
            <a:r>
              <a:rPr lang="es-ES" altLang="es-ES" sz="2400" dirty="0">
                <a:cs typeface="Times New Roman" panose="02020603050405020304" pitchFamily="18" charset="0"/>
              </a:rPr>
              <a:t> que necesita la </a:t>
            </a:r>
            <a:r>
              <a:rPr lang="es-ES" altLang="es-ES" sz="2400" u="sng" dirty="0">
                <a:cs typeface="Times New Roman" panose="02020603050405020304" pitchFamily="18" charset="0"/>
              </a:rPr>
              <a:t>asistencia inmediata</a:t>
            </a:r>
            <a:r>
              <a:rPr lang="es-ES" altLang="es-ES" sz="2400" dirty="0">
                <a:cs typeface="Times New Roman" panose="02020603050405020304" pitchFamily="18" charset="0"/>
              </a:rPr>
              <a:t> de un </a:t>
            </a:r>
            <a:r>
              <a:rPr lang="es-ES" altLang="es-ES" sz="2400" u="sng" dirty="0">
                <a:cs typeface="Times New Roman" panose="02020603050405020304" pitchFamily="18" charset="0"/>
              </a:rPr>
              <a:t>personal calificado</a:t>
            </a:r>
            <a:r>
              <a:rPr lang="es-ES" altLang="es-ES" sz="2400" dirty="0">
                <a:cs typeface="Times New Roman" panose="02020603050405020304" pitchFamily="18" charset="0"/>
              </a:rPr>
              <a:t>, porque </a:t>
            </a:r>
            <a:r>
              <a:rPr lang="es-ES" altLang="es-ES" sz="2400" u="sng" dirty="0">
                <a:cs typeface="Times New Roman" panose="02020603050405020304" pitchFamily="18" charset="0"/>
              </a:rPr>
              <a:t>incapacita</a:t>
            </a:r>
            <a:r>
              <a:rPr lang="es-ES" altLang="es-ES" sz="2400" dirty="0">
                <a:cs typeface="Times New Roman" panose="02020603050405020304" pitchFamily="18" charset="0"/>
              </a:rPr>
              <a:t>  al sujeto para resolver por </a:t>
            </a:r>
            <a:r>
              <a:rPr lang="es-ES" altLang="es-ES" sz="2400" dirty="0" smtClean="0">
                <a:cs typeface="Times New Roman" panose="02020603050405020304" pitchFamily="18" charset="0"/>
              </a:rPr>
              <a:t>sí </a:t>
            </a:r>
            <a:r>
              <a:rPr lang="es-ES" altLang="es-ES" sz="2400" dirty="0">
                <a:cs typeface="Times New Roman" panose="02020603050405020304" pitchFamily="18" charset="0"/>
              </a:rPr>
              <a:t>mismo la situación que le crea y </a:t>
            </a:r>
            <a:r>
              <a:rPr lang="es-ES" altLang="es-ES" sz="2400" u="sng" dirty="0">
                <a:cs typeface="Times New Roman" panose="02020603050405020304" pitchFamily="18" charset="0"/>
              </a:rPr>
              <a:t>puede </a:t>
            </a:r>
            <a:r>
              <a:rPr lang="es-ES" altLang="es-ES" sz="2400" u="sng" dirty="0" smtClean="0">
                <a:cs typeface="Times New Roman" panose="02020603050405020304" pitchFamily="18" charset="0"/>
              </a:rPr>
              <a:t>poner en peligro </a:t>
            </a:r>
            <a:r>
              <a:rPr lang="es-ES" altLang="es-ES" sz="2400" u="sng" dirty="0">
                <a:cs typeface="Times New Roman" panose="02020603050405020304" pitchFamily="18" charset="0"/>
              </a:rPr>
              <a:t>la vida</a:t>
            </a:r>
            <a:r>
              <a:rPr lang="es-ES" altLang="es-ES" sz="2400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>
                <a:solidFill>
                  <a:schemeClr val="accent1">
                    <a:shade val="75000"/>
                  </a:schemeClr>
                </a:solidFill>
                <a:latin typeface="+mn-lt"/>
              </a:rPr>
              <a:t>www.reeme.arizona.edu</a:t>
            </a:r>
          </a:p>
        </p:txBody>
      </p:sp>
    </p:spTree>
    <p:extLst>
      <p:ext uri="{BB962C8B-B14F-4D97-AF65-F5344CB8AC3E}">
        <p14:creationId xmlns:p14="http://schemas.microsoft.com/office/powerpoint/2010/main" val="512869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1369" y="611747"/>
            <a:ext cx="10431887" cy="10109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E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3600" b="1" dirty="0" smtClean="0">
                <a:cs typeface="Times New Roman" panose="02020603050405020304" pitchFamily="18" charset="0"/>
              </a:rPr>
              <a:t>Conducta a seguir ante una urgencia psiquiátrica</a:t>
            </a:r>
            <a:endParaRPr lang="es-ES" sz="3600" dirty="0">
              <a:cs typeface="Times New Roman" panose="02020603050405020304" pitchFamily="18" charset="0"/>
            </a:endParaRPr>
          </a:p>
        </p:txBody>
      </p:sp>
      <p:sp>
        <p:nvSpPr>
          <p:cNvPr id="38915" name="Marcador de contenido 2"/>
          <p:cNvSpPr>
            <a:spLocks noGrp="1"/>
          </p:cNvSpPr>
          <p:nvPr>
            <p:ph idx="1"/>
          </p:nvPr>
        </p:nvSpPr>
        <p:spPr>
          <a:xfrm>
            <a:off x="994803" y="2353034"/>
            <a:ext cx="10351483" cy="52435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Actitud del médico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Historia clínica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Examen mental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Examen físico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Solicitud de exámenes complementarios adecuados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Manejo especifico según la entidad causal</a:t>
            </a:r>
          </a:p>
        </p:txBody>
      </p:sp>
    </p:spTree>
    <p:extLst>
      <p:ext uri="{BB962C8B-B14F-4D97-AF65-F5344CB8AC3E}">
        <p14:creationId xmlns:p14="http://schemas.microsoft.com/office/powerpoint/2010/main" val="425415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171977" y="533400"/>
            <a:ext cx="8810223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s-ES" sz="3200" b="1" dirty="0">
                <a:cs typeface="Times New Roman" panose="02020603050405020304" pitchFamily="18" charset="0"/>
              </a:rPr>
              <a:t>OBJETIVO DE LA ATENCIÓN</a:t>
            </a:r>
          </a:p>
        </p:txBody>
      </p:sp>
      <p:sp>
        <p:nvSpPr>
          <p:cNvPr id="17411" name="Rectangle 2051"/>
          <p:cNvSpPr>
            <a:spLocks noGrp="1" noChangeArrowheads="1"/>
          </p:cNvSpPr>
          <p:nvPr>
            <p:ph idx="1"/>
          </p:nvPr>
        </p:nvSpPr>
        <p:spPr>
          <a:xfrm>
            <a:off x="1171977" y="2286000"/>
            <a:ext cx="8657823" cy="31242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Evitar el riesgo vital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Reparar el daño, si lo hubiere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Aliviar el sufrimiento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Prevenir la repetición del episodio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s-ES" altLang="es-ES" sz="2400" dirty="0" smtClean="0">
                <a:cs typeface="Times New Roman" panose="02020603050405020304" pitchFamily="18" charset="0"/>
              </a:rPr>
              <a:t> Orientar a la familia y/o al paciente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>
                <a:solidFill>
                  <a:schemeClr val="accent1">
                    <a:shade val="75000"/>
                  </a:schemeClr>
                </a:solidFill>
                <a:latin typeface="+mn-lt"/>
              </a:rPr>
              <a:t>www.reeme.arizona.edu</a:t>
            </a:r>
          </a:p>
        </p:txBody>
      </p:sp>
    </p:spTree>
    <p:extLst>
      <p:ext uri="{BB962C8B-B14F-4D97-AF65-F5344CB8AC3E}">
        <p14:creationId xmlns:p14="http://schemas.microsoft.com/office/powerpoint/2010/main" val="222280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>
                <a:cs typeface="Times New Roman" panose="02020603050405020304" pitchFamily="18" charset="0"/>
              </a:rPr>
              <a:t>Seguimiento asistencial</a:t>
            </a:r>
            <a:endParaRPr lang="es-ES" sz="3200" b="1" dirty="0">
              <a:cs typeface="Times New Roman" panose="02020603050405020304" pitchFamily="18" charset="0"/>
            </a:endParaRPr>
          </a:p>
        </p:txBody>
      </p:sp>
      <p:sp>
        <p:nvSpPr>
          <p:cNvPr id="39939" name="Marcador de contenido 2"/>
          <p:cNvSpPr>
            <a:spLocks noGrp="1"/>
          </p:cNvSpPr>
          <p:nvPr>
            <p:ph idx="1"/>
          </p:nvPr>
        </p:nvSpPr>
        <p:spPr>
          <a:xfrm>
            <a:off x="1097280" y="2180585"/>
            <a:ext cx="10058400" cy="2970965"/>
          </a:xfrm>
        </p:spPr>
        <p:txBody>
          <a:bodyPr>
            <a:normAutofit fontScale="92500"/>
          </a:bodyPr>
          <a:lstStyle/>
          <a:p>
            <a:endParaRPr lang="es-ES" alt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Ambulatorio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Domiciliario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Hospital parcial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Ingreso hospitalario en un servicio de psiquiatría</a:t>
            </a:r>
          </a:p>
        </p:txBody>
      </p:sp>
    </p:spTree>
    <p:extLst>
      <p:ext uri="{BB962C8B-B14F-4D97-AF65-F5344CB8AC3E}">
        <p14:creationId xmlns:p14="http://schemas.microsoft.com/office/powerpoint/2010/main" val="42160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051"/>
          <p:cNvSpPr>
            <a:spLocks noGrp="1" noChangeArrowheads="1"/>
          </p:cNvSpPr>
          <p:nvPr>
            <p:ph idx="1"/>
          </p:nvPr>
        </p:nvSpPr>
        <p:spPr>
          <a:xfrm>
            <a:off x="965916" y="832610"/>
            <a:ext cx="10053384" cy="543940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s-ES" sz="3200" b="1" u="sng" dirty="0">
                <a:latin typeface="+mj-lt"/>
                <a:cs typeface="Times New Roman" panose="02020603050405020304" pitchFamily="18" charset="0"/>
              </a:rPr>
              <a:t>CRITERIOS DE URGENCIA PSIQUIATRICA</a:t>
            </a:r>
            <a:r>
              <a:rPr lang="es-ES" sz="3200" b="1" u="sng" dirty="0" smtClean="0">
                <a:latin typeface="+mj-lt"/>
                <a:cs typeface="Times New Roman" panose="02020603050405020304" pitchFamily="18" charset="0"/>
              </a:rPr>
              <a:t>:</a:t>
            </a:r>
          </a:p>
          <a:p>
            <a:pPr>
              <a:defRPr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 Significan </a:t>
            </a:r>
            <a:r>
              <a:rPr lang="es-ES" sz="2400" dirty="0">
                <a:cs typeface="Times New Roman" panose="02020603050405020304" pitchFamily="18" charset="0"/>
              </a:rPr>
              <a:t>un </a:t>
            </a:r>
            <a:r>
              <a:rPr lang="es-ES" sz="2400" u="sng" dirty="0">
                <a:cs typeface="Times New Roman" panose="02020603050405020304" pitchFamily="18" charset="0"/>
              </a:rPr>
              <a:t>riesgo</a:t>
            </a:r>
            <a:r>
              <a:rPr lang="es-ES" sz="2400" dirty="0">
                <a:cs typeface="Times New Roman" panose="02020603050405020304" pitchFamily="18" charset="0"/>
              </a:rPr>
              <a:t> notable e inminente para la integridad física del paciente u otras personas, porque el paciente puede </a:t>
            </a:r>
            <a:r>
              <a:rPr lang="es-ES" sz="2400" u="sng" dirty="0">
                <a:cs typeface="Times New Roman" panose="02020603050405020304" pitchFamily="18" charset="0"/>
              </a:rPr>
              <a:t>autoagredirse o agredir.</a:t>
            </a:r>
            <a:endParaRPr lang="es-ES" sz="2400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s-ES" sz="2400" dirty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 Pueden </a:t>
            </a:r>
            <a:r>
              <a:rPr lang="es-ES" sz="2400" dirty="0">
                <a:cs typeface="Times New Roman" panose="02020603050405020304" pitchFamily="18" charset="0"/>
              </a:rPr>
              <a:t>aparecer serias </a:t>
            </a:r>
            <a:r>
              <a:rPr lang="es-ES" sz="2400" u="sng" dirty="0">
                <a:cs typeface="Times New Roman" panose="02020603050405020304" pitchFamily="18" charset="0"/>
              </a:rPr>
              <a:t>complicaciones físicas y psíquicas</a:t>
            </a:r>
            <a:r>
              <a:rPr lang="es-ES" sz="2400" dirty="0">
                <a:cs typeface="Times New Roman" panose="02020603050405020304" pitchFamily="18" charset="0"/>
              </a:rPr>
              <a:t> si se pospone su asistencia.</a:t>
            </a:r>
          </a:p>
          <a:p>
            <a:pPr marL="0" indent="0">
              <a:buNone/>
              <a:defRPr/>
            </a:pPr>
            <a:endParaRPr lang="es-ES" sz="2400" dirty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 Implican </a:t>
            </a:r>
            <a:r>
              <a:rPr lang="es-ES" sz="2400" dirty="0">
                <a:cs typeface="Times New Roman" panose="02020603050405020304" pitchFamily="18" charset="0"/>
              </a:rPr>
              <a:t>riesgo de comportamientos </a:t>
            </a:r>
            <a:r>
              <a:rPr lang="es-ES" sz="2400" u="sng" dirty="0">
                <a:cs typeface="Times New Roman" panose="02020603050405020304" pitchFamily="18" charset="0"/>
              </a:rPr>
              <a:t>socialmente reprochables</a:t>
            </a:r>
            <a:r>
              <a:rPr lang="es-ES" sz="2400" dirty="0"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es-ES" sz="2400" dirty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 Provocan </a:t>
            </a:r>
            <a:r>
              <a:rPr lang="es-ES" sz="2400" dirty="0">
                <a:cs typeface="Times New Roman" panose="02020603050405020304" pitchFamily="18" charset="0"/>
              </a:rPr>
              <a:t>un </a:t>
            </a:r>
            <a:r>
              <a:rPr lang="es-ES" sz="2400" u="sng" dirty="0">
                <a:cs typeface="Times New Roman" panose="02020603050405020304" pitchFamily="18" charset="0"/>
              </a:rPr>
              <a:t>sufrimiento notable</a:t>
            </a:r>
            <a:r>
              <a:rPr lang="es-ES" sz="2400" dirty="0">
                <a:cs typeface="Times New Roman" panose="02020603050405020304" pitchFamily="18" charset="0"/>
              </a:rPr>
              <a:t> para el paciente y/o sus familiares.</a:t>
            </a:r>
          </a:p>
          <a:p>
            <a:pPr marL="0" indent="0">
              <a:buNone/>
              <a:defRPr/>
            </a:pP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s-E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>
                <a:solidFill>
                  <a:schemeClr val="accent1">
                    <a:shade val="75000"/>
                  </a:schemeClr>
                </a:solidFill>
                <a:latin typeface="+mn-lt"/>
              </a:rPr>
              <a:t>www.reeme.arizona.edu</a:t>
            </a:r>
          </a:p>
        </p:txBody>
      </p:sp>
    </p:spTree>
    <p:extLst>
      <p:ext uri="{BB962C8B-B14F-4D97-AF65-F5344CB8AC3E}">
        <p14:creationId xmlns:p14="http://schemas.microsoft.com/office/powerpoint/2010/main" val="63423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7" y="142390"/>
            <a:ext cx="8736551" cy="9822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/>
              <a:t>Principales urgencias psiquiátricas:</a:t>
            </a:r>
            <a:endParaRPr lang="es-ES" sz="3200" b="1" dirty="0"/>
          </a:p>
        </p:txBody>
      </p:sp>
      <p:sp>
        <p:nvSpPr>
          <p:cNvPr id="16387" name="Marcador de contenido 2"/>
          <p:cNvSpPr>
            <a:spLocks noGrp="1"/>
          </p:cNvSpPr>
          <p:nvPr>
            <p:ph idx="1"/>
          </p:nvPr>
        </p:nvSpPr>
        <p:spPr>
          <a:xfrm>
            <a:off x="1171977" y="1341438"/>
            <a:ext cx="10573555" cy="5245100"/>
          </a:xfrm>
        </p:spPr>
        <p:txBody>
          <a:bodyPr>
            <a:normAutofit/>
          </a:bodyPr>
          <a:lstStyle/>
          <a:p>
            <a:r>
              <a:rPr lang="es-ES" altLang="es-ES" sz="2400" dirty="0" smtClean="0"/>
              <a:t>1- Síndromes </a:t>
            </a:r>
            <a:r>
              <a:rPr lang="es-ES" altLang="es-ES" sz="2400" dirty="0"/>
              <a:t>cerebrales orgánicos </a:t>
            </a:r>
            <a:r>
              <a:rPr lang="es-ES" altLang="es-ES" sz="2400" dirty="0" smtClean="0"/>
              <a:t>agudos</a:t>
            </a:r>
            <a:endParaRPr lang="es-ES" altLang="es-ES" sz="2400" dirty="0"/>
          </a:p>
          <a:p>
            <a:r>
              <a:rPr lang="es-ES" altLang="es-ES" sz="2400" dirty="0" smtClean="0"/>
              <a:t>2- Excitación </a:t>
            </a:r>
            <a:r>
              <a:rPr lang="es-ES" altLang="es-ES" sz="2400" dirty="0"/>
              <a:t>p</a:t>
            </a:r>
            <a:r>
              <a:rPr lang="es-ES" altLang="es-ES" sz="2400" dirty="0" smtClean="0"/>
              <a:t>sicomotriz </a:t>
            </a:r>
            <a:r>
              <a:rPr lang="es-ES" altLang="es-ES" sz="2400" dirty="0"/>
              <a:t>psicógena.</a:t>
            </a:r>
          </a:p>
          <a:p>
            <a:r>
              <a:rPr lang="es-ES" altLang="es-ES" sz="2400" dirty="0" smtClean="0"/>
              <a:t>3- Trastornos </a:t>
            </a:r>
            <a:r>
              <a:rPr lang="es-ES" altLang="es-ES" sz="2400" dirty="0"/>
              <a:t>c</a:t>
            </a:r>
            <a:r>
              <a:rPr lang="es-ES" altLang="es-ES" sz="2400" dirty="0" smtClean="0"/>
              <a:t>onversivos </a:t>
            </a:r>
            <a:r>
              <a:rPr lang="es-ES" altLang="es-ES" sz="2400" dirty="0"/>
              <a:t>y </a:t>
            </a:r>
            <a:r>
              <a:rPr lang="es-ES" altLang="es-ES" sz="2400" dirty="0" err="1" smtClean="0"/>
              <a:t>disociativos</a:t>
            </a:r>
            <a:r>
              <a:rPr lang="es-ES" altLang="es-ES" sz="2400" dirty="0" smtClean="0"/>
              <a:t> </a:t>
            </a:r>
            <a:r>
              <a:rPr lang="es-ES" altLang="es-ES" sz="2400" dirty="0"/>
              <a:t>(HISTÉRICOS).</a:t>
            </a:r>
          </a:p>
          <a:p>
            <a:r>
              <a:rPr lang="es-ES" altLang="es-ES" sz="2400" dirty="0" smtClean="0"/>
              <a:t>4- Crisis de pánico.</a:t>
            </a:r>
            <a:endParaRPr lang="es-ES" altLang="es-ES" sz="2400" dirty="0"/>
          </a:p>
          <a:p>
            <a:r>
              <a:rPr lang="es-ES" altLang="es-ES" sz="2400" dirty="0" smtClean="0"/>
              <a:t>5- Depresiones </a:t>
            </a:r>
            <a:r>
              <a:rPr lang="es-ES" altLang="es-ES" sz="2400" dirty="0"/>
              <a:t>profundas.</a:t>
            </a:r>
          </a:p>
          <a:p>
            <a:r>
              <a:rPr lang="es-ES" altLang="es-ES" sz="2400" dirty="0" smtClean="0"/>
              <a:t>6- Conducta </a:t>
            </a:r>
            <a:r>
              <a:rPr lang="es-ES" altLang="es-ES" sz="2400" dirty="0"/>
              <a:t>suicida.</a:t>
            </a:r>
          </a:p>
          <a:p>
            <a:r>
              <a:rPr lang="es-ES" altLang="es-ES" sz="2400" dirty="0" smtClean="0"/>
              <a:t>7- Psicosis </a:t>
            </a:r>
            <a:r>
              <a:rPr lang="es-ES" altLang="es-ES" sz="2400" dirty="0"/>
              <a:t>Reactiva Breve.</a:t>
            </a:r>
          </a:p>
          <a:p>
            <a:r>
              <a:rPr lang="es-ES" altLang="es-ES" sz="2400" dirty="0" smtClean="0"/>
              <a:t>8- Trastorno </a:t>
            </a:r>
            <a:r>
              <a:rPr lang="es-ES" altLang="es-ES" sz="2400" dirty="0"/>
              <a:t>inducidos por medicamentos: Reacciones extrapiramidales y Síndrome </a:t>
            </a:r>
            <a:r>
              <a:rPr lang="es-ES" altLang="es-ES" sz="2400" dirty="0" smtClean="0"/>
              <a:t>sertoninérgico</a:t>
            </a:r>
            <a:r>
              <a:rPr lang="es-ES" altLang="es-ES" sz="2400" dirty="0"/>
              <a:t>.</a:t>
            </a:r>
          </a:p>
          <a:p>
            <a:r>
              <a:rPr lang="es-ES" altLang="es-ES" sz="2400" dirty="0" smtClean="0"/>
              <a:t>9- Alcoholismo </a:t>
            </a:r>
            <a:r>
              <a:rPr lang="es-ES" altLang="es-ES" sz="2400" dirty="0"/>
              <a:t>y toxicomanía (intoxicaciones y abstinencias)</a:t>
            </a:r>
          </a:p>
          <a:p>
            <a:endParaRPr lang="es-ES" altLang="es-E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anose="05020102010507070707" pitchFamily="18" charset="2"/>
              <a:buNone/>
            </a:pPr>
            <a:endParaRPr lang="es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29363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4857" y="435825"/>
            <a:ext cx="8686800" cy="765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s-ES" altLang="es-ES" sz="3200" b="1" cap="none" dirty="0" smtClean="0">
                <a:effectLst/>
              </a:rPr>
              <a:t>Síndrome de agitación psicomotriz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1184857" y="540913"/>
            <a:ext cx="9330743" cy="55392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s-ES" alt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endParaRPr lang="es-ES" alt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s-ES" altLang="es-ES" sz="2400" dirty="0" smtClean="0">
                <a:cs typeface="Times New Roman" panose="02020603050405020304" pitchFamily="18" charset="0"/>
              </a:rPr>
              <a:t>Estado </a:t>
            </a:r>
            <a:r>
              <a:rPr lang="es-ES" altLang="es-ES" sz="2400" dirty="0">
                <a:cs typeface="Times New Roman" panose="02020603050405020304" pitchFamily="18" charset="0"/>
              </a:rPr>
              <a:t>de excitación mental con aumento de la actividad </a:t>
            </a:r>
            <a:r>
              <a:rPr lang="es-ES" altLang="es-ES" sz="2400" dirty="0" smtClean="0">
                <a:cs typeface="Times New Roman" panose="02020603050405020304" pitchFamily="18" charset="0"/>
              </a:rPr>
              <a:t>motora involuntaria</a:t>
            </a:r>
            <a:r>
              <a:rPr lang="es-ES" altLang="es-ES" sz="2400" dirty="0">
                <a:cs typeface="Times New Roman" panose="02020603050405020304" pitchFamily="18" charset="0"/>
              </a:rPr>
              <a:t>, que suele preceder en muchos casos la violencia y se presenta en una gran variedad de trastornos psíquicos.</a:t>
            </a: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endParaRPr lang="es-ES" altLang="es-ES" sz="24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s-ES" altLang="es-ES" sz="2400" dirty="0">
                <a:cs typeface="Times New Roman" panose="02020603050405020304" pitchFamily="18" charset="0"/>
              </a:rPr>
              <a:t>1. Agitación orgánica       </a:t>
            </a:r>
            <a:r>
              <a:rPr lang="es-ES" altLang="es-ES" sz="2400" dirty="0" smtClean="0">
                <a:cs typeface="Times New Roman" panose="02020603050405020304" pitchFamily="18" charset="0"/>
              </a:rPr>
              <a:t>                Intracraneal </a:t>
            </a:r>
            <a:r>
              <a:rPr lang="es-ES" altLang="es-ES" sz="2400" dirty="0">
                <a:cs typeface="Times New Roman" panose="02020603050405020304" pitchFamily="18" charset="0"/>
              </a:rPr>
              <a:t>y </a:t>
            </a:r>
            <a:r>
              <a:rPr lang="es-ES" altLang="es-ES" sz="2400" dirty="0" smtClean="0">
                <a:cs typeface="Times New Roman" panose="02020603050405020304" pitchFamily="18" charset="0"/>
              </a:rPr>
              <a:t>Extracraneal</a:t>
            </a:r>
            <a:endParaRPr lang="es-ES" altLang="es-ES" sz="24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s-ES" altLang="es-ES" sz="2400" dirty="0">
                <a:cs typeface="Times New Roman" panose="02020603050405020304" pitchFamily="18" charset="0"/>
              </a:rPr>
              <a:t>2. Agitación psiquiátrica            </a:t>
            </a:r>
            <a:r>
              <a:rPr lang="es-ES" altLang="es-ES" sz="2400" dirty="0" smtClean="0">
                <a:cs typeface="Times New Roman" panose="02020603050405020304" pitchFamily="18" charset="0"/>
              </a:rPr>
              <a:t>     Psicótica </a:t>
            </a:r>
            <a:r>
              <a:rPr lang="es-ES" altLang="es-ES" sz="2400" dirty="0">
                <a:cs typeface="Times New Roman" panose="02020603050405020304" pitchFamily="18" charset="0"/>
              </a:rPr>
              <a:t>y no </a:t>
            </a:r>
            <a:r>
              <a:rPr lang="es-ES" altLang="es-ES" sz="2400" dirty="0" smtClean="0">
                <a:cs typeface="Times New Roman" panose="02020603050405020304" pitchFamily="18" charset="0"/>
              </a:rPr>
              <a:t>Psicótica</a:t>
            </a:r>
            <a:endParaRPr lang="es-ES" altLang="es-ES" sz="2400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s-ES" altLang="es-ES" sz="2400" dirty="0">
                <a:cs typeface="Times New Roman" panose="02020603050405020304" pitchFamily="18" charset="0"/>
              </a:rPr>
              <a:t>3. Agitación mixta</a:t>
            </a:r>
          </a:p>
        </p:txBody>
      </p:sp>
      <p:sp>
        <p:nvSpPr>
          <p:cNvPr id="2" name="1 Flecha derecha"/>
          <p:cNvSpPr/>
          <p:nvPr/>
        </p:nvSpPr>
        <p:spPr>
          <a:xfrm>
            <a:off x="4370568" y="3798942"/>
            <a:ext cx="812800" cy="374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" name="2 Flecha derecha"/>
          <p:cNvSpPr/>
          <p:nvPr/>
        </p:nvSpPr>
        <p:spPr>
          <a:xfrm>
            <a:off x="4370568" y="4226136"/>
            <a:ext cx="792163" cy="3603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973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s-ES" altLang="es-ES" sz="3200" b="1" cap="none" dirty="0" smtClean="0">
                <a:effectLst/>
                <a:cs typeface="Times New Roman" panose="02020603050405020304" pitchFamily="18" charset="0"/>
              </a:rPr>
              <a:t>Síndrome de agitación de causa orgánica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Comienzo brusco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Alteraciones de conciencia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Desorientación </a:t>
            </a:r>
            <a:r>
              <a:rPr lang="es-ES" altLang="es-ES" sz="2400" dirty="0" err="1" smtClean="0"/>
              <a:t>temporoespacial</a:t>
            </a:r>
            <a:endParaRPr lang="es-ES" altLang="es-E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Discurso incoherente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Tendencia a las fluctuaciones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Alucinaciones visuales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Dificultad para la marcha</a:t>
            </a:r>
          </a:p>
        </p:txBody>
      </p:sp>
    </p:spTree>
    <p:extLst>
      <p:ext uri="{BB962C8B-B14F-4D97-AF65-F5344CB8AC3E}">
        <p14:creationId xmlns:p14="http://schemas.microsoft.com/office/powerpoint/2010/main" val="117014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818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/>
              <a:t>Etiologías  orgánicas más frecuentes</a:t>
            </a:r>
            <a:endParaRPr lang="es-ES" sz="3200" b="1" dirty="0"/>
          </a:p>
        </p:txBody>
      </p:sp>
      <p:sp>
        <p:nvSpPr>
          <p:cNvPr id="20483" name="2 Marcador de contenido"/>
          <p:cNvSpPr>
            <a:spLocks noGrp="1"/>
          </p:cNvSpPr>
          <p:nvPr>
            <p:ph idx="1"/>
          </p:nvPr>
        </p:nvSpPr>
        <p:spPr>
          <a:xfrm>
            <a:off x="1097280" y="1757810"/>
            <a:ext cx="10545221" cy="4811712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infecciosas </a:t>
            </a:r>
            <a:r>
              <a:rPr lang="es-ES" altLang="es-ES" sz="2400" dirty="0"/>
              <a:t>(meningoencefalitis, neumonías, absceso hepático…)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metabólicas </a:t>
            </a:r>
            <a:r>
              <a:rPr lang="es-ES" altLang="es-ES" sz="2400" dirty="0"/>
              <a:t>(hipo o hiperglucemia…)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tóxicas </a:t>
            </a:r>
            <a:r>
              <a:rPr lang="es-ES" altLang="es-ES" sz="2400" dirty="0"/>
              <a:t>endógenas o exógenas (uremia, insecticidas, alcohol, drogas…)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circulatorias </a:t>
            </a:r>
            <a:r>
              <a:rPr lang="es-ES" altLang="es-ES" sz="2400" dirty="0"/>
              <a:t>(isquemias, trombosis, infartos o hemorragias…)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convulsivas</a:t>
            </a:r>
            <a:endParaRPr lang="es-ES" altLang="es-E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neoplásicas </a:t>
            </a:r>
            <a:r>
              <a:rPr lang="es-ES" altLang="es-ES" sz="2400" dirty="0"/>
              <a:t>(originales del cerebro o metastásicas)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traumáticas </a:t>
            </a:r>
            <a:r>
              <a:rPr lang="es-ES" altLang="es-ES" sz="2400" dirty="0"/>
              <a:t>(traumas, barotraumas, onda expansiva)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eléctricas</a:t>
            </a:r>
            <a:endParaRPr lang="es-ES" altLang="es-E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 smtClean="0"/>
              <a:t> por </a:t>
            </a:r>
            <a:r>
              <a:rPr lang="es-ES" altLang="es-ES" sz="2400" dirty="0"/>
              <a:t>radiación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2400" dirty="0"/>
              <a:t> </a:t>
            </a:r>
            <a:r>
              <a:rPr lang="es-ES" altLang="es-ES" sz="2400" dirty="0" smtClean="0"/>
              <a:t>mixtas</a:t>
            </a:r>
            <a:endParaRPr lang="es-ES" altLang="es-ES" sz="2400" dirty="0"/>
          </a:p>
          <a:p>
            <a:endParaRPr lang="es-ES" altLang="es-ES" sz="2400" dirty="0"/>
          </a:p>
          <a:p>
            <a:endParaRPr lang="es-ES" altLang="es-ES" sz="2400" dirty="0"/>
          </a:p>
        </p:txBody>
      </p:sp>
    </p:spTree>
    <p:extLst>
      <p:ext uri="{BB962C8B-B14F-4D97-AF65-F5344CB8AC3E}">
        <p14:creationId xmlns:p14="http://schemas.microsoft.com/office/powerpoint/2010/main" val="241607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97280" y="157815"/>
            <a:ext cx="10058400" cy="145075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/>
              <a:t>Agitación psiquiátrica no psicótica</a:t>
            </a:r>
            <a:endParaRPr lang="es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 Reacciones de estrés agudo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 Trastorno de personalidad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 Crisis de angustia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 Crisis conversivas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s-ES" sz="2400" dirty="0" smtClean="0">
                <a:cs typeface="Times New Roman" panose="02020603050405020304" pitchFamily="18" charset="0"/>
              </a:rPr>
              <a:t> Alteraciones de conducta en RM o demencia</a:t>
            </a:r>
          </a:p>
          <a:p>
            <a:pPr marL="0" indent="0">
              <a:buNone/>
              <a:defRPr/>
            </a:pP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86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252</TotalTime>
  <Words>1576</Words>
  <Application>Microsoft Office PowerPoint</Application>
  <PresentationFormat>Panorámica</PresentationFormat>
  <Paragraphs>227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Wingdings</vt:lpstr>
      <vt:lpstr>Wingdings 2</vt:lpstr>
      <vt:lpstr>Wingdings 3</vt:lpstr>
      <vt:lpstr>Retrospección</vt:lpstr>
      <vt:lpstr>  Urgencias Psiquiátricas   Dra. Concepción Carbonell Estacholi Máster en Psiquiatría Social Servicio de Psiquiatría y Psicología Hospital Universitario Gral. Calixto García  </vt:lpstr>
      <vt:lpstr>URGENCIA PSIQUIÁTRICA </vt:lpstr>
      <vt:lpstr>Presentación de PowerPoint</vt:lpstr>
      <vt:lpstr>Presentación de PowerPoint</vt:lpstr>
      <vt:lpstr>Principales urgencias psiquiátricas:</vt:lpstr>
      <vt:lpstr>Síndrome de agitación psicomotriz</vt:lpstr>
      <vt:lpstr>Síndrome de agitación de causa orgánica</vt:lpstr>
      <vt:lpstr>Etiologías  orgánicas más frecuentes</vt:lpstr>
      <vt:lpstr>Agitación psiquiátrica no psicótica</vt:lpstr>
      <vt:lpstr>Agitacion psiquiátrica psicotica</vt:lpstr>
      <vt:lpstr>Agitación psicomotriz de causa mixta</vt:lpstr>
      <vt:lpstr>Signos de violencia inminente</vt:lpstr>
      <vt:lpstr>Conducta a seguir ante un cuadro de excitación psicomotriz</vt:lpstr>
      <vt:lpstr>Crisis de pànico </vt:lpstr>
      <vt:lpstr>Reacción Extrapiramidal</vt:lpstr>
      <vt:lpstr>Manejo terapéutico</vt:lpstr>
      <vt:lpstr>Presentación de PowerPoint</vt:lpstr>
      <vt:lpstr>Presentación de PowerPoint</vt:lpstr>
      <vt:lpstr>CONDUCTA  ANTE  SOSPECHA  DE  RIESGO  SUICIDA</vt:lpstr>
      <vt:lpstr>También cuando:</vt:lpstr>
      <vt:lpstr>Una vez confirmado evaluar SIEMPRE:</vt:lpstr>
      <vt:lpstr>Creencias erróneas o mitos ante la conducta suicida </vt:lpstr>
      <vt:lpstr>Presentación de PowerPoint</vt:lpstr>
      <vt:lpstr>Presentación de PowerPoint</vt:lpstr>
      <vt:lpstr>Presentación de PowerPoint</vt:lpstr>
      <vt:lpstr>Presentación de PowerPoint</vt:lpstr>
      <vt:lpstr>Abordaje psiquiátrico</vt:lpstr>
      <vt:lpstr>Exploración de las características del intento de suicidio </vt:lpstr>
      <vt:lpstr>Atención secundaria</vt:lpstr>
      <vt:lpstr>    Conducta a seguir ante una urgencia psiquiátrica</vt:lpstr>
      <vt:lpstr>OBJETIVO DE LA ATENCIÓN</vt:lpstr>
      <vt:lpstr>Seguimiento asistencial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Urgencias Psiquiátricas</dc:title>
  <dc:creator>Dr</dc:creator>
  <cp:lastModifiedBy>Psiquiatria</cp:lastModifiedBy>
  <cp:revision>19</cp:revision>
  <dcterms:created xsi:type="dcterms:W3CDTF">2024-09-12T22:12:20Z</dcterms:created>
  <dcterms:modified xsi:type="dcterms:W3CDTF">2026-05-13T09:34:17Z</dcterms:modified>
</cp:coreProperties>
</file>