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70" r:id="rId14"/>
    <p:sldId id="271"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CCB19C1-E17B-498E-9C4B-6C9F8C7CBBFF}" type="datetimeFigureOut">
              <a:rPr lang="es-ES" smtClean="0"/>
              <a:t>18/10/2019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34422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CCB19C1-E17B-498E-9C4B-6C9F8C7CBBFF}" type="datetimeFigureOut">
              <a:rPr lang="es-ES" smtClean="0"/>
              <a:t>18/10/2019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59146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CCB19C1-E17B-498E-9C4B-6C9F8C7CBBFF}" type="datetimeFigureOut">
              <a:rPr lang="es-ES" smtClean="0"/>
              <a:t>18/10/2019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39431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CCB19C1-E17B-498E-9C4B-6C9F8C7CBBFF}" type="datetimeFigureOut">
              <a:rPr lang="es-ES" smtClean="0"/>
              <a:t>18/10/2019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63143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CCB19C1-E17B-498E-9C4B-6C9F8C7CBBFF}" type="datetimeFigureOut">
              <a:rPr lang="es-ES" smtClean="0"/>
              <a:t>18/10/2019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328572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CCB19C1-E17B-498E-9C4B-6C9F8C7CBBFF}" type="datetimeFigureOut">
              <a:rPr lang="es-ES" smtClean="0"/>
              <a:t>18/10/2019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131320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CCB19C1-E17B-498E-9C4B-6C9F8C7CBBFF}" type="datetimeFigureOut">
              <a:rPr lang="es-ES" smtClean="0"/>
              <a:t>18/10/2019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906266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CCB19C1-E17B-498E-9C4B-6C9F8C7CBBFF}" type="datetimeFigureOut">
              <a:rPr lang="es-ES" smtClean="0"/>
              <a:t>18/10/2019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174289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CB19C1-E17B-498E-9C4B-6C9F8C7CBBFF}" type="datetimeFigureOut">
              <a:rPr lang="es-ES" smtClean="0"/>
              <a:t>18/10/2019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44442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CCB19C1-E17B-498E-9C4B-6C9F8C7CBBFF}" type="datetimeFigureOut">
              <a:rPr lang="es-ES" smtClean="0"/>
              <a:t>18/10/2019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79215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CCB19C1-E17B-498E-9C4B-6C9F8C7CBBFF}" type="datetimeFigureOut">
              <a:rPr lang="es-ES" smtClean="0"/>
              <a:t>18/10/2019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F98CB3C-543C-4B26-B76D-C065D3A03756}" type="slidenum">
              <a:rPr lang="es-ES" smtClean="0"/>
              <a:t>‹Nº›</a:t>
            </a:fld>
            <a:endParaRPr lang="es-ES"/>
          </a:p>
        </p:txBody>
      </p:sp>
    </p:spTree>
    <p:extLst>
      <p:ext uri="{BB962C8B-B14F-4D97-AF65-F5344CB8AC3E}">
        <p14:creationId xmlns:p14="http://schemas.microsoft.com/office/powerpoint/2010/main" val="220491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B19C1-E17B-498E-9C4B-6C9F8C7CBBFF}" type="datetimeFigureOut">
              <a:rPr lang="es-ES" smtClean="0"/>
              <a:t>18/10/2019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8CB3C-543C-4B26-B76D-C065D3A03756}" type="slidenum">
              <a:rPr lang="es-ES" smtClean="0"/>
              <a:t>‹Nº›</a:t>
            </a:fld>
            <a:endParaRPr lang="es-ES"/>
          </a:p>
        </p:txBody>
      </p:sp>
    </p:spTree>
    <p:extLst>
      <p:ext uri="{BB962C8B-B14F-4D97-AF65-F5344CB8AC3E}">
        <p14:creationId xmlns:p14="http://schemas.microsoft.com/office/powerpoint/2010/main" val="353221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smtClean="0"/>
              <a:t/>
            </a:r>
            <a:br>
              <a:rPr lang="es-ES" sz="3200" dirty="0" smtClean="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r>
              <a:rPr lang="es-ES" sz="3200" dirty="0" smtClean="0"/>
              <a:t/>
            </a:r>
            <a:br>
              <a:rPr lang="es-ES" sz="3200" dirty="0" smtClean="0"/>
            </a:br>
            <a:r>
              <a:rPr lang="es-ES" sz="3200" dirty="0"/>
              <a:t/>
            </a:r>
            <a:br>
              <a:rPr lang="es-ES" sz="3200" dirty="0"/>
            </a:br>
            <a:endParaRPr lang="es-ES" sz="31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24000" y="1030710"/>
            <a:ext cx="9144000" cy="1655762"/>
          </a:xfrm>
        </p:spPr>
        <p:txBody>
          <a:bodyPr>
            <a:noAutofit/>
          </a:bodyPr>
          <a:lstStyle/>
          <a:p>
            <a:r>
              <a:rPr lang="es-ES" sz="3600" b="1" dirty="0" smtClean="0">
                <a:solidFill>
                  <a:srgbClr val="FF0000"/>
                </a:solidFill>
                <a:latin typeface="Arial" panose="020B0604020202020204" pitchFamily="34" charset="0"/>
                <a:cs typeface="Arial" panose="020B0604020202020204" pitchFamily="34" charset="0"/>
              </a:rPr>
              <a:t>Universidad de la Habana</a:t>
            </a:r>
            <a:br>
              <a:rPr lang="es-ES" sz="3600" b="1" dirty="0" smtClean="0">
                <a:solidFill>
                  <a:srgbClr val="FF0000"/>
                </a:solidFill>
                <a:latin typeface="Arial" panose="020B0604020202020204" pitchFamily="34" charset="0"/>
                <a:cs typeface="Arial" panose="020B0604020202020204" pitchFamily="34" charset="0"/>
              </a:rPr>
            </a:br>
            <a:r>
              <a:rPr lang="es-ES" sz="3600" b="1" dirty="0" smtClean="0">
                <a:solidFill>
                  <a:srgbClr val="FF0000"/>
                </a:solidFill>
                <a:latin typeface="Arial" panose="020B0604020202020204" pitchFamily="34" charset="0"/>
                <a:cs typeface="Arial" panose="020B0604020202020204" pitchFamily="34" charset="0"/>
              </a:rPr>
              <a:t>Facultad de Comunicación</a:t>
            </a:r>
            <a:br>
              <a:rPr lang="es-ES" sz="3600" b="1" dirty="0" smtClean="0">
                <a:solidFill>
                  <a:srgbClr val="FF0000"/>
                </a:solidFill>
                <a:latin typeface="Arial" panose="020B0604020202020204" pitchFamily="34" charset="0"/>
                <a:cs typeface="Arial" panose="020B0604020202020204" pitchFamily="34" charset="0"/>
              </a:rPr>
            </a:br>
            <a:r>
              <a:rPr lang="es-ES" sz="3600" b="1" dirty="0" smtClean="0">
                <a:solidFill>
                  <a:srgbClr val="FF0000"/>
                </a:solidFill>
                <a:latin typeface="Arial" panose="020B0604020202020204" pitchFamily="34" charset="0"/>
                <a:cs typeface="Arial" panose="020B0604020202020204" pitchFamily="34" charset="0"/>
              </a:rPr>
              <a:t/>
            </a:r>
            <a:br>
              <a:rPr lang="es-ES" sz="3600" b="1" dirty="0" smtClean="0">
                <a:solidFill>
                  <a:srgbClr val="FF0000"/>
                </a:solidFill>
                <a:latin typeface="Arial" panose="020B0604020202020204" pitchFamily="34" charset="0"/>
                <a:cs typeface="Arial" panose="020B0604020202020204" pitchFamily="34" charset="0"/>
              </a:rPr>
            </a:br>
            <a:r>
              <a:rPr lang="es-ES" sz="3600" b="1" dirty="0" smtClean="0">
                <a:solidFill>
                  <a:srgbClr val="FF0000"/>
                </a:solidFill>
                <a:latin typeface="Arial" panose="020B0604020202020204" pitchFamily="34" charset="0"/>
                <a:cs typeface="Arial" panose="020B0604020202020204" pitchFamily="34" charset="0"/>
              </a:rPr>
              <a:t>Plataforma Tecnológica</a:t>
            </a:r>
            <a:br>
              <a:rPr lang="es-ES" sz="3600" b="1" dirty="0" smtClean="0">
                <a:solidFill>
                  <a:srgbClr val="FF0000"/>
                </a:solidFill>
                <a:latin typeface="Arial" panose="020B0604020202020204" pitchFamily="34" charset="0"/>
                <a:cs typeface="Arial" panose="020B0604020202020204" pitchFamily="34" charset="0"/>
              </a:rPr>
            </a:br>
            <a:r>
              <a:rPr lang="es-ES" sz="3600" b="1" dirty="0" smtClean="0">
                <a:solidFill>
                  <a:srgbClr val="FF0000"/>
                </a:solidFill>
                <a:latin typeface="Arial" panose="020B0604020202020204" pitchFamily="34" charset="0"/>
                <a:cs typeface="Arial" panose="020B0604020202020204" pitchFamily="34" charset="0"/>
              </a:rPr>
              <a:t/>
            </a:r>
            <a:br>
              <a:rPr lang="es-ES" sz="3600" b="1" dirty="0" smtClean="0">
                <a:solidFill>
                  <a:srgbClr val="FF0000"/>
                </a:solidFill>
                <a:latin typeface="Arial" panose="020B0604020202020204" pitchFamily="34" charset="0"/>
                <a:cs typeface="Arial" panose="020B0604020202020204" pitchFamily="34" charset="0"/>
              </a:rPr>
            </a:br>
            <a:endParaRPr lang="es-ES" sz="3600" b="1" dirty="0" smtClean="0">
              <a:solidFill>
                <a:srgbClr val="FF0000"/>
              </a:solidFill>
              <a:latin typeface="Arial" panose="020B0604020202020204" pitchFamily="34" charset="0"/>
              <a:cs typeface="Arial" panose="020B0604020202020204" pitchFamily="34" charset="0"/>
            </a:endParaRPr>
          </a:p>
          <a:p>
            <a:r>
              <a:rPr lang="es-ES" sz="3600" b="1" dirty="0" smtClean="0">
                <a:solidFill>
                  <a:srgbClr val="FF0000"/>
                </a:solidFill>
                <a:latin typeface="Arial" panose="020B0604020202020204" pitchFamily="34" charset="0"/>
                <a:cs typeface="Arial" panose="020B0604020202020204" pitchFamily="34" charset="0"/>
              </a:rPr>
              <a:t>Alumna: Juana Edilia Armenteros Blanco</a:t>
            </a:r>
            <a:r>
              <a:rPr lang="es-ES" sz="3600" b="1" dirty="0" smtClean="0">
                <a:solidFill>
                  <a:srgbClr val="FF0000"/>
                </a:solidFill>
              </a:rPr>
              <a:t/>
            </a:r>
            <a:br>
              <a:rPr lang="es-ES" sz="3600" b="1" dirty="0" smtClean="0">
                <a:solidFill>
                  <a:srgbClr val="FF0000"/>
                </a:solidFill>
              </a:rPr>
            </a:br>
            <a:r>
              <a:rPr lang="es-ES" sz="3600" b="1" dirty="0" smtClean="0">
                <a:solidFill>
                  <a:srgbClr val="FF0000"/>
                </a:solidFill>
              </a:rPr>
              <a:t/>
            </a:r>
            <a:br>
              <a:rPr lang="es-ES" sz="3600" b="1" dirty="0" smtClean="0">
                <a:solidFill>
                  <a:srgbClr val="FF0000"/>
                </a:solidFill>
              </a:rPr>
            </a:br>
            <a:r>
              <a:rPr lang="es-ES" sz="3600" b="1" dirty="0" smtClean="0">
                <a:solidFill>
                  <a:srgbClr val="FF0000"/>
                </a:solidFill>
              </a:rPr>
              <a:t>2019</a:t>
            </a:r>
            <a:r>
              <a:rPr lang="es-ES" sz="3600" b="1" dirty="0" smtClean="0">
                <a:solidFill>
                  <a:srgbClr val="FF0000"/>
                </a:solidFill>
              </a:rPr>
              <a:t/>
            </a:r>
            <a:br>
              <a:rPr lang="es-ES" sz="3600" b="1" dirty="0" smtClean="0">
                <a:solidFill>
                  <a:srgbClr val="FF0000"/>
                </a:solidFill>
              </a:rPr>
            </a:br>
            <a:endParaRPr lang="es-ES" sz="3600" dirty="0">
              <a:solidFill>
                <a:srgbClr val="FF0000"/>
              </a:solidFill>
              <a:latin typeface="Arial" panose="020B0604020202020204" pitchFamily="34" charset="0"/>
              <a:cs typeface="Arial" panose="020B0604020202020204" pitchFamily="34" charset="0"/>
            </a:endParaRPr>
          </a:p>
          <a:p>
            <a:endParaRPr lang="es-ES" sz="3600" dirty="0" smtClean="0">
              <a:solidFill>
                <a:prstClr val="black"/>
              </a:solidFill>
              <a:latin typeface="Arial" panose="020B0604020202020204" pitchFamily="34" charset="0"/>
              <a:cs typeface="Arial" panose="020B0604020202020204" pitchFamily="34" charset="0"/>
            </a:endParaRPr>
          </a:p>
          <a:p>
            <a:endParaRPr lang="es-ES" sz="3600" dirty="0">
              <a:solidFill>
                <a:prstClr val="black"/>
              </a:solidFill>
              <a:latin typeface="Arial" panose="020B0604020202020204" pitchFamily="34" charset="0"/>
              <a:cs typeface="Arial" panose="020B0604020202020204" pitchFamily="34" charset="0"/>
            </a:endParaRPr>
          </a:p>
          <a:p>
            <a:endParaRPr lang="es-ES" sz="36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76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6056" y="281301"/>
            <a:ext cx="11625943" cy="5951501"/>
          </a:xfrm>
          <a:prstGeom prst="rect">
            <a:avLst/>
          </a:prstGeom>
        </p:spPr>
        <p:txBody>
          <a:bodyPr wrap="square">
            <a:spAutoFit/>
          </a:bodyPr>
          <a:lstStyle/>
          <a:p>
            <a:pPr>
              <a:lnSpc>
                <a:spcPct val="107000"/>
              </a:lnSpc>
              <a:spcAft>
                <a:spcPts val="800"/>
              </a:spcAft>
            </a:pPr>
            <a:endParaRPr lang="es-E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smtClean="0">
                <a:latin typeface="Calibri" panose="020F0502020204030204" pitchFamily="34" charset="0"/>
                <a:ea typeface="Calibri" panose="020F0502020204030204" pitchFamily="34" charset="0"/>
                <a:cs typeface="Times New Roman" panose="02020603050405020304" pitchFamily="18" charset="0"/>
              </a:rPr>
              <a:t>L</a:t>
            </a:r>
            <a:r>
              <a:rPr lang="es-ES" sz="2400" dirty="0" smtClean="0">
                <a:effectLst/>
                <a:latin typeface="Arial" panose="020B0604020202020204" pitchFamily="34" charset="0"/>
                <a:ea typeface="Calibri" panose="020F0502020204030204" pitchFamily="34" charset="0"/>
                <a:cs typeface="Arial" panose="020B0604020202020204" pitchFamily="34" charset="0"/>
              </a:rPr>
              <a:t>AS DEFINICIONES FORMALES PARA LA BIBLIOTECA DIGITAL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Nosotros debemos enfatizar que la definición anterior capturas la sintaxis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de una biblioteca digital, es decir, lo que una biblioteca digital es. Muchos constreñimientos semánticos y reglas de consistencia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con respecto a las relaciones entre los componentes de DL (por ejemplo, cómo los guiones en Servo deben ser  construido de R y Gato y de las relaciones entre las comunidades dentro de la sociedad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Soc</a:t>
            </a:r>
            <a:r>
              <a:rPr lang="es-ES" sz="2400" dirty="0" smtClean="0">
                <a:effectLst/>
                <a:latin typeface="Arial" panose="020B0604020202020204" pitchFamily="34" charset="0"/>
                <a:ea typeface="Calibri" panose="020F0502020204030204" pitchFamily="34" charset="0"/>
                <a:cs typeface="Arial" panose="020B0604020202020204" pitchFamily="34" charset="0"/>
              </a:rPr>
              <a:t>, o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lo que las reglas de consistencia están entre los objetos digitales en las colecciones de R y metadato graba.</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0765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1804" y="605305"/>
            <a:ext cx="10674220" cy="5054782"/>
          </a:xfrm>
          <a:prstGeom prst="rect">
            <a:avLst/>
          </a:prstGeom>
        </p:spPr>
        <p:txBody>
          <a:bodyPr wrap="square">
            <a:spAutoFit/>
          </a:bodyPr>
          <a:lstStyle/>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La Biblioteca Digital Mínima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FORMALIZACIÓN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El “desarrollo  forman arte a una ciencia [y necesita] unificándose y comprensivo  las teorías y armazones por el  ciclo de biblioteca digital (DL) la información."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En este aprendiz, </a:t>
            </a:r>
            <a:r>
              <a:rPr lang="es-ES" sz="2400" dirty="0" smtClean="0">
                <a:latin typeface="Arial" panose="020B0604020202020204" pitchFamily="34" charset="0"/>
                <a:ea typeface="Calibri" panose="020F0502020204030204" pitchFamily="34" charset="0"/>
                <a:cs typeface="Arial" panose="020B0604020202020204" pitchFamily="34" charset="0"/>
              </a:rPr>
              <a:t>d</a:t>
            </a:r>
            <a:r>
              <a:rPr lang="es-ES" sz="2400" dirty="0" smtClean="0">
                <a:effectLst/>
                <a:latin typeface="Arial" panose="020B0604020202020204" pitchFamily="34" charset="0"/>
                <a:ea typeface="Calibri" panose="020F0502020204030204" pitchFamily="34" charset="0"/>
                <a:cs typeface="Arial" panose="020B0604020202020204" pitchFamily="34" charset="0"/>
              </a:rPr>
              <a:t>e precisamente e inequívocamente formalice la mayoría de la biblioteca digital informal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los conceptos introdujeron en las partes anteriores de este libro. Figura que B.1 muestra a un mapa del más importante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079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4563" y="615698"/>
            <a:ext cx="11047445" cy="4425699"/>
          </a:xfrm>
          <a:prstGeom prst="rect">
            <a:avLst/>
          </a:prstGeom>
        </p:spPr>
        <p:txBody>
          <a:bodyPr wrap="square">
            <a:spAutoFit/>
          </a:bodyPr>
          <a:lstStyle/>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La probabilidad estudia los posibles resultados de eventos dados (o experimentos) junto con la probabilidad relativa y distribuciones. Se define la probabilidad por lo que se refiere a una muestra S espacial que es un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juego cuyo se llaman los elementos los eventos elementales. Más formalmente, por lo que se refiere a un espacio de probabilidad, el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ponga de posibles eventos para un experimento consiste del? - el álgebra B y un espacio de la muestra se define como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¿el S fijo más grande? ¿B. La medida? se llama una distribución de probabilidad.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8753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uario\Pictures\índi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655" y="233855"/>
            <a:ext cx="7101839" cy="34528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uario\Pictures\índ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839" y="1562099"/>
            <a:ext cx="4722299" cy="4018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164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uario\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 y="180499"/>
            <a:ext cx="5143500" cy="357092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uario\Pictures\images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0560" y="813434"/>
            <a:ext cx="3702369" cy="369760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uario\Pictures\índic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640" y="3398520"/>
            <a:ext cx="4297680" cy="2941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143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62502" y="748787"/>
            <a:ext cx="10026869" cy="6249339"/>
          </a:xfrm>
          <a:prstGeom prst="rect">
            <a:avLst/>
          </a:prstGeom>
        </p:spPr>
        <p:txBody>
          <a:bodyPr wrap="square">
            <a:spAutoFit/>
          </a:bodyPr>
          <a:lstStyle/>
          <a:p>
            <a:pPr>
              <a:lnSpc>
                <a:spcPct val="107000"/>
              </a:lnSpc>
              <a:spcAft>
                <a:spcPts val="800"/>
              </a:spcAft>
            </a:pP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Las Fundaciones teóricas  para las bibliotecas digitales</a:t>
            </a: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 </a:t>
            </a:r>
            <a:r>
              <a:rPr lang="es-ES" sz="2800" dirty="0" smtClean="0">
                <a:latin typeface="Arial" panose="020B0604020202020204" pitchFamily="34" charset="0"/>
                <a:ea typeface="Calibri" panose="020F0502020204030204" pitchFamily="34" charset="0"/>
                <a:cs typeface="Arial" panose="020B0604020202020204" pitchFamily="34" charset="0"/>
              </a:rPr>
              <a:t>L</a:t>
            </a:r>
            <a:r>
              <a:rPr lang="es-ES" sz="2800" dirty="0" smtClean="0">
                <a:effectLst/>
                <a:latin typeface="Arial" panose="020B0604020202020204" pitchFamily="34" charset="0"/>
                <a:ea typeface="Calibri" panose="020F0502020204030204" pitchFamily="34" charset="0"/>
                <a:cs typeface="Arial" panose="020B0604020202020204" pitchFamily="34" charset="0"/>
              </a:rPr>
              <a:t>as Sociedades, los Guiones, los Espacios, las Estructuras, los Arroyos) el Acercamiento  </a:t>
            </a:r>
            <a:endParaRPr lang="es-ES" sz="2800" dirty="0">
              <a:latin typeface="Arial" panose="020B0604020202020204" pitchFamily="34" charset="0"/>
              <a:ea typeface="Calibri" panose="020F0502020204030204" pitchFamily="34" charset="0"/>
              <a:cs typeface="Arial" panose="020B0604020202020204" pitchFamily="34" charset="0"/>
            </a:endParaRPr>
          </a:p>
          <a:p>
            <a:r>
              <a:rPr lang="es-ES" sz="2800" dirty="0">
                <a:latin typeface="Arial" panose="020B0604020202020204" pitchFamily="34" charset="0"/>
                <a:cs typeface="Arial" panose="020B0604020202020204" pitchFamily="34" charset="0"/>
              </a:rPr>
              <a:t>La introducción </a:t>
            </a:r>
            <a:endParaRPr lang="es-ES" sz="2800" dirty="0" smtClean="0">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a:p>
            <a:r>
              <a:rPr lang="es-ES" sz="2800" dirty="0" smtClean="0">
                <a:latin typeface="Arial" panose="020B0604020202020204" pitchFamily="34" charset="0"/>
                <a:cs typeface="Arial" panose="020B0604020202020204" pitchFamily="34" charset="0"/>
              </a:rPr>
              <a:t>En </a:t>
            </a:r>
            <a:r>
              <a:rPr lang="es-ES" sz="2800" dirty="0">
                <a:latin typeface="Arial" panose="020B0604020202020204" pitchFamily="34" charset="0"/>
                <a:cs typeface="Arial" panose="020B0604020202020204" pitchFamily="34" charset="0"/>
              </a:rPr>
              <a:t>lo abstracto: Las bibliotecas digitales (DLs) se investiga, desarrolló, llevó a cabo, desplegó, y usó por millones  </a:t>
            </a:r>
          </a:p>
          <a:p>
            <a:r>
              <a:rPr lang="es-ES" sz="2800" dirty="0">
                <a:latin typeface="Arial" panose="020B0604020202020204" pitchFamily="34" charset="0"/>
                <a:cs typeface="Arial" panose="020B0604020202020204" pitchFamily="34" charset="0"/>
              </a:rPr>
              <a:t>de las personas en una variedad ancha de domains.They sistemas de información avanzados que se dirigen </a:t>
            </a:r>
            <a:r>
              <a:rPr lang="es-ES" sz="2800" dirty="0" smtClean="0">
                <a:latin typeface="Arial" panose="020B0604020202020204" pitchFamily="34" charset="0"/>
                <a:cs typeface="Arial" panose="020B0604020202020204" pitchFamily="34" charset="0"/>
              </a:rPr>
              <a:t>incluyen</a:t>
            </a: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el ciclo de vida de información lleno, facilitando la comunicación.</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2760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90016" y="523898"/>
            <a:ext cx="10722864" cy="6701193"/>
          </a:xfrm>
          <a:prstGeom prst="rect">
            <a:avLst/>
          </a:prstGeom>
        </p:spPr>
        <p:txBody>
          <a:bodyPr wrap="square">
            <a:spAutoFit/>
          </a:bodyPr>
          <a:lstStyle/>
          <a:p>
            <a:pPr>
              <a:lnSpc>
                <a:spcPct val="107000"/>
              </a:lnSpc>
              <a:spcAft>
                <a:spcPts val="800"/>
              </a:spcAft>
            </a:pPr>
            <a:r>
              <a:rPr lang="es-ES" sz="2800" dirty="0">
                <a:latin typeface="Arial" panose="020B0604020202020204" pitchFamily="34" charset="0"/>
                <a:ea typeface="Calibri" panose="020F0502020204030204" pitchFamily="34" charset="0"/>
                <a:cs typeface="Arial" panose="020B0604020202020204" pitchFamily="34" charset="0"/>
              </a:rPr>
              <a:t>P</a:t>
            </a:r>
            <a:r>
              <a:rPr lang="es-ES" sz="2800" dirty="0" smtClean="0">
                <a:effectLst/>
                <a:latin typeface="Arial" panose="020B0604020202020204" pitchFamily="34" charset="0"/>
                <a:ea typeface="Calibri" panose="020F0502020204030204" pitchFamily="34" charset="0"/>
                <a:cs typeface="Arial" panose="020B0604020202020204" pitchFamily="34" charset="0"/>
              </a:rPr>
              <a:t>ara construir DLs, ellos se estudian por muchos de aquéllos haciendo el trabajo avanzado en la computadora, la información,  </a:t>
            </a: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o biblioteca science.Though hay una variedad de definiciones relacionada a DLs, y las perspectivas variadas a  </a:t>
            </a: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considere, alguno ha adoptado un acercamiento formal. El 5S armazón proporciona una fundación teórica .</a:t>
            </a:r>
            <a:endParaRPr lang="es-ES"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800" b="1" dirty="0" smtClean="0">
                <a:effectLst/>
                <a:latin typeface="Arial" panose="020B0604020202020204" pitchFamily="34" charset="0"/>
                <a:ea typeface="Calibri" panose="020F0502020204030204" pitchFamily="34" charset="0"/>
                <a:cs typeface="Arial" panose="020B0604020202020204" pitchFamily="34" charset="0"/>
              </a:rPr>
              <a:t> </a:t>
            </a:r>
            <a:r>
              <a:rPr lang="es-ES" sz="2800" dirty="0">
                <a:latin typeface="Arial" panose="020B0604020202020204" pitchFamily="34" charset="0"/>
                <a:ea typeface="Calibri" panose="020F0502020204030204" pitchFamily="34" charset="0"/>
                <a:cs typeface="Arial" panose="020B0604020202020204" pitchFamily="34" charset="0"/>
              </a:rPr>
              <a:t>D</a:t>
            </a:r>
            <a:r>
              <a:rPr lang="es-ES" sz="2800" dirty="0" smtClean="0">
                <a:effectLst/>
                <a:latin typeface="Arial" panose="020B0604020202020204" pitchFamily="34" charset="0"/>
                <a:ea typeface="Calibri" panose="020F0502020204030204" pitchFamily="34" charset="0"/>
                <a:cs typeface="Arial" panose="020B0604020202020204" pitchFamily="34" charset="0"/>
              </a:rPr>
              <a:t>efinir las estructuras importantes, construyendo en,: Las sociedades, Guiones, Espacios, Estructuras, y Streams.Using  , se proporcionan definiciones de conceptos importantes, mientras llevando finalmente a una definición de una  </a:t>
            </a:r>
          </a:p>
          <a:p>
            <a:pPr>
              <a:lnSpc>
                <a:spcPct val="107000"/>
              </a:lnSpc>
              <a:spcAft>
                <a:spcPts val="800"/>
              </a:spcAft>
            </a:pPr>
            <a:r>
              <a:rPr lang="es-ES" sz="2800" dirty="0" smtClean="0">
                <a:effectLst/>
                <a:latin typeface="Arial" panose="020B0604020202020204" pitchFamily="34" charset="0"/>
                <a:ea typeface="Calibri" panose="020F0502020204030204" pitchFamily="34" charset="0"/>
                <a:cs typeface="Arial" panose="020B0604020202020204" pitchFamily="34" charset="0"/>
              </a:rPr>
              <a:t> biblioteca digital mínima. nos guían  a desarrollar una taxonomía para el campo de DL.  </a:t>
            </a:r>
          </a:p>
          <a:p>
            <a:pPr>
              <a:lnSpc>
                <a:spcPct val="107000"/>
              </a:lnSpc>
              <a:spcAft>
                <a:spcPts val="800"/>
              </a:spcAft>
            </a:pP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7985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2595" y="558607"/>
            <a:ext cx="11290041" cy="8128764"/>
          </a:xfrm>
          <a:prstGeom prst="rect">
            <a:avLst/>
          </a:prstGeom>
        </p:spPr>
        <p:txBody>
          <a:bodyPr wrap="square">
            <a:spAutoFit/>
          </a:bodyPr>
          <a:lstStyle/>
          <a:p>
            <a:pPr>
              <a:lnSpc>
                <a:spcPct val="107000"/>
              </a:lnSpc>
              <a:spcAft>
                <a:spcPts val="800"/>
              </a:spcAft>
            </a:pPr>
            <a:r>
              <a:rPr lang="es-ES" sz="2400" dirty="0">
                <a:latin typeface="Arial" panose="020B0604020202020204" pitchFamily="34" charset="0"/>
                <a:ea typeface="Calibri" panose="020F0502020204030204" pitchFamily="34" charset="0"/>
                <a:cs typeface="Arial" panose="020B0604020202020204" pitchFamily="34" charset="0"/>
              </a:rPr>
              <a:t>L</a:t>
            </a:r>
            <a:r>
              <a:rPr lang="es-ES" sz="2400" dirty="0" smtClean="0">
                <a:effectLst/>
                <a:latin typeface="Arial" panose="020B0604020202020204" pitchFamily="34" charset="0"/>
                <a:ea typeface="Calibri" panose="020F0502020204030204" pitchFamily="34" charset="0"/>
                <a:cs typeface="Arial" panose="020B0604020202020204" pitchFamily="34" charset="0"/>
              </a:rPr>
              <a:t>os conceptos relacionaron a las bibliotecas digitales.  </a:t>
            </a:r>
          </a:p>
          <a:p>
            <a:pPr lvl="0">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La probabilidad estudia los posibles resultados de eventos dados (o experimentos) junto con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la probabilidad relativa y distribuciones. Se define la probabilidad por lo que se refiere a una muestra S espacial que es un  </a:t>
            </a:r>
          </a:p>
          <a:p>
            <a:pPr>
              <a:lnSpc>
                <a:spcPct val="107000"/>
              </a:lnSpc>
              <a:spcAft>
                <a:spcPts val="800"/>
              </a:spcAft>
            </a:pP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juego cuyo se llaman los elementos los eventos elementales. Más formalmente, por lo que se refiere a un espacio de probabilidad, el  ponga de posibles eventos para un </a:t>
            </a:r>
            <a:r>
              <a:rPr lang="es-ES" sz="2400" dirty="0" smtClean="0">
                <a:solidFill>
                  <a:prstClr val="black"/>
                </a:solidFill>
                <a:latin typeface="Arial" panose="020B0604020202020204" pitchFamily="34" charset="0"/>
                <a:ea typeface="Calibri" panose="020F0502020204030204" pitchFamily="34" charset="0"/>
                <a:cs typeface="Arial" panose="020B0604020202020204" pitchFamily="34" charset="0"/>
              </a:rPr>
              <a:t>experimento.</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PLAN DE ESTUDIOS de la BIBLIOTECA DIGITAL  </a:t>
            </a:r>
          </a:p>
          <a:p>
            <a:pPr lvl="0">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Subsecuentemente la biblioteca digital su muchos fuera de-retoños (por ejemplo, organizaciones como los tipos de Google, y de sistemas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como almacenes institucionales o los sistemas </a:t>
            </a:r>
            <a:r>
              <a:rPr lang="es-ES" sz="24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satisfechos), estará con nosotros para el farsearle  </a:t>
            </a:r>
          </a:p>
          <a:p>
            <a:pPr>
              <a:lnSpc>
                <a:spcPct val="107000"/>
              </a:lnSpc>
              <a:spcAft>
                <a:spcPts val="800"/>
              </a:spcAft>
            </a:pP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el futuro, es importante que ha entrenamiento conveniente y educación para los bibliotecarios digitales, así como  por esos trabajar en las áreas relacionadas, como la recuperación de información.  </a:t>
            </a:r>
          </a:p>
          <a:p>
            <a:pPr lvl="0">
              <a:lnSpc>
                <a:spcPct val="107000"/>
              </a:lnSpc>
              <a:spcAft>
                <a:spcPts val="800"/>
              </a:spcAft>
            </a:pPr>
            <a:endParaRPr lang="es-E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570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7472" y="463996"/>
            <a:ext cx="10844784" cy="6567054"/>
          </a:xfrm>
          <a:prstGeom prst="rect">
            <a:avLst/>
          </a:prstGeom>
        </p:spPr>
        <p:txBody>
          <a:bodyPr wrap="square">
            <a:spAutoFit/>
          </a:bodyPr>
          <a:lstStyle/>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CONTEXTO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La información es una necesidad humana fundamental. Esta necesidad es universal para los individuos, mientras llevando a la corriente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el interés en la dirección de información personal (PIM) [135], y es manifiesto para los grupos de las personas como  bien.</a:t>
            </a:r>
            <a:endParaRPr lang="es-ES" sz="2400" dirty="0" smtClean="0">
              <a:latin typeface="Arial" panose="020B0604020202020204" pitchFamily="34" charset="0"/>
              <a:cs typeface="Arial" panose="020B0604020202020204" pitchFamily="34" charset="0"/>
            </a:endParaRP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De </a:t>
            </a:r>
            <a:r>
              <a:rPr lang="es-ES" sz="2400" dirty="0">
                <a:latin typeface="Arial" panose="020B0604020202020204" pitchFamily="34" charset="0"/>
                <a:cs typeface="Arial" panose="020B0604020202020204" pitchFamily="34" charset="0"/>
              </a:rPr>
              <a:t>acuerdo con, las instituciones se han levantado ayudarnos con esta necesidad, incluso las bibliotecas, los archivos,  </a:t>
            </a:r>
          </a:p>
          <a:p>
            <a:r>
              <a:rPr lang="es-ES" sz="2400" dirty="0">
                <a:latin typeface="Arial" panose="020B0604020202020204" pitchFamily="34" charset="0"/>
                <a:cs typeface="Arial" panose="020B0604020202020204" pitchFamily="34" charset="0"/>
              </a:rPr>
              <a:t>los museos, y una variedad de centros de información, como para corporaciones o gobiernos. </a:t>
            </a:r>
            <a:r>
              <a:rPr lang="es-ES" sz="2400" dirty="0" smtClean="0">
                <a:latin typeface="Arial" panose="020B0604020202020204" pitchFamily="34" charset="0"/>
                <a:cs typeface="Arial" panose="020B0604020202020204" pitchFamily="34" charset="0"/>
              </a:rPr>
              <a:t>Desarrollando</a:t>
            </a:r>
            <a:r>
              <a:rPr lang="es-ES" sz="2400" dirty="0" smtClean="0"/>
              <a:t>  </a:t>
            </a:r>
            <a:r>
              <a:rPr lang="es-ES" sz="2400" dirty="0" smtClean="0">
                <a:latin typeface="Arial" pitchFamily="34" charset="0"/>
                <a:cs typeface="Arial" pitchFamily="34" charset="0"/>
              </a:rPr>
              <a:t>y operando estas instituciones involucra dirección de información que requiere la planificación </a:t>
            </a:r>
            <a:r>
              <a:rPr lang="es-ES" sz="2400" dirty="0" smtClean="0"/>
              <a:t>. </a:t>
            </a:r>
          </a:p>
          <a:p>
            <a:endParaRPr lang="es-ES" sz="2400" dirty="0"/>
          </a:p>
          <a:p>
            <a:endParaRPr lang="es-ES" sz="2400" dirty="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469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8032" y="418686"/>
            <a:ext cx="10704576" cy="6773777"/>
          </a:xfrm>
          <a:prstGeom prst="rect">
            <a:avLst/>
          </a:prstGeom>
        </p:spPr>
        <p:txBody>
          <a:bodyPr wrap="square">
            <a:spAutoFit/>
          </a:bodyPr>
          <a:lstStyle/>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La exploración  </a:t>
            </a:r>
          </a:p>
          <a:p>
            <a:pPr lvl="0">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El lo abstracto: Los servicios explorando para las bibliotecas digitales (DLs) incluye dos paradigmas mayores, mientras hojeando y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investigando, así como otros servicios como arracimarse y visualización. En este capte, me explique cómo pueden aplicarse  a las bibliotecas digitales, y demuestra  con el plan, la aplicación, </a:t>
            </a:r>
            <a:r>
              <a:rPr lang="es-ES" sz="2400" dirty="0">
                <a:solidFill>
                  <a:prstClr val="black"/>
                </a:solidFill>
                <a:latin typeface="Arial" panose="020B0604020202020204" pitchFamily="34" charset="0"/>
                <a:cs typeface="Arial" panose="020B0604020202020204" pitchFamily="34" charset="0"/>
              </a:rPr>
              <a:t>y evaluación de explorar los servicios para un a biblioteca digitales arqueológicos integrados</a:t>
            </a:r>
            <a:r>
              <a:rPr lang="es-ES" sz="2400" dirty="0" smtClean="0">
                <a:solidFill>
                  <a:prstClr val="black"/>
                </a:solidFill>
                <a:latin typeface="Arial" panose="020B0604020202020204" pitchFamily="34" charset="0"/>
                <a:cs typeface="Arial" panose="020B0604020202020204" pitchFamily="34" charset="0"/>
              </a:rPr>
              <a:t>.</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latin typeface="Arial" panose="020B0604020202020204" pitchFamily="34" charset="0"/>
                <a:cs typeface="Arial" panose="020B0604020202020204" pitchFamily="34" charset="0"/>
              </a:rPr>
              <a:t>Su  navegador integrado e investigando pueden apoyar a los usuarios moviendo transparentemente entre hojear y  </a:t>
            </a:r>
            <a:r>
              <a:rPr lang="es-ES" sz="2400" dirty="0" smtClean="0">
                <a:effectLst/>
                <a:latin typeface="Arial" panose="020B0604020202020204" pitchFamily="34" charset="0"/>
                <a:ea typeface="Calibri" panose="020F0502020204030204" pitchFamily="34" charset="0"/>
                <a:cs typeface="Arial" panose="020B0604020202020204" pitchFamily="34" charset="0"/>
              </a:rPr>
              <a:t>investigando, minimizando el contexto cambiando, y guardando a los usuarios enfocaron. También integra el navegador y  investigando en una sola interfaz visual para DL exploración. Nosotros dirigieron un estudio del usuario para evaluar . </a:t>
            </a:r>
          </a:p>
          <a:p>
            <a:pPr>
              <a:lnSpc>
                <a:spcPct val="107000"/>
              </a:lnSpc>
              <a:spcAft>
                <a:spcPts val="800"/>
              </a:spcAft>
            </a:pP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s-ES" sz="2400" dirty="0" smtClean="0"/>
          </a:p>
          <a:p>
            <a:endParaRPr lang="es-ES" sz="2400" dirty="0"/>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2477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6613" y="463084"/>
            <a:ext cx="11681926" cy="5459059"/>
          </a:xfrm>
          <a:prstGeom prst="rect">
            <a:avLst/>
          </a:prstGeom>
        </p:spPr>
        <p:txBody>
          <a:bodyPr wrap="square">
            <a:spAutoFit/>
          </a:bodyPr>
          <a:lstStyle/>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Los Recursos para la educación, de la Universidad de Colorado la Biblioteca Digital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El  desarrollo  mentemos mover que forman arte a una ciencia [y necesita] unificándose y comprensivo  las teorías y armazones por el libe ciclo de biblioteca digital (DL) la información.</a:t>
            </a:r>
          </a:p>
          <a:p>
            <a:r>
              <a:rPr lang="es-ES" sz="2400" dirty="0" smtClean="0">
                <a:effectLst/>
                <a:latin typeface="Arial" panose="020B0604020202020204" pitchFamily="34" charset="0"/>
                <a:ea typeface="Calibri" panose="020F0502020204030204" pitchFamily="34" charset="0"/>
                <a:cs typeface="Arial" panose="020B0604020202020204" pitchFamily="34" charset="0"/>
              </a:rPr>
              <a:t>En este aprendiz, de precisamente e inequívocamente formalice la mayoría de la biblioteca digital informal  </a:t>
            </a:r>
            <a:r>
              <a:rPr lang="es-ES" sz="2400" dirty="0">
                <a:latin typeface="Arial" panose="020B0604020202020204" pitchFamily="34" charset="0"/>
                <a:cs typeface="Arial" panose="020B0604020202020204" pitchFamily="34" charset="0"/>
              </a:rPr>
              <a:t>los conceptos introdujeron en las partes anteriores de este libro. </a:t>
            </a:r>
          </a:p>
          <a:p>
            <a:r>
              <a:rPr lang="es-ES" sz="2400" dirty="0" smtClean="0">
                <a:latin typeface="Arial" panose="020B0604020202020204" pitchFamily="34" charset="0"/>
                <a:cs typeface="Arial" panose="020B0604020202020204" pitchFamily="34" charset="0"/>
              </a:rPr>
              <a:t>Los </a:t>
            </a:r>
            <a:r>
              <a:rPr lang="es-ES" sz="2400" dirty="0">
                <a:latin typeface="Arial" panose="020B0604020202020204" pitchFamily="34" charset="0"/>
                <a:cs typeface="Arial" panose="020B0604020202020204" pitchFamily="34" charset="0"/>
              </a:rPr>
              <a:t>conceptos y el concepto de </a:t>
            </a:r>
            <a:r>
              <a:rPr lang="es-ES" sz="2400" dirty="0" smtClean="0">
                <a:latin typeface="Arial" panose="020B0604020202020204" pitchFamily="34" charset="0"/>
                <a:cs typeface="Arial" panose="020B0604020202020204" pitchFamily="34" charset="0"/>
              </a:rPr>
              <a:t>definitivos .Echo </a:t>
            </a:r>
            <a:r>
              <a:rPr lang="es-ES" sz="2400" dirty="0">
                <a:latin typeface="Arial" panose="020B0604020202020204" pitchFamily="34" charset="0"/>
                <a:cs typeface="Arial" panose="020B0604020202020204" pitchFamily="34" charset="0"/>
              </a:rPr>
              <a:t>formal es asociado con el número de la definición correspondiente  </a:t>
            </a:r>
            <a:r>
              <a:rPr lang="es-ES" sz="2400" dirty="0" smtClean="0">
                <a:latin typeface="Arial" panose="020B0604020202020204" pitchFamily="34" charset="0"/>
                <a:cs typeface="Arial" panose="020B0604020202020204" pitchFamily="34" charset="0"/>
              </a:rPr>
              <a:t>de su definición formal (por ejemplo, </a:t>
            </a:r>
            <a:r>
              <a:rPr lang="es-ES" sz="2400" dirty="0" err="1" smtClean="0">
                <a:latin typeface="Arial" panose="020B0604020202020204" pitchFamily="34" charset="0"/>
                <a:cs typeface="Arial" panose="020B0604020202020204" pitchFamily="34" charset="0"/>
              </a:rPr>
              <a:t>Def.MI</a:t>
            </a:r>
            <a:r>
              <a:rPr lang="es-ES" sz="2400" dirty="0" smtClean="0">
                <a:latin typeface="Arial" panose="020B0604020202020204" pitchFamily="34" charset="0"/>
                <a:cs typeface="Arial" panose="020B0604020202020204" pitchFamily="34" charset="0"/>
              </a:rPr>
              <a:t> B.3 para el estado', como dado debajo); las flechas indican que un concepto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06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2596" y="377008"/>
            <a:ext cx="11719249" cy="6738063"/>
          </a:xfrm>
          <a:prstGeom prst="rect">
            <a:avLst/>
          </a:prstGeom>
        </p:spPr>
        <p:txBody>
          <a:bodyPr wrap="square">
            <a:spAutoFit/>
          </a:bodyPr>
          <a:lstStyle/>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En el campo de la informática, las recomendaciones para el trabajo curricular lograron la popularidad extendida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por lo menos atrás a 1968 [9]. la figura de los programas Actual en las 2001 recomendaciones </a:t>
            </a:r>
            <a:r>
              <a:rPr lang="es-ES" sz="24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es-ES" sz="2400" dirty="0">
                <a:solidFill>
                  <a:prstClr val="black"/>
                </a:solidFill>
                <a:latin typeface="Arial" panose="020B0604020202020204" pitchFamily="34" charset="0"/>
                <a:ea typeface="Calibri" panose="020F0502020204030204" pitchFamily="34" charset="0"/>
                <a:cs typeface="Arial" panose="020B0604020202020204" pitchFamily="34" charset="0"/>
              </a:rPr>
              <a:t>puso al día en  </a:t>
            </a:r>
            <a:r>
              <a:rPr lang="es-ES" sz="2400" dirty="0" smtClean="0">
                <a:effectLst/>
                <a:latin typeface="Arial" panose="020B0604020202020204" pitchFamily="34" charset="0"/>
                <a:ea typeface="Calibri" panose="020F0502020204030204" pitchFamily="34" charset="0"/>
                <a:cs typeface="Arial" panose="020B0604020202020204" pitchFamily="34" charset="0"/>
              </a:rPr>
              <a:t>2008, con una nueva revisión planeada para 2013. Pero para los campos enfocados, como las bibliotecas digitales, un más el inepto  el análisis es las figuras de necesidad. Tras en el trabajo relacionado, para la recuperación de información  el y multimedia .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En 2005, un equipo en la Tecnología de Virginia y la Universidad de Carolina del Norte a la Colina de la Capilla empezó  trabaje en un plan de estudios entallado para las bibliotecas digitales. Nosotros repasamos la literatura existente para identificar  </a:t>
            </a: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pPr>
            <a:endParaRPr lang="es-E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814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3224" y="395509"/>
            <a:ext cx="11607281" cy="6275244"/>
          </a:xfrm>
          <a:prstGeom prst="rect">
            <a:avLst/>
          </a:prstGeom>
        </p:spPr>
        <p:txBody>
          <a:bodyPr wrap="square">
            <a:spAutoFit/>
          </a:bodyPr>
          <a:lstStyle/>
          <a:p>
            <a:pPr>
              <a:lnSpc>
                <a:spcPct val="107000"/>
              </a:lnSpc>
              <a:spcAft>
                <a:spcPts val="800"/>
              </a:spcAft>
            </a:pPr>
            <a:r>
              <a:rPr lang="es-ES" sz="2400" dirty="0">
                <a:latin typeface="Arial" panose="020B0604020202020204" pitchFamily="34" charset="0"/>
                <a:ea typeface="Calibri" panose="020F0502020204030204" pitchFamily="34" charset="0"/>
                <a:cs typeface="Arial" panose="020B0604020202020204" pitchFamily="34" charset="0"/>
              </a:rPr>
              <a:t> </a:t>
            </a:r>
            <a:endParaRPr lang="es-ES" sz="24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smtClean="0">
                <a:latin typeface="Arial" panose="020B0604020202020204" pitchFamily="34" charset="0"/>
                <a:ea typeface="Calibri" panose="020F0502020204030204" pitchFamily="34" charset="0"/>
                <a:cs typeface="Arial" panose="020B0604020202020204" pitchFamily="34" charset="0"/>
              </a:rPr>
              <a:t>En f</a:t>
            </a:r>
            <a:r>
              <a:rPr lang="es-ES" sz="2400" dirty="0" smtClean="0">
                <a:effectLst/>
                <a:latin typeface="Arial" panose="020B0604020202020204" pitchFamily="34" charset="0"/>
                <a:ea typeface="Calibri" panose="020F0502020204030204" pitchFamily="34" charset="0"/>
                <a:cs typeface="Arial" panose="020B0604020202020204" pitchFamily="34" charset="0"/>
              </a:rPr>
              <a:t>ondos tópico, y uso del análisis de la computadora para ayudar con nuestra identificación de subalterno-áreas. Nuestro el trabajo  llevado a un website  y a una representación paralela en Wikiversity  para que la comunidad  </a:t>
            </a:r>
          </a:p>
          <a:p>
            <a:pPr>
              <a:lnSpc>
                <a:spcPct val="107000"/>
              </a:lnSpc>
              <a:spcAft>
                <a:spcPts val="800"/>
              </a:spcAft>
            </a:pPr>
            <a:r>
              <a:rPr lang="es-ES" sz="2400" dirty="0" smtClean="0">
                <a:effectLst/>
                <a:latin typeface="Arial" panose="020B0604020202020204" pitchFamily="34" charset="0"/>
                <a:ea typeface="Calibri" panose="020F0502020204030204" pitchFamily="34" charset="0"/>
                <a:cs typeface="Arial" panose="020B0604020202020204" pitchFamily="34" charset="0"/>
              </a:rPr>
              <a:t>podría trabajar para mejorar los recursos desarrollados más fácilmente.  </a:t>
            </a: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Cubriendo </a:t>
            </a:r>
            <a:r>
              <a:rPr lang="es-ES" sz="2400" dirty="0">
                <a:latin typeface="Arial" panose="020B0604020202020204" pitchFamily="34" charset="0"/>
                <a:cs typeface="Arial" panose="020B0604020202020204" pitchFamily="34" charset="0"/>
              </a:rPr>
              <a:t>un campo pueden llevarse a cabo de una variedad de perspectivas. Algunos aprendices están interesados  </a:t>
            </a:r>
            <a:r>
              <a:rPr lang="es-ES" sz="2400" dirty="0" smtClean="0">
                <a:latin typeface="Arial" panose="020B0604020202020204" pitchFamily="34" charset="0"/>
                <a:cs typeface="Arial" panose="020B0604020202020204" pitchFamily="34" charset="0"/>
              </a:rPr>
              <a:t>en las preguntas gusta: ¿Qué? ¿Por qué? ¿Cómo? Otros prefieren un acercamiento histórico, considerado los orígenes,  </a:t>
            </a:r>
          </a:p>
          <a:p>
            <a:pPr>
              <a:lnSpc>
                <a:spcPct val="107000"/>
              </a:lnSpc>
              <a:spcAft>
                <a:spcPts val="800"/>
              </a:spcAft>
            </a:pPr>
            <a:r>
              <a:rPr lang="es-ES" sz="2400" dirty="0" smtClean="0">
                <a:latin typeface="Arial" panose="020B0604020202020204" pitchFamily="34" charset="0"/>
                <a:cs typeface="Arial" panose="020B0604020202020204" pitchFamily="34" charset="0"/>
              </a:rPr>
              <a:t>la evolución, estado actual, problemas de la investigación, y el trabajo futuro. Aquéllos con un fondo económico   </a:t>
            </a:r>
            <a:r>
              <a:rPr lang="es-ES" sz="2400" dirty="0" smtClean="0">
                <a:effectLst/>
                <a:latin typeface="Arial" panose="020B0604020202020204" pitchFamily="34" charset="0"/>
                <a:ea typeface="Calibri" panose="020F0502020204030204" pitchFamily="34" charset="0"/>
                <a:cs typeface="Arial" panose="020B0604020202020204" pitchFamily="34" charset="0"/>
              </a:rPr>
              <a:t>tenga el interés particular en el coste, equidad, y mantenimiento. Aquéllos con el enfoque de preocupaciones social en los usuarios  </a:t>
            </a:r>
          </a:p>
          <a:p>
            <a:endParaRPr lang="es-ES" sz="2400" dirty="0" smtClean="0">
              <a:latin typeface="Arial" panose="020B0604020202020204" pitchFamily="34" charset="0"/>
              <a:cs typeface="Arial" panose="020B0604020202020204" pitchFamily="34" charset="0"/>
            </a:endParaRPr>
          </a:p>
          <a:p>
            <a:endParaRPr lang="es-ES" sz="2400" dirty="0"/>
          </a:p>
          <a:p>
            <a:pPr>
              <a:lnSpc>
                <a:spcPct val="107000"/>
              </a:lnSpc>
              <a:spcAft>
                <a:spcPts val="80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599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1236</Words>
  <Application>Microsoft Office PowerPoint</Application>
  <PresentationFormat>Personalizado</PresentationFormat>
  <Paragraphs>77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Jedilia</dc:creator>
  <cp:lastModifiedBy>Usuario</cp:lastModifiedBy>
  <cp:revision>26</cp:revision>
  <dcterms:created xsi:type="dcterms:W3CDTF">2018-05-30T19:35:37Z</dcterms:created>
  <dcterms:modified xsi:type="dcterms:W3CDTF">2019-10-18T14:39:08Z</dcterms:modified>
</cp:coreProperties>
</file>