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3"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1" r:id="rId18"/>
    <p:sldId id="273" r:id="rId19"/>
    <p:sldId id="274" r:id="rId20"/>
    <p:sldId id="275" r:id="rId21"/>
    <p:sldId id="276" r:id="rId22"/>
    <p:sldId id="277" r:id="rId23"/>
    <p:sldId id="278" r:id="rId24"/>
    <p:sldId id="279" r:id="rId25"/>
    <p:sldId id="280" r:id="rId26"/>
    <p:sldId id="281" r:id="rId27"/>
    <p:sldId id="282" r:id="rId28"/>
    <p:sldId id="283" r:id="rId29"/>
    <p:sldId id="285" r:id="rId30"/>
    <p:sldId id="286" r:id="rId31"/>
    <p:sldId id="287" r:id="rId32"/>
    <p:sldId id="288" r:id="rId33"/>
    <p:sldId id="289" r:id="rId34"/>
    <p:sldId id="291" r:id="rId35"/>
    <p:sldId id="292" r:id="rId36"/>
    <p:sldId id="297" r:id="rId37"/>
    <p:sldId id="293" r:id="rId38"/>
    <p:sldId id="294" r:id="rId39"/>
    <p:sldId id="295" r:id="rId40"/>
    <p:sldId id="296" r:id="rId41"/>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9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1C07260-CED7-4033-A842-3B38DBDACCA2}" type="datetimeFigureOut">
              <a:rPr lang="es-EC" smtClean="0"/>
              <a:t>6/6/2019</a:t>
            </a:fld>
            <a:endParaRPr lang="es-EC"/>
          </a:p>
        </p:txBody>
      </p:sp>
      <p:sp>
        <p:nvSpPr>
          <p:cNvPr id="5" name="Footer Placeholder 4"/>
          <p:cNvSpPr>
            <a:spLocks noGrp="1"/>
          </p:cNvSpPr>
          <p:nvPr>
            <p:ph type="ftr" sz="quarter" idx="11"/>
          </p:nvPr>
        </p:nvSpPr>
        <p:spPr/>
        <p:txBody>
          <a:bodyPr/>
          <a:lstStyle/>
          <a:p>
            <a:endParaRPr lang="es-EC"/>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67E3746-AD04-4BE6-AC34-930DDD834234}" type="slidenum">
              <a:rPr lang="es-EC" smtClean="0"/>
              <a:t>‹Nº›</a:t>
            </a:fld>
            <a:endParaRPr lang="es-EC"/>
          </a:p>
        </p:txBody>
      </p:sp>
    </p:spTree>
    <p:extLst>
      <p:ext uri="{BB962C8B-B14F-4D97-AF65-F5344CB8AC3E}">
        <p14:creationId xmlns:p14="http://schemas.microsoft.com/office/powerpoint/2010/main" val="1976928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1C07260-CED7-4033-A842-3B38DBDACCA2}" type="datetimeFigureOut">
              <a:rPr lang="es-EC" smtClean="0"/>
              <a:t>6/6/2019</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67E3746-AD04-4BE6-AC34-930DDD834234}" type="slidenum">
              <a:rPr lang="es-EC" smtClean="0"/>
              <a:t>‹Nº›</a:t>
            </a:fld>
            <a:endParaRPr lang="es-EC"/>
          </a:p>
        </p:txBody>
      </p:sp>
    </p:spTree>
    <p:extLst>
      <p:ext uri="{BB962C8B-B14F-4D97-AF65-F5344CB8AC3E}">
        <p14:creationId xmlns:p14="http://schemas.microsoft.com/office/powerpoint/2010/main" val="1596488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1C07260-CED7-4033-A842-3B38DBDACCA2}" type="datetimeFigureOut">
              <a:rPr lang="es-EC" smtClean="0"/>
              <a:t>6/6/2019</a:t>
            </a:fld>
            <a:endParaRPr lang="es-EC"/>
          </a:p>
        </p:txBody>
      </p:sp>
      <p:sp>
        <p:nvSpPr>
          <p:cNvPr id="5" name="Footer Placeholder 4"/>
          <p:cNvSpPr>
            <a:spLocks noGrp="1"/>
          </p:cNvSpPr>
          <p:nvPr>
            <p:ph type="ftr" sz="quarter" idx="11"/>
          </p:nvPr>
        </p:nvSpPr>
        <p:spPr/>
        <p:txBody>
          <a:bodyPr/>
          <a:lstStyle/>
          <a:p>
            <a:endParaRPr lang="es-EC"/>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67E3746-AD04-4BE6-AC34-930DDD834234}" type="slidenum">
              <a:rPr lang="es-EC" smtClean="0"/>
              <a:t>‹Nº›</a:t>
            </a:fld>
            <a:endParaRPr lang="es-EC"/>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12467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41C07260-CED7-4033-A842-3B38DBDACCA2}" type="datetimeFigureOut">
              <a:rPr lang="es-EC" smtClean="0"/>
              <a:t>6/6/2019</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67E3746-AD04-4BE6-AC34-930DDD834234}" type="slidenum">
              <a:rPr lang="es-EC" smtClean="0"/>
              <a:t>‹Nº›</a:t>
            </a:fld>
            <a:endParaRPr lang="es-EC"/>
          </a:p>
        </p:txBody>
      </p:sp>
    </p:spTree>
    <p:extLst>
      <p:ext uri="{BB962C8B-B14F-4D97-AF65-F5344CB8AC3E}">
        <p14:creationId xmlns:p14="http://schemas.microsoft.com/office/powerpoint/2010/main" val="4153620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41C07260-CED7-4033-A842-3B38DBDACCA2}" type="datetimeFigureOut">
              <a:rPr lang="es-EC" smtClean="0"/>
              <a:t>6/6/2019</a:t>
            </a:fld>
            <a:endParaRPr lang="es-EC"/>
          </a:p>
        </p:txBody>
      </p:sp>
      <p:sp>
        <p:nvSpPr>
          <p:cNvPr id="6" name="Footer Placeholder 5"/>
          <p:cNvSpPr>
            <a:spLocks noGrp="1"/>
          </p:cNvSpPr>
          <p:nvPr>
            <p:ph type="ftr" sz="quarter" idx="11"/>
          </p:nvPr>
        </p:nvSpPr>
        <p:spPr/>
        <p:txBody>
          <a:bodyPr/>
          <a:lstStyle/>
          <a:p>
            <a:endParaRPr lang="es-EC"/>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67E3746-AD04-4BE6-AC34-930DDD834234}" type="slidenum">
              <a:rPr lang="es-EC" smtClean="0"/>
              <a:t>‹Nº›</a:t>
            </a:fld>
            <a:endParaRPr lang="es-EC"/>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20671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41C07260-CED7-4033-A842-3B38DBDACCA2}" type="datetimeFigureOut">
              <a:rPr lang="es-EC" smtClean="0"/>
              <a:t>6/6/2019</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67E3746-AD04-4BE6-AC34-930DDD834234}" type="slidenum">
              <a:rPr lang="es-EC" smtClean="0"/>
              <a:t>‹Nº›</a:t>
            </a:fld>
            <a:endParaRPr lang="es-EC"/>
          </a:p>
        </p:txBody>
      </p:sp>
    </p:spTree>
    <p:extLst>
      <p:ext uri="{BB962C8B-B14F-4D97-AF65-F5344CB8AC3E}">
        <p14:creationId xmlns:p14="http://schemas.microsoft.com/office/powerpoint/2010/main" val="695795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1C07260-CED7-4033-A842-3B38DBDACCA2}" type="datetimeFigureOut">
              <a:rPr lang="es-EC" smtClean="0"/>
              <a:t>6/6/2019</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67E3746-AD04-4BE6-AC34-930DDD834234}" type="slidenum">
              <a:rPr lang="es-EC" smtClean="0"/>
              <a:t>‹Nº›</a:t>
            </a:fld>
            <a:endParaRPr lang="es-EC"/>
          </a:p>
        </p:txBody>
      </p:sp>
    </p:spTree>
    <p:extLst>
      <p:ext uri="{BB962C8B-B14F-4D97-AF65-F5344CB8AC3E}">
        <p14:creationId xmlns:p14="http://schemas.microsoft.com/office/powerpoint/2010/main" val="615125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1C07260-CED7-4033-A842-3B38DBDACCA2}" type="datetimeFigureOut">
              <a:rPr lang="es-EC" smtClean="0"/>
              <a:t>6/6/2019</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67E3746-AD04-4BE6-AC34-930DDD834234}" type="slidenum">
              <a:rPr lang="es-EC" smtClean="0"/>
              <a:t>‹Nº›</a:t>
            </a:fld>
            <a:endParaRPr lang="es-EC"/>
          </a:p>
        </p:txBody>
      </p:sp>
    </p:spTree>
    <p:extLst>
      <p:ext uri="{BB962C8B-B14F-4D97-AF65-F5344CB8AC3E}">
        <p14:creationId xmlns:p14="http://schemas.microsoft.com/office/powerpoint/2010/main" val="2730455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1C07260-CED7-4033-A842-3B38DBDACCA2}" type="datetimeFigureOut">
              <a:rPr lang="es-EC" smtClean="0"/>
              <a:t>6/6/2019</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67E3746-AD04-4BE6-AC34-930DDD834234}" type="slidenum">
              <a:rPr lang="es-EC" smtClean="0"/>
              <a:t>‹Nº›</a:t>
            </a:fld>
            <a:endParaRPr lang="es-EC"/>
          </a:p>
        </p:txBody>
      </p:sp>
    </p:spTree>
    <p:extLst>
      <p:ext uri="{BB962C8B-B14F-4D97-AF65-F5344CB8AC3E}">
        <p14:creationId xmlns:p14="http://schemas.microsoft.com/office/powerpoint/2010/main" val="2622053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1C07260-CED7-4033-A842-3B38DBDACCA2}" type="datetimeFigureOut">
              <a:rPr lang="es-EC" smtClean="0"/>
              <a:t>6/6/2019</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67E3746-AD04-4BE6-AC34-930DDD834234}" type="slidenum">
              <a:rPr lang="es-EC" smtClean="0"/>
              <a:t>‹Nº›</a:t>
            </a:fld>
            <a:endParaRPr lang="es-EC"/>
          </a:p>
        </p:txBody>
      </p:sp>
    </p:spTree>
    <p:extLst>
      <p:ext uri="{BB962C8B-B14F-4D97-AF65-F5344CB8AC3E}">
        <p14:creationId xmlns:p14="http://schemas.microsoft.com/office/powerpoint/2010/main" val="1235539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1C07260-CED7-4033-A842-3B38DBDACCA2}" type="datetimeFigureOut">
              <a:rPr lang="es-EC" smtClean="0"/>
              <a:t>6/6/2019</a:t>
            </a:fld>
            <a:endParaRPr lang="es-EC"/>
          </a:p>
        </p:txBody>
      </p:sp>
      <p:sp>
        <p:nvSpPr>
          <p:cNvPr id="6" name="Footer Placeholder 5"/>
          <p:cNvSpPr>
            <a:spLocks noGrp="1"/>
          </p:cNvSpPr>
          <p:nvPr>
            <p:ph type="ftr" sz="quarter" idx="11"/>
          </p:nvPr>
        </p:nvSpPr>
        <p:spPr/>
        <p:txBody>
          <a:bodyPr/>
          <a:lstStyle/>
          <a:p>
            <a:endParaRPr lang="es-EC"/>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67E3746-AD04-4BE6-AC34-930DDD834234}" type="slidenum">
              <a:rPr lang="es-EC" smtClean="0"/>
              <a:t>‹Nº›</a:t>
            </a:fld>
            <a:endParaRPr lang="es-EC"/>
          </a:p>
        </p:txBody>
      </p:sp>
    </p:spTree>
    <p:extLst>
      <p:ext uri="{BB962C8B-B14F-4D97-AF65-F5344CB8AC3E}">
        <p14:creationId xmlns:p14="http://schemas.microsoft.com/office/powerpoint/2010/main" val="1705221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1C07260-CED7-4033-A842-3B38DBDACCA2}" type="datetimeFigureOut">
              <a:rPr lang="es-EC" smtClean="0"/>
              <a:t>6/6/2019</a:t>
            </a:fld>
            <a:endParaRPr lang="es-EC"/>
          </a:p>
        </p:txBody>
      </p:sp>
      <p:sp>
        <p:nvSpPr>
          <p:cNvPr id="8" name="Footer Placeholder 7"/>
          <p:cNvSpPr>
            <a:spLocks noGrp="1"/>
          </p:cNvSpPr>
          <p:nvPr>
            <p:ph type="ftr" sz="quarter" idx="11"/>
          </p:nvPr>
        </p:nvSpPr>
        <p:spPr/>
        <p:txBody>
          <a:bodyPr/>
          <a:lstStyle/>
          <a:p>
            <a:endParaRPr lang="es-EC"/>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67E3746-AD04-4BE6-AC34-930DDD834234}" type="slidenum">
              <a:rPr lang="es-EC" smtClean="0"/>
              <a:t>‹Nº›</a:t>
            </a:fld>
            <a:endParaRPr lang="es-EC"/>
          </a:p>
        </p:txBody>
      </p:sp>
    </p:spTree>
    <p:extLst>
      <p:ext uri="{BB962C8B-B14F-4D97-AF65-F5344CB8AC3E}">
        <p14:creationId xmlns:p14="http://schemas.microsoft.com/office/powerpoint/2010/main" val="406606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1C07260-CED7-4033-A842-3B38DBDACCA2}" type="datetimeFigureOut">
              <a:rPr lang="es-EC" smtClean="0"/>
              <a:t>6/6/2019</a:t>
            </a:fld>
            <a:endParaRPr lang="es-EC"/>
          </a:p>
        </p:txBody>
      </p:sp>
      <p:sp>
        <p:nvSpPr>
          <p:cNvPr id="4" name="Footer Placeholder 3"/>
          <p:cNvSpPr>
            <a:spLocks noGrp="1"/>
          </p:cNvSpPr>
          <p:nvPr>
            <p:ph type="ftr" sz="quarter" idx="11"/>
          </p:nvPr>
        </p:nvSpPr>
        <p:spPr/>
        <p:txBody>
          <a:bodyPr/>
          <a:lstStyle/>
          <a:p>
            <a:endParaRPr lang="es-EC"/>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67E3746-AD04-4BE6-AC34-930DDD834234}" type="slidenum">
              <a:rPr lang="es-EC" smtClean="0"/>
              <a:t>‹Nº›</a:t>
            </a:fld>
            <a:endParaRPr lang="es-EC"/>
          </a:p>
        </p:txBody>
      </p:sp>
    </p:spTree>
    <p:extLst>
      <p:ext uri="{BB962C8B-B14F-4D97-AF65-F5344CB8AC3E}">
        <p14:creationId xmlns:p14="http://schemas.microsoft.com/office/powerpoint/2010/main" val="3792667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C07260-CED7-4033-A842-3B38DBDACCA2}" type="datetimeFigureOut">
              <a:rPr lang="es-EC" smtClean="0"/>
              <a:t>6/6/2019</a:t>
            </a:fld>
            <a:endParaRPr lang="es-EC"/>
          </a:p>
        </p:txBody>
      </p:sp>
      <p:sp>
        <p:nvSpPr>
          <p:cNvPr id="3" name="Footer Placeholder 2"/>
          <p:cNvSpPr>
            <a:spLocks noGrp="1"/>
          </p:cNvSpPr>
          <p:nvPr>
            <p:ph type="ftr" sz="quarter" idx="11"/>
          </p:nvPr>
        </p:nvSpPr>
        <p:spPr/>
        <p:txBody>
          <a:bodyPr/>
          <a:lstStyle/>
          <a:p>
            <a:endParaRPr lang="es-EC"/>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67E3746-AD04-4BE6-AC34-930DDD834234}" type="slidenum">
              <a:rPr lang="es-EC" smtClean="0"/>
              <a:t>‹Nº›</a:t>
            </a:fld>
            <a:endParaRPr lang="es-EC"/>
          </a:p>
        </p:txBody>
      </p:sp>
    </p:spTree>
    <p:extLst>
      <p:ext uri="{BB962C8B-B14F-4D97-AF65-F5344CB8AC3E}">
        <p14:creationId xmlns:p14="http://schemas.microsoft.com/office/powerpoint/2010/main" val="2754472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1C07260-CED7-4033-A842-3B38DBDACCA2}" type="datetimeFigureOut">
              <a:rPr lang="es-EC" smtClean="0"/>
              <a:t>6/6/2019</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67E3746-AD04-4BE6-AC34-930DDD834234}" type="slidenum">
              <a:rPr lang="es-EC" smtClean="0"/>
              <a:t>‹Nº›</a:t>
            </a:fld>
            <a:endParaRPr lang="es-EC"/>
          </a:p>
        </p:txBody>
      </p:sp>
    </p:spTree>
    <p:extLst>
      <p:ext uri="{BB962C8B-B14F-4D97-AF65-F5344CB8AC3E}">
        <p14:creationId xmlns:p14="http://schemas.microsoft.com/office/powerpoint/2010/main" val="3222818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1C07260-CED7-4033-A842-3B38DBDACCA2}" type="datetimeFigureOut">
              <a:rPr lang="es-EC" smtClean="0"/>
              <a:t>6/6/2019</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67E3746-AD04-4BE6-AC34-930DDD834234}" type="slidenum">
              <a:rPr lang="es-EC" smtClean="0"/>
              <a:t>‹Nº›</a:t>
            </a:fld>
            <a:endParaRPr lang="es-EC"/>
          </a:p>
        </p:txBody>
      </p:sp>
    </p:spTree>
    <p:extLst>
      <p:ext uri="{BB962C8B-B14F-4D97-AF65-F5344CB8AC3E}">
        <p14:creationId xmlns:p14="http://schemas.microsoft.com/office/powerpoint/2010/main" val="2114498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1C07260-CED7-4033-A842-3B38DBDACCA2}" type="datetimeFigureOut">
              <a:rPr lang="es-EC" smtClean="0"/>
              <a:t>6/6/2019</a:t>
            </a:fld>
            <a:endParaRPr lang="es-EC"/>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67E3746-AD04-4BE6-AC34-930DDD834234}" type="slidenum">
              <a:rPr lang="es-EC" smtClean="0"/>
              <a:t>‹Nº›</a:t>
            </a:fld>
            <a:endParaRPr lang="es-EC"/>
          </a:p>
        </p:txBody>
      </p:sp>
    </p:spTree>
    <p:extLst>
      <p:ext uri="{BB962C8B-B14F-4D97-AF65-F5344CB8AC3E}">
        <p14:creationId xmlns:p14="http://schemas.microsoft.com/office/powerpoint/2010/main" val="2287885106"/>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 id="2147483858" r:id="rId15"/>
    <p:sldLayoutId id="21474838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package" Target="../embeddings/Documento_de_Microsoft_Word1.doc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427110" y="509159"/>
            <a:ext cx="11600597" cy="1183943"/>
          </a:xfrm>
        </p:spPr>
        <p:txBody>
          <a:bodyPr>
            <a:normAutofit/>
          </a:bodyPr>
          <a:lstStyle/>
          <a:p>
            <a:pPr algn="ctr"/>
            <a:r>
              <a:rPr lang="es-EC" sz="3200" b="1" i="1" dirty="0" smtClean="0">
                <a:solidFill>
                  <a:srgbClr val="C00000"/>
                </a:solidFill>
                <a:latin typeface="Arial" panose="020B0604020202020204" pitchFamily="34" charset="0"/>
                <a:cs typeface="Arial" panose="020B0604020202020204" pitchFamily="34" charset="0"/>
              </a:rPr>
              <a:t>Salud sexual y reproductiva en las diferentes etapas de la vida.</a:t>
            </a:r>
            <a:endParaRPr lang="es-EC" sz="3200" b="1" i="1" dirty="0">
              <a:solidFill>
                <a:srgbClr val="C00000"/>
              </a:solidFill>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1723647" y="3160431"/>
            <a:ext cx="10304060" cy="3398293"/>
          </a:xfrm>
        </p:spPr>
        <p:txBody>
          <a:bodyPr>
            <a:noAutofit/>
          </a:bodyPr>
          <a:lstStyle/>
          <a:p>
            <a:r>
              <a:rPr lang="es-ES_tradnl" sz="2400" b="1" i="1" dirty="0">
                <a:solidFill>
                  <a:srgbClr val="C00000"/>
                </a:solidFill>
                <a:latin typeface="Arial" panose="020B0604020202020204" pitchFamily="34" charset="0"/>
                <a:cs typeface="Arial" panose="020B0604020202020204" pitchFamily="34" charset="0"/>
              </a:rPr>
              <a:t>Tema I: Marco conceptual de la Ginecología Infanto Juvenil y la Salud reproductiva de los niños(a) y adolescentes. Marco legal y ético de la atención ginecológica a niñas y adolescentes.</a:t>
            </a:r>
            <a:endParaRPr lang="es-EC" sz="2400" i="1" dirty="0">
              <a:solidFill>
                <a:srgbClr val="C00000"/>
              </a:solidFill>
              <a:latin typeface="Arial" panose="020B0604020202020204" pitchFamily="34" charset="0"/>
              <a:cs typeface="Arial" panose="020B0604020202020204" pitchFamily="34" charset="0"/>
            </a:endParaRPr>
          </a:p>
          <a:p>
            <a:endParaRPr lang="pt-BR" sz="2400" b="1" i="1" dirty="0" smtClean="0">
              <a:solidFill>
                <a:srgbClr val="C00000"/>
              </a:solidFill>
              <a:latin typeface="Arial" panose="020B0604020202020204" pitchFamily="34" charset="0"/>
              <a:cs typeface="Arial" panose="020B0604020202020204" pitchFamily="34" charset="0"/>
            </a:endParaRPr>
          </a:p>
          <a:p>
            <a:r>
              <a:rPr lang="pt-BR" sz="2400" b="1" i="1" dirty="0" smtClean="0">
                <a:solidFill>
                  <a:srgbClr val="C00000"/>
                </a:solidFill>
                <a:latin typeface="Arial" panose="020B0604020202020204" pitchFamily="34" charset="0"/>
                <a:cs typeface="Arial" panose="020B0604020202020204" pitchFamily="34" charset="0"/>
              </a:rPr>
              <a:t>FOE</a:t>
            </a:r>
            <a:r>
              <a:rPr lang="pt-BR" sz="2400" i="1" dirty="0">
                <a:solidFill>
                  <a:srgbClr val="C00000"/>
                </a:solidFill>
                <a:latin typeface="Arial" panose="020B0604020202020204" pitchFamily="34" charset="0"/>
                <a:cs typeface="Arial" panose="020B0604020202020204" pitchFamily="34" charset="0"/>
              </a:rPr>
              <a:t>: Conferencia</a:t>
            </a:r>
            <a:endParaRPr lang="es-EC" sz="2400" i="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74876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96536" y="751489"/>
            <a:ext cx="8911687" cy="754314"/>
          </a:xfrm>
        </p:spPr>
        <p:txBody>
          <a:bodyPr>
            <a:normAutofit/>
          </a:bodyPr>
          <a:lstStyle/>
          <a:p>
            <a:r>
              <a:rPr lang="es-EC" sz="2400" b="1" i="1" dirty="0">
                <a:solidFill>
                  <a:srgbClr val="C00000"/>
                </a:solidFill>
                <a:latin typeface="Arial" panose="020B0604020202020204" pitchFamily="34" charset="0"/>
                <a:cs typeface="Arial" panose="020B0604020202020204" pitchFamily="34" charset="0"/>
              </a:rPr>
              <a:t>Marco de atención de la salud </a:t>
            </a:r>
            <a:endParaRPr lang="es-EC" sz="2400" b="1" dirty="0">
              <a:solidFill>
                <a:srgbClr val="C00000"/>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2209748" y="1645140"/>
            <a:ext cx="8915400" cy="3777622"/>
          </a:xfrm>
        </p:spPr>
        <p:txBody>
          <a:bodyPr>
            <a:normAutofit/>
          </a:bodyPr>
          <a:lstStyle/>
          <a:p>
            <a:pPr marL="0" indent="0" algn="just">
              <a:lnSpc>
                <a:spcPct val="150000"/>
              </a:lnSpc>
              <a:buNone/>
            </a:pPr>
            <a:r>
              <a:rPr lang="es-ES" sz="2400" i="1" dirty="0">
                <a:solidFill>
                  <a:srgbClr val="C00000"/>
                </a:solidFill>
                <a:latin typeface="Arial" panose="020B0604020202020204" pitchFamily="34" charset="0"/>
                <a:cs typeface="Arial" panose="020B0604020202020204" pitchFamily="34" charset="0"/>
              </a:rPr>
              <a:t>Un Espacio de Salud para adolescentes debe tener un </a:t>
            </a:r>
            <a:r>
              <a:rPr lang="es-ES" sz="2400" b="1" i="1" dirty="0">
                <a:solidFill>
                  <a:srgbClr val="C00000"/>
                </a:solidFill>
                <a:latin typeface="Arial" panose="020B0604020202020204" pitchFamily="34" charset="0"/>
                <a:cs typeface="Arial" panose="020B0604020202020204" pitchFamily="34" charset="0"/>
              </a:rPr>
              <a:t>enfoque integral</a:t>
            </a:r>
            <a:r>
              <a:rPr lang="es-ES" sz="2400" i="1" dirty="0">
                <a:solidFill>
                  <a:srgbClr val="C00000"/>
                </a:solidFill>
                <a:latin typeface="Arial" panose="020B0604020202020204" pitchFamily="34" charset="0"/>
                <a:cs typeface="Arial" panose="020B0604020202020204" pitchFamily="34" charset="0"/>
              </a:rPr>
              <a:t>, para la vigilancia de su crecimiento y desarrollo. Esto se refiere a la amplitud con que debe abordarse su atención en los factores biológicos y psicosociales: el estilo de vida, el ambiente físico y cultural, la familia, la interacción con sus pares, entre otros.</a:t>
            </a:r>
            <a:endParaRPr lang="es-EC" sz="2400" i="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12529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565779" y="594114"/>
            <a:ext cx="8461612" cy="5943164"/>
          </a:xfrm>
          <a:prstGeom prst="rect">
            <a:avLst/>
          </a:prstGeom>
        </p:spPr>
      </p:pic>
    </p:spTree>
    <p:extLst>
      <p:ext uri="{BB962C8B-B14F-4D97-AF65-F5344CB8AC3E}">
        <p14:creationId xmlns:p14="http://schemas.microsoft.com/office/powerpoint/2010/main" val="30575189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83391" y="841824"/>
            <a:ext cx="9949218" cy="1091479"/>
          </a:xfrm>
        </p:spPr>
        <p:txBody>
          <a:bodyPr>
            <a:normAutofit/>
          </a:bodyPr>
          <a:lstStyle/>
          <a:p>
            <a:pPr lvl="0" algn="just"/>
            <a:r>
              <a:rPr lang="es-ES_tradnl" sz="2400" b="1" i="1" dirty="0">
                <a:solidFill>
                  <a:srgbClr val="C00000"/>
                </a:solidFill>
                <a:latin typeface="Arial" panose="020B0604020202020204" pitchFamily="34" charset="0"/>
                <a:cs typeface="Arial" panose="020B0604020202020204" pitchFamily="34" charset="0"/>
              </a:rPr>
              <a:t>La Historia Clínica: Modelos, el examen físico. Alteraciones anatómicas. Clasificación de </a:t>
            </a:r>
            <a:r>
              <a:rPr lang="es-ES_tradnl" sz="2400" b="1" i="1" dirty="0" err="1">
                <a:solidFill>
                  <a:srgbClr val="C00000"/>
                </a:solidFill>
                <a:latin typeface="Arial" panose="020B0604020202020204" pitchFamily="34" charset="0"/>
                <a:cs typeface="Arial" panose="020B0604020202020204" pitchFamily="34" charset="0"/>
              </a:rPr>
              <a:t>Tanner</a:t>
            </a:r>
            <a:r>
              <a:rPr lang="es-ES_tradnl" sz="2400" b="1" i="1" dirty="0" smtClean="0">
                <a:solidFill>
                  <a:srgbClr val="C00000"/>
                </a:solidFill>
                <a:latin typeface="Arial" panose="020B0604020202020204" pitchFamily="34" charset="0"/>
                <a:cs typeface="Arial" panose="020B0604020202020204" pitchFamily="34" charset="0"/>
              </a:rPr>
              <a:t>.</a:t>
            </a:r>
            <a:endParaRPr lang="es-EC" sz="2400" i="1" dirty="0">
              <a:solidFill>
                <a:srgbClr val="C00000"/>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p:txBody>
          <a:bodyPr>
            <a:normAutofit/>
          </a:bodyPr>
          <a:lstStyle/>
          <a:p>
            <a:pPr algn="just"/>
            <a:r>
              <a:rPr lang="es-EC" sz="2400" i="1" dirty="0">
                <a:solidFill>
                  <a:srgbClr val="C00000"/>
                </a:solidFill>
                <a:latin typeface="Arial" panose="020B0604020202020204" pitchFamily="34" charset="0"/>
                <a:cs typeface="Arial" panose="020B0604020202020204" pitchFamily="34" charset="0"/>
              </a:rPr>
              <a:t>Nivel socioeconómico </a:t>
            </a:r>
            <a:r>
              <a:rPr lang="es-EC" sz="2400" i="1" dirty="0" smtClean="0">
                <a:solidFill>
                  <a:srgbClr val="C00000"/>
                </a:solidFill>
                <a:latin typeface="Arial" panose="020B0604020202020204" pitchFamily="34" charset="0"/>
                <a:cs typeface="Arial" panose="020B0604020202020204" pitchFamily="34" charset="0"/>
              </a:rPr>
              <a:t>de </a:t>
            </a:r>
            <a:r>
              <a:rPr lang="es-EC" sz="2400" i="1" dirty="0">
                <a:solidFill>
                  <a:srgbClr val="C00000"/>
                </a:solidFill>
                <a:latin typeface="Arial" panose="020B0604020202020204" pitchFamily="34" charset="0"/>
                <a:cs typeface="Arial" panose="020B0604020202020204" pitchFamily="34" charset="0"/>
              </a:rPr>
              <a:t>la </a:t>
            </a:r>
            <a:r>
              <a:rPr lang="es-EC" sz="2400" i="1" dirty="0" smtClean="0">
                <a:solidFill>
                  <a:srgbClr val="C00000"/>
                </a:solidFill>
                <a:latin typeface="Arial" panose="020B0604020202020204" pitchFamily="34" charset="0"/>
                <a:cs typeface="Arial" panose="020B0604020202020204" pitchFamily="34" charset="0"/>
              </a:rPr>
              <a:t>familia.</a:t>
            </a:r>
            <a:endParaRPr lang="es-EC" sz="2400" i="1" dirty="0" smtClean="0">
              <a:solidFill>
                <a:srgbClr val="C00000"/>
              </a:solidFill>
              <a:latin typeface="Arial" panose="020B0604020202020204" pitchFamily="34" charset="0"/>
              <a:cs typeface="Arial" panose="020B0604020202020204" pitchFamily="34" charset="0"/>
            </a:endParaRPr>
          </a:p>
          <a:p>
            <a:r>
              <a:rPr lang="es-EC" sz="2400" i="1" dirty="0">
                <a:solidFill>
                  <a:srgbClr val="C00000"/>
                </a:solidFill>
                <a:latin typeface="Arial" panose="020B0604020202020204" pitchFamily="34" charset="0"/>
                <a:cs typeface="Arial" panose="020B0604020202020204" pitchFamily="34" charset="0"/>
              </a:rPr>
              <a:t>Percepción del adolescente de su relación </a:t>
            </a:r>
            <a:r>
              <a:rPr lang="es-EC" sz="2400" i="1" dirty="0" smtClean="0">
                <a:solidFill>
                  <a:srgbClr val="C00000"/>
                </a:solidFill>
                <a:latin typeface="Arial" panose="020B0604020202020204" pitchFamily="34" charset="0"/>
                <a:cs typeface="Arial" panose="020B0604020202020204" pitchFamily="34" charset="0"/>
              </a:rPr>
              <a:t>familiar.</a:t>
            </a:r>
            <a:endParaRPr lang="es-EC" sz="2400" i="1" dirty="0">
              <a:solidFill>
                <a:srgbClr val="C00000"/>
              </a:solidFill>
              <a:latin typeface="Arial" panose="020B0604020202020204" pitchFamily="34" charset="0"/>
              <a:cs typeface="Arial" panose="020B0604020202020204" pitchFamily="34" charset="0"/>
            </a:endParaRPr>
          </a:p>
          <a:p>
            <a:r>
              <a:rPr lang="es-EC" sz="2400" i="1" dirty="0">
                <a:solidFill>
                  <a:srgbClr val="C00000"/>
                </a:solidFill>
                <a:latin typeface="Arial" panose="020B0604020202020204" pitchFamily="34" charset="0"/>
                <a:cs typeface="Arial" panose="020B0604020202020204" pitchFamily="34" charset="0"/>
              </a:rPr>
              <a:t>Antecedentes de salud de la </a:t>
            </a:r>
            <a:r>
              <a:rPr lang="es-EC" sz="2400" i="1" dirty="0" smtClean="0">
                <a:solidFill>
                  <a:srgbClr val="C00000"/>
                </a:solidFill>
                <a:latin typeface="Arial" panose="020B0604020202020204" pitchFamily="34" charset="0"/>
                <a:cs typeface="Arial" panose="020B0604020202020204" pitchFamily="34" charset="0"/>
              </a:rPr>
              <a:t>familia.</a:t>
            </a:r>
            <a:endParaRPr lang="es-EC" sz="2400" i="1" dirty="0">
              <a:solidFill>
                <a:srgbClr val="C00000"/>
              </a:solidFill>
              <a:latin typeface="Arial" panose="020B0604020202020204" pitchFamily="34" charset="0"/>
              <a:cs typeface="Arial" panose="020B0604020202020204" pitchFamily="34" charset="0"/>
            </a:endParaRPr>
          </a:p>
          <a:p>
            <a:r>
              <a:rPr lang="es-EC" sz="2400" i="1" dirty="0">
                <a:solidFill>
                  <a:srgbClr val="C00000"/>
                </a:solidFill>
                <a:latin typeface="Arial" panose="020B0604020202020204" pitchFamily="34" charset="0"/>
                <a:cs typeface="Arial" panose="020B0604020202020204" pitchFamily="34" charset="0"/>
              </a:rPr>
              <a:t>Antecedentes </a:t>
            </a:r>
            <a:r>
              <a:rPr lang="es-EC" sz="2400" i="1" dirty="0" smtClean="0">
                <a:solidFill>
                  <a:srgbClr val="C00000"/>
                </a:solidFill>
                <a:latin typeface="Arial" panose="020B0604020202020204" pitchFamily="34" charset="0"/>
                <a:cs typeface="Arial" panose="020B0604020202020204" pitchFamily="34" charset="0"/>
              </a:rPr>
              <a:t>Personales.</a:t>
            </a:r>
            <a:endParaRPr lang="es-EC" sz="2400" i="1" dirty="0">
              <a:solidFill>
                <a:srgbClr val="C00000"/>
              </a:solidFill>
              <a:latin typeface="Arial" panose="020B0604020202020204" pitchFamily="34" charset="0"/>
              <a:cs typeface="Arial" panose="020B0604020202020204" pitchFamily="34" charset="0"/>
            </a:endParaRPr>
          </a:p>
          <a:p>
            <a:r>
              <a:rPr lang="es-EC" sz="2400" i="1" dirty="0">
                <a:solidFill>
                  <a:srgbClr val="C00000"/>
                </a:solidFill>
                <a:latin typeface="Arial" panose="020B0604020202020204" pitchFamily="34" charset="0"/>
                <a:cs typeface="Arial" panose="020B0604020202020204" pitchFamily="34" charset="0"/>
              </a:rPr>
              <a:t>Capacidad de influir sobre el resultado de alguna </a:t>
            </a:r>
            <a:r>
              <a:rPr lang="es-EC" sz="2400" i="1" dirty="0" smtClean="0">
                <a:solidFill>
                  <a:srgbClr val="C00000"/>
                </a:solidFill>
                <a:latin typeface="Arial" panose="020B0604020202020204" pitchFamily="34" charset="0"/>
                <a:cs typeface="Arial" panose="020B0604020202020204" pitchFamily="34" charset="0"/>
              </a:rPr>
              <a:t>situación. </a:t>
            </a:r>
            <a:endParaRPr lang="es-EC" sz="2400" i="1" dirty="0">
              <a:solidFill>
                <a:srgbClr val="C00000"/>
              </a:solidFill>
              <a:latin typeface="Arial" panose="020B0604020202020204" pitchFamily="34" charset="0"/>
              <a:cs typeface="Arial" panose="020B0604020202020204" pitchFamily="34" charset="0"/>
            </a:endParaRPr>
          </a:p>
          <a:p>
            <a:r>
              <a:rPr lang="es-EC" sz="2400" i="1" dirty="0">
                <a:solidFill>
                  <a:srgbClr val="C00000"/>
                </a:solidFill>
                <a:latin typeface="Arial" panose="020B0604020202020204" pitchFamily="34" charset="0"/>
                <a:cs typeface="Arial" panose="020B0604020202020204" pitchFamily="34" charset="0"/>
              </a:rPr>
              <a:t>Autoconocimiento, autoestima y </a:t>
            </a:r>
            <a:r>
              <a:rPr lang="es-EC" sz="2400" i="1" dirty="0" smtClean="0">
                <a:solidFill>
                  <a:srgbClr val="C00000"/>
                </a:solidFill>
                <a:latin typeface="Arial" panose="020B0604020202020204" pitchFamily="34" charset="0"/>
                <a:cs typeface="Arial" panose="020B0604020202020204" pitchFamily="34" charset="0"/>
              </a:rPr>
              <a:t>autopercepción. </a:t>
            </a:r>
            <a:endParaRPr lang="es-EC" sz="2400" i="1" dirty="0">
              <a:solidFill>
                <a:srgbClr val="C00000"/>
              </a:solidFill>
              <a:latin typeface="Arial" panose="020B0604020202020204" pitchFamily="34" charset="0"/>
              <a:cs typeface="Arial" panose="020B0604020202020204" pitchFamily="34" charset="0"/>
            </a:endParaRPr>
          </a:p>
          <a:p>
            <a:r>
              <a:rPr lang="es-EC" sz="2400" i="1" dirty="0">
                <a:solidFill>
                  <a:srgbClr val="C00000"/>
                </a:solidFill>
                <a:latin typeface="Arial" panose="020B0604020202020204" pitchFamily="34" charset="0"/>
                <a:cs typeface="Arial" panose="020B0604020202020204" pitchFamily="34" charset="0"/>
              </a:rPr>
              <a:t>Identificación de autoconcepto y </a:t>
            </a:r>
            <a:r>
              <a:rPr lang="es-EC" sz="2400" i="1" dirty="0" err="1" smtClean="0">
                <a:solidFill>
                  <a:srgbClr val="C00000"/>
                </a:solidFill>
                <a:latin typeface="Arial" panose="020B0604020202020204" pitchFamily="34" charset="0"/>
                <a:cs typeface="Arial" panose="020B0604020202020204" pitchFamily="34" charset="0"/>
              </a:rPr>
              <a:t>autovalorización</a:t>
            </a:r>
            <a:r>
              <a:rPr lang="es-EC" sz="2400" i="1" dirty="0" smtClean="0">
                <a:solidFill>
                  <a:srgbClr val="C00000"/>
                </a:solidFill>
                <a:latin typeface="Arial" panose="020B0604020202020204" pitchFamily="34" charset="0"/>
                <a:cs typeface="Arial" panose="020B0604020202020204" pitchFamily="34" charset="0"/>
              </a:rPr>
              <a:t>.</a:t>
            </a:r>
            <a:endParaRPr lang="es-EC" sz="2400" i="1" dirty="0">
              <a:solidFill>
                <a:srgbClr val="C00000"/>
              </a:solidFill>
              <a:latin typeface="Arial" panose="020B0604020202020204" pitchFamily="34" charset="0"/>
              <a:cs typeface="Arial" panose="020B0604020202020204" pitchFamily="34" charset="0"/>
            </a:endParaRPr>
          </a:p>
          <a:p>
            <a:endParaRPr lang="es-EC" sz="2400" i="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05595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647666" y="1514607"/>
            <a:ext cx="9225885" cy="3347840"/>
          </a:xfrm>
          <a:prstGeom prst="rect">
            <a:avLst/>
          </a:prstGeom>
        </p:spPr>
        <p:txBody>
          <a:bodyPr wrap="square">
            <a:spAutoFit/>
          </a:bodyPr>
          <a:lstStyle/>
          <a:p>
            <a:pPr marL="342900" indent="-342900">
              <a:lnSpc>
                <a:spcPct val="150000"/>
              </a:lnSpc>
              <a:buFont typeface="Wingdings" panose="05000000000000000000" pitchFamily="2" charset="2"/>
              <a:buChar char="Ø"/>
            </a:pPr>
            <a:r>
              <a:rPr lang="es-EC" sz="2400" i="1" dirty="0" smtClean="0">
                <a:solidFill>
                  <a:srgbClr val="C00000"/>
                </a:solidFill>
                <a:latin typeface="Arial" panose="020B0604020202020204" pitchFamily="34" charset="0"/>
                <a:cs typeface="Arial" panose="020B0604020202020204" pitchFamily="34" charset="0"/>
              </a:rPr>
              <a:t>Educación</a:t>
            </a:r>
          </a:p>
          <a:p>
            <a:pPr marL="342900" indent="-342900">
              <a:lnSpc>
                <a:spcPct val="150000"/>
              </a:lnSpc>
              <a:buFont typeface="Wingdings" panose="05000000000000000000" pitchFamily="2" charset="2"/>
              <a:buChar char="Ø"/>
            </a:pPr>
            <a:r>
              <a:rPr lang="es-EC" sz="2400" i="1" dirty="0" smtClean="0">
                <a:solidFill>
                  <a:srgbClr val="C00000"/>
                </a:solidFill>
                <a:latin typeface="Arial" panose="020B0604020202020204" pitchFamily="34" charset="0"/>
                <a:cs typeface="Arial" panose="020B0604020202020204" pitchFamily="34" charset="0"/>
              </a:rPr>
              <a:t>Trabajo</a:t>
            </a:r>
          </a:p>
          <a:p>
            <a:pPr marL="342900" indent="-342900">
              <a:lnSpc>
                <a:spcPct val="150000"/>
              </a:lnSpc>
              <a:buFont typeface="Wingdings" panose="05000000000000000000" pitchFamily="2" charset="2"/>
              <a:buChar char="Ø"/>
            </a:pPr>
            <a:r>
              <a:rPr lang="es-EC" sz="2400" i="1" dirty="0" smtClean="0">
                <a:solidFill>
                  <a:srgbClr val="C00000"/>
                </a:solidFill>
                <a:latin typeface="Arial" panose="020B0604020202020204" pitchFamily="34" charset="0"/>
                <a:cs typeface="Arial" panose="020B0604020202020204" pitchFamily="34" charset="0"/>
              </a:rPr>
              <a:t>Uso de métodos anticonceptivos (cuáles, uso correcto, uso en todas las relaciones.)Necesidad de consejería.</a:t>
            </a:r>
          </a:p>
          <a:p>
            <a:pPr marL="342900" indent="-342900">
              <a:lnSpc>
                <a:spcPct val="150000"/>
              </a:lnSpc>
              <a:buFont typeface="Wingdings" panose="05000000000000000000" pitchFamily="2" charset="2"/>
              <a:buChar char="Ø"/>
            </a:pPr>
            <a:r>
              <a:rPr lang="es-EC" sz="2400" i="1" dirty="0" smtClean="0">
                <a:solidFill>
                  <a:srgbClr val="C00000"/>
                </a:solidFill>
                <a:latin typeface="Arial" panose="020B0604020202020204" pitchFamily="34" charset="0"/>
                <a:cs typeface="Arial" panose="020B0604020202020204" pitchFamily="34" charset="0"/>
              </a:rPr>
              <a:t>Anamnesis alimentaria</a:t>
            </a:r>
          </a:p>
          <a:p>
            <a:pPr marL="342900" indent="-342900">
              <a:lnSpc>
                <a:spcPct val="150000"/>
              </a:lnSpc>
              <a:buFont typeface="Wingdings" panose="05000000000000000000" pitchFamily="2" charset="2"/>
              <a:buChar char="Ø"/>
            </a:pPr>
            <a:r>
              <a:rPr lang="es-EC" sz="2400" i="1" dirty="0" smtClean="0">
                <a:solidFill>
                  <a:srgbClr val="C00000"/>
                </a:solidFill>
                <a:latin typeface="Arial" panose="020B0604020202020204" pitchFamily="34" charset="0"/>
                <a:cs typeface="Arial" panose="020B0604020202020204" pitchFamily="34" charset="0"/>
              </a:rPr>
              <a:t>Hábitos de consumo</a:t>
            </a:r>
            <a:endParaRPr lang="es-EC" sz="2400" i="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74542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41936" y="667653"/>
            <a:ext cx="5418163" cy="754314"/>
          </a:xfrm>
        </p:spPr>
        <p:txBody>
          <a:bodyPr>
            <a:normAutofit/>
          </a:bodyPr>
          <a:lstStyle/>
          <a:p>
            <a:pPr algn="ctr"/>
            <a:r>
              <a:rPr lang="es-EC" sz="3200" dirty="0">
                <a:solidFill>
                  <a:srgbClr val="C00000"/>
                </a:solidFill>
                <a:latin typeface="Arial" panose="020B0604020202020204" pitchFamily="34" charset="0"/>
                <a:cs typeface="Arial" panose="020B0604020202020204" pitchFamily="34" charset="0"/>
              </a:rPr>
              <a:t> </a:t>
            </a:r>
            <a:r>
              <a:rPr lang="es-EC" sz="2400" b="1" i="1" dirty="0" smtClean="0">
                <a:solidFill>
                  <a:srgbClr val="C00000"/>
                </a:solidFill>
                <a:latin typeface="Arial" panose="020B0604020202020204" pitchFamily="34" charset="0"/>
                <a:cs typeface="Arial" panose="020B0604020202020204" pitchFamily="34" charset="0"/>
              </a:rPr>
              <a:t>DESARROLLO PUBERAL </a:t>
            </a:r>
            <a:endParaRPr lang="es-EC" sz="2400" b="1" i="1" dirty="0">
              <a:solidFill>
                <a:srgbClr val="C00000"/>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2347381" y="1696872"/>
            <a:ext cx="9225436" cy="3270913"/>
          </a:xfrm>
        </p:spPr>
        <p:txBody>
          <a:bodyPr>
            <a:normAutofit/>
          </a:bodyPr>
          <a:lstStyle/>
          <a:p>
            <a:pPr marL="0" indent="0" algn="just">
              <a:lnSpc>
                <a:spcPct val="150000"/>
              </a:lnSpc>
              <a:buNone/>
            </a:pPr>
            <a:r>
              <a:rPr lang="es-EC" sz="2400" i="1" dirty="0">
                <a:solidFill>
                  <a:srgbClr val="C00000"/>
                </a:solidFill>
                <a:latin typeface="Arial" panose="020B0604020202020204" pitchFamily="34" charset="0"/>
                <a:cs typeface="Arial" panose="020B0604020202020204" pitchFamily="34" charset="0"/>
              </a:rPr>
              <a:t>La pubertad es el proceso en que los niños se transforman en personas sexualmente maduras, capaces de reproducirse. Comienza con los primeros cambios puberales y finaliza con la adquisición de la capacidad de reproducirse y con el cese del crecimiento somático.</a:t>
            </a:r>
          </a:p>
        </p:txBody>
      </p:sp>
    </p:spTree>
    <p:extLst>
      <p:ext uri="{BB962C8B-B14F-4D97-AF65-F5344CB8AC3E}">
        <p14:creationId xmlns:p14="http://schemas.microsoft.com/office/powerpoint/2010/main" val="19834372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6373" y="537807"/>
            <a:ext cx="2879678" cy="504231"/>
          </a:xfrm>
        </p:spPr>
        <p:txBody>
          <a:bodyPr>
            <a:normAutofit/>
          </a:bodyPr>
          <a:lstStyle/>
          <a:p>
            <a:pPr algn="ctr"/>
            <a:r>
              <a:rPr lang="es-EC" sz="2400" b="1" i="1" dirty="0" smtClean="0">
                <a:solidFill>
                  <a:srgbClr val="C00000"/>
                </a:solidFill>
                <a:latin typeface="Arial" panose="020B0604020202020204" pitchFamily="34" charset="0"/>
                <a:cs typeface="Arial" panose="020B0604020202020204" pitchFamily="34" charset="0"/>
              </a:rPr>
              <a:t>Pubertad</a:t>
            </a:r>
            <a:endParaRPr lang="es-EC" sz="2400" b="1" i="1" dirty="0">
              <a:solidFill>
                <a:srgbClr val="C00000"/>
              </a:solidFill>
              <a:latin typeface="Arial" panose="020B0604020202020204" pitchFamily="34" charset="0"/>
              <a:cs typeface="Arial" panose="020B0604020202020204" pitchFamily="34" charset="0"/>
            </a:endParaRPr>
          </a:p>
        </p:txBody>
      </p:sp>
      <p:sp>
        <p:nvSpPr>
          <p:cNvPr id="3" name="Marcador de contenido 2"/>
          <p:cNvSpPr>
            <a:spLocks noGrp="1"/>
          </p:cNvSpPr>
          <p:nvPr>
            <p:ph sz="half" idx="1"/>
          </p:nvPr>
        </p:nvSpPr>
        <p:spPr>
          <a:xfrm>
            <a:off x="1497874" y="1224918"/>
            <a:ext cx="4789715" cy="4519150"/>
          </a:xfrm>
        </p:spPr>
        <p:txBody>
          <a:bodyPr>
            <a:noAutofit/>
          </a:bodyPr>
          <a:lstStyle/>
          <a:p>
            <a:pPr algn="just"/>
            <a:r>
              <a:rPr lang="es-EC" sz="2400" b="1" i="1" dirty="0" smtClean="0">
                <a:solidFill>
                  <a:srgbClr val="C00000"/>
                </a:solidFill>
                <a:latin typeface="Arial" panose="020B0604020202020204" pitchFamily="34" charset="0"/>
                <a:cs typeface="Arial" panose="020B0604020202020204" pitchFamily="34" charset="0"/>
              </a:rPr>
              <a:t>Pubertad en las mujeres </a:t>
            </a:r>
            <a:endParaRPr lang="es-EC" sz="2400" dirty="0">
              <a:solidFill>
                <a:srgbClr val="C00000"/>
              </a:solidFill>
              <a:latin typeface="Arial" panose="020B0604020202020204" pitchFamily="34" charset="0"/>
              <a:cs typeface="Arial" panose="020B0604020202020204" pitchFamily="34" charset="0"/>
            </a:endParaRPr>
          </a:p>
          <a:p>
            <a:pPr algn="just"/>
            <a:r>
              <a:rPr lang="es-EC" sz="2400" dirty="0" smtClean="0">
                <a:solidFill>
                  <a:srgbClr val="C00000"/>
                </a:solidFill>
                <a:latin typeface="Arial" panose="020B0604020202020204" pitchFamily="34" charset="0"/>
                <a:cs typeface="Arial" panose="020B0604020202020204" pitchFamily="34" charset="0"/>
              </a:rPr>
              <a:t> Ocurre entre los </a:t>
            </a:r>
            <a:r>
              <a:rPr lang="es-EC" sz="2400" i="1" dirty="0" smtClean="0">
                <a:solidFill>
                  <a:srgbClr val="C00000"/>
                </a:solidFill>
                <a:latin typeface="Arial" panose="020B0604020202020204" pitchFamily="34" charset="0"/>
                <a:cs typeface="Arial" panose="020B0604020202020204" pitchFamily="34" charset="0"/>
              </a:rPr>
              <a:t>8 </a:t>
            </a:r>
            <a:r>
              <a:rPr lang="es-EC" sz="2400" i="1" dirty="0">
                <a:solidFill>
                  <a:srgbClr val="C00000"/>
                </a:solidFill>
                <a:latin typeface="Arial" panose="020B0604020202020204" pitchFamily="34" charset="0"/>
                <a:cs typeface="Arial" panose="020B0604020202020204" pitchFamily="34" charset="0"/>
              </a:rPr>
              <a:t>y 16 años aproximadamente. </a:t>
            </a:r>
            <a:endParaRPr lang="es-EC" sz="2400" i="1" dirty="0" smtClean="0">
              <a:solidFill>
                <a:srgbClr val="C00000"/>
              </a:solidFill>
              <a:latin typeface="Arial" panose="020B0604020202020204" pitchFamily="34" charset="0"/>
              <a:cs typeface="Arial" panose="020B0604020202020204" pitchFamily="34" charset="0"/>
            </a:endParaRPr>
          </a:p>
          <a:p>
            <a:pPr algn="just"/>
            <a:r>
              <a:rPr lang="es-EC" sz="2400" i="1" dirty="0" smtClean="0">
                <a:solidFill>
                  <a:srgbClr val="C00000"/>
                </a:solidFill>
                <a:latin typeface="Arial" panose="020B0604020202020204" pitchFamily="34" charset="0"/>
                <a:cs typeface="Arial" panose="020B0604020202020204" pitchFamily="34" charset="0"/>
              </a:rPr>
              <a:t>Primer </a:t>
            </a:r>
            <a:r>
              <a:rPr lang="es-EC" sz="2400" i="1" dirty="0">
                <a:solidFill>
                  <a:srgbClr val="C00000"/>
                </a:solidFill>
                <a:latin typeface="Arial" panose="020B0604020202020204" pitchFamily="34" charset="0"/>
                <a:cs typeface="Arial" panose="020B0604020202020204" pitchFamily="34" charset="0"/>
              </a:rPr>
              <a:t>hito: aparición del botón mamario </a:t>
            </a:r>
            <a:endParaRPr lang="es-EC" sz="2400" i="1" dirty="0" smtClean="0">
              <a:solidFill>
                <a:srgbClr val="C00000"/>
              </a:solidFill>
              <a:latin typeface="Arial" panose="020B0604020202020204" pitchFamily="34" charset="0"/>
              <a:cs typeface="Arial" panose="020B0604020202020204" pitchFamily="34" charset="0"/>
            </a:endParaRPr>
          </a:p>
          <a:p>
            <a:pPr algn="just"/>
            <a:r>
              <a:rPr lang="es-EC" sz="2400" i="1" dirty="0" smtClean="0">
                <a:solidFill>
                  <a:srgbClr val="C00000"/>
                </a:solidFill>
                <a:latin typeface="Arial" panose="020B0604020202020204" pitchFamily="34" charset="0"/>
                <a:cs typeface="Arial" panose="020B0604020202020204" pitchFamily="34" charset="0"/>
              </a:rPr>
              <a:t>Luego </a:t>
            </a:r>
            <a:r>
              <a:rPr lang="es-EC" sz="2400" i="1" dirty="0">
                <a:solidFill>
                  <a:srgbClr val="C00000"/>
                </a:solidFill>
                <a:latin typeface="Arial" panose="020B0604020202020204" pitchFamily="34" charset="0"/>
                <a:cs typeface="Arial" panose="020B0604020202020204" pitchFamily="34" charset="0"/>
              </a:rPr>
              <a:t>y/o al mismo tiempo, el vello pubiano </a:t>
            </a:r>
            <a:endParaRPr lang="es-EC" sz="2400" i="1" dirty="0" smtClean="0">
              <a:solidFill>
                <a:srgbClr val="C00000"/>
              </a:solidFill>
              <a:latin typeface="Arial" panose="020B0604020202020204" pitchFamily="34" charset="0"/>
              <a:cs typeface="Arial" panose="020B0604020202020204" pitchFamily="34" charset="0"/>
            </a:endParaRPr>
          </a:p>
          <a:p>
            <a:pPr algn="just"/>
            <a:r>
              <a:rPr lang="es-EC" sz="2400" i="1" dirty="0" smtClean="0">
                <a:solidFill>
                  <a:srgbClr val="C00000"/>
                </a:solidFill>
                <a:latin typeface="Arial" panose="020B0604020202020204" pitchFamily="34" charset="0"/>
                <a:cs typeface="Arial" panose="020B0604020202020204" pitchFamily="34" charset="0"/>
              </a:rPr>
              <a:t>Aceleración </a:t>
            </a:r>
            <a:r>
              <a:rPr lang="es-EC" sz="2400" i="1" dirty="0">
                <a:solidFill>
                  <a:srgbClr val="C00000"/>
                </a:solidFill>
                <a:latin typeface="Arial" panose="020B0604020202020204" pitchFamily="34" charset="0"/>
                <a:cs typeface="Arial" panose="020B0604020202020204" pitchFamily="34" charset="0"/>
              </a:rPr>
              <a:t>del crecimiento </a:t>
            </a:r>
            <a:r>
              <a:rPr lang="es-EC" sz="2400" i="1" dirty="0" smtClean="0">
                <a:solidFill>
                  <a:srgbClr val="C00000"/>
                </a:solidFill>
                <a:latin typeface="Arial" panose="020B0604020202020204" pitchFamily="34" charset="0"/>
                <a:cs typeface="Arial" panose="020B0604020202020204" pitchFamily="34" charset="0"/>
              </a:rPr>
              <a:t>Pico </a:t>
            </a:r>
            <a:r>
              <a:rPr lang="es-EC" sz="2400" i="1" dirty="0">
                <a:solidFill>
                  <a:srgbClr val="C00000"/>
                </a:solidFill>
                <a:latin typeface="Arial" panose="020B0604020202020204" pitchFamily="34" charset="0"/>
                <a:cs typeface="Arial" panose="020B0604020202020204" pitchFamily="34" charset="0"/>
              </a:rPr>
              <a:t>máximo de crecimiento alrededor de los 12 años (intervalo: 10-14 años</a:t>
            </a:r>
            <a:r>
              <a:rPr lang="es-EC" sz="2400" i="1" dirty="0" smtClean="0">
                <a:solidFill>
                  <a:srgbClr val="C00000"/>
                </a:solidFill>
                <a:latin typeface="Arial" panose="020B0604020202020204" pitchFamily="34" charset="0"/>
                <a:cs typeface="Arial" panose="020B0604020202020204" pitchFamily="34" charset="0"/>
              </a:rPr>
              <a:t>)</a:t>
            </a:r>
            <a:endParaRPr lang="es-EC" sz="2400" i="1" dirty="0">
              <a:solidFill>
                <a:srgbClr val="C00000"/>
              </a:solidFill>
            </a:endParaRPr>
          </a:p>
        </p:txBody>
      </p:sp>
      <p:sp>
        <p:nvSpPr>
          <p:cNvPr id="4" name="Marcador de contenido 3"/>
          <p:cNvSpPr>
            <a:spLocks noGrp="1"/>
          </p:cNvSpPr>
          <p:nvPr>
            <p:ph sz="half" idx="2"/>
          </p:nvPr>
        </p:nvSpPr>
        <p:spPr>
          <a:xfrm>
            <a:off x="6615331" y="1224917"/>
            <a:ext cx="5297995" cy="5428431"/>
          </a:xfrm>
        </p:spPr>
        <p:txBody>
          <a:bodyPr>
            <a:noAutofit/>
          </a:bodyPr>
          <a:lstStyle/>
          <a:p>
            <a:r>
              <a:rPr lang="es-EC" sz="2400" b="1" i="1" dirty="0" smtClean="0">
                <a:solidFill>
                  <a:srgbClr val="C00000"/>
                </a:solidFill>
                <a:latin typeface="Arial" panose="020B0604020202020204" pitchFamily="34" charset="0"/>
                <a:cs typeface="Arial" panose="020B0604020202020204" pitchFamily="34" charset="0"/>
              </a:rPr>
              <a:t>Pubertad en los varones</a:t>
            </a:r>
          </a:p>
          <a:p>
            <a:r>
              <a:rPr lang="es-EC" sz="2400" i="1" dirty="0" smtClean="0">
                <a:solidFill>
                  <a:srgbClr val="C00000"/>
                </a:solidFill>
                <a:latin typeface="Arial" panose="020B0604020202020204" pitchFamily="34" charset="0"/>
                <a:cs typeface="Arial" panose="020B0604020202020204" pitchFamily="34" charset="0"/>
              </a:rPr>
              <a:t>Ocurre </a:t>
            </a:r>
            <a:r>
              <a:rPr lang="es-EC" sz="2400" i="1" dirty="0">
                <a:solidFill>
                  <a:srgbClr val="C00000"/>
                </a:solidFill>
                <a:latin typeface="Arial" panose="020B0604020202020204" pitchFamily="34" charset="0"/>
                <a:cs typeface="Arial" panose="020B0604020202020204" pitchFamily="34" charset="0"/>
              </a:rPr>
              <a:t>entre los 9 y los 17 años aproximadamente. </a:t>
            </a:r>
            <a:endParaRPr lang="es-EC" sz="2400" i="1" dirty="0" smtClean="0">
              <a:solidFill>
                <a:srgbClr val="C00000"/>
              </a:solidFill>
              <a:latin typeface="Arial" panose="020B0604020202020204" pitchFamily="34" charset="0"/>
              <a:cs typeface="Arial" panose="020B0604020202020204" pitchFamily="34" charset="0"/>
            </a:endParaRPr>
          </a:p>
          <a:p>
            <a:r>
              <a:rPr lang="es-EC" sz="2400" i="1" dirty="0" smtClean="0">
                <a:solidFill>
                  <a:srgbClr val="C00000"/>
                </a:solidFill>
                <a:latin typeface="Arial" panose="020B0604020202020204" pitchFamily="34" charset="0"/>
                <a:cs typeface="Arial" panose="020B0604020202020204" pitchFamily="34" charset="0"/>
              </a:rPr>
              <a:t>Primer </a:t>
            </a:r>
            <a:r>
              <a:rPr lang="es-EC" sz="2400" i="1" dirty="0">
                <a:solidFill>
                  <a:srgbClr val="C00000"/>
                </a:solidFill>
                <a:latin typeface="Arial" panose="020B0604020202020204" pitchFamily="34" charset="0"/>
                <a:cs typeface="Arial" panose="020B0604020202020204" pitchFamily="34" charset="0"/>
              </a:rPr>
              <a:t>hito: Aumento del volumen testicular </a:t>
            </a:r>
            <a:r>
              <a:rPr lang="es-EC" sz="2400" i="1" dirty="0" smtClean="0">
                <a:solidFill>
                  <a:srgbClr val="C00000"/>
                </a:solidFill>
                <a:latin typeface="Arial" panose="020B0604020202020204" pitchFamily="34" charset="0"/>
                <a:cs typeface="Arial" panose="020B0604020202020204" pitchFamily="34" charset="0"/>
              </a:rPr>
              <a:t>(</a:t>
            </a:r>
            <a:r>
              <a:rPr lang="es-EC" sz="2400" i="1" dirty="0">
                <a:solidFill>
                  <a:srgbClr val="C00000"/>
                </a:solidFill>
                <a:latin typeface="Arial" panose="020B0604020202020204" pitchFamily="34" charset="0"/>
                <a:cs typeface="Arial" panose="020B0604020202020204" pitchFamily="34" charset="0"/>
              </a:rPr>
              <a:t>entre los 9,5 y 13,5 años. Promedio: 11,5</a:t>
            </a:r>
            <a:r>
              <a:rPr lang="es-EC" sz="2400" i="1" dirty="0" smtClean="0">
                <a:solidFill>
                  <a:srgbClr val="C00000"/>
                </a:solidFill>
                <a:latin typeface="Arial" panose="020B0604020202020204" pitchFamily="34" charset="0"/>
                <a:cs typeface="Arial" panose="020B0604020202020204" pitchFamily="34" charset="0"/>
              </a:rPr>
              <a:t>).</a:t>
            </a:r>
          </a:p>
          <a:p>
            <a:r>
              <a:rPr lang="es-EC" sz="2400" i="1" dirty="0" smtClean="0">
                <a:solidFill>
                  <a:srgbClr val="C00000"/>
                </a:solidFill>
                <a:latin typeface="Arial" panose="020B0604020202020204" pitchFamily="34" charset="0"/>
                <a:cs typeface="Arial" panose="020B0604020202020204" pitchFamily="34" charset="0"/>
              </a:rPr>
              <a:t>Luego </a:t>
            </a:r>
            <a:r>
              <a:rPr lang="es-EC" sz="2400" i="1" dirty="0">
                <a:solidFill>
                  <a:srgbClr val="C00000"/>
                </a:solidFill>
                <a:latin typeface="Arial" panose="020B0604020202020204" pitchFamily="34" charset="0"/>
                <a:cs typeface="Arial" panose="020B0604020202020204" pitchFamily="34" charset="0"/>
              </a:rPr>
              <a:t>crece el pene y aparece el vello pubiano </a:t>
            </a:r>
            <a:endParaRPr lang="es-EC" sz="2400" i="1" dirty="0" smtClean="0">
              <a:solidFill>
                <a:srgbClr val="C00000"/>
              </a:solidFill>
              <a:latin typeface="Arial" panose="020B0604020202020204" pitchFamily="34" charset="0"/>
              <a:cs typeface="Arial" panose="020B0604020202020204" pitchFamily="34" charset="0"/>
            </a:endParaRPr>
          </a:p>
          <a:p>
            <a:r>
              <a:rPr lang="es-EC" sz="2400" i="1" dirty="0" smtClean="0">
                <a:solidFill>
                  <a:srgbClr val="C00000"/>
                </a:solidFill>
                <a:latin typeface="Arial" panose="020B0604020202020204" pitchFamily="34" charset="0"/>
                <a:cs typeface="Arial" panose="020B0604020202020204" pitchFamily="34" charset="0"/>
              </a:rPr>
              <a:t>Sigue </a:t>
            </a:r>
            <a:r>
              <a:rPr lang="es-EC" sz="2400" i="1" dirty="0">
                <a:solidFill>
                  <a:srgbClr val="C00000"/>
                </a:solidFill>
                <a:latin typeface="Arial" panose="020B0604020202020204" pitchFamily="34" charset="0"/>
                <a:cs typeface="Arial" panose="020B0604020202020204" pitchFamily="34" charset="0"/>
              </a:rPr>
              <a:t>la primera eyaculación </a:t>
            </a:r>
            <a:r>
              <a:rPr lang="es-EC" sz="2400" i="1" dirty="0" smtClean="0">
                <a:solidFill>
                  <a:srgbClr val="C00000"/>
                </a:solidFill>
                <a:latin typeface="Arial" panose="020B0604020202020204" pitchFamily="34" charset="0"/>
                <a:cs typeface="Arial" panose="020B0604020202020204" pitchFamily="34" charset="0"/>
              </a:rPr>
              <a:t>entre </a:t>
            </a:r>
            <a:r>
              <a:rPr lang="es-EC" sz="2400" i="1" dirty="0">
                <a:solidFill>
                  <a:srgbClr val="C00000"/>
                </a:solidFill>
                <a:latin typeface="Arial" panose="020B0604020202020204" pitchFamily="34" charset="0"/>
                <a:cs typeface="Arial" panose="020B0604020202020204" pitchFamily="34" charset="0"/>
              </a:rPr>
              <a:t>los 12 y 16 </a:t>
            </a:r>
            <a:r>
              <a:rPr lang="es-EC" sz="2400" i="1" dirty="0" smtClean="0">
                <a:solidFill>
                  <a:srgbClr val="C00000"/>
                </a:solidFill>
                <a:latin typeface="Arial" panose="020B0604020202020204" pitchFamily="34" charset="0"/>
                <a:cs typeface="Arial" panose="020B0604020202020204" pitchFamily="34" charset="0"/>
              </a:rPr>
              <a:t>años aproximadamente).</a:t>
            </a:r>
          </a:p>
          <a:p>
            <a:r>
              <a:rPr lang="es-EC" sz="2400" i="1" dirty="0" smtClean="0">
                <a:solidFill>
                  <a:srgbClr val="C00000"/>
                </a:solidFill>
                <a:latin typeface="Arial" panose="020B0604020202020204" pitchFamily="34" charset="0"/>
                <a:cs typeface="Arial" panose="020B0604020202020204" pitchFamily="34" charset="0"/>
              </a:rPr>
              <a:t>La </a:t>
            </a:r>
            <a:r>
              <a:rPr lang="es-EC" sz="2400" i="1" dirty="0">
                <a:solidFill>
                  <a:srgbClr val="C00000"/>
                </a:solidFill>
                <a:latin typeface="Arial" panose="020B0604020202020204" pitchFamily="34" charset="0"/>
                <a:cs typeface="Arial" panose="020B0604020202020204" pitchFamily="34" charset="0"/>
              </a:rPr>
              <a:t>aceleración del crecimiento coincide Tanner G 4.</a:t>
            </a:r>
          </a:p>
        </p:txBody>
      </p:sp>
    </p:spTree>
    <p:extLst>
      <p:ext uri="{BB962C8B-B14F-4D97-AF65-F5344CB8AC3E}">
        <p14:creationId xmlns:p14="http://schemas.microsoft.com/office/powerpoint/2010/main" val="408692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889890" y="1850178"/>
            <a:ext cx="4162567" cy="4143788"/>
          </a:xfrm>
          <a:prstGeom prst="rect">
            <a:avLst/>
          </a:prstGeom>
        </p:spPr>
      </p:pic>
      <p:pic>
        <p:nvPicPr>
          <p:cNvPr id="3" name="Imagen 2"/>
          <p:cNvPicPr>
            <a:picLocks noChangeAspect="1"/>
          </p:cNvPicPr>
          <p:nvPr/>
        </p:nvPicPr>
        <p:blipFill>
          <a:blip r:embed="rId3"/>
          <a:stretch>
            <a:fillRect/>
          </a:stretch>
        </p:blipFill>
        <p:spPr>
          <a:xfrm>
            <a:off x="7260608" y="1850178"/>
            <a:ext cx="4203511" cy="4143788"/>
          </a:xfrm>
          <a:prstGeom prst="rect">
            <a:avLst/>
          </a:prstGeom>
        </p:spPr>
      </p:pic>
      <p:sp>
        <p:nvSpPr>
          <p:cNvPr id="5" name="Rectángulo 4"/>
          <p:cNvSpPr/>
          <p:nvPr/>
        </p:nvSpPr>
        <p:spPr>
          <a:xfrm>
            <a:off x="2101755" y="776853"/>
            <a:ext cx="9362364" cy="830997"/>
          </a:xfrm>
          <a:prstGeom prst="rect">
            <a:avLst/>
          </a:prstGeom>
        </p:spPr>
        <p:txBody>
          <a:bodyPr wrap="square">
            <a:spAutoFit/>
          </a:bodyPr>
          <a:lstStyle/>
          <a:p>
            <a:r>
              <a:rPr lang="es-EC" sz="2400" b="1" i="1" dirty="0" smtClean="0">
                <a:solidFill>
                  <a:srgbClr val="C00000"/>
                </a:solidFill>
                <a:latin typeface="Arial" panose="020B0604020202020204" pitchFamily="34" charset="0"/>
                <a:cs typeface="Arial" panose="020B0604020202020204" pitchFamily="34" charset="0"/>
              </a:rPr>
              <a:t>                              Estadios </a:t>
            </a:r>
            <a:r>
              <a:rPr lang="es-EC" sz="2400" b="1" i="1" dirty="0">
                <a:solidFill>
                  <a:srgbClr val="C00000"/>
                </a:solidFill>
                <a:latin typeface="Arial" panose="020B0604020202020204" pitchFamily="34" charset="0"/>
                <a:cs typeface="Arial" panose="020B0604020202020204" pitchFamily="34" charset="0"/>
              </a:rPr>
              <a:t>de </a:t>
            </a:r>
            <a:r>
              <a:rPr lang="es-EC" sz="2400" b="1" i="1" dirty="0" smtClean="0">
                <a:solidFill>
                  <a:srgbClr val="C00000"/>
                </a:solidFill>
                <a:latin typeface="Arial" panose="020B0604020202020204" pitchFamily="34" charset="0"/>
                <a:cs typeface="Arial" panose="020B0604020202020204" pitchFamily="34" charset="0"/>
              </a:rPr>
              <a:t>Tanner</a:t>
            </a:r>
            <a:endParaRPr lang="es-EC" sz="2400" i="1" dirty="0" smtClean="0">
              <a:solidFill>
                <a:srgbClr val="C00000"/>
              </a:solidFill>
              <a:latin typeface="Arial" panose="020B0604020202020204" pitchFamily="34" charset="0"/>
              <a:cs typeface="Arial" panose="020B0604020202020204" pitchFamily="34" charset="0"/>
            </a:endParaRPr>
          </a:p>
          <a:p>
            <a:r>
              <a:rPr lang="it-IT" sz="2400" i="1" dirty="0">
                <a:solidFill>
                  <a:srgbClr val="C00000"/>
                </a:solidFill>
                <a:latin typeface="Arial" panose="020B0604020202020204" pitchFamily="34" charset="0"/>
                <a:cs typeface="Arial" panose="020B0604020202020204" pitchFamily="34" charset="0"/>
              </a:rPr>
              <a:t>a) </a:t>
            </a:r>
            <a:r>
              <a:rPr lang="it-IT" sz="2400" i="1" dirty="0" smtClean="0">
                <a:solidFill>
                  <a:srgbClr val="C00000"/>
                </a:solidFill>
                <a:latin typeface="Arial" panose="020B0604020202020204" pitchFamily="34" charset="0"/>
                <a:cs typeface="Arial" panose="020B0604020202020204" pitchFamily="34" charset="0"/>
              </a:rPr>
              <a:t>Vello pubiano femenino             </a:t>
            </a:r>
            <a:r>
              <a:rPr lang="es-EC" sz="2400" i="1" dirty="0" smtClean="0">
                <a:solidFill>
                  <a:srgbClr val="C00000"/>
                </a:solidFill>
                <a:latin typeface="Arial" panose="020B0604020202020204" pitchFamily="34" charset="0"/>
                <a:cs typeface="Arial" panose="020B0604020202020204" pitchFamily="34" charset="0"/>
              </a:rPr>
              <a:t>b</a:t>
            </a:r>
            <a:r>
              <a:rPr lang="es-EC" sz="2400" i="1" dirty="0">
                <a:solidFill>
                  <a:srgbClr val="C00000"/>
                </a:solidFill>
                <a:latin typeface="Arial" panose="020B0604020202020204" pitchFamily="34" charset="0"/>
                <a:cs typeface="Arial" panose="020B0604020202020204" pitchFamily="34" charset="0"/>
              </a:rPr>
              <a:t>) </a:t>
            </a:r>
            <a:r>
              <a:rPr lang="es-EC" sz="2400" i="1" dirty="0" smtClean="0">
                <a:solidFill>
                  <a:srgbClr val="C00000"/>
                </a:solidFill>
                <a:latin typeface="Arial" panose="020B0604020202020204" pitchFamily="34" charset="0"/>
                <a:cs typeface="Arial" panose="020B0604020202020204" pitchFamily="34" charset="0"/>
              </a:rPr>
              <a:t>Órganos sexuales masculinos</a:t>
            </a:r>
            <a:endParaRPr lang="es-EC" sz="2400" i="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15967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08821" y="734387"/>
            <a:ext cx="10031103" cy="614149"/>
          </a:xfrm>
        </p:spPr>
        <p:txBody>
          <a:bodyPr>
            <a:normAutofit/>
          </a:bodyPr>
          <a:lstStyle/>
          <a:p>
            <a:r>
              <a:rPr lang="es-EC" sz="2400" b="1" i="1" dirty="0" smtClean="0">
                <a:solidFill>
                  <a:srgbClr val="C00000"/>
                </a:solidFill>
                <a:latin typeface="Arial" panose="020B0604020202020204" pitchFamily="34" charset="0"/>
                <a:cs typeface="Arial" panose="020B0604020202020204" pitchFamily="34" charset="0"/>
              </a:rPr>
              <a:t>Exploración ginecológica de la niña</a:t>
            </a:r>
            <a:endParaRPr lang="es-EC" sz="2400" b="1" i="1" dirty="0">
              <a:solidFill>
                <a:srgbClr val="C00000"/>
              </a:solidFill>
              <a:latin typeface="Arial" panose="020B0604020202020204" pitchFamily="34" charset="0"/>
              <a:cs typeface="Arial" panose="020B0604020202020204" pitchFamily="34" charset="0"/>
            </a:endParaRPr>
          </a:p>
        </p:txBody>
      </p:sp>
      <p:pic>
        <p:nvPicPr>
          <p:cNvPr id="4" name="Marcador de contenido 3"/>
          <p:cNvPicPr>
            <a:picLocks noGrp="1" noChangeAspect="1"/>
          </p:cNvPicPr>
          <p:nvPr>
            <p:ph idx="1"/>
          </p:nvPr>
        </p:nvPicPr>
        <p:blipFill>
          <a:blip r:embed="rId2"/>
          <a:stretch>
            <a:fillRect/>
          </a:stretch>
        </p:blipFill>
        <p:spPr>
          <a:xfrm>
            <a:off x="2505990" y="1671262"/>
            <a:ext cx="3548418" cy="2079703"/>
          </a:xfrm>
          <a:prstGeom prst="rect">
            <a:avLst/>
          </a:prstGeom>
        </p:spPr>
      </p:pic>
      <p:pic>
        <p:nvPicPr>
          <p:cNvPr id="5" name="Imagen 4"/>
          <p:cNvPicPr>
            <a:picLocks noChangeAspect="1"/>
          </p:cNvPicPr>
          <p:nvPr/>
        </p:nvPicPr>
        <p:blipFill>
          <a:blip r:embed="rId3"/>
          <a:stretch>
            <a:fillRect/>
          </a:stretch>
        </p:blipFill>
        <p:spPr>
          <a:xfrm>
            <a:off x="7125563" y="1721621"/>
            <a:ext cx="3903258" cy="1978986"/>
          </a:xfrm>
          <a:prstGeom prst="rect">
            <a:avLst/>
          </a:prstGeom>
        </p:spPr>
      </p:pic>
      <p:pic>
        <p:nvPicPr>
          <p:cNvPr id="6" name="Imagen 5"/>
          <p:cNvPicPr>
            <a:picLocks noChangeAspect="1"/>
          </p:cNvPicPr>
          <p:nvPr/>
        </p:nvPicPr>
        <p:blipFill>
          <a:blip r:embed="rId4"/>
          <a:stretch>
            <a:fillRect/>
          </a:stretch>
        </p:blipFill>
        <p:spPr>
          <a:xfrm>
            <a:off x="4918134" y="4330407"/>
            <a:ext cx="3029802" cy="2021522"/>
          </a:xfrm>
          <a:prstGeom prst="rect">
            <a:avLst/>
          </a:prstGeom>
        </p:spPr>
      </p:pic>
    </p:spTree>
    <p:extLst>
      <p:ext uri="{BB962C8B-B14F-4D97-AF65-F5344CB8AC3E}">
        <p14:creationId xmlns:p14="http://schemas.microsoft.com/office/powerpoint/2010/main" val="21244611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606722" y="1592992"/>
            <a:ext cx="9021171" cy="3416320"/>
          </a:xfrm>
          <a:prstGeom prst="rect">
            <a:avLst/>
          </a:prstGeom>
        </p:spPr>
        <p:txBody>
          <a:bodyPr wrap="square">
            <a:spAutoFit/>
          </a:bodyPr>
          <a:lstStyle/>
          <a:p>
            <a:pPr algn="just">
              <a:lnSpc>
                <a:spcPct val="150000"/>
              </a:lnSpc>
              <a:spcAft>
                <a:spcPts val="0"/>
              </a:spcAft>
            </a:pPr>
            <a:r>
              <a:rPr lang="es-EC" sz="2400" i="1" dirty="0">
                <a:solidFill>
                  <a:srgbClr val="C00000"/>
                </a:solidFill>
                <a:latin typeface="Arial" panose="020B0604020202020204" pitchFamily="34" charset="0"/>
                <a:ea typeface="Calibri" panose="020F0502020204030204" pitchFamily="34" charset="0"/>
                <a:cs typeface="Arial" panose="020B0604020202020204" pitchFamily="34" charset="0"/>
              </a:rPr>
              <a:t>Existen 4 etapas bien diferenciadas y signadas por cambios propios del crecimiento y desarrollo, a saber:</a:t>
            </a:r>
          </a:p>
          <a:p>
            <a:pPr algn="just">
              <a:lnSpc>
                <a:spcPct val="150000"/>
              </a:lnSpc>
              <a:spcAft>
                <a:spcPts val="0"/>
              </a:spcAft>
            </a:pPr>
            <a:r>
              <a:rPr lang="es-EC" sz="2400" i="1" dirty="0">
                <a:solidFill>
                  <a:srgbClr val="C00000"/>
                </a:solidFill>
                <a:latin typeface="Arial" panose="020B0604020202020204" pitchFamily="34" charset="0"/>
                <a:ea typeface="Calibri" panose="020F0502020204030204" pitchFamily="34" charset="0"/>
                <a:cs typeface="Arial" panose="020B0604020202020204" pitchFamily="34" charset="0"/>
              </a:rPr>
              <a:t>1. La recién nacida hasta 8 semanas.</a:t>
            </a:r>
          </a:p>
          <a:p>
            <a:pPr algn="just">
              <a:lnSpc>
                <a:spcPct val="150000"/>
              </a:lnSpc>
              <a:spcAft>
                <a:spcPts val="0"/>
              </a:spcAft>
            </a:pPr>
            <a:r>
              <a:rPr lang="es-EC" sz="2400" i="1" dirty="0">
                <a:solidFill>
                  <a:srgbClr val="C00000"/>
                </a:solidFill>
                <a:latin typeface="Arial" panose="020B0604020202020204" pitchFamily="34" charset="0"/>
                <a:ea typeface="Calibri" panose="020F0502020204030204" pitchFamily="34" charset="0"/>
                <a:cs typeface="Arial" panose="020B0604020202020204" pitchFamily="34" charset="0"/>
              </a:rPr>
              <a:t>2. A partir de las 8 semanas hasta los 6 años y 11 meses.</a:t>
            </a:r>
          </a:p>
          <a:p>
            <a:pPr algn="just">
              <a:lnSpc>
                <a:spcPct val="150000"/>
              </a:lnSpc>
              <a:spcAft>
                <a:spcPts val="0"/>
              </a:spcAft>
            </a:pPr>
            <a:r>
              <a:rPr lang="es-EC" sz="2400" i="1" dirty="0">
                <a:solidFill>
                  <a:srgbClr val="C00000"/>
                </a:solidFill>
                <a:latin typeface="Arial" panose="020B0604020202020204" pitchFamily="34" charset="0"/>
                <a:ea typeface="Calibri" panose="020F0502020204030204" pitchFamily="34" charset="0"/>
                <a:cs typeface="Arial" panose="020B0604020202020204" pitchFamily="34" charset="0"/>
              </a:rPr>
              <a:t>3. De 7 años hasta los 9 años y 11 meses.</a:t>
            </a:r>
          </a:p>
          <a:p>
            <a:pPr algn="just">
              <a:lnSpc>
                <a:spcPct val="150000"/>
              </a:lnSpc>
              <a:spcAft>
                <a:spcPts val="0"/>
              </a:spcAft>
            </a:pPr>
            <a:r>
              <a:rPr lang="es-EC" sz="2400" i="1" dirty="0">
                <a:solidFill>
                  <a:srgbClr val="C00000"/>
                </a:solidFill>
                <a:latin typeface="Arial" panose="020B0604020202020204" pitchFamily="34" charset="0"/>
                <a:ea typeface="Calibri" panose="020F0502020204030204" pitchFamily="34" charset="0"/>
                <a:cs typeface="Arial" panose="020B0604020202020204" pitchFamily="34" charset="0"/>
              </a:rPr>
              <a:t>4. Desde los 10 años hasta los 14 años.</a:t>
            </a:r>
            <a:endParaRPr lang="es-EC" sz="2400" i="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419314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402005" y="1793628"/>
            <a:ext cx="8652681" cy="2216119"/>
          </a:xfrm>
          <a:prstGeom prst="rect">
            <a:avLst/>
          </a:prstGeom>
        </p:spPr>
        <p:txBody>
          <a:bodyPr wrap="square">
            <a:spAutoFit/>
          </a:bodyPr>
          <a:lstStyle/>
          <a:p>
            <a:pPr algn="just">
              <a:lnSpc>
                <a:spcPct val="150000"/>
              </a:lnSpc>
            </a:pPr>
            <a:r>
              <a:rPr lang="es-EC" sz="3200" b="1" i="1" dirty="0">
                <a:solidFill>
                  <a:srgbClr val="C00000"/>
                </a:solidFill>
                <a:latin typeface="Arial" panose="020B0604020202020204" pitchFamily="34" charset="0"/>
                <a:ea typeface="Calibri" panose="020F0502020204030204" pitchFamily="34" charset="0"/>
              </a:rPr>
              <a:t>La aplicación de los estadios de Tanner debe ser norma en el examen, como evaluación del desarrollo normal de la niña</a:t>
            </a:r>
            <a:endParaRPr lang="es-EC" sz="3200" b="1" i="1" dirty="0">
              <a:solidFill>
                <a:srgbClr val="C00000"/>
              </a:solidFill>
            </a:endParaRPr>
          </a:p>
        </p:txBody>
      </p:sp>
    </p:spTree>
    <p:extLst>
      <p:ext uri="{BB962C8B-B14F-4D97-AF65-F5344CB8AC3E}">
        <p14:creationId xmlns:p14="http://schemas.microsoft.com/office/powerpoint/2010/main" val="35576741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28549" y="838061"/>
            <a:ext cx="10426890" cy="1406091"/>
          </a:xfrm>
          <a:prstGeom prst="rect">
            <a:avLst/>
          </a:prstGeom>
        </p:spPr>
        <p:txBody>
          <a:bodyPr wrap="square">
            <a:spAutoFit/>
          </a:bodyPr>
          <a:lstStyle/>
          <a:p>
            <a:pPr algn="just">
              <a:lnSpc>
                <a:spcPct val="107000"/>
              </a:lnSpc>
              <a:spcAft>
                <a:spcPts val="1000"/>
              </a:spcAft>
            </a:pPr>
            <a:r>
              <a:rPr lang="es-ES_tradnl" sz="2400" b="1" i="1" dirty="0">
                <a:solidFill>
                  <a:srgbClr val="C00000"/>
                </a:solidFill>
                <a:latin typeface="Arial" panose="020B0604020202020204" pitchFamily="34" charset="0"/>
                <a:ea typeface="Times New Roman" panose="02020603050405020304" pitchFamily="18" charset="0"/>
                <a:cs typeface="Arial" panose="020B0604020202020204" pitchFamily="34" charset="0"/>
              </a:rPr>
              <a:t>Objetivos:</a:t>
            </a:r>
            <a:endParaRPr lang="es-EC" sz="2400" i="1"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marL="97155" algn="just">
              <a:lnSpc>
                <a:spcPct val="107000"/>
              </a:lnSpc>
              <a:spcAft>
                <a:spcPts val="1000"/>
              </a:spcAft>
            </a:pPr>
            <a:r>
              <a:rPr lang="es-ES" sz="2400" i="1" dirty="0">
                <a:solidFill>
                  <a:srgbClr val="C00000"/>
                </a:solidFill>
                <a:latin typeface="Arial" panose="020B0604020202020204" pitchFamily="34" charset="0"/>
                <a:ea typeface="Times New Roman" panose="02020603050405020304" pitchFamily="18" charset="0"/>
                <a:cs typeface="Arial" panose="020B0604020202020204" pitchFamily="34" charset="0"/>
              </a:rPr>
              <a:t>Aportar aspectos indispensables en el manejo de las entidades ginecológicas más frecuentes de la niña y adolescentes</a:t>
            </a:r>
            <a:r>
              <a:rPr lang="es-ES" sz="2000"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a:t>
            </a:r>
            <a:endParaRPr lang="es-EC" sz="2000"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pic>
        <p:nvPicPr>
          <p:cNvPr id="3" name="Imagen 2"/>
          <p:cNvPicPr>
            <a:picLocks noChangeAspect="1"/>
          </p:cNvPicPr>
          <p:nvPr/>
        </p:nvPicPr>
        <p:blipFill>
          <a:blip r:embed="rId2"/>
          <a:stretch>
            <a:fillRect/>
          </a:stretch>
        </p:blipFill>
        <p:spPr>
          <a:xfrm>
            <a:off x="3193576" y="2698690"/>
            <a:ext cx="6810233" cy="3695299"/>
          </a:xfrm>
          <a:prstGeom prst="rect">
            <a:avLst/>
          </a:prstGeom>
        </p:spPr>
      </p:pic>
    </p:spTree>
    <p:extLst>
      <p:ext uri="{BB962C8B-B14F-4D97-AF65-F5344CB8AC3E}">
        <p14:creationId xmlns:p14="http://schemas.microsoft.com/office/powerpoint/2010/main" val="12188979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783866" y="1395592"/>
            <a:ext cx="6086251" cy="3970318"/>
          </a:xfrm>
          <a:prstGeom prst="rect">
            <a:avLst/>
          </a:prstGeom>
        </p:spPr>
        <p:txBody>
          <a:bodyPr wrap="square">
            <a:spAutoFit/>
          </a:bodyPr>
          <a:lstStyle/>
          <a:p>
            <a:pPr marL="457200" indent="-457200" algn="just">
              <a:lnSpc>
                <a:spcPct val="150000"/>
              </a:lnSpc>
              <a:buFont typeface="+mj-lt"/>
              <a:buAutoNum type="arabicPeriod"/>
            </a:pPr>
            <a:r>
              <a:rPr lang="es-EC" sz="2400" i="1" dirty="0" smtClean="0">
                <a:solidFill>
                  <a:srgbClr val="C00000"/>
                </a:solidFill>
                <a:latin typeface="Arial" panose="020B0604020202020204" pitchFamily="34" charset="0"/>
                <a:ea typeface="Calibri" panose="020F0502020204030204" pitchFamily="34" charset="0"/>
                <a:cs typeface="Arial" panose="020B0604020202020204" pitchFamily="34" charset="0"/>
              </a:rPr>
              <a:t>Vaginoscopios</a:t>
            </a:r>
          </a:p>
          <a:p>
            <a:pPr marL="457200" indent="-457200" algn="just">
              <a:lnSpc>
                <a:spcPct val="150000"/>
              </a:lnSpc>
              <a:buFont typeface="+mj-lt"/>
              <a:buAutoNum type="arabicPeriod"/>
            </a:pPr>
            <a:r>
              <a:rPr lang="es-EC" sz="2400" i="1" dirty="0">
                <a:solidFill>
                  <a:srgbClr val="C00000"/>
                </a:solidFill>
                <a:latin typeface="Arial" panose="020B0604020202020204" pitchFamily="34" charset="0"/>
                <a:cs typeface="Arial" panose="020B0604020202020204" pitchFamily="34" charset="0"/>
              </a:rPr>
              <a:t>E</a:t>
            </a:r>
            <a:r>
              <a:rPr lang="es-EC" sz="2400" i="1" dirty="0" smtClean="0">
                <a:solidFill>
                  <a:srgbClr val="C00000"/>
                </a:solidFill>
                <a:latin typeface="Arial" panose="020B0604020202020204" pitchFamily="34" charset="0"/>
                <a:cs typeface="Arial" panose="020B0604020202020204" pitchFamily="34" charset="0"/>
              </a:rPr>
              <a:t>spéculo </a:t>
            </a:r>
            <a:r>
              <a:rPr lang="es-EC" sz="2400" i="1" dirty="0">
                <a:solidFill>
                  <a:srgbClr val="C00000"/>
                </a:solidFill>
                <a:latin typeface="Arial" panose="020B0604020202020204" pitchFamily="34" charset="0"/>
                <a:cs typeface="Arial" panose="020B0604020202020204" pitchFamily="34" charset="0"/>
              </a:rPr>
              <a:t>angosto de </a:t>
            </a:r>
            <a:r>
              <a:rPr lang="es-EC" sz="2400" i="1" dirty="0" smtClean="0">
                <a:solidFill>
                  <a:srgbClr val="C00000"/>
                </a:solidFill>
                <a:latin typeface="Arial" panose="020B0604020202020204" pitchFamily="34" charset="0"/>
                <a:cs typeface="Arial" panose="020B0604020202020204" pitchFamily="34" charset="0"/>
              </a:rPr>
              <a:t>Pedelson</a:t>
            </a:r>
          </a:p>
          <a:p>
            <a:pPr marL="457200" indent="-457200" algn="just">
              <a:lnSpc>
                <a:spcPct val="150000"/>
              </a:lnSpc>
              <a:buFont typeface="+mj-lt"/>
              <a:buAutoNum type="arabicPeriod"/>
            </a:pPr>
            <a:r>
              <a:rPr lang="es-EC" sz="2400" i="1" dirty="0">
                <a:solidFill>
                  <a:srgbClr val="C00000"/>
                </a:solidFill>
                <a:latin typeface="Arial" panose="020B0604020202020204" pitchFamily="34" charset="0"/>
                <a:cs typeface="Arial" panose="020B0604020202020204" pitchFamily="34" charset="0"/>
              </a:rPr>
              <a:t>E</a:t>
            </a:r>
            <a:r>
              <a:rPr lang="es-EC" sz="2400" i="1" dirty="0" smtClean="0">
                <a:solidFill>
                  <a:srgbClr val="C00000"/>
                </a:solidFill>
                <a:latin typeface="Arial" panose="020B0604020202020204" pitchFamily="34" charset="0"/>
                <a:cs typeface="Arial" panose="020B0604020202020204" pitchFamily="34" charset="0"/>
              </a:rPr>
              <a:t>spéculo nasal</a:t>
            </a:r>
          </a:p>
          <a:p>
            <a:pPr marL="457200" indent="-457200" algn="just">
              <a:lnSpc>
                <a:spcPct val="150000"/>
              </a:lnSpc>
              <a:buFont typeface="+mj-lt"/>
              <a:buAutoNum type="arabicPeriod"/>
            </a:pPr>
            <a:r>
              <a:rPr lang="es-EC" sz="2400" i="1" dirty="0">
                <a:solidFill>
                  <a:srgbClr val="C00000"/>
                </a:solidFill>
                <a:latin typeface="Arial" panose="020B0604020202020204" pitchFamily="34" charset="0"/>
                <a:cs typeface="Arial" panose="020B0604020202020204" pitchFamily="34" charset="0"/>
              </a:rPr>
              <a:t>L</a:t>
            </a:r>
            <a:r>
              <a:rPr lang="es-EC" sz="2400" i="1" dirty="0" smtClean="0">
                <a:solidFill>
                  <a:srgbClr val="C00000"/>
                </a:solidFill>
                <a:latin typeface="Arial" panose="020B0604020202020204" pitchFamily="34" charset="0"/>
                <a:cs typeface="Arial" panose="020B0604020202020204" pitchFamily="34" charset="0"/>
              </a:rPr>
              <a:t>aringoscopio pediátrico</a:t>
            </a:r>
          </a:p>
          <a:p>
            <a:pPr marL="457200" indent="-457200" algn="just">
              <a:lnSpc>
                <a:spcPct val="150000"/>
              </a:lnSpc>
              <a:buFont typeface="+mj-lt"/>
              <a:buAutoNum type="arabicPeriod"/>
            </a:pPr>
            <a:r>
              <a:rPr lang="es-EC" sz="2400" i="1" dirty="0">
                <a:solidFill>
                  <a:srgbClr val="C00000"/>
                </a:solidFill>
                <a:latin typeface="Arial" panose="020B0604020202020204" pitchFamily="34" charset="0"/>
                <a:cs typeface="Arial" panose="020B0604020202020204" pitchFamily="34" charset="0"/>
              </a:rPr>
              <a:t>C</a:t>
            </a:r>
            <a:r>
              <a:rPr lang="es-EC" sz="2400" i="1" dirty="0" smtClean="0">
                <a:solidFill>
                  <a:srgbClr val="C00000"/>
                </a:solidFill>
                <a:latin typeface="Arial" panose="020B0604020202020204" pitchFamily="34" charset="0"/>
                <a:cs typeface="Arial" panose="020B0604020202020204" pitchFamily="34" charset="0"/>
              </a:rPr>
              <a:t>itoscopio </a:t>
            </a:r>
            <a:r>
              <a:rPr lang="es-EC" sz="2400" i="1" dirty="0">
                <a:solidFill>
                  <a:srgbClr val="C00000"/>
                </a:solidFill>
                <a:latin typeface="Arial" panose="020B0604020202020204" pitchFamily="34" charset="0"/>
                <a:cs typeface="Arial" panose="020B0604020202020204" pitchFamily="34" charset="0"/>
              </a:rPr>
              <a:t>o histeroscopio y otoscopios </a:t>
            </a:r>
            <a:r>
              <a:rPr lang="es-EC" sz="2400" i="1" dirty="0" smtClean="0">
                <a:solidFill>
                  <a:srgbClr val="C00000"/>
                </a:solidFill>
                <a:latin typeface="Arial" panose="020B0604020202020204" pitchFamily="34" charset="0"/>
                <a:cs typeface="Arial" panose="020B0604020202020204" pitchFamily="34" charset="0"/>
              </a:rPr>
              <a:t>adaptados</a:t>
            </a:r>
          </a:p>
          <a:p>
            <a:endParaRPr lang="es-EC" dirty="0"/>
          </a:p>
          <a:p>
            <a:endParaRPr lang="es-EC" dirty="0" smtClean="0"/>
          </a:p>
        </p:txBody>
      </p:sp>
      <p:sp>
        <p:nvSpPr>
          <p:cNvPr id="4" name="Abrir llave 3"/>
          <p:cNvSpPr/>
          <p:nvPr/>
        </p:nvSpPr>
        <p:spPr>
          <a:xfrm>
            <a:off x="4292546" y="1482678"/>
            <a:ext cx="491320" cy="315250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5" name="Rectángulo 4"/>
          <p:cNvSpPr/>
          <p:nvPr/>
        </p:nvSpPr>
        <p:spPr>
          <a:xfrm>
            <a:off x="1417417" y="2828098"/>
            <a:ext cx="2875129" cy="461665"/>
          </a:xfrm>
          <a:prstGeom prst="rect">
            <a:avLst/>
          </a:prstGeom>
        </p:spPr>
        <p:txBody>
          <a:bodyPr wrap="square">
            <a:spAutoFit/>
          </a:bodyPr>
          <a:lstStyle/>
          <a:p>
            <a:pPr algn="ctr"/>
            <a:r>
              <a:rPr lang="es-EC" sz="2400" b="1" i="1" dirty="0" smtClean="0">
                <a:solidFill>
                  <a:srgbClr val="C00000"/>
                </a:solidFill>
                <a:latin typeface="Arial" panose="020B0604020202020204" pitchFamily="34" charset="0"/>
                <a:cs typeface="Arial" panose="020B0604020202020204" pitchFamily="34" charset="0"/>
              </a:rPr>
              <a:t>INSTRUMENTOS</a:t>
            </a:r>
            <a:endParaRPr lang="es-EC" sz="2400" b="1" i="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47836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43358" y="684078"/>
            <a:ext cx="9935569" cy="1255594"/>
          </a:xfrm>
        </p:spPr>
        <p:txBody>
          <a:bodyPr>
            <a:normAutofit/>
          </a:bodyPr>
          <a:lstStyle/>
          <a:p>
            <a:r>
              <a:rPr lang="es-ES_tradnl" sz="2400" b="1" i="1" dirty="0">
                <a:solidFill>
                  <a:srgbClr val="C00000"/>
                </a:solidFill>
                <a:latin typeface="Arial" panose="020B0604020202020204" pitchFamily="34" charset="0"/>
                <a:cs typeface="Arial" panose="020B0604020202020204" pitchFamily="34" charset="0"/>
              </a:rPr>
              <a:t>Procederes diagnósticos de mayor utilidad en la atención a  niñas y adolescentes</a:t>
            </a:r>
            <a:endParaRPr lang="es-EC" sz="2400" dirty="0">
              <a:solidFill>
                <a:srgbClr val="C00000"/>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2117481" y="1939672"/>
            <a:ext cx="6196085" cy="3939654"/>
          </a:xfrm>
        </p:spPr>
        <p:txBody>
          <a:bodyPr/>
          <a:lstStyle/>
          <a:p>
            <a:pPr marL="0" indent="0" algn="just">
              <a:buNone/>
            </a:pPr>
            <a:r>
              <a:rPr lang="es-EC" sz="2400" b="1" i="1" dirty="0" smtClean="0">
                <a:solidFill>
                  <a:srgbClr val="C00000"/>
                </a:solidFill>
                <a:latin typeface="Arial" panose="020B0604020202020204" pitchFamily="34" charset="0"/>
                <a:cs typeface="Arial" panose="020B0604020202020204" pitchFamily="34" charset="0"/>
              </a:rPr>
              <a:t>Pruebas Auxiliares</a:t>
            </a:r>
            <a:endParaRPr lang="es-EC" sz="2400" i="1" dirty="0">
              <a:solidFill>
                <a:srgbClr val="C00000"/>
              </a:solidFill>
              <a:latin typeface="Arial" panose="020B0604020202020204" pitchFamily="34" charset="0"/>
              <a:cs typeface="Arial" panose="020B0604020202020204" pitchFamily="34" charset="0"/>
            </a:endParaRPr>
          </a:p>
          <a:p>
            <a:pPr algn="just"/>
            <a:r>
              <a:rPr lang="es-EC" sz="2400" i="1" dirty="0">
                <a:solidFill>
                  <a:srgbClr val="C00000"/>
                </a:solidFill>
                <a:latin typeface="Arial" panose="020B0604020202020204" pitchFamily="34" charset="0"/>
                <a:cs typeface="Arial" panose="020B0604020202020204" pitchFamily="34" charset="0"/>
              </a:rPr>
              <a:t>R</a:t>
            </a:r>
            <a:r>
              <a:rPr lang="es-EC" sz="2400" i="1" dirty="0" smtClean="0">
                <a:solidFill>
                  <a:srgbClr val="C00000"/>
                </a:solidFill>
                <a:latin typeface="Arial" panose="020B0604020202020204" pitchFamily="34" charset="0"/>
                <a:cs typeface="Arial" panose="020B0604020202020204" pitchFamily="34" charset="0"/>
              </a:rPr>
              <a:t>adiología</a:t>
            </a:r>
          </a:p>
          <a:p>
            <a:pPr algn="just"/>
            <a:r>
              <a:rPr lang="es-EC" sz="2400" i="1" dirty="0" smtClean="0">
                <a:solidFill>
                  <a:srgbClr val="C00000"/>
                </a:solidFill>
                <a:latin typeface="Arial" panose="020B0604020202020204" pitchFamily="34" charset="0"/>
                <a:cs typeface="Arial" panose="020B0604020202020204" pitchFamily="34" charset="0"/>
              </a:rPr>
              <a:t> Laparoscopia</a:t>
            </a:r>
          </a:p>
          <a:p>
            <a:pPr algn="just"/>
            <a:r>
              <a:rPr lang="es-EC" sz="2400" i="1" dirty="0">
                <a:solidFill>
                  <a:srgbClr val="C00000"/>
                </a:solidFill>
                <a:latin typeface="Arial" panose="020B0604020202020204" pitchFamily="34" charset="0"/>
                <a:cs typeface="Arial" panose="020B0604020202020204" pitchFamily="34" charset="0"/>
              </a:rPr>
              <a:t>U</a:t>
            </a:r>
            <a:r>
              <a:rPr lang="es-EC" sz="2400" i="1" dirty="0" smtClean="0">
                <a:solidFill>
                  <a:srgbClr val="C00000"/>
                </a:solidFill>
                <a:latin typeface="Arial" panose="020B0604020202020204" pitchFamily="34" charset="0"/>
                <a:cs typeface="Arial" panose="020B0604020202020204" pitchFamily="34" charset="0"/>
              </a:rPr>
              <a:t>ltrasonografía</a:t>
            </a:r>
          </a:p>
          <a:p>
            <a:pPr algn="just"/>
            <a:r>
              <a:rPr lang="es-EC" sz="2400" i="1" dirty="0" smtClean="0">
                <a:solidFill>
                  <a:srgbClr val="C00000"/>
                </a:solidFill>
                <a:latin typeface="Arial" panose="020B0604020202020204" pitchFamily="34" charset="0"/>
                <a:cs typeface="Arial" panose="020B0604020202020204" pitchFamily="34" charset="0"/>
              </a:rPr>
              <a:t> </a:t>
            </a:r>
            <a:r>
              <a:rPr lang="es-EC" sz="2400" i="1" dirty="0">
                <a:solidFill>
                  <a:srgbClr val="C00000"/>
                </a:solidFill>
                <a:latin typeface="Arial" panose="020B0604020202020204" pitchFamily="34" charset="0"/>
                <a:cs typeface="Arial" panose="020B0604020202020204" pitchFamily="34" charset="0"/>
              </a:rPr>
              <a:t>L</a:t>
            </a:r>
            <a:r>
              <a:rPr lang="es-EC" sz="2400" i="1" dirty="0" smtClean="0">
                <a:solidFill>
                  <a:srgbClr val="C00000"/>
                </a:solidFill>
                <a:latin typeface="Arial" panose="020B0604020202020204" pitchFamily="34" charset="0"/>
                <a:cs typeface="Arial" panose="020B0604020202020204" pitchFamily="34" charset="0"/>
              </a:rPr>
              <a:t>os </a:t>
            </a:r>
            <a:r>
              <a:rPr lang="es-EC" sz="2400" i="1" dirty="0">
                <a:solidFill>
                  <a:srgbClr val="C00000"/>
                </a:solidFill>
                <a:latin typeface="Arial" panose="020B0604020202020204" pitchFamily="34" charset="0"/>
                <a:cs typeface="Arial" panose="020B0604020202020204" pitchFamily="34" charset="0"/>
              </a:rPr>
              <a:t>estudios hormonales y </a:t>
            </a:r>
            <a:r>
              <a:rPr lang="es-EC" sz="2400" i="1" dirty="0" smtClean="0">
                <a:solidFill>
                  <a:srgbClr val="C00000"/>
                </a:solidFill>
                <a:latin typeface="Arial" panose="020B0604020202020204" pitchFamily="34" charset="0"/>
                <a:cs typeface="Arial" panose="020B0604020202020204" pitchFamily="34" charset="0"/>
              </a:rPr>
              <a:t>genéticos</a:t>
            </a:r>
            <a:endParaRPr lang="es-EC" sz="2400" i="1" dirty="0">
              <a:solidFill>
                <a:srgbClr val="C00000"/>
              </a:solidFill>
              <a:latin typeface="Arial" panose="020B0604020202020204" pitchFamily="34" charset="0"/>
              <a:cs typeface="Arial" panose="020B0604020202020204" pitchFamily="34" charset="0"/>
            </a:endParaRPr>
          </a:p>
          <a:p>
            <a:pPr algn="just"/>
            <a:r>
              <a:rPr lang="es-EC" sz="2400" dirty="0" smtClean="0"/>
              <a:t> </a:t>
            </a:r>
            <a:r>
              <a:rPr lang="es-EC" sz="2400" i="1" dirty="0">
                <a:solidFill>
                  <a:srgbClr val="C00000"/>
                </a:solidFill>
                <a:latin typeface="Arial" panose="020B0604020202020204" pitchFamily="34" charset="0"/>
                <a:cs typeface="Arial" panose="020B0604020202020204" pitchFamily="34" charset="0"/>
              </a:rPr>
              <a:t>T</a:t>
            </a:r>
            <a:r>
              <a:rPr lang="es-EC" sz="2400" i="1" dirty="0" smtClean="0">
                <a:solidFill>
                  <a:srgbClr val="C00000"/>
                </a:solidFill>
                <a:latin typeface="Arial" panose="020B0604020202020204" pitchFamily="34" charset="0"/>
                <a:cs typeface="Arial" panose="020B0604020202020204" pitchFamily="34" charset="0"/>
              </a:rPr>
              <a:t>omografía </a:t>
            </a:r>
            <a:r>
              <a:rPr lang="es-EC" sz="2400" i="1" dirty="0">
                <a:solidFill>
                  <a:srgbClr val="C00000"/>
                </a:solidFill>
                <a:latin typeface="Arial" panose="020B0604020202020204" pitchFamily="34" charset="0"/>
                <a:cs typeface="Arial" panose="020B0604020202020204" pitchFamily="34" charset="0"/>
              </a:rPr>
              <a:t>axial </a:t>
            </a:r>
            <a:endParaRPr lang="es-EC" sz="2400" i="1" dirty="0" smtClean="0">
              <a:solidFill>
                <a:srgbClr val="C00000"/>
              </a:solidFill>
              <a:latin typeface="Arial" panose="020B0604020202020204" pitchFamily="34" charset="0"/>
              <a:cs typeface="Arial" panose="020B0604020202020204" pitchFamily="34" charset="0"/>
            </a:endParaRPr>
          </a:p>
          <a:p>
            <a:pPr algn="just"/>
            <a:r>
              <a:rPr lang="es-EC" sz="2400" i="1" dirty="0" smtClean="0">
                <a:solidFill>
                  <a:srgbClr val="C00000"/>
                </a:solidFill>
                <a:latin typeface="Arial" panose="020B0604020202020204" pitchFamily="34" charset="0"/>
                <a:cs typeface="Arial" panose="020B0604020202020204" pitchFamily="34" charset="0"/>
              </a:rPr>
              <a:t> </a:t>
            </a:r>
            <a:r>
              <a:rPr lang="es-EC" sz="2400" i="1" dirty="0">
                <a:solidFill>
                  <a:srgbClr val="C00000"/>
                </a:solidFill>
                <a:latin typeface="Arial" panose="020B0604020202020204" pitchFamily="34" charset="0"/>
                <a:cs typeface="Arial" panose="020B0604020202020204" pitchFamily="34" charset="0"/>
              </a:rPr>
              <a:t>R</a:t>
            </a:r>
            <a:r>
              <a:rPr lang="es-EC" sz="2400" i="1" dirty="0" smtClean="0">
                <a:solidFill>
                  <a:srgbClr val="C00000"/>
                </a:solidFill>
                <a:latin typeface="Arial" panose="020B0604020202020204" pitchFamily="34" charset="0"/>
                <a:cs typeface="Arial" panose="020B0604020202020204" pitchFamily="34" charset="0"/>
              </a:rPr>
              <a:t>esonancia </a:t>
            </a:r>
            <a:r>
              <a:rPr lang="es-EC" sz="2400" i="1" dirty="0">
                <a:solidFill>
                  <a:srgbClr val="C00000"/>
                </a:solidFill>
                <a:latin typeface="Arial" panose="020B0604020202020204" pitchFamily="34" charset="0"/>
                <a:cs typeface="Arial" panose="020B0604020202020204" pitchFamily="34" charset="0"/>
              </a:rPr>
              <a:t>magnética nuclear.</a:t>
            </a:r>
          </a:p>
          <a:p>
            <a:endParaRPr lang="es-EC" sz="2400" i="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91705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07178" y="813047"/>
            <a:ext cx="9898136" cy="3889013"/>
          </a:xfrm>
          <a:prstGeom prst="rect">
            <a:avLst/>
          </a:prstGeom>
        </p:spPr>
        <p:txBody>
          <a:bodyPr wrap="square">
            <a:spAutoFit/>
          </a:bodyPr>
          <a:lstStyle/>
          <a:p>
            <a:pPr lvl="0" algn="just">
              <a:lnSpc>
                <a:spcPct val="107000"/>
              </a:lnSpc>
              <a:spcAft>
                <a:spcPts val="0"/>
              </a:spcAft>
            </a:pPr>
            <a:r>
              <a:rPr lang="es-ES" sz="2400" b="1" i="1" dirty="0">
                <a:solidFill>
                  <a:srgbClr val="C00000"/>
                </a:solidFill>
                <a:latin typeface="Arial" panose="020B0604020202020204" pitchFamily="34" charset="0"/>
                <a:ea typeface="Calibri" panose="020F0502020204030204" pitchFamily="34" charset="0"/>
                <a:cs typeface="Arial" panose="020B0604020202020204" pitchFamily="34" charset="0"/>
              </a:rPr>
              <a:t>Afecciones Ginecoendocrinas en edades pediátricas y de la adolescente</a:t>
            </a:r>
            <a:r>
              <a:rPr lang="es-ES" sz="2400" b="1" i="1" dirty="0" smtClean="0">
                <a:solidFill>
                  <a:srgbClr val="C00000"/>
                </a:solidFill>
                <a:latin typeface="Arial" panose="020B0604020202020204" pitchFamily="34" charset="0"/>
                <a:ea typeface="Calibri" panose="020F0502020204030204" pitchFamily="34" charset="0"/>
                <a:cs typeface="Arial" panose="020B0604020202020204" pitchFamily="34" charset="0"/>
              </a:rPr>
              <a:t>.</a:t>
            </a:r>
          </a:p>
          <a:p>
            <a:pPr marL="457200" algn="just">
              <a:lnSpc>
                <a:spcPct val="107000"/>
              </a:lnSpc>
              <a:spcAft>
                <a:spcPts val="0"/>
              </a:spcAft>
            </a:pPr>
            <a:endParaRPr lang="es-EC" sz="2400"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marL="457200" algn="just">
              <a:lnSpc>
                <a:spcPct val="107000"/>
              </a:lnSpc>
              <a:spcAft>
                <a:spcPts val="0"/>
              </a:spcAft>
            </a:pPr>
            <a:r>
              <a:rPr lang="es-ES" sz="2400" b="1" i="1" dirty="0" smtClean="0">
                <a:solidFill>
                  <a:srgbClr val="C00000"/>
                </a:solidFill>
                <a:latin typeface="Arial" panose="020B0604020202020204" pitchFamily="34" charset="0"/>
                <a:ea typeface="Calibri" panose="020F0502020204030204" pitchFamily="34" charset="0"/>
                <a:cs typeface="Arial" panose="020B0604020202020204" pitchFamily="34" charset="0"/>
              </a:rPr>
              <a:t>Alteraciones </a:t>
            </a:r>
            <a:r>
              <a:rPr lang="es-ES" sz="2400" b="1" i="1" dirty="0">
                <a:solidFill>
                  <a:srgbClr val="C00000"/>
                </a:solidFill>
                <a:latin typeface="Arial" panose="020B0604020202020204" pitchFamily="34" charset="0"/>
                <a:ea typeface="Calibri" panose="020F0502020204030204" pitchFamily="34" charset="0"/>
                <a:cs typeface="Arial" panose="020B0604020202020204" pitchFamily="34" charset="0"/>
              </a:rPr>
              <a:t>anatómicas de los genitales</a:t>
            </a:r>
            <a:endParaRPr lang="es-EC" sz="2400"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marL="457200" algn="just">
              <a:lnSpc>
                <a:spcPct val="150000"/>
              </a:lnSpc>
              <a:spcAft>
                <a:spcPts val="0"/>
              </a:spcAft>
            </a:pPr>
            <a:r>
              <a:rPr lang="es-EC" sz="2400" i="1" dirty="0">
                <a:solidFill>
                  <a:srgbClr val="C00000"/>
                </a:solidFill>
                <a:latin typeface="Arial" panose="020B0604020202020204" pitchFamily="34" charset="0"/>
                <a:ea typeface="Calibri" panose="020F0502020204030204" pitchFamily="34" charset="0"/>
                <a:cs typeface="Arial" panose="020B0604020202020204" pitchFamily="34" charset="0"/>
              </a:rPr>
              <a:t>1. Genitales ambiguos.</a:t>
            </a:r>
          </a:p>
          <a:p>
            <a:pPr marL="457200" algn="just">
              <a:lnSpc>
                <a:spcPct val="150000"/>
              </a:lnSpc>
              <a:spcAft>
                <a:spcPts val="0"/>
              </a:spcAft>
            </a:pPr>
            <a:r>
              <a:rPr lang="es-EC" sz="2400" i="1" dirty="0">
                <a:solidFill>
                  <a:srgbClr val="C00000"/>
                </a:solidFill>
                <a:latin typeface="Arial" panose="020B0604020202020204" pitchFamily="34" charset="0"/>
                <a:ea typeface="Calibri" panose="020F0502020204030204" pitchFamily="34" charset="0"/>
                <a:cs typeface="Arial" panose="020B0604020202020204" pitchFamily="34" charset="0"/>
              </a:rPr>
              <a:t>2. Aglutinación de labios y vulva.</a:t>
            </a:r>
          </a:p>
          <a:p>
            <a:pPr marL="457200" algn="just">
              <a:lnSpc>
                <a:spcPct val="150000"/>
              </a:lnSpc>
              <a:spcAft>
                <a:spcPts val="0"/>
              </a:spcAft>
            </a:pPr>
            <a:r>
              <a:rPr lang="es-EC" sz="2400" i="1" dirty="0">
                <a:solidFill>
                  <a:srgbClr val="C00000"/>
                </a:solidFill>
                <a:latin typeface="Arial" panose="020B0604020202020204" pitchFamily="34" charset="0"/>
                <a:ea typeface="Calibri" panose="020F0502020204030204" pitchFamily="34" charset="0"/>
                <a:cs typeface="Arial" panose="020B0604020202020204" pitchFamily="34" charset="0"/>
              </a:rPr>
              <a:t>3. Quistes periuretrales de la recién nacida.</a:t>
            </a:r>
          </a:p>
          <a:p>
            <a:pPr algn="just">
              <a:lnSpc>
                <a:spcPct val="150000"/>
              </a:lnSpc>
            </a:pPr>
            <a:r>
              <a:rPr lang="es-EC" sz="2400" i="1" dirty="0" smtClean="0">
                <a:solidFill>
                  <a:srgbClr val="C00000"/>
                </a:solidFill>
                <a:latin typeface="Arial" panose="020B0604020202020204" pitchFamily="34" charset="0"/>
                <a:ea typeface="Calibri" panose="020F0502020204030204" pitchFamily="34" charset="0"/>
                <a:cs typeface="Arial" panose="020B0604020202020204" pitchFamily="34" charset="0"/>
              </a:rPr>
              <a:t>      4</a:t>
            </a:r>
            <a:r>
              <a:rPr lang="es-EC" sz="2400" i="1" dirty="0">
                <a:solidFill>
                  <a:srgbClr val="C00000"/>
                </a:solidFill>
                <a:latin typeface="Arial" panose="020B0604020202020204" pitchFamily="34" charset="0"/>
                <a:ea typeface="Calibri" panose="020F0502020204030204" pitchFamily="34" charset="0"/>
                <a:cs typeface="Arial" panose="020B0604020202020204" pitchFamily="34" charset="0"/>
              </a:rPr>
              <a:t>. Variantes himeneales.</a:t>
            </a:r>
            <a:endParaRPr lang="es-EC" sz="2400" i="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79797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218347" y="1168606"/>
            <a:ext cx="8516202" cy="3880936"/>
          </a:xfrm>
          <a:prstGeom prst="rect">
            <a:avLst/>
          </a:prstGeom>
        </p:spPr>
      </p:pic>
    </p:spTree>
    <p:extLst>
      <p:ext uri="{BB962C8B-B14F-4D97-AF65-F5344CB8AC3E}">
        <p14:creationId xmlns:p14="http://schemas.microsoft.com/office/powerpoint/2010/main" val="30658694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78674" y="351154"/>
            <a:ext cx="10317707" cy="1463997"/>
          </a:xfrm>
        </p:spPr>
        <p:txBody>
          <a:bodyPr>
            <a:normAutofit fontScale="90000"/>
          </a:bodyPr>
          <a:lstStyle/>
          <a:p>
            <a:r>
              <a:rPr lang="es-ES" sz="2700" b="1" i="1" dirty="0">
                <a:solidFill>
                  <a:srgbClr val="C00000"/>
                </a:solidFill>
                <a:latin typeface="Arial" panose="020B0604020202020204" pitchFamily="34" charset="0"/>
                <a:cs typeface="Arial" panose="020B0604020202020204" pitchFamily="34" charset="0"/>
              </a:rPr>
              <a:t>Afecciones ginecológicas en la niña y la adolescencia. Afecciones mamarias en niñas y adolescentes. </a:t>
            </a:r>
            <a:r>
              <a:rPr lang="es-ES" sz="2700" b="1" i="1" dirty="0" smtClean="0">
                <a:solidFill>
                  <a:srgbClr val="C00000"/>
                </a:solidFill>
                <a:latin typeface="Arial" panose="020B0604020202020204" pitchFamily="34" charset="0"/>
                <a:cs typeface="Arial" panose="020B0604020202020204" pitchFamily="34" charset="0"/>
              </a:rPr>
              <a:t/>
            </a:r>
            <a:br>
              <a:rPr lang="es-ES" sz="2700" b="1" i="1" dirty="0" smtClean="0">
                <a:solidFill>
                  <a:srgbClr val="C00000"/>
                </a:solidFill>
                <a:latin typeface="Arial" panose="020B0604020202020204" pitchFamily="34" charset="0"/>
                <a:cs typeface="Arial" panose="020B0604020202020204" pitchFamily="34" charset="0"/>
              </a:rPr>
            </a:br>
            <a:r>
              <a:rPr lang="es-EC" sz="2700" b="1" i="1" dirty="0" smtClean="0">
                <a:solidFill>
                  <a:srgbClr val="C00000"/>
                </a:solidFill>
                <a:latin typeface="Arial" panose="020B0604020202020204" pitchFamily="34" charset="0"/>
                <a:cs typeface="Arial" panose="020B0604020202020204" pitchFamily="34" charset="0"/>
              </a:rPr>
              <a:t>Principales </a:t>
            </a:r>
            <a:r>
              <a:rPr lang="es-EC" sz="2700" b="1" i="1" dirty="0">
                <a:solidFill>
                  <a:srgbClr val="C00000"/>
                </a:solidFill>
                <a:latin typeface="Arial" panose="020B0604020202020204" pitchFamily="34" charset="0"/>
                <a:cs typeface="Arial" panose="020B0604020202020204" pitchFamily="34" charset="0"/>
              </a:rPr>
              <a:t>factores predisponentes a la vulvovaginitis en la niña</a:t>
            </a:r>
            <a:r>
              <a:rPr lang="es-EC" sz="2700" i="1" dirty="0">
                <a:solidFill>
                  <a:srgbClr val="C00000"/>
                </a:solidFill>
                <a:latin typeface="Arial" panose="020B0604020202020204" pitchFamily="34" charset="0"/>
                <a:cs typeface="Arial" panose="020B0604020202020204" pitchFamily="34" charset="0"/>
              </a:rPr>
              <a:t/>
            </a:r>
            <a:br>
              <a:rPr lang="es-EC" sz="2700" i="1" dirty="0">
                <a:solidFill>
                  <a:srgbClr val="C00000"/>
                </a:solidFill>
                <a:latin typeface="Arial" panose="020B0604020202020204" pitchFamily="34" charset="0"/>
                <a:cs typeface="Arial" panose="020B0604020202020204" pitchFamily="34" charset="0"/>
              </a:rPr>
            </a:br>
            <a:r>
              <a:rPr lang="es-ES" sz="2400" b="1" i="1" dirty="0" smtClean="0">
                <a:solidFill>
                  <a:srgbClr val="C00000"/>
                </a:solidFill>
                <a:latin typeface="Arial" panose="020B0604020202020204" pitchFamily="34" charset="0"/>
                <a:cs typeface="Arial" panose="020B0604020202020204" pitchFamily="34" charset="0"/>
              </a:rPr>
              <a:t/>
            </a:r>
            <a:br>
              <a:rPr lang="es-ES" sz="2400" b="1" i="1" dirty="0" smtClean="0">
                <a:solidFill>
                  <a:srgbClr val="C00000"/>
                </a:solidFill>
                <a:latin typeface="Arial" panose="020B0604020202020204" pitchFamily="34" charset="0"/>
                <a:cs typeface="Arial" panose="020B0604020202020204" pitchFamily="34" charset="0"/>
              </a:rPr>
            </a:br>
            <a:endParaRPr lang="es-EC" sz="2400" b="1" i="1" dirty="0">
              <a:solidFill>
                <a:srgbClr val="C00000"/>
              </a:solidFill>
              <a:latin typeface="Arial" panose="020B0604020202020204" pitchFamily="34" charset="0"/>
              <a:cs typeface="Arial" panose="020B0604020202020204" pitchFamily="34" charset="0"/>
            </a:endParaRPr>
          </a:p>
        </p:txBody>
      </p:sp>
      <p:sp>
        <p:nvSpPr>
          <p:cNvPr id="3" name="Marcador de contenido 2"/>
          <p:cNvSpPr>
            <a:spLocks noGrp="1"/>
          </p:cNvSpPr>
          <p:nvPr>
            <p:ph sz="half" idx="1"/>
          </p:nvPr>
        </p:nvSpPr>
        <p:spPr>
          <a:xfrm>
            <a:off x="1678673" y="2297373"/>
            <a:ext cx="4547955" cy="3777622"/>
          </a:xfrm>
        </p:spPr>
        <p:txBody>
          <a:bodyPr>
            <a:normAutofit/>
          </a:bodyPr>
          <a:lstStyle/>
          <a:p>
            <a:pPr marL="0" indent="0">
              <a:buNone/>
            </a:pPr>
            <a:r>
              <a:rPr lang="es-EC" sz="2400" i="1" dirty="0">
                <a:solidFill>
                  <a:srgbClr val="C00000"/>
                </a:solidFill>
                <a:latin typeface="Arial" panose="020B0604020202020204" pitchFamily="34" charset="0"/>
                <a:cs typeface="Arial" panose="020B0604020202020204" pitchFamily="34" charset="0"/>
              </a:rPr>
              <a:t>1. Déficit de los mecanismos </a:t>
            </a:r>
            <a:r>
              <a:rPr lang="es-EC" sz="2400" i="1" dirty="0" smtClean="0">
                <a:solidFill>
                  <a:srgbClr val="C00000"/>
                </a:solidFill>
                <a:latin typeface="Arial" panose="020B0604020202020204" pitchFamily="34" charset="0"/>
                <a:cs typeface="Arial" panose="020B0604020202020204" pitchFamily="34" charset="0"/>
              </a:rPr>
              <a:t> fisiológicos </a:t>
            </a:r>
            <a:r>
              <a:rPr lang="es-EC" sz="2400" i="1" dirty="0">
                <a:solidFill>
                  <a:srgbClr val="C00000"/>
                </a:solidFill>
                <a:latin typeface="Arial" panose="020B0604020202020204" pitchFamily="34" charset="0"/>
                <a:cs typeface="Arial" panose="020B0604020202020204" pitchFamily="34" charset="0"/>
              </a:rPr>
              <a:t>de defensa.</a:t>
            </a:r>
          </a:p>
          <a:p>
            <a:pPr marL="0" indent="0">
              <a:buNone/>
            </a:pPr>
            <a:r>
              <a:rPr lang="es-EC" sz="2400" i="1" dirty="0">
                <a:solidFill>
                  <a:srgbClr val="C00000"/>
                </a:solidFill>
                <a:latin typeface="Arial" panose="020B0604020202020204" pitchFamily="34" charset="0"/>
                <a:cs typeface="Arial" panose="020B0604020202020204" pitchFamily="34" charset="0"/>
              </a:rPr>
              <a:t>2. Uso frecuente de antibióticos.</a:t>
            </a:r>
          </a:p>
          <a:p>
            <a:pPr marL="0" indent="0">
              <a:buNone/>
            </a:pPr>
            <a:r>
              <a:rPr lang="es-EC" sz="2400" i="1" dirty="0">
                <a:solidFill>
                  <a:srgbClr val="C00000"/>
                </a:solidFill>
                <a:latin typeface="Arial" panose="020B0604020202020204" pitchFamily="34" charset="0"/>
                <a:cs typeface="Arial" panose="020B0604020202020204" pitchFamily="34" charset="0"/>
              </a:rPr>
              <a:t>3. Parasitosis (oxiuros).</a:t>
            </a:r>
          </a:p>
          <a:p>
            <a:pPr marL="0" indent="0">
              <a:buNone/>
            </a:pPr>
            <a:r>
              <a:rPr lang="es-EC" sz="2400" i="1" dirty="0">
                <a:solidFill>
                  <a:srgbClr val="C00000"/>
                </a:solidFill>
                <a:latin typeface="Arial" panose="020B0604020202020204" pitchFamily="34" charset="0"/>
                <a:cs typeface="Arial" panose="020B0604020202020204" pitchFamily="34" charset="0"/>
              </a:rPr>
              <a:t>4. Incontinencia urinaria y fecal, o ambas.</a:t>
            </a:r>
          </a:p>
          <a:p>
            <a:pPr marL="0" indent="0">
              <a:buNone/>
            </a:pPr>
            <a:r>
              <a:rPr lang="es-EC" sz="2400" i="1" dirty="0">
                <a:solidFill>
                  <a:srgbClr val="C00000"/>
                </a:solidFill>
                <a:latin typeface="Arial" panose="020B0604020202020204" pitchFamily="34" charset="0"/>
                <a:cs typeface="Arial" panose="020B0604020202020204" pitchFamily="34" charset="0"/>
              </a:rPr>
              <a:t>5. Enuresis.</a:t>
            </a:r>
          </a:p>
          <a:p>
            <a:pPr marL="0" indent="0">
              <a:buNone/>
            </a:pPr>
            <a:r>
              <a:rPr lang="es-EC" sz="2400" i="1" dirty="0">
                <a:solidFill>
                  <a:srgbClr val="C00000"/>
                </a:solidFill>
                <a:latin typeface="Arial" panose="020B0604020202020204" pitchFamily="34" charset="0"/>
                <a:cs typeface="Arial" panose="020B0604020202020204" pitchFamily="34" charset="0"/>
              </a:rPr>
              <a:t>6. Obesidad.</a:t>
            </a:r>
          </a:p>
          <a:p>
            <a:pPr marL="0" indent="0">
              <a:buNone/>
            </a:pPr>
            <a:endParaRPr lang="es-EC" dirty="0"/>
          </a:p>
        </p:txBody>
      </p:sp>
      <p:sp>
        <p:nvSpPr>
          <p:cNvPr id="4" name="Marcador de contenido 3"/>
          <p:cNvSpPr>
            <a:spLocks noGrp="1"/>
          </p:cNvSpPr>
          <p:nvPr>
            <p:ph sz="half" idx="2"/>
          </p:nvPr>
        </p:nvSpPr>
        <p:spPr>
          <a:xfrm>
            <a:off x="6428096" y="2297373"/>
            <a:ext cx="5240740" cy="3777622"/>
          </a:xfrm>
        </p:spPr>
        <p:txBody>
          <a:bodyPr>
            <a:noAutofit/>
          </a:bodyPr>
          <a:lstStyle/>
          <a:p>
            <a:pPr marL="0" indent="0">
              <a:buNone/>
            </a:pPr>
            <a:r>
              <a:rPr lang="es-EC" sz="2400" i="1" dirty="0">
                <a:solidFill>
                  <a:srgbClr val="C00000"/>
                </a:solidFill>
                <a:latin typeface="Arial" panose="020B0604020202020204" pitchFamily="34" charset="0"/>
                <a:cs typeface="Arial" panose="020B0604020202020204" pitchFamily="34" charset="0"/>
              </a:rPr>
              <a:t>7. Deficiente higiene genitoanal.</a:t>
            </a:r>
          </a:p>
          <a:p>
            <a:pPr marL="0" indent="0">
              <a:buNone/>
            </a:pPr>
            <a:r>
              <a:rPr lang="es-EC" sz="2400" i="1" dirty="0">
                <a:solidFill>
                  <a:srgbClr val="C00000"/>
                </a:solidFill>
                <a:latin typeface="Arial" panose="020B0604020202020204" pitchFamily="34" charset="0"/>
                <a:cs typeface="Arial" panose="020B0604020202020204" pitchFamily="34" charset="0"/>
              </a:rPr>
              <a:t>8. Rascado con uñas sucias.</a:t>
            </a:r>
          </a:p>
          <a:p>
            <a:pPr marL="0" indent="0">
              <a:buNone/>
            </a:pPr>
            <a:r>
              <a:rPr lang="es-EC" sz="2400" i="1" dirty="0">
                <a:solidFill>
                  <a:srgbClr val="C00000"/>
                </a:solidFill>
                <a:latin typeface="Arial" panose="020B0604020202020204" pitchFamily="34" charset="0"/>
                <a:cs typeface="Arial" panose="020B0604020202020204" pitchFamily="34" charset="0"/>
              </a:rPr>
              <a:t>9. Hacinamiento y compartir artículos de higiene personal con adultos.</a:t>
            </a:r>
          </a:p>
          <a:p>
            <a:pPr marL="0" indent="0">
              <a:buNone/>
            </a:pPr>
            <a:r>
              <a:rPr lang="es-EC" sz="2400" i="1" dirty="0">
                <a:solidFill>
                  <a:srgbClr val="C00000"/>
                </a:solidFill>
                <a:latin typeface="Arial" panose="020B0604020202020204" pitchFamily="34" charset="0"/>
                <a:cs typeface="Arial" panose="020B0604020202020204" pitchFamily="34" charset="0"/>
              </a:rPr>
              <a:t>10. Masturbación.</a:t>
            </a:r>
          </a:p>
          <a:p>
            <a:pPr marL="0" indent="0">
              <a:buNone/>
            </a:pPr>
            <a:r>
              <a:rPr lang="es-EC" sz="2400" i="1" dirty="0">
                <a:solidFill>
                  <a:srgbClr val="C00000"/>
                </a:solidFill>
                <a:latin typeface="Arial" panose="020B0604020202020204" pitchFamily="34" charset="0"/>
                <a:cs typeface="Arial" panose="020B0604020202020204" pitchFamily="34" charset="0"/>
              </a:rPr>
              <a:t>11. Baños en piscinas y tinas.</a:t>
            </a:r>
          </a:p>
          <a:p>
            <a:pPr marL="0" indent="0">
              <a:buNone/>
            </a:pPr>
            <a:r>
              <a:rPr lang="es-EC" sz="2400" i="1" dirty="0">
                <a:solidFill>
                  <a:srgbClr val="C00000"/>
                </a:solidFill>
                <a:latin typeface="Arial" panose="020B0604020202020204" pitchFamily="34" charset="0"/>
                <a:cs typeface="Arial" panose="020B0604020202020204" pitchFamily="34" charset="0"/>
              </a:rPr>
              <a:t>12. Alérgenos e irritantes locales.</a:t>
            </a:r>
          </a:p>
          <a:p>
            <a:pPr marL="0" indent="0">
              <a:buNone/>
            </a:pPr>
            <a:r>
              <a:rPr lang="es-EC" sz="2400" i="1" dirty="0">
                <a:solidFill>
                  <a:srgbClr val="C00000"/>
                </a:solidFill>
                <a:latin typeface="Arial" panose="020B0604020202020204" pitchFamily="34" charset="0"/>
                <a:cs typeface="Arial" panose="020B0604020202020204" pitchFamily="34" charset="0"/>
              </a:rPr>
              <a:t>13. Abuso y agresiones sexuales</a:t>
            </a:r>
          </a:p>
        </p:txBody>
      </p:sp>
    </p:spTree>
    <p:extLst>
      <p:ext uri="{BB962C8B-B14F-4D97-AF65-F5344CB8AC3E}">
        <p14:creationId xmlns:p14="http://schemas.microsoft.com/office/powerpoint/2010/main" val="12318620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28800" y="419394"/>
            <a:ext cx="9675811" cy="808905"/>
          </a:xfrm>
        </p:spPr>
        <p:txBody>
          <a:bodyPr>
            <a:normAutofit fontScale="90000"/>
          </a:bodyPr>
          <a:lstStyle/>
          <a:p>
            <a:r>
              <a:rPr lang="es-EC" sz="2700" b="1" i="1" dirty="0">
                <a:solidFill>
                  <a:srgbClr val="C00000"/>
                </a:solidFill>
                <a:latin typeface="Arial" panose="020B0604020202020204" pitchFamily="34" charset="0"/>
                <a:cs typeface="Arial" panose="020B0604020202020204" pitchFamily="34" charset="0"/>
              </a:rPr>
              <a:t>Clasificación etiológica de las infecciones genitales en la niña y adolescente premenárquica</a:t>
            </a:r>
            <a:r>
              <a:rPr lang="es-EC" dirty="0">
                <a:solidFill>
                  <a:srgbClr val="C00000"/>
                </a:solidFill>
              </a:rPr>
              <a:t/>
            </a:r>
            <a:br>
              <a:rPr lang="es-EC" dirty="0">
                <a:solidFill>
                  <a:srgbClr val="C00000"/>
                </a:solidFill>
              </a:rPr>
            </a:br>
            <a:endParaRPr lang="es-EC" dirty="0">
              <a:solidFill>
                <a:srgbClr val="C00000"/>
              </a:solidFill>
            </a:endParaRPr>
          </a:p>
        </p:txBody>
      </p:sp>
      <p:sp>
        <p:nvSpPr>
          <p:cNvPr id="3" name="Marcador de contenido 2"/>
          <p:cNvSpPr>
            <a:spLocks noGrp="1"/>
          </p:cNvSpPr>
          <p:nvPr>
            <p:ph sz="half" idx="1"/>
          </p:nvPr>
        </p:nvSpPr>
        <p:spPr>
          <a:xfrm>
            <a:off x="1460311" y="1587690"/>
            <a:ext cx="3452883" cy="3358779"/>
          </a:xfrm>
        </p:spPr>
        <p:txBody>
          <a:bodyPr>
            <a:noAutofit/>
          </a:bodyPr>
          <a:lstStyle/>
          <a:p>
            <a:pPr marL="0" indent="0" algn="just">
              <a:buNone/>
            </a:pPr>
            <a:r>
              <a:rPr lang="es-EC" sz="2000" b="1" i="1" dirty="0">
                <a:solidFill>
                  <a:srgbClr val="C00000"/>
                </a:solidFill>
                <a:latin typeface="Arial" panose="020B0604020202020204" pitchFamily="34" charset="0"/>
                <a:cs typeface="Arial" panose="020B0604020202020204" pitchFamily="34" charset="0"/>
              </a:rPr>
              <a:t>1. Leucorreas fisiológicas:</a:t>
            </a:r>
          </a:p>
          <a:p>
            <a:pPr marL="0" indent="0" algn="just">
              <a:buNone/>
            </a:pPr>
            <a:r>
              <a:rPr lang="es-EC" sz="2000" i="1" dirty="0">
                <a:solidFill>
                  <a:srgbClr val="C00000"/>
                </a:solidFill>
                <a:latin typeface="Arial" panose="020B0604020202020204" pitchFamily="34" charset="0"/>
                <a:cs typeface="Arial" panose="020B0604020202020204" pitchFamily="34" charset="0"/>
              </a:rPr>
              <a:t>a) Recién nacida.</a:t>
            </a:r>
          </a:p>
          <a:p>
            <a:pPr marL="0" indent="0" algn="just">
              <a:buNone/>
            </a:pPr>
            <a:r>
              <a:rPr lang="es-EC" sz="2000" i="1" dirty="0">
                <a:solidFill>
                  <a:srgbClr val="C00000"/>
                </a:solidFill>
                <a:latin typeface="Arial" panose="020B0604020202020204" pitchFamily="34" charset="0"/>
                <a:cs typeface="Arial" panose="020B0604020202020204" pitchFamily="34" charset="0"/>
              </a:rPr>
              <a:t>b) Premenarquía.</a:t>
            </a:r>
          </a:p>
          <a:p>
            <a:pPr marL="0" indent="0" algn="just">
              <a:buNone/>
            </a:pPr>
            <a:r>
              <a:rPr lang="es-EC" sz="2000" b="1" i="1" dirty="0">
                <a:solidFill>
                  <a:srgbClr val="C00000"/>
                </a:solidFill>
                <a:latin typeface="Arial" panose="020B0604020202020204" pitchFamily="34" charset="0"/>
                <a:cs typeface="Arial" panose="020B0604020202020204" pitchFamily="34" charset="0"/>
              </a:rPr>
              <a:t>2. Infecciones bacterianas inespecíficas:</a:t>
            </a:r>
          </a:p>
          <a:p>
            <a:pPr marL="0" indent="0" algn="just">
              <a:buNone/>
            </a:pPr>
            <a:r>
              <a:rPr lang="es-EC" sz="2000" i="1" dirty="0">
                <a:solidFill>
                  <a:srgbClr val="C00000"/>
                </a:solidFill>
                <a:latin typeface="Arial" panose="020B0604020202020204" pitchFamily="34" charset="0"/>
                <a:cs typeface="Arial" panose="020B0604020202020204" pitchFamily="34" charset="0"/>
              </a:rPr>
              <a:t>a) Higiene y aseo deficiente.</a:t>
            </a:r>
          </a:p>
          <a:p>
            <a:pPr marL="0" indent="0" algn="just">
              <a:buNone/>
            </a:pPr>
            <a:r>
              <a:rPr lang="es-EC" sz="2000" i="1" dirty="0">
                <a:solidFill>
                  <a:srgbClr val="C00000"/>
                </a:solidFill>
                <a:latin typeface="Arial" panose="020B0604020202020204" pitchFamily="34" charset="0"/>
                <a:cs typeface="Arial" panose="020B0604020202020204" pitchFamily="34" charset="0"/>
              </a:rPr>
              <a:t>b) Agentes irritantes locales.</a:t>
            </a:r>
          </a:p>
          <a:p>
            <a:pPr marL="0" indent="0" algn="just">
              <a:buNone/>
            </a:pPr>
            <a:r>
              <a:rPr lang="es-EC" sz="2000" i="1" dirty="0">
                <a:solidFill>
                  <a:srgbClr val="C00000"/>
                </a:solidFill>
                <a:latin typeface="Arial" panose="020B0604020202020204" pitchFamily="34" charset="0"/>
                <a:cs typeface="Arial" panose="020B0604020202020204" pitchFamily="34" charset="0"/>
              </a:rPr>
              <a:t>c) Cuerpos extraños.</a:t>
            </a:r>
          </a:p>
          <a:p>
            <a:endParaRPr lang="es-EC" sz="2000" dirty="0"/>
          </a:p>
        </p:txBody>
      </p:sp>
      <p:sp>
        <p:nvSpPr>
          <p:cNvPr id="4" name="Marcador de contenido 3"/>
          <p:cNvSpPr>
            <a:spLocks noGrp="1"/>
          </p:cNvSpPr>
          <p:nvPr>
            <p:ph sz="half" idx="2"/>
          </p:nvPr>
        </p:nvSpPr>
        <p:spPr>
          <a:xfrm>
            <a:off x="4913194" y="1587689"/>
            <a:ext cx="7217846" cy="4894997"/>
          </a:xfrm>
        </p:spPr>
        <p:txBody>
          <a:bodyPr>
            <a:noAutofit/>
          </a:bodyPr>
          <a:lstStyle/>
          <a:p>
            <a:pPr marL="0" indent="0">
              <a:buNone/>
            </a:pPr>
            <a:r>
              <a:rPr lang="es-EC" b="1" i="1" dirty="0">
                <a:solidFill>
                  <a:srgbClr val="C00000"/>
                </a:solidFill>
                <a:latin typeface="Arial" panose="020B0604020202020204" pitchFamily="34" charset="0"/>
                <a:cs typeface="Arial" panose="020B0604020202020204" pitchFamily="34" charset="0"/>
              </a:rPr>
              <a:t>3</a:t>
            </a:r>
            <a:r>
              <a:rPr lang="es-EC" sz="2000" b="1" i="1" dirty="0">
                <a:solidFill>
                  <a:srgbClr val="C00000"/>
                </a:solidFill>
                <a:latin typeface="Arial" panose="020B0604020202020204" pitchFamily="34" charset="0"/>
                <a:cs typeface="Arial" panose="020B0604020202020204" pitchFamily="34" charset="0"/>
              </a:rPr>
              <a:t>. Infecciones bacterianas específicas:</a:t>
            </a:r>
          </a:p>
          <a:p>
            <a:pPr marL="0" indent="0" algn="just">
              <a:buNone/>
            </a:pPr>
            <a:r>
              <a:rPr lang="es-EC" sz="2000" i="1" dirty="0">
                <a:solidFill>
                  <a:srgbClr val="C00000"/>
                </a:solidFill>
                <a:latin typeface="Arial" panose="020B0604020202020204" pitchFamily="34" charset="0"/>
                <a:cs typeface="Arial" panose="020B0604020202020204" pitchFamily="34" charset="0"/>
              </a:rPr>
              <a:t>a) Secundarias a infecciones gastrointestinales</a:t>
            </a:r>
            <a:r>
              <a:rPr lang="es-EC" sz="2000" i="1" dirty="0" smtClean="0">
                <a:solidFill>
                  <a:srgbClr val="C00000"/>
                </a:solidFill>
                <a:latin typeface="Arial" panose="020B0604020202020204" pitchFamily="34" charset="0"/>
                <a:cs typeface="Arial" panose="020B0604020202020204" pitchFamily="34" charset="0"/>
              </a:rPr>
              <a:t>.</a:t>
            </a:r>
            <a:endParaRPr lang="es-EC" sz="2000" i="1" dirty="0">
              <a:solidFill>
                <a:srgbClr val="C00000"/>
              </a:solidFill>
              <a:latin typeface="Arial" panose="020B0604020202020204" pitchFamily="34" charset="0"/>
              <a:cs typeface="Arial" panose="020B0604020202020204" pitchFamily="34" charset="0"/>
            </a:endParaRPr>
          </a:p>
          <a:p>
            <a:pPr marL="0" indent="0" algn="just">
              <a:buNone/>
            </a:pPr>
            <a:r>
              <a:rPr lang="es-EC" sz="2000" i="1" dirty="0">
                <a:solidFill>
                  <a:srgbClr val="C00000"/>
                </a:solidFill>
                <a:latin typeface="Arial" panose="020B0604020202020204" pitchFamily="34" charset="0"/>
                <a:cs typeface="Arial" panose="020B0604020202020204" pitchFamily="34" charset="0"/>
              </a:rPr>
              <a:t>b</a:t>
            </a:r>
            <a:r>
              <a:rPr lang="es-EC" sz="2000" i="1" dirty="0" smtClean="0">
                <a:solidFill>
                  <a:srgbClr val="C00000"/>
                </a:solidFill>
                <a:latin typeface="Arial" panose="020B0604020202020204" pitchFamily="34" charset="0"/>
                <a:cs typeface="Arial" panose="020B0604020202020204" pitchFamily="34" charset="0"/>
              </a:rPr>
              <a:t>) </a:t>
            </a:r>
            <a:r>
              <a:rPr lang="es-EC" sz="2000" i="1" dirty="0">
                <a:solidFill>
                  <a:srgbClr val="C00000"/>
                </a:solidFill>
                <a:latin typeface="Arial" panose="020B0604020202020204" pitchFamily="34" charset="0"/>
                <a:cs typeface="Arial" panose="020B0604020202020204" pitchFamily="34" charset="0"/>
              </a:rPr>
              <a:t>Secundarias a infecciones de la piel.</a:t>
            </a:r>
          </a:p>
          <a:p>
            <a:pPr marL="0" indent="0" algn="just">
              <a:buNone/>
            </a:pPr>
            <a:r>
              <a:rPr lang="es-EC" sz="2000" i="1" dirty="0">
                <a:solidFill>
                  <a:srgbClr val="C00000"/>
                </a:solidFill>
                <a:latin typeface="Arial" panose="020B0604020202020204" pitchFamily="34" charset="0"/>
                <a:cs typeface="Arial" panose="020B0604020202020204" pitchFamily="34" charset="0"/>
              </a:rPr>
              <a:t>c</a:t>
            </a:r>
            <a:r>
              <a:rPr lang="es-EC" sz="2000" i="1" dirty="0" smtClean="0">
                <a:solidFill>
                  <a:srgbClr val="C00000"/>
                </a:solidFill>
                <a:latin typeface="Arial" panose="020B0604020202020204" pitchFamily="34" charset="0"/>
                <a:cs typeface="Arial" panose="020B0604020202020204" pitchFamily="34" charset="0"/>
              </a:rPr>
              <a:t>) </a:t>
            </a:r>
            <a:r>
              <a:rPr lang="es-EC" sz="2000" i="1" dirty="0">
                <a:solidFill>
                  <a:srgbClr val="C00000"/>
                </a:solidFill>
                <a:latin typeface="Arial" panose="020B0604020202020204" pitchFamily="34" charset="0"/>
                <a:cs typeface="Arial" panose="020B0604020202020204" pitchFamily="34" charset="0"/>
              </a:rPr>
              <a:t>Secundarias a sepsis urinaria.</a:t>
            </a:r>
          </a:p>
          <a:p>
            <a:pPr marL="0" indent="0" algn="just">
              <a:buNone/>
            </a:pPr>
            <a:r>
              <a:rPr lang="es-EC" sz="2000" i="1" dirty="0">
                <a:solidFill>
                  <a:srgbClr val="C00000"/>
                </a:solidFill>
                <a:latin typeface="Arial" panose="020B0604020202020204" pitchFamily="34" charset="0"/>
                <a:cs typeface="Arial" panose="020B0604020202020204" pitchFamily="34" charset="0"/>
              </a:rPr>
              <a:t>d</a:t>
            </a:r>
            <a:r>
              <a:rPr lang="es-EC" sz="2000" i="1" dirty="0" smtClean="0">
                <a:solidFill>
                  <a:srgbClr val="C00000"/>
                </a:solidFill>
                <a:latin typeface="Arial" panose="020B0604020202020204" pitchFamily="34" charset="0"/>
                <a:cs typeface="Arial" panose="020B0604020202020204" pitchFamily="34" charset="0"/>
              </a:rPr>
              <a:t>) </a:t>
            </a:r>
            <a:r>
              <a:rPr lang="es-EC" sz="2000" i="1" dirty="0">
                <a:solidFill>
                  <a:srgbClr val="C00000"/>
                </a:solidFill>
                <a:latin typeface="Arial" panose="020B0604020202020204" pitchFamily="34" charset="0"/>
                <a:cs typeface="Arial" panose="020B0604020202020204" pitchFamily="34" charset="0"/>
              </a:rPr>
              <a:t>Secundarias a infecciones exantemáticas</a:t>
            </a:r>
            <a:r>
              <a:rPr lang="es-EC" sz="2000" dirty="0">
                <a:solidFill>
                  <a:srgbClr val="C00000"/>
                </a:solidFill>
                <a:latin typeface="Arial" panose="020B0604020202020204" pitchFamily="34" charset="0"/>
                <a:cs typeface="Arial" panose="020B0604020202020204" pitchFamily="34" charset="0"/>
              </a:rPr>
              <a:t>.</a:t>
            </a:r>
          </a:p>
          <a:p>
            <a:pPr marL="0" indent="0">
              <a:buNone/>
            </a:pPr>
            <a:r>
              <a:rPr lang="es-EC" sz="2000" b="1" i="1" dirty="0">
                <a:solidFill>
                  <a:srgbClr val="C00000"/>
                </a:solidFill>
                <a:latin typeface="Arial" panose="020B0604020202020204" pitchFamily="34" charset="0"/>
                <a:cs typeface="Arial" panose="020B0604020202020204" pitchFamily="34" charset="0"/>
              </a:rPr>
              <a:t>4. Infecciones virales: </a:t>
            </a:r>
            <a:r>
              <a:rPr lang="es-EC" sz="2000" i="1" dirty="0" smtClean="0">
                <a:solidFill>
                  <a:srgbClr val="C00000"/>
                </a:solidFill>
                <a:latin typeface="Arial" panose="020B0604020202020204" pitchFamily="34" charset="0"/>
                <a:cs typeface="Arial" panose="020B0604020202020204" pitchFamily="34" charset="0"/>
              </a:rPr>
              <a:t>herpes </a:t>
            </a:r>
            <a:r>
              <a:rPr lang="es-EC" sz="2000" i="1" dirty="0">
                <a:solidFill>
                  <a:srgbClr val="C00000"/>
                </a:solidFill>
                <a:latin typeface="Arial" panose="020B0604020202020204" pitchFamily="34" charset="0"/>
                <a:cs typeface="Arial" panose="020B0604020202020204" pitchFamily="34" charset="0"/>
              </a:rPr>
              <a:t>simple, </a:t>
            </a:r>
            <a:r>
              <a:rPr lang="es-EC" sz="2000" i="1" dirty="0" smtClean="0">
                <a:solidFill>
                  <a:srgbClr val="C00000"/>
                </a:solidFill>
                <a:latin typeface="Arial" panose="020B0604020202020204" pitchFamily="34" charset="0"/>
                <a:cs typeface="Arial" panose="020B0604020202020204" pitchFamily="34" charset="0"/>
              </a:rPr>
              <a:t>condiloma acuminado</a:t>
            </a:r>
            <a:r>
              <a:rPr lang="es-EC" sz="2000" i="1" dirty="0" smtClean="0">
                <a:solidFill>
                  <a:srgbClr val="C00000"/>
                </a:solidFill>
                <a:latin typeface="Arial" panose="020B0604020202020204" pitchFamily="34" charset="0"/>
                <a:cs typeface="Arial" panose="020B0604020202020204" pitchFamily="34" charset="0"/>
              </a:rPr>
              <a:t>, </a:t>
            </a:r>
            <a:r>
              <a:rPr lang="es-EC" sz="2000" i="1" dirty="0" smtClean="0">
                <a:solidFill>
                  <a:srgbClr val="C00000"/>
                </a:solidFill>
                <a:latin typeface="Arial" panose="020B0604020202020204" pitchFamily="34" charset="0"/>
                <a:cs typeface="Arial" panose="020B0604020202020204" pitchFamily="34" charset="0"/>
              </a:rPr>
              <a:t>   etc</a:t>
            </a:r>
            <a:r>
              <a:rPr lang="es-EC" sz="2000" i="1" dirty="0">
                <a:solidFill>
                  <a:srgbClr val="C00000"/>
                </a:solidFill>
                <a:latin typeface="Arial" panose="020B0604020202020204" pitchFamily="34" charset="0"/>
                <a:cs typeface="Arial" panose="020B0604020202020204" pitchFamily="34" charset="0"/>
              </a:rPr>
              <a:t>.</a:t>
            </a:r>
          </a:p>
          <a:p>
            <a:pPr marL="0" indent="0">
              <a:buNone/>
            </a:pPr>
            <a:r>
              <a:rPr lang="es-EC" sz="2000" b="1" i="1" dirty="0">
                <a:solidFill>
                  <a:srgbClr val="C00000"/>
                </a:solidFill>
                <a:latin typeface="Arial" panose="020B0604020202020204" pitchFamily="34" charset="0"/>
                <a:cs typeface="Arial" panose="020B0604020202020204" pitchFamily="34" charset="0"/>
              </a:rPr>
              <a:t>5. Infecciones por protozoos: </a:t>
            </a:r>
            <a:r>
              <a:rPr lang="es-EC" sz="2000" i="1" dirty="0">
                <a:solidFill>
                  <a:srgbClr val="C00000"/>
                </a:solidFill>
                <a:latin typeface="Arial" panose="020B0604020202020204" pitchFamily="34" charset="0"/>
                <a:cs typeface="Arial" panose="020B0604020202020204" pitchFamily="34" charset="0"/>
              </a:rPr>
              <a:t>Trichomonas</a:t>
            </a:r>
            <a:r>
              <a:rPr lang="es-EC" sz="2000" dirty="0">
                <a:solidFill>
                  <a:srgbClr val="C00000"/>
                </a:solidFill>
                <a:latin typeface="Arial" panose="020B0604020202020204" pitchFamily="34" charset="0"/>
                <a:cs typeface="Arial" panose="020B0604020202020204" pitchFamily="34" charset="0"/>
              </a:rPr>
              <a:t>.</a:t>
            </a:r>
          </a:p>
          <a:p>
            <a:pPr marL="0" indent="0">
              <a:buNone/>
            </a:pPr>
            <a:r>
              <a:rPr lang="es-EC" sz="2000" b="1" i="1" dirty="0">
                <a:solidFill>
                  <a:srgbClr val="C00000"/>
                </a:solidFill>
                <a:latin typeface="Arial" panose="020B0604020202020204" pitchFamily="34" charset="0"/>
                <a:cs typeface="Arial" panose="020B0604020202020204" pitchFamily="34" charset="0"/>
              </a:rPr>
              <a:t>6. Infecciones micóticas: </a:t>
            </a:r>
            <a:r>
              <a:rPr lang="es-EC" sz="2000" i="1" dirty="0">
                <a:solidFill>
                  <a:srgbClr val="C00000"/>
                </a:solidFill>
                <a:latin typeface="Arial" panose="020B0604020202020204" pitchFamily="34" charset="0"/>
                <a:cs typeface="Arial" panose="020B0604020202020204" pitchFamily="34" charset="0"/>
              </a:rPr>
              <a:t>Candida albicans</a:t>
            </a:r>
            <a:r>
              <a:rPr lang="es-EC" sz="2000" dirty="0">
                <a:solidFill>
                  <a:srgbClr val="C00000"/>
                </a:solidFill>
                <a:latin typeface="Arial" panose="020B0604020202020204" pitchFamily="34" charset="0"/>
                <a:cs typeface="Arial" panose="020B0604020202020204" pitchFamily="34" charset="0"/>
              </a:rPr>
              <a:t>.</a:t>
            </a:r>
          </a:p>
          <a:p>
            <a:pPr marL="0" indent="0" algn="just">
              <a:buNone/>
            </a:pPr>
            <a:r>
              <a:rPr lang="es-EC" sz="2000" b="1" i="1" dirty="0">
                <a:solidFill>
                  <a:srgbClr val="C00000"/>
                </a:solidFill>
                <a:latin typeface="Arial" panose="020B0604020202020204" pitchFamily="34" charset="0"/>
                <a:cs typeface="Arial" panose="020B0604020202020204" pitchFamily="34" charset="0"/>
              </a:rPr>
              <a:t>7. Infecciones de trasmisión sexual: </a:t>
            </a:r>
            <a:r>
              <a:rPr lang="es-EC" sz="2000" i="1" dirty="0">
                <a:solidFill>
                  <a:srgbClr val="C00000"/>
                </a:solidFill>
                <a:latin typeface="Arial" panose="020B0604020202020204" pitchFamily="34" charset="0"/>
                <a:cs typeface="Arial" panose="020B0604020202020204" pitchFamily="34" charset="0"/>
              </a:rPr>
              <a:t>en niña o adolescente sin relaciones sexuales, se debe descartar abuso sexual</a:t>
            </a:r>
            <a:r>
              <a:rPr lang="es-EC" sz="2200" i="1" dirty="0">
                <a:solidFill>
                  <a:srgbClr val="C00000"/>
                </a:solidFill>
                <a:latin typeface="Arial" panose="020B0604020202020204" pitchFamily="34" charset="0"/>
                <a:cs typeface="Arial" panose="020B0604020202020204" pitchFamily="34" charset="0"/>
              </a:rPr>
              <a:t>.</a:t>
            </a:r>
          </a:p>
          <a:p>
            <a:pPr marL="0" indent="0">
              <a:buNone/>
            </a:pPr>
            <a:endParaRPr lang="es-EC" dirty="0">
              <a:solidFill>
                <a:srgbClr val="C00000"/>
              </a:solidFill>
              <a:latin typeface="Arial" panose="020B0604020202020204" pitchFamily="34" charset="0"/>
              <a:cs typeface="Arial" panose="020B0604020202020204" pitchFamily="34" charset="0"/>
            </a:endParaRPr>
          </a:p>
          <a:p>
            <a:endParaRPr lang="es-EC" dirty="0"/>
          </a:p>
        </p:txBody>
      </p:sp>
    </p:spTree>
    <p:extLst>
      <p:ext uri="{BB962C8B-B14F-4D97-AF65-F5344CB8AC3E}">
        <p14:creationId xmlns:p14="http://schemas.microsoft.com/office/powerpoint/2010/main" val="23872768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51380" y="117693"/>
            <a:ext cx="10194878" cy="6186309"/>
          </a:xfrm>
          <a:prstGeom prst="rect">
            <a:avLst/>
          </a:prstGeom>
        </p:spPr>
        <p:txBody>
          <a:bodyPr wrap="square">
            <a:spAutoFit/>
          </a:bodyPr>
          <a:lstStyle/>
          <a:p>
            <a:pPr algn="ctr">
              <a:lnSpc>
                <a:spcPct val="150000"/>
              </a:lnSpc>
              <a:spcAft>
                <a:spcPts val="0"/>
              </a:spcAft>
            </a:pPr>
            <a:r>
              <a:rPr lang="es-EC" sz="2400" b="1" i="1" dirty="0">
                <a:solidFill>
                  <a:srgbClr val="C00000"/>
                </a:solidFill>
                <a:latin typeface="Arial" panose="020B0604020202020204" pitchFamily="34" charset="0"/>
                <a:ea typeface="Calibri" panose="020F0502020204030204" pitchFamily="34" charset="0"/>
                <a:cs typeface="Arial" panose="020B0604020202020204" pitchFamily="34" charset="0"/>
              </a:rPr>
              <a:t>TRATAMIENTO</a:t>
            </a:r>
            <a:endParaRPr lang="es-EC" sz="2400" i="1"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s-EC" sz="2400" b="1" i="1" dirty="0">
                <a:solidFill>
                  <a:srgbClr val="C00000"/>
                </a:solidFill>
                <a:latin typeface="Arial" panose="020B0604020202020204" pitchFamily="34" charset="0"/>
                <a:ea typeface="Calibri" panose="020F0502020204030204" pitchFamily="34" charset="0"/>
                <a:cs typeface="Arial" panose="020B0604020202020204" pitchFamily="34" charset="0"/>
              </a:rPr>
              <a:t>V</a:t>
            </a:r>
            <a:r>
              <a:rPr lang="es-EC" sz="2400" b="1" i="1" dirty="0" smtClean="0">
                <a:solidFill>
                  <a:srgbClr val="C00000"/>
                </a:solidFill>
                <a:latin typeface="Arial" panose="020B0604020202020204" pitchFamily="34" charset="0"/>
                <a:ea typeface="Calibri" panose="020F0502020204030204" pitchFamily="34" charset="0"/>
                <a:cs typeface="Arial" panose="020B0604020202020204" pitchFamily="34" charset="0"/>
              </a:rPr>
              <a:t>ulvovaginitis</a:t>
            </a:r>
            <a:r>
              <a:rPr lang="es-EC" sz="2400" i="1" dirty="0" smtClean="0">
                <a:solidFill>
                  <a:srgbClr val="C00000"/>
                </a:solidFill>
                <a:latin typeface="Arial" panose="020B0604020202020204" pitchFamily="34" charset="0"/>
                <a:ea typeface="Calibri" panose="020F0502020204030204" pitchFamily="34" charset="0"/>
                <a:cs typeface="Arial" panose="020B0604020202020204" pitchFamily="34" charset="0"/>
              </a:rPr>
              <a:t>                           </a:t>
            </a:r>
            <a:r>
              <a:rPr lang="es-EC" sz="2400" b="1" i="1" dirty="0" smtClean="0">
                <a:solidFill>
                  <a:srgbClr val="C00000"/>
                </a:solidFill>
                <a:latin typeface="Arial" panose="020B0604020202020204" pitchFamily="34" charset="0"/>
                <a:ea typeface="Calibri" panose="020F0502020204030204" pitchFamily="34" charset="0"/>
                <a:cs typeface="Arial" panose="020B0604020202020204" pitchFamily="34" charset="0"/>
              </a:rPr>
              <a:t>causa </a:t>
            </a:r>
            <a:r>
              <a:rPr lang="es-EC" sz="2400" b="1" i="1" dirty="0">
                <a:solidFill>
                  <a:srgbClr val="C00000"/>
                </a:solidFill>
                <a:latin typeface="Arial" panose="020B0604020202020204" pitchFamily="34" charset="0"/>
                <a:ea typeface="Calibri" panose="020F0502020204030204" pitchFamily="34" charset="0"/>
                <a:cs typeface="Arial" panose="020B0604020202020204" pitchFamily="34" charset="0"/>
              </a:rPr>
              <a:t>que la provoca. </a:t>
            </a:r>
            <a:endParaRPr lang="es-EC" sz="2400" b="1" i="1" dirty="0" smtClean="0">
              <a:solidFill>
                <a:srgbClr val="C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s-EC" sz="2400" b="1" i="1" dirty="0">
                <a:solidFill>
                  <a:srgbClr val="C00000"/>
                </a:solidFill>
                <a:latin typeface="Arial" panose="020B0604020202020204" pitchFamily="34" charset="0"/>
                <a:ea typeface="Calibri" panose="020F0502020204030204" pitchFamily="34" charset="0"/>
                <a:cs typeface="Arial" panose="020B0604020202020204" pitchFamily="34" charset="0"/>
              </a:rPr>
              <a:t>E</a:t>
            </a:r>
            <a:r>
              <a:rPr lang="es-EC" sz="2400" b="1" i="1" dirty="0" smtClean="0">
                <a:solidFill>
                  <a:srgbClr val="C00000"/>
                </a:solidFill>
                <a:latin typeface="Arial" panose="020B0604020202020204" pitchFamily="34" charset="0"/>
                <a:ea typeface="Calibri" panose="020F0502020204030204" pitchFamily="34" charset="0"/>
                <a:cs typeface="Arial" panose="020B0604020202020204" pitchFamily="34" charset="0"/>
              </a:rPr>
              <a:t>tiología </a:t>
            </a:r>
            <a:r>
              <a:rPr lang="es-EC" sz="2400" b="1" i="1" dirty="0">
                <a:solidFill>
                  <a:srgbClr val="C00000"/>
                </a:solidFill>
                <a:latin typeface="Arial" panose="020B0604020202020204" pitchFamily="34" charset="0"/>
                <a:ea typeface="Calibri" panose="020F0502020204030204" pitchFamily="34" charset="0"/>
                <a:cs typeface="Arial" panose="020B0604020202020204" pitchFamily="34" charset="0"/>
              </a:rPr>
              <a:t>bacteriana </a:t>
            </a:r>
            <a:r>
              <a:rPr lang="es-EC" sz="2400" b="1" i="1" dirty="0" smtClean="0">
                <a:solidFill>
                  <a:srgbClr val="C00000"/>
                </a:solidFill>
                <a:latin typeface="Arial" panose="020B0604020202020204" pitchFamily="34" charset="0"/>
                <a:ea typeface="Calibri" panose="020F0502020204030204" pitchFamily="34" charset="0"/>
                <a:cs typeface="Arial" panose="020B0604020202020204" pitchFamily="34" charset="0"/>
              </a:rPr>
              <a:t>inespecífica</a:t>
            </a:r>
            <a:r>
              <a:rPr lang="es-EC" sz="2400" i="1"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s-EC" sz="2400" i="1" dirty="0" smtClean="0">
                <a:solidFill>
                  <a:srgbClr val="C00000"/>
                </a:solidFill>
                <a:latin typeface="Arial" panose="020B0604020202020204" pitchFamily="34" charset="0"/>
                <a:ea typeface="Calibri" panose="020F0502020204030204" pitchFamily="34" charset="0"/>
                <a:cs typeface="Arial" panose="020B0604020202020204" pitchFamily="34" charset="0"/>
              </a:rPr>
              <a:t>              </a:t>
            </a:r>
          </a:p>
          <a:p>
            <a:pPr algn="ctr">
              <a:lnSpc>
                <a:spcPct val="150000"/>
              </a:lnSpc>
              <a:spcAft>
                <a:spcPts val="0"/>
              </a:spcAft>
            </a:pPr>
            <a:r>
              <a:rPr lang="es-EC" sz="2400" i="1" dirty="0" smtClean="0">
                <a:solidFill>
                  <a:srgbClr val="C00000"/>
                </a:solidFill>
                <a:latin typeface="Arial" panose="020B0604020202020204" pitchFamily="34" charset="0"/>
                <a:ea typeface="Calibri" panose="020F0502020204030204" pitchFamily="34" charset="0"/>
                <a:cs typeface="Arial" panose="020B0604020202020204" pitchFamily="34" charset="0"/>
              </a:rPr>
              <a:t>cambio </a:t>
            </a:r>
            <a:r>
              <a:rPr lang="es-EC" sz="2400" i="1" dirty="0">
                <a:solidFill>
                  <a:srgbClr val="C00000"/>
                </a:solidFill>
                <a:latin typeface="Arial" panose="020B0604020202020204" pitchFamily="34" charset="0"/>
                <a:ea typeface="Calibri" panose="020F0502020204030204" pitchFamily="34" charset="0"/>
                <a:cs typeface="Arial" panose="020B0604020202020204" pitchFamily="34" charset="0"/>
              </a:rPr>
              <a:t>de hábitos higiénicos y </a:t>
            </a:r>
            <a:r>
              <a:rPr lang="es-EC" sz="2400" i="1" dirty="0" smtClean="0">
                <a:solidFill>
                  <a:srgbClr val="C00000"/>
                </a:solidFill>
                <a:latin typeface="Arial" panose="020B0604020202020204" pitchFamily="34" charset="0"/>
                <a:ea typeface="Calibri" panose="020F0502020204030204" pitchFamily="34" charset="0"/>
                <a:cs typeface="Arial" panose="020B0604020202020204" pitchFamily="34" charset="0"/>
              </a:rPr>
              <a:t>            </a:t>
            </a:r>
          </a:p>
          <a:p>
            <a:pPr algn="ctr">
              <a:lnSpc>
                <a:spcPct val="150000"/>
              </a:lnSpc>
              <a:spcAft>
                <a:spcPts val="0"/>
              </a:spcAft>
            </a:pPr>
            <a:r>
              <a:rPr lang="es-EC" sz="2400" i="1" dirty="0" smtClean="0">
                <a:solidFill>
                  <a:srgbClr val="C00000"/>
                </a:solidFill>
                <a:latin typeface="Arial" panose="020B0604020202020204" pitchFamily="34" charset="0"/>
                <a:ea typeface="Calibri" panose="020F0502020204030204" pitchFamily="34" charset="0"/>
                <a:cs typeface="Arial" panose="020B0604020202020204" pitchFamily="34" charset="0"/>
              </a:rPr>
              <a:t>educación </a:t>
            </a:r>
            <a:r>
              <a:rPr lang="es-EC" sz="2400" i="1" dirty="0">
                <a:solidFill>
                  <a:srgbClr val="C00000"/>
                </a:solidFill>
                <a:latin typeface="Arial" panose="020B0604020202020204" pitchFamily="34" charset="0"/>
                <a:ea typeface="Calibri" panose="020F0502020204030204" pitchFamily="34" charset="0"/>
                <a:cs typeface="Arial" panose="020B0604020202020204" pitchFamily="34" charset="0"/>
              </a:rPr>
              <a:t>sanitaria.</a:t>
            </a:r>
          </a:p>
          <a:p>
            <a:pPr algn="just">
              <a:lnSpc>
                <a:spcPct val="150000"/>
              </a:lnSpc>
              <a:spcAft>
                <a:spcPts val="0"/>
              </a:spcAft>
            </a:pPr>
            <a:r>
              <a:rPr lang="es-EC" sz="2400" b="1" i="1" dirty="0">
                <a:solidFill>
                  <a:srgbClr val="C00000"/>
                </a:solidFill>
                <a:latin typeface="Arial" panose="020B0604020202020204" pitchFamily="34" charset="0"/>
                <a:ea typeface="Calibri" panose="020F0502020204030204" pitchFamily="34" charset="0"/>
                <a:cs typeface="Arial" panose="020B0604020202020204" pitchFamily="34" charset="0"/>
              </a:rPr>
              <a:t>El tratamiento específico antibiótico </a:t>
            </a:r>
            <a:endParaRPr lang="es-EC" sz="2400" b="1" i="1" dirty="0" smtClean="0">
              <a:solidFill>
                <a:srgbClr val="C00000"/>
              </a:solidFill>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0"/>
              </a:spcAft>
            </a:pPr>
            <a:r>
              <a:rPr lang="es-EC" sz="2400" i="1" dirty="0" smtClean="0">
                <a:solidFill>
                  <a:srgbClr val="C00000"/>
                </a:solidFill>
                <a:latin typeface="Arial" panose="020B0604020202020204" pitchFamily="34" charset="0"/>
                <a:ea typeface="Calibri" panose="020F0502020204030204" pitchFamily="34" charset="0"/>
                <a:cs typeface="Arial" panose="020B0604020202020204" pitchFamily="34" charset="0"/>
              </a:rPr>
              <a:t>         diagnóstico </a:t>
            </a:r>
            <a:r>
              <a:rPr lang="es-EC" sz="2400" i="1" dirty="0">
                <a:solidFill>
                  <a:srgbClr val="C00000"/>
                </a:solidFill>
                <a:latin typeface="Arial" panose="020B0604020202020204" pitchFamily="34" charset="0"/>
                <a:ea typeface="Calibri" panose="020F0502020204030204" pitchFamily="34" charset="0"/>
                <a:cs typeface="Arial" panose="020B0604020202020204" pitchFamily="34" charset="0"/>
              </a:rPr>
              <a:t>microbiológico definido; </a:t>
            </a:r>
            <a:endParaRPr lang="es-EC" sz="2400" i="1" dirty="0" smtClean="0">
              <a:solidFill>
                <a:srgbClr val="C00000"/>
              </a:solidFill>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0"/>
              </a:spcAft>
            </a:pPr>
            <a:r>
              <a:rPr lang="es-EC" sz="2400" i="1" dirty="0" smtClean="0">
                <a:solidFill>
                  <a:srgbClr val="C00000"/>
                </a:solidFill>
                <a:latin typeface="Arial" panose="020B0604020202020204" pitchFamily="34" charset="0"/>
                <a:ea typeface="Calibri" panose="020F0502020204030204" pitchFamily="34" charset="0"/>
                <a:cs typeface="Arial" panose="020B0604020202020204" pitchFamily="34" charset="0"/>
              </a:rPr>
              <a:t>                            la </a:t>
            </a:r>
            <a:r>
              <a:rPr lang="es-EC" sz="2400" i="1" dirty="0">
                <a:solidFill>
                  <a:srgbClr val="C00000"/>
                </a:solidFill>
                <a:latin typeface="Arial" panose="020B0604020202020204" pitchFamily="34" charset="0"/>
                <a:ea typeface="Calibri" panose="020F0502020204030204" pitchFamily="34" charset="0"/>
                <a:cs typeface="Arial" panose="020B0604020202020204" pitchFamily="34" charset="0"/>
              </a:rPr>
              <a:t>administración puede ser por vía sistémica o aplicación local. </a:t>
            </a:r>
            <a:endParaRPr lang="es-EC" sz="2400" i="1" dirty="0" smtClean="0">
              <a:solidFill>
                <a:srgbClr val="C00000"/>
              </a:solidFill>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50000"/>
              </a:lnSpc>
              <a:spcAft>
                <a:spcPts val="0"/>
              </a:spcAft>
              <a:buFont typeface="Wingdings" panose="05000000000000000000" pitchFamily="2" charset="2"/>
              <a:buChar char="Ø"/>
            </a:pPr>
            <a:r>
              <a:rPr lang="es-EC" sz="2400" b="1" i="1" dirty="0">
                <a:solidFill>
                  <a:srgbClr val="C00000"/>
                </a:solidFill>
                <a:latin typeface="Arial" panose="020B0604020202020204" pitchFamily="34" charset="0"/>
                <a:ea typeface="Calibri" panose="020F0502020204030204" pitchFamily="34" charset="0"/>
                <a:cs typeface="Arial" panose="020B0604020202020204" pitchFamily="34" charset="0"/>
              </a:rPr>
              <a:t>A</a:t>
            </a:r>
            <a:r>
              <a:rPr lang="es-EC" sz="2400" b="1" i="1" dirty="0" smtClean="0">
                <a:solidFill>
                  <a:srgbClr val="C00000"/>
                </a:solidFill>
                <a:latin typeface="Arial" panose="020B0604020202020204" pitchFamily="34" charset="0"/>
                <a:ea typeface="Calibri" panose="020F0502020204030204" pitchFamily="34" charset="0"/>
                <a:cs typeface="Arial" panose="020B0604020202020204" pitchFamily="34" charset="0"/>
              </a:rPr>
              <a:t>sociación </a:t>
            </a:r>
            <a:r>
              <a:rPr lang="es-EC" sz="2400" b="1" i="1" dirty="0">
                <a:solidFill>
                  <a:srgbClr val="C00000"/>
                </a:solidFill>
                <a:latin typeface="Arial" panose="020B0604020202020204" pitchFamily="34" charset="0"/>
                <a:ea typeface="Calibri" panose="020F0502020204030204" pitchFamily="34" charset="0"/>
                <a:cs typeface="Arial" panose="020B0604020202020204" pitchFamily="34" charset="0"/>
              </a:rPr>
              <a:t>de medidas higiénicas y cremas antibióticas de uso local. </a:t>
            </a:r>
            <a:endParaRPr lang="es-EC" sz="2400" b="1" i="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Flecha derecha 2"/>
          <p:cNvSpPr/>
          <p:nvPr/>
        </p:nvSpPr>
        <p:spPr>
          <a:xfrm>
            <a:off x="4012442" y="955343"/>
            <a:ext cx="1965277" cy="1364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Flecha curvada hacia la derecha 7"/>
          <p:cNvSpPr/>
          <p:nvPr/>
        </p:nvSpPr>
        <p:spPr>
          <a:xfrm>
            <a:off x="3398293" y="1746913"/>
            <a:ext cx="832513" cy="111911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9" name="Flecha curvada hacia la derecha 8"/>
          <p:cNvSpPr/>
          <p:nvPr/>
        </p:nvSpPr>
        <p:spPr>
          <a:xfrm>
            <a:off x="3889612" y="3534770"/>
            <a:ext cx="586854" cy="141936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15808845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115402" y="1091912"/>
            <a:ext cx="9307773" cy="4464684"/>
          </a:xfrm>
          <a:prstGeom prst="rect">
            <a:avLst/>
          </a:prstGeom>
        </p:spPr>
        <p:txBody>
          <a:bodyPr wrap="square">
            <a:spAutoFit/>
          </a:bodyPr>
          <a:lstStyle/>
          <a:p>
            <a:pPr marL="342900" indent="-342900" algn="just">
              <a:lnSpc>
                <a:spcPct val="150000"/>
              </a:lnSpc>
              <a:spcAft>
                <a:spcPts val="0"/>
              </a:spcAft>
              <a:buFont typeface="Wingdings" panose="05000000000000000000" pitchFamily="2" charset="2"/>
              <a:buChar char="Ø"/>
            </a:pPr>
            <a:r>
              <a:rPr lang="es-EC" sz="2400" i="1" dirty="0">
                <a:solidFill>
                  <a:srgbClr val="C00000"/>
                </a:solidFill>
                <a:latin typeface="Arial" panose="020B0604020202020204" pitchFamily="34" charset="0"/>
                <a:ea typeface="Calibri" panose="020F0502020204030204" pitchFamily="34" charset="0"/>
                <a:cs typeface="Times New Roman" panose="02020603050405020304" pitchFamily="18" charset="0"/>
              </a:rPr>
              <a:t>En casos muy específicos, cuando la paciente presenta una amplia abertura himeneal y siempre precedida de una adecuada explicación a los familiares, hemos utilizado con éxito óvulos antibióticos intravaginales. </a:t>
            </a:r>
            <a:endParaRPr lang="es-EC" sz="2400" i="1" dirty="0" smtClean="0">
              <a:solidFill>
                <a:srgbClr val="C00000"/>
              </a:solidFill>
              <a:latin typeface="Arial" panose="020B0604020202020204" pitchFamily="34" charset="0"/>
              <a:ea typeface="Calibri" panose="020F0502020204030204" pitchFamily="34" charset="0"/>
              <a:cs typeface="Times New Roman" panose="02020603050405020304" pitchFamily="18" charset="0"/>
            </a:endParaRPr>
          </a:p>
          <a:p>
            <a:pPr marL="342900" indent="-342900" algn="just">
              <a:lnSpc>
                <a:spcPct val="150000"/>
              </a:lnSpc>
              <a:spcAft>
                <a:spcPts val="0"/>
              </a:spcAft>
              <a:buFont typeface="Wingdings" panose="05000000000000000000" pitchFamily="2" charset="2"/>
              <a:buChar char="Ø"/>
            </a:pPr>
            <a:r>
              <a:rPr lang="es-EC" sz="2400" i="1" dirty="0" smtClean="0">
                <a:solidFill>
                  <a:srgbClr val="C00000"/>
                </a:solidFill>
                <a:latin typeface="Arial" panose="020B0604020202020204" pitchFamily="34" charset="0"/>
                <a:ea typeface="Calibri" panose="020F0502020204030204" pitchFamily="34" charset="0"/>
                <a:cs typeface="Times New Roman" panose="02020603050405020304" pitchFamily="18" charset="0"/>
              </a:rPr>
              <a:t>No </a:t>
            </a:r>
            <a:r>
              <a:rPr lang="es-EC" sz="2400" i="1" dirty="0">
                <a:solidFill>
                  <a:srgbClr val="C00000"/>
                </a:solidFill>
                <a:latin typeface="Arial" panose="020B0604020202020204" pitchFamily="34" charset="0"/>
                <a:ea typeface="Calibri" panose="020F0502020204030204" pitchFamily="34" charset="0"/>
                <a:cs typeface="Times New Roman" panose="02020603050405020304" pitchFamily="18" charset="0"/>
              </a:rPr>
              <a:t>debemos olvidar la alta asociación del parasitismo (oxiuro) con las vulvovaginitis. Ante esta afección siempre deben ser tratados tanto la paciente como sus familiares más cercanos o cuidadores.</a:t>
            </a:r>
            <a:endParaRPr lang="es-EC" sz="2400" i="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64842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51881" y="624111"/>
            <a:ext cx="8666328" cy="508654"/>
          </a:xfrm>
        </p:spPr>
        <p:txBody>
          <a:bodyPr>
            <a:normAutofit/>
          </a:bodyPr>
          <a:lstStyle/>
          <a:p>
            <a:r>
              <a:rPr lang="es-EC" sz="2400" b="1" i="1" dirty="0">
                <a:solidFill>
                  <a:srgbClr val="C00000"/>
                </a:solidFill>
                <a:latin typeface="Arial" panose="020B0604020202020204" pitchFamily="34" charset="0"/>
                <a:cs typeface="Arial" panose="020B0604020202020204" pitchFamily="34" charset="0"/>
              </a:rPr>
              <a:t>Hemorragias genitales en la infancia y premenarquía</a:t>
            </a:r>
            <a:endParaRPr lang="es-EC" sz="2400" i="1" dirty="0">
              <a:solidFill>
                <a:srgbClr val="C00000"/>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2251881" y="1287437"/>
            <a:ext cx="9568786" cy="5372669"/>
          </a:xfrm>
        </p:spPr>
        <p:txBody>
          <a:bodyPr>
            <a:normAutofit/>
          </a:bodyPr>
          <a:lstStyle/>
          <a:p>
            <a:pPr marL="0" indent="0" algn="just">
              <a:buNone/>
            </a:pPr>
            <a:r>
              <a:rPr lang="es-EC" sz="2400" b="1" i="1" dirty="0">
                <a:solidFill>
                  <a:srgbClr val="C00000"/>
                </a:solidFill>
                <a:latin typeface="Arial" panose="020B0604020202020204" pitchFamily="34" charset="0"/>
                <a:cs typeface="Arial" panose="020B0604020202020204" pitchFamily="34" charset="0"/>
              </a:rPr>
              <a:t>C</a:t>
            </a:r>
            <a:r>
              <a:rPr lang="es-EC" sz="2400" b="1" i="1" dirty="0" smtClean="0">
                <a:solidFill>
                  <a:srgbClr val="C00000"/>
                </a:solidFill>
                <a:latin typeface="Arial" panose="020B0604020202020204" pitchFamily="34" charset="0"/>
                <a:cs typeface="Arial" panose="020B0604020202020204" pitchFamily="34" charset="0"/>
              </a:rPr>
              <a:t>uando </a:t>
            </a:r>
            <a:r>
              <a:rPr lang="es-EC" sz="2400" b="1" i="1" dirty="0">
                <a:solidFill>
                  <a:srgbClr val="C00000"/>
                </a:solidFill>
                <a:latin typeface="Arial" panose="020B0604020202020204" pitchFamily="34" charset="0"/>
                <a:cs typeface="Arial" panose="020B0604020202020204" pitchFamily="34" charset="0"/>
              </a:rPr>
              <a:t>ocurre crea una gran conmoción familiar, y en muchas ocasiones es un problema difícil de resolver por parte del </a:t>
            </a:r>
            <a:r>
              <a:rPr lang="es-EC" sz="2400" b="1" i="1" dirty="0" smtClean="0">
                <a:solidFill>
                  <a:srgbClr val="C00000"/>
                </a:solidFill>
                <a:latin typeface="Arial" panose="020B0604020202020204" pitchFamily="34" charset="0"/>
                <a:cs typeface="Arial" panose="020B0604020202020204" pitchFamily="34" charset="0"/>
              </a:rPr>
              <a:t>médico</a:t>
            </a:r>
          </a:p>
          <a:p>
            <a:r>
              <a:rPr lang="es-EC" sz="2400" i="1" dirty="0">
                <a:solidFill>
                  <a:srgbClr val="C00000"/>
                </a:solidFill>
                <a:latin typeface="Arial" panose="020B0604020202020204" pitchFamily="34" charset="0"/>
                <a:cs typeface="Arial" panose="020B0604020202020204" pitchFamily="34" charset="0"/>
              </a:rPr>
              <a:t>Hemorragia genital de la recién nacida</a:t>
            </a:r>
          </a:p>
          <a:p>
            <a:r>
              <a:rPr lang="es-EC" sz="2400" i="1" dirty="0">
                <a:solidFill>
                  <a:srgbClr val="C00000"/>
                </a:solidFill>
                <a:latin typeface="Arial" panose="020B0604020202020204" pitchFamily="34" charset="0"/>
                <a:cs typeface="Arial" panose="020B0604020202020204" pitchFamily="34" charset="0"/>
              </a:rPr>
              <a:t>Cuerpo extraño</a:t>
            </a:r>
          </a:p>
          <a:p>
            <a:r>
              <a:rPr lang="es-EC" sz="2400" i="1" dirty="0">
                <a:solidFill>
                  <a:srgbClr val="C00000"/>
                </a:solidFill>
                <a:latin typeface="Arial" panose="020B0604020202020204" pitchFamily="34" charset="0"/>
                <a:cs typeface="Arial" panose="020B0604020202020204" pitchFamily="34" charset="0"/>
              </a:rPr>
              <a:t>Infecciones e infestaciones</a:t>
            </a:r>
          </a:p>
          <a:p>
            <a:r>
              <a:rPr lang="es-EC" sz="2400" i="1" dirty="0">
                <a:solidFill>
                  <a:srgbClr val="C00000"/>
                </a:solidFill>
                <a:latin typeface="Arial" panose="020B0604020202020204" pitchFamily="34" charset="0"/>
                <a:cs typeface="Arial" panose="020B0604020202020204" pitchFamily="34" charset="0"/>
              </a:rPr>
              <a:t>Traumatismos y </a:t>
            </a:r>
            <a:r>
              <a:rPr lang="es-EC" sz="2400" i="1" dirty="0" smtClean="0">
                <a:solidFill>
                  <a:srgbClr val="C00000"/>
                </a:solidFill>
                <a:latin typeface="Arial" panose="020B0604020202020204" pitchFamily="34" charset="0"/>
                <a:cs typeface="Arial" panose="020B0604020202020204" pitchFamily="34" charset="0"/>
              </a:rPr>
              <a:t>heridas</a:t>
            </a:r>
          </a:p>
          <a:p>
            <a:r>
              <a:rPr lang="es-EC" sz="2400" i="1" dirty="0" smtClean="0">
                <a:solidFill>
                  <a:srgbClr val="C00000"/>
                </a:solidFill>
                <a:latin typeface="Arial" panose="020B0604020202020204" pitchFamily="34" charset="0"/>
                <a:cs typeface="Arial" panose="020B0604020202020204" pitchFamily="34" charset="0"/>
              </a:rPr>
              <a:t>Otras causas       prolapso de la mucosa uretral </a:t>
            </a:r>
          </a:p>
          <a:p>
            <a:pPr marL="0" indent="0">
              <a:buNone/>
            </a:pPr>
            <a:r>
              <a:rPr lang="es-EC" sz="2400" i="1" dirty="0" smtClean="0">
                <a:solidFill>
                  <a:srgbClr val="C00000"/>
                </a:solidFill>
                <a:latin typeface="Arial" panose="020B0604020202020204" pitchFamily="34" charset="0"/>
                <a:cs typeface="Arial" panose="020B0604020202020204" pitchFamily="34" charset="0"/>
              </a:rPr>
              <a:t>                                discrasias sanguíneas </a:t>
            </a:r>
          </a:p>
          <a:p>
            <a:pPr marL="0" indent="0">
              <a:buNone/>
            </a:pPr>
            <a:r>
              <a:rPr lang="es-EC" sz="2400" i="1" dirty="0" smtClean="0">
                <a:solidFill>
                  <a:srgbClr val="C00000"/>
                </a:solidFill>
                <a:latin typeface="Arial" panose="020B0604020202020204" pitchFamily="34" charset="0"/>
                <a:cs typeface="Arial" panose="020B0604020202020204" pitchFamily="34" charset="0"/>
              </a:rPr>
              <a:t>                                pubertad precoz y neoplasias</a:t>
            </a:r>
          </a:p>
          <a:p>
            <a:pPr marL="0" indent="0">
              <a:buNone/>
            </a:pPr>
            <a:endParaRPr lang="es-EC" sz="2400" b="1" i="1" dirty="0">
              <a:solidFill>
                <a:srgbClr val="C00000"/>
              </a:solidFill>
              <a:latin typeface="Arial" panose="020B0604020202020204" pitchFamily="34" charset="0"/>
              <a:cs typeface="Arial" panose="020B0604020202020204" pitchFamily="34" charset="0"/>
            </a:endParaRPr>
          </a:p>
        </p:txBody>
      </p:sp>
      <p:sp>
        <p:nvSpPr>
          <p:cNvPr id="4" name="Abrir llave 3"/>
          <p:cNvSpPr/>
          <p:nvPr/>
        </p:nvSpPr>
        <p:spPr>
          <a:xfrm>
            <a:off x="4515070" y="4534469"/>
            <a:ext cx="409433" cy="150057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pic>
        <p:nvPicPr>
          <p:cNvPr id="5" name="Imagen 4"/>
          <p:cNvPicPr>
            <a:picLocks noChangeAspect="1"/>
          </p:cNvPicPr>
          <p:nvPr/>
        </p:nvPicPr>
        <p:blipFill>
          <a:blip r:embed="rId2"/>
          <a:stretch>
            <a:fillRect/>
          </a:stretch>
        </p:blipFill>
        <p:spPr>
          <a:xfrm>
            <a:off x="9681118" y="2747711"/>
            <a:ext cx="2139549" cy="3573516"/>
          </a:xfrm>
          <a:prstGeom prst="rect">
            <a:avLst/>
          </a:prstGeom>
        </p:spPr>
      </p:pic>
    </p:spTree>
    <p:extLst>
      <p:ext uri="{BB962C8B-B14F-4D97-AF65-F5344CB8AC3E}">
        <p14:creationId xmlns:p14="http://schemas.microsoft.com/office/powerpoint/2010/main" val="10584212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21471" y="566643"/>
            <a:ext cx="6537277" cy="658780"/>
          </a:xfrm>
        </p:spPr>
        <p:txBody>
          <a:bodyPr>
            <a:normAutofit/>
          </a:bodyPr>
          <a:lstStyle/>
          <a:p>
            <a:pPr algn="ctr"/>
            <a:r>
              <a:rPr lang="es-EC" sz="2400" b="1" i="1" dirty="0">
                <a:solidFill>
                  <a:srgbClr val="C00000"/>
                </a:solidFill>
                <a:latin typeface="Arial" panose="020B0604020202020204" pitchFamily="34" charset="0"/>
                <a:cs typeface="Arial" panose="020B0604020202020204" pitchFamily="34" charset="0"/>
              </a:rPr>
              <a:t>Hemorragia genital </a:t>
            </a:r>
            <a:r>
              <a:rPr lang="es-EC" sz="2400" b="1" i="1" dirty="0" err="1" smtClean="0">
                <a:solidFill>
                  <a:srgbClr val="C00000"/>
                </a:solidFill>
                <a:latin typeface="Arial" panose="020B0604020202020204" pitchFamily="34" charset="0"/>
                <a:cs typeface="Arial" panose="020B0604020202020204" pitchFamily="34" charset="0"/>
              </a:rPr>
              <a:t>postmenarquía</a:t>
            </a:r>
            <a:endParaRPr lang="es-EC" sz="2400" dirty="0">
              <a:solidFill>
                <a:srgbClr val="C00000"/>
              </a:solidFill>
              <a:latin typeface="Arial" panose="020B0604020202020204" pitchFamily="34" charset="0"/>
              <a:cs typeface="Arial" panose="020B0604020202020204" pitchFamily="34" charset="0"/>
            </a:endParaRPr>
          </a:p>
        </p:txBody>
      </p:sp>
      <p:sp>
        <p:nvSpPr>
          <p:cNvPr id="3" name="Marcador de texto 2"/>
          <p:cNvSpPr>
            <a:spLocks noGrp="1"/>
          </p:cNvSpPr>
          <p:nvPr>
            <p:ph type="body" idx="1"/>
          </p:nvPr>
        </p:nvSpPr>
        <p:spPr>
          <a:xfrm>
            <a:off x="1774206" y="1504737"/>
            <a:ext cx="5431809" cy="748959"/>
          </a:xfrm>
        </p:spPr>
        <p:txBody>
          <a:bodyPr/>
          <a:lstStyle/>
          <a:p>
            <a:pPr marL="457200" indent="-457200">
              <a:buAutoNum type="arabicPeriod"/>
            </a:pPr>
            <a:r>
              <a:rPr lang="es-EC" sz="2200" b="1" i="1" dirty="0" smtClean="0">
                <a:solidFill>
                  <a:srgbClr val="C00000"/>
                </a:solidFill>
                <a:latin typeface="Arial" panose="020B0604020202020204" pitchFamily="34" charset="0"/>
                <a:cs typeface="Arial" panose="020B0604020202020204" pitchFamily="34" charset="0"/>
              </a:rPr>
              <a:t>Anovulatorias</a:t>
            </a:r>
            <a:r>
              <a:rPr lang="es-EC" sz="2200" b="1" i="1" dirty="0">
                <a:solidFill>
                  <a:srgbClr val="C00000"/>
                </a:solidFill>
                <a:latin typeface="Arial" panose="020B0604020202020204" pitchFamily="34" charset="0"/>
                <a:cs typeface="Arial" panose="020B0604020202020204" pitchFamily="34" charset="0"/>
              </a:rPr>
              <a:t>: </a:t>
            </a:r>
            <a:endParaRPr lang="es-EC" sz="2200" b="1" i="1" dirty="0" smtClean="0">
              <a:solidFill>
                <a:srgbClr val="C00000"/>
              </a:solidFill>
              <a:latin typeface="Arial" panose="020B0604020202020204" pitchFamily="34" charset="0"/>
              <a:cs typeface="Arial" panose="020B0604020202020204" pitchFamily="34" charset="0"/>
            </a:endParaRPr>
          </a:p>
          <a:p>
            <a:pPr marL="457200" indent="-457200">
              <a:buFont typeface="+mj-lt"/>
              <a:buAutoNum type="alphaLcParenR"/>
            </a:pPr>
            <a:r>
              <a:rPr lang="es-EC" sz="2200" i="1" dirty="0" smtClean="0">
                <a:solidFill>
                  <a:srgbClr val="C00000"/>
                </a:solidFill>
                <a:latin typeface="Arial" panose="020B0604020202020204" pitchFamily="34" charset="0"/>
                <a:cs typeface="Arial" panose="020B0604020202020204" pitchFamily="34" charset="0"/>
              </a:rPr>
              <a:t>inmadurez </a:t>
            </a:r>
            <a:r>
              <a:rPr lang="es-EC" sz="2200" i="1" dirty="0">
                <a:solidFill>
                  <a:srgbClr val="C00000"/>
                </a:solidFill>
                <a:latin typeface="Arial" panose="020B0604020202020204" pitchFamily="34" charset="0"/>
                <a:cs typeface="Arial" panose="020B0604020202020204" pitchFamily="34" charset="0"/>
              </a:rPr>
              <a:t>hipotalámica </a:t>
            </a:r>
          </a:p>
        </p:txBody>
      </p:sp>
      <p:sp>
        <p:nvSpPr>
          <p:cNvPr id="4" name="Marcador de contenido 3"/>
          <p:cNvSpPr>
            <a:spLocks noGrp="1"/>
          </p:cNvSpPr>
          <p:nvPr>
            <p:ph sz="half" idx="2"/>
          </p:nvPr>
        </p:nvSpPr>
        <p:spPr>
          <a:xfrm>
            <a:off x="1774206" y="2253696"/>
            <a:ext cx="5063321" cy="4172159"/>
          </a:xfrm>
        </p:spPr>
        <p:txBody>
          <a:bodyPr>
            <a:normAutofit fontScale="92500" lnSpcReduction="10000"/>
          </a:bodyPr>
          <a:lstStyle/>
          <a:p>
            <a:pPr marL="0" indent="0">
              <a:buNone/>
            </a:pPr>
            <a:r>
              <a:rPr lang="es-EC" sz="2400" b="1" i="1" dirty="0">
                <a:solidFill>
                  <a:srgbClr val="C00000"/>
                </a:solidFill>
                <a:latin typeface="Arial" panose="020B0604020202020204" pitchFamily="34" charset="0"/>
                <a:cs typeface="Arial" panose="020B0604020202020204" pitchFamily="34" charset="0"/>
              </a:rPr>
              <a:t>2. Central:</a:t>
            </a:r>
          </a:p>
          <a:p>
            <a:pPr marL="0" indent="0">
              <a:buNone/>
            </a:pPr>
            <a:r>
              <a:rPr lang="es-EC" sz="2400" i="1" dirty="0">
                <a:solidFill>
                  <a:srgbClr val="C00000"/>
                </a:solidFill>
                <a:latin typeface="Arial" panose="020B0604020202020204" pitchFamily="34" charset="0"/>
                <a:cs typeface="Arial" panose="020B0604020202020204" pitchFamily="34" charset="0"/>
              </a:rPr>
              <a:t>a) Neurógenas.</a:t>
            </a:r>
          </a:p>
          <a:p>
            <a:pPr marL="0" indent="0">
              <a:buNone/>
            </a:pPr>
            <a:r>
              <a:rPr lang="es-EC" sz="2400" i="1" dirty="0" smtClean="0">
                <a:solidFill>
                  <a:srgbClr val="C00000"/>
                </a:solidFill>
                <a:latin typeface="Arial" panose="020B0604020202020204" pitchFamily="34" charset="0"/>
                <a:cs typeface="Arial" panose="020B0604020202020204" pitchFamily="34" charset="0"/>
              </a:rPr>
              <a:t>b) </a:t>
            </a:r>
            <a:r>
              <a:rPr lang="es-EC" sz="2400" i="1" dirty="0">
                <a:solidFill>
                  <a:srgbClr val="C00000"/>
                </a:solidFill>
                <a:latin typeface="Arial" panose="020B0604020202020204" pitchFamily="34" charset="0"/>
                <a:cs typeface="Arial" panose="020B0604020202020204" pitchFamily="34" charset="0"/>
              </a:rPr>
              <a:t>Tumorales.</a:t>
            </a:r>
          </a:p>
          <a:p>
            <a:pPr marL="0" indent="0">
              <a:buNone/>
            </a:pPr>
            <a:r>
              <a:rPr lang="es-EC" sz="2400" i="1" dirty="0">
                <a:solidFill>
                  <a:srgbClr val="C00000"/>
                </a:solidFill>
                <a:latin typeface="Arial" panose="020B0604020202020204" pitchFamily="34" charset="0"/>
                <a:cs typeface="Arial" panose="020B0604020202020204" pitchFamily="34" charset="0"/>
              </a:rPr>
              <a:t>c) Psicógenas.</a:t>
            </a:r>
          </a:p>
          <a:p>
            <a:pPr marL="0" indent="0">
              <a:buNone/>
            </a:pPr>
            <a:r>
              <a:rPr lang="es-EC" sz="2400" i="1" dirty="0">
                <a:solidFill>
                  <a:srgbClr val="C00000"/>
                </a:solidFill>
                <a:latin typeface="Arial" panose="020B0604020202020204" pitchFamily="34" charset="0"/>
                <a:cs typeface="Arial" panose="020B0604020202020204" pitchFamily="34" charset="0"/>
              </a:rPr>
              <a:t>d) Emocional, estrés y </a:t>
            </a:r>
            <a:r>
              <a:rPr lang="es-EC" sz="2400" i="1" dirty="0" smtClean="0">
                <a:solidFill>
                  <a:srgbClr val="C00000"/>
                </a:solidFill>
                <a:latin typeface="Arial" panose="020B0604020202020204" pitchFamily="34" charset="0"/>
                <a:cs typeface="Arial" panose="020B0604020202020204" pitchFamily="34" charset="0"/>
              </a:rPr>
              <a:t>traumas</a:t>
            </a:r>
          </a:p>
          <a:p>
            <a:pPr marL="0" indent="0">
              <a:buNone/>
            </a:pPr>
            <a:r>
              <a:rPr lang="es-EC" sz="2600" b="1" dirty="0">
                <a:solidFill>
                  <a:srgbClr val="C00000"/>
                </a:solidFill>
                <a:latin typeface="Arial" panose="020B0604020202020204" pitchFamily="34" charset="0"/>
                <a:cs typeface="Arial" panose="020B0604020202020204" pitchFamily="34" charset="0"/>
              </a:rPr>
              <a:t>3</a:t>
            </a:r>
            <a:r>
              <a:rPr lang="es-EC" sz="2400" b="1" dirty="0">
                <a:solidFill>
                  <a:srgbClr val="C00000"/>
                </a:solidFill>
                <a:latin typeface="Arial" panose="020B0604020202020204" pitchFamily="34" charset="0"/>
                <a:cs typeface="Arial" panose="020B0604020202020204" pitchFamily="34" charset="0"/>
              </a:rPr>
              <a:t>. </a:t>
            </a:r>
            <a:r>
              <a:rPr lang="es-EC" sz="2400" b="1" i="1" dirty="0">
                <a:solidFill>
                  <a:srgbClr val="C00000"/>
                </a:solidFill>
                <a:latin typeface="Arial" panose="020B0604020202020204" pitchFamily="34" charset="0"/>
                <a:cs typeface="Arial" panose="020B0604020202020204" pitchFamily="34" charset="0"/>
              </a:rPr>
              <a:t>Intermedia:</a:t>
            </a:r>
            <a:endParaRPr lang="es-EC" sz="2400" b="1" dirty="0">
              <a:solidFill>
                <a:srgbClr val="C00000"/>
              </a:solidFill>
              <a:latin typeface="Arial" panose="020B0604020202020204" pitchFamily="34" charset="0"/>
              <a:cs typeface="Arial" panose="020B0604020202020204" pitchFamily="34" charset="0"/>
            </a:endParaRPr>
          </a:p>
          <a:p>
            <a:pPr marL="0" indent="0">
              <a:buNone/>
            </a:pPr>
            <a:r>
              <a:rPr lang="es-EC" sz="2400" i="1" dirty="0">
                <a:solidFill>
                  <a:srgbClr val="C00000"/>
                </a:solidFill>
                <a:latin typeface="Arial" panose="020B0604020202020204" pitchFamily="34" charset="0"/>
                <a:cs typeface="Arial" panose="020B0604020202020204" pitchFamily="34" charset="0"/>
              </a:rPr>
              <a:t>a) Nutricional.</a:t>
            </a:r>
          </a:p>
          <a:p>
            <a:pPr marL="0" indent="0">
              <a:buNone/>
            </a:pPr>
            <a:r>
              <a:rPr lang="es-EC" sz="2400" i="1" dirty="0">
                <a:solidFill>
                  <a:srgbClr val="C00000"/>
                </a:solidFill>
                <a:latin typeface="Arial" panose="020B0604020202020204" pitchFamily="34" charset="0"/>
                <a:cs typeface="Arial" panose="020B0604020202020204" pitchFamily="34" charset="0"/>
              </a:rPr>
              <a:t>b) Suprarrenal y tiroides.</a:t>
            </a:r>
          </a:p>
          <a:p>
            <a:pPr marL="0" indent="0">
              <a:buNone/>
            </a:pPr>
            <a:r>
              <a:rPr lang="es-EC" sz="2400" i="1" dirty="0">
                <a:solidFill>
                  <a:srgbClr val="C00000"/>
                </a:solidFill>
                <a:latin typeface="Arial" panose="020B0604020202020204" pitchFamily="34" charset="0"/>
                <a:cs typeface="Arial" panose="020B0604020202020204" pitchFamily="34" charset="0"/>
              </a:rPr>
              <a:t>c) Otras enfermedades endocrinas</a:t>
            </a:r>
            <a:r>
              <a:rPr lang="es-EC" sz="2600" dirty="0">
                <a:solidFill>
                  <a:srgbClr val="C00000"/>
                </a:solidFill>
                <a:latin typeface="Arial" panose="020B0604020202020204" pitchFamily="34" charset="0"/>
                <a:cs typeface="Arial" panose="020B0604020202020204" pitchFamily="34" charset="0"/>
              </a:rPr>
              <a:t>.</a:t>
            </a:r>
          </a:p>
          <a:p>
            <a:pPr marL="0" indent="0">
              <a:buNone/>
            </a:pPr>
            <a:endParaRPr lang="es-EC" sz="2400" i="1" dirty="0">
              <a:latin typeface="Arial" panose="020B0604020202020204" pitchFamily="34" charset="0"/>
              <a:cs typeface="Arial" panose="020B0604020202020204" pitchFamily="34" charset="0"/>
            </a:endParaRPr>
          </a:p>
        </p:txBody>
      </p:sp>
      <p:sp>
        <p:nvSpPr>
          <p:cNvPr id="5" name="Marcador de texto 4"/>
          <p:cNvSpPr>
            <a:spLocks noGrp="1"/>
          </p:cNvSpPr>
          <p:nvPr>
            <p:ph type="body" sz="quarter" idx="3"/>
          </p:nvPr>
        </p:nvSpPr>
        <p:spPr>
          <a:xfrm>
            <a:off x="6557749" y="1872612"/>
            <a:ext cx="5056495" cy="1379315"/>
          </a:xfrm>
        </p:spPr>
        <p:txBody>
          <a:bodyPr/>
          <a:lstStyle/>
          <a:p>
            <a:endParaRPr lang="es-EC" dirty="0" smtClean="0">
              <a:latin typeface="Arial" panose="020B0604020202020204" pitchFamily="34" charset="0"/>
              <a:cs typeface="Arial" panose="020B0604020202020204" pitchFamily="34" charset="0"/>
            </a:endParaRPr>
          </a:p>
          <a:p>
            <a:endParaRPr lang="es-EC" dirty="0">
              <a:latin typeface="Arial" panose="020B0604020202020204" pitchFamily="34" charset="0"/>
              <a:cs typeface="Arial" panose="020B0604020202020204" pitchFamily="34" charset="0"/>
            </a:endParaRPr>
          </a:p>
          <a:p>
            <a:r>
              <a:rPr lang="es-EC" sz="2200" b="1" i="1" dirty="0" smtClean="0">
                <a:solidFill>
                  <a:srgbClr val="C00000"/>
                </a:solidFill>
                <a:latin typeface="Arial" panose="020B0604020202020204" pitchFamily="34" charset="0"/>
                <a:cs typeface="Arial" panose="020B0604020202020204" pitchFamily="34" charset="0"/>
              </a:rPr>
              <a:t>4. </a:t>
            </a:r>
            <a:r>
              <a:rPr lang="es-EC" sz="2200" b="1" dirty="0" smtClean="0">
                <a:solidFill>
                  <a:srgbClr val="C00000"/>
                </a:solidFill>
                <a:latin typeface="Arial" panose="020B0604020202020204" pitchFamily="34" charset="0"/>
                <a:cs typeface="Arial" panose="020B0604020202020204" pitchFamily="34" charset="0"/>
              </a:rPr>
              <a:t>Gonadal: </a:t>
            </a:r>
          </a:p>
          <a:p>
            <a:r>
              <a:rPr lang="es-EC" sz="2200" i="1" dirty="0" smtClean="0">
                <a:solidFill>
                  <a:srgbClr val="C00000"/>
                </a:solidFill>
                <a:latin typeface="Arial" panose="020B0604020202020204" pitchFamily="34" charset="0"/>
                <a:cs typeface="Arial" panose="020B0604020202020204" pitchFamily="34" charset="0"/>
              </a:rPr>
              <a:t>a</a:t>
            </a:r>
            <a:r>
              <a:rPr lang="es-EC" sz="2200" i="1" dirty="0">
                <a:solidFill>
                  <a:srgbClr val="C00000"/>
                </a:solidFill>
                <a:latin typeface="Arial" panose="020B0604020202020204" pitchFamily="34" charset="0"/>
                <a:cs typeface="Arial" panose="020B0604020202020204" pitchFamily="34" charset="0"/>
              </a:rPr>
              <a:t>) Tumores productores de esteroides.</a:t>
            </a:r>
          </a:p>
          <a:p>
            <a:r>
              <a:rPr lang="es-EC" sz="2200" i="1" dirty="0">
                <a:solidFill>
                  <a:srgbClr val="C00000"/>
                </a:solidFill>
                <a:latin typeface="Arial" panose="020B0604020202020204" pitchFamily="34" charset="0"/>
                <a:cs typeface="Arial" panose="020B0604020202020204" pitchFamily="34" charset="0"/>
              </a:rPr>
              <a:t>b) Insuficiencia luteal.</a:t>
            </a:r>
          </a:p>
          <a:p>
            <a:endParaRPr lang="es-EC" sz="2200" dirty="0">
              <a:latin typeface="Arial" panose="020B0604020202020204" pitchFamily="34" charset="0"/>
              <a:cs typeface="Arial" panose="020B0604020202020204" pitchFamily="34" charset="0"/>
            </a:endParaRPr>
          </a:p>
        </p:txBody>
      </p:sp>
      <p:sp>
        <p:nvSpPr>
          <p:cNvPr id="6" name="Marcador de contenido 5"/>
          <p:cNvSpPr>
            <a:spLocks noGrp="1"/>
          </p:cNvSpPr>
          <p:nvPr>
            <p:ph sz="quarter" idx="4"/>
          </p:nvPr>
        </p:nvSpPr>
        <p:spPr>
          <a:xfrm>
            <a:off x="6557749" y="2889294"/>
            <a:ext cx="5056495" cy="3215220"/>
          </a:xfrm>
        </p:spPr>
        <p:txBody>
          <a:bodyPr>
            <a:normAutofit/>
          </a:bodyPr>
          <a:lstStyle/>
          <a:p>
            <a:pPr marL="0" indent="0">
              <a:buNone/>
            </a:pPr>
            <a:r>
              <a:rPr lang="es-EC" sz="2000" b="1" i="1" dirty="0">
                <a:solidFill>
                  <a:srgbClr val="C00000"/>
                </a:solidFill>
                <a:latin typeface="Arial" panose="020B0604020202020204" pitchFamily="34" charset="0"/>
                <a:cs typeface="Arial" panose="020B0604020202020204" pitchFamily="34" charset="0"/>
              </a:rPr>
              <a:t>5</a:t>
            </a:r>
            <a:r>
              <a:rPr lang="es-EC" sz="2200" b="1" i="1" dirty="0">
                <a:solidFill>
                  <a:srgbClr val="C00000"/>
                </a:solidFill>
                <a:latin typeface="Arial" panose="020B0604020202020204" pitchFamily="34" charset="0"/>
                <a:cs typeface="Arial" panose="020B0604020202020204" pitchFamily="34" charset="0"/>
              </a:rPr>
              <a:t>. Órgano blanco:</a:t>
            </a:r>
          </a:p>
          <a:p>
            <a:pPr marL="0" indent="0">
              <a:buNone/>
            </a:pPr>
            <a:r>
              <a:rPr lang="es-EC" sz="2200" i="1" dirty="0">
                <a:solidFill>
                  <a:srgbClr val="C00000"/>
                </a:solidFill>
                <a:latin typeface="Arial" panose="020B0604020202020204" pitchFamily="34" charset="0"/>
                <a:cs typeface="Arial" panose="020B0604020202020204" pitchFamily="34" charset="0"/>
              </a:rPr>
              <a:t>a) Hiperplasia endometrial.</a:t>
            </a:r>
          </a:p>
          <a:p>
            <a:pPr marL="0" indent="0">
              <a:buNone/>
            </a:pPr>
            <a:r>
              <a:rPr lang="es-EC" sz="2200" i="1" dirty="0">
                <a:solidFill>
                  <a:srgbClr val="C00000"/>
                </a:solidFill>
                <a:latin typeface="Arial" panose="020B0604020202020204" pitchFamily="34" charset="0"/>
                <a:cs typeface="Arial" panose="020B0604020202020204" pitchFamily="34" charset="0"/>
              </a:rPr>
              <a:t>b) Enfermedad inflamatoria pélvica.</a:t>
            </a:r>
          </a:p>
          <a:p>
            <a:pPr marL="0" indent="0">
              <a:buNone/>
            </a:pPr>
            <a:r>
              <a:rPr lang="es-EC" sz="2200" dirty="0">
                <a:solidFill>
                  <a:srgbClr val="C00000"/>
                </a:solidFill>
                <a:latin typeface="Arial" panose="020B0604020202020204" pitchFamily="34" charset="0"/>
                <a:cs typeface="Arial" panose="020B0604020202020204" pitchFamily="34" charset="0"/>
              </a:rPr>
              <a:t>6. </a:t>
            </a:r>
            <a:r>
              <a:rPr lang="es-EC" sz="2200" b="1" i="1" dirty="0">
                <a:solidFill>
                  <a:srgbClr val="C00000"/>
                </a:solidFill>
                <a:latin typeface="Arial" panose="020B0604020202020204" pitchFamily="34" charset="0"/>
                <a:cs typeface="Arial" panose="020B0604020202020204" pitchFamily="34" charset="0"/>
              </a:rPr>
              <a:t>Trastornos de la hemostasia:</a:t>
            </a:r>
            <a:endParaRPr lang="es-EC" sz="2200" b="1" dirty="0">
              <a:solidFill>
                <a:srgbClr val="C00000"/>
              </a:solidFill>
              <a:latin typeface="Arial" panose="020B0604020202020204" pitchFamily="34" charset="0"/>
              <a:cs typeface="Arial" panose="020B0604020202020204" pitchFamily="34" charset="0"/>
            </a:endParaRPr>
          </a:p>
          <a:p>
            <a:pPr marL="0" indent="0">
              <a:buNone/>
            </a:pPr>
            <a:r>
              <a:rPr lang="es-EC" sz="2200" i="1" dirty="0">
                <a:solidFill>
                  <a:srgbClr val="C00000"/>
                </a:solidFill>
                <a:latin typeface="Arial" panose="020B0604020202020204" pitchFamily="34" charset="0"/>
                <a:cs typeface="Arial" panose="020B0604020202020204" pitchFamily="34" charset="0"/>
              </a:rPr>
              <a:t>a) Complicaciones del embarazo.</a:t>
            </a:r>
          </a:p>
          <a:p>
            <a:pPr marL="0" indent="0">
              <a:buNone/>
            </a:pPr>
            <a:r>
              <a:rPr lang="es-EC" sz="2200" i="1" dirty="0">
                <a:solidFill>
                  <a:srgbClr val="C00000"/>
                </a:solidFill>
                <a:latin typeface="Arial" panose="020B0604020202020204" pitchFamily="34" charset="0"/>
                <a:cs typeface="Arial" panose="020B0604020202020204" pitchFamily="34" charset="0"/>
              </a:rPr>
              <a:t>b) Iatrogénicos o medicamentosos.</a:t>
            </a:r>
          </a:p>
          <a:p>
            <a:pPr marL="0" indent="0">
              <a:buNone/>
            </a:pPr>
            <a:endParaRPr lang="es-EC" sz="22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65959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74246" y="624110"/>
            <a:ext cx="5117911" cy="713371"/>
          </a:xfrm>
        </p:spPr>
        <p:txBody>
          <a:bodyPr>
            <a:normAutofit/>
          </a:bodyPr>
          <a:lstStyle/>
          <a:p>
            <a:r>
              <a:rPr lang="es-ES" sz="2400" b="1" i="1" dirty="0">
                <a:solidFill>
                  <a:srgbClr val="C00000"/>
                </a:solidFill>
                <a:latin typeface="Arial" panose="020B0604020202020204" pitchFamily="34" charset="0"/>
                <a:cs typeface="Arial" panose="020B0604020202020204" pitchFamily="34" charset="0"/>
              </a:rPr>
              <a:t>Contenido</a:t>
            </a:r>
            <a:endParaRPr lang="es-EC" sz="2400" b="1" i="1" dirty="0">
              <a:solidFill>
                <a:srgbClr val="C00000"/>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2043914" y="1259104"/>
            <a:ext cx="9880979" cy="4813110"/>
          </a:xfrm>
        </p:spPr>
        <p:txBody>
          <a:bodyPr>
            <a:noAutofit/>
          </a:bodyPr>
          <a:lstStyle/>
          <a:p>
            <a:pPr lvl="0" algn="just"/>
            <a:r>
              <a:rPr lang="es-ES_tradnl" sz="2200" i="1" dirty="0">
                <a:solidFill>
                  <a:srgbClr val="C00000"/>
                </a:solidFill>
                <a:latin typeface="Arial" panose="020B0604020202020204" pitchFamily="34" charset="0"/>
                <a:cs typeface="Arial" panose="020B0604020202020204" pitchFamily="34" charset="0"/>
              </a:rPr>
              <a:t>Marco legal y ético de la atención ginecológica a niñas y adolescentes.</a:t>
            </a:r>
            <a:endParaRPr lang="es-EC" sz="2200" i="1" dirty="0">
              <a:solidFill>
                <a:srgbClr val="C00000"/>
              </a:solidFill>
              <a:latin typeface="Arial" panose="020B0604020202020204" pitchFamily="34" charset="0"/>
              <a:cs typeface="Arial" panose="020B0604020202020204" pitchFamily="34" charset="0"/>
            </a:endParaRPr>
          </a:p>
          <a:p>
            <a:pPr lvl="0" algn="just"/>
            <a:r>
              <a:rPr lang="es-ES_tradnl" sz="2200" i="1" dirty="0">
                <a:solidFill>
                  <a:srgbClr val="C00000"/>
                </a:solidFill>
                <a:latin typeface="Arial" panose="020B0604020202020204" pitchFamily="34" charset="0"/>
                <a:cs typeface="Arial" panose="020B0604020202020204" pitchFamily="34" charset="0"/>
              </a:rPr>
              <a:t>La Historia Clínica: Modelos, el examen físico. Alteraciones anatómicas. Clasificación de Tanner.</a:t>
            </a:r>
            <a:endParaRPr lang="es-EC" sz="2200" i="1" dirty="0">
              <a:solidFill>
                <a:srgbClr val="C00000"/>
              </a:solidFill>
              <a:latin typeface="Arial" panose="020B0604020202020204" pitchFamily="34" charset="0"/>
              <a:cs typeface="Arial" panose="020B0604020202020204" pitchFamily="34" charset="0"/>
            </a:endParaRPr>
          </a:p>
          <a:p>
            <a:pPr lvl="0" algn="just"/>
            <a:r>
              <a:rPr lang="es-ES_tradnl" sz="2200" i="1" dirty="0">
                <a:solidFill>
                  <a:srgbClr val="C00000"/>
                </a:solidFill>
                <a:latin typeface="Arial" panose="020B0604020202020204" pitchFamily="34" charset="0"/>
                <a:cs typeface="Arial" panose="020B0604020202020204" pitchFamily="34" charset="0"/>
              </a:rPr>
              <a:t>Exploración ginecológica de la niña y la adolescente. Afecciones anatómicas de los genitales externos. Alteraciones metabólicas en la infancia</a:t>
            </a:r>
            <a:endParaRPr lang="es-EC" sz="2200" i="1" dirty="0">
              <a:solidFill>
                <a:srgbClr val="C00000"/>
              </a:solidFill>
              <a:latin typeface="Arial" panose="020B0604020202020204" pitchFamily="34" charset="0"/>
              <a:cs typeface="Arial" panose="020B0604020202020204" pitchFamily="34" charset="0"/>
            </a:endParaRPr>
          </a:p>
          <a:p>
            <a:pPr lvl="0" algn="just"/>
            <a:r>
              <a:rPr lang="es-ES_tradnl" sz="2200" i="1" dirty="0">
                <a:solidFill>
                  <a:srgbClr val="C00000"/>
                </a:solidFill>
                <a:latin typeface="Arial" panose="020B0604020202020204" pitchFamily="34" charset="0"/>
                <a:cs typeface="Arial" panose="020B0604020202020204" pitchFamily="34" charset="0"/>
              </a:rPr>
              <a:t>Procederes diagnósticos de mayor utilidad en la atención a  niñas y adolescentes.</a:t>
            </a:r>
            <a:r>
              <a:rPr lang="es-ES_tradnl" sz="2200" b="1" i="1" dirty="0">
                <a:solidFill>
                  <a:srgbClr val="C00000"/>
                </a:solidFill>
                <a:latin typeface="Arial" panose="020B0604020202020204" pitchFamily="34" charset="0"/>
                <a:cs typeface="Arial" panose="020B0604020202020204" pitchFamily="34" charset="0"/>
              </a:rPr>
              <a:t> </a:t>
            </a:r>
            <a:endParaRPr lang="es-EC" sz="2200" i="1" dirty="0">
              <a:solidFill>
                <a:srgbClr val="C00000"/>
              </a:solidFill>
              <a:latin typeface="Arial" panose="020B0604020202020204" pitchFamily="34" charset="0"/>
              <a:cs typeface="Arial" panose="020B0604020202020204" pitchFamily="34" charset="0"/>
            </a:endParaRPr>
          </a:p>
          <a:p>
            <a:pPr lvl="0" algn="just"/>
            <a:r>
              <a:rPr lang="es-ES" sz="2200" i="1" dirty="0">
                <a:solidFill>
                  <a:srgbClr val="C00000"/>
                </a:solidFill>
                <a:latin typeface="Arial" panose="020B0604020202020204" pitchFamily="34" charset="0"/>
                <a:cs typeface="Arial" panose="020B0604020202020204" pitchFamily="34" charset="0"/>
              </a:rPr>
              <a:t>Afecciones Ginecoendocrinas en </a:t>
            </a:r>
            <a:r>
              <a:rPr lang="es-ES" sz="2200" i="1" dirty="0" smtClean="0">
                <a:solidFill>
                  <a:srgbClr val="C00000"/>
                </a:solidFill>
                <a:latin typeface="Arial" panose="020B0604020202020204" pitchFamily="34" charset="0"/>
                <a:cs typeface="Arial" panose="020B0604020202020204" pitchFamily="34" charset="0"/>
              </a:rPr>
              <a:t>edades </a:t>
            </a:r>
            <a:r>
              <a:rPr lang="es-ES" sz="2200" i="1" dirty="0">
                <a:solidFill>
                  <a:srgbClr val="C00000"/>
                </a:solidFill>
                <a:latin typeface="Arial" panose="020B0604020202020204" pitchFamily="34" charset="0"/>
                <a:cs typeface="Arial" panose="020B0604020202020204" pitchFamily="34" charset="0"/>
              </a:rPr>
              <a:t>p</a:t>
            </a:r>
            <a:r>
              <a:rPr lang="es-ES" sz="2200" i="1" dirty="0" smtClean="0">
                <a:solidFill>
                  <a:srgbClr val="C00000"/>
                </a:solidFill>
                <a:latin typeface="Arial" panose="020B0604020202020204" pitchFamily="34" charset="0"/>
                <a:cs typeface="Arial" panose="020B0604020202020204" pitchFamily="34" charset="0"/>
              </a:rPr>
              <a:t>ediátricas </a:t>
            </a:r>
            <a:r>
              <a:rPr lang="es-ES" sz="2200" i="1" dirty="0">
                <a:solidFill>
                  <a:srgbClr val="C00000"/>
                </a:solidFill>
                <a:latin typeface="Arial" panose="020B0604020202020204" pitchFamily="34" charset="0"/>
                <a:cs typeface="Arial" panose="020B0604020202020204" pitchFamily="34" charset="0"/>
              </a:rPr>
              <a:t>y de la adolescente.</a:t>
            </a:r>
            <a:endParaRPr lang="es-EC" sz="2200" i="1" dirty="0">
              <a:solidFill>
                <a:srgbClr val="C00000"/>
              </a:solidFill>
              <a:latin typeface="Arial" panose="020B0604020202020204" pitchFamily="34" charset="0"/>
              <a:cs typeface="Arial" panose="020B0604020202020204" pitchFamily="34" charset="0"/>
            </a:endParaRPr>
          </a:p>
          <a:p>
            <a:pPr lvl="0" algn="just"/>
            <a:r>
              <a:rPr lang="es-ES" sz="2200" i="1" dirty="0">
                <a:solidFill>
                  <a:srgbClr val="C00000"/>
                </a:solidFill>
                <a:latin typeface="Arial" panose="020B0604020202020204" pitchFamily="34" charset="0"/>
                <a:cs typeface="Arial" panose="020B0604020202020204" pitchFamily="34" charset="0"/>
              </a:rPr>
              <a:t>Afecciones ginecológicas en la niña y la adolescencia. Afecciones mamarias en niñas y adolescentes. Tumores Ginecológicos en niñas y adolescentes.</a:t>
            </a:r>
            <a:endParaRPr lang="es-EC" sz="2200" i="1" dirty="0">
              <a:solidFill>
                <a:srgbClr val="C00000"/>
              </a:solidFill>
              <a:latin typeface="Arial" panose="020B0604020202020204" pitchFamily="34" charset="0"/>
              <a:cs typeface="Arial" panose="020B0604020202020204" pitchFamily="34" charset="0"/>
            </a:endParaRPr>
          </a:p>
          <a:p>
            <a:pPr algn="just"/>
            <a:endParaRPr lang="es-EC" sz="2400" dirty="0"/>
          </a:p>
        </p:txBody>
      </p:sp>
    </p:spTree>
    <p:extLst>
      <p:ext uri="{BB962C8B-B14F-4D97-AF65-F5344CB8AC3E}">
        <p14:creationId xmlns:p14="http://schemas.microsoft.com/office/powerpoint/2010/main" val="3534485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143090" y="673679"/>
            <a:ext cx="8898340" cy="3416320"/>
          </a:xfrm>
          <a:prstGeom prst="rect">
            <a:avLst/>
          </a:prstGeom>
        </p:spPr>
        <p:txBody>
          <a:bodyPr wrap="square">
            <a:spAutoFit/>
          </a:bodyPr>
          <a:lstStyle/>
          <a:p>
            <a:pPr algn="just">
              <a:lnSpc>
                <a:spcPct val="150000"/>
              </a:lnSpc>
              <a:spcAft>
                <a:spcPts val="0"/>
              </a:spcAft>
            </a:pPr>
            <a:r>
              <a:rPr lang="es-EC" sz="2400" b="1" i="1" dirty="0">
                <a:solidFill>
                  <a:srgbClr val="C00000"/>
                </a:solidFill>
                <a:latin typeface="Arial" panose="020B0604020202020204" pitchFamily="34" charset="0"/>
                <a:ea typeface="Calibri" panose="020F0502020204030204" pitchFamily="34" charset="0"/>
                <a:cs typeface="Arial" panose="020B0604020202020204" pitchFamily="34" charset="0"/>
              </a:rPr>
              <a:t>Sangramiento uterino disfuncional (sud)</a:t>
            </a:r>
            <a:endParaRPr lang="es-EC" sz="2400"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sz="2400" i="1" dirty="0" smtClean="0">
              <a:solidFill>
                <a:srgbClr val="C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s-EC" sz="2400" i="1" dirty="0" smtClean="0">
                <a:solidFill>
                  <a:srgbClr val="C00000"/>
                </a:solidFill>
                <a:latin typeface="Arial" panose="020B0604020202020204" pitchFamily="34" charset="0"/>
                <a:ea typeface="Calibri" panose="020F0502020204030204" pitchFamily="34" charset="0"/>
                <a:cs typeface="Arial" panose="020B0604020202020204" pitchFamily="34" charset="0"/>
              </a:rPr>
              <a:t>La </a:t>
            </a:r>
            <a:r>
              <a:rPr lang="es-EC" sz="2400" i="1" dirty="0">
                <a:solidFill>
                  <a:srgbClr val="C00000"/>
                </a:solidFill>
                <a:latin typeface="Arial" panose="020B0604020202020204" pitchFamily="34" charset="0"/>
                <a:ea typeface="Calibri" panose="020F0502020204030204" pitchFamily="34" charset="0"/>
                <a:cs typeface="Arial" panose="020B0604020202020204" pitchFamily="34" charset="0"/>
              </a:rPr>
              <a:t>hemorragia uterina disfuncional es la urgencia ginecológica más frecuente de la adolescente; este trastorno se define como hemorragia excesiva prolongada e irregular, que proviene del endometrio y no se relaciona con lesiones anatómicas del útero.</a:t>
            </a:r>
            <a:endParaRPr lang="es-EC" sz="2400" i="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89045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191441" y="617880"/>
            <a:ext cx="9251622" cy="3970318"/>
          </a:xfrm>
          <a:prstGeom prst="rect">
            <a:avLst/>
          </a:prstGeom>
        </p:spPr>
        <p:txBody>
          <a:bodyPr wrap="square">
            <a:spAutoFit/>
          </a:bodyPr>
          <a:lstStyle/>
          <a:p>
            <a:pPr algn="just">
              <a:lnSpc>
                <a:spcPct val="150000"/>
              </a:lnSpc>
              <a:spcAft>
                <a:spcPts val="0"/>
              </a:spcAft>
            </a:pPr>
            <a:r>
              <a:rPr lang="es-EC" sz="2400" b="1" i="1" dirty="0" smtClean="0">
                <a:solidFill>
                  <a:srgbClr val="C00000"/>
                </a:solidFill>
                <a:latin typeface="Arial" panose="020B0604020202020204" pitchFamily="34" charset="0"/>
                <a:ea typeface="Calibri" panose="020F0502020204030204" pitchFamily="34" charset="0"/>
                <a:cs typeface="Arial" panose="020B0604020202020204" pitchFamily="34" charset="0"/>
              </a:rPr>
              <a:t>Diagnóstico</a:t>
            </a:r>
            <a:endParaRPr lang="es-EC" sz="2400" i="1"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s-EC" sz="2400" i="1" dirty="0">
                <a:solidFill>
                  <a:srgbClr val="C00000"/>
                </a:solidFill>
                <a:latin typeface="Arial" panose="020B0604020202020204" pitchFamily="34" charset="0"/>
                <a:ea typeface="Calibri" panose="020F0502020204030204" pitchFamily="34" charset="0"/>
                <a:cs typeface="Arial" panose="020B0604020202020204" pitchFamily="34" charset="0"/>
              </a:rPr>
              <a:t>Es un diagnóstico de exclusión, por lo que ante la paciente con sangramiento genital, debemos contestar</a:t>
            </a:r>
          </a:p>
          <a:p>
            <a:pPr algn="just">
              <a:lnSpc>
                <a:spcPct val="150000"/>
              </a:lnSpc>
              <a:spcAft>
                <a:spcPts val="0"/>
              </a:spcAft>
            </a:pPr>
            <a:r>
              <a:rPr lang="es-EC" sz="2400" i="1" dirty="0">
                <a:solidFill>
                  <a:srgbClr val="C00000"/>
                </a:solidFill>
                <a:latin typeface="Arial" panose="020B0604020202020204" pitchFamily="34" charset="0"/>
                <a:ea typeface="Calibri" panose="020F0502020204030204" pitchFamily="34" charset="0"/>
                <a:cs typeface="Arial" panose="020B0604020202020204" pitchFamily="34" charset="0"/>
              </a:rPr>
              <a:t>3 preguntas:</a:t>
            </a:r>
          </a:p>
          <a:p>
            <a:pPr algn="just">
              <a:lnSpc>
                <a:spcPct val="150000"/>
              </a:lnSpc>
              <a:spcAft>
                <a:spcPts val="0"/>
              </a:spcAft>
            </a:pPr>
            <a:r>
              <a:rPr lang="es-EC" sz="2400" i="1" dirty="0">
                <a:solidFill>
                  <a:srgbClr val="C00000"/>
                </a:solidFill>
                <a:latin typeface="Arial" panose="020B0604020202020204" pitchFamily="34" charset="0"/>
                <a:ea typeface="Calibri" panose="020F0502020204030204" pitchFamily="34" charset="0"/>
                <a:cs typeface="Arial" panose="020B0604020202020204" pitchFamily="34" charset="0"/>
              </a:rPr>
              <a:t>1. ¿Es de origen uterino la hemorragia?</a:t>
            </a:r>
          </a:p>
          <a:p>
            <a:pPr algn="just">
              <a:lnSpc>
                <a:spcPct val="150000"/>
              </a:lnSpc>
              <a:spcAft>
                <a:spcPts val="0"/>
              </a:spcAft>
            </a:pPr>
            <a:r>
              <a:rPr lang="es-EC" sz="2400" i="1" dirty="0">
                <a:solidFill>
                  <a:srgbClr val="C00000"/>
                </a:solidFill>
                <a:latin typeface="Arial" panose="020B0604020202020204" pitchFamily="34" charset="0"/>
                <a:ea typeface="Calibri" panose="020F0502020204030204" pitchFamily="34" charset="0"/>
                <a:cs typeface="Arial" panose="020B0604020202020204" pitchFamily="34" charset="0"/>
              </a:rPr>
              <a:t>2. ¿Es anovulatoria?</a:t>
            </a:r>
          </a:p>
          <a:p>
            <a:pPr algn="just">
              <a:lnSpc>
                <a:spcPct val="150000"/>
              </a:lnSpc>
              <a:spcAft>
                <a:spcPts val="0"/>
              </a:spcAft>
            </a:pPr>
            <a:r>
              <a:rPr lang="es-EC" sz="2400" i="1" dirty="0">
                <a:solidFill>
                  <a:srgbClr val="C00000"/>
                </a:solidFill>
                <a:latin typeface="Arial" panose="020B0604020202020204" pitchFamily="34" charset="0"/>
                <a:ea typeface="Calibri" panose="020F0502020204030204" pitchFamily="34" charset="0"/>
                <a:cs typeface="Arial" panose="020B0604020202020204" pitchFamily="34" charset="0"/>
              </a:rPr>
              <a:t>3. ¿Ocurre en ciclos ovulatorios (tal vez tienen causa orgánica)?</a:t>
            </a:r>
            <a:endParaRPr lang="es-EC" sz="2400" i="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072595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105394" y="689386"/>
            <a:ext cx="6960357" cy="2308324"/>
          </a:xfrm>
          <a:prstGeom prst="rect">
            <a:avLst/>
          </a:prstGeom>
        </p:spPr>
        <p:txBody>
          <a:bodyPr wrap="square">
            <a:spAutoFit/>
          </a:bodyPr>
          <a:lstStyle/>
          <a:p>
            <a:pPr algn="just">
              <a:lnSpc>
                <a:spcPct val="150000"/>
              </a:lnSpc>
              <a:spcAft>
                <a:spcPts val="0"/>
              </a:spcAft>
            </a:pPr>
            <a:r>
              <a:rPr lang="es-EC" sz="2400" b="1" i="1" dirty="0">
                <a:solidFill>
                  <a:srgbClr val="C00000"/>
                </a:solidFill>
                <a:latin typeface="Arial" panose="020B0604020202020204" pitchFamily="34" charset="0"/>
                <a:ea typeface="Calibri" panose="020F0502020204030204" pitchFamily="34" charset="0"/>
                <a:cs typeface="Arial" panose="020B0604020202020204" pitchFamily="34" charset="0"/>
              </a:rPr>
              <a:t>Pruebas básicas de </a:t>
            </a:r>
            <a:r>
              <a:rPr lang="es-EC" sz="2400" b="1" i="1" dirty="0" smtClean="0">
                <a:solidFill>
                  <a:srgbClr val="C00000"/>
                </a:solidFill>
                <a:latin typeface="Arial" panose="020B0604020202020204" pitchFamily="34" charset="0"/>
                <a:ea typeface="Calibri" panose="020F0502020204030204" pitchFamily="34" charset="0"/>
                <a:cs typeface="Arial" panose="020B0604020202020204" pitchFamily="34" charset="0"/>
              </a:rPr>
              <a:t>laboratorio</a:t>
            </a:r>
            <a:endParaRPr lang="es-EC" sz="2400" i="1"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s-EC" sz="2400" i="1" dirty="0">
                <a:solidFill>
                  <a:srgbClr val="C00000"/>
                </a:solidFill>
                <a:latin typeface="Arial" panose="020B0604020202020204" pitchFamily="34" charset="0"/>
                <a:ea typeface="Calibri" panose="020F0502020204030204" pitchFamily="34" charset="0"/>
                <a:cs typeface="Arial" panose="020B0604020202020204" pitchFamily="34" charset="0"/>
              </a:rPr>
              <a:t>1. Hemograma completo.</a:t>
            </a:r>
          </a:p>
          <a:p>
            <a:pPr algn="just">
              <a:lnSpc>
                <a:spcPct val="150000"/>
              </a:lnSpc>
              <a:spcAft>
                <a:spcPts val="0"/>
              </a:spcAft>
            </a:pPr>
            <a:r>
              <a:rPr lang="es-EC" sz="2400" i="1" dirty="0">
                <a:solidFill>
                  <a:srgbClr val="C00000"/>
                </a:solidFill>
                <a:latin typeface="Arial" panose="020B0604020202020204" pitchFamily="34" charset="0"/>
                <a:ea typeface="Calibri" panose="020F0502020204030204" pitchFamily="34" charset="0"/>
                <a:cs typeface="Arial" panose="020B0604020202020204" pitchFamily="34" charset="0"/>
              </a:rPr>
              <a:t>2. Coagulación y sangramiento.</a:t>
            </a:r>
          </a:p>
          <a:p>
            <a:pPr algn="just">
              <a:lnSpc>
                <a:spcPct val="150000"/>
              </a:lnSpc>
              <a:spcAft>
                <a:spcPts val="0"/>
              </a:spcAft>
            </a:pPr>
            <a:r>
              <a:rPr lang="es-EC" sz="2400" i="1" dirty="0">
                <a:solidFill>
                  <a:srgbClr val="C00000"/>
                </a:solidFill>
                <a:latin typeface="Arial" panose="020B0604020202020204" pitchFamily="34" charset="0"/>
                <a:ea typeface="Calibri" panose="020F0502020204030204" pitchFamily="34" charset="0"/>
                <a:cs typeface="Arial" panose="020B0604020202020204" pitchFamily="34" charset="0"/>
              </a:rPr>
              <a:t>3. Cuantificación hormonal (TSH, FSH).</a:t>
            </a:r>
            <a:endParaRPr lang="es-EC" sz="2400" i="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044689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142699" y="686527"/>
            <a:ext cx="8134065" cy="2793842"/>
          </a:xfrm>
          <a:prstGeom prst="rect">
            <a:avLst/>
          </a:prstGeom>
        </p:spPr>
        <p:txBody>
          <a:bodyPr wrap="square">
            <a:spAutoFit/>
          </a:bodyPr>
          <a:lstStyle/>
          <a:p>
            <a:pPr algn="just">
              <a:lnSpc>
                <a:spcPct val="150000"/>
              </a:lnSpc>
              <a:spcAft>
                <a:spcPts val="0"/>
              </a:spcAft>
            </a:pPr>
            <a:r>
              <a:rPr lang="es-EC" sz="2400" b="1" i="1" dirty="0">
                <a:solidFill>
                  <a:srgbClr val="C00000"/>
                </a:solidFill>
                <a:latin typeface="Arial" panose="020B0604020202020204" pitchFamily="34" charset="0"/>
                <a:ea typeface="Calibri" panose="020F0502020204030204" pitchFamily="34" charset="0"/>
                <a:cs typeface="Arial" panose="020B0604020202020204" pitchFamily="34" charset="0"/>
              </a:rPr>
              <a:t>Los principios generales del tratamiento son:</a:t>
            </a:r>
            <a:endParaRPr lang="es-EC" sz="2400" i="1"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s-EC" sz="2400" i="1" dirty="0">
                <a:solidFill>
                  <a:srgbClr val="C00000"/>
                </a:solidFill>
                <a:latin typeface="Arial" panose="020B0604020202020204" pitchFamily="34" charset="0"/>
                <a:ea typeface="Calibri" panose="020F0502020204030204" pitchFamily="34" charset="0"/>
                <a:cs typeface="Arial" panose="020B0604020202020204" pitchFamily="34" charset="0"/>
              </a:rPr>
              <a:t>1. Hacer el diagnóstico (diagnóstico diferencial).</a:t>
            </a:r>
          </a:p>
          <a:p>
            <a:pPr algn="just">
              <a:lnSpc>
                <a:spcPct val="150000"/>
              </a:lnSpc>
              <a:spcAft>
                <a:spcPts val="0"/>
              </a:spcAft>
            </a:pPr>
            <a:r>
              <a:rPr lang="es-EC" sz="2400" i="1" dirty="0">
                <a:solidFill>
                  <a:srgbClr val="C00000"/>
                </a:solidFill>
                <a:latin typeface="Arial" panose="020B0604020202020204" pitchFamily="34" charset="0"/>
                <a:ea typeface="Calibri" panose="020F0502020204030204" pitchFamily="34" charset="0"/>
                <a:cs typeface="Arial" panose="020B0604020202020204" pitchFamily="34" charset="0"/>
              </a:rPr>
              <a:t>2. Valoración de la paciente.</a:t>
            </a:r>
          </a:p>
          <a:p>
            <a:pPr algn="just">
              <a:lnSpc>
                <a:spcPct val="150000"/>
              </a:lnSpc>
              <a:spcAft>
                <a:spcPts val="0"/>
              </a:spcAft>
            </a:pPr>
            <a:r>
              <a:rPr lang="es-EC" sz="2400" i="1" dirty="0">
                <a:solidFill>
                  <a:srgbClr val="C00000"/>
                </a:solidFill>
                <a:latin typeface="Arial" panose="020B0604020202020204" pitchFamily="34" charset="0"/>
                <a:ea typeface="Calibri" panose="020F0502020204030204" pitchFamily="34" charset="0"/>
                <a:cs typeface="Arial" panose="020B0604020202020204" pitchFamily="34" charset="0"/>
              </a:rPr>
              <a:t>3. Individualización del tratamiento.</a:t>
            </a:r>
          </a:p>
          <a:p>
            <a:pPr algn="just">
              <a:lnSpc>
                <a:spcPct val="150000"/>
              </a:lnSpc>
              <a:spcAft>
                <a:spcPts val="0"/>
              </a:spcAft>
            </a:pPr>
            <a:r>
              <a:rPr lang="es-EC" sz="2400" i="1" dirty="0">
                <a:solidFill>
                  <a:srgbClr val="C00000"/>
                </a:solidFill>
                <a:latin typeface="Arial" panose="020B0604020202020204" pitchFamily="34" charset="0"/>
                <a:ea typeface="Calibri" panose="020F0502020204030204" pitchFamily="34" charset="0"/>
                <a:cs typeface="Arial" panose="020B0604020202020204" pitchFamily="34" charset="0"/>
              </a:rPr>
              <a:t>4. Observación continúa.</a:t>
            </a:r>
            <a:endParaRPr lang="es-EC" sz="2400" i="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332462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33304" y="671042"/>
            <a:ext cx="9701608" cy="3416320"/>
          </a:xfrm>
          <a:prstGeom prst="rect">
            <a:avLst/>
          </a:prstGeom>
        </p:spPr>
        <p:txBody>
          <a:bodyPr wrap="square">
            <a:spAutoFit/>
          </a:bodyPr>
          <a:lstStyle/>
          <a:p>
            <a:pPr algn="just">
              <a:lnSpc>
                <a:spcPct val="150000"/>
              </a:lnSpc>
              <a:spcAft>
                <a:spcPts val="0"/>
              </a:spcAft>
            </a:pPr>
            <a:r>
              <a:rPr lang="es-EC" sz="2400" b="1" i="1" dirty="0">
                <a:solidFill>
                  <a:srgbClr val="C00000"/>
                </a:solidFill>
                <a:latin typeface="Arial" panose="020B0604020202020204" pitchFamily="34" charset="0"/>
                <a:ea typeface="Calibri" panose="020F0502020204030204" pitchFamily="34" charset="0"/>
                <a:cs typeface="Arial" panose="020B0604020202020204" pitchFamily="34" charset="0"/>
              </a:rPr>
              <a:t>Las anomalías congénitas fundamentales son:</a:t>
            </a:r>
            <a:endParaRPr lang="es-EC" sz="2400" i="1"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s-EC" sz="2400" i="1" dirty="0">
                <a:solidFill>
                  <a:srgbClr val="C00000"/>
                </a:solidFill>
                <a:latin typeface="Arial" panose="020B0604020202020204" pitchFamily="34" charset="0"/>
                <a:ea typeface="Calibri" panose="020F0502020204030204" pitchFamily="34" charset="0"/>
                <a:cs typeface="Arial" panose="020B0604020202020204" pitchFamily="34" charset="0"/>
              </a:rPr>
              <a:t>1. Atelia: agenesia del pezón.</a:t>
            </a:r>
          </a:p>
          <a:p>
            <a:pPr algn="just">
              <a:lnSpc>
                <a:spcPct val="150000"/>
              </a:lnSpc>
              <a:spcAft>
                <a:spcPts val="0"/>
              </a:spcAft>
            </a:pPr>
            <a:r>
              <a:rPr lang="es-EC" sz="2400" i="1" dirty="0">
                <a:solidFill>
                  <a:srgbClr val="C00000"/>
                </a:solidFill>
                <a:latin typeface="Arial" panose="020B0604020202020204" pitchFamily="34" charset="0"/>
                <a:ea typeface="Calibri" panose="020F0502020204030204" pitchFamily="34" charset="0"/>
                <a:cs typeface="Arial" panose="020B0604020202020204" pitchFamily="34" charset="0"/>
              </a:rPr>
              <a:t>2. Alteraciones del desarrollo del pezón: plano, umbilicado y fisurado.</a:t>
            </a:r>
          </a:p>
          <a:p>
            <a:pPr algn="just">
              <a:lnSpc>
                <a:spcPct val="150000"/>
              </a:lnSpc>
              <a:spcAft>
                <a:spcPts val="0"/>
              </a:spcAft>
            </a:pPr>
            <a:r>
              <a:rPr lang="es-EC" sz="2400" i="1" dirty="0">
                <a:solidFill>
                  <a:srgbClr val="C00000"/>
                </a:solidFill>
                <a:latin typeface="Arial" panose="020B0604020202020204" pitchFamily="34" charset="0"/>
                <a:ea typeface="Calibri" panose="020F0502020204030204" pitchFamily="34" charset="0"/>
                <a:cs typeface="Arial" panose="020B0604020202020204" pitchFamily="34" charset="0"/>
              </a:rPr>
              <a:t>3. Politelia: pezones supernumerarios.</a:t>
            </a:r>
          </a:p>
          <a:p>
            <a:pPr algn="just">
              <a:lnSpc>
                <a:spcPct val="150000"/>
              </a:lnSpc>
              <a:spcAft>
                <a:spcPts val="0"/>
              </a:spcAft>
            </a:pPr>
            <a:r>
              <a:rPr lang="es-EC" sz="2400" i="1" dirty="0">
                <a:solidFill>
                  <a:srgbClr val="C00000"/>
                </a:solidFill>
                <a:latin typeface="Arial" panose="020B0604020202020204" pitchFamily="34" charset="0"/>
                <a:ea typeface="Calibri" panose="020F0502020204030204" pitchFamily="34" charset="0"/>
                <a:cs typeface="Arial" panose="020B0604020202020204" pitchFamily="34" charset="0"/>
              </a:rPr>
              <a:t>4. Amastia: ausencia del botón mamario </a:t>
            </a:r>
            <a:endParaRPr lang="es-EC" sz="2400" i="1" dirty="0" smtClean="0">
              <a:solidFill>
                <a:srgbClr val="C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s-EC" sz="2400" i="1" dirty="0" smtClean="0">
                <a:solidFill>
                  <a:srgbClr val="C00000"/>
                </a:solidFill>
                <a:latin typeface="Arial" panose="020B0604020202020204" pitchFamily="34" charset="0"/>
                <a:ea typeface="Calibri" panose="020F0502020204030204" pitchFamily="34" charset="0"/>
                <a:cs typeface="Arial" panose="020B0604020202020204" pitchFamily="34" charset="0"/>
              </a:rPr>
              <a:t>5</a:t>
            </a:r>
            <a:r>
              <a:rPr lang="es-EC" sz="2400" i="1" dirty="0">
                <a:solidFill>
                  <a:srgbClr val="C00000"/>
                </a:solidFill>
                <a:latin typeface="Arial" panose="020B0604020202020204" pitchFamily="34" charset="0"/>
                <a:ea typeface="Calibri" panose="020F0502020204030204" pitchFamily="34" charset="0"/>
                <a:cs typeface="Arial" panose="020B0604020202020204" pitchFamily="34" charset="0"/>
              </a:rPr>
              <a:t>. Polimastia: mamas supernumerarias.</a:t>
            </a:r>
            <a:endParaRPr lang="es-EC" sz="2400" i="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743314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04946" y="658944"/>
            <a:ext cx="8680127" cy="522302"/>
          </a:xfrm>
        </p:spPr>
        <p:txBody>
          <a:bodyPr>
            <a:noAutofit/>
          </a:bodyPr>
          <a:lstStyle/>
          <a:p>
            <a:r>
              <a:rPr lang="es-EC" sz="2400" b="1" i="1" dirty="0">
                <a:solidFill>
                  <a:srgbClr val="C00000"/>
                </a:solidFill>
                <a:latin typeface="Arial" panose="020B0604020202020204" pitchFamily="34" charset="0"/>
                <a:cs typeface="Arial" panose="020B0604020202020204" pitchFamily="34" charset="0"/>
              </a:rPr>
              <a:t>Afecciones mamarias en niñas y adolescentes</a:t>
            </a:r>
            <a:r>
              <a:rPr lang="es-EC" sz="2400" i="1" dirty="0">
                <a:solidFill>
                  <a:srgbClr val="C00000"/>
                </a:solidFill>
                <a:latin typeface="Arial" panose="020B0604020202020204" pitchFamily="34" charset="0"/>
                <a:cs typeface="Arial" panose="020B0604020202020204" pitchFamily="34" charset="0"/>
              </a:rPr>
              <a:t/>
            </a:r>
            <a:br>
              <a:rPr lang="es-EC" sz="2400" i="1" dirty="0">
                <a:solidFill>
                  <a:srgbClr val="C00000"/>
                </a:solidFill>
                <a:latin typeface="Arial" panose="020B0604020202020204" pitchFamily="34" charset="0"/>
                <a:cs typeface="Arial" panose="020B0604020202020204" pitchFamily="34" charset="0"/>
              </a:rPr>
            </a:br>
            <a:endParaRPr lang="es-EC" sz="2400" i="1" dirty="0">
              <a:solidFill>
                <a:srgbClr val="C00000"/>
              </a:solidFill>
              <a:latin typeface="Arial" panose="020B0604020202020204" pitchFamily="34" charset="0"/>
              <a:cs typeface="Arial" panose="020B0604020202020204" pitchFamily="34" charset="0"/>
            </a:endParaRPr>
          </a:p>
        </p:txBody>
      </p:sp>
      <p:sp>
        <p:nvSpPr>
          <p:cNvPr id="3" name="Marcador de contenido 2"/>
          <p:cNvSpPr>
            <a:spLocks noGrp="1"/>
          </p:cNvSpPr>
          <p:nvPr>
            <p:ph sz="half" idx="1"/>
          </p:nvPr>
        </p:nvSpPr>
        <p:spPr>
          <a:xfrm>
            <a:off x="1402079" y="1752892"/>
            <a:ext cx="5216435" cy="3777622"/>
          </a:xfrm>
        </p:spPr>
        <p:txBody>
          <a:bodyPr>
            <a:noAutofit/>
          </a:bodyPr>
          <a:lstStyle/>
          <a:p>
            <a:pPr marL="0" indent="0">
              <a:buNone/>
            </a:pPr>
            <a:r>
              <a:rPr lang="es-EC" sz="2400" b="1" i="1" dirty="0">
                <a:solidFill>
                  <a:srgbClr val="C00000"/>
                </a:solidFill>
                <a:latin typeface="Arial" panose="020B0604020202020204" pitchFamily="34" charset="0"/>
                <a:cs typeface="Arial" panose="020B0604020202020204" pitchFamily="34" charset="0"/>
              </a:rPr>
              <a:t>Trastornos mamarios en </a:t>
            </a:r>
            <a:r>
              <a:rPr lang="es-EC" sz="2400" b="1" i="1" dirty="0" smtClean="0">
                <a:solidFill>
                  <a:srgbClr val="C00000"/>
                </a:solidFill>
                <a:latin typeface="Arial" panose="020B0604020202020204" pitchFamily="34" charset="0"/>
                <a:cs typeface="Arial" panose="020B0604020202020204" pitchFamily="34" charset="0"/>
              </a:rPr>
              <a:t>niña </a:t>
            </a:r>
            <a:r>
              <a:rPr lang="es-EC" sz="2400" b="1" i="1" dirty="0" err="1" smtClean="0">
                <a:solidFill>
                  <a:srgbClr val="C00000"/>
                </a:solidFill>
                <a:latin typeface="Arial" panose="020B0604020202020204" pitchFamily="34" charset="0"/>
                <a:cs typeface="Arial" panose="020B0604020202020204" pitchFamily="34" charset="0"/>
              </a:rPr>
              <a:t>Prepúber</a:t>
            </a:r>
            <a:endParaRPr lang="es-EC" sz="2400" i="1" dirty="0">
              <a:solidFill>
                <a:srgbClr val="C00000"/>
              </a:solidFill>
              <a:latin typeface="Arial" panose="020B0604020202020204" pitchFamily="34" charset="0"/>
              <a:cs typeface="Arial" panose="020B0604020202020204" pitchFamily="34" charset="0"/>
            </a:endParaRPr>
          </a:p>
          <a:p>
            <a:r>
              <a:rPr lang="es-EC" sz="2400" i="1" dirty="0">
                <a:solidFill>
                  <a:srgbClr val="C00000"/>
                </a:solidFill>
                <a:latin typeface="Arial" panose="020B0604020202020204" pitchFamily="34" charset="0"/>
                <a:cs typeface="Arial" panose="020B0604020202020204" pitchFamily="34" charset="0"/>
              </a:rPr>
              <a:t>Hipertrofia </a:t>
            </a:r>
            <a:r>
              <a:rPr lang="es-EC" sz="2400" i="1" dirty="0" smtClean="0">
                <a:solidFill>
                  <a:srgbClr val="C00000"/>
                </a:solidFill>
                <a:latin typeface="Arial" panose="020B0604020202020204" pitchFamily="34" charset="0"/>
                <a:cs typeface="Arial" panose="020B0604020202020204" pitchFamily="34" charset="0"/>
              </a:rPr>
              <a:t>neonatal</a:t>
            </a:r>
          </a:p>
          <a:p>
            <a:r>
              <a:rPr lang="es-EC" sz="2400" i="1" dirty="0">
                <a:solidFill>
                  <a:srgbClr val="C00000"/>
                </a:solidFill>
                <a:latin typeface="Arial" panose="020B0604020202020204" pitchFamily="34" charset="0"/>
                <a:cs typeface="Arial" panose="020B0604020202020204" pitchFamily="34" charset="0"/>
              </a:rPr>
              <a:t>Telarquía prematura</a:t>
            </a:r>
          </a:p>
          <a:p>
            <a:r>
              <a:rPr lang="es-EC" sz="2400" i="1" dirty="0" err="1" smtClean="0">
                <a:solidFill>
                  <a:srgbClr val="C00000"/>
                </a:solidFill>
                <a:latin typeface="Arial" panose="020B0604020202020204" pitchFamily="34" charset="0"/>
                <a:cs typeface="Arial" panose="020B0604020202020204" pitchFamily="34" charset="0"/>
              </a:rPr>
              <a:t>Telarquía</a:t>
            </a:r>
            <a:r>
              <a:rPr lang="es-EC" sz="2400" i="1" dirty="0" smtClean="0">
                <a:solidFill>
                  <a:srgbClr val="C00000"/>
                </a:solidFill>
                <a:latin typeface="Arial" panose="020B0604020202020204" pitchFamily="34" charset="0"/>
                <a:cs typeface="Arial" panose="020B0604020202020204" pitchFamily="34" charset="0"/>
              </a:rPr>
              <a:t> </a:t>
            </a:r>
            <a:r>
              <a:rPr lang="es-EC" sz="2400" i="1" dirty="0">
                <a:solidFill>
                  <a:srgbClr val="C00000"/>
                </a:solidFill>
                <a:latin typeface="Arial" panose="020B0604020202020204" pitchFamily="34" charset="0"/>
                <a:cs typeface="Arial" panose="020B0604020202020204" pitchFamily="34" charset="0"/>
              </a:rPr>
              <a:t>precoz.</a:t>
            </a:r>
          </a:p>
          <a:p>
            <a:r>
              <a:rPr lang="es-EC" sz="2400" i="1" dirty="0">
                <a:solidFill>
                  <a:srgbClr val="C00000"/>
                </a:solidFill>
                <a:latin typeface="Arial" panose="020B0604020202020204" pitchFamily="34" charset="0"/>
                <a:cs typeface="Arial" panose="020B0604020202020204" pitchFamily="34" charset="0"/>
              </a:rPr>
              <a:t>Linfangiomas, hemangiomas o linfohemangiomas.</a:t>
            </a:r>
          </a:p>
          <a:p>
            <a:pPr marL="0" indent="0">
              <a:lnSpc>
                <a:spcPct val="170000"/>
              </a:lnSpc>
              <a:buNone/>
            </a:pPr>
            <a:endParaRPr lang="es-EC" sz="2400" i="1" dirty="0">
              <a:solidFill>
                <a:srgbClr val="C00000"/>
              </a:solidFill>
              <a:latin typeface="Arial" panose="020B0604020202020204" pitchFamily="34" charset="0"/>
              <a:cs typeface="Arial" panose="020B0604020202020204" pitchFamily="34" charset="0"/>
            </a:endParaRPr>
          </a:p>
        </p:txBody>
      </p:sp>
      <p:sp>
        <p:nvSpPr>
          <p:cNvPr id="4" name="Marcador de contenido 3"/>
          <p:cNvSpPr>
            <a:spLocks noGrp="1"/>
          </p:cNvSpPr>
          <p:nvPr>
            <p:ph sz="half" idx="2"/>
          </p:nvPr>
        </p:nvSpPr>
        <p:spPr>
          <a:xfrm>
            <a:off x="6618514" y="1752892"/>
            <a:ext cx="4819900" cy="4175564"/>
          </a:xfrm>
        </p:spPr>
        <p:txBody>
          <a:bodyPr>
            <a:noAutofit/>
          </a:bodyPr>
          <a:lstStyle/>
          <a:p>
            <a:pPr marL="0" indent="0">
              <a:buNone/>
            </a:pPr>
            <a:r>
              <a:rPr lang="es-EC" sz="2400" b="1" i="1" dirty="0">
                <a:solidFill>
                  <a:srgbClr val="C00000"/>
                </a:solidFill>
                <a:latin typeface="Arial" panose="020B0604020202020204" pitchFamily="34" charset="0"/>
                <a:cs typeface="Arial" panose="020B0604020202020204" pitchFamily="34" charset="0"/>
              </a:rPr>
              <a:t>Trastornos mamarios en las adolescentes</a:t>
            </a:r>
            <a:endParaRPr lang="es-EC" sz="2400" i="1" dirty="0">
              <a:solidFill>
                <a:srgbClr val="C00000"/>
              </a:solidFill>
              <a:latin typeface="Arial" panose="020B0604020202020204" pitchFamily="34" charset="0"/>
              <a:cs typeface="Arial" panose="020B0604020202020204" pitchFamily="34" charset="0"/>
            </a:endParaRPr>
          </a:p>
          <a:p>
            <a:r>
              <a:rPr lang="es-EC" sz="2400" i="1" dirty="0">
                <a:solidFill>
                  <a:srgbClr val="C00000"/>
                </a:solidFill>
                <a:latin typeface="Arial" panose="020B0604020202020204" pitchFamily="34" charset="0"/>
                <a:cs typeface="Arial" panose="020B0604020202020204" pitchFamily="34" charset="0"/>
              </a:rPr>
              <a:t>Ingurgitación dolorosa</a:t>
            </a:r>
          </a:p>
          <a:p>
            <a:r>
              <a:rPr lang="es-EC" sz="2400" i="1" dirty="0">
                <a:solidFill>
                  <a:srgbClr val="C00000"/>
                </a:solidFill>
                <a:latin typeface="Arial" panose="020B0604020202020204" pitchFamily="34" charset="0"/>
                <a:cs typeface="Arial" panose="020B0604020202020204" pitchFamily="34" charset="0"/>
              </a:rPr>
              <a:t>Asimetría.</a:t>
            </a:r>
          </a:p>
          <a:p>
            <a:r>
              <a:rPr lang="es-EC" sz="2400" i="1" dirty="0">
                <a:solidFill>
                  <a:srgbClr val="C00000"/>
                </a:solidFill>
                <a:latin typeface="Arial" panose="020B0604020202020204" pitchFamily="34" charset="0"/>
                <a:cs typeface="Arial" panose="020B0604020202020204" pitchFamily="34" charset="0"/>
              </a:rPr>
              <a:t>Hipoplasia.</a:t>
            </a:r>
          </a:p>
          <a:p>
            <a:r>
              <a:rPr lang="es-EC" sz="2400" i="1" dirty="0">
                <a:solidFill>
                  <a:srgbClr val="C00000"/>
                </a:solidFill>
                <a:latin typeface="Arial" panose="020B0604020202020204" pitchFamily="34" charset="0"/>
                <a:cs typeface="Arial" panose="020B0604020202020204" pitchFamily="34" charset="0"/>
              </a:rPr>
              <a:t>Hipertrofia virginal.</a:t>
            </a:r>
          </a:p>
          <a:p>
            <a:r>
              <a:rPr lang="es-EC" sz="2400" i="1" dirty="0">
                <a:solidFill>
                  <a:srgbClr val="C00000"/>
                </a:solidFill>
                <a:latin typeface="Arial" panose="020B0604020202020204" pitchFamily="34" charset="0"/>
                <a:cs typeface="Arial" panose="020B0604020202020204" pitchFamily="34" charset="0"/>
              </a:rPr>
              <a:t>Galactorrea.</a:t>
            </a:r>
          </a:p>
          <a:p>
            <a:r>
              <a:rPr lang="es-EC" sz="2400" i="1" dirty="0">
                <a:solidFill>
                  <a:srgbClr val="C00000"/>
                </a:solidFill>
                <a:latin typeface="Arial" panose="020B0604020202020204" pitchFamily="34" charset="0"/>
                <a:cs typeface="Arial" panose="020B0604020202020204" pitchFamily="34" charset="0"/>
              </a:rPr>
              <a:t>Atrofia</a:t>
            </a:r>
          </a:p>
          <a:p>
            <a:r>
              <a:rPr lang="es-EC" sz="2400" i="1" dirty="0">
                <a:solidFill>
                  <a:srgbClr val="C00000"/>
                </a:solidFill>
                <a:latin typeface="Arial" panose="020B0604020202020204" pitchFamily="34" charset="0"/>
                <a:cs typeface="Arial" panose="020B0604020202020204" pitchFamily="34" charset="0"/>
              </a:rPr>
              <a:t>Mastitis.</a:t>
            </a:r>
          </a:p>
          <a:p>
            <a:r>
              <a:rPr lang="es-EC" sz="2400" i="1" dirty="0">
                <a:solidFill>
                  <a:srgbClr val="C00000"/>
                </a:solidFill>
                <a:latin typeface="Arial" panose="020B0604020202020204" pitchFamily="34" charset="0"/>
                <a:cs typeface="Arial" panose="020B0604020202020204" pitchFamily="34" charset="0"/>
              </a:rPr>
              <a:t>Nódulos y tumores</a:t>
            </a:r>
          </a:p>
          <a:p>
            <a:endParaRPr lang="es-EC" sz="2000" dirty="0"/>
          </a:p>
        </p:txBody>
      </p:sp>
    </p:spTree>
    <p:extLst>
      <p:ext uri="{BB962C8B-B14F-4D97-AF65-F5344CB8AC3E}">
        <p14:creationId xmlns:p14="http://schemas.microsoft.com/office/powerpoint/2010/main" val="38283263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 y="1"/>
            <a:ext cx="12192000" cy="6857999"/>
          </a:xfrm>
          <a:prstGeom prst="rect">
            <a:avLst/>
          </a:prstGeom>
        </p:spPr>
      </p:pic>
    </p:spTree>
    <p:extLst>
      <p:ext uri="{BB962C8B-B14F-4D97-AF65-F5344CB8AC3E}">
        <p14:creationId xmlns:p14="http://schemas.microsoft.com/office/powerpoint/2010/main" val="16737984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856095" y="705887"/>
            <a:ext cx="9648967" cy="4047839"/>
          </a:xfrm>
          <a:prstGeom prst="rect">
            <a:avLst/>
          </a:prstGeom>
        </p:spPr>
        <p:txBody>
          <a:bodyPr wrap="square">
            <a:spAutoFit/>
          </a:bodyPr>
          <a:lstStyle/>
          <a:p>
            <a:pPr algn="just">
              <a:lnSpc>
                <a:spcPct val="107000"/>
              </a:lnSpc>
              <a:spcAft>
                <a:spcPts val="0"/>
              </a:spcAft>
            </a:pPr>
            <a:r>
              <a:rPr lang="es-EC" sz="2400" b="1" i="1" dirty="0">
                <a:solidFill>
                  <a:srgbClr val="C00000"/>
                </a:solidFill>
                <a:latin typeface="Arial" panose="020B0604020202020204" pitchFamily="34" charset="0"/>
                <a:ea typeface="Calibri" panose="020F0502020204030204" pitchFamily="34" charset="0"/>
                <a:cs typeface="Arial" panose="020B0604020202020204" pitchFamily="34" charset="0"/>
              </a:rPr>
              <a:t>Preguntas de </a:t>
            </a:r>
            <a:r>
              <a:rPr lang="es-EC" sz="2400" b="1" i="1" dirty="0" smtClean="0">
                <a:solidFill>
                  <a:srgbClr val="C00000"/>
                </a:solidFill>
                <a:latin typeface="Arial" panose="020B0604020202020204" pitchFamily="34" charset="0"/>
                <a:ea typeface="Calibri" panose="020F0502020204030204" pitchFamily="34" charset="0"/>
                <a:cs typeface="Arial" panose="020B0604020202020204" pitchFamily="34" charset="0"/>
              </a:rPr>
              <a:t>control</a:t>
            </a:r>
          </a:p>
          <a:p>
            <a:pPr algn="just">
              <a:lnSpc>
                <a:spcPct val="107000"/>
              </a:lnSpc>
              <a:spcAft>
                <a:spcPts val="0"/>
              </a:spcAft>
            </a:pPr>
            <a:endParaRPr lang="es-EC" sz="2400" i="1"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50000"/>
              </a:lnSpc>
              <a:spcAft>
                <a:spcPts val="0"/>
              </a:spcAft>
              <a:buFont typeface="Wingdings" panose="05000000000000000000" pitchFamily="2" charset="2"/>
              <a:buChar char="Ø"/>
            </a:pPr>
            <a:r>
              <a:rPr lang="es-EC" sz="2400" i="1" dirty="0">
                <a:solidFill>
                  <a:srgbClr val="C00000"/>
                </a:solidFill>
                <a:latin typeface="Arial" panose="020B0604020202020204" pitchFamily="34" charset="0"/>
                <a:ea typeface="Calibri" panose="020F0502020204030204" pitchFamily="34" charset="0"/>
                <a:cs typeface="Arial" panose="020B0604020202020204" pitchFamily="34" charset="0"/>
              </a:rPr>
              <a:t>¿Diga algunos criterios bioéticos a tener en cuenta en la atención Integral a Adolescentes</a:t>
            </a:r>
            <a:r>
              <a:rPr lang="es-EC" sz="2400" i="1" dirty="0" smtClean="0">
                <a:solidFill>
                  <a:srgbClr val="C00000"/>
                </a:solidFill>
                <a:latin typeface="Arial" panose="020B0604020202020204" pitchFamily="34" charset="0"/>
                <a:ea typeface="Calibri" panose="020F0502020204030204" pitchFamily="34" charset="0"/>
                <a:cs typeface="Arial" panose="020B0604020202020204" pitchFamily="34" charset="0"/>
              </a:rPr>
              <a:t>?</a:t>
            </a:r>
          </a:p>
          <a:p>
            <a:pPr algn="just">
              <a:lnSpc>
                <a:spcPct val="150000"/>
              </a:lnSpc>
              <a:spcAft>
                <a:spcPts val="0"/>
              </a:spcAft>
            </a:pPr>
            <a:endParaRPr lang="es-EC" sz="2400" i="1"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50000"/>
              </a:lnSpc>
              <a:spcAft>
                <a:spcPts val="0"/>
              </a:spcAft>
              <a:buFont typeface="Wingdings" panose="05000000000000000000" pitchFamily="2" charset="2"/>
              <a:buChar char="Ø"/>
            </a:pPr>
            <a:r>
              <a:rPr lang="es-EC" sz="2400" i="1" dirty="0">
                <a:solidFill>
                  <a:srgbClr val="C00000"/>
                </a:solidFill>
                <a:latin typeface="Arial" panose="020B0604020202020204" pitchFamily="34" charset="0"/>
                <a:ea typeface="Calibri" panose="020F0502020204030204" pitchFamily="34" charset="0"/>
                <a:cs typeface="Arial" panose="020B0604020202020204" pitchFamily="34" charset="0"/>
              </a:rPr>
              <a:t>Mencione algunas afecciones ginecológicas en la niña y la adolescente</a:t>
            </a:r>
          </a:p>
          <a:p>
            <a:pPr algn="just">
              <a:lnSpc>
                <a:spcPct val="107000"/>
              </a:lnSpc>
              <a:spcAft>
                <a:spcPts val="0"/>
              </a:spcAft>
            </a:pPr>
            <a:r>
              <a:rPr lang="es-EC" sz="2400" b="1" i="1" dirty="0">
                <a:latin typeface="Arial" panose="020B0604020202020204" pitchFamily="34" charset="0"/>
                <a:ea typeface="Calibri" panose="020F0502020204030204" pitchFamily="34" charset="0"/>
                <a:cs typeface="Times New Roman" panose="02020603050405020304" pitchFamily="18" charset="0"/>
              </a:rPr>
              <a:t> </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54619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43441" y="683952"/>
            <a:ext cx="9630250" cy="5624745"/>
          </a:xfrm>
          <a:prstGeom prst="rect">
            <a:avLst/>
          </a:prstGeom>
        </p:spPr>
        <p:txBody>
          <a:bodyPr wrap="square">
            <a:spAutoFit/>
          </a:bodyPr>
          <a:lstStyle/>
          <a:p>
            <a:pPr algn="just">
              <a:lnSpc>
                <a:spcPct val="107000"/>
              </a:lnSpc>
              <a:spcAft>
                <a:spcPts val="0"/>
              </a:spcAft>
            </a:pPr>
            <a:r>
              <a:rPr lang="es-EC" sz="2400" b="1" i="1" dirty="0" smtClean="0">
                <a:solidFill>
                  <a:srgbClr val="C00000"/>
                </a:solidFill>
                <a:latin typeface="Arial" panose="020B0604020202020204" pitchFamily="34" charset="0"/>
                <a:ea typeface="Calibri" panose="020F0502020204030204" pitchFamily="34" charset="0"/>
                <a:cs typeface="Arial" panose="020B0604020202020204" pitchFamily="34" charset="0"/>
              </a:rPr>
              <a:t>CONCLUSIONES</a:t>
            </a:r>
          </a:p>
          <a:p>
            <a:pPr algn="just">
              <a:lnSpc>
                <a:spcPct val="107000"/>
              </a:lnSpc>
              <a:spcAft>
                <a:spcPts val="0"/>
              </a:spcAft>
            </a:pPr>
            <a:endParaRPr lang="es-EC" sz="2400" b="1" i="1"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mj-lt"/>
              <a:buAutoNum type="arabicPeriod"/>
            </a:pPr>
            <a:r>
              <a:rPr lang="es-ES_tradnl" sz="2400" dirty="0">
                <a:solidFill>
                  <a:srgbClr val="C00000"/>
                </a:solidFill>
                <a:latin typeface="Arial" panose="020B0604020202020204" pitchFamily="34" charset="0"/>
                <a:ea typeface="Times New Roman" panose="02020603050405020304" pitchFamily="18" charset="0"/>
                <a:cs typeface="Arial" panose="020B0604020202020204" pitchFamily="34" charset="0"/>
              </a:rPr>
              <a:t>Marco legal y ético de la atención ginecológica a niñas y adolescentes.</a:t>
            </a:r>
            <a:endParaRPr lang="es-EC" sz="2400"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mj-lt"/>
              <a:buAutoNum type="arabicPeriod"/>
            </a:pPr>
            <a:r>
              <a:rPr lang="es-ES_tradnl" sz="2400" dirty="0">
                <a:solidFill>
                  <a:srgbClr val="C00000"/>
                </a:solidFill>
                <a:latin typeface="Arial" panose="020B0604020202020204" pitchFamily="34" charset="0"/>
                <a:ea typeface="Times New Roman" panose="02020603050405020304" pitchFamily="18" charset="0"/>
                <a:cs typeface="Arial" panose="020B0604020202020204" pitchFamily="34" charset="0"/>
              </a:rPr>
              <a:t>La Historia Clínica</a:t>
            </a:r>
            <a:endParaRPr lang="es-EC" sz="2400"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mj-lt"/>
              <a:buAutoNum type="arabicPeriod"/>
            </a:pPr>
            <a:r>
              <a:rPr lang="es-ES_tradnl" sz="2400" dirty="0">
                <a:solidFill>
                  <a:srgbClr val="C00000"/>
                </a:solidFill>
                <a:latin typeface="Arial" panose="020B0604020202020204" pitchFamily="34" charset="0"/>
                <a:ea typeface="Times New Roman" panose="02020603050405020304" pitchFamily="18" charset="0"/>
                <a:cs typeface="Arial" panose="020B0604020202020204" pitchFamily="34" charset="0"/>
              </a:rPr>
              <a:t>Exploración ginecológica de la niña y la adolescente</a:t>
            </a:r>
            <a:endParaRPr lang="es-EC" sz="2400"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mj-lt"/>
              <a:buAutoNum type="arabicPeriod"/>
            </a:pPr>
            <a:r>
              <a:rPr lang="es-ES_tradnl" sz="2400" dirty="0">
                <a:solidFill>
                  <a:srgbClr val="C00000"/>
                </a:solidFill>
                <a:latin typeface="Arial" panose="020B0604020202020204" pitchFamily="34" charset="0"/>
                <a:ea typeface="Times New Roman" panose="02020603050405020304" pitchFamily="18" charset="0"/>
                <a:cs typeface="Arial" panose="020B0604020202020204" pitchFamily="34" charset="0"/>
              </a:rPr>
              <a:t>Procederes diagnósticos de mayor utilidad en la atención a  niñas y adolescentes</a:t>
            </a:r>
            <a:endParaRPr lang="es-EC" sz="2400"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mj-lt"/>
              <a:buAutoNum type="arabicPeriod"/>
            </a:pPr>
            <a:r>
              <a:rPr lang="es-ES" sz="2400" dirty="0">
                <a:solidFill>
                  <a:srgbClr val="C00000"/>
                </a:solidFill>
                <a:latin typeface="Arial" panose="020B0604020202020204" pitchFamily="34" charset="0"/>
                <a:ea typeface="Times New Roman" panose="02020603050405020304" pitchFamily="18" charset="0"/>
                <a:cs typeface="Arial" panose="020B0604020202020204" pitchFamily="34" charset="0"/>
              </a:rPr>
              <a:t>Afecciones ginecológicas en la niña y la adolescencia</a:t>
            </a:r>
            <a:endParaRPr lang="es-EC" sz="2400"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es-EC" sz="2400" b="1" dirty="0">
                <a:solidFill>
                  <a:srgbClr val="C00000"/>
                </a:solidFill>
                <a:latin typeface="Arial" panose="020B0604020202020204" pitchFamily="34" charset="0"/>
                <a:ea typeface="Calibri" panose="020F0502020204030204" pitchFamily="34" charset="0"/>
                <a:cs typeface="Arial" panose="020B0604020202020204" pitchFamily="34" charset="0"/>
              </a:rPr>
              <a:t> </a:t>
            </a:r>
            <a:endParaRPr lang="es-EC" sz="2400"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es-EC" sz="2400" b="1" dirty="0">
                <a:solidFill>
                  <a:srgbClr val="C00000"/>
                </a:solidFill>
                <a:latin typeface="Arial" panose="020B0604020202020204" pitchFamily="34" charset="0"/>
                <a:ea typeface="Calibri" panose="020F0502020204030204" pitchFamily="34" charset="0"/>
                <a:cs typeface="Arial" panose="020B0604020202020204" pitchFamily="34" charset="0"/>
              </a:rPr>
              <a:t>Orientación de la próxima actividad</a:t>
            </a:r>
            <a:endParaRPr lang="es-EC" sz="2400"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es-ES" sz="2400" dirty="0">
                <a:solidFill>
                  <a:srgbClr val="C00000"/>
                </a:solidFill>
                <a:latin typeface="Arial" panose="020B0604020202020204" pitchFamily="34" charset="0"/>
                <a:ea typeface="Calibri" panose="020F0502020204030204" pitchFamily="34" charset="0"/>
                <a:cs typeface="Arial" panose="020B0604020202020204" pitchFamily="34" charset="0"/>
              </a:rPr>
              <a:t>Desarrollo puberal normal y sus variantes. Crecimiento y desarrollo normal de la mujer en las primeras dos décadas de la vida.</a:t>
            </a:r>
            <a:endParaRPr lang="es-EC" sz="2400"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es-MX" sz="2400" b="1" dirty="0">
                <a:solidFill>
                  <a:srgbClr val="C00000"/>
                </a:solidFill>
                <a:latin typeface="Arial" panose="020B0604020202020204" pitchFamily="34" charset="0"/>
                <a:ea typeface="Calibri" panose="020F0502020204030204" pitchFamily="34" charset="0"/>
                <a:cs typeface="Arial" panose="020B0604020202020204" pitchFamily="34" charset="0"/>
              </a:rPr>
              <a:t> </a:t>
            </a:r>
            <a:endParaRPr lang="es-EC" sz="24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596682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023766" y="618678"/>
            <a:ext cx="9044827" cy="2862322"/>
          </a:xfrm>
          <a:prstGeom prst="rect">
            <a:avLst/>
          </a:prstGeom>
        </p:spPr>
        <p:txBody>
          <a:bodyPr wrap="square">
            <a:spAutoFit/>
          </a:bodyPr>
          <a:lstStyle/>
          <a:p>
            <a:pPr algn="just">
              <a:lnSpc>
                <a:spcPct val="150000"/>
              </a:lnSpc>
              <a:spcAft>
                <a:spcPts val="0"/>
              </a:spcAft>
            </a:pPr>
            <a:r>
              <a:rPr lang="es-MX" sz="2400" b="1" i="1" dirty="0">
                <a:solidFill>
                  <a:srgbClr val="C00000"/>
                </a:solidFill>
                <a:latin typeface="Arial" panose="020B0604020202020204" pitchFamily="34" charset="0"/>
                <a:ea typeface="Calibri" panose="020F0502020204030204" pitchFamily="34" charset="0"/>
                <a:cs typeface="Times New Roman" panose="02020603050405020304" pitchFamily="18" charset="0"/>
              </a:rPr>
              <a:t>Bibliografía básica:</a:t>
            </a:r>
            <a:endParaRPr lang="es-EC" sz="2400" i="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es-ES" sz="2400" i="1" dirty="0">
                <a:solidFill>
                  <a:srgbClr val="C00000"/>
                </a:solidFill>
                <a:latin typeface="Arial" panose="020B0604020202020204" pitchFamily="34" charset="0"/>
                <a:ea typeface="Calibri" panose="020F0502020204030204" pitchFamily="34" charset="0"/>
                <a:cs typeface="Times New Roman" panose="02020603050405020304" pitchFamily="18" charset="0"/>
              </a:rPr>
              <a:t>Rigol – Santisteban. Libro de texto. Obstetricia y Ginecología. La Habana. ECIMED. 2014. </a:t>
            </a:r>
            <a:endParaRPr lang="es-EC" sz="2400" i="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es-ES" sz="2400" i="1" dirty="0">
                <a:solidFill>
                  <a:srgbClr val="C00000"/>
                </a:solidFill>
                <a:latin typeface="Arial" panose="020B0604020202020204" pitchFamily="34" charset="0"/>
                <a:ea typeface="Calibri" panose="020F0502020204030204" pitchFamily="34" charset="0"/>
                <a:cs typeface="Times New Roman" panose="02020603050405020304" pitchFamily="18" charset="0"/>
              </a:rPr>
              <a:t>Obstetricia y Perinatología. Diagnóstico y tratamiento. Colectivo de autores. La Habana. ECIMED. 2013.</a:t>
            </a:r>
            <a:endParaRPr lang="es-EC" sz="2400"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90571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65002" y="824407"/>
            <a:ext cx="9921922" cy="836200"/>
          </a:xfrm>
        </p:spPr>
        <p:txBody>
          <a:bodyPr>
            <a:normAutofit/>
          </a:bodyPr>
          <a:lstStyle/>
          <a:p>
            <a:pPr lvl="0"/>
            <a:r>
              <a:rPr lang="es-ES_tradnl" sz="2400" b="1" i="1" dirty="0">
                <a:solidFill>
                  <a:srgbClr val="C00000"/>
                </a:solidFill>
                <a:latin typeface="Arial" panose="020B0604020202020204" pitchFamily="34" charset="0"/>
                <a:cs typeface="Arial" panose="020B0604020202020204" pitchFamily="34" charset="0"/>
              </a:rPr>
              <a:t>Marco legal y ético de la atención ginecológica a niñas y adolescentes.</a:t>
            </a:r>
            <a:endParaRPr lang="es-EC" sz="2400" dirty="0">
              <a:solidFill>
                <a:srgbClr val="C00000"/>
              </a:solidFill>
              <a:effectLst/>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2065002" y="2137240"/>
            <a:ext cx="9252731" cy="3777622"/>
          </a:xfrm>
        </p:spPr>
        <p:txBody>
          <a:bodyPr>
            <a:normAutofit lnSpcReduction="10000"/>
          </a:bodyPr>
          <a:lstStyle/>
          <a:p>
            <a:pPr algn="just"/>
            <a:r>
              <a:rPr lang="es-EC" sz="2400" b="1" i="1" dirty="0">
                <a:solidFill>
                  <a:srgbClr val="C00000"/>
                </a:solidFill>
                <a:latin typeface="Arial" panose="020B0604020202020204" pitchFamily="34" charset="0"/>
                <a:cs typeface="Arial" panose="020B0604020202020204" pitchFamily="34" charset="0"/>
              </a:rPr>
              <a:t>La ética</a:t>
            </a:r>
            <a:r>
              <a:rPr lang="es-EC" sz="2400" i="1" dirty="0">
                <a:solidFill>
                  <a:srgbClr val="C00000"/>
                </a:solidFill>
                <a:latin typeface="Arial" panose="020B0604020202020204" pitchFamily="34" charset="0"/>
                <a:cs typeface="Arial" panose="020B0604020202020204" pitchFamily="34" charset="0"/>
              </a:rPr>
              <a:t> como ciencia filosófica atañe directa o indirectamente a la práctica vital del hombre. </a:t>
            </a:r>
            <a:endParaRPr lang="es-EC" sz="2400" i="1" dirty="0" smtClean="0">
              <a:solidFill>
                <a:srgbClr val="C00000"/>
              </a:solidFill>
              <a:latin typeface="Arial" panose="020B0604020202020204" pitchFamily="34" charset="0"/>
              <a:cs typeface="Arial" panose="020B0604020202020204" pitchFamily="34" charset="0"/>
            </a:endParaRPr>
          </a:p>
          <a:p>
            <a:pPr algn="just"/>
            <a:r>
              <a:rPr lang="es-EC" sz="2400" i="1" dirty="0" smtClean="0">
                <a:solidFill>
                  <a:srgbClr val="C00000"/>
                </a:solidFill>
                <a:latin typeface="Arial" panose="020B0604020202020204" pitchFamily="34" charset="0"/>
                <a:cs typeface="Arial" panose="020B0604020202020204" pitchFamily="34" charset="0"/>
              </a:rPr>
              <a:t>La </a:t>
            </a:r>
            <a:r>
              <a:rPr lang="es-EC" sz="2400" i="1" dirty="0">
                <a:solidFill>
                  <a:srgbClr val="C00000"/>
                </a:solidFill>
                <a:latin typeface="Arial" panose="020B0604020202020204" pitchFamily="34" charset="0"/>
                <a:cs typeface="Arial" panose="020B0604020202020204" pitchFamily="34" charset="0"/>
              </a:rPr>
              <a:t>ética médica como manifestación particular de la ética atiende a los principios y normas que rigen entre los profesionales, técnicos y demás trabajadores del sector de la salud y muy especialmente la relación del médico con sus pacientes, con otros profesionales, con todos los trabajadores de los servicios de salud entre sí, con sus familiares, además de abarcar otros aspectos como el secreto profesional y el error médico.</a:t>
            </a:r>
          </a:p>
        </p:txBody>
      </p:sp>
    </p:spTree>
    <p:extLst>
      <p:ext uri="{BB962C8B-B14F-4D97-AF65-F5344CB8AC3E}">
        <p14:creationId xmlns:p14="http://schemas.microsoft.com/office/powerpoint/2010/main" val="5083097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175713" y="702685"/>
            <a:ext cx="8679975" cy="5079806"/>
          </a:xfrm>
          <a:prstGeom prst="rect">
            <a:avLst/>
          </a:prstGeom>
        </p:spPr>
      </p:pic>
    </p:spTree>
    <p:extLst>
      <p:ext uri="{BB962C8B-B14F-4D97-AF65-F5344CB8AC3E}">
        <p14:creationId xmlns:p14="http://schemas.microsoft.com/office/powerpoint/2010/main" val="14345933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138986" y="1514901"/>
            <a:ext cx="7861110" cy="2241576"/>
          </a:xfrm>
          <a:prstGeom prst="rect">
            <a:avLst/>
          </a:prstGeom>
        </p:spPr>
        <p:txBody>
          <a:bodyPr wrap="square">
            <a:spAutoFit/>
          </a:bodyPr>
          <a:lstStyle/>
          <a:p>
            <a:pPr algn="just">
              <a:lnSpc>
                <a:spcPct val="150000"/>
              </a:lnSpc>
            </a:pPr>
            <a:r>
              <a:rPr lang="es-EC" sz="2400" b="1" i="1" dirty="0">
                <a:solidFill>
                  <a:srgbClr val="C00000"/>
                </a:solidFill>
                <a:latin typeface="Arial" panose="020B0604020202020204" pitchFamily="34" charset="0"/>
                <a:ea typeface="Times New Roman" panose="02020603050405020304" pitchFamily="18" charset="0"/>
              </a:rPr>
              <a:t>La ética pediátrica puede definirse como el conjunto de comportamientos implicados en el ejercicio de las profesiones que se ocupan de la salud de los niños en los aspectos preventivos y de cuidados. </a:t>
            </a:r>
            <a:endParaRPr lang="es-EC" sz="2400" dirty="0">
              <a:solidFill>
                <a:srgbClr val="C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749910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50933" y="772156"/>
            <a:ext cx="8434317" cy="795257"/>
          </a:xfrm>
        </p:spPr>
        <p:txBody>
          <a:bodyPr>
            <a:normAutofit fontScale="90000"/>
          </a:bodyPr>
          <a:lstStyle/>
          <a:p>
            <a:r>
              <a:rPr lang="es-ES" sz="2700" b="1" i="1" dirty="0" smtClean="0">
                <a:solidFill>
                  <a:srgbClr val="C00000"/>
                </a:solidFill>
                <a:latin typeface="Arial" panose="020B0604020202020204" pitchFamily="34" charset="0"/>
                <a:cs typeface="Arial" panose="020B0604020202020204" pitchFamily="34" charset="0"/>
              </a:rPr>
              <a:t>Relación médico- paciente en Pediatría</a:t>
            </a:r>
            <a:r>
              <a:rPr lang="es-ES" sz="2700" i="1" dirty="0" smtClean="0">
                <a:solidFill>
                  <a:srgbClr val="C00000"/>
                </a:solidFill>
                <a:latin typeface="Arial" panose="020B0604020202020204" pitchFamily="34" charset="0"/>
                <a:cs typeface="Arial" panose="020B0604020202020204" pitchFamily="34" charset="0"/>
              </a:rPr>
              <a:t> </a:t>
            </a:r>
            <a:r>
              <a:rPr lang="es-EC" sz="3200" i="1" dirty="0">
                <a:latin typeface="Arial" panose="020B0604020202020204" pitchFamily="34" charset="0"/>
                <a:cs typeface="Arial" panose="020B0604020202020204" pitchFamily="34" charset="0"/>
              </a:rPr>
              <a:t/>
            </a:r>
            <a:br>
              <a:rPr lang="es-EC" sz="3200" i="1" dirty="0">
                <a:latin typeface="Arial" panose="020B0604020202020204" pitchFamily="34" charset="0"/>
                <a:cs typeface="Arial" panose="020B0604020202020204" pitchFamily="34" charset="0"/>
              </a:rPr>
            </a:br>
            <a:endParaRPr lang="es-EC" sz="3200" i="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2116184" y="1705970"/>
            <a:ext cx="9388428" cy="3630305"/>
          </a:xfrm>
        </p:spPr>
        <p:txBody>
          <a:bodyPr/>
          <a:lstStyle/>
          <a:p>
            <a:pPr marL="0" indent="0" algn="just">
              <a:buNone/>
            </a:pPr>
            <a:r>
              <a:rPr lang="es-EC" sz="2400" i="1" dirty="0">
                <a:solidFill>
                  <a:srgbClr val="C00000"/>
                </a:solidFill>
                <a:latin typeface="Arial" panose="020B0604020202020204" pitchFamily="34" charset="0"/>
                <a:cs typeface="Arial" panose="020B0604020202020204" pitchFamily="34" charset="0"/>
              </a:rPr>
              <a:t>En la relación médico-paciente existen 3 actores en el contexto bioético: médico, enfermo y sociedad. Cada uno es dueño de un principio bioético: </a:t>
            </a:r>
          </a:p>
          <a:p>
            <a:pPr lvl="0" algn="just"/>
            <a:r>
              <a:rPr lang="es-ES" sz="2400" b="1" i="1" dirty="0">
                <a:solidFill>
                  <a:srgbClr val="C00000"/>
                </a:solidFill>
                <a:latin typeface="Arial" panose="020B0604020202020204" pitchFamily="34" charset="0"/>
                <a:cs typeface="Arial" panose="020B0604020202020204" pitchFamily="34" charset="0"/>
              </a:rPr>
              <a:t>Médico:</a:t>
            </a:r>
            <a:r>
              <a:rPr lang="es-ES" sz="2400" i="1" dirty="0">
                <a:solidFill>
                  <a:srgbClr val="C00000"/>
                </a:solidFill>
                <a:latin typeface="Arial" panose="020B0604020202020204" pitchFamily="34" charset="0"/>
                <a:cs typeface="Arial" panose="020B0604020202020204" pitchFamily="34" charset="0"/>
              </a:rPr>
              <a:t> dueño de la beneficencia. </a:t>
            </a:r>
            <a:endParaRPr lang="es-EC" sz="2400" i="1" dirty="0">
              <a:solidFill>
                <a:srgbClr val="C00000"/>
              </a:solidFill>
              <a:latin typeface="Arial" panose="020B0604020202020204" pitchFamily="34" charset="0"/>
              <a:cs typeface="Arial" panose="020B0604020202020204" pitchFamily="34" charset="0"/>
            </a:endParaRPr>
          </a:p>
          <a:p>
            <a:pPr lvl="0" algn="just"/>
            <a:r>
              <a:rPr lang="es-ES" sz="2400" b="1" i="1" dirty="0">
                <a:solidFill>
                  <a:srgbClr val="C00000"/>
                </a:solidFill>
                <a:latin typeface="Arial" panose="020B0604020202020204" pitchFamily="34" charset="0"/>
                <a:cs typeface="Arial" panose="020B0604020202020204" pitchFamily="34" charset="0"/>
              </a:rPr>
              <a:t>Enfermo:</a:t>
            </a:r>
            <a:r>
              <a:rPr lang="es-ES" sz="2400" i="1" dirty="0">
                <a:solidFill>
                  <a:srgbClr val="C00000"/>
                </a:solidFill>
                <a:latin typeface="Arial" panose="020B0604020202020204" pitchFamily="34" charset="0"/>
                <a:cs typeface="Arial" panose="020B0604020202020204" pitchFamily="34" charset="0"/>
              </a:rPr>
              <a:t> defiende la autonomía. </a:t>
            </a:r>
            <a:endParaRPr lang="es-EC" sz="2400" i="1" dirty="0">
              <a:solidFill>
                <a:srgbClr val="C00000"/>
              </a:solidFill>
              <a:latin typeface="Arial" panose="020B0604020202020204" pitchFamily="34" charset="0"/>
              <a:cs typeface="Arial" panose="020B0604020202020204" pitchFamily="34" charset="0"/>
            </a:endParaRPr>
          </a:p>
          <a:p>
            <a:pPr lvl="0" algn="just"/>
            <a:r>
              <a:rPr lang="es-ES" sz="2400" b="1" i="1" dirty="0">
                <a:solidFill>
                  <a:srgbClr val="C00000"/>
                </a:solidFill>
                <a:latin typeface="Arial" panose="020B0604020202020204" pitchFamily="34" charset="0"/>
                <a:cs typeface="Arial" panose="020B0604020202020204" pitchFamily="34" charset="0"/>
              </a:rPr>
              <a:t>Sociedad:</a:t>
            </a:r>
            <a:r>
              <a:rPr lang="es-ES" sz="2400" i="1" dirty="0">
                <a:solidFill>
                  <a:srgbClr val="C00000"/>
                </a:solidFill>
                <a:latin typeface="Arial" panose="020B0604020202020204" pitchFamily="34" charset="0"/>
                <a:cs typeface="Arial" panose="020B0604020202020204" pitchFamily="34" charset="0"/>
              </a:rPr>
              <a:t> dueña de la justicia. </a:t>
            </a:r>
            <a:endParaRPr lang="es-EC" sz="2400" i="1" dirty="0">
              <a:solidFill>
                <a:srgbClr val="C00000"/>
              </a:solidFill>
              <a:latin typeface="Arial" panose="020B0604020202020204" pitchFamily="34" charset="0"/>
              <a:cs typeface="Arial" panose="020B0604020202020204" pitchFamily="34" charset="0"/>
            </a:endParaRPr>
          </a:p>
          <a:p>
            <a:pPr algn="just"/>
            <a:endParaRPr lang="es-EC" dirty="0"/>
          </a:p>
        </p:txBody>
      </p:sp>
    </p:spTree>
    <p:extLst>
      <p:ext uri="{BB962C8B-B14F-4D97-AF65-F5344CB8AC3E}">
        <p14:creationId xmlns:p14="http://schemas.microsoft.com/office/powerpoint/2010/main" val="9342891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16971" y="841824"/>
            <a:ext cx="4299194" cy="754314"/>
          </a:xfrm>
        </p:spPr>
        <p:txBody>
          <a:bodyPr>
            <a:noAutofit/>
          </a:bodyPr>
          <a:lstStyle/>
          <a:p>
            <a:pPr algn="ctr"/>
            <a:r>
              <a:rPr lang="es-EC" sz="2400" b="1" i="1" dirty="0">
                <a:solidFill>
                  <a:srgbClr val="C00000"/>
                </a:solidFill>
                <a:latin typeface="Arial" panose="020B0604020202020204" pitchFamily="34" charset="0"/>
                <a:cs typeface="Arial" panose="020B0604020202020204" pitchFamily="34" charset="0"/>
              </a:rPr>
              <a:t>Base legal en </a:t>
            </a:r>
            <a:r>
              <a:rPr lang="es-EC" sz="2400" b="1" i="1" dirty="0" smtClean="0">
                <a:solidFill>
                  <a:srgbClr val="C00000"/>
                </a:solidFill>
                <a:latin typeface="Arial" panose="020B0604020202020204" pitchFamily="34" charset="0"/>
                <a:cs typeface="Arial" panose="020B0604020202020204" pitchFamily="34" charset="0"/>
              </a:rPr>
              <a:t>Cuba </a:t>
            </a:r>
            <a:r>
              <a:rPr lang="es-EC" sz="2400" i="1" dirty="0">
                <a:solidFill>
                  <a:srgbClr val="C00000"/>
                </a:solidFill>
                <a:latin typeface="Arial" panose="020B0604020202020204" pitchFamily="34" charset="0"/>
                <a:cs typeface="Arial" panose="020B0604020202020204" pitchFamily="34" charset="0"/>
              </a:rPr>
              <a:t/>
            </a:r>
            <a:br>
              <a:rPr lang="es-EC" sz="2400" i="1" dirty="0">
                <a:solidFill>
                  <a:srgbClr val="C00000"/>
                </a:solidFill>
                <a:latin typeface="Arial" panose="020B0604020202020204" pitchFamily="34" charset="0"/>
                <a:cs typeface="Arial" panose="020B0604020202020204" pitchFamily="34" charset="0"/>
              </a:rPr>
            </a:br>
            <a:endParaRPr lang="es-EC" sz="2400" i="1" dirty="0">
              <a:solidFill>
                <a:srgbClr val="C00000"/>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1774209" y="2133600"/>
            <a:ext cx="9730403" cy="3107140"/>
          </a:xfrm>
        </p:spPr>
        <p:txBody>
          <a:bodyPr>
            <a:normAutofit fontScale="92500" lnSpcReduction="20000"/>
          </a:bodyPr>
          <a:lstStyle/>
          <a:p>
            <a:pPr marL="0" indent="0" algn="just">
              <a:lnSpc>
                <a:spcPct val="150000"/>
              </a:lnSpc>
              <a:buNone/>
            </a:pPr>
            <a:r>
              <a:rPr lang="es-EC" sz="2600" i="1" dirty="0">
                <a:solidFill>
                  <a:srgbClr val="C00000"/>
                </a:solidFill>
                <a:latin typeface="Arial" panose="020B0604020202020204" pitchFamily="34" charset="0"/>
                <a:cs typeface="Arial" panose="020B0604020202020204" pitchFamily="34" charset="0"/>
              </a:rPr>
              <a:t>Cuba es Estado Parte de la Convención sobre los Derechos del Niño, adoptada y abierta a la firma y ratificación por la Asamblea General en su resolución 44/25, de 20 de noviembre de 1989 y en vigor desde el 2 de septiembre de 1990, de conformidad con el artículo 49. Declara en algunos de sus artículos elementos claves dirigidos a proteger la niñez por los Estados Partes.</a:t>
            </a:r>
          </a:p>
          <a:p>
            <a:pPr marL="0" indent="0">
              <a:buNone/>
            </a:pPr>
            <a:endParaRPr lang="es-EC" dirty="0"/>
          </a:p>
        </p:txBody>
      </p:sp>
    </p:spTree>
    <p:extLst>
      <p:ext uri="{BB962C8B-B14F-4D97-AF65-F5344CB8AC3E}">
        <p14:creationId xmlns:p14="http://schemas.microsoft.com/office/powerpoint/2010/main" val="25345793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01505" y="624110"/>
            <a:ext cx="9703108" cy="1027269"/>
          </a:xfrm>
        </p:spPr>
        <p:txBody>
          <a:bodyPr>
            <a:noAutofit/>
          </a:bodyPr>
          <a:lstStyle/>
          <a:p>
            <a:r>
              <a:rPr lang="es-EC" sz="2400" b="1" i="1" dirty="0">
                <a:solidFill>
                  <a:srgbClr val="C00000"/>
                </a:solidFill>
                <a:latin typeface="Arial" panose="020B0604020202020204" pitchFamily="34" charset="0"/>
                <a:cs typeface="Arial" panose="020B0604020202020204" pitchFamily="34" charset="0"/>
              </a:rPr>
              <a:t>Algunos criterios bioéticos a tener en cuenta en la atención Integral a </a:t>
            </a:r>
            <a:r>
              <a:rPr lang="es-EC" sz="2400" b="1" i="1" dirty="0" smtClean="0">
                <a:solidFill>
                  <a:srgbClr val="C00000"/>
                </a:solidFill>
                <a:latin typeface="Arial" panose="020B0604020202020204" pitchFamily="34" charset="0"/>
                <a:cs typeface="Arial" panose="020B0604020202020204" pitchFamily="34" charset="0"/>
              </a:rPr>
              <a:t>Adolescentes </a:t>
            </a:r>
            <a:r>
              <a:rPr lang="es-EC" sz="2400" dirty="0">
                <a:solidFill>
                  <a:srgbClr val="C00000"/>
                </a:solidFill>
                <a:latin typeface="Arial" panose="020B0604020202020204" pitchFamily="34" charset="0"/>
                <a:cs typeface="Arial" panose="020B0604020202020204" pitchFamily="34" charset="0"/>
              </a:rPr>
              <a:t/>
            </a:r>
            <a:br>
              <a:rPr lang="es-EC" sz="2400" dirty="0">
                <a:solidFill>
                  <a:srgbClr val="C00000"/>
                </a:solidFill>
                <a:latin typeface="Arial" panose="020B0604020202020204" pitchFamily="34" charset="0"/>
                <a:cs typeface="Arial" panose="020B0604020202020204" pitchFamily="34" charset="0"/>
              </a:rPr>
            </a:br>
            <a:endParaRPr lang="es-EC" sz="2400" dirty="0">
              <a:solidFill>
                <a:srgbClr val="C00000"/>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1999397" y="1896291"/>
            <a:ext cx="9505215" cy="4318379"/>
          </a:xfrm>
        </p:spPr>
        <p:txBody>
          <a:bodyPr>
            <a:normAutofit fontScale="92500" lnSpcReduction="20000"/>
          </a:bodyPr>
          <a:lstStyle/>
          <a:p>
            <a:pPr algn="just"/>
            <a:r>
              <a:rPr lang="es-EC" sz="2600" i="1" dirty="0">
                <a:solidFill>
                  <a:srgbClr val="C00000"/>
                </a:solidFill>
                <a:latin typeface="Arial" panose="020B0604020202020204" pitchFamily="34" charset="0"/>
                <a:cs typeface="Arial" panose="020B0604020202020204" pitchFamily="34" charset="0"/>
              </a:rPr>
              <a:t>Realizar el examen físico con privacidad, confidencialidad y la presencia de un adulto o representante legal en lo menores de 16 años. </a:t>
            </a:r>
          </a:p>
          <a:p>
            <a:pPr algn="just"/>
            <a:r>
              <a:rPr lang="es-EC" sz="2600" i="1" dirty="0" smtClean="0">
                <a:solidFill>
                  <a:srgbClr val="C00000"/>
                </a:solidFill>
                <a:latin typeface="Arial" panose="020B0604020202020204" pitchFamily="34" charset="0"/>
                <a:cs typeface="Arial" panose="020B0604020202020204" pitchFamily="34" charset="0"/>
              </a:rPr>
              <a:t>Aplicar </a:t>
            </a:r>
            <a:r>
              <a:rPr lang="es-EC" sz="2600" i="1" dirty="0">
                <a:solidFill>
                  <a:srgbClr val="C00000"/>
                </a:solidFill>
                <a:latin typeface="Arial" panose="020B0604020202020204" pitchFamily="34" charset="0"/>
                <a:cs typeface="Arial" panose="020B0604020202020204" pitchFamily="34" charset="0"/>
              </a:rPr>
              <a:t>el Consentimiento informado para adolescentes y familiares y con representación en menores de 16 años y con información continua durante todo el proceso de atención. </a:t>
            </a:r>
          </a:p>
          <a:p>
            <a:pPr algn="just"/>
            <a:r>
              <a:rPr lang="es-EC" sz="2600" i="1" dirty="0" smtClean="0">
                <a:solidFill>
                  <a:srgbClr val="C00000"/>
                </a:solidFill>
                <a:latin typeface="Arial" panose="020B0604020202020204" pitchFamily="34" charset="0"/>
                <a:cs typeface="Arial" panose="020B0604020202020204" pitchFamily="34" charset="0"/>
              </a:rPr>
              <a:t>Los </a:t>
            </a:r>
            <a:r>
              <a:rPr lang="es-EC" sz="2600" i="1" dirty="0">
                <a:solidFill>
                  <a:srgbClr val="C00000"/>
                </a:solidFill>
                <a:latin typeface="Arial" panose="020B0604020202020204" pitchFamily="34" charset="0"/>
                <a:cs typeface="Arial" panose="020B0604020202020204" pitchFamily="34" charset="0"/>
              </a:rPr>
              <a:t>y las adolescentes menores de 16 años no deben asistir solos a las consultas, pero siempre deben ser atendidos y orientados para una nueva consulta con sus padres, familiar o representante legal. </a:t>
            </a:r>
          </a:p>
          <a:p>
            <a:pPr algn="just"/>
            <a:r>
              <a:rPr lang="es-EC" sz="2600" i="1" dirty="0" smtClean="0">
                <a:solidFill>
                  <a:srgbClr val="C00000"/>
                </a:solidFill>
                <a:latin typeface="Arial" panose="020B0604020202020204" pitchFamily="34" charset="0"/>
                <a:cs typeface="Arial" panose="020B0604020202020204" pitchFamily="34" charset="0"/>
              </a:rPr>
              <a:t>No </a:t>
            </a:r>
            <a:r>
              <a:rPr lang="es-EC" sz="2600" i="1" dirty="0">
                <a:solidFill>
                  <a:srgbClr val="C00000"/>
                </a:solidFill>
                <a:latin typeface="Arial" panose="020B0604020202020204" pitchFamily="34" charset="0"/>
                <a:cs typeface="Arial" panose="020B0604020202020204" pitchFamily="34" charset="0"/>
              </a:rPr>
              <a:t>se recomienda hacer recetas ni entregar medicamentos, ni procederes médicos a menores de 16 años sin la presencia de sus padres, familiar o representante legal. </a:t>
            </a:r>
          </a:p>
          <a:p>
            <a:endParaRPr lang="es-EC" dirty="0"/>
          </a:p>
        </p:txBody>
      </p:sp>
    </p:spTree>
    <p:extLst>
      <p:ext uri="{BB962C8B-B14F-4D97-AF65-F5344CB8AC3E}">
        <p14:creationId xmlns:p14="http://schemas.microsoft.com/office/powerpoint/2010/main" val="19301512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36423" y="663937"/>
            <a:ext cx="8666328" cy="2677656"/>
          </a:xfrm>
          <a:prstGeom prst="rect">
            <a:avLst/>
          </a:prstGeom>
        </p:spPr>
        <p:txBody>
          <a:bodyPr wrap="square">
            <a:spAutoFit/>
          </a:bodyPr>
          <a:lstStyle/>
          <a:p>
            <a:pPr algn="just"/>
            <a:r>
              <a:rPr lang="es-ES" sz="2400" b="1" i="1" dirty="0" smtClean="0">
                <a:solidFill>
                  <a:srgbClr val="C00000"/>
                </a:solidFill>
                <a:latin typeface="Arial" panose="020B0604020202020204" pitchFamily="34" charset="0"/>
                <a:ea typeface="Calibri" panose="020F0502020204030204" pitchFamily="34" charset="0"/>
                <a:cs typeface="Arial" panose="020B0604020202020204" pitchFamily="34" charset="0"/>
              </a:rPr>
              <a:t>Adolescencia </a:t>
            </a:r>
            <a:endParaRPr lang="es-ES" sz="2400" b="1" i="1" dirty="0" smtClean="0">
              <a:solidFill>
                <a:srgbClr val="C00000"/>
              </a:solidFill>
              <a:latin typeface="Arial" panose="020B0604020202020204" pitchFamily="34" charset="0"/>
              <a:ea typeface="Calibri" panose="020F0502020204030204" pitchFamily="34" charset="0"/>
              <a:cs typeface="Arial" panose="020B0604020202020204" pitchFamily="34" charset="0"/>
            </a:endParaRPr>
          </a:p>
          <a:p>
            <a:pPr algn="just"/>
            <a:endParaRPr lang="es-ES" sz="2400" b="1" i="1" dirty="0" smtClean="0">
              <a:solidFill>
                <a:srgbClr val="C00000"/>
              </a:solidFill>
              <a:latin typeface="Arial" panose="020B0604020202020204" pitchFamily="34" charset="0"/>
              <a:ea typeface="Calibri" panose="020F0502020204030204" pitchFamily="34" charset="0"/>
              <a:cs typeface="Arial" panose="020B0604020202020204" pitchFamily="34" charset="0"/>
            </a:endParaRPr>
          </a:p>
          <a:p>
            <a:pPr algn="just"/>
            <a:r>
              <a:rPr lang="es-ES" sz="2400" i="1" dirty="0" smtClean="0">
                <a:solidFill>
                  <a:srgbClr val="C00000"/>
                </a:solidFill>
                <a:latin typeface="Arial" panose="020B0604020202020204" pitchFamily="34" charset="0"/>
                <a:ea typeface="Calibri" panose="020F0502020204030204" pitchFamily="34" charset="0"/>
                <a:cs typeface="Arial" panose="020B0604020202020204" pitchFamily="34" charset="0"/>
              </a:rPr>
              <a:t>Etapa </a:t>
            </a:r>
            <a:r>
              <a:rPr lang="es-ES" sz="2400" i="1" dirty="0">
                <a:solidFill>
                  <a:srgbClr val="C00000"/>
                </a:solidFill>
                <a:latin typeface="Arial" panose="020B0604020202020204" pitchFamily="34" charset="0"/>
                <a:ea typeface="Calibri" panose="020F0502020204030204" pitchFamily="34" charset="0"/>
                <a:cs typeface="Arial" panose="020B0604020202020204" pitchFamily="34" charset="0"/>
              </a:rPr>
              <a:t>bien definida del ciclo vital humano entre la niñez y la adultez que se caracteriza por profundos cambios biológicos, psicológicos y sociales</a:t>
            </a:r>
            <a:r>
              <a:rPr lang="es-ES" sz="2400" i="1" dirty="0" smtClean="0">
                <a:solidFill>
                  <a:srgbClr val="C00000"/>
                </a:solidFill>
                <a:latin typeface="Arial" panose="020B0604020202020204" pitchFamily="34" charset="0"/>
                <a:ea typeface="Calibri" panose="020F0502020204030204" pitchFamily="34" charset="0"/>
                <a:cs typeface="Arial" panose="020B0604020202020204" pitchFamily="34" charset="0"/>
              </a:rPr>
              <a:t>.</a:t>
            </a:r>
          </a:p>
          <a:p>
            <a:endParaRPr lang="es-ES" sz="2400" dirty="0" smtClean="0">
              <a:solidFill>
                <a:srgbClr val="C00000"/>
              </a:solidFill>
              <a:latin typeface="Arial" panose="020B0604020202020204" pitchFamily="34" charset="0"/>
              <a:ea typeface="Calibri" panose="020F0502020204030204" pitchFamily="34" charset="0"/>
              <a:cs typeface="Arial" panose="020B0604020202020204" pitchFamily="34" charset="0"/>
            </a:endParaRPr>
          </a:p>
          <a:p>
            <a:r>
              <a:rPr lang="es-ES" sz="2400" dirty="0" smtClean="0">
                <a:solidFill>
                  <a:srgbClr val="C00000"/>
                </a:solidFill>
                <a:latin typeface="Arial" panose="020B0604020202020204" pitchFamily="34" charset="0"/>
                <a:ea typeface="Calibri" panose="020F0502020204030204" pitchFamily="34" charset="0"/>
                <a:cs typeface="Arial" panose="020B0604020202020204" pitchFamily="34" charset="0"/>
              </a:rPr>
              <a:t> </a:t>
            </a:r>
            <a:endParaRPr lang="es-EC" sz="2400" dirty="0">
              <a:solidFill>
                <a:srgbClr val="C00000"/>
              </a:solidFill>
              <a:latin typeface="Arial" panose="020B0604020202020204" pitchFamily="34" charset="0"/>
              <a:cs typeface="Arial" panose="020B0604020202020204" pitchFamily="34" charset="0"/>
            </a:endParaRPr>
          </a:p>
        </p:txBody>
      </p:sp>
      <p:graphicFrame>
        <p:nvGraphicFramePr>
          <p:cNvPr id="5" name="Objeto 4"/>
          <p:cNvGraphicFramePr>
            <a:graphicFrameLocks noChangeAspect="1"/>
          </p:cNvGraphicFramePr>
          <p:nvPr>
            <p:extLst>
              <p:ext uri="{D42A27DB-BD31-4B8C-83A1-F6EECF244321}">
                <p14:modId xmlns:p14="http://schemas.microsoft.com/office/powerpoint/2010/main" val="2645444834"/>
              </p:ext>
            </p:extLst>
          </p:nvPr>
        </p:nvGraphicFramePr>
        <p:xfrm>
          <a:off x="3280532" y="3132587"/>
          <a:ext cx="6578220" cy="2748224"/>
        </p:xfrm>
        <a:graphic>
          <a:graphicData uri="http://schemas.openxmlformats.org/presentationml/2006/ole">
            <mc:AlternateContent xmlns:mc="http://schemas.openxmlformats.org/markup-compatibility/2006">
              <mc:Choice xmlns:v="urn:schemas-microsoft-com:vml" Requires="v">
                <p:oleObj spid="_x0000_s1065" name="Documento" r:id="rId3" imgW="5491916" imgH="1050625" progId="Word.Document.12">
                  <p:embed/>
                </p:oleObj>
              </mc:Choice>
              <mc:Fallback>
                <p:oleObj name="Documento" r:id="rId3" imgW="5491916" imgH="1050625" progId="Word.Document.12">
                  <p:embed/>
                  <p:pic>
                    <p:nvPicPr>
                      <p:cNvPr id="0" name=""/>
                      <p:cNvPicPr/>
                      <p:nvPr/>
                    </p:nvPicPr>
                    <p:blipFill>
                      <a:blip r:embed="rId4"/>
                      <a:stretch>
                        <a:fillRect/>
                      </a:stretch>
                    </p:blipFill>
                    <p:spPr>
                      <a:xfrm>
                        <a:off x="3280532" y="3132587"/>
                        <a:ext cx="6578220" cy="2748224"/>
                      </a:xfrm>
                      <a:prstGeom prst="rect">
                        <a:avLst/>
                      </a:prstGeom>
                    </p:spPr>
                  </p:pic>
                </p:oleObj>
              </mc:Fallback>
            </mc:AlternateContent>
          </a:graphicData>
        </a:graphic>
      </p:graphicFrame>
    </p:spTree>
    <p:extLst>
      <p:ext uri="{BB962C8B-B14F-4D97-AF65-F5344CB8AC3E}">
        <p14:creationId xmlns:p14="http://schemas.microsoft.com/office/powerpoint/2010/main" val="1871299700"/>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464</TotalTime>
  <Words>1989</Words>
  <Application>Microsoft Office PowerPoint</Application>
  <PresentationFormat>Panorámica</PresentationFormat>
  <Paragraphs>226</Paragraphs>
  <Slides>40</Slides>
  <Notes>0</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40</vt:i4>
      </vt:variant>
    </vt:vector>
  </HeadingPairs>
  <TitlesOfParts>
    <vt:vector size="48" baseType="lpstr">
      <vt:lpstr>Arial</vt:lpstr>
      <vt:lpstr>Calibri</vt:lpstr>
      <vt:lpstr>Century Gothic</vt:lpstr>
      <vt:lpstr>Times New Roman</vt:lpstr>
      <vt:lpstr>Wingdings</vt:lpstr>
      <vt:lpstr>Wingdings 3</vt:lpstr>
      <vt:lpstr>Espiral</vt:lpstr>
      <vt:lpstr>Documento</vt:lpstr>
      <vt:lpstr>Salud sexual y reproductiva en las diferentes etapas de la vida.</vt:lpstr>
      <vt:lpstr>Presentación de PowerPoint</vt:lpstr>
      <vt:lpstr>Contenido</vt:lpstr>
      <vt:lpstr>Marco legal y ético de la atención ginecológica a niñas y adolescentes.</vt:lpstr>
      <vt:lpstr>Presentación de PowerPoint</vt:lpstr>
      <vt:lpstr>Relación médico- paciente en Pediatría  </vt:lpstr>
      <vt:lpstr>Base legal en Cuba  </vt:lpstr>
      <vt:lpstr>Algunos criterios bioéticos a tener en cuenta en la atención Integral a Adolescentes  </vt:lpstr>
      <vt:lpstr>Presentación de PowerPoint</vt:lpstr>
      <vt:lpstr>Marco de atención de la salud </vt:lpstr>
      <vt:lpstr>Presentación de PowerPoint</vt:lpstr>
      <vt:lpstr>La Historia Clínica: Modelos, el examen físico. Alteraciones anatómicas. Clasificación de Tanner.</vt:lpstr>
      <vt:lpstr>Presentación de PowerPoint</vt:lpstr>
      <vt:lpstr> DESARROLLO PUBERAL </vt:lpstr>
      <vt:lpstr>Pubertad</vt:lpstr>
      <vt:lpstr>Presentación de PowerPoint</vt:lpstr>
      <vt:lpstr>Exploración ginecológica de la niña</vt:lpstr>
      <vt:lpstr>Presentación de PowerPoint</vt:lpstr>
      <vt:lpstr>Presentación de PowerPoint</vt:lpstr>
      <vt:lpstr>Presentación de PowerPoint</vt:lpstr>
      <vt:lpstr>Procederes diagnósticos de mayor utilidad en la atención a  niñas y adolescentes</vt:lpstr>
      <vt:lpstr>Presentación de PowerPoint</vt:lpstr>
      <vt:lpstr>Presentación de PowerPoint</vt:lpstr>
      <vt:lpstr>Afecciones ginecológicas en la niña y la adolescencia. Afecciones mamarias en niñas y adolescentes.  Principales factores predisponentes a la vulvovaginitis en la niña  </vt:lpstr>
      <vt:lpstr>Clasificación etiológica de las infecciones genitales en la niña y adolescente premenárquica </vt:lpstr>
      <vt:lpstr>Presentación de PowerPoint</vt:lpstr>
      <vt:lpstr>Presentación de PowerPoint</vt:lpstr>
      <vt:lpstr>Hemorragias genitales en la infancia y premenarquía</vt:lpstr>
      <vt:lpstr>Hemorragia genital postmenarquía</vt:lpstr>
      <vt:lpstr>Presentación de PowerPoint</vt:lpstr>
      <vt:lpstr>Presentación de PowerPoint</vt:lpstr>
      <vt:lpstr>Presentación de PowerPoint</vt:lpstr>
      <vt:lpstr>Presentación de PowerPoint</vt:lpstr>
      <vt:lpstr>Presentación de PowerPoint</vt:lpstr>
      <vt:lpstr>Afecciones mamarias en niñas y adolescentes </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Salud sexual y reproductiva en las diferentes etapas de la vida.</dc:title>
  <dc:creator>user</dc:creator>
  <cp:lastModifiedBy>Marbelys Dominico Solis</cp:lastModifiedBy>
  <cp:revision>63</cp:revision>
  <dcterms:created xsi:type="dcterms:W3CDTF">2017-01-14T20:48:57Z</dcterms:created>
  <dcterms:modified xsi:type="dcterms:W3CDTF">2019-06-06T16:09:53Z</dcterms:modified>
</cp:coreProperties>
</file>