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8" r:id="rId3"/>
    <p:sldId id="260" r:id="rId4"/>
    <p:sldId id="261" r:id="rId5"/>
    <p:sldId id="268" r:id="rId6"/>
    <p:sldId id="262" r:id="rId7"/>
    <p:sldId id="264" r:id="rId8"/>
    <p:sldId id="265" r:id="rId9"/>
    <p:sldId id="266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60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457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382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084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56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308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009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548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762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8151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814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31E0A9-0579-4A47-BAB3-B4D79D2E3B44}" type="datetimeFigureOut">
              <a:rPr lang="es-EC" smtClean="0"/>
              <a:t>03/06/2019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4B0D56-7E1F-4210-8FA2-23B6189AFDC3}" type="slidenum">
              <a:rPr lang="es-EC" smtClean="0"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2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9357" y="0"/>
            <a:ext cx="11614245" cy="1845734"/>
          </a:xfrm>
        </p:spPr>
        <p:txBody>
          <a:bodyPr>
            <a:noAutofit/>
          </a:bodyPr>
          <a:lstStyle/>
          <a:p>
            <a:r>
              <a:rPr lang="es-ES_tradnl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Tema III: Vulvovaginitis en la infancia. Su manejo en la atención primaria. Las infecciones genitales en las diferentes etapas de la vida: prevención y conducta terapéutica: ITS</a:t>
            </a:r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20872" y="2006220"/>
            <a:ext cx="7983940" cy="3862873"/>
          </a:xfrm>
        </p:spPr>
        <p:txBody>
          <a:bodyPr>
            <a:normAutofit/>
          </a:bodyPr>
          <a:lstStyle/>
          <a:p>
            <a:r>
              <a:rPr lang="es-ES_tradnl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i="1" dirty="0">
                <a:latin typeface="Arial" panose="020B0604020202020204" pitchFamily="34" charset="0"/>
                <a:cs typeface="Arial" panose="020B0604020202020204" pitchFamily="34" charset="0"/>
              </a:rPr>
              <a:t>Brindar elementos fundamentales para identificar y prevenir las conductas sexuales de riesgo y su impacto en la salud sexual y reproductiva.</a:t>
            </a:r>
            <a:endParaRPr lang="es-EC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4149" y="184709"/>
            <a:ext cx="1102739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b="1" i="0" u="none" strike="noStrike" baseline="0" dirty="0" smtClean="0">
                <a:solidFill>
                  <a:srgbClr val="FFFFFF"/>
                </a:solidFill>
                <a:latin typeface="HelveticaNeue-BoldCond"/>
              </a:rPr>
              <a:t>Infecciones por protozoos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Trichomonas vaginalis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TRICOMONIASIS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exudado uretral (uretritis no gonocócica); a menudo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asintomática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vaginosis con flujo vaginal abundante y espumoso; partos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prematuros, hijos con insuficiencia ponderal al nacer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insuficiencia </a:t>
            </a:r>
            <a:r>
              <a:rPr lang="es-EC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ponderal</a:t>
            </a:r>
          </a:p>
          <a:p>
            <a:r>
              <a:rPr lang="es-EC" sz="2400" b="1" i="1" u="none" strike="noStrike" baseline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Infecciones por hongos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 albicans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CANDIDIASIS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infección superficial del glande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vulvovaginitis con flujo vaginal espeso y con aspecto de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queso blanco, prurito o irritación en la vulva</a:t>
            </a:r>
          </a:p>
          <a:p>
            <a:r>
              <a:rPr lang="es-EC" sz="2400" b="1" i="1" u="none" strike="noStrike" baseline="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Infestaciones por parásitos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Phthirus pubis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INFESTACIÓN POR LADILLAS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Sarcoptes </a:t>
            </a:r>
            <a:r>
              <a:rPr lang="es-EC" sz="2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scabiei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SARNA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3583" y="1405719"/>
            <a:ext cx="100720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Infecciones de transmisión sexual (ITS)</a:t>
            </a:r>
          </a:p>
          <a:p>
            <a:endParaRPr lang="es-EC" sz="2400" b="1" i="1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Estas infecciones producen una alta morbilidad entre los/as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adolescentes y jóvenes. 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Las más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frecuentes son las vaginitis, cervicitis, enfermedad inflamatoria pélvica (EIP), uretritis, epididimitis,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orquitis, proctitis y perihepatitis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3205" y="1329100"/>
            <a:ext cx="110956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Si bien el principal objetivo es la prevención primaria, el diagnóstico precoz y el tratamiento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oportuno pueden evitar las complicaciones que llegan a poner en peligro la vida de los/as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adolescentes y su futuro reproductivo.</a:t>
            </a:r>
          </a:p>
          <a:p>
            <a:endParaRPr lang="es-EC" sz="2400" b="0" i="1" u="none" strike="noStrike" baseline="0" dirty="0" smtClean="0">
              <a:latin typeface="Arial" panose="020B0604020202020204" pitchFamily="34" charset="0"/>
            </a:endParaRP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Las complicaciones incluyen: enfermedad inflamatoria pélvica (EIP), sepsis, infertilidad, embarazos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ectópicos, infecciones y malformaciones congénitas del recién nacido si existe un embarazo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0" u="none" strike="noStrike" baseline="0" dirty="0" smtClean="0">
                <a:latin typeface="Arial" panose="020B0604020202020204" pitchFamily="34" charset="0"/>
              </a:rPr>
              <a:t>concomitante.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1021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23081" y="1255075"/>
            <a:ext cx="110683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Enfermedad inflamatoria pélvica (EIP)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aguda del útero, trompas y/o ovarios y del peritoneo pélvico. Es muy importante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hacer el diagnóstico tempranamente, ya que las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complicaciones son graves: absceso tubario u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ovárico, absceso de Douglas, peritonitis, sepsis, infertilidad en mujeres y varones, embarazo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ectópico.</a:t>
            </a:r>
          </a:p>
          <a:p>
            <a:endParaRPr lang="es-EC" sz="2800" b="1" i="0" u="none" strike="noStrike" baseline="0" dirty="0" smtClean="0">
              <a:latin typeface="Tahoma" panose="020B0604030504040204" pitchFamily="34" charset="0"/>
            </a:endParaRPr>
          </a:p>
          <a:p>
            <a:r>
              <a:rPr lang="es-EC" sz="2800" b="1" i="0" u="none" strike="noStrike" baseline="0" dirty="0" smtClean="0">
                <a:latin typeface="Tahoma" panose="020B0604030504040204" pitchFamily="34" charset="0"/>
              </a:rPr>
              <a:t>Síntomas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Muchas veces son inespecíficos, pensar siempre en la posibilidad de una EIP en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adolescentes con actividad sexual y antecedentes de infecciones genitales</a:t>
            </a:r>
            <a:endParaRPr lang="es-EC" sz="2400" i="1" dirty="0"/>
          </a:p>
        </p:txBody>
      </p:sp>
    </p:spTree>
    <p:extLst>
      <p:ext uri="{BB962C8B-B14F-4D97-AF65-F5344CB8AC3E}">
        <p14:creationId xmlns:p14="http://schemas.microsoft.com/office/powerpoint/2010/main" val="11410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8616" y="1009934"/>
            <a:ext cx="113549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Diagnostico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Deben estar presentes los criterios mayores y uno o más de los menores.</a:t>
            </a:r>
          </a:p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Tres criterios mayores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Dolor abdominal y dolor a la palpación con o sin dolor a la descomprensión (irritación peritoneal)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Dolor a la movilización del cuello uterino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Dolor a la palpación de los anexos (ovarios y trompas)</a:t>
            </a:r>
          </a:p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Uno o más de los siguientes menores: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Fiebre de 38 grados centígrados o más</a:t>
            </a:r>
          </a:p>
        </p:txBody>
      </p:sp>
    </p:spTree>
    <p:extLst>
      <p:ext uri="{BB962C8B-B14F-4D97-AF65-F5344CB8AC3E}">
        <p14:creationId xmlns:p14="http://schemas.microsoft.com/office/powerpoint/2010/main" val="397163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6603" y="697258"/>
            <a:ext cx="117780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Leucocitosis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mayor de 10.500 glóbulos blancos/ml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Velocidad de Eritrosedimentación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elevada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Presencia de una </a:t>
            </a: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tumoración al examen o en la ecografía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Muestra de secreción endocervical muestra </a:t>
            </a: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gonococos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(diplococos Gran-intracelulares) o los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estudios para la </a:t>
            </a: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clamidia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son positivos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(No realizar punción del fondo de saco vaginal posterior [culdocentesis].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Se recomienda si es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necesario y está disponible la laparoscopia para diagnóstico de etiología, valoración de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tumoraciones anexiales y diagnóstico diferenciales con apendicitis, embarazo ectópico.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59810" y="1390656"/>
            <a:ext cx="10590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Exámenes paraclínicos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diagnóstico es clínico, pero debe completarse con la ecografía ginecológica, la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laparoscopía (luego de evaluar riesgo y beneficio), estudio de secreciones del endocérvix directo y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cultivo, hemograma completo, velocidad de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eritrosedimentación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, función renal y prueba de embarazo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para valorar el estado general de la adolescente y descartar otros diagnósticos</a:t>
            </a:r>
            <a:r>
              <a:rPr lang="es-EC" sz="2400" b="0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1946" y="2109548"/>
            <a:ext cx="1042688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3200" b="1" i="1" u="none" strike="noStrike" baseline="0" dirty="0" smtClean="0">
                <a:latin typeface="Arial" panose="020B0604020202020204" pitchFamily="34" charset="0"/>
              </a:rPr>
              <a:t>Se recomienda hospitalizar a</a:t>
            </a:r>
            <a:r>
              <a:rPr lang="es-EC" sz="3200" b="1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3200" b="1" i="1" u="none" strike="noStrike" baseline="0" dirty="0" smtClean="0">
                <a:latin typeface="Arial" panose="020B0604020202020204" pitchFamily="34" charset="0"/>
              </a:rPr>
              <a:t>las adolescentes con diagnostico de EIP.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7859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28050" y="236480"/>
            <a:ext cx="108499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1. Con la adolescente en el hospital, tratar la infección y evitar las complicaciones agudas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(abscesos, peritonitis, sepsis) y a largo plazo (adherencias, embarazo ectópico, infertilidad, dolor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pelviano crónico).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2. Reposo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3. Antinflamatorios y antipiréticos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4. Antibióticos intravenosos combinados, que actúen sobre gérmenes anaerobios, aerobios,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gonococo y clamidias. (recordar: los gérmenes que producen EIP son los gonococos y clamidia,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pero también se agregan otros gérmenes, y sobre todo anaerobios)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5376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91569" y="423082"/>
            <a:ext cx="110000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Si bien existen diferentes planes de tratamiento, se recomienda</a:t>
            </a:r>
          </a:p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Azitromicina</a:t>
            </a: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1gr, dosis única v/o ( no en adolescentes &lt; 16 años) o </a:t>
            </a: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Doxiciclina </a:t>
            </a: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100mg</a:t>
            </a:r>
            <a:r>
              <a:rPr lang="es-EC" sz="240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v/o c/12 hs, 14 días (clamidia)</a:t>
            </a:r>
          </a:p>
          <a:p>
            <a:pPr>
              <a:lnSpc>
                <a:spcPct val="150000"/>
              </a:lnSpc>
            </a:pP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+</a:t>
            </a:r>
          </a:p>
          <a:p>
            <a:pPr>
              <a:lnSpc>
                <a:spcPct val="150000"/>
              </a:lnSpc>
            </a:pPr>
            <a:r>
              <a:rPr lang="pt-BR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Metronidazol </a:t>
            </a:r>
            <a:r>
              <a:rPr lang="pt-BR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400mg i/v c/8hs o </a:t>
            </a:r>
            <a:r>
              <a:rPr lang="pt-BR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Clindamicina </a:t>
            </a:r>
            <a:r>
              <a:rPr lang="pt-BR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900 mg i/v c/8 hs (anaerobios)</a:t>
            </a:r>
          </a:p>
          <a:p>
            <a:pPr>
              <a:lnSpc>
                <a:spcPct val="150000"/>
              </a:lnSpc>
            </a:pP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+</a:t>
            </a:r>
          </a:p>
          <a:p>
            <a:pPr>
              <a:lnSpc>
                <a:spcPct val="150000"/>
              </a:lnSpc>
            </a:pPr>
            <a:r>
              <a:rPr lang="pt-BR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Cefalosporina </a:t>
            </a:r>
            <a:r>
              <a:rPr lang="pt-BR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1gr i/v c/8 hs, o </a:t>
            </a:r>
            <a:r>
              <a:rPr lang="pt-BR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Ceftriazona</a:t>
            </a:r>
            <a:r>
              <a:rPr lang="pt-BR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250 mg i/v c/8 hs (cocos gram +)</a:t>
            </a:r>
          </a:p>
          <a:p>
            <a:pPr>
              <a:lnSpc>
                <a:spcPct val="150000"/>
              </a:lnSpc>
            </a:pP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+</a:t>
            </a:r>
          </a:p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Gentamicina </a:t>
            </a:r>
            <a:r>
              <a:rPr lang="es-EC" sz="240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2mg/kg i/v, seguir con 1,5mg/kg i/v c/8hs 14 días (enterobacterias)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24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36979" y="736979"/>
            <a:ext cx="1087726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Contenidos: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Las infecciones genitales en la adolescencia. Enfermedad inflamatoria pélvica. Tratamiento según estadios clínicos de la enfermedad. Secuelas: Infertilidad tubo peritoneal, Embarazo Ectópico, Dolor pelviano crónico. Clamidia, principal causa.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 de la vagina y el cérvix en la adolescencia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Vulvovaginitis  en adolescentes y en la edad mediana y la posmenopausia.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ITS más comunes en la adolescencia y en la edad mediana. Condiciones anatómicas y fisiológicas favorables para adquirir la enfermedad. Su manejo. Identificación de los factores de riesgo.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Incidencia global del VIH/SIDA.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979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8991" y="1541902"/>
            <a:ext cx="1071349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Importante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Cuando la adolescente consulta por dolor en hipocondrio derecho recordar que puede ser secundario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 formación de adherencias peritoneales hepáticas por EIP por clamidia o gonorrea (</a:t>
            </a:r>
            <a:r>
              <a:rPr lang="es-EC" sz="2400" b="0" i="1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sindrome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C" sz="2400" b="0" i="1" u="none" strike="noStrike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Fitz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C" sz="2400" b="0" i="1" u="none" strike="noStrike" baseline="0" dirty="0" err="1" smtClean="0">
                <a:latin typeface="Tahoma" panose="020B0604030504040204" pitchFamily="34" charset="0"/>
              </a:rPr>
              <a:t>Hugh</a:t>
            </a:r>
            <a:r>
              <a:rPr lang="es-EC" sz="2400" b="0" i="1" u="none" strike="noStrike" baseline="0" dirty="0" smtClean="0">
                <a:latin typeface="Tahoma" panose="020B0604030504040204" pitchFamily="34" charset="0"/>
              </a:rPr>
              <a:t>-Curtis). Estudiarla y tratarla igual que una EIP.</a:t>
            </a:r>
            <a:endParaRPr lang="es-EC" sz="2400" i="1" dirty="0"/>
          </a:p>
        </p:txBody>
      </p:sp>
    </p:spTree>
    <p:extLst>
      <p:ext uri="{BB962C8B-B14F-4D97-AF65-F5344CB8AC3E}">
        <p14:creationId xmlns:p14="http://schemas.microsoft.com/office/powerpoint/2010/main" val="25859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818865"/>
            <a:ext cx="120282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0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Hepatitis B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Esta enfermedad de origen viral (virus de la hepatitis B) se contagia por contacto íntimo con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los fluidos del cuerpo (relaciones sexuales: vaginales, anales, orales; uso de agujas contaminadas;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quirúrgico contaminado; transfusión de sangre). </a:t>
            </a:r>
          </a:p>
          <a:p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pasa directamente al feto durante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embarazo. 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Afecta el tejido hepático y hace que el enfermo pueda quedar como portador crónico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(10%-50% de los/as adolescentes) y sufrir enfermedad hepática crónica, cirrosis y/o cáncer de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hígado en la edad adulta.</a:t>
            </a:r>
          </a:p>
          <a:p>
            <a:endParaRPr lang="es-EC" sz="2400" b="0" i="1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Es importante prevenir esta infección: usar material estéril adecuado, usar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preservativo/condón/preservativo femenino en las relaciones sexuales, evitar compartir agujas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especialmente en consumidores de drogas inyectables, y tener la vacuna correspondiente.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0502" y="1024804"/>
            <a:ext cx="108909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0" u="none" strike="noStrike" baseline="0" dirty="0" smtClean="0">
                <a:latin typeface="Arial" panose="020B0604020202020204" pitchFamily="34" charset="0"/>
              </a:rPr>
              <a:t>Prevención Tratamiento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Vacuna de recombinación para la hepatitis B (a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todos/as los/as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adolescentes) Muy efectiva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No hay tratamiento específico (medidas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higiénico dietéticas generales, reposo, dieta).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Inmunoglobulina para hepatitis B conjuntamente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con la vacuna en los casos de exposición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conocida.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Debe ser valorado por especialista</a:t>
            </a:r>
            <a:r>
              <a:rPr lang="es-EC" sz="2400" b="0" i="1" u="none" strike="noStrike" dirty="0" smtClean="0">
                <a:latin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(gastroenterólogo, enfermedades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infectocontagiosas)</a:t>
            </a:r>
          </a:p>
          <a:p>
            <a:r>
              <a:rPr lang="es-EC" sz="2400" b="0" i="1" u="none" strike="noStrike" baseline="0" dirty="0" smtClean="0">
                <a:latin typeface="Arial" panose="020B0604020202020204" pitchFamily="34" charset="0"/>
              </a:rPr>
              <a:t>HACER INTERCONSULTA</a:t>
            </a:r>
            <a:endParaRPr lang="es-EC" sz="2400" i="1" dirty="0"/>
          </a:p>
        </p:txBody>
      </p:sp>
    </p:spTree>
    <p:extLst>
      <p:ext uri="{BB962C8B-B14F-4D97-AF65-F5344CB8AC3E}">
        <p14:creationId xmlns:p14="http://schemas.microsoft.com/office/powerpoint/2010/main" val="145876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4149" y="1149657"/>
            <a:ext cx="11136573" cy="3901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desarrollo de una hepatitis crónica es más frecuente que con la hepatitis B (50%-70%), y también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desarrollan con mayor frecuencia hepatitis agresiva (50%). También se asocia a cirrosis y cáncer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hepático. 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No hay aún una vacuna efectiva y la inmunoglobulina no parece ser efectiva.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interferón alfa se ha asociado con una mejoría en los casos de hepatitis crónica activa, pero hay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recaídas al dejar de usarlo.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Se requiere HACER INTERCONSULTA para completar estudio y tratamiento.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6728" y="437390"/>
            <a:ext cx="1135493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Infección por VIH/SIDA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síndrome de inmunodeficiencia adquirida (SIDA) es un conjunto de enfermedades que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ocurre como resultado de la infección por el VIH. El SIDA es la etapa más grave de la infección. 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s-EC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bien en América Latina el VIH afecta más a varones homosexuales y bisexuales y a las personas que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usan drogas intravenosas, la transmisión heterosexual está en aumento. 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número de adolescentes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infectados por el VIH está aumentando en la Región, sobre todo entre aquellos con comportamientos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de riesgo para adquirirlo. </a:t>
            </a:r>
          </a:p>
          <a:p>
            <a:pPr>
              <a:lnSpc>
                <a:spcPct val="150000"/>
              </a:lnSpc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pico máximo de prevalencia de SIDA corresponde a los 15-34 años.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36979"/>
          </a:xfrm>
        </p:spPr>
        <p:txBody>
          <a:bodyPr>
            <a:normAutofit/>
          </a:bodyPr>
          <a:lstStyle/>
          <a:p>
            <a:pPr algn="ctr"/>
            <a:r>
              <a:rPr lang="es-EC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EC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61555" y="1910687"/>
            <a:ext cx="8529849" cy="382137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infecciones genitales en la adolescencia</a:t>
            </a:r>
            <a:r>
              <a:rPr lang="es-EC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Vulvovaginitis  en </a:t>
            </a:r>
            <a:r>
              <a:rPr lang="es-EC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adolescentes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más comunes en la adolescencia y en la edad mediana</a:t>
            </a:r>
            <a:r>
              <a:rPr lang="es-EC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C" sz="2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Incidencia global del VIH/SIDA.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1496486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7797" y="928048"/>
            <a:ext cx="10959151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</a:pPr>
            <a:r>
              <a:rPr lang="es-ES_tradnl" sz="24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PRÓXIMA ACTIVIDAD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s-ES_tradnl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ciclo menstrual en la adolescencia y sus alteraciones. Cómo manejarlo en la atención primaria. </a:t>
            </a:r>
            <a:endParaRPr lang="es-EC" sz="2400" i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es-ES_tradnl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Riesgo preconcepcional. Educación sexual y Planificación Familiar. Características de la sexualidad adolescente. El cuidado de la salud reproductiva del adolescente. Prevención del embarazo.</a:t>
            </a:r>
            <a:r>
              <a:rPr lang="es-ES_tradnl" sz="2400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C" sz="2400" i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s-ES_tradnl" sz="24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Atención Prenatal. Parto y Puerperio.</a:t>
            </a:r>
            <a:endParaRPr lang="es-EC" sz="24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97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7207" y="1248899"/>
            <a:ext cx="113549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CIFRAS </a:t>
            </a:r>
            <a:r>
              <a:rPr lang="es-EC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SINÓPTICAS</a:t>
            </a:r>
          </a:p>
          <a:p>
            <a:pPr algn="ctr"/>
            <a:endParaRPr lang="es-EC" sz="2400" b="0" i="1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Cada año se registran en todo el mundo más de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340 millones de casos nuevos de infecciones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bacterianas y protozoarias de transmisión sexual.    </a:t>
            </a:r>
          </a:p>
          <a:p>
            <a:endParaRPr lang="es-EC" sz="2400" b="0" i="1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  Entre las mujeres, las infecciones gonocócicas y clamidias no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tratadas pueden dar lugar a enfermedad pélvica inflamatoria hasta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en un 40% de los casos. Uno de cada cuatro de esos casos provoca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infertilidad. 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23081" y="570890"/>
            <a:ext cx="113276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En el embarazo, la sífilis temprana no tratada puede provocar una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tasa de mortinatalidad del 25% y un 14% de las muertes neonatales,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lo que significa aproximadamente un 40% de la mortalidad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perinatal global. La prevalencia de sífilis entre las embarazadas en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África, por ejemplo, oscila entre el 4% y el 15%.                   </a:t>
            </a:r>
            <a:endParaRPr lang="es-EC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s-EC" sz="2400" b="0" i="1" u="none" strike="noStrik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El desarrollo de nuevas vacunas contra la infección por el papilomavirus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humano podría evitar la muerte prematura de aproximadamente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240 000 mujeres por cáncer cervicouterino cada año en los entornos</a:t>
            </a:r>
            <a:r>
              <a:rPr lang="es-EC" sz="2400" b="0" i="1" u="none" strike="noStrik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400" b="0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con pocos recursos.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C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nivel mundial, hasta 4000 recién nacidos quedan ciegos cada año como consecuencia de infecciones oculares atribuibles a infecciones gonocócicas y clamidianas maternas no tratadas.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3758" y="2374712"/>
            <a:ext cx="10052941" cy="1942076"/>
          </a:xfrm>
        </p:spPr>
        <p:txBody>
          <a:bodyPr>
            <a:normAutofit fontScale="90000"/>
          </a:bodyPr>
          <a:lstStyle/>
          <a:p>
            <a:r>
              <a:rPr lang="es-EC" b="1" i="1" dirty="0">
                <a:latin typeface="Arial" panose="020B0604020202020204" pitchFamily="34" charset="0"/>
                <a:cs typeface="Arial" panose="020B0604020202020204" pitchFamily="34" charset="0"/>
              </a:rPr>
              <a:t>Principales agentes patógenos de transmisión sexual y enfermedades que provocan</a:t>
            </a:r>
            <a:endParaRPr lang="es-EC" b="1" i="1" dirty="0"/>
          </a:p>
        </p:txBody>
      </p:sp>
    </p:spTree>
    <p:extLst>
      <p:ext uri="{BB962C8B-B14F-4D97-AF65-F5344CB8AC3E}">
        <p14:creationId xmlns:p14="http://schemas.microsoft.com/office/powerpoint/2010/main" val="14811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60605" y="704622"/>
            <a:ext cx="109045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b="1" i="1" u="none" strike="noStrik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Agente patógeno Manifestaciones clínicas y otras enfermedades asociadas</a:t>
            </a:r>
          </a:p>
          <a:p>
            <a:r>
              <a:rPr lang="es-EC" b="1" i="0" u="none" strike="noStrike" baseline="0" dirty="0" smtClean="0">
                <a:latin typeface="HelveticaNeue-BoldCond"/>
              </a:rPr>
              <a:t>Infecciones bacterianas</a:t>
            </a:r>
          </a:p>
          <a:p>
            <a:endParaRPr lang="es-EC" sz="24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sz="2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Neisseria 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gonorrhoeae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BLENORRAGIA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exudado uretral (uretritis), epididimitis, orquitis, infertilidad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cervicitis, endometritis, salpingitis, enfermedad inflamatoria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pélvica, infertilidad, rotura de aguas prematura, perihepatitis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proctitis, faringitis, infección gonocócica diseminada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conjuntivitis, deformación cicatrizal de la córnea y ceguera</a:t>
            </a:r>
          </a:p>
          <a:p>
            <a:endParaRPr lang="es-EC" sz="2400" i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41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87606" y="1383689"/>
            <a:ext cx="104541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Chlamydia trachomatis </a:t>
            </a:r>
            <a:r>
              <a:rPr lang="es-EC" sz="2400" b="1" i="1" dirty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CLAMIDIASIS</a:t>
            </a:r>
          </a:p>
          <a:p>
            <a:pPr lvl="0"/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exudado uretral (uretritis), epididimitis, orquitis, infertilidad</a:t>
            </a:r>
          </a:p>
          <a:p>
            <a:pPr lvl="0"/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cervicitis, endometritis, salpingitis, enfermedad inflamatoria</a:t>
            </a:r>
          </a:p>
          <a:p>
            <a:pPr lvl="0"/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pélvica, infertilidad, rotura de aguas prematura, perihepatitis;</a:t>
            </a:r>
          </a:p>
          <a:p>
            <a:pPr lvl="0"/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normalmente asintomática</a:t>
            </a:r>
          </a:p>
          <a:p>
            <a:pPr lvl="0"/>
            <a:r>
              <a:rPr lang="pt-B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pt-BR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proctitis</a:t>
            </a:r>
            <a:r>
              <a:rPr lang="pt-BR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faringitis</a:t>
            </a:r>
            <a:r>
              <a:rPr lang="pt-BR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síndrome de </a:t>
            </a:r>
            <a:r>
              <a:rPr lang="pt-BR" sz="2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Reiter</a:t>
            </a:r>
            <a:endParaRPr lang="pt-BR" sz="2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conjuntivitis, neumonía</a:t>
            </a:r>
          </a:p>
        </p:txBody>
      </p:sp>
    </p:spTree>
    <p:extLst>
      <p:ext uri="{BB962C8B-B14F-4D97-AF65-F5344CB8AC3E}">
        <p14:creationId xmlns:p14="http://schemas.microsoft.com/office/powerpoint/2010/main" val="30751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37481" y="1399361"/>
            <a:ext cx="98263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Treponema pallidum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SÍFILIS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úlcera primaria (chancro) con adenopatía local, erupciones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cutáneas, </a:t>
            </a:r>
            <a:r>
              <a:rPr lang="es-EC" sz="24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condylomata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lata, lesiones óseas, cardiovasculares y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neurológicas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embarazos malogrados (aborto, muerte prenatal), parto prematuro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Muerte prenatal, sífilis congénita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2013" y="0"/>
            <a:ext cx="119599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de la inmunodeficiencia humana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SÍNDROME DE INMUNODEFICIENCIA ADQUIRIDA (SIDA)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enfermedades asociadas al VIH, SIDA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del herpes simple de tipo 2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del herpes simple de tipo 1 (con menor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frecuencia)</a:t>
            </a:r>
          </a:p>
          <a:p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HERPES GENITAL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lesiones vesiculares y úlceras anogenitales</a:t>
            </a:r>
          </a:p>
          <a:p>
            <a:r>
              <a:rPr lang="pt-B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pt-BR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herpes neonatal (a menudo mortal)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Papilomavirus humano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VERRUGAS GENITALES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Hombres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verrugas en el pene y el ano; carcinoma del pene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Mujeres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verrugas vulvares, anales y cervicouterinas, carcinoma cervicouterino,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carcinoma vulvar, carcinoma anal</a:t>
            </a:r>
          </a:p>
          <a:p>
            <a:r>
              <a:rPr lang="es-EC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Neonatos</a:t>
            </a:r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papiloma laríngeo</a:t>
            </a:r>
          </a:p>
          <a:p>
            <a:r>
              <a:rPr lang="es-EC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de la hepatitis B </a:t>
            </a:r>
            <a:r>
              <a:rPr lang="es-EC" sz="2400" b="1" i="1" u="none" strike="noStrike" baseline="0" dirty="0" smtClean="0">
                <a:solidFill>
                  <a:srgbClr val="005F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HEPATITIS VÍRICA</a:t>
            </a:r>
          </a:p>
          <a:p>
            <a:r>
              <a:rPr lang="pt-BR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Ambos sexos</a:t>
            </a:r>
            <a:r>
              <a:rPr lang="pt-BR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hepatitis aguda, cirrosis hepática, cáncer de hígado</a:t>
            </a:r>
            <a:endParaRPr lang="es-EC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</TotalTime>
  <Words>1812</Words>
  <Application>Microsoft Office PowerPoint</Application>
  <PresentationFormat>Panorámica</PresentationFormat>
  <Paragraphs>147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HelveticaNeue-BoldCond</vt:lpstr>
      <vt:lpstr>Tahoma</vt:lpstr>
      <vt:lpstr>Times New Roman</vt:lpstr>
      <vt:lpstr>Wingdings</vt:lpstr>
      <vt:lpstr>Retrospección</vt:lpstr>
      <vt:lpstr>Tema III: Vulvovaginitis en la infancia. Su manejo en la atención primaria. Las infecciones genitales en las diferentes etapas de la vida: prevención y conducta terapéutica: ITS</vt:lpstr>
      <vt:lpstr>Presentación de PowerPoint</vt:lpstr>
      <vt:lpstr>Presentación de PowerPoint</vt:lpstr>
      <vt:lpstr>Presentación de PowerPoint</vt:lpstr>
      <vt:lpstr>Principales agentes patógenos de transmisión sexual y enfermedades que provocan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III: Vulvovaginitis en la infancia. Su manejo en la atención primaria. Las infecciones genitales en las diferentes etapas de la vida: prevención y conducta terapéutica: ITS</dc:title>
  <dc:creator>user</dc:creator>
  <cp:lastModifiedBy>Marbelys Dominico Solis</cp:lastModifiedBy>
  <cp:revision>24</cp:revision>
  <dcterms:created xsi:type="dcterms:W3CDTF">2017-01-17T00:56:56Z</dcterms:created>
  <dcterms:modified xsi:type="dcterms:W3CDTF">2019-06-03T20:00:53Z</dcterms:modified>
</cp:coreProperties>
</file>