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75" r:id="rId9"/>
    <p:sldId id="262" r:id="rId10"/>
    <p:sldId id="263" r:id="rId11"/>
    <p:sldId id="264" r:id="rId12"/>
    <p:sldId id="274" r:id="rId13"/>
    <p:sldId id="265" r:id="rId14"/>
    <p:sldId id="267" r:id="rId15"/>
    <p:sldId id="268" r:id="rId16"/>
    <p:sldId id="269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EE1-6300-4C1D-AB40-AC9B18F0DB89}" type="datetimeFigureOut">
              <a:rPr lang="es-ES" smtClean="0"/>
              <a:pPr/>
              <a:t>06/06/2019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6B24-FF02-46D6-953E-E36A2057628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EE1-6300-4C1D-AB40-AC9B18F0DB89}" type="datetimeFigureOut">
              <a:rPr lang="es-ES" smtClean="0"/>
              <a:pPr/>
              <a:t>06/06/2019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6B24-FF02-46D6-953E-E36A2057628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EE1-6300-4C1D-AB40-AC9B18F0DB89}" type="datetimeFigureOut">
              <a:rPr lang="es-ES" smtClean="0"/>
              <a:pPr/>
              <a:t>06/06/2019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6B24-FF02-46D6-953E-E36A2057628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EE1-6300-4C1D-AB40-AC9B18F0DB89}" type="datetimeFigureOut">
              <a:rPr lang="es-ES" smtClean="0"/>
              <a:pPr/>
              <a:t>06/06/2019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6B24-FF02-46D6-953E-E36A2057628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EE1-6300-4C1D-AB40-AC9B18F0DB89}" type="datetimeFigureOut">
              <a:rPr lang="es-ES" smtClean="0"/>
              <a:pPr/>
              <a:t>06/06/2019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6B24-FF02-46D6-953E-E36A2057628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EE1-6300-4C1D-AB40-AC9B18F0DB89}" type="datetimeFigureOut">
              <a:rPr lang="es-ES" smtClean="0"/>
              <a:pPr/>
              <a:t>06/06/2019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6B24-FF02-46D6-953E-E36A2057628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EE1-6300-4C1D-AB40-AC9B18F0DB89}" type="datetimeFigureOut">
              <a:rPr lang="es-ES" smtClean="0"/>
              <a:pPr/>
              <a:t>06/06/2019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6B24-FF02-46D6-953E-E36A2057628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EE1-6300-4C1D-AB40-AC9B18F0DB89}" type="datetimeFigureOut">
              <a:rPr lang="es-ES" smtClean="0"/>
              <a:pPr/>
              <a:t>06/06/2019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6B24-FF02-46D6-953E-E36A2057628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EE1-6300-4C1D-AB40-AC9B18F0DB89}" type="datetimeFigureOut">
              <a:rPr lang="es-ES" smtClean="0"/>
              <a:pPr/>
              <a:t>06/06/2019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6B24-FF02-46D6-953E-E36A2057628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EE1-6300-4C1D-AB40-AC9B18F0DB89}" type="datetimeFigureOut">
              <a:rPr lang="es-ES" smtClean="0"/>
              <a:pPr/>
              <a:t>06/06/2019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6B24-FF02-46D6-953E-E36A2057628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EE1-6300-4C1D-AB40-AC9B18F0DB89}" type="datetimeFigureOut">
              <a:rPr lang="es-ES" smtClean="0"/>
              <a:pPr/>
              <a:t>06/06/2019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DB6B24-FF02-46D6-953E-E36A20576288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3AEE1-6300-4C1D-AB40-AC9B18F0DB89}" type="datetimeFigureOut">
              <a:rPr lang="es-ES" smtClean="0"/>
              <a:pPr/>
              <a:t>06/06/2019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DB6B24-FF02-46D6-953E-E36A20576288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graphics.rsnajnls.org/content/28/6/1661/F6.expansion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s.wikipedia.org/wiki/Archivo:Pelvic_exam_-_Medical_Record_1896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s.wikipedia.org/wiki/Archivo:Peritoneal_endometriosi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857232"/>
            <a:ext cx="5857884" cy="135732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Embarazo ectópico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52687"/>
            <a:ext cx="4968552" cy="4140461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68560" y="74761"/>
            <a:ext cx="8229600" cy="1143000"/>
          </a:xfrm>
        </p:spPr>
        <p:txBody>
          <a:bodyPr/>
          <a:lstStyle/>
          <a:p>
            <a:r>
              <a:rPr lang="es-ES" dirty="0" smtClean="0"/>
              <a:t>        Ultrasonografía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Abdominal.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Transvaginal.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F:\ESTATALES\Busqueda para Amaury\images_files\images_00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00042"/>
            <a:ext cx="2714644" cy="3000396"/>
          </a:xfrm>
          <a:prstGeom prst="rect">
            <a:avLst/>
          </a:prstGeom>
          <a:noFill/>
        </p:spPr>
      </p:pic>
      <p:pic>
        <p:nvPicPr>
          <p:cNvPr id="2052" name="Picture 4" descr="Figur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571876"/>
            <a:ext cx="27146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1876"/>
            <a:ext cx="4054965" cy="284558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es-ES" sz="4000" dirty="0" smtClean="0"/>
              <a:t>Exámenes complementarios Invasivos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389120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Punción del fondo del saco de Douglas.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Punción abdominal.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Legrado diagnóstico.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Laparoscopia.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Laparotomía.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1833578"/>
            <a:ext cx="2500298" cy="216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880" y="4154780"/>
            <a:ext cx="3810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1636" y="4154780"/>
            <a:ext cx="3810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7088"/>
            <a:ext cx="7322528" cy="424458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2" y="116632"/>
            <a:ext cx="8229600" cy="1143000"/>
          </a:xfrm>
        </p:spPr>
        <p:txBody>
          <a:bodyPr/>
          <a:lstStyle/>
          <a:p>
            <a:r>
              <a:rPr lang="es-ES" dirty="0" smtClean="0"/>
              <a:t>Tratamiento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016" y="198884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             Médico                                        Quirúrgico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636912"/>
            <a:ext cx="41148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2306" y="2636912"/>
            <a:ext cx="350043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n-GB" sz="5400" b="1" dirty="0" smtClean="0"/>
              <a:t> </a:t>
            </a:r>
            <a:br>
              <a:rPr lang="en-GB" sz="5400" b="1" dirty="0" smtClean="0"/>
            </a:b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4400" b="1" dirty="0" smtClean="0">
                <a:latin typeface="Arial" pitchFamily="34" charset="0"/>
                <a:cs typeface="Arial" pitchFamily="34" charset="0"/>
              </a:rPr>
              <a:t>Diagnosis and laparoscopic treatment of cornual ectopic pregnancy</a:t>
            </a:r>
            <a:endParaRPr lang="es-E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25279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 Sami Walid</a:t>
            </a:r>
            <a:r>
              <a:rPr lang="en-GB" sz="2400" baseline="30000" dirty="0" smtClean="0">
                <a:latin typeface="Arial" pitchFamily="34" charset="0"/>
                <a:cs typeface="Arial" pitchFamily="34" charset="0"/>
              </a:rPr>
              <a:t>*1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and Richard L. Heaton</a:t>
            </a:r>
            <a:r>
              <a:rPr lang="en-GB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24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Medical Center of Central Georgia, Macon, GA, USA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Heart of Georgia Women's Center, Warner Robins, GA, USA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ES" sz="2400" dirty="0"/>
          </a:p>
        </p:txBody>
      </p:sp>
      <p:sp>
        <p:nvSpPr>
          <p:cNvPr id="4" name="3 Rectángulo"/>
          <p:cNvSpPr/>
          <p:nvPr/>
        </p:nvSpPr>
        <p:spPr>
          <a:xfrm>
            <a:off x="3643306" y="5357826"/>
            <a:ext cx="2071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enero del 2010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s-ES" dirty="0" smtClean="0"/>
              <a:t>Resumen.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3891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  Paciente de 27 años de edad con historia de enfermedad inflamatoria pélvica a repetición que refiere amenorrea, una prueba de hCG en orina positiva. Ecografía Transvaginal reveló un saco gestacional mal definidos y el corazón del feto venció en el miometrio del fondo uterino junto a las astas derechas. Alrededor de 500 cc  sangre se evacuó de su abdomen. Se admitió como un abdomen agudo y hemoperitoneo. Se plantea un embarazo ectópico del cuerno derecho roto. Basado en la condición de la paciente con estabilidad hemodinámica , era sentido que el caso pudiera manejarse por vía laparoscópica.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75588"/>
            <a:ext cx="4502464" cy="4585843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571472" y="0"/>
            <a:ext cx="8229600" cy="6117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4208"/>
            <a:ext cx="3542794" cy="30504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89" y="548680"/>
            <a:ext cx="4142383" cy="29459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93" y="3717032"/>
            <a:ext cx="3528392" cy="303266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6" y="1275588"/>
            <a:ext cx="4714255" cy="38244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18260"/>
            <a:ext cx="3531216" cy="469017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s-E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 MUCHAS GRACIAS</a:t>
            </a:r>
            <a:endParaRPr lang="es-E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7740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txBody>
          <a:bodyPr/>
          <a:lstStyle/>
          <a:p>
            <a:pPr algn="ctr"/>
            <a:r>
              <a:rPr lang="es-ES" dirty="0" smtClean="0"/>
              <a:t>Concepto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4876130" cy="38592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691680" y="3789040"/>
            <a:ext cx="5328592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3894490"/>
            <a:ext cx="3600400" cy="247112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es-ES" dirty="0" smtClean="0"/>
              <a:t>Historia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43050"/>
            <a:ext cx="5357850" cy="4643470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El embarazo ectópico fue descrito por primera vez en el siglo XI.</a:t>
            </a: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Hasta mediados del sigloXVIII, era una patología generalmente fatal.</a:t>
            </a: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John Bard informó la primera intervención quirúrgica exitosa para el tratamiento de un embarazo ectópico en la ciudad de Nueva York en 1759.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En Cuba en 1904 el Dr. E. Núñez operó con éxito un caso de ruptura tubárica por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embarazo ectópico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http://upload.wikimedia.org/wikipedia/commons/thumb/5/5f/Pelvic_exam_-_Medical_Record_1896.jpg/200px-Pelvic_exam_-_Medical_Record_1896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844824"/>
            <a:ext cx="292895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Epidemiología</a:t>
            </a:r>
            <a:r>
              <a:rPr lang="en-US" dirty="0" smtClean="0"/>
              <a:t/>
            </a:r>
            <a:br>
              <a:rPr lang="en-US" dirty="0" smtClean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89120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El 1,6% de los  embarazos es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ectópico.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Son menos frecuentes entre las mujeres de raza blanca.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1 de cada 826 mujeres con embarazos ectópicos muere por complicaciones.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En 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España se estima que el embarazo ectópico constituye aproximadamente 2.3% de todos los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embarazos.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Se presentan en 1 de cada 40 a  100 embarazos.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Constituye del 5 al 12% de las causas de muertes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maternas.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352032"/>
              </p:ext>
            </p:extLst>
          </p:nvPr>
        </p:nvGraphicFramePr>
        <p:xfrm>
          <a:off x="1115616" y="1000108"/>
          <a:ext cx="3813575" cy="4480560"/>
        </p:xfrm>
        <a:graphic>
          <a:graphicData uri="http://schemas.openxmlformats.org/drawingml/2006/table">
            <a:tbl>
              <a:tblPr/>
              <a:tblGrid>
                <a:gridCol w="24904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3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4314">
                <a:tc gridSpan="2">
                  <a:txBody>
                    <a:bodyPr/>
                    <a:lstStyle/>
                    <a:p>
                      <a:endParaRPr lang="es-E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9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Ubicación</a:t>
                      </a:r>
                      <a:endParaRPr lang="es-E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Trompa:</a:t>
                      </a:r>
                      <a:endParaRPr lang="es-E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98.3%</a:t>
                      </a:r>
                      <a:endParaRPr lang="es-E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Ampolla</a:t>
                      </a:r>
                      <a:endParaRPr lang="es-E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72.6%</a:t>
                      </a:r>
                      <a:endParaRPr lang="es-E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s-E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Istmo</a:t>
                      </a:r>
                      <a:endParaRPr lang="es-E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12.3%</a:t>
                      </a:r>
                      <a:endParaRPr lang="es-E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s-E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Fimbria</a:t>
                      </a:r>
                      <a:endParaRPr lang="es-E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6.2%</a:t>
                      </a:r>
                      <a:endParaRPr lang="es-E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Cuerno</a:t>
                      </a:r>
                      <a:endParaRPr lang="es-E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1.9%</a:t>
                      </a:r>
                      <a:endParaRPr lang="es-E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Abdominal</a:t>
                      </a:r>
                      <a:endParaRPr lang="es-E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1.4%</a:t>
                      </a:r>
                      <a:endParaRPr lang="es-E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Ovario</a:t>
                      </a:r>
                      <a:endParaRPr lang="es-E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0.15%</a:t>
                      </a:r>
                      <a:endParaRPr lang="es-E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Cérvix</a:t>
                      </a:r>
                      <a:endParaRPr lang="es-E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0.15%</a:t>
                      </a:r>
                      <a:endParaRPr lang="es-E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77" y="1772816"/>
            <a:ext cx="3942133" cy="324036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es-ES" b="1" dirty="0" smtClean="0"/>
              <a:t> </a:t>
            </a:r>
            <a:r>
              <a:rPr lang="es-ES" b="1" dirty="0"/>
              <a:t>Etiología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5329246" cy="550072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Endometriosis.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Enfermedad inflamatoria pélvica.</a:t>
            </a: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Operaciones sobre las trompas para buscar fertilidad.</a:t>
            </a: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Embarazo ectópico anterior.</a:t>
            </a: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Pacientes con DIU.</a:t>
            </a: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Esterilización tubárica.</a:t>
            </a: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Defectos congénitos en las Trompas de Falopio.</a:t>
            </a: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Complicaciones de una apendicitis aguda.</a:t>
            </a: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Tabaquismo.</a:t>
            </a: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Fecundación in vitro.</a:t>
            </a:r>
          </a:p>
          <a:p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http://upload.wikimedia.org/wikipedia/commons/thumb/1/10/Peritoneal_endometriosis.jpg/200px-Peritoneal_endometriosi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0"/>
            <a:ext cx="314327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ESTATALES\Busqueda para Amaury\images_files\images_19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0748" y="3356992"/>
            <a:ext cx="312897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135732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Cuadro </a:t>
            </a:r>
            <a:r>
              <a:rPr lang="es-ES" b="1" dirty="0"/>
              <a:t>clínico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>
          <a:xfrm>
            <a:off x="530352" y="1615685"/>
            <a:ext cx="5970474" cy="365587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Embarazo Ectópico no complicado.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Embarazo Ectópico complicado.</a:t>
            </a:r>
          </a:p>
          <a:p>
            <a:pPr marL="514350" indent="-514350"/>
            <a:r>
              <a:rPr lang="es-ES" sz="2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estabilidad Hemodinámica.</a:t>
            </a:r>
          </a:p>
          <a:p>
            <a:pPr marL="514350" indent="-514350"/>
            <a:r>
              <a:rPr lang="es-ES" sz="2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signos de descompensación   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              hemodinámica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o shock  </a:t>
            </a:r>
          </a:p>
          <a:p>
            <a:pPr marL="514350" indent="-514350"/>
            <a:r>
              <a:rPr lang="es-ES" sz="24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 marL="514350" indent="-514350">
              <a:buFont typeface="+mj-lt"/>
              <a:buAutoNum type="arabicPeriod"/>
            </a:pP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ESTATALES\Busqueda para Amaury\images_files\images_0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357298"/>
            <a:ext cx="2143140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135732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Cuadro</a:t>
            </a:r>
            <a:r>
              <a:rPr lang="es-ES" b="1" dirty="0" smtClean="0"/>
              <a:t>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clínico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>
          <a:xfrm>
            <a:off x="530352" y="1357298"/>
            <a:ext cx="5970474" cy="492922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ESTATALES\Busqueda para Amaury\images_files\images_0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357298"/>
            <a:ext cx="2143140" cy="4929222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" y="1357298"/>
            <a:ext cx="6565436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8028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42912" y="-40213"/>
            <a:ext cx="8229600" cy="1143008"/>
          </a:xfrm>
        </p:spPr>
        <p:txBody>
          <a:bodyPr>
            <a:normAutofit/>
          </a:bodyPr>
          <a:lstStyle/>
          <a:p>
            <a:r>
              <a:rPr lang="es-ES" dirty="0" smtClean="0"/>
              <a:t>Exámenes Complementarios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Hemograma completo.</a:t>
            </a: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Dosificación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de gonadotropina coriónica humana en sangre y orina.</a:t>
            </a: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Niveles de progesterona en sangre.</a:t>
            </a: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Otros marcadores de sangre.</a:t>
            </a: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s-ES" dirty="0" smtClean="0"/>
              <a:t>                                                                                                                                 </a:t>
            </a:r>
            <a:endParaRPr lang="es-ES" dirty="0"/>
          </a:p>
        </p:txBody>
      </p:sp>
      <p:pic>
        <p:nvPicPr>
          <p:cNvPr id="6" name="Picture 1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4500570"/>
            <a:ext cx="1138428" cy="18288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8259" y="116632"/>
            <a:ext cx="114297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455</Words>
  <Application>Microsoft Office PowerPoint</Application>
  <PresentationFormat>Presentación en pantalla (4:3)</PresentationFormat>
  <Paragraphs>83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Constantia</vt:lpstr>
      <vt:lpstr>Monotype Corsiva</vt:lpstr>
      <vt:lpstr>Times New Roman</vt:lpstr>
      <vt:lpstr>Wingdings 2</vt:lpstr>
      <vt:lpstr>Flujo</vt:lpstr>
      <vt:lpstr>Embarazo ectópico </vt:lpstr>
      <vt:lpstr>Concepto</vt:lpstr>
      <vt:lpstr>Historia</vt:lpstr>
      <vt:lpstr>   Epidemiología </vt:lpstr>
      <vt:lpstr>Presentación de PowerPoint</vt:lpstr>
      <vt:lpstr> Etiología</vt:lpstr>
      <vt:lpstr>Cuadro clínico </vt:lpstr>
      <vt:lpstr>Cuadro clínico </vt:lpstr>
      <vt:lpstr>Exámenes Complementarios</vt:lpstr>
      <vt:lpstr>        Ultrasonografía</vt:lpstr>
      <vt:lpstr>Exámenes complementarios Invasivos</vt:lpstr>
      <vt:lpstr> </vt:lpstr>
      <vt:lpstr>Tratamiento</vt:lpstr>
      <vt:lpstr>     Diagnosis and laparoscopic treatment of cornual ectopic pregnancy</vt:lpstr>
      <vt:lpstr>Resumen.</vt:lpstr>
      <vt:lpstr> </vt:lpstr>
      <vt:lpstr>   </vt:lpstr>
      <vt:lpstr> 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Embarazo ectópico</dc:title>
  <dc:creator>Branly</dc:creator>
  <cp:lastModifiedBy>Marbelys Dominico Solis</cp:lastModifiedBy>
  <cp:revision>69</cp:revision>
  <dcterms:created xsi:type="dcterms:W3CDTF">2010-12-21T15:56:50Z</dcterms:created>
  <dcterms:modified xsi:type="dcterms:W3CDTF">2019-06-06T13:46:06Z</dcterms:modified>
</cp:coreProperties>
</file>