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620446-9086-44AE-B167-3BBC66388BA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3BEB7D3-0135-46E1-80BE-41275518965D}">
      <dgm:prSet phldrT="[Texto]" custT="1"/>
      <dgm:spPr/>
      <dgm:t>
        <a:bodyPr/>
        <a:lstStyle/>
        <a:p>
          <a:r>
            <a:rPr lang="es-EC" sz="4400" b="1" i="1" dirty="0" smtClean="0">
              <a:latin typeface="Arial" panose="020B0604020202020204" pitchFamily="34" charset="0"/>
              <a:cs typeface="Arial" panose="020B0604020202020204" pitchFamily="34" charset="0"/>
            </a:rPr>
            <a:t>ITS</a:t>
          </a:r>
          <a:endParaRPr lang="es-EC" sz="4400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CE3BE-0CA2-49D6-BF72-C4DF915334B0}" type="parTrans" cxnId="{093B6022-B963-4E73-B174-B9FD33A0208C}">
      <dgm:prSet/>
      <dgm:spPr/>
      <dgm:t>
        <a:bodyPr/>
        <a:lstStyle/>
        <a:p>
          <a:endParaRPr lang="es-EC"/>
        </a:p>
      </dgm:t>
    </dgm:pt>
    <dgm:pt modelId="{2FC80F35-A7E9-4509-9EFD-C73A401A7856}" type="sibTrans" cxnId="{093B6022-B963-4E73-B174-B9FD33A0208C}">
      <dgm:prSet/>
      <dgm:spPr/>
      <dgm:t>
        <a:bodyPr/>
        <a:lstStyle/>
        <a:p>
          <a:endParaRPr lang="es-EC"/>
        </a:p>
      </dgm:t>
    </dgm:pt>
    <dgm:pt modelId="{74DAE449-1E34-49EC-8743-D10BD457C1E1}">
      <dgm:prSet phldrT="[Texto]" custT="1"/>
      <dgm:spPr/>
      <dgm:t>
        <a:bodyPr/>
        <a:lstStyle/>
        <a:p>
          <a:r>
            <a:rPr lang="es-EC" sz="4400" dirty="0" smtClean="0">
              <a:latin typeface="Arial" panose="020B0604020202020204" pitchFamily="34" charset="0"/>
              <a:cs typeface="Arial" panose="020B0604020202020204" pitchFamily="34" charset="0"/>
            </a:rPr>
            <a:t>Curables</a:t>
          </a:r>
          <a:endParaRPr lang="es-EC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7FBE58-2E86-45C2-BB19-4A05D8E30926}" type="parTrans" cxnId="{D85D2D0F-C723-40F4-9CCD-9B1214496DF9}">
      <dgm:prSet/>
      <dgm:spPr/>
      <dgm:t>
        <a:bodyPr/>
        <a:lstStyle/>
        <a:p>
          <a:endParaRPr lang="es-EC"/>
        </a:p>
      </dgm:t>
    </dgm:pt>
    <dgm:pt modelId="{CC6A0B84-B50D-4230-880A-64C0940A15A1}" type="sibTrans" cxnId="{D85D2D0F-C723-40F4-9CCD-9B1214496DF9}">
      <dgm:prSet/>
      <dgm:spPr/>
      <dgm:t>
        <a:bodyPr/>
        <a:lstStyle/>
        <a:p>
          <a:endParaRPr lang="es-EC"/>
        </a:p>
      </dgm:t>
    </dgm:pt>
    <dgm:pt modelId="{F39D6F4E-7B95-465E-962B-1FBA44C4ED9F}">
      <dgm:prSet phldrT="[Texto]" custT="1"/>
      <dgm:spPr/>
      <dgm:t>
        <a:bodyPr/>
        <a:lstStyle/>
        <a:p>
          <a:r>
            <a:rPr lang="es-EC" sz="4400" dirty="0" smtClean="0">
              <a:latin typeface="Arial" panose="020B0604020202020204" pitchFamily="34" charset="0"/>
              <a:cs typeface="Arial" panose="020B0604020202020204" pitchFamily="34" charset="0"/>
            </a:rPr>
            <a:t>Incurables</a:t>
          </a:r>
          <a:endParaRPr lang="es-EC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123697-520F-4728-9F14-62F90332EDEA}" type="parTrans" cxnId="{66B42F57-9462-446E-B823-B9BA4CC5D4D9}">
      <dgm:prSet/>
      <dgm:spPr/>
      <dgm:t>
        <a:bodyPr/>
        <a:lstStyle/>
        <a:p>
          <a:endParaRPr lang="es-EC"/>
        </a:p>
      </dgm:t>
    </dgm:pt>
    <dgm:pt modelId="{3799BFB9-9831-4571-85ED-996194B1B1DC}" type="sibTrans" cxnId="{66B42F57-9462-446E-B823-B9BA4CC5D4D9}">
      <dgm:prSet/>
      <dgm:spPr/>
      <dgm:t>
        <a:bodyPr/>
        <a:lstStyle/>
        <a:p>
          <a:endParaRPr lang="es-EC"/>
        </a:p>
      </dgm:t>
    </dgm:pt>
    <dgm:pt modelId="{7D5459BF-533C-4B9C-898E-A82F92335E5F}" type="pres">
      <dgm:prSet presAssocID="{10620446-9086-44AE-B167-3BBC66388BA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B88D66D-DCF9-43C8-863F-C9F4D5301880}" type="pres">
      <dgm:prSet presAssocID="{63BEB7D3-0135-46E1-80BE-41275518965D}" presName="root1" presStyleCnt="0"/>
      <dgm:spPr/>
    </dgm:pt>
    <dgm:pt modelId="{8A9CCC09-17C0-487E-B11D-52033939C2B8}" type="pres">
      <dgm:prSet presAssocID="{63BEB7D3-0135-46E1-80BE-4127551896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E6701EAE-43E7-4757-A660-32BE860304E8}" type="pres">
      <dgm:prSet presAssocID="{63BEB7D3-0135-46E1-80BE-41275518965D}" presName="level2hierChild" presStyleCnt="0"/>
      <dgm:spPr/>
    </dgm:pt>
    <dgm:pt modelId="{17D3EFFB-0170-4143-AF9C-6D7D11F65C0A}" type="pres">
      <dgm:prSet presAssocID="{837FBE58-2E86-45C2-BB19-4A05D8E30926}" presName="conn2-1" presStyleLbl="parChTrans1D2" presStyleIdx="0" presStyleCnt="2"/>
      <dgm:spPr/>
      <dgm:t>
        <a:bodyPr/>
        <a:lstStyle/>
        <a:p>
          <a:endParaRPr lang="es-EC"/>
        </a:p>
      </dgm:t>
    </dgm:pt>
    <dgm:pt modelId="{4E770176-2169-42C8-A5DF-7A4504528212}" type="pres">
      <dgm:prSet presAssocID="{837FBE58-2E86-45C2-BB19-4A05D8E30926}" presName="connTx" presStyleLbl="parChTrans1D2" presStyleIdx="0" presStyleCnt="2"/>
      <dgm:spPr/>
      <dgm:t>
        <a:bodyPr/>
        <a:lstStyle/>
        <a:p>
          <a:endParaRPr lang="es-EC"/>
        </a:p>
      </dgm:t>
    </dgm:pt>
    <dgm:pt modelId="{FACB8C50-5269-434E-807B-0E7789C74C24}" type="pres">
      <dgm:prSet presAssocID="{74DAE449-1E34-49EC-8743-D10BD457C1E1}" presName="root2" presStyleCnt="0"/>
      <dgm:spPr/>
    </dgm:pt>
    <dgm:pt modelId="{2F3EE054-C328-4A8B-B248-5219D66F42F5}" type="pres">
      <dgm:prSet presAssocID="{74DAE449-1E34-49EC-8743-D10BD457C1E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018A8B7D-5592-4AF1-B5A2-9222FC64130E}" type="pres">
      <dgm:prSet presAssocID="{74DAE449-1E34-49EC-8743-D10BD457C1E1}" presName="level3hierChild" presStyleCnt="0"/>
      <dgm:spPr/>
    </dgm:pt>
    <dgm:pt modelId="{23FFB11D-E662-4E86-A668-F38CB2D47352}" type="pres">
      <dgm:prSet presAssocID="{51123697-520F-4728-9F14-62F90332EDEA}" presName="conn2-1" presStyleLbl="parChTrans1D2" presStyleIdx="1" presStyleCnt="2"/>
      <dgm:spPr/>
      <dgm:t>
        <a:bodyPr/>
        <a:lstStyle/>
        <a:p>
          <a:endParaRPr lang="es-EC"/>
        </a:p>
      </dgm:t>
    </dgm:pt>
    <dgm:pt modelId="{56BF50DD-1BA7-4C3E-85CB-6E6D5E7B470C}" type="pres">
      <dgm:prSet presAssocID="{51123697-520F-4728-9F14-62F90332EDEA}" presName="connTx" presStyleLbl="parChTrans1D2" presStyleIdx="1" presStyleCnt="2"/>
      <dgm:spPr/>
      <dgm:t>
        <a:bodyPr/>
        <a:lstStyle/>
        <a:p>
          <a:endParaRPr lang="es-EC"/>
        </a:p>
      </dgm:t>
    </dgm:pt>
    <dgm:pt modelId="{C0C30EA5-1E9D-4DD8-9F59-FD5FFF0ED98B}" type="pres">
      <dgm:prSet presAssocID="{F39D6F4E-7B95-465E-962B-1FBA44C4ED9F}" presName="root2" presStyleCnt="0"/>
      <dgm:spPr/>
    </dgm:pt>
    <dgm:pt modelId="{6AAC7317-BE61-49A8-A9FE-F438662AAF76}" type="pres">
      <dgm:prSet presAssocID="{F39D6F4E-7B95-465E-962B-1FBA44C4ED9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A4C9731-48DE-4734-8AF1-82271AAFDDD9}" type="pres">
      <dgm:prSet presAssocID="{F39D6F4E-7B95-465E-962B-1FBA44C4ED9F}" presName="level3hierChild" presStyleCnt="0"/>
      <dgm:spPr/>
    </dgm:pt>
  </dgm:ptLst>
  <dgm:cxnLst>
    <dgm:cxn modelId="{8A066825-F321-4A20-87CC-8E6F9165ECEF}" type="presOf" srcId="{837FBE58-2E86-45C2-BB19-4A05D8E30926}" destId="{4E770176-2169-42C8-A5DF-7A4504528212}" srcOrd="1" destOrd="0" presId="urn:microsoft.com/office/officeart/2005/8/layout/hierarchy2"/>
    <dgm:cxn modelId="{73D898F6-12F1-47E3-BBA7-55E669988F18}" type="presOf" srcId="{F39D6F4E-7B95-465E-962B-1FBA44C4ED9F}" destId="{6AAC7317-BE61-49A8-A9FE-F438662AAF76}" srcOrd="0" destOrd="0" presId="urn:microsoft.com/office/officeart/2005/8/layout/hierarchy2"/>
    <dgm:cxn modelId="{1E884278-F22E-4068-AC4F-49BF64B4CB31}" type="presOf" srcId="{837FBE58-2E86-45C2-BB19-4A05D8E30926}" destId="{17D3EFFB-0170-4143-AF9C-6D7D11F65C0A}" srcOrd="0" destOrd="0" presId="urn:microsoft.com/office/officeart/2005/8/layout/hierarchy2"/>
    <dgm:cxn modelId="{1F01F595-F688-435F-B99B-48F695D367F9}" type="presOf" srcId="{10620446-9086-44AE-B167-3BBC66388BA6}" destId="{7D5459BF-533C-4B9C-898E-A82F92335E5F}" srcOrd="0" destOrd="0" presId="urn:microsoft.com/office/officeart/2005/8/layout/hierarchy2"/>
    <dgm:cxn modelId="{A734D3FF-0E8D-49A2-8F1B-A04E8D0A9322}" type="presOf" srcId="{74DAE449-1E34-49EC-8743-D10BD457C1E1}" destId="{2F3EE054-C328-4A8B-B248-5219D66F42F5}" srcOrd="0" destOrd="0" presId="urn:microsoft.com/office/officeart/2005/8/layout/hierarchy2"/>
    <dgm:cxn modelId="{696113C7-19DB-428A-8581-35E36BA5281A}" type="presOf" srcId="{63BEB7D3-0135-46E1-80BE-41275518965D}" destId="{8A9CCC09-17C0-487E-B11D-52033939C2B8}" srcOrd="0" destOrd="0" presId="urn:microsoft.com/office/officeart/2005/8/layout/hierarchy2"/>
    <dgm:cxn modelId="{093B6022-B963-4E73-B174-B9FD33A0208C}" srcId="{10620446-9086-44AE-B167-3BBC66388BA6}" destId="{63BEB7D3-0135-46E1-80BE-41275518965D}" srcOrd="0" destOrd="0" parTransId="{464CE3BE-0CA2-49D6-BF72-C4DF915334B0}" sibTransId="{2FC80F35-A7E9-4509-9EFD-C73A401A7856}"/>
    <dgm:cxn modelId="{D85D2D0F-C723-40F4-9CCD-9B1214496DF9}" srcId="{63BEB7D3-0135-46E1-80BE-41275518965D}" destId="{74DAE449-1E34-49EC-8743-D10BD457C1E1}" srcOrd="0" destOrd="0" parTransId="{837FBE58-2E86-45C2-BB19-4A05D8E30926}" sibTransId="{CC6A0B84-B50D-4230-880A-64C0940A15A1}"/>
    <dgm:cxn modelId="{3258EA92-DECA-4E27-B620-FDF81074937A}" type="presOf" srcId="{51123697-520F-4728-9F14-62F90332EDEA}" destId="{56BF50DD-1BA7-4C3E-85CB-6E6D5E7B470C}" srcOrd="1" destOrd="0" presId="urn:microsoft.com/office/officeart/2005/8/layout/hierarchy2"/>
    <dgm:cxn modelId="{66B42F57-9462-446E-B823-B9BA4CC5D4D9}" srcId="{63BEB7D3-0135-46E1-80BE-41275518965D}" destId="{F39D6F4E-7B95-465E-962B-1FBA44C4ED9F}" srcOrd="1" destOrd="0" parTransId="{51123697-520F-4728-9F14-62F90332EDEA}" sibTransId="{3799BFB9-9831-4571-85ED-996194B1B1DC}"/>
    <dgm:cxn modelId="{3E8A0E6E-0798-4434-9BCA-2B5266A3E4EC}" type="presOf" srcId="{51123697-520F-4728-9F14-62F90332EDEA}" destId="{23FFB11D-E662-4E86-A668-F38CB2D47352}" srcOrd="0" destOrd="0" presId="urn:microsoft.com/office/officeart/2005/8/layout/hierarchy2"/>
    <dgm:cxn modelId="{32A3F3A2-9523-45AA-BF48-6454A91911F4}" type="presParOf" srcId="{7D5459BF-533C-4B9C-898E-A82F92335E5F}" destId="{0B88D66D-DCF9-43C8-863F-C9F4D5301880}" srcOrd="0" destOrd="0" presId="urn:microsoft.com/office/officeart/2005/8/layout/hierarchy2"/>
    <dgm:cxn modelId="{B705CAD3-692A-4507-B76D-F4C690A485B4}" type="presParOf" srcId="{0B88D66D-DCF9-43C8-863F-C9F4D5301880}" destId="{8A9CCC09-17C0-487E-B11D-52033939C2B8}" srcOrd="0" destOrd="0" presId="urn:microsoft.com/office/officeart/2005/8/layout/hierarchy2"/>
    <dgm:cxn modelId="{DDA7D572-7DE6-4B39-B3F8-0CDEE134BA1F}" type="presParOf" srcId="{0B88D66D-DCF9-43C8-863F-C9F4D5301880}" destId="{E6701EAE-43E7-4757-A660-32BE860304E8}" srcOrd="1" destOrd="0" presId="urn:microsoft.com/office/officeart/2005/8/layout/hierarchy2"/>
    <dgm:cxn modelId="{AB9D5377-D2F0-4D23-83A4-9B52DEEC49DF}" type="presParOf" srcId="{E6701EAE-43E7-4757-A660-32BE860304E8}" destId="{17D3EFFB-0170-4143-AF9C-6D7D11F65C0A}" srcOrd="0" destOrd="0" presId="urn:microsoft.com/office/officeart/2005/8/layout/hierarchy2"/>
    <dgm:cxn modelId="{6CA62880-2C60-42BF-AB99-2396F91C2B52}" type="presParOf" srcId="{17D3EFFB-0170-4143-AF9C-6D7D11F65C0A}" destId="{4E770176-2169-42C8-A5DF-7A4504528212}" srcOrd="0" destOrd="0" presId="urn:microsoft.com/office/officeart/2005/8/layout/hierarchy2"/>
    <dgm:cxn modelId="{2C0739BD-8119-4B5F-B901-FE84CAA3B96D}" type="presParOf" srcId="{E6701EAE-43E7-4757-A660-32BE860304E8}" destId="{FACB8C50-5269-434E-807B-0E7789C74C24}" srcOrd="1" destOrd="0" presId="urn:microsoft.com/office/officeart/2005/8/layout/hierarchy2"/>
    <dgm:cxn modelId="{B0725067-C1CB-4B82-940D-C2F986530181}" type="presParOf" srcId="{FACB8C50-5269-434E-807B-0E7789C74C24}" destId="{2F3EE054-C328-4A8B-B248-5219D66F42F5}" srcOrd="0" destOrd="0" presId="urn:microsoft.com/office/officeart/2005/8/layout/hierarchy2"/>
    <dgm:cxn modelId="{C80AC32E-8EF0-40C6-99A7-A327C8C7447D}" type="presParOf" srcId="{FACB8C50-5269-434E-807B-0E7789C74C24}" destId="{018A8B7D-5592-4AF1-B5A2-9222FC64130E}" srcOrd="1" destOrd="0" presId="urn:microsoft.com/office/officeart/2005/8/layout/hierarchy2"/>
    <dgm:cxn modelId="{84640D5E-0184-4537-A972-8CA16A2B02D3}" type="presParOf" srcId="{E6701EAE-43E7-4757-A660-32BE860304E8}" destId="{23FFB11D-E662-4E86-A668-F38CB2D47352}" srcOrd="2" destOrd="0" presId="urn:microsoft.com/office/officeart/2005/8/layout/hierarchy2"/>
    <dgm:cxn modelId="{93A2FD4C-3525-441A-AD59-FFA07B8C6B42}" type="presParOf" srcId="{23FFB11D-E662-4E86-A668-F38CB2D47352}" destId="{56BF50DD-1BA7-4C3E-85CB-6E6D5E7B470C}" srcOrd="0" destOrd="0" presId="urn:microsoft.com/office/officeart/2005/8/layout/hierarchy2"/>
    <dgm:cxn modelId="{6ED16735-BE7E-4E46-9990-A3B4A15A4914}" type="presParOf" srcId="{E6701EAE-43E7-4757-A660-32BE860304E8}" destId="{C0C30EA5-1E9D-4DD8-9F59-FD5FFF0ED98B}" srcOrd="3" destOrd="0" presId="urn:microsoft.com/office/officeart/2005/8/layout/hierarchy2"/>
    <dgm:cxn modelId="{2965E7BD-0E7C-42A4-86F2-36E17FD58C6C}" type="presParOf" srcId="{C0C30EA5-1E9D-4DD8-9F59-FD5FFF0ED98B}" destId="{6AAC7317-BE61-49A8-A9FE-F438662AAF76}" srcOrd="0" destOrd="0" presId="urn:microsoft.com/office/officeart/2005/8/layout/hierarchy2"/>
    <dgm:cxn modelId="{7359800D-201E-48CA-8A82-EE2FE0FECB40}" type="presParOf" srcId="{C0C30EA5-1E9D-4DD8-9F59-FD5FFF0ED98B}" destId="{CA4C9731-48DE-4734-8AF1-82271AAFDDD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9800D-1FD9-4B80-BC19-BAF85EC3A36C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1689E-8308-4E18-9BE4-934187160D9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6964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1689E-8308-4E18-9BE4-934187160D93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298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7961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045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3681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8977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956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41743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2826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949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47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120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909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6182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58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760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918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2031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C9CE3-97BA-4448-A341-26248F1DE913}" type="datetimeFigureOut">
              <a:rPr lang="es-EC" smtClean="0"/>
              <a:t>21/03/2017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BB091B-E745-4EAF-ACCB-C93589BD3D0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532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910687" y="1268148"/>
            <a:ext cx="9758149" cy="3899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C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PROFILAXIS DE LA INFECCIÓN</a:t>
            </a:r>
            <a:endParaRPr lang="es-EC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C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SINDROME DEL FLUJO VAGINAL EN EL EMBARAZO</a:t>
            </a:r>
            <a:endParaRPr lang="es-EC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C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SINDROME DE RESPUESTA INFLAMATORIA SISTÉMICO</a:t>
            </a:r>
            <a:endParaRPr lang="es-EC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1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0179" y="255620"/>
            <a:ext cx="7198085" cy="645132"/>
          </a:xfrm>
        </p:spPr>
        <p:txBody>
          <a:bodyPr>
            <a:normAutofit/>
          </a:bodyPr>
          <a:lstStyle/>
          <a:p>
            <a:pPr algn="ctr"/>
            <a:r>
              <a:rPr lang="es-EC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las ITS</a:t>
            </a:r>
            <a:endParaRPr lang="es-EC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134155" y="1342819"/>
            <a:ext cx="3992732" cy="576262"/>
          </a:xfrm>
        </p:spPr>
        <p:txBody>
          <a:bodyPr/>
          <a:lstStyle/>
          <a:p>
            <a:r>
              <a:rPr lang="es-EC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primera generación</a:t>
            </a:r>
            <a:endParaRPr lang="es-EC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959074" y="2327458"/>
            <a:ext cx="4342893" cy="3354060"/>
          </a:xfrm>
        </p:spPr>
        <p:txBody>
          <a:bodyPr>
            <a:normAutofit/>
          </a:bodyPr>
          <a:lstStyle/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Sífilis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Blenorragia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Chancro blando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Linfogranuloma venéreo 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Granuloma inguinal</a:t>
            </a:r>
          </a:p>
          <a:p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926455" y="1473958"/>
            <a:ext cx="4644206" cy="733254"/>
          </a:xfrm>
        </p:spPr>
        <p:txBody>
          <a:bodyPr/>
          <a:lstStyle/>
          <a:p>
            <a:r>
              <a:rPr lang="es-EC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segunda y tercera generación</a:t>
            </a:r>
            <a:endParaRPr lang="es-EC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079221" y="2327458"/>
            <a:ext cx="4338674" cy="3354060"/>
          </a:xfrm>
        </p:spPr>
        <p:txBody>
          <a:bodyPr>
            <a:noAutofit/>
          </a:bodyPr>
          <a:lstStyle/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Vaginosis bacteriana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Chlamydias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Herpes papiloma virus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VIH/Sida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Citomegalovirus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Herpes genital</a:t>
            </a:r>
          </a:p>
          <a:p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Hepatitis B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95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66030" y="624110"/>
            <a:ext cx="7861110" cy="781609"/>
          </a:xfrm>
        </p:spPr>
        <p:txBody>
          <a:bodyPr>
            <a:normAutofit/>
          </a:bodyPr>
          <a:lstStyle/>
          <a:p>
            <a:pPr algn="ctr"/>
            <a:r>
              <a:rPr lang="es-EC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Pautas generales de tratamiento</a:t>
            </a:r>
            <a:endParaRPr lang="es-EC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66030" y="1815151"/>
            <a:ext cx="7765577" cy="3768523"/>
          </a:xfrm>
        </p:spPr>
        <p:txBody>
          <a:bodyPr>
            <a:normAutofit/>
          </a:bodyPr>
          <a:lstStyle/>
          <a:p>
            <a:r>
              <a:rPr lang="es-EC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 de los factores de riesgo.</a:t>
            </a:r>
          </a:p>
          <a:p>
            <a:r>
              <a:rPr lang="es-EC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Uso del condón</a:t>
            </a:r>
          </a:p>
          <a:p>
            <a:r>
              <a:rPr lang="es-EC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 antibiótico específico</a:t>
            </a:r>
          </a:p>
          <a:p>
            <a:r>
              <a:rPr lang="es-EC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Antivirales</a:t>
            </a:r>
            <a:endParaRPr lang="es-EC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88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178257"/>
          </a:xfrm>
        </p:spPr>
        <p:txBody>
          <a:bodyPr>
            <a:normAutofit/>
          </a:bodyPr>
          <a:lstStyle/>
          <a:p>
            <a:r>
              <a:rPr lang="es-EC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Otras infecciones</a:t>
            </a:r>
            <a:endParaRPr lang="es-EC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616056" y="1787857"/>
            <a:ext cx="8915399" cy="3507474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respiratoria aguda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urinaria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Corioamnionitis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de la rafia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de la herida quirúrgica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de la mama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35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4012" y="501280"/>
            <a:ext cx="3016155" cy="631484"/>
          </a:xfrm>
        </p:spPr>
        <p:txBody>
          <a:bodyPr>
            <a:normAutofit/>
          </a:bodyPr>
          <a:lstStyle/>
          <a:p>
            <a:pPr algn="ctr"/>
            <a:r>
              <a:rPr lang="es-EC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SEPSIS</a:t>
            </a:r>
            <a:endParaRPr lang="es-EC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80178" y="1464860"/>
            <a:ext cx="5663821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C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Sepsis puerperal </a:t>
            </a:r>
          </a:p>
          <a:p>
            <a:pPr>
              <a:lnSpc>
                <a:spcPct val="150000"/>
              </a:lnSpc>
            </a:pPr>
            <a:r>
              <a:rPr lang="es-EC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Pelviperitonitis puerperal </a:t>
            </a:r>
          </a:p>
          <a:p>
            <a:pPr>
              <a:lnSpc>
                <a:spcPct val="150000"/>
              </a:lnSpc>
            </a:pPr>
            <a:r>
              <a:rPr lang="es-EC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Absceso pélvico puerperal</a:t>
            </a:r>
          </a:p>
          <a:p>
            <a:endParaRPr lang="es-EC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30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128820" y="2156479"/>
            <a:ext cx="6838732" cy="764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C" sz="4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Seguimiento del Puerperio</a:t>
            </a:r>
            <a:endParaRPr lang="es-EC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5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16406" y="624110"/>
            <a:ext cx="6755642" cy="781609"/>
          </a:xfrm>
        </p:spPr>
        <p:txBody>
          <a:bodyPr>
            <a:normAutofit fontScale="90000"/>
          </a:bodyPr>
          <a:lstStyle/>
          <a:p>
            <a:pPr algn="ctr"/>
            <a:r>
              <a:rPr lang="es-EC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PROFILAXIS DE LA INFECCIÓN</a:t>
            </a:r>
            <a:r>
              <a:rPr lang="es-EC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C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0687" y="1405719"/>
            <a:ext cx="9908274" cy="46629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Las infecciones vaginales constituyen una de las razones más frecuentes de consultas prenatales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corresponsables de un importante porcentaje de morbilidad materna y morbimortalidad 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perinatal, sobre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todo en lugares de escasos 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recursos.</a:t>
            </a:r>
          </a:p>
          <a:p>
            <a:pPr>
              <a:lnSpc>
                <a:spcPct val="150000"/>
              </a:lnSpc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mujeres embarazadas desarrollan de manera 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fácil infecciones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vaginales debido a cambios funcionales y hormonales.</a:t>
            </a:r>
          </a:p>
        </p:txBody>
      </p:sp>
    </p:spTree>
    <p:extLst>
      <p:ext uri="{BB962C8B-B14F-4D97-AF65-F5344CB8AC3E}">
        <p14:creationId xmlns:p14="http://schemas.microsoft.com/office/powerpoint/2010/main" val="392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2292" y="119144"/>
            <a:ext cx="3466532" cy="535950"/>
          </a:xfrm>
        </p:spPr>
        <p:txBody>
          <a:bodyPr>
            <a:normAutofit fontScale="90000"/>
          </a:bodyPr>
          <a:lstStyle/>
          <a:p>
            <a:pPr algn="ctr"/>
            <a:r>
              <a:rPr lang="es-EC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s-EC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19116" y="777922"/>
            <a:ext cx="10890914" cy="577300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C" dirty="0" smtClean="0"/>
              <a:t>1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Recurrir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al uso de </a:t>
            </a:r>
            <a:r>
              <a:rPr lang="es-EC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pruebas diagnósticas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 eficaces y disponibles en el país para confirmar o 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descartar la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presencia de infección vaginal.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. Identificar los </a:t>
            </a:r>
            <a:r>
              <a:rPr lang="es-EC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factores de riesgo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asociados a una mayor incidencia de la infección vaginal.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3. Identificar los </a:t>
            </a:r>
            <a:r>
              <a:rPr lang="es-EC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signos y síntomas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que permiten el diagnóstico de la infección vaginal y la evaluación 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su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gravedad para iniciar el tratamiento apropiado y/o la referencia oportuna y segura de las pacientes.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4. Describir </a:t>
            </a:r>
            <a:r>
              <a:rPr lang="es-EC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una secuencia ordenada de intervenciones eficaces para el tratamiento 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vaginal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5. Aplicar el </a:t>
            </a:r>
            <a:r>
              <a:rPr lang="es-EC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tratamiento más adecuado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, incluida su pareja si es necesario, para erradicar la </a:t>
            </a: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vaginal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2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0687" y="1091821"/>
            <a:ext cx="9580728" cy="3671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bordaremos inicialmente algunos conceptos básicos: </a:t>
            </a:r>
          </a:p>
          <a:p>
            <a:pPr algn="just">
              <a:lnSpc>
                <a:spcPct val="200000"/>
              </a:lnSpc>
            </a:pPr>
            <a:r>
              <a:rPr lang="es-E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Infección: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es la respuesta localizada del organismo a una agresión microbiana.</a:t>
            </a:r>
          </a:p>
          <a:p>
            <a:pPr algn="just">
              <a:lnSpc>
                <a:spcPct val="200000"/>
              </a:lnSpc>
            </a:pPr>
            <a:r>
              <a:rPr lang="es-E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Sepsis: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es la respuesta generalizada del organismo a una agresión microbiana.</a:t>
            </a:r>
            <a:endParaRPr lang="es-E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75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03513" y="260649"/>
            <a:ext cx="87129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Relación escalonada entre infección, sepsis, SRIS, choque séptico, síndrome de disfunción múltiple de órganos (SDMO)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33765" y="1299825"/>
            <a:ext cx="105885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r>
              <a:rPr lang="es-ES" dirty="0"/>
              <a:t>                                                                                                                                                                 </a:t>
            </a:r>
          </a:p>
          <a:p>
            <a:r>
              <a:rPr lang="es-ES" dirty="0"/>
              <a:t>                                                                  </a:t>
            </a:r>
          </a:p>
          <a:p>
            <a:r>
              <a:rPr lang="es-ES" dirty="0"/>
              <a:t>                                                    </a:t>
            </a:r>
          </a:p>
          <a:p>
            <a:r>
              <a:rPr lang="es-ES" dirty="0"/>
              <a:t>                                    </a:t>
            </a:r>
          </a:p>
          <a:p>
            <a:r>
              <a:rPr lang="es-ES" dirty="0"/>
              <a:t>                                                                                                               </a:t>
            </a:r>
            <a:r>
              <a:rPr lang="es-ES" b="1" i="1" dirty="0"/>
              <a:t>Disfunción orgánica </a:t>
            </a:r>
          </a:p>
          <a:p>
            <a:r>
              <a:rPr lang="es-ES" b="1" i="1" dirty="0"/>
              <a:t>                                                                                                             Mortalidad: 40-70%</a:t>
            </a:r>
          </a:p>
          <a:p>
            <a:r>
              <a:rPr lang="es-ES" dirty="0"/>
              <a:t>     </a:t>
            </a:r>
          </a:p>
          <a:p>
            <a:r>
              <a:rPr lang="es-ES" dirty="0"/>
              <a:t>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s-ES" dirty="0"/>
              <a:t> </a:t>
            </a:r>
          </a:p>
          <a:p>
            <a:r>
              <a:rPr lang="es-ES" dirty="0"/>
              <a:t>                                                                                           </a:t>
            </a:r>
          </a:p>
          <a:p>
            <a:endParaRPr lang="es-ES" dirty="0"/>
          </a:p>
          <a:p>
            <a:r>
              <a:rPr lang="es-ES" b="1" i="1" dirty="0"/>
              <a:t>                                                                                                      Mortalidad: 25-30%</a:t>
            </a:r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8400256" y="1196752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059995" y="1916832"/>
            <a:ext cx="2196245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SHOCK SÉPTICO 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3935760" y="2518048"/>
            <a:ext cx="1944216" cy="550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SEPSIS GRAVE 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135560" y="3465004"/>
            <a:ext cx="1800200" cy="468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SEPSIS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1919536" y="4365104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BACTERIEMIA</a:t>
            </a:r>
            <a:r>
              <a:rPr lang="es-ES" dirty="0"/>
              <a:t> 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708981" y="5445224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INFECCIÓN</a:t>
            </a:r>
          </a:p>
        </p:txBody>
      </p:sp>
      <p:cxnSp>
        <p:nvCxnSpPr>
          <p:cNvPr id="19" name="18 Conector recto"/>
          <p:cNvCxnSpPr/>
          <p:nvPr/>
        </p:nvCxnSpPr>
        <p:spPr>
          <a:xfrm>
            <a:off x="6260026" y="3284984"/>
            <a:ext cx="39404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abajo"/>
          <p:cNvSpPr/>
          <p:nvPr/>
        </p:nvSpPr>
        <p:spPr>
          <a:xfrm>
            <a:off x="6888088" y="26369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Flecha abajo"/>
          <p:cNvSpPr/>
          <p:nvPr/>
        </p:nvSpPr>
        <p:spPr>
          <a:xfrm>
            <a:off x="5807969" y="3465004"/>
            <a:ext cx="720080" cy="1260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0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20119" y="576551"/>
            <a:ext cx="9526138" cy="585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800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Clasificación de la infecciones en el embarazo, parto y puerperio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C" sz="2400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Infección</a:t>
            </a:r>
            <a:endParaRPr lang="es-EC" sz="24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Cervicovaginales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Respiratorias agudas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Urinarias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Corioamnionitis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rafia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C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C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herida </a:t>
            </a: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quirúrgica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mama.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EC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s-EC" sz="2400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Sepsis</a:t>
            </a:r>
            <a:endParaRPr lang="es-EC" sz="24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Puerperal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Pelviperitonitis puerperal</a:t>
            </a: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Absceso  pélvico puerperal.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s-EC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C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s-EC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EC" sz="2400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Shock séptico y disfunción de órganos</a:t>
            </a:r>
            <a:endParaRPr lang="es-EC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86854" y="341195"/>
            <a:ext cx="11395880" cy="5946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C" sz="2400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prevención primaria de las infecciones vaginales en el embarazo es la meta principal; sin embargo, esta aún no es efectiva. Por ello, se deben tomar en cuenta la siguiente recomendación: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C" sz="2400" b="1" i="1" dirty="0" smtClean="0">
                <a:effectLst/>
                <a:latin typeface="ArialNarrow"/>
                <a:ea typeface="Calibri" panose="020F0502020204030204" pitchFamily="34" charset="0"/>
                <a:cs typeface="ArialNarrow"/>
              </a:rPr>
              <a:t>En toda infección vaginal que pueda relacionarse con ITS se debe cumplir con las siguientes cuatro actividades (según la OMS):</a:t>
            </a:r>
            <a:endParaRPr lang="es-EC" sz="24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C" sz="2400" i="1" dirty="0" smtClean="0">
                <a:effectLst/>
                <a:latin typeface="ArialNarrow"/>
                <a:ea typeface="Calibri" panose="020F0502020204030204" pitchFamily="34" charset="0"/>
                <a:cs typeface="ArialNarrow"/>
              </a:rPr>
              <a:t>1. Educación de los individuos en riesgo sobre las modalidades de transmisión de la enfermedad y los medios para reducir el riesgo de transmisión.</a:t>
            </a:r>
            <a:endParaRPr lang="es-EC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C" sz="2400" i="1" dirty="0" smtClean="0">
                <a:effectLst/>
                <a:latin typeface="ArialNarrow"/>
                <a:ea typeface="Calibri" panose="020F0502020204030204" pitchFamily="34" charset="0"/>
                <a:cs typeface="ArialNarrow"/>
              </a:rPr>
              <a:t>2. Detección de infección en sujetos asintomáticos y en sujetos que presentan síntomas, pero que probablemente no consulten servicios diagnósticos y terapéuticos.</a:t>
            </a:r>
            <a:endParaRPr lang="es-EC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EC" sz="2400" i="1" dirty="0" smtClean="0">
                <a:effectLst/>
                <a:latin typeface="ArialNarrow"/>
                <a:ea typeface="Calibri" panose="020F0502020204030204" pitchFamily="34" charset="0"/>
                <a:cs typeface="ArialNarrow"/>
              </a:rPr>
              <a:t>3. Tratamiento efectivo de los individuos infectados que acuden a consulta.</a:t>
            </a:r>
            <a:endParaRPr lang="es-EC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C" sz="2400" i="1" dirty="0" smtClean="0">
                <a:effectLst/>
                <a:latin typeface="ArialNarrow"/>
                <a:ea typeface="Calibri" panose="020F0502020204030204" pitchFamily="34" charset="0"/>
                <a:cs typeface="ArialNarrow"/>
              </a:rPr>
              <a:t>4. Tratamiento y educación de las parejas sexuales de individuos infectados.</a:t>
            </a:r>
            <a:endParaRPr lang="es-EC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2448" y="624110"/>
            <a:ext cx="10072048" cy="1027269"/>
          </a:xfrm>
        </p:spPr>
        <p:txBody>
          <a:bodyPr>
            <a:normAutofit fontScale="90000"/>
          </a:bodyPr>
          <a:lstStyle/>
          <a:p>
            <a:r>
              <a:rPr lang="es-EC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Importancia de las </a:t>
            </a:r>
            <a:r>
              <a:rPr lang="es-EC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ITS. Resultados adversos sobre el embarazo</a:t>
            </a:r>
            <a:r>
              <a:rPr lang="es-EC" sz="32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C" sz="32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C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665026" y="2126222"/>
            <a:ext cx="4694831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EC" sz="2600" dirty="0">
                <a:latin typeface="Arial" panose="020B0604020202020204" pitchFamily="34" charset="0"/>
                <a:cs typeface="Arial" panose="020B0604020202020204" pitchFamily="34" charset="0"/>
              </a:rPr>
              <a:t>Generan invalidez y secuelas</a:t>
            </a:r>
          </a:p>
          <a:p>
            <a:pPr lvl="0"/>
            <a:r>
              <a:rPr lang="es-EC" sz="2600" dirty="0">
                <a:latin typeface="Arial" panose="020B0604020202020204" pitchFamily="34" charset="0"/>
                <a:cs typeface="Arial" panose="020B0604020202020204" pitchFamily="34" charset="0"/>
              </a:rPr>
              <a:t>Elevada morbilidad</a:t>
            </a:r>
          </a:p>
          <a:p>
            <a:pPr lvl="0"/>
            <a:r>
              <a:rPr lang="es-EC" sz="2600" dirty="0">
                <a:latin typeface="Arial" panose="020B0604020202020204" pitchFamily="34" charset="0"/>
                <a:cs typeface="Arial" panose="020B0604020202020204" pitchFamily="34" charset="0"/>
              </a:rPr>
              <a:t>Tendencia muy ascendente en las últimas décadas</a:t>
            </a:r>
          </a:p>
          <a:p>
            <a:pPr lvl="0"/>
            <a:r>
              <a:rPr lang="es-EC" sz="2600" dirty="0">
                <a:latin typeface="Arial" panose="020B0604020202020204" pitchFamily="34" charset="0"/>
                <a:cs typeface="Arial" panose="020B0604020202020204" pitchFamily="34" charset="0"/>
              </a:rPr>
              <a:t>Elevado costo económico y social su prevención y tratamiento.</a:t>
            </a:r>
          </a:p>
          <a:p>
            <a:pPr lvl="0"/>
            <a:r>
              <a:rPr lang="es-EC" sz="2600" dirty="0">
                <a:latin typeface="Arial" panose="020B0604020202020204" pitchFamily="34" charset="0"/>
                <a:cs typeface="Arial" panose="020B0604020202020204" pitchFamily="34" charset="0"/>
              </a:rPr>
              <a:t>La incorporación de la infección por VIH/Sida aumenta la mortalidad por ITS</a:t>
            </a:r>
          </a:p>
          <a:p>
            <a:endParaRPr lang="es-EC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3881" y="2109745"/>
            <a:ext cx="4776717" cy="3777622"/>
          </a:xfrm>
        </p:spPr>
        <p:txBody>
          <a:bodyPr>
            <a:noAutofit/>
          </a:bodyPr>
          <a:lstStyle/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Aborto espontáneo</a:t>
            </a:r>
          </a:p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Muerte fetal intrautero</a:t>
            </a:r>
          </a:p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Bajo peso al nacer</a:t>
            </a:r>
          </a:p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Parto pretérmino</a:t>
            </a:r>
          </a:p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Infecciones oculares del RN</a:t>
            </a:r>
          </a:p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Sífilis congénita</a:t>
            </a:r>
          </a:p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pulmonares en el RN</a:t>
            </a:r>
          </a:p>
          <a:p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Sepsis neonatal</a:t>
            </a:r>
            <a:endParaRPr lang="es-EC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942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72350305"/>
              </p:ext>
            </p:extLst>
          </p:nvPr>
        </p:nvGraphicFramePr>
        <p:xfrm>
          <a:off x="2032000" y="719666"/>
          <a:ext cx="98552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684273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190</TotalTime>
  <Words>606</Words>
  <Application>Microsoft Office PowerPoint</Application>
  <PresentationFormat>Panorámica</PresentationFormat>
  <Paragraphs>108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ArialNarrow</vt:lpstr>
      <vt:lpstr>Calibri</vt:lpstr>
      <vt:lpstr>Century Gothic</vt:lpstr>
      <vt:lpstr>Times New Roman</vt:lpstr>
      <vt:lpstr>Wingdings</vt:lpstr>
      <vt:lpstr>Wingdings 3</vt:lpstr>
      <vt:lpstr>Espiral</vt:lpstr>
      <vt:lpstr>Presentación de PowerPoint</vt:lpstr>
      <vt:lpstr>PROFILAXIS DE LA INFECCIÓN </vt:lpstr>
      <vt:lpstr>Objetivos</vt:lpstr>
      <vt:lpstr>Presentación de PowerPoint</vt:lpstr>
      <vt:lpstr>Presentación de PowerPoint</vt:lpstr>
      <vt:lpstr>Presentación de PowerPoint</vt:lpstr>
      <vt:lpstr>Presentación de PowerPoint</vt:lpstr>
      <vt:lpstr>Importancia de las ITS. Resultados adversos sobre el embarazo </vt:lpstr>
      <vt:lpstr>Presentación de PowerPoint</vt:lpstr>
      <vt:lpstr>Clasificación de las ITS</vt:lpstr>
      <vt:lpstr>Pautas generales de tratamiento</vt:lpstr>
      <vt:lpstr>Otras infecciones</vt:lpstr>
      <vt:lpstr>SEPSIS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19</cp:revision>
  <dcterms:created xsi:type="dcterms:W3CDTF">2017-03-21T00:02:39Z</dcterms:created>
  <dcterms:modified xsi:type="dcterms:W3CDTF">2017-03-21T11:33:39Z</dcterms:modified>
</cp:coreProperties>
</file>