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61" r:id="rId6"/>
    <p:sldId id="262" r:id="rId7"/>
    <p:sldId id="263" r:id="rId8"/>
    <p:sldId id="265" r:id="rId9"/>
    <p:sldId id="264" r:id="rId10"/>
    <p:sldId id="266" r:id="rId11"/>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67" y="3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2856038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3071850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0604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1965374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1092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1259640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1615740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1205207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534269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EF1F3AA-55F0-487F-9C95-7940820673E6}" type="datetimeFigureOut">
              <a:rPr lang="es-EC" smtClean="0"/>
              <a:t>03/06/2019</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463493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EF1F3AA-55F0-487F-9C95-7940820673E6}" type="datetimeFigureOut">
              <a:rPr lang="es-EC" smtClean="0"/>
              <a:t>03/06/2019</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116900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EF1F3AA-55F0-487F-9C95-7940820673E6}" type="datetimeFigureOut">
              <a:rPr lang="es-EC" smtClean="0"/>
              <a:t>03/06/2019</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322458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EF1F3AA-55F0-487F-9C95-7940820673E6}" type="datetimeFigureOut">
              <a:rPr lang="es-EC" smtClean="0"/>
              <a:t>03/06/2019</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33980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F1F3AA-55F0-487F-9C95-7940820673E6}" type="datetimeFigureOut">
              <a:rPr lang="es-EC" smtClean="0"/>
              <a:t>03/06/2019</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2733886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EF1F3AA-55F0-487F-9C95-7940820673E6}" type="datetimeFigureOut">
              <a:rPr lang="es-EC" smtClean="0"/>
              <a:t>03/06/2019</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1818836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EF1F3AA-55F0-487F-9C95-7940820673E6}" type="datetimeFigureOut">
              <a:rPr lang="es-EC" smtClean="0"/>
              <a:t>03/06/2019</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8670C79A-1849-4A45-A69B-263855061111}" type="slidenum">
              <a:rPr lang="es-EC" smtClean="0"/>
              <a:t>‹Nº›</a:t>
            </a:fld>
            <a:endParaRPr lang="es-EC"/>
          </a:p>
        </p:txBody>
      </p:sp>
    </p:spTree>
    <p:extLst>
      <p:ext uri="{BB962C8B-B14F-4D97-AF65-F5344CB8AC3E}">
        <p14:creationId xmlns:p14="http://schemas.microsoft.com/office/powerpoint/2010/main" val="1176092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F1F3AA-55F0-487F-9C95-7940820673E6}" type="datetimeFigureOut">
              <a:rPr lang="es-EC" smtClean="0"/>
              <a:t>03/06/2019</a:t>
            </a:fld>
            <a:endParaRPr lang="es-EC"/>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70C79A-1849-4A45-A69B-263855061111}" type="slidenum">
              <a:rPr lang="es-EC" smtClean="0"/>
              <a:t>‹Nº›</a:t>
            </a:fld>
            <a:endParaRPr lang="es-EC"/>
          </a:p>
        </p:txBody>
      </p:sp>
    </p:spTree>
    <p:extLst>
      <p:ext uri="{BB962C8B-B14F-4D97-AF65-F5344CB8AC3E}">
        <p14:creationId xmlns:p14="http://schemas.microsoft.com/office/powerpoint/2010/main" val="8730171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34112" y="395785"/>
            <a:ext cx="7773410" cy="1160060"/>
          </a:xfrm>
        </p:spPr>
        <p:txBody>
          <a:bodyPr/>
          <a:lstStyle/>
          <a:p>
            <a:pPr algn="ctr"/>
            <a:r>
              <a:rPr lang="es-EC" sz="3200" b="1" i="1" dirty="0"/>
              <a:t>Salud sexual y reproductiva en las diferentes etapas dela vida.</a:t>
            </a:r>
            <a:endParaRPr lang="es-EC" sz="3200" dirty="0"/>
          </a:p>
        </p:txBody>
      </p:sp>
      <p:sp>
        <p:nvSpPr>
          <p:cNvPr id="3" name="Subtítulo 2"/>
          <p:cNvSpPr>
            <a:spLocks noGrp="1"/>
          </p:cNvSpPr>
          <p:nvPr>
            <p:ph type="subTitle" idx="1"/>
          </p:nvPr>
        </p:nvSpPr>
        <p:spPr>
          <a:xfrm>
            <a:off x="1411532" y="2017317"/>
            <a:ext cx="7766936" cy="3209776"/>
          </a:xfrm>
        </p:spPr>
        <p:txBody>
          <a:bodyPr>
            <a:noAutofit/>
          </a:bodyPr>
          <a:lstStyle/>
          <a:p>
            <a:pPr algn="ctr"/>
            <a:r>
              <a:rPr lang="es-ES" sz="2400" i="1" dirty="0">
                <a:solidFill>
                  <a:schemeClr val="accent1"/>
                </a:solidFill>
                <a:latin typeface="Arial" panose="020B0604020202020204" pitchFamily="34" charset="0"/>
                <a:cs typeface="Arial" panose="020B0604020202020204" pitchFamily="34" charset="0"/>
              </a:rPr>
              <a:t>“</a:t>
            </a:r>
            <a:r>
              <a:rPr lang="es-EC" sz="2400" i="1" dirty="0">
                <a:solidFill>
                  <a:schemeClr val="accent1"/>
                </a:solidFill>
                <a:latin typeface="Arial" panose="020B0604020202020204" pitchFamily="34" charset="0"/>
                <a:cs typeface="Arial" panose="020B0604020202020204" pitchFamily="34" charset="0"/>
              </a:rPr>
              <a:t>El enfoque de derechos humanos en la salud se basa en el reconocimiento de que las personas son titulares de derechos fundamentales, universales, inalienables, interdependientes, indivisibles que generan obligaciones para el Estado en el ámbito de su garantía y de la creación de condiciones para el ejercicio de los mismos</a:t>
            </a:r>
            <a:r>
              <a:rPr lang="es-ES" sz="2400" i="1" dirty="0">
                <a:solidFill>
                  <a:schemeClr val="accent1"/>
                </a:solidFill>
                <a:latin typeface="Arial" panose="020B0604020202020204" pitchFamily="34" charset="0"/>
                <a:cs typeface="Arial" panose="020B0604020202020204" pitchFamily="34" charset="0"/>
              </a:rPr>
              <a:t>.”  </a:t>
            </a:r>
            <a:endParaRPr lang="es-EC" sz="2400" dirty="0">
              <a:solidFill>
                <a:schemeClr val="accent1"/>
              </a:solidFill>
              <a:latin typeface="Arial" panose="020B0604020202020204" pitchFamily="34" charset="0"/>
              <a:cs typeface="Arial" panose="020B0604020202020204" pitchFamily="34" charset="0"/>
            </a:endParaRPr>
          </a:p>
          <a:p>
            <a:pPr algn="ctr"/>
            <a:endParaRPr lang="es-EC"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9507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33517" y="1102256"/>
            <a:ext cx="6728346" cy="739754"/>
          </a:xfrm>
          <a:prstGeom prst="rect">
            <a:avLst/>
          </a:prstGeom>
        </p:spPr>
        <p:txBody>
          <a:bodyPr wrap="square">
            <a:spAutoFit/>
          </a:bodyPr>
          <a:lstStyle/>
          <a:p>
            <a:pPr>
              <a:lnSpc>
                <a:spcPct val="150000"/>
              </a:lnSpc>
              <a:spcAft>
                <a:spcPts val="0"/>
              </a:spcAft>
            </a:pPr>
            <a:r>
              <a:rPr lang="es-EC" sz="3200" b="1" i="1"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Tribunal</a:t>
            </a:r>
            <a:r>
              <a:rPr lang="es-EC" sz="3200" b="1" i="1"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a:t>
            </a:r>
            <a:endParaRPr lang="es-EC" sz="3200" b="1"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4308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91320" y="745783"/>
            <a:ext cx="9362363" cy="4893647"/>
          </a:xfrm>
          <a:prstGeom prst="rect">
            <a:avLst/>
          </a:prstGeom>
        </p:spPr>
        <p:txBody>
          <a:bodyPr wrap="square">
            <a:spAutoFit/>
          </a:bodyPr>
          <a:lstStyle/>
          <a:p>
            <a:r>
              <a:rPr lang="es-EC" sz="2400" i="1" dirty="0" smtClean="0">
                <a:solidFill>
                  <a:schemeClr val="accent2"/>
                </a:solidFill>
                <a:latin typeface="Arial" panose="020B0604020202020204" pitchFamily="34" charset="0"/>
                <a:cs typeface="Arial" panose="020B0604020202020204" pitchFamily="34" charset="0"/>
              </a:rPr>
              <a:t>PLAN TEMÁTICO:</a:t>
            </a:r>
          </a:p>
          <a:p>
            <a:r>
              <a:rPr lang="es-EC" sz="2400" i="1" dirty="0" smtClean="0">
                <a:solidFill>
                  <a:schemeClr val="accent2"/>
                </a:solidFill>
                <a:latin typeface="Arial" panose="020B0604020202020204" pitchFamily="34" charset="0"/>
                <a:cs typeface="Arial" panose="020B0604020202020204" pitchFamily="34" charset="0"/>
              </a:rPr>
              <a:t>I. Marco conceptual de la Ginecología Infanto Juvenil y la Salud reproductiva de los niños(a) y Adolescentes. Marco legal y ético de la atención ginecológica a niñas y adolescentes.</a:t>
            </a:r>
          </a:p>
          <a:p>
            <a:r>
              <a:rPr lang="es-EC" sz="2400" i="1" dirty="0" smtClean="0">
                <a:solidFill>
                  <a:schemeClr val="accent2"/>
                </a:solidFill>
                <a:latin typeface="Arial" panose="020B0604020202020204" pitchFamily="34" charset="0"/>
                <a:cs typeface="Arial" panose="020B0604020202020204" pitchFamily="34" charset="0"/>
              </a:rPr>
              <a:t>II. Desarrollo puberal normal y sus variantes. Crecimiento y desarrollo normal de la mujer en las primeras dos décadas de la vida.</a:t>
            </a:r>
          </a:p>
          <a:p>
            <a:r>
              <a:rPr lang="es-EC" sz="2400" i="1" dirty="0" smtClean="0">
                <a:solidFill>
                  <a:schemeClr val="accent2"/>
                </a:solidFill>
                <a:latin typeface="Arial" panose="020B0604020202020204" pitchFamily="34" charset="0"/>
                <a:cs typeface="Arial" panose="020B0604020202020204" pitchFamily="34" charset="0"/>
              </a:rPr>
              <a:t>III. Vulvovaginitis en la infancia y la adolescencia. Su manejo en la atención primaria. Las infecciones genitales en las diferentes etapas de la vida: prevención y conducta terapéutica: ITS e Enfermedad inflamatoria pélvica.</a:t>
            </a:r>
          </a:p>
          <a:p>
            <a:r>
              <a:rPr lang="es-EC" sz="2400" i="1" dirty="0" smtClean="0">
                <a:solidFill>
                  <a:schemeClr val="accent2"/>
                </a:solidFill>
                <a:latin typeface="Arial" panose="020B0604020202020204" pitchFamily="34" charset="0"/>
                <a:cs typeface="Arial" panose="020B0604020202020204" pitchFamily="34" charset="0"/>
              </a:rPr>
              <a:t>IV. El ciclo menstrual en la adolescencia y sus alteraciones. Cómo manejarlo en la atención primaria. </a:t>
            </a:r>
            <a:endParaRPr lang="es-EC" sz="2400" i="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0486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23332" y="853239"/>
            <a:ext cx="8557146" cy="4751365"/>
          </a:xfrm>
          <a:prstGeom prst="rect">
            <a:avLst/>
          </a:prstGeom>
        </p:spPr>
        <p:txBody>
          <a:bodyPr wrap="square">
            <a:spAutoFit/>
          </a:bodyPr>
          <a:lstStyle/>
          <a:p>
            <a:pPr lvl="0" algn="just">
              <a:lnSpc>
                <a:spcPct val="107000"/>
              </a:lnSpc>
              <a:spcAft>
                <a:spcPts val="600"/>
              </a:spcAft>
            </a:pPr>
            <a:r>
              <a:rPr lang="es-ES_tradnl" sz="2400" i="1" dirty="0" smtClean="0">
                <a:solidFill>
                  <a:schemeClr val="accent2"/>
                </a:solidFill>
                <a:effectLst/>
                <a:latin typeface="Arial" panose="020B0604020202020204" pitchFamily="34" charset="0"/>
                <a:ea typeface="Times New Roman" panose="02020603050405020304" pitchFamily="18" charset="0"/>
                <a:cs typeface="Arial" panose="020B0604020202020204" pitchFamily="34" charset="0"/>
              </a:rPr>
              <a:t>V. Riesgo preconcepcional. Educación sexual y Planificación Familiar. Características de la sexualidad adolescente. El cuidado de la salud reproductiva del adolescente. Prevención del embarazo.</a:t>
            </a:r>
            <a:r>
              <a:rPr lang="es-ES_tradnl"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0"/>
              </a:spcAft>
            </a:pPr>
            <a:r>
              <a:rPr lang="es-ES_tradnl" sz="2400" i="1" dirty="0" smtClean="0">
                <a:solidFill>
                  <a:schemeClr val="accent2"/>
                </a:solidFill>
                <a:effectLst/>
                <a:latin typeface="Arial" panose="020B0604020202020204" pitchFamily="34" charset="0"/>
                <a:ea typeface="Times New Roman" panose="02020603050405020304" pitchFamily="18" charset="0"/>
                <a:cs typeface="Arial" panose="020B0604020202020204" pitchFamily="34" charset="0"/>
              </a:rPr>
              <a:t>VI. Atención Prenatal. Parto y Puerperio.</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spcAft>
                <a:spcPts val="600"/>
              </a:spcAft>
            </a:pPr>
            <a:r>
              <a:rPr lang="es-ES"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VII: Patología quirúrgica ginecológica. Abdomen agudo y embarazo</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spcAft>
                <a:spcPts val="600"/>
              </a:spcAft>
            </a:pPr>
            <a:r>
              <a:rPr lang="es-ES"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VIII. Embarazo Ectópico. Novedades y Controversias.  </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0"/>
              </a:spcAft>
            </a:pPr>
            <a:r>
              <a:rPr lang="es-ES_tradnl" sz="2400" i="1" dirty="0" smtClean="0">
                <a:solidFill>
                  <a:schemeClr val="accent2"/>
                </a:solidFill>
                <a:latin typeface="Arial" panose="020B0604020202020204" pitchFamily="34" charset="0"/>
                <a:ea typeface="Times New Roman" panose="02020603050405020304" pitchFamily="18" charset="0"/>
                <a:cs typeface="Arial" panose="020B0604020202020204" pitchFamily="34" charset="0"/>
              </a:rPr>
              <a:t>IX</a:t>
            </a:r>
            <a:r>
              <a:rPr lang="es-ES_tradnl" sz="2400" i="1" dirty="0" smtClean="0">
                <a:solidFill>
                  <a:schemeClr val="accent2"/>
                </a:solidFill>
                <a:effectLst/>
                <a:latin typeface="Arial" panose="020B0604020202020204" pitchFamily="34" charset="0"/>
                <a:ea typeface="Times New Roman" panose="02020603050405020304" pitchFamily="18" charset="0"/>
                <a:cs typeface="Arial" panose="020B0604020202020204" pitchFamily="34" charset="0"/>
              </a:rPr>
              <a:t>. Climaterio y menopausia. Edades geriátricas.</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0"/>
              </a:spcAft>
            </a:pPr>
            <a:r>
              <a:rPr lang="es-ES_tradnl" sz="2400" i="1" dirty="0" smtClean="0">
                <a:solidFill>
                  <a:schemeClr val="accent2"/>
                </a:solidFill>
                <a:effectLst/>
                <a:latin typeface="Arial" panose="020B0604020202020204" pitchFamily="34" charset="0"/>
                <a:ea typeface="Times New Roman" panose="02020603050405020304" pitchFamily="18" charset="0"/>
                <a:cs typeface="Arial" panose="020B0604020202020204" pitchFamily="34" charset="0"/>
              </a:rPr>
              <a:t>X. Diagnóstico Precoz del Cáncer cervico uterino y de mama</a:t>
            </a:r>
            <a:endParaRPr lang="es-EC" sz="2400" i="1" dirty="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2385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86853" y="450376"/>
            <a:ext cx="9212240" cy="5632311"/>
          </a:xfrm>
          <a:prstGeom prst="rect">
            <a:avLst/>
          </a:prstGeom>
        </p:spPr>
        <p:txBody>
          <a:bodyPr wrap="square">
            <a:spAutoFit/>
          </a:bodyPr>
          <a:lstStyle/>
          <a:p>
            <a:pPr>
              <a:spcAft>
                <a:spcPts val="0"/>
              </a:spcAft>
            </a:pPr>
            <a:r>
              <a:rPr lang="es-EC" sz="2400" b="1"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Evaluación </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spcAft>
                <a:spcPts val="0"/>
              </a:spcAft>
              <a:buFont typeface="Wingdings" panose="05000000000000000000" pitchFamily="2" charset="2"/>
              <a:buChar char="Ø"/>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Presentación </a:t>
            </a: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de las revisiones bibliográficas por equipos (5 equipos)</a:t>
            </a:r>
          </a:p>
          <a:p>
            <a:pPr>
              <a:spcAft>
                <a:spcPts val="0"/>
              </a:spcAft>
            </a:pP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lgn="just">
              <a:spcAft>
                <a:spcPts val="0"/>
              </a:spcAft>
              <a:buFont typeface="Wingdings" panose="05000000000000000000" pitchFamily="2" charset="2"/>
              <a:buChar char="Ø"/>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La monografía como ejercicio de revisión bibliográfica, constituye una presentación ordenada de una línea de argumentación, que recoge y está sustentada por argumentos expositivos y explicativos en torno a una formulación. Al igual que cualquier trabajo científico y académico busca establecer una visión original del tema.</a:t>
            </a:r>
          </a:p>
          <a:p>
            <a:pPr marL="342900" indent="-342900" algn="just">
              <a:spcAft>
                <a:spcPts val="0"/>
              </a:spcAft>
              <a:buFont typeface="Wingdings" panose="05000000000000000000" pitchFamily="2" charset="2"/>
              <a:buChar char="Ø"/>
            </a:pP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spcAft>
                <a:spcPts val="0"/>
              </a:spcAft>
              <a:buFont typeface="Wingdings" panose="05000000000000000000" pitchFamily="2" charset="2"/>
              <a:buChar char="Ø"/>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Su estructura concibe introducción, desarrollo, conclusión, referencias bibliográficas y anexos. Se debe realizar un resumen inicial.</a:t>
            </a:r>
          </a:p>
          <a:p>
            <a:pPr marL="342900" indent="-342900">
              <a:spcAft>
                <a:spcPts val="0"/>
              </a:spcAft>
              <a:buFont typeface="Wingdings" panose="05000000000000000000" pitchFamily="2" charset="2"/>
              <a:buChar char="Ø"/>
            </a:pPr>
            <a:endParaRPr lang="es-EC" sz="2400" i="1" dirty="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1258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6602" y="1009935"/>
            <a:ext cx="9048466" cy="3901837"/>
          </a:xfrm>
          <a:prstGeom prst="rect">
            <a:avLst/>
          </a:prstGeom>
        </p:spPr>
        <p:txBody>
          <a:bodyPr wrap="square">
            <a:spAutoFit/>
          </a:bodyPr>
          <a:lstStyle/>
          <a:p>
            <a:pPr algn="just">
              <a:lnSpc>
                <a:spcPct val="150000"/>
              </a:lnSpc>
            </a:pPr>
            <a:r>
              <a:rPr lang="es-ES" sz="2400" b="1" i="1" dirty="0" smtClean="0">
                <a:solidFill>
                  <a:schemeClr val="accent2"/>
                </a:solidFill>
                <a:effectLst/>
                <a:latin typeface="Arial" panose="020B0604020202020204" pitchFamily="34" charset="0"/>
                <a:ea typeface="Calibri" panose="020F0502020204030204" pitchFamily="34" charset="0"/>
              </a:rPr>
              <a:t>Introducción: </a:t>
            </a:r>
          </a:p>
          <a:p>
            <a:pPr algn="just">
              <a:lnSpc>
                <a:spcPct val="150000"/>
              </a:lnSpc>
            </a:pPr>
            <a:r>
              <a:rPr lang="es-ES" sz="2400" i="1" dirty="0">
                <a:solidFill>
                  <a:schemeClr val="accent2"/>
                </a:solidFill>
                <a:latin typeface="Arial" panose="020B0604020202020204" pitchFamily="34" charset="0"/>
                <a:ea typeface="Calibri" panose="020F0502020204030204" pitchFamily="34" charset="0"/>
              </a:rPr>
              <a:t>E</a:t>
            </a:r>
            <a:r>
              <a:rPr lang="es-ES" sz="2400" i="1" dirty="0" smtClean="0">
                <a:solidFill>
                  <a:schemeClr val="accent2"/>
                </a:solidFill>
                <a:effectLst/>
                <a:latin typeface="Arial" panose="020B0604020202020204" pitchFamily="34" charset="0"/>
                <a:ea typeface="Calibri" panose="020F0502020204030204" pitchFamily="34" charset="0"/>
              </a:rPr>
              <a:t>n una extensión de 2 </a:t>
            </a:r>
            <a:r>
              <a:rPr lang="es-ES" sz="2400" i="1" dirty="0" err="1" smtClean="0">
                <a:solidFill>
                  <a:schemeClr val="accent2"/>
                </a:solidFill>
                <a:effectLst/>
                <a:latin typeface="Arial" panose="020B0604020202020204" pitchFamily="34" charset="0"/>
                <a:ea typeface="Calibri" panose="020F0502020204030204" pitchFamily="34" charset="0"/>
              </a:rPr>
              <a:t>ó</a:t>
            </a:r>
            <a:r>
              <a:rPr lang="es-ES" sz="2400" i="1" dirty="0" smtClean="0">
                <a:solidFill>
                  <a:schemeClr val="accent2"/>
                </a:solidFill>
                <a:effectLst/>
                <a:latin typeface="Arial" panose="020B0604020202020204" pitchFamily="34" charset="0"/>
                <a:ea typeface="Calibri" panose="020F0502020204030204" pitchFamily="34" charset="0"/>
              </a:rPr>
              <a:t> 3 páginas se plantea el tema, la problemática a exponer y su relevancia, el objetivo específico del trabajo y los objetivos particulares (si es que hay).</a:t>
            </a:r>
          </a:p>
          <a:p>
            <a:pPr algn="just">
              <a:lnSpc>
                <a:spcPct val="150000"/>
              </a:lnSpc>
            </a:pPr>
            <a:r>
              <a:rPr lang="es-ES" sz="2400" i="1" dirty="0" smtClean="0">
                <a:solidFill>
                  <a:schemeClr val="accent2"/>
                </a:solidFill>
                <a:effectLst/>
                <a:latin typeface="Arial" panose="020B0604020202020204" pitchFamily="34" charset="0"/>
                <a:ea typeface="Calibri" panose="020F0502020204030204" pitchFamily="34" charset="0"/>
              </a:rPr>
              <a:t> </a:t>
            </a:r>
            <a:r>
              <a:rPr lang="es-EC" sz="2400" i="1" dirty="0" smtClean="0">
                <a:solidFill>
                  <a:schemeClr val="accent2"/>
                </a:solidFill>
                <a:effectLst/>
                <a:latin typeface="Arial" panose="020B0604020202020204" pitchFamily="34" charset="0"/>
                <a:ea typeface="Calibri" panose="020F0502020204030204" pitchFamily="34" charset="0"/>
              </a:rPr>
              <a:t>La introducción no constituye un preámbulo, consiste en el lugar donde se está planteando el problema de investigación el que debe ser de fácil reconocimiento por el lector.</a:t>
            </a:r>
          </a:p>
        </p:txBody>
      </p:sp>
    </p:spTree>
    <p:extLst>
      <p:ext uri="{BB962C8B-B14F-4D97-AF65-F5344CB8AC3E}">
        <p14:creationId xmlns:p14="http://schemas.microsoft.com/office/powerpoint/2010/main" val="422967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1445" y="756568"/>
            <a:ext cx="8707272" cy="5564472"/>
          </a:xfrm>
          <a:prstGeom prst="rect">
            <a:avLst/>
          </a:prstGeom>
        </p:spPr>
        <p:txBody>
          <a:bodyPr wrap="square">
            <a:spAutoFit/>
          </a:bodyPr>
          <a:lstStyle/>
          <a:p>
            <a:pPr lvl="0" algn="just">
              <a:lnSpc>
                <a:spcPct val="150000"/>
              </a:lnSpc>
            </a:pPr>
            <a:r>
              <a:rPr lang="es-EC" sz="2400" b="1" dirty="0">
                <a:solidFill>
                  <a:srgbClr val="54A021"/>
                </a:solidFill>
                <a:latin typeface="Arial" panose="020B0604020202020204" pitchFamily="34" charset="0"/>
                <a:ea typeface="Calibri" panose="020F0502020204030204" pitchFamily="34" charset="0"/>
              </a:rPr>
              <a:t>Desarrollo:</a:t>
            </a:r>
            <a:r>
              <a:rPr lang="es-EC" sz="2400" i="1" dirty="0">
                <a:solidFill>
                  <a:srgbClr val="54A021"/>
                </a:solidFill>
                <a:latin typeface="Arial" panose="020B0604020202020204" pitchFamily="34" charset="0"/>
                <a:ea typeface="Calibri" panose="020F0502020204030204" pitchFamily="34" charset="0"/>
              </a:rPr>
              <a:t> </a:t>
            </a:r>
          </a:p>
          <a:p>
            <a:pPr lvl="0" algn="just">
              <a:lnSpc>
                <a:spcPct val="150000"/>
              </a:lnSpc>
            </a:pPr>
            <a:r>
              <a:rPr lang="es-EC" sz="2400" i="1" dirty="0">
                <a:solidFill>
                  <a:srgbClr val="54A021"/>
                </a:solidFill>
                <a:latin typeface="Arial" panose="020B0604020202020204" pitchFamily="34" charset="0"/>
                <a:ea typeface="Calibri" panose="020F0502020204030204" pitchFamily="34" charset="0"/>
              </a:rPr>
              <a:t>Se organiza en capítulos o secciones que deben llevar un orden preciso. Se pasa de lo general a lo particular de forma progresiva en la exposición de la evaluación y presentación de los datos. </a:t>
            </a:r>
          </a:p>
          <a:p>
            <a:pPr lvl="0" algn="just">
              <a:lnSpc>
                <a:spcPct val="150000"/>
              </a:lnSpc>
            </a:pPr>
            <a:r>
              <a:rPr lang="es-EC" sz="2400" i="1" dirty="0">
                <a:solidFill>
                  <a:srgbClr val="54A021"/>
                </a:solidFill>
                <a:latin typeface="Arial" panose="020B0604020202020204" pitchFamily="34" charset="0"/>
                <a:ea typeface="Calibri" panose="020F0502020204030204" pitchFamily="34" charset="0"/>
              </a:rPr>
              <a:t>Es de gran importancia relacionar lógicamente cada subtema de la monografía con el fin de unificar la investigación. </a:t>
            </a:r>
          </a:p>
          <a:p>
            <a:pPr lvl="0" algn="just">
              <a:lnSpc>
                <a:spcPct val="150000"/>
              </a:lnSpc>
            </a:pPr>
            <a:r>
              <a:rPr lang="es-EC" sz="2400" i="1" dirty="0">
                <a:solidFill>
                  <a:srgbClr val="54A021"/>
                </a:solidFill>
                <a:latin typeface="Arial" panose="020B0604020202020204" pitchFamily="34" charset="0"/>
                <a:ea typeface="Calibri" panose="020F0502020204030204" pitchFamily="34" charset="0"/>
              </a:rPr>
              <a:t>Hay que tener en cuenta que los aspectos fundamentales de cada capítulo son los hechos, su análisis y su interpretación.</a:t>
            </a:r>
          </a:p>
          <a:p>
            <a:pPr lvl="0" algn="just">
              <a:lnSpc>
                <a:spcPct val="150000"/>
              </a:lnSpc>
            </a:pPr>
            <a:endParaRPr lang="es-EC" sz="2400" i="1" dirty="0">
              <a:solidFill>
                <a:srgbClr val="54A021"/>
              </a:solidFill>
            </a:endParaRPr>
          </a:p>
        </p:txBody>
      </p:sp>
    </p:spTree>
    <p:extLst>
      <p:ext uri="{BB962C8B-B14F-4D97-AF65-F5344CB8AC3E}">
        <p14:creationId xmlns:p14="http://schemas.microsoft.com/office/powerpoint/2010/main" val="160633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2387" y="1066832"/>
            <a:ext cx="8666327" cy="4145879"/>
          </a:xfrm>
          <a:prstGeom prst="rect">
            <a:avLst/>
          </a:prstGeom>
        </p:spPr>
        <p:txBody>
          <a:bodyPr wrap="square">
            <a:spAutoFit/>
          </a:bodyPr>
          <a:lstStyle/>
          <a:p>
            <a:pPr algn="just">
              <a:lnSpc>
                <a:spcPct val="107000"/>
              </a:lnSpc>
              <a:spcAft>
                <a:spcPts val="0"/>
              </a:spcAft>
            </a:pPr>
            <a:r>
              <a:rPr lang="es-ES" sz="2400" b="1"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CONCLUSIÓN</a:t>
            </a:r>
            <a:r>
              <a:rPr lang="es-ES"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0"/>
              </a:spcAft>
            </a:pPr>
            <a:r>
              <a:rPr lang="es-ES" sz="2400" i="1" dirty="0">
                <a:solidFill>
                  <a:schemeClr val="accent2"/>
                </a:solidFill>
                <a:latin typeface="Arial" panose="020B0604020202020204" pitchFamily="34" charset="0"/>
                <a:ea typeface="Calibri" panose="020F0502020204030204" pitchFamily="34" charset="0"/>
                <a:cs typeface="Arial" panose="020B0604020202020204" pitchFamily="34" charset="0"/>
              </a:rPr>
              <a:t>D</a:t>
            </a:r>
            <a:r>
              <a:rPr lang="es-ES"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ebe proporcionar un resumen del problema objeto de la monografía.</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s-ES"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r>
              <a:rPr lang="es-ES" sz="2400" b="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REFERENCIAS BIBLIOGRÁFICAS: </a:t>
            </a:r>
          </a:p>
          <a:p>
            <a:pPr>
              <a:lnSpc>
                <a:spcPct val="107000"/>
              </a:lnSpc>
              <a:spcAft>
                <a:spcPts val="800"/>
              </a:spcAft>
            </a:pPr>
            <a:r>
              <a:rPr lang="es-ES" sz="2400" i="1" dirty="0">
                <a:solidFill>
                  <a:schemeClr val="accent2"/>
                </a:solidFill>
                <a:latin typeface="Arial" panose="020B0604020202020204" pitchFamily="34" charset="0"/>
                <a:ea typeface="Calibri" panose="020F0502020204030204" pitchFamily="34" charset="0"/>
                <a:cs typeface="Arial" panose="020B0604020202020204" pitchFamily="34" charset="0"/>
              </a:rPr>
              <a:t>S</a:t>
            </a:r>
            <a:r>
              <a:rPr lang="es-ES"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e acotarán según las normas de Vancouver</a:t>
            </a:r>
            <a:endPar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es-EC" sz="2400" b="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ANEXOS:</a:t>
            </a: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a:t>
            </a:r>
          </a:p>
          <a:p>
            <a:pPr algn="just">
              <a:spcAft>
                <a:spcPts val="0"/>
              </a:spcAft>
            </a:pPr>
            <a:r>
              <a:rPr lang="es-EC" sz="2400" i="1" dirty="0" smtClean="0">
                <a:solidFill>
                  <a:schemeClr val="accent2"/>
                </a:solidFill>
                <a:latin typeface="Arial" panose="020B0604020202020204" pitchFamily="34" charset="0"/>
                <a:ea typeface="Calibri" panose="020F0502020204030204" pitchFamily="34" charset="0"/>
                <a:cs typeface="Arial" panose="020B0604020202020204" pitchFamily="34" charset="0"/>
              </a:rPr>
              <a:t>N</a:t>
            </a: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o siempre se deben considerar en una monografía, sin embargo, son materiales de apoyo para profundizar en el tema.</a:t>
            </a:r>
            <a:endParaRPr lang="es-EC" sz="2400" i="1" dirty="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8593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02508" y="514066"/>
            <a:ext cx="4462818" cy="5245290"/>
          </a:xfrm>
        </p:spPr>
        <p:txBody>
          <a:bodyPr>
            <a:normAutofit fontScale="90000"/>
          </a:bodyPr>
          <a:lstStyle/>
          <a:p>
            <a:pPr>
              <a:lnSpc>
                <a:spcPct val="150000"/>
              </a:lnSpc>
            </a:pPr>
            <a:r>
              <a:rPr lang="es-EC" sz="3200" b="1" i="1" dirty="0" smtClean="0">
                <a:solidFill>
                  <a:schemeClr val="accent2"/>
                </a:solidFill>
                <a:latin typeface="Arial" panose="020B0604020202020204" pitchFamily="34" charset="0"/>
                <a:cs typeface="Arial" panose="020B0604020202020204" pitchFamily="34" charset="0"/>
              </a:rPr>
              <a:t>Titulo </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Resumen</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Índice</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Introducción</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Desarrollo</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Conclusión</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Bibliografía</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Anexos</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
            </a:r>
            <a:br>
              <a:rPr lang="es-EC" sz="3200" b="1" i="1" dirty="0" smtClean="0">
                <a:solidFill>
                  <a:schemeClr val="accent2"/>
                </a:solidFill>
                <a:latin typeface="Arial" panose="020B0604020202020204" pitchFamily="34" charset="0"/>
                <a:cs typeface="Arial" panose="020B0604020202020204" pitchFamily="34" charset="0"/>
              </a:rPr>
            </a:br>
            <a:r>
              <a:rPr lang="es-EC" sz="3200" b="1" i="1" dirty="0" smtClean="0">
                <a:solidFill>
                  <a:schemeClr val="accent2"/>
                </a:solidFill>
                <a:latin typeface="Arial" panose="020B0604020202020204" pitchFamily="34" charset="0"/>
                <a:cs typeface="Arial" panose="020B0604020202020204" pitchFamily="34" charset="0"/>
              </a:rPr>
              <a:t/>
            </a:r>
            <a:br>
              <a:rPr lang="es-EC" sz="3200" b="1" i="1" dirty="0" smtClean="0">
                <a:solidFill>
                  <a:schemeClr val="accent2"/>
                </a:solidFill>
                <a:latin typeface="Arial" panose="020B0604020202020204" pitchFamily="34" charset="0"/>
                <a:cs typeface="Arial" panose="020B0604020202020204" pitchFamily="34" charset="0"/>
              </a:rPr>
            </a:br>
            <a:endParaRPr lang="es-EC" sz="3200" b="1" i="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1078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78173" y="1299781"/>
            <a:ext cx="8311487" cy="4154984"/>
          </a:xfrm>
          <a:prstGeom prst="rect">
            <a:avLst/>
          </a:prstGeom>
        </p:spPr>
        <p:txBody>
          <a:bodyPr wrap="square">
            <a:spAutoFit/>
          </a:bodyPr>
          <a:lstStyle/>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Exposición oral 10 minutos por equipo</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Presentación power point</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Letra arial 32</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Hasta 6 oraciones/ diapositiva</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Debe contener             Título del trabajo</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Introducción</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Problema científico</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Objetivos</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Desarrollo</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Conclusiones</a:t>
            </a:r>
          </a:p>
          <a:p>
            <a:pPr>
              <a:spcAft>
                <a:spcPts val="0"/>
              </a:spcAft>
            </a:pPr>
            <a:r>
              <a:rPr lang="es-EC" sz="2400" i="1" dirty="0" smtClean="0">
                <a:solidFill>
                  <a:schemeClr val="accent2"/>
                </a:solidFill>
                <a:effectLst/>
                <a:latin typeface="Arial" panose="020B0604020202020204" pitchFamily="34" charset="0"/>
                <a:ea typeface="Calibri" panose="020F0502020204030204" pitchFamily="34" charset="0"/>
                <a:cs typeface="Arial" panose="020B0604020202020204" pitchFamily="34" charset="0"/>
              </a:rPr>
              <a:t>                                    Bibliografía.</a:t>
            </a:r>
            <a:endParaRPr lang="es-EC" sz="2400" i="1" dirty="0">
              <a:solidFill>
                <a:schemeClr val="accent2"/>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Abrir llave 3"/>
          <p:cNvSpPr/>
          <p:nvPr/>
        </p:nvSpPr>
        <p:spPr>
          <a:xfrm>
            <a:off x="3657601" y="2906973"/>
            <a:ext cx="327546" cy="241565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C"/>
          </a:p>
        </p:txBody>
      </p:sp>
    </p:spTree>
    <p:extLst>
      <p:ext uri="{BB962C8B-B14F-4D97-AF65-F5344CB8AC3E}">
        <p14:creationId xmlns:p14="http://schemas.microsoft.com/office/powerpoint/2010/main" val="33485335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110</TotalTime>
  <Words>547</Words>
  <Application>Microsoft Office PowerPoint</Application>
  <PresentationFormat>Panorámica</PresentationFormat>
  <Paragraphs>46</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Calibri</vt:lpstr>
      <vt:lpstr>Times New Roman</vt:lpstr>
      <vt:lpstr>Trebuchet MS</vt:lpstr>
      <vt:lpstr>Wingdings</vt:lpstr>
      <vt:lpstr>Wingdings 3</vt:lpstr>
      <vt:lpstr>Faceta</vt:lpstr>
      <vt:lpstr>Salud sexual y reproductiva en las diferentes etapas dela vida.</vt:lpstr>
      <vt:lpstr>Presentación de PowerPoint</vt:lpstr>
      <vt:lpstr>Presentación de PowerPoint</vt:lpstr>
      <vt:lpstr>Presentación de PowerPoint</vt:lpstr>
      <vt:lpstr>Presentación de PowerPoint</vt:lpstr>
      <vt:lpstr>Presentación de PowerPoint</vt:lpstr>
      <vt:lpstr>Presentación de PowerPoint</vt:lpstr>
      <vt:lpstr>Titulo  Resumen Índice Introducción Desarrollo Conclusión Bibliografía Anexos   </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Salud sexual y reproductiva en las diferentes etapas dela vida.</dc:title>
  <dc:creator>user</dc:creator>
  <cp:lastModifiedBy>JrcarO</cp:lastModifiedBy>
  <cp:revision>12</cp:revision>
  <dcterms:created xsi:type="dcterms:W3CDTF">2017-01-15T15:27:09Z</dcterms:created>
  <dcterms:modified xsi:type="dcterms:W3CDTF">2019-06-03T13:24:48Z</dcterms:modified>
</cp:coreProperties>
</file>