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6" r:id="rId1"/>
  </p:sldMasterIdLst>
  <p:notesMasterIdLst>
    <p:notesMasterId r:id="rId30"/>
  </p:notesMasterIdLst>
  <p:sldIdLst>
    <p:sldId id="258" r:id="rId2"/>
    <p:sldId id="266" r:id="rId3"/>
    <p:sldId id="259" r:id="rId4"/>
    <p:sldId id="260" r:id="rId5"/>
    <p:sldId id="261" r:id="rId6"/>
    <p:sldId id="263" r:id="rId7"/>
    <p:sldId id="262" r:id="rId8"/>
    <p:sldId id="267" r:id="rId9"/>
    <p:sldId id="270" r:id="rId10"/>
    <p:sldId id="271" r:id="rId11"/>
    <p:sldId id="272" r:id="rId12"/>
    <p:sldId id="273" r:id="rId13"/>
    <p:sldId id="274" r:id="rId14"/>
    <p:sldId id="280" r:id="rId15"/>
    <p:sldId id="281" r:id="rId16"/>
    <p:sldId id="282" r:id="rId17"/>
    <p:sldId id="283" r:id="rId18"/>
    <p:sldId id="284" r:id="rId19"/>
    <p:sldId id="285" r:id="rId20"/>
    <p:sldId id="286" r:id="rId21"/>
    <p:sldId id="287" r:id="rId22"/>
    <p:sldId id="288" r:id="rId23"/>
    <p:sldId id="289" r:id="rId24"/>
    <p:sldId id="275" r:id="rId25"/>
    <p:sldId id="276" r:id="rId26"/>
    <p:sldId id="277" r:id="rId27"/>
    <p:sldId id="278" r:id="rId28"/>
    <p:sldId id="279" r:id="rId29"/>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6102FE2-4C1F-46E9-B75A-4D811DA1A0C4}" type="datetimeFigureOut">
              <a:rPr lang="es-ES" smtClean="0"/>
              <a:t>21/03/2017</a:t>
            </a:fld>
            <a:endParaRPr lang="es-E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9FAC8B7-CC91-41D5-A70B-963FD5518259}" type="slidenum">
              <a:rPr lang="es-ES" smtClean="0"/>
              <a:t>‹Nº›</a:t>
            </a:fld>
            <a:endParaRPr lang="es-ES"/>
          </a:p>
        </p:txBody>
      </p:sp>
    </p:spTree>
    <p:extLst>
      <p:ext uri="{BB962C8B-B14F-4D97-AF65-F5344CB8AC3E}">
        <p14:creationId xmlns:p14="http://schemas.microsoft.com/office/powerpoint/2010/main" val="27650026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A9FAC8B7-CC91-41D5-A70B-963FD5518259}" type="slidenum">
              <a:rPr lang="es-ES" smtClean="0"/>
              <a:t>12</a:t>
            </a:fld>
            <a:endParaRPr lang="es-ES"/>
          </a:p>
        </p:txBody>
      </p:sp>
    </p:spTree>
    <p:extLst>
      <p:ext uri="{BB962C8B-B14F-4D97-AF65-F5344CB8AC3E}">
        <p14:creationId xmlns:p14="http://schemas.microsoft.com/office/powerpoint/2010/main" val="395502510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7A847CFC-816F-41D0-AAC0-9BF4FEBC753E}" type="datetimeFigureOut">
              <a:rPr lang="es-ES" smtClean="0"/>
              <a:t>21/03/2017</a:t>
            </a:fld>
            <a:endParaRPr lang="es-ES" dirty="0"/>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s-ES" dirty="0"/>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132FADFE-3B8F-471C-ABF0-DBC7717ECBBC}" type="slidenum">
              <a:rPr lang="es-ES" smtClean="0"/>
              <a:t>‹Nº›</a:t>
            </a:fld>
            <a:endParaRPr lang="es-ES" dirty="0"/>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rPr>
                <a:t></a:t>
              </a:r>
              <a:endParaRPr lang="en-US" sz="5400" dirty="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Vertical Text Placeholder 2"/>
          <p:cNvSpPr>
            <a:spLocks noGrp="1"/>
          </p:cNvSpPr>
          <p:nvPr>
            <p:ph type="body" orient="vert" idx="1"/>
          </p:nvPr>
        </p:nvSpPr>
        <p:spPr/>
        <p:txBody>
          <a:bodyPr vert="eaVert" anchor="ct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7A847CFC-816F-41D0-AAC0-9BF4FEBC753E}" type="datetimeFigureOut">
              <a:rPr lang="es-ES" smtClean="0"/>
              <a:t>21/03/2017</a:t>
            </a:fld>
            <a:endParaRPr lang="es-ES" dirty="0"/>
          </a:p>
        </p:txBody>
      </p:sp>
      <p:sp>
        <p:nvSpPr>
          <p:cNvPr id="5" name="Footer Placeholder 4"/>
          <p:cNvSpPr>
            <a:spLocks noGrp="1"/>
          </p:cNvSpPr>
          <p:nvPr>
            <p:ph type="ftr" sz="quarter" idx="11"/>
          </p:nvPr>
        </p:nvSpPr>
        <p:spPr/>
        <p:txBody>
          <a:bodyPr/>
          <a:lstStyle/>
          <a:p>
            <a:endParaRPr lang="es-ES" dirty="0"/>
          </a:p>
        </p:txBody>
      </p:sp>
      <p:sp>
        <p:nvSpPr>
          <p:cNvPr id="6" name="Slide Number Placeholder 5"/>
          <p:cNvSpPr>
            <a:spLocks noGrp="1"/>
          </p:cNvSpPr>
          <p:nvPr>
            <p:ph type="sldNum" sz="quarter" idx="12"/>
          </p:nvPr>
        </p:nvSpPr>
        <p:spPr/>
        <p:txBody>
          <a:bodyPr/>
          <a:lstStyle/>
          <a:p>
            <a:fld id="{132FADFE-3B8F-471C-ABF0-DBC7717ECBBC}" type="slidenum">
              <a:rPr lang="es-ES" smtClean="0"/>
              <a:t>‹Nº›</a:t>
            </a:fld>
            <a:endParaRPr lang="es-ES" dirty="0"/>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7A847CFC-816F-41D0-AAC0-9BF4FEBC753E}" type="datetimeFigureOut">
              <a:rPr lang="es-ES" smtClean="0"/>
              <a:t>21/03/2017</a:t>
            </a:fld>
            <a:endParaRPr lang="es-ES" dirty="0"/>
          </a:p>
        </p:txBody>
      </p:sp>
      <p:sp>
        <p:nvSpPr>
          <p:cNvPr id="5" name="Footer Placeholder 4"/>
          <p:cNvSpPr>
            <a:spLocks noGrp="1"/>
          </p:cNvSpPr>
          <p:nvPr>
            <p:ph type="ftr" sz="quarter" idx="11"/>
          </p:nvPr>
        </p:nvSpPr>
        <p:spPr/>
        <p:txBody>
          <a:bodyPr/>
          <a:lstStyle/>
          <a:p>
            <a:endParaRPr lang="es-ES" dirty="0"/>
          </a:p>
        </p:txBody>
      </p:sp>
      <p:sp>
        <p:nvSpPr>
          <p:cNvPr id="6" name="Slide Number Placeholder 5"/>
          <p:cNvSpPr>
            <a:spLocks noGrp="1"/>
          </p:cNvSpPr>
          <p:nvPr>
            <p:ph type="sldNum" sz="quarter" idx="12"/>
          </p:nvPr>
        </p:nvSpPr>
        <p:spPr/>
        <p:txBody>
          <a:bodyPr/>
          <a:lstStyle/>
          <a:p>
            <a:fld id="{132FADFE-3B8F-471C-ABF0-DBC7717ECBBC}" type="slidenum">
              <a:rPr lang="es-ES" smtClean="0"/>
              <a:t>‹Nº›</a:t>
            </a:fld>
            <a:endParaRPr lang="es-ES" dirty="0"/>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7A847CFC-816F-41D0-AAC0-9BF4FEBC753E}" type="datetimeFigureOut">
              <a:rPr lang="es-ES" smtClean="0"/>
              <a:t>21/03/2017</a:t>
            </a:fld>
            <a:endParaRPr lang="es-ES" dirty="0"/>
          </a:p>
        </p:txBody>
      </p:sp>
      <p:sp>
        <p:nvSpPr>
          <p:cNvPr id="5" name="Footer Placeholder 4"/>
          <p:cNvSpPr>
            <a:spLocks noGrp="1"/>
          </p:cNvSpPr>
          <p:nvPr>
            <p:ph type="ftr" sz="quarter" idx="11"/>
          </p:nvPr>
        </p:nvSpPr>
        <p:spPr/>
        <p:txBody>
          <a:bodyPr/>
          <a:lstStyle/>
          <a:p>
            <a:endParaRPr lang="es-ES" dirty="0"/>
          </a:p>
        </p:txBody>
      </p:sp>
      <p:sp>
        <p:nvSpPr>
          <p:cNvPr id="6" name="Slide Number Placeholder 5"/>
          <p:cNvSpPr>
            <a:spLocks noGrp="1"/>
          </p:cNvSpPr>
          <p:nvPr>
            <p:ph type="sldNum" sz="quarter" idx="12"/>
          </p:nvPr>
        </p:nvSpPr>
        <p:spPr/>
        <p:txBody>
          <a:bodyPr/>
          <a:lstStyle/>
          <a:p>
            <a:fld id="{132FADFE-3B8F-471C-ABF0-DBC7717ECBBC}" type="slidenum">
              <a:rPr lang="es-ES" smtClean="0"/>
              <a:t>‹Nº›</a:t>
            </a:fld>
            <a:endParaRPr lang="es-ES" dirty="0"/>
          </a:p>
        </p:txBody>
      </p:sp>
      <p:sp>
        <p:nvSpPr>
          <p:cNvPr id="11" name="Title 10"/>
          <p:cNvSpPr>
            <a:spLocks noGrp="1"/>
          </p:cNvSpPr>
          <p:nvPr>
            <p:ph type="title"/>
          </p:nvPr>
        </p:nvSpPr>
        <p:spPr/>
        <p:txBody>
          <a:bodyPr/>
          <a:lstStyle/>
          <a:p>
            <a:r>
              <a:rPr lang="es-ES" smtClean="0"/>
              <a:t>Haga clic para modificar el estilo de título del patrón</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7A847CFC-816F-41D0-AAC0-9BF4FEBC753E}" type="datetimeFigureOut">
              <a:rPr lang="es-ES" smtClean="0"/>
              <a:t>21/03/2017</a:t>
            </a:fld>
            <a:endParaRPr lang="es-ES" dirty="0"/>
          </a:p>
        </p:txBody>
      </p:sp>
      <p:sp>
        <p:nvSpPr>
          <p:cNvPr id="5" name="Footer Placeholder 4"/>
          <p:cNvSpPr>
            <a:spLocks noGrp="1"/>
          </p:cNvSpPr>
          <p:nvPr>
            <p:ph type="ftr" sz="quarter" idx="11"/>
          </p:nvPr>
        </p:nvSpPr>
        <p:spPr/>
        <p:txBody>
          <a:bodyPr/>
          <a:lstStyle/>
          <a:p>
            <a:endParaRPr lang="es-ES" dirty="0"/>
          </a:p>
        </p:txBody>
      </p:sp>
      <p:sp>
        <p:nvSpPr>
          <p:cNvPr id="6" name="Slide Number Placeholder 5"/>
          <p:cNvSpPr>
            <a:spLocks noGrp="1"/>
          </p:cNvSpPr>
          <p:nvPr>
            <p:ph type="sldNum" sz="quarter" idx="12"/>
          </p:nvPr>
        </p:nvSpPr>
        <p:spPr/>
        <p:txBody>
          <a:bodyPr/>
          <a:lstStyle/>
          <a:p>
            <a:fld id="{132FADFE-3B8F-471C-ABF0-DBC7717ECBBC}" type="slidenum">
              <a:rPr lang="es-ES" smtClean="0"/>
              <a:t>‹Nº›</a:t>
            </a:fld>
            <a:endParaRPr lang="es-E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7A847CFC-816F-41D0-AAC0-9BF4FEBC753E}" type="datetimeFigureOut">
              <a:rPr lang="es-ES" smtClean="0"/>
              <a:t>21/03/2017</a:t>
            </a:fld>
            <a:endParaRPr lang="es-ES" dirty="0"/>
          </a:p>
        </p:txBody>
      </p:sp>
      <p:sp>
        <p:nvSpPr>
          <p:cNvPr id="6" name="Footer Placeholder 5"/>
          <p:cNvSpPr>
            <a:spLocks noGrp="1"/>
          </p:cNvSpPr>
          <p:nvPr>
            <p:ph type="ftr" sz="quarter" idx="11"/>
          </p:nvPr>
        </p:nvSpPr>
        <p:spPr/>
        <p:txBody>
          <a:bodyPr/>
          <a:lstStyle/>
          <a:p>
            <a:endParaRPr lang="es-ES" dirty="0"/>
          </a:p>
        </p:txBody>
      </p:sp>
      <p:sp>
        <p:nvSpPr>
          <p:cNvPr id="7" name="Slide Number Placeholder 6"/>
          <p:cNvSpPr>
            <a:spLocks noGrp="1"/>
          </p:cNvSpPr>
          <p:nvPr>
            <p:ph type="sldNum" sz="quarter" idx="12"/>
          </p:nvPr>
        </p:nvSpPr>
        <p:spPr/>
        <p:txBody>
          <a:bodyPr/>
          <a:lstStyle/>
          <a:p>
            <a:fld id="{132FADFE-3B8F-471C-ABF0-DBC7717ECBBC}" type="slidenum">
              <a:rPr lang="es-ES" smtClean="0"/>
              <a:t>‹Nº›</a:t>
            </a:fld>
            <a:endParaRPr lang="es-ES" dirty="0"/>
          </a:p>
        </p:txBody>
      </p:sp>
      <p:sp>
        <p:nvSpPr>
          <p:cNvPr id="12" name="Title 11"/>
          <p:cNvSpPr>
            <a:spLocks noGrp="1"/>
          </p:cNvSpPr>
          <p:nvPr>
            <p:ph type="title"/>
          </p:nvPr>
        </p:nvSpPr>
        <p:spPr/>
        <p:txBody>
          <a:bodyPr/>
          <a:lstStyle>
            <a:lvl1pPr>
              <a:defRPr>
                <a:solidFill>
                  <a:schemeClr val="tx2"/>
                </a:solidFill>
              </a:defRPr>
            </a:lvl1pPr>
          </a:lstStyle>
          <a:p>
            <a:r>
              <a:rPr lang="es-ES" smtClean="0"/>
              <a:t>Haga clic para modificar el estilo de título del patrón</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7A847CFC-816F-41D0-AAC0-9BF4FEBC753E}" type="datetimeFigureOut">
              <a:rPr lang="es-ES" smtClean="0"/>
              <a:t>21/03/2017</a:t>
            </a:fld>
            <a:endParaRPr lang="es-ES" dirty="0"/>
          </a:p>
        </p:txBody>
      </p:sp>
      <p:sp>
        <p:nvSpPr>
          <p:cNvPr id="8" name="Footer Placeholder 7"/>
          <p:cNvSpPr>
            <a:spLocks noGrp="1"/>
          </p:cNvSpPr>
          <p:nvPr>
            <p:ph type="ftr" sz="quarter" idx="11"/>
          </p:nvPr>
        </p:nvSpPr>
        <p:spPr/>
        <p:txBody>
          <a:bodyPr/>
          <a:lstStyle/>
          <a:p>
            <a:endParaRPr lang="es-ES" dirty="0"/>
          </a:p>
        </p:txBody>
      </p:sp>
      <p:sp>
        <p:nvSpPr>
          <p:cNvPr id="9" name="Slide Number Placeholder 8"/>
          <p:cNvSpPr>
            <a:spLocks noGrp="1"/>
          </p:cNvSpPr>
          <p:nvPr>
            <p:ph type="sldNum" sz="quarter" idx="12"/>
          </p:nvPr>
        </p:nvSpPr>
        <p:spPr/>
        <p:txBody>
          <a:bodyPr/>
          <a:lstStyle/>
          <a:p>
            <a:fld id="{132FADFE-3B8F-471C-ABF0-DBC7717ECBBC}" type="slidenum">
              <a:rPr lang="es-ES" smtClean="0"/>
              <a:t>‹Nº›</a:t>
            </a:fld>
            <a:endParaRPr lang="es-ES" dirty="0"/>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7A847CFC-816F-41D0-AAC0-9BF4FEBC753E}" type="datetimeFigureOut">
              <a:rPr lang="es-ES" smtClean="0"/>
              <a:t>21/03/2017</a:t>
            </a:fld>
            <a:endParaRPr lang="es-ES" dirty="0"/>
          </a:p>
        </p:txBody>
      </p:sp>
      <p:sp>
        <p:nvSpPr>
          <p:cNvPr id="4" name="Footer Placeholder 3"/>
          <p:cNvSpPr>
            <a:spLocks noGrp="1"/>
          </p:cNvSpPr>
          <p:nvPr>
            <p:ph type="ftr" sz="quarter" idx="11"/>
          </p:nvPr>
        </p:nvSpPr>
        <p:spPr/>
        <p:txBody>
          <a:bodyPr/>
          <a:lstStyle/>
          <a:p>
            <a:endParaRPr lang="es-ES" dirty="0"/>
          </a:p>
        </p:txBody>
      </p:sp>
      <p:sp>
        <p:nvSpPr>
          <p:cNvPr id="5" name="Slide Number Placeholder 4"/>
          <p:cNvSpPr>
            <a:spLocks noGrp="1"/>
          </p:cNvSpPr>
          <p:nvPr>
            <p:ph type="sldNum" sz="quarter" idx="12"/>
          </p:nvPr>
        </p:nvSpPr>
        <p:spPr/>
        <p:txBody>
          <a:bodyPr/>
          <a:lstStyle/>
          <a:p>
            <a:fld id="{132FADFE-3B8F-471C-ABF0-DBC7717ECBBC}" type="slidenum">
              <a:rPr lang="es-ES" smtClean="0"/>
              <a:t>‹Nº›</a:t>
            </a:fld>
            <a:endParaRPr lang="es-ES" dirty="0"/>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847CFC-816F-41D0-AAC0-9BF4FEBC753E}" type="datetimeFigureOut">
              <a:rPr lang="es-ES" smtClean="0"/>
              <a:t>21/03/2017</a:t>
            </a:fld>
            <a:endParaRPr lang="es-ES" dirty="0"/>
          </a:p>
        </p:txBody>
      </p:sp>
      <p:sp>
        <p:nvSpPr>
          <p:cNvPr id="3" name="Footer Placeholder 2"/>
          <p:cNvSpPr>
            <a:spLocks noGrp="1"/>
          </p:cNvSpPr>
          <p:nvPr>
            <p:ph type="ftr" sz="quarter" idx="11"/>
          </p:nvPr>
        </p:nvSpPr>
        <p:spPr/>
        <p:txBody>
          <a:bodyPr/>
          <a:lstStyle/>
          <a:p>
            <a:endParaRPr lang="es-ES" dirty="0"/>
          </a:p>
        </p:txBody>
      </p:sp>
      <p:sp>
        <p:nvSpPr>
          <p:cNvPr id="4" name="Slide Number Placeholder 3"/>
          <p:cNvSpPr>
            <a:spLocks noGrp="1"/>
          </p:cNvSpPr>
          <p:nvPr>
            <p:ph type="sldNum" sz="quarter" idx="12"/>
          </p:nvPr>
        </p:nvSpPr>
        <p:spPr/>
        <p:txBody>
          <a:bodyPr/>
          <a:lstStyle/>
          <a:p>
            <a:fld id="{132FADFE-3B8F-471C-ABF0-DBC7717ECBBC}" type="slidenum">
              <a:rPr lang="es-ES" smtClean="0"/>
              <a:t>‹Nº›</a:t>
            </a:fld>
            <a:endParaRPr lang="es-E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s-ES" smtClean="0"/>
              <a:t>Haga clic para modificar el estilo de título del patrón</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7A847CFC-816F-41D0-AAC0-9BF4FEBC753E}" type="datetimeFigureOut">
              <a:rPr lang="es-ES" smtClean="0"/>
              <a:t>21/03/2017</a:t>
            </a:fld>
            <a:endParaRPr lang="es-ES" dirty="0"/>
          </a:p>
        </p:txBody>
      </p:sp>
      <p:sp>
        <p:nvSpPr>
          <p:cNvPr id="6" name="Footer Placeholder 5"/>
          <p:cNvSpPr>
            <a:spLocks noGrp="1"/>
          </p:cNvSpPr>
          <p:nvPr>
            <p:ph type="ftr" sz="quarter" idx="11"/>
          </p:nvPr>
        </p:nvSpPr>
        <p:spPr/>
        <p:txBody>
          <a:bodyPr/>
          <a:lstStyle/>
          <a:p>
            <a:endParaRPr lang="es-ES" dirty="0"/>
          </a:p>
        </p:txBody>
      </p:sp>
      <p:sp>
        <p:nvSpPr>
          <p:cNvPr id="7" name="Slide Number Placeholder 6"/>
          <p:cNvSpPr>
            <a:spLocks noGrp="1"/>
          </p:cNvSpPr>
          <p:nvPr>
            <p:ph type="sldNum" sz="quarter" idx="12"/>
          </p:nvPr>
        </p:nvSpPr>
        <p:spPr/>
        <p:txBody>
          <a:bodyPr/>
          <a:lstStyle/>
          <a:p>
            <a:fld id="{132FADFE-3B8F-471C-ABF0-DBC7717ECBBC}" type="slidenum">
              <a:rPr lang="es-ES" smtClean="0"/>
              <a:t>‹Nº›</a:t>
            </a:fld>
            <a:endParaRPr lang="es-E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s-ES" smtClean="0"/>
              <a:t>Haga clic para modificar el estilo de título del patrón</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dirty="0" smtClean="0"/>
              <a:t>Haga clic en el icono para agregar una imagen</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7A847CFC-816F-41D0-AAC0-9BF4FEBC753E}" type="datetimeFigureOut">
              <a:rPr lang="es-ES" smtClean="0"/>
              <a:t>21/03/2017</a:t>
            </a:fld>
            <a:endParaRPr lang="es-ES" dirty="0"/>
          </a:p>
        </p:txBody>
      </p:sp>
      <p:sp>
        <p:nvSpPr>
          <p:cNvPr id="6" name="Footer Placeholder 5"/>
          <p:cNvSpPr>
            <a:spLocks noGrp="1"/>
          </p:cNvSpPr>
          <p:nvPr>
            <p:ph type="ftr" sz="quarter" idx="11"/>
          </p:nvPr>
        </p:nvSpPr>
        <p:spPr/>
        <p:txBody>
          <a:bodyPr/>
          <a:lstStyle/>
          <a:p>
            <a:endParaRPr lang="es-ES" dirty="0"/>
          </a:p>
        </p:txBody>
      </p:sp>
      <p:sp>
        <p:nvSpPr>
          <p:cNvPr id="7" name="Slide Number Placeholder 6"/>
          <p:cNvSpPr>
            <a:spLocks noGrp="1"/>
          </p:cNvSpPr>
          <p:nvPr>
            <p:ph type="sldNum" sz="quarter" idx="12"/>
          </p:nvPr>
        </p:nvSpPr>
        <p:spPr/>
        <p:txBody>
          <a:bodyPr/>
          <a:lstStyle/>
          <a:p>
            <a:fld id="{132FADFE-3B8F-471C-ABF0-DBC7717ECBBC}" type="slidenum">
              <a:rPr lang="es-ES" smtClean="0"/>
              <a:t>‹Nº›</a:t>
            </a:fld>
            <a:endParaRPr lang="es-E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7A847CFC-816F-41D0-AAC0-9BF4FEBC753E}" type="datetimeFigureOut">
              <a:rPr lang="es-ES" smtClean="0"/>
              <a:t>21/03/2017</a:t>
            </a:fld>
            <a:endParaRPr lang="es-ES" dirty="0"/>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s-ES" dirty="0"/>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132FADFE-3B8F-471C-ABF0-DBC7717ECBBC}" type="slidenum">
              <a:rPr lang="es-ES" smtClean="0"/>
              <a:t>‹Nº›</a:t>
            </a:fld>
            <a:endParaRPr lang="es-ES" dirty="0"/>
          </a:p>
        </p:txBody>
      </p:sp>
    </p:spTree>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xStyles>
    <p:title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90040" y="548680"/>
            <a:ext cx="7754713" cy="720080"/>
          </a:xfrm>
        </p:spPr>
        <p:txBody>
          <a:bodyPr/>
          <a:lstStyle/>
          <a:p>
            <a:r>
              <a:rPr lang="es-ES" sz="3200" b="1" i="1" dirty="0" smtClean="0">
                <a:solidFill>
                  <a:schemeClr val="tx1"/>
                </a:solidFill>
                <a:latin typeface="Arial" panose="020B0604020202020204" pitchFamily="34" charset="0"/>
                <a:cs typeface="Arial" panose="020B0604020202020204" pitchFamily="34" charset="0"/>
              </a:rPr>
              <a:t>SUMARIO: </a:t>
            </a:r>
            <a:endParaRPr lang="es-ES" sz="3200" b="1" i="1" dirty="0">
              <a:solidFill>
                <a:schemeClr val="tx1"/>
              </a:solidFill>
              <a:latin typeface="Arial" panose="020B0604020202020204" pitchFamily="34" charset="0"/>
              <a:cs typeface="Arial" panose="020B0604020202020204" pitchFamily="34" charset="0"/>
            </a:endParaRPr>
          </a:p>
        </p:txBody>
      </p:sp>
      <p:sp>
        <p:nvSpPr>
          <p:cNvPr id="3" name="2 Marcador de texto"/>
          <p:cNvSpPr>
            <a:spLocks noGrp="1"/>
          </p:cNvSpPr>
          <p:nvPr>
            <p:ph type="body" idx="1"/>
          </p:nvPr>
        </p:nvSpPr>
        <p:spPr>
          <a:xfrm>
            <a:off x="395536" y="1412776"/>
            <a:ext cx="8352928" cy="4248472"/>
          </a:xfrm>
        </p:spPr>
        <p:txBody>
          <a:bodyPr anchor="ctr">
            <a:noAutofit/>
          </a:bodyPr>
          <a:lstStyle/>
          <a:p>
            <a:pPr algn="just">
              <a:lnSpc>
                <a:spcPct val="150000"/>
              </a:lnSpc>
            </a:pPr>
            <a:endParaRPr lang="es-EC" sz="2400" b="1" i="1" dirty="0" smtClean="0">
              <a:solidFill>
                <a:schemeClr val="tx1"/>
              </a:solidFill>
              <a:latin typeface="Arial" panose="020B0604020202020204" pitchFamily="34" charset="0"/>
              <a:cs typeface="Arial" panose="020B0604020202020204" pitchFamily="34" charset="0"/>
            </a:endParaRPr>
          </a:p>
          <a:p>
            <a:pPr algn="just">
              <a:lnSpc>
                <a:spcPct val="150000"/>
              </a:lnSpc>
            </a:pPr>
            <a:r>
              <a:rPr lang="es-EC" sz="3200" b="1" i="1" dirty="0" smtClean="0">
                <a:solidFill>
                  <a:schemeClr val="tx1"/>
                </a:solidFill>
                <a:latin typeface="Arial" panose="020B0604020202020204" pitchFamily="34" charset="0"/>
                <a:cs typeface="Arial" panose="020B0604020202020204" pitchFamily="34" charset="0"/>
              </a:rPr>
              <a:t>5.1</a:t>
            </a:r>
            <a:r>
              <a:rPr lang="es-EC" sz="3200" b="1" i="1" dirty="0">
                <a:solidFill>
                  <a:schemeClr val="tx1"/>
                </a:solidFill>
                <a:latin typeface="Arial" panose="020B0604020202020204" pitchFamily="34" charset="0"/>
                <a:cs typeface="Arial" panose="020B0604020202020204" pitchFamily="34" charset="0"/>
              </a:rPr>
              <a:t>. Infecciones de transmisión sexual</a:t>
            </a:r>
            <a:r>
              <a:rPr lang="es-EC" sz="3200" b="1" i="1" dirty="0" smtClean="0">
                <a:solidFill>
                  <a:schemeClr val="tx1"/>
                </a:solidFill>
                <a:latin typeface="Arial" panose="020B0604020202020204" pitchFamily="34" charset="0"/>
                <a:cs typeface="Arial" panose="020B0604020202020204" pitchFamily="34" charset="0"/>
              </a:rPr>
              <a:t>:</a:t>
            </a:r>
          </a:p>
          <a:p>
            <a:pPr algn="just">
              <a:lnSpc>
                <a:spcPct val="150000"/>
              </a:lnSpc>
            </a:pPr>
            <a:r>
              <a:rPr lang="es-EC" sz="2400" b="1" i="1" dirty="0" smtClean="0">
                <a:solidFill>
                  <a:schemeClr val="tx1"/>
                </a:solidFill>
                <a:latin typeface="Arial" panose="020B0604020202020204" pitchFamily="34" charset="0"/>
                <a:cs typeface="Arial" panose="020B0604020202020204" pitchFamily="34" charset="0"/>
              </a:rPr>
              <a:t>5.1.1Vaginosis Bacteriana.</a:t>
            </a:r>
            <a:r>
              <a:rPr lang="es-ES" sz="2400" b="1" i="1" dirty="0">
                <a:solidFill>
                  <a:schemeClr val="tx1"/>
                </a:solidFill>
                <a:latin typeface="Arial" panose="020B0604020202020204" pitchFamily="34" charset="0"/>
                <a:cs typeface="Arial" panose="020B0604020202020204" pitchFamily="34" charset="0"/>
              </a:rPr>
              <a:t> </a:t>
            </a:r>
            <a:r>
              <a:rPr lang="es-ES" sz="2400" i="1" dirty="0">
                <a:solidFill>
                  <a:schemeClr val="tx1"/>
                </a:solidFill>
                <a:latin typeface="Arial" panose="020B0604020202020204" pitchFamily="34" charset="0"/>
                <a:cs typeface="Arial" panose="020B0604020202020204" pitchFamily="34" charset="0"/>
              </a:rPr>
              <a:t>Cuadro clínico. Diagnóstico. Tratamiento, Conducta a seguir en el Consultorio</a:t>
            </a:r>
            <a:r>
              <a:rPr lang="es-ES" sz="2400" i="1" dirty="0" smtClean="0">
                <a:solidFill>
                  <a:schemeClr val="tx1"/>
                </a:solidFill>
                <a:latin typeface="Arial" panose="020B0604020202020204" pitchFamily="34" charset="0"/>
                <a:cs typeface="Arial" panose="020B0604020202020204" pitchFamily="34" charset="0"/>
              </a:rPr>
              <a:t>.</a:t>
            </a:r>
          </a:p>
          <a:p>
            <a:pPr algn="just">
              <a:lnSpc>
                <a:spcPct val="150000"/>
              </a:lnSpc>
            </a:pPr>
            <a:r>
              <a:rPr lang="es-ES" sz="2400" i="1" dirty="0" smtClean="0">
                <a:solidFill>
                  <a:schemeClr val="tx1"/>
                </a:solidFill>
                <a:latin typeface="Arial" panose="020B0604020202020204" pitchFamily="34" charset="0"/>
                <a:cs typeface="Arial" panose="020B0604020202020204" pitchFamily="34" charset="0"/>
              </a:rPr>
              <a:t>5.1.2. </a:t>
            </a:r>
            <a:r>
              <a:rPr lang="es-ES" sz="2400" b="1" i="1" dirty="0">
                <a:solidFill>
                  <a:schemeClr val="tx1"/>
                </a:solidFill>
                <a:latin typeface="Arial" panose="020B0604020202020204" pitchFamily="34" charset="0"/>
                <a:cs typeface="Arial" panose="020B0604020202020204" pitchFamily="34" charset="0"/>
              </a:rPr>
              <a:t>Clamidias.</a:t>
            </a:r>
            <a:r>
              <a:rPr lang="es-ES" sz="2400" i="1" dirty="0">
                <a:solidFill>
                  <a:schemeClr val="tx1"/>
                </a:solidFill>
                <a:latin typeface="Arial" panose="020B0604020202020204" pitchFamily="34" charset="0"/>
                <a:cs typeface="Arial" panose="020B0604020202020204" pitchFamily="34" charset="0"/>
              </a:rPr>
              <a:t> Cuadro clínico. Diagnóstico. Tratamiento</a:t>
            </a:r>
          </a:p>
          <a:p>
            <a:pPr algn="just">
              <a:lnSpc>
                <a:spcPct val="150000"/>
              </a:lnSpc>
            </a:pPr>
            <a:r>
              <a:rPr lang="es-EC" sz="2400" i="1" dirty="0" smtClean="0">
                <a:solidFill>
                  <a:schemeClr val="tx1"/>
                </a:solidFill>
                <a:latin typeface="Arial" panose="020B0604020202020204" pitchFamily="34" charset="0"/>
                <a:cs typeface="Arial" panose="020B0604020202020204" pitchFamily="34" charset="0"/>
              </a:rPr>
              <a:t>5.1.3.</a:t>
            </a:r>
            <a:r>
              <a:rPr lang="es-EC" sz="2400" b="1" i="1" dirty="0" smtClean="0">
                <a:solidFill>
                  <a:schemeClr val="tx1"/>
                </a:solidFill>
                <a:latin typeface="Arial" panose="020B0604020202020204" pitchFamily="34" charset="0"/>
                <a:cs typeface="Arial" panose="020B0604020202020204" pitchFamily="34" charset="0"/>
              </a:rPr>
              <a:t>Blenorragia.</a:t>
            </a:r>
            <a:r>
              <a:rPr lang="es-EC" sz="2400" i="1" dirty="0">
                <a:solidFill>
                  <a:schemeClr val="tx1"/>
                </a:solidFill>
                <a:latin typeface="Arial" panose="020B0604020202020204" pitchFamily="34" charset="0"/>
                <a:cs typeface="Arial" panose="020B0604020202020204" pitchFamily="34" charset="0"/>
              </a:rPr>
              <a:t> </a:t>
            </a:r>
            <a:r>
              <a:rPr lang="es-EC" sz="2400" i="1" dirty="0" smtClean="0">
                <a:solidFill>
                  <a:schemeClr val="tx1"/>
                </a:solidFill>
                <a:latin typeface="Arial" panose="020B0604020202020204" pitchFamily="34" charset="0"/>
                <a:cs typeface="Arial" panose="020B0604020202020204" pitchFamily="34" charset="0"/>
              </a:rPr>
              <a:t>Cuadro </a:t>
            </a:r>
            <a:r>
              <a:rPr lang="es-EC" sz="2400" i="1" dirty="0">
                <a:solidFill>
                  <a:schemeClr val="tx1"/>
                </a:solidFill>
                <a:latin typeface="Arial" panose="020B0604020202020204" pitchFamily="34" charset="0"/>
                <a:cs typeface="Arial" panose="020B0604020202020204" pitchFamily="34" charset="0"/>
              </a:rPr>
              <a:t>clínico. Diagnóstico. </a:t>
            </a:r>
            <a:r>
              <a:rPr lang="es-EC" sz="2400" i="1" dirty="0" smtClean="0">
                <a:solidFill>
                  <a:schemeClr val="tx1"/>
                </a:solidFill>
                <a:latin typeface="Arial" panose="020B0604020202020204" pitchFamily="34" charset="0"/>
                <a:cs typeface="Arial" panose="020B0604020202020204" pitchFamily="34" charset="0"/>
              </a:rPr>
              <a:t>Tratamiento. Conducta </a:t>
            </a:r>
            <a:r>
              <a:rPr lang="es-EC" sz="2400" i="1" dirty="0">
                <a:solidFill>
                  <a:schemeClr val="tx1"/>
                </a:solidFill>
                <a:latin typeface="Arial" panose="020B0604020202020204" pitchFamily="34" charset="0"/>
                <a:cs typeface="Arial" panose="020B0604020202020204" pitchFamily="34" charset="0"/>
              </a:rPr>
              <a:t>a seguir en el Consultorio</a:t>
            </a:r>
            <a:r>
              <a:rPr lang="es-EC" sz="2400" i="1" dirty="0" smtClean="0">
                <a:solidFill>
                  <a:schemeClr val="tx1"/>
                </a:solidFill>
                <a:latin typeface="Arial" panose="020B0604020202020204" pitchFamily="34" charset="0"/>
                <a:cs typeface="Arial" panose="020B0604020202020204" pitchFamily="34" charset="0"/>
              </a:rPr>
              <a:t>.</a:t>
            </a:r>
          </a:p>
          <a:p>
            <a:pPr algn="just">
              <a:lnSpc>
                <a:spcPct val="150000"/>
              </a:lnSpc>
            </a:pPr>
            <a:endParaRPr lang="es-ES" sz="2400" i="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539027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395536" y="1124744"/>
            <a:ext cx="8568951" cy="5472608"/>
          </a:xfrm>
        </p:spPr>
        <p:txBody>
          <a:bodyPr/>
          <a:lstStyle/>
          <a:p>
            <a:pPr marL="0" indent="0">
              <a:buNone/>
            </a:pPr>
            <a:r>
              <a:rPr lang="es-ES" b="1" i="1" dirty="0">
                <a:latin typeface="Arial" panose="020B0604020202020204" pitchFamily="34" charset="0"/>
                <a:cs typeface="Arial" panose="020B0604020202020204" pitchFamily="34" charset="0"/>
              </a:rPr>
              <a:t>Gonorrea y Clamidia en Mujeres </a:t>
            </a:r>
            <a:endParaRPr lang="es-ES" b="1" i="1" dirty="0" smtClean="0">
              <a:latin typeface="Arial" panose="020B0604020202020204" pitchFamily="34" charset="0"/>
              <a:cs typeface="Arial" panose="020B0604020202020204" pitchFamily="34" charset="0"/>
            </a:endParaRPr>
          </a:p>
          <a:p>
            <a:pPr marL="0" indent="0">
              <a:buNone/>
            </a:pPr>
            <a:r>
              <a:rPr lang="es-ES" dirty="0" smtClean="0">
                <a:latin typeface="Arial" panose="020B0604020202020204" pitchFamily="34" charset="0"/>
                <a:cs typeface="Arial" panose="020B0604020202020204" pitchFamily="34" charset="0"/>
              </a:rPr>
              <a:t>                                      </a:t>
            </a:r>
          </a:p>
          <a:p>
            <a:pPr marL="0" indent="0">
              <a:buNone/>
            </a:pPr>
            <a:endParaRPr lang="es-ES" dirty="0">
              <a:latin typeface="Arial" panose="020B0604020202020204" pitchFamily="34" charset="0"/>
              <a:cs typeface="Arial" panose="020B0604020202020204" pitchFamily="34" charset="0"/>
            </a:endParaRPr>
          </a:p>
          <a:p>
            <a:pPr marL="0" indent="0">
              <a:buNone/>
            </a:pPr>
            <a:endParaRPr lang="es-ES" dirty="0" smtClean="0">
              <a:latin typeface="Arial" panose="020B0604020202020204" pitchFamily="34" charset="0"/>
              <a:cs typeface="Arial" panose="020B0604020202020204" pitchFamily="34" charset="0"/>
            </a:endParaRPr>
          </a:p>
          <a:p>
            <a:pPr marL="0" indent="0">
              <a:buNone/>
            </a:pPr>
            <a:endParaRPr lang="es-ES" dirty="0">
              <a:latin typeface="Arial" panose="020B0604020202020204" pitchFamily="34" charset="0"/>
              <a:cs typeface="Arial" panose="020B0604020202020204" pitchFamily="34" charset="0"/>
            </a:endParaRPr>
          </a:p>
          <a:p>
            <a:pPr marL="0" indent="0">
              <a:buNone/>
            </a:pPr>
            <a:endParaRPr lang="es-ES" dirty="0" smtClean="0">
              <a:latin typeface="Arial" panose="020B0604020202020204" pitchFamily="34" charset="0"/>
              <a:cs typeface="Arial" panose="020B0604020202020204" pitchFamily="34" charset="0"/>
            </a:endParaRPr>
          </a:p>
          <a:p>
            <a:pPr marL="0" indent="0">
              <a:buNone/>
            </a:pPr>
            <a:r>
              <a:rPr lang="es-ES" b="1" i="1" dirty="0">
                <a:solidFill>
                  <a:schemeClr val="tx1"/>
                </a:solidFill>
                <a:latin typeface="Arial" panose="020B0604020202020204" pitchFamily="34" charset="0"/>
                <a:cs typeface="Arial" panose="020B0604020202020204" pitchFamily="34" charset="0"/>
              </a:rPr>
              <a:t>Gonorrea y Clamidia en Hombres</a:t>
            </a:r>
          </a:p>
          <a:p>
            <a:pPr marL="0" indent="0">
              <a:buNone/>
            </a:pPr>
            <a:endParaRPr lang="es-ES" dirty="0">
              <a:latin typeface="Arial" panose="020B0604020202020204" pitchFamily="34" charset="0"/>
              <a:cs typeface="Arial" panose="020B0604020202020204" pitchFamily="34" charset="0"/>
            </a:endParaRPr>
          </a:p>
          <a:p>
            <a:pPr marL="0" indent="0">
              <a:buNone/>
            </a:pPr>
            <a:endParaRPr lang="es-ES" dirty="0">
              <a:latin typeface="Arial" panose="020B0604020202020204" pitchFamily="34" charset="0"/>
              <a:cs typeface="Arial" panose="020B0604020202020204" pitchFamily="34" charset="0"/>
            </a:endParaRPr>
          </a:p>
        </p:txBody>
      </p:sp>
      <p:sp>
        <p:nvSpPr>
          <p:cNvPr id="3" name="2 Título"/>
          <p:cNvSpPr>
            <a:spLocks noGrp="1"/>
          </p:cNvSpPr>
          <p:nvPr>
            <p:ph type="title"/>
          </p:nvPr>
        </p:nvSpPr>
        <p:spPr>
          <a:xfrm>
            <a:off x="395536" y="188640"/>
            <a:ext cx="8424936" cy="720080"/>
          </a:xfrm>
        </p:spPr>
        <p:txBody>
          <a:bodyPr/>
          <a:lstStyle/>
          <a:p>
            <a:r>
              <a:rPr lang="es-ES" sz="3200" b="1" i="1" dirty="0" smtClean="0">
                <a:solidFill>
                  <a:schemeClr val="tx1"/>
                </a:solidFill>
                <a:latin typeface="Arial" panose="020B0604020202020204" pitchFamily="34" charset="0"/>
                <a:cs typeface="Arial" panose="020B0604020202020204" pitchFamily="34" charset="0"/>
              </a:rPr>
              <a:t> </a:t>
            </a:r>
            <a:br>
              <a:rPr lang="es-ES" sz="3200" b="1" i="1" dirty="0" smtClean="0">
                <a:solidFill>
                  <a:schemeClr val="tx1"/>
                </a:solidFill>
                <a:latin typeface="Arial" panose="020B0604020202020204" pitchFamily="34" charset="0"/>
                <a:cs typeface="Arial" panose="020B0604020202020204" pitchFamily="34" charset="0"/>
              </a:rPr>
            </a:br>
            <a:r>
              <a:rPr lang="es-ES" sz="3200" b="1" i="1" dirty="0" smtClean="0">
                <a:solidFill>
                  <a:schemeClr val="tx1"/>
                </a:solidFill>
                <a:latin typeface="Arial" panose="020B0604020202020204" pitchFamily="34" charset="0"/>
                <a:cs typeface="Arial" panose="020B0604020202020204" pitchFamily="34" charset="0"/>
              </a:rPr>
              <a:t>Infecciones </a:t>
            </a:r>
            <a:r>
              <a:rPr lang="es-ES" sz="3200" b="1" i="1" dirty="0">
                <a:solidFill>
                  <a:schemeClr val="tx1"/>
                </a:solidFill>
                <a:latin typeface="Arial" panose="020B0604020202020204" pitchFamily="34" charset="0"/>
                <a:cs typeface="Arial" panose="020B0604020202020204" pitchFamily="34" charset="0"/>
              </a:rPr>
              <a:t>de Transmisión Sexual y algunas de sus Complicaciones</a:t>
            </a:r>
            <a:br>
              <a:rPr lang="es-ES" sz="3200" b="1" i="1" dirty="0">
                <a:solidFill>
                  <a:schemeClr val="tx1"/>
                </a:solidFill>
                <a:latin typeface="Arial" panose="020B0604020202020204" pitchFamily="34" charset="0"/>
                <a:cs typeface="Arial" panose="020B0604020202020204" pitchFamily="34" charset="0"/>
              </a:rPr>
            </a:br>
            <a:endParaRPr lang="es-ES" sz="3200" b="1" i="1" dirty="0">
              <a:solidFill>
                <a:schemeClr val="tx1"/>
              </a:solidFill>
              <a:latin typeface="Arial" panose="020B0604020202020204" pitchFamily="34" charset="0"/>
              <a:cs typeface="Arial" panose="020B0604020202020204" pitchFamily="34" charset="0"/>
            </a:endParaRPr>
          </a:p>
        </p:txBody>
      </p:sp>
      <p:sp>
        <p:nvSpPr>
          <p:cNvPr id="7" name="6 Explosión 2"/>
          <p:cNvSpPr/>
          <p:nvPr/>
        </p:nvSpPr>
        <p:spPr>
          <a:xfrm>
            <a:off x="4572000" y="1052736"/>
            <a:ext cx="4392488" cy="2808312"/>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b="1" i="1" dirty="0">
                <a:solidFill>
                  <a:schemeClr val="tx1"/>
                </a:solidFill>
                <a:latin typeface="Arial" panose="020B0604020202020204" pitchFamily="34" charset="0"/>
                <a:cs typeface="Arial" panose="020B0604020202020204" pitchFamily="34" charset="0"/>
              </a:rPr>
              <a:t>Enfermedad Pélvica Inflamatoria</a:t>
            </a:r>
          </a:p>
          <a:p>
            <a:pPr algn="ctr"/>
            <a:r>
              <a:rPr lang="es-ES" b="1" i="1" dirty="0">
                <a:solidFill>
                  <a:schemeClr val="tx1"/>
                </a:solidFill>
                <a:latin typeface="Arial" panose="020B0604020202020204" pitchFamily="34" charset="0"/>
                <a:cs typeface="Arial" panose="020B0604020202020204" pitchFamily="34" charset="0"/>
              </a:rPr>
              <a:t>Embarazo Ectópico</a:t>
            </a:r>
          </a:p>
          <a:p>
            <a:pPr algn="ctr"/>
            <a:r>
              <a:rPr lang="es-ES" b="1" i="1" dirty="0">
                <a:solidFill>
                  <a:schemeClr val="tx1"/>
                </a:solidFill>
                <a:latin typeface="Arial" panose="020B0604020202020204" pitchFamily="34" charset="0"/>
                <a:cs typeface="Arial" panose="020B0604020202020204" pitchFamily="34" charset="0"/>
              </a:rPr>
              <a:t>Esterilidad</a:t>
            </a:r>
          </a:p>
        </p:txBody>
      </p:sp>
      <p:sp>
        <p:nvSpPr>
          <p:cNvPr id="9" name="8 Explosión 1"/>
          <p:cNvSpPr/>
          <p:nvPr/>
        </p:nvSpPr>
        <p:spPr>
          <a:xfrm>
            <a:off x="323528" y="4149080"/>
            <a:ext cx="4248472" cy="252028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i="1" dirty="0">
                <a:solidFill>
                  <a:schemeClr val="tx1"/>
                </a:solidFill>
                <a:latin typeface="Arial" panose="020B0604020202020204" pitchFamily="34" charset="0"/>
                <a:cs typeface="Arial" panose="020B0604020202020204" pitchFamily="34" charset="0"/>
              </a:rPr>
              <a:t>Epididimitis</a:t>
            </a:r>
          </a:p>
          <a:p>
            <a:pPr algn="ctr"/>
            <a:r>
              <a:rPr lang="es-ES" sz="2400" b="1" i="1" dirty="0">
                <a:solidFill>
                  <a:schemeClr val="tx1"/>
                </a:solidFill>
                <a:latin typeface="Arial" panose="020B0604020202020204" pitchFamily="34" charset="0"/>
                <a:cs typeface="Arial" panose="020B0604020202020204" pitchFamily="34" charset="0"/>
              </a:rPr>
              <a:t>Esterilidad</a:t>
            </a:r>
          </a:p>
        </p:txBody>
      </p:sp>
    </p:spTree>
    <p:extLst>
      <p:ext uri="{BB962C8B-B14F-4D97-AF65-F5344CB8AC3E}">
        <p14:creationId xmlns:p14="http://schemas.microsoft.com/office/powerpoint/2010/main" val="306167769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232617" y="1124744"/>
            <a:ext cx="5089855" cy="461665"/>
          </a:xfrm>
          <a:prstGeom prst="rect">
            <a:avLst/>
          </a:prstGeom>
        </p:spPr>
        <p:txBody>
          <a:bodyPr wrap="none">
            <a:spAutoFit/>
          </a:bodyPr>
          <a:lstStyle/>
          <a:p>
            <a:r>
              <a:rPr lang="es-ES" sz="2400" b="1" i="1" dirty="0">
                <a:latin typeface="Arial" panose="020B0604020202020204" pitchFamily="34" charset="0"/>
                <a:cs typeface="Arial" panose="020B0604020202020204" pitchFamily="34" charset="0"/>
              </a:rPr>
              <a:t>Gonorrea y Clamidia en neonatos</a:t>
            </a:r>
          </a:p>
        </p:txBody>
      </p:sp>
      <p:sp>
        <p:nvSpPr>
          <p:cNvPr id="3" name="2 Explosión 2"/>
          <p:cNvSpPr/>
          <p:nvPr/>
        </p:nvSpPr>
        <p:spPr>
          <a:xfrm>
            <a:off x="1763688" y="1916832"/>
            <a:ext cx="5184576" cy="3384376"/>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i="1" dirty="0">
                <a:solidFill>
                  <a:schemeClr val="tx1"/>
                </a:solidFill>
                <a:latin typeface="Arial" panose="020B0604020202020204" pitchFamily="34" charset="0"/>
                <a:cs typeface="Arial" panose="020B0604020202020204" pitchFamily="34" charset="0"/>
              </a:rPr>
              <a:t>Infecciones oculares y  pulmonares</a:t>
            </a:r>
          </a:p>
        </p:txBody>
      </p:sp>
    </p:spTree>
    <p:extLst>
      <p:ext uri="{BB962C8B-B14F-4D97-AF65-F5344CB8AC3E}">
        <p14:creationId xmlns:p14="http://schemas.microsoft.com/office/powerpoint/2010/main" val="383815100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179513" y="1772816"/>
            <a:ext cx="8784976" cy="4824535"/>
          </a:xfrm>
        </p:spPr>
        <p:txBody>
          <a:bodyPr/>
          <a:lstStyle/>
          <a:p>
            <a:pPr marL="0" indent="0">
              <a:buNone/>
            </a:pPr>
            <a:endParaRPr lang="es-ES" b="1" i="1" dirty="0" smtClean="0">
              <a:latin typeface="Arial" panose="020B0604020202020204" pitchFamily="34" charset="0"/>
              <a:cs typeface="Arial" panose="020B0604020202020204" pitchFamily="34" charset="0"/>
            </a:endParaRPr>
          </a:p>
          <a:p>
            <a:pPr marL="0" indent="0">
              <a:buNone/>
            </a:pPr>
            <a:endParaRPr lang="es-ES" b="1" i="1" dirty="0">
              <a:latin typeface="Arial" panose="020B0604020202020204" pitchFamily="34" charset="0"/>
              <a:cs typeface="Arial" panose="020B0604020202020204" pitchFamily="34" charset="0"/>
            </a:endParaRPr>
          </a:p>
          <a:p>
            <a:pPr marL="0" indent="0">
              <a:buNone/>
            </a:pPr>
            <a:r>
              <a:rPr lang="es-ES" b="1" i="1" dirty="0" smtClean="0">
                <a:latin typeface="Arial" panose="020B0604020202020204" pitchFamily="34" charset="0"/>
                <a:cs typeface="Arial" panose="020B0604020202020204" pitchFamily="34" charset="0"/>
              </a:rPr>
              <a:t>Sífilis</a:t>
            </a:r>
          </a:p>
          <a:p>
            <a:pPr marL="0" indent="0">
              <a:buNone/>
            </a:pPr>
            <a:endParaRPr lang="es-ES" b="1" i="1" dirty="0">
              <a:latin typeface="Arial" panose="020B0604020202020204" pitchFamily="34" charset="0"/>
              <a:cs typeface="Arial" panose="020B0604020202020204" pitchFamily="34" charset="0"/>
            </a:endParaRPr>
          </a:p>
          <a:p>
            <a:pPr marL="0" indent="0">
              <a:buNone/>
            </a:pPr>
            <a:endParaRPr lang="es-ES" b="1" i="1" dirty="0" smtClean="0">
              <a:latin typeface="Arial" panose="020B0604020202020204" pitchFamily="34" charset="0"/>
              <a:cs typeface="Arial" panose="020B0604020202020204" pitchFamily="34" charset="0"/>
            </a:endParaRPr>
          </a:p>
          <a:p>
            <a:pPr marL="0" indent="0">
              <a:buNone/>
            </a:pPr>
            <a:endParaRPr lang="es-ES" b="1" i="1" dirty="0">
              <a:latin typeface="Arial" panose="020B0604020202020204" pitchFamily="34" charset="0"/>
              <a:cs typeface="Arial" panose="020B0604020202020204" pitchFamily="34" charset="0"/>
            </a:endParaRPr>
          </a:p>
          <a:p>
            <a:pPr marL="0" indent="0">
              <a:buNone/>
            </a:pPr>
            <a:endParaRPr lang="es-ES" b="1" i="1" dirty="0" smtClean="0">
              <a:latin typeface="Arial" panose="020B0604020202020204" pitchFamily="34" charset="0"/>
              <a:cs typeface="Arial" panose="020B0604020202020204" pitchFamily="34" charset="0"/>
            </a:endParaRPr>
          </a:p>
          <a:p>
            <a:pPr marL="0" indent="0">
              <a:buNone/>
            </a:pPr>
            <a:r>
              <a:rPr lang="es-ES" b="1" i="1" dirty="0">
                <a:solidFill>
                  <a:schemeClr val="tx1"/>
                </a:solidFill>
                <a:latin typeface="Arial" panose="020B0604020202020204" pitchFamily="34" charset="0"/>
                <a:cs typeface="Arial" panose="020B0604020202020204" pitchFamily="34" charset="0"/>
              </a:rPr>
              <a:t>Infección por Virus del </a:t>
            </a:r>
            <a:endParaRPr lang="es-ES" b="1" i="1" dirty="0" smtClean="0">
              <a:solidFill>
                <a:schemeClr val="tx1"/>
              </a:solidFill>
              <a:latin typeface="Arial" panose="020B0604020202020204" pitchFamily="34" charset="0"/>
              <a:cs typeface="Arial" panose="020B0604020202020204" pitchFamily="34" charset="0"/>
            </a:endParaRPr>
          </a:p>
          <a:p>
            <a:pPr marL="0" indent="0">
              <a:buNone/>
            </a:pPr>
            <a:r>
              <a:rPr lang="es-ES" b="1" i="1" dirty="0" smtClean="0">
                <a:solidFill>
                  <a:schemeClr val="tx1"/>
                </a:solidFill>
                <a:latin typeface="Arial" panose="020B0604020202020204" pitchFamily="34" charset="0"/>
                <a:cs typeface="Arial" panose="020B0604020202020204" pitchFamily="34" charset="0"/>
              </a:rPr>
              <a:t>Papiloma </a:t>
            </a:r>
            <a:r>
              <a:rPr lang="es-ES" b="1" i="1" dirty="0">
                <a:solidFill>
                  <a:schemeClr val="tx1"/>
                </a:solidFill>
                <a:latin typeface="Arial" panose="020B0604020202020204" pitchFamily="34" charset="0"/>
                <a:cs typeface="Arial" panose="020B0604020202020204" pitchFamily="34" charset="0"/>
              </a:rPr>
              <a:t>Humano</a:t>
            </a:r>
          </a:p>
          <a:p>
            <a:pPr marL="0" indent="0">
              <a:buNone/>
            </a:pPr>
            <a:endParaRPr lang="es-ES" b="1" i="1" dirty="0">
              <a:latin typeface="Arial" panose="020B0604020202020204" pitchFamily="34" charset="0"/>
              <a:cs typeface="Arial" panose="020B0604020202020204" pitchFamily="34" charset="0"/>
            </a:endParaRPr>
          </a:p>
        </p:txBody>
      </p:sp>
      <p:sp>
        <p:nvSpPr>
          <p:cNvPr id="3" name="2 Título"/>
          <p:cNvSpPr>
            <a:spLocks noGrp="1"/>
          </p:cNvSpPr>
          <p:nvPr>
            <p:ph type="title"/>
          </p:nvPr>
        </p:nvSpPr>
        <p:spPr/>
        <p:txBody>
          <a:bodyPr/>
          <a:lstStyle/>
          <a:p>
            <a:r>
              <a:rPr lang="es-ES" sz="3200" b="1" i="1" dirty="0">
                <a:solidFill>
                  <a:schemeClr val="tx1"/>
                </a:solidFill>
                <a:latin typeface="Arial" panose="020B0604020202020204" pitchFamily="34" charset="0"/>
                <a:cs typeface="Arial" panose="020B0604020202020204" pitchFamily="34" charset="0"/>
              </a:rPr>
              <a:t>Infecciones de Transmisión Sexual y algunas de sus Complicaciones</a:t>
            </a:r>
          </a:p>
        </p:txBody>
      </p:sp>
      <p:sp>
        <p:nvSpPr>
          <p:cNvPr id="4" name="3 Explosión 2"/>
          <p:cNvSpPr/>
          <p:nvPr/>
        </p:nvSpPr>
        <p:spPr>
          <a:xfrm>
            <a:off x="1907704" y="1628800"/>
            <a:ext cx="6264696" cy="2664296"/>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i="1" dirty="0">
                <a:solidFill>
                  <a:schemeClr val="tx1"/>
                </a:solidFill>
                <a:latin typeface="Arial" panose="020B0604020202020204" pitchFamily="34" charset="0"/>
                <a:cs typeface="Arial" panose="020B0604020202020204" pitchFamily="34" charset="0"/>
              </a:rPr>
              <a:t>Abortos, mortinatos, muerte perinatal, Sífilis Congénita</a:t>
            </a:r>
          </a:p>
        </p:txBody>
      </p:sp>
      <p:sp>
        <p:nvSpPr>
          <p:cNvPr id="5" name="4 Explosión 2"/>
          <p:cNvSpPr/>
          <p:nvPr/>
        </p:nvSpPr>
        <p:spPr>
          <a:xfrm>
            <a:off x="3635896" y="3861048"/>
            <a:ext cx="5328592" cy="2880320"/>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i="1" dirty="0">
                <a:solidFill>
                  <a:schemeClr val="tx1"/>
                </a:solidFill>
                <a:latin typeface="Arial" panose="020B0604020202020204" pitchFamily="34" charset="0"/>
                <a:cs typeface="Arial" panose="020B0604020202020204" pitchFamily="34" charset="0"/>
              </a:rPr>
              <a:t>Neoplasias del aparato reproductor en ambos sexos</a:t>
            </a:r>
          </a:p>
        </p:txBody>
      </p:sp>
    </p:spTree>
    <p:extLst>
      <p:ext uri="{BB962C8B-B14F-4D97-AF65-F5344CB8AC3E}">
        <p14:creationId xmlns:p14="http://schemas.microsoft.com/office/powerpoint/2010/main" val="26472359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p:txBody>
          <a:bodyPr/>
          <a:lstStyle/>
          <a:p>
            <a:pPr marL="0" indent="0">
              <a:buNone/>
            </a:pPr>
            <a:endParaRPr lang="es-ES" dirty="0"/>
          </a:p>
        </p:txBody>
      </p:sp>
      <p:sp>
        <p:nvSpPr>
          <p:cNvPr id="3" name="2 Título"/>
          <p:cNvSpPr>
            <a:spLocks noGrp="1"/>
          </p:cNvSpPr>
          <p:nvPr>
            <p:ph type="title"/>
          </p:nvPr>
        </p:nvSpPr>
        <p:spPr>
          <a:xfrm>
            <a:off x="688490" y="332656"/>
            <a:ext cx="8275998" cy="936104"/>
          </a:xfrm>
        </p:spPr>
        <p:txBody>
          <a:bodyPr/>
          <a:lstStyle/>
          <a:p>
            <a:r>
              <a:rPr lang="es-ES" sz="3200" b="1" i="1" dirty="0" smtClean="0">
                <a:solidFill>
                  <a:schemeClr val="tx1"/>
                </a:solidFill>
                <a:latin typeface="Arial" panose="020B0604020202020204" pitchFamily="34" charset="0"/>
                <a:cs typeface="Arial" panose="020B0604020202020204" pitchFamily="34" charset="0"/>
              </a:rPr>
              <a:t/>
            </a:r>
            <a:br>
              <a:rPr lang="es-ES" sz="3200" b="1" i="1" dirty="0" smtClean="0">
                <a:solidFill>
                  <a:schemeClr val="tx1"/>
                </a:solidFill>
                <a:latin typeface="Arial" panose="020B0604020202020204" pitchFamily="34" charset="0"/>
                <a:cs typeface="Arial" panose="020B0604020202020204" pitchFamily="34" charset="0"/>
              </a:rPr>
            </a:br>
            <a:r>
              <a:rPr lang="es-ES" sz="3200" b="1" i="1" dirty="0">
                <a:solidFill>
                  <a:schemeClr val="tx1"/>
                </a:solidFill>
                <a:latin typeface="Arial" panose="020B0604020202020204" pitchFamily="34" charset="0"/>
                <a:cs typeface="Arial" panose="020B0604020202020204" pitchFamily="34" charset="0"/>
              </a:rPr>
              <a:t/>
            </a:r>
            <a:br>
              <a:rPr lang="es-ES" sz="3200" b="1" i="1" dirty="0">
                <a:solidFill>
                  <a:schemeClr val="tx1"/>
                </a:solidFill>
                <a:latin typeface="Arial" panose="020B0604020202020204" pitchFamily="34" charset="0"/>
                <a:cs typeface="Arial" panose="020B0604020202020204" pitchFamily="34" charset="0"/>
              </a:rPr>
            </a:br>
            <a:r>
              <a:rPr lang="es-ES" sz="3200" b="1" i="1" dirty="0" smtClean="0">
                <a:solidFill>
                  <a:schemeClr val="tx1"/>
                </a:solidFill>
                <a:latin typeface="Arial" panose="020B0604020202020204" pitchFamily="34" charset="0"/>
                <a:cs typeface="Arial" panose="020B0604020202020204" pitchFamily="34" charset="0"/>
              </a:rPr>
              <a:t/>
            </a:r>
            <a:br>
              <a:rPr lang="es-ES" sz="3200" b="1" i="1" dirty="0" smtClean="0">
                <a:solidFill>
                  <a:schemeClr val="tx1"/>
                </a:solidFill>
                <a:latin typeface="Arial" panose="020B0604020202020204" pitchFamily="34" charset="0"/>
                <a:cs typeface="Arial" panose="020B0604020202020204" pitchFamily="34" charset="0"/>
              </a:rPr>
            </a:br>
            <a:r>
              <a:rPr lang="es-ES" sz="3200" b="1" i="1" dirty="0" smtClean="0">
                <a:solidFill>
                  <a:schemeClr val="tx1"/>
                </a:solidFill>
                <a:latin typeface="Arial" panose="020B0604020202020204" pitchFamily="34" charset="0"/>
                <a:cs typeface="Arial" panose="020B0604020202020204" pitchFamily="34" charset="0"/>
              </a:rPr>
              <a:t>Relaciones entre las ITS </a:t>
            </a:r>
            <a:br>
              <a:rPr lang="es-ES" sz="3200" b="1" i="1" dirty="0" smtClean="0">
                <a:solidFill>
                  <a:schemeClr val="tx1"/>
                </a:solidFill>
                <a:latin typeface="Arial" panose="020B0604020202020204" pitchFamily="34" charset="0"/>
                <a:cs typeface="Arial" panose="020B0604020202020204" pitchFamily="34" charset="0"/>
              </a:rPr>
            </a:br>
            <a:r>
              <a:rPr lang="es-ES" sz="3200" b="1" i="1" dirty="0" smtClean="0">
                <a:solidFill>
                  <a:schemeClr val="tx1"/>
                </a:solidFill>
                <a:latin typeface="Arial" panose="020B0604020202020204" pitchFamily="34" charset="0"/>
                <a:cs typeface="Arial" panose="020B0604020202020204" pitchFamily="34" charset="0"/>
              </a:rPr>
              <a:t>y la infección por el VIH</a:t>
            </a:r>
            <a:br>
              <a:rPr lang="es-ES" sz="3200" b="1" i="1" dirty="0" smtClean="0">
                <a:solidFill>
                  <a:schemeClr val="tx1"/>
                </a:solidFill>
                <a:latin typeface="Arial" panose="020B0604020202020204" pitchFamily="34" charset="0"/>
                <a:cs typeface="Arial" panose="020B0604020202020204" pitchFamily="34" charset="0"/>
              </a:rPr>
            </a:br>
            <a:endParaRPr lang="es-ES" sz="3200" dirty="0">
              <a:latin typeface="Arial" panose="020B0604020202020204" pitchFamily="34" charset="0"/>
              <a:cs typeface="Arial" panose="020B0604020202020204" pitchFamily="34" charset="0"/>
            </a:endParaRPr>
          </a:p>
        </p:txBody>
      </p:sp>
      <p:sp>
        <p:nvSpPr>
          <p:cNvPr id="4" name="3 Explosión 2"/>
          <p:cNvSpPr/>
          <p:nvPr/>
        </p:nvSpPr>
        <p:spPr>
          <a:xfrm>
            <a:off x="431032" y="2469023"/>
            <a:ext cx="8533456" cy="3528392"/>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3200" b="1" i="1" dirty="0" smtClean="0">
                <a:solidFill>
                  <a:schemeClr val="tx1"/>
                </a:solidFill>
                <a:latin typeface="Arial" panose="020B0604020202020204" pitchFamily="34" charset="0"/>
                <a:cs typeface="Arial" panose="020B0604020202020204" pitchFamily="34" charset="0"/>
              </a:rPr>
              <a:t>ITS                  VIH</a:t>
            </a:r>
            <a:endParaRPr lang="es-ES" sz="3200" b="1" i="1" dirty="0">
              <a:solidFill>
                <a:schemeClr val="tx1"/>
              </a:solidFill>
              <a:latin typeface="Arial" panose="020B0604020202020204" pitchFamily="34" charset="0"/>
              <a:cs typeface="Arial" panose="020B0604020202020204" pitchFamily="34" charset="0"/>
            </a:endParaRPr>
          </a:p>
        </p:txBody>
      </p:sp>
      <p:sp>
        <p:nvSpPr>
          <p:cNvPr id="5" name="4 Flecha derecha"/>
          <p:cNvSpPr/>
          <p:nvPr/>
        </p:nvSpPr>
        <p:spPr>
          <a:xfrm>
            <a:off x="3563888" y="4005063"/>
            <a:ext cx="1512168" cy="64807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i="1" dirty="0">
              <a:solidFill>
                <a:schemeClr val="tx1"/>
              </a:solidFill>
            </a:endParaRPr>
          </a:p>
        </p:txBody>
      </p:sp>
    </p:spTree>
    <p:extLst>
      <p:ext uri="{BB962C8B-B14F-4D97-AF65-F5344CB8AC3E}">
        <p14:creationId xmlns:p14="http://schemas.microsoft.com/office/powerpoint/2010/main" val="23308183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251520" y="1484784"/>
            <a:ext cx="8712968" cy="5040560"/>
          </a:xfrm>
        </p:spPr>
        <p:txBody>
          <a:bodyPr>
            <a:noAutofit/>
          </a:bodyPr>
          <a:lstStyle/>
          <a:p>
            <a:pPr marL="0" indent="0" algn="just">
              <a:lnSpc>
                <a:spcPct val="150000"/>
              </a:lnSpc>
              <a:buNone/>
            </a:pPr>
            <a:r>
              <a:rPr lang="es-ES" dirty="0" smtClean="0">
                <a:latin typeface="Arial" panose="020B0604020202020204" pitchFamily="34" charset="0"/>
                <a:cs typeface="Arial" panose="020B0604020202020204" pitchFamily="34" charset="0"/>
              </a:rPr>
              <a:t>I- Paciente </a:t>
            </a:r>
            <a:r>
              <a:rPr lang="es-ES" dirty="0">
                <a:latin typeface="Arial" panose="020B0604020202020204" pitchFamily="34" charset="0"/>
                <a:cs typeface="Arial" panose="020B0604020202020204" pitchFamily="34" charset="0"/>
              </a:rPr>
              <a:t>masculino de 24 años, acude a consulta porque hace 3 semanas mantuvo relaciones sexuales sin protección  y ahora  presenta en el pene una pápula no dolorosa  como  una llaga circular  de borde rojizo, parecida a una herida abierta, no dolorosa.</a:t>
            </a:r>
          </a:p>
          <a:p>
            <a:pPr marL="0" indent="0" algn="just">
              <a:lnSpc>
                <a:spcPct val="150000"/>
              </a:lnSpc>
              <a:buNone/>
            </a:pPr>
            <a:r>
              <a:rPr lang="es-ES" dirty="0">
                <a:latin typeface="Arial" panose="020B0604020202020204" pitchFamily="34" charset="0"/>
                <a:cs typeface="Arial" panose="020B0604020202020204" pitchFamily="34" charset="0"/>
              </a:rPr>
              <a:t>Ante el cuadro clínico  anterior responda las siguientes interrogantes.</a:t>
            </a:r>
          </a:p>
          <a:p>
            <a:pPr marL="0" indent="0" algn="just">
              <a:lnSpc>
                <a:spcPct val="150000"/>
              </a:lnSpc>
              <a:buNone/>
            </a:pPr>
            <a:r>
              <a:rPr lang="es-ES" dirty="0">
                <a:latin typeface="Arial" panose="020B0604020202020204" pitchFamily="34" charset="0"/>
                <a:cs typeface="Arial" panose="020B0604020202020204" pitchFamily="34" charset="0"/>
              </a:rPr>
              <a:t>1. Mencione el síndrome que presenta el paciente y explique su elección.</a:t>
            </a:r>
          </a:p>
          <a:p>
            <a:pPr marL="0" indent="0" algn="just">
              <a:lnSpc>
                <a:spcPct val="150000"/>
              </a:lnSpc>
              <a:buNone/>
            </a:pPr>
            <a:endParaRPr lang="es-ES" dirty="0">
              <a:latin typeface="Arial" panose="020B0604020202020204" pitchFamily="34" charset="0"/>
              <a:cs typeface="Arial" panose="020B0604020202020204" pitchFamily="34" charset="0"/>
            </a:endParaRPr>
          </a:p>
        </p:txBody>
      </p:sp>
      <p:sp>
        <p:nvSpPr>
          <p:cNvPr id="3" name="2 Título"/>
          <p:cNvSpPr>
            <a:spLocks noGrp="1"/>
          </p:cNvSpPr>
          <p:nvPr>
            <p:ph type="title"/>
          </p:nvPr>
        </p:nvSpPr>
        <p:spPr/>
        <p:txBody>
          <a:bodyPr/>
          <a:lstStyle/>
          <a:p>
            <a:r>
              <a:rPr lang="es-ES" sz="3200" b="1" i="1" dirty="0">
                <a:solidFill>
                  <a:schemeClr val="tx1"/>
                </a:solidFill>
                <a:latin typeface="Arial" panose="020B0604020202020204" pitchFamily="34" charset="0"/>
                <a:cs typeface="Arial" panose="020B0604020202020204" pitchFamily="34" charset="0"/>
              </a:rPr>
              <a:t>Situaciones problemas:</a:t>
            </a:r>
          </a:p>
        </p:txBody>
      </p:sp>
    </p:spTree>
    <p:extLst>
      <p:ext uri="{BB962C8B-B14F-4D97-AF65-F5344CB8AC3E}">
        <p14:creationId xmlns:p14="http://schemas.microsoft.com/office/powerpoint/2010/main" val="60601060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179512" y="117693"/>
            <a:ext cx="8784976" cy="6186309"/>
          </a:xfrm>
          <a:prstGeom prst="rect">
            <a:avLst/>
          </a:prstGeom>
        </p:spPr>
        <p:txBody>
          <a:bodyPr wrap="square">
            <a:spAutoFit/>
          </a:bodyPr>
          <a:lstStyle/>
          <a:p>
            <a:pPr>
              <a:lnSpc>
                <a:spcPct val="150000"/>
              </a:lnSpc>
            </a:pPr>
            <a:r>
              <a:rPr lang="es-ES" sz="2400" dirty="0">
                <a:latin typeface="Arial" panose="020B0604020202020204" pitchFamily="34" charset="0"/>
                <a:cs typeface="Arial" panose="020B0604020202020204" pitchFamily="34" charset="0"/>
              </a:rPr>
              <a:t>2. Explique el diagnóstico a plantear en este caso.</a:t>
            </a:r>
          </a:p>
          <a:p>
            <a:pPr>
              <a:lnSpc>
                <a:spcPct val="150000"/>
              </a:lnSpc>
            </a:pPr>
            <a:r>
              <a:rPr lang="es-ES" sz="2400" dirty="0">
                <a:latin typeface="Arial" panose="020B0604020202020204" pitchFamily="34" charset="0"/>
                <a:cs typeface="Arial" panose="020B0604020202020204" pitchFamily="34" charset="0"/>
              </a:rPr>
              <a:t>3. Identifique el germen que causa el cuadro anterior.</a:t>
            </a:r>
          </a:p>
          <a:p>
            <a:pPr>
              <a:lnSpc>
                <a:spcPct val="150000"/>
              </a:lnSpc>
            </a:pPr>
            <a:r>
              <a:rPr lang="es-ES" sz="2400" dirty="0">
                <a:latin typeface="Arial" panose="020B0604020202020204" pitchFamily="34" charset="0"/>
                <a:cs typeface="Arial" panose="020B0604020202020204" pitchFamily="34" charset="0"/>
              </a:rPr>
              <a:t>4. Exponga los exámenes complementarios a indicar para corroborar su diagnóstico</a:t>
            </a:r>
            <a:r>
              <a:rPr lang="es-ES" sz="2400" dirty="0" smtClean="0">
                <a:latin typeface="Arial" panose="020B0604020202020204" pitchFamily="34" charset="0"/>
                <a:cs typeface="Arial" panose="020B0604020202020204" pitchFamily="34" charset="0"/>
              </a:rPr>
              <a:t>.</a:t>
            </a:r>
          </a:p>
          <a:p>
            <a:pPr>
              <a:lnSpc>
                <a:spcPct val="150000"/>
              </a:lnSpc>
            </a:pPr>
            <a:r>
              <a:rPr lang="es-ES" sz="2400" dirty="0" smtClean="0">
                <a:latin typeface="Arial" panose="020B0604020202020204" pitchFamily="34" charset="0"/>
                <a:cs typeface="Arial" panose="020B0604020202020204" pitchFamily="34" charset="0"/>
              </a:rPr>
              <a:t>5</a:t>
            </a:r>
            <a:r>
              <a:rPr lang="es-ES" sz="2400" dirty="0">
                <a:latin typeface="Arial" panose="020B0604020202020204" pitchFamily="34" charset="0"/>
                <a:cs typeface="Arial" panose="020B0604020202020204" pitchFamily="34" charset="0"/>
              </a:rPr>
              <a:t>. Explique los diagnósticos diferenciales a tener en cuenta.</a:t>
            </a:r>
          </a:p>
          <a:p>
            <a:pPr>
              <a:lnSpc>
                <a:spcPct val="150000"/>
              </a:lnSpc>
            </a:pPr>
            <a:r>
              <a:rPr lang="es-ES" sz="2400" dirty="0">
                <a:latin typeface="Arial" panose="020B0604020202020204" pitchFamily="34" charset="0"/>
                <a:cs typeface="Arial" panose="020B0604020202020204" pitchFamily="34" charset="0"/>
              </a:rPr>
              <a:t>6. Exponga el tratamiento a emplear especificando:</a:t>
            </a:r>
          </a:p>
          <a:p>
            <a:pPr>
              <a:lnSpc>
                <a:spcPct val="150000"/>
              </a:lnSpc>
            </a:pPr>
            <a:r>
              <a:rPr lang="es-ES" sz="2400" dirty="0">
                <a:latin typeface="Arial" panose="020B0604020202020204" pitchFamily="34" charset="0"/>
                <a:cs typeface="Arial" panose="020B0604020202020204" pitchFamily="34" charset="0"/>
              </a:rPr>
              <a:t>• Medicamento de elección.</a:t>
            </a:r>
          </a:p>
          <a:p>
            <a:pPr>
              <a:lnSpc>
                <a:spcPct val="150000"/>
              </a:lnSpc>
            </a:pPr>
            <a:r>
              <a:rPr lang="es-ES" sz="2400" dirty="0">
                <a:latin typeface="Arial" panose="020B0604020202020204" pitchFamily="34" charset="0"/>
                <a:cs typeface="Arial" panose="020B0604020202020204" pitchFamily="34" charset="0"/>
              </a:rPr>
              <a:t>• Dosis</a:t>
            </a:r>
          </a:p>
          <a:p>
            <a:pPr>
              <a:lnSpc>
                <a:spcPct val="150000"/>
              </a:lnSpc>
            </a:pPr>
            <a:r>
              <a:rPr lang="es-ES" sz="2400" dirty="0">
                <a:latin typeface="Arial" panose="020B0604020202020204" pitchFamily="34" charset="0"/>
                <a:cs typeface="Arial" panose="020B0604020202020204" pitchFamily="34" charset="0"/>
              </a:rPr>
              <a:t>• Frecuencia de administración</a:t>
            </a:r>
          </a:p>
          <a:p>
            <a:pPr>
              <a:lnSpc>
                <a:spcPct val="150000"/>
              </a:lnSpc>
            </a:pPr>
            <a:r>
              <a:rPr lang="es-ES" sz="2400" dirty="0">
                <a:latin typeface="Arial" panose="020B0604020202020204" pitchFamily="34" charset="0"/>
                <a:cs typeface="Arial" panose="020B0604020202020204" pitchFamily="34" charset="0"/>
              </a:rPr>
              <a:t>• Principales efectos adversos.</a:t>
            </a:r>
          </a:p>
          <a:p>
            <a:pPr>
              <a:lnSpc>
                <a:spcPct val="150000"/>
              </a:lnSpc>
            </a:pPr>
            <a:r>
              <a:rPr lang="es-ES" sz="2400" dirty="0">
                <a:latin typeface="Arial" panose="020B0604020202020204" pitchFamily="34" charset="0"/>
                <a:cs typeface="Arial" panose="020B0604020202020204" pitchFamily="34" charset="0"/>
              </a:rPr>
              <a:t>7. Explique la conducta integral a seguir en este caso.</a:t>
            </a:r>
          </a:p>
        </p:txBody>
      </p:sp>
    </p:spTree>
    <p:extLst>
      <p:ext uri="{BB962C8B-B14F-4D97-AF65-F5344CB8AC3E}">
        <p14:creationId xmlns:p14="http://schemas.microsoft.com/office/powerpoint/2010/main" val="24989767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395536" y="260648"/>
            <a:ext cx="8352928" cy="5078313"/>
          </a:xfrm>
          <a:prstGeom prst="rect">
            <a:avLst/>
          </a:prstGeom>
        </p:spPr>
        <p:txBody>
          <a:bodyPr wrap="square">
            <a:spAutoFit/>
          </a:bodyPr>
          <a:lstStyle/>
          <a:p>
            <a:pPr algn="just">
              <a:lnSpc>
                <a:spcPct val="150000"/>
              </a:lnSpc>
            </a:pPr>
            <a:r>
              <a:rPr lang="es-ES" sz="2400" dirty="0" smtClean="0">
                <a:latin typeface="Arial" panose="020B0604020202020204" pitchFamily="34" charset="0"/>
                <a:cs typeface="Arial" panose="020B0604020202020204" pitchFamily="34" charset="0"/>
              </a:rPr>
              <a:t>II- Mujer </a:t>
            </a:r>
            <a:r>
              <a:rPr lang="es-ES" sz="2400" dirty="0">
                <a:latin typeface="Arial" panose="020B0604020202020204" pitchFamily="34" charset="0"/>
                <a:cs typeface="Arial" panose="020B0604020202020204" pitchFamily="34" charset="0"/>
              </a:rPr>
              <a:t>de 22 años de edad, soltera, G=3, P=1, A=2 (I.E.) asiste a su consulta por referir sensación inflamatoria en el bajo vientre. Además de flujo vaginal, mal oliente, amarillento y con ardentía vaginal. En ocasiones presenta manchitas de sangre sin estar próximo a su menstruación. Refiere que lleva un año con el mismo compañero sexual, que ella sepa no es casado y que después de la última interrupción se le puso un </a:t>
            </a:r>
            <a:r>
              <a:rPr lang="es-ES" sz="2400" dirty="0" smtClean="0">
                <a:latin typeface="Arial" panose="020B0604020202020204" pitchFamily="34" charset="0"/>
                <a:cs typeface="Arial" panose="020B0604020202020204" pitchFamily="34" charset="0"/>
              </a:rPr>
              <a:t>DIU </a:t>
            </a:r>
            <a:r>
              <a:rPr lang="es-ES" sz="2400" dirty="0">
                <a:latin typeface="Arial" panose="020B0604020202020204" pitchFamily="34" charset="0"/>
                <a:cs typeface="Arial" panose="020B0604020202020204" pitchFamily="34" charset="0"/>
              </a:rPr>
              <a:t>en un servicio de salud pública de su pueblo. </a:t>
            </a:r>
          </a:p>
        </p:txBody>
      </p:sp>
    </p:spTree>
    <p:extLst>
      <p:ext uri="{BB962C8B-B14F-4D97-AF65-F5344CB8AC3E}">
        <p14:creationId xmlns:p14="http://schemas.microsoft.com/office/powerpoint/2010/main" val="127285096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323528" y="260648"/>
            <a:ext cx="8568952" cy="6186309"/>
          </a:xfrm>
          <a:prstGeom prst="rect">
            <a:avLst/>
          </a:prstGeom>
        </p:spPr>
        <p:txBody>
          <a:bodyPr wrap="square">
            <a:spAutoFit/>
          </a:bodyPr>
          <a:lstStyle/>
          <a:p>
            <a:pPr algn="just">
              <a:lnSpc>
                <a:spcPct val="150000"/>
              </a:lnSpc>
            </a:pPr>
            <a:r>
              <a:rPr lang="es-ES" sz="2400" dirty="0">
                <a:latin typeface="Arial" panose="020B0604020202020204" pitchFamily="34" charset="0"/>
                <a:cs typeface="Arial" panose="020B0604020202020204" pitchFamily="34" charset="0"/>
              </a:rPr>
              <a:t>Examen físico: </a:t>
            </a:r>
          </a:p>
          <a:p>
            <a:pPr algn="just">
              <a:lnSpc>
                <a:spcPct val="150000"/>
              </a:lnSpc>
            </a:pPr>
            <a:r>
              <a:rPr lang="es-ES" sz="2400" dirty="0">
                <a:latin typeface="Arial" panose="020B0604020202020204" pitchFamily="34" charset="0"/>
                <a:cs typeface="Arial" panose="020B0604020202020204" pitchFamily="34" charset="0"/>
              </a:rPr>
              <a:t>Especulo: Cuello con ligera eritroplasia periorificial, que tomó débilmente la solución de Lugol y se comprueba secreción amarillenta, espumosa, fluida y con fetidez. </a:t>
            </a:r>
          </a:p>
          <a:p>
            <a:pPr algn="just">
              <a:lnSpc>
                <a:spcPct val="150000"/>
              </a:lnSpc>
            </a:pPr>
            <a:r>
              <a:rPr lang="es-ES" sz="2400" dirty="0">
                <a:latin typeface="Arial" panose="020B0604020202020204" pitchFamily="34" charset="0"/>
                <a:cs typeface="Arial" panose="020B0604020202020204" pitchFamily="34" charset="0"/>
              </a:rPr>
              <a:t>Tacto bimanual: </a:t>
            </a:r>
            <a:r>
              <a:rPr lang="es-ES" sz="2400" dirty="0" smtClean="0">
                <a:latin typeface="Arial" panose="020B0604020202020204" pitchFamily="34" charset="0"/>
                <a:cs typeface="Arial" panose="020B0604020202020204" pitchFamily="34" charset="0"/>
              </a:rPr>
              <a:t>Útero </a:t>
            </a:r>
            <a:r>
              <a:rPr lang="es-ES" sz="2400" dirty="0">
                <a:latin typeface="Arial" panose="020B0604020202020204" pitchFamily="34" charset="0"/>
                <a:cs typeface="Arial" panose="020B0604020202020204" pitchFamily="34" charset="0"/>
              </a:rPr>
              <a:t>y anejos normales y no doloroso a la palpación ni a la movilización del cuello. </a:t>
            </a:r>
          </a:p>
          <a:p>
            <a:pPr algn="just">
              <a:lnSpc>
                <a:spcPct val="150000"/>
              </a:lnSpc>
            </a:pPr>
            <a:r>
              <a:rPr lang="es-ES" sz="2400" dirty="0">
                <a:latin typeface="Arial" panose="020B0604020202020204" pitchFamily="34" charset="0"/>
                <a:cs typeface="Arial" panose="020B0604020202020204" pitchFamily="34" charset="0"/>
              </a:rPr>
              <a:t>1. A partir de la </a:t>
            </a:r>
            <a:r>
              <a:rPr lang="es-ES" sz="2400" dirty="0" smtClean="0">
                <a:latin typeface="Arial" panose="020B0604020202020204" pitchFamily="34" charset="0"/>
                <a:cs typeface="Arial" panose="020B0604020202020204" pitchFamily="34" charset="0"/>
              </a:rPr>
              <a:t>anamnesis </a:t>
            </a:r>
            <a:r>
              <a:rPr lang="es-ES" sz="2400" dirty="0">
                <a:latin typeface="Arial" panose="020B0604020202020204" pitchFamily="34" charset="0"/>
                <a:cs typeface="Arial" panose="020B0604020202020204" pitchFamily="34" charset="0"/>
              </a:rPr>
              <a:t>y los datos obtenidos en el examen físico, diga sus impresiones diagnósticas. </a:t>
            </a:r>
          </a:p>
          <a:p>
            <a:pPr algn="just">
              <a:lnSpc>
                <a:spcPct val="150000"/>
              </a:lnSpc>
            </a:pPr>
            <a:r>
              <a:rPr lang="es-ES" sz="2400" dirty="0">
                <a:latin typeface="Arial" panose="020B0604020202020204" pitchFamily="34" charset="0"/>
                <a:cs typeface="Arial" panose="020B0604020202020204" pitchFamily="34" charset="0"/>
              </a:rPr>
              <a:t>2. En función de estas impresiones diagnósticas diga que complementarios y pruebas diagnósticas Ud. indicaría para precisar el diagnóstico definitivo. </a:t>
            </a:r>
          </a:p>
        </p:txBody>
      </p:sp>
    </p:spTree>
    <p:extLst>
      <p:ext uri="{BB962C8B-B14F-4D97-AF65-F5344CB8AC3E}">
        <p14:creationId xmlns:p14="http://schemas.microsoft.com/office/powerpoint/2010/main" val="347351947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539552" y="404664"/>
            <a:ext cx="8136904" cy="5009833"/>
          </a:xfrm>
          <a:prstGeom prst="rect">
            <a:avLst/>
          </a:prstGeom>
        </p:spPr>
        <p:txBody>
          <a:bodyPr wrap="square">
            <a:spAutoFit/>
          </a:bodyPr>
          <a:lstStyle/>
          <a:p>
            <a:pPr algn="just">
              <a:lnSpc>
                <a:spcPct val="150000"/>
              </a:lnSpc>
            </a:pPr>
            <a:r>
              <a:rPr lang="es-ES" sz="2400" dirty="0">
                <a:latin typeface="Arial" panose="020B0604020202020204" pitchFamily="34" charset="0"/>
                <a:cs typeface="Arial" panose="020B0604020202020204" pitchFamily="34" charset="0"/>
              </a:rPr>
              <a:t>3. En caso de no poseer, estudios microbiológicos para determinar el germen causal,¿ podría Ud. a partir de los datos obtenidos con la </a:t>
            </a:r>
            <a:r>
              <a:rPr lang="es-ES" sz="2400" dirty="0" smtClean="0">
                <a:latin typeface="Arial" panose="020B0604020202020204" pitchFamily="34" charset="0"/>
                <a:cs typeface="Arial" panose="020B0604020202020204" pitchFamily="34" charset="0"/>
              </a:rPr>
              <a:t>anamnesis </a:t>
            </a:r>
            <a:r>
              <a:rPr lang="es-ES" sz="2400" dirty="0">
                <a:latin typeface="Arial" panose="020B0604020202020204" pitchFamily="34" charset="0"/>
                <a:cs typeface="Arial" panose="020B0604020202020204" pitchFamily="34" charset="0"/>
              </a:rPr>
              <a:t>y el examen físico, inferir el microorganismo que esta originando el cuadro clínico y como usted lo trataría. </a:t>
            </a:r>
          </a:p>
          <a:p>
            <a:pPr algn="just">
              <a:lnSpc>
                <a:spcPct val="150000"/>
              </a:lnSpc>
            </a:pPr>
            <a:r>
              <a:rPr lang="es-ES" sz="2400" dirty="0">
                <a:latin typeface="Arial" panose="020B0604020202020204" pitchFamily="34" charset="0"/>
                <a:cs typeface="Arial" panose="020B0604020202020204" pitchFamily="34" charset="0"/>
              </a:rPr>
              <a:t>4.¿Qué papel usted cree puede estar desempeñando el </a:t>
            </a:r>
            <a:r>
              <a:rPr lang="es-ES" sz="2400" dirty="0" smtClean="0">
                <a:latin typeface="Arial" panose="020B0604020202020204" pitchFamily="34" charset="0"/>
                <a:cs typeface="Arial" panose="020B0604020202020204" pitchFamily="34" charset="0"/>
              </a:rPr>
              <a:t>DIU </a:t>
            </a:r>
            <a:r>
              <a:rPr lang="es-ES" sz="2400" dirty="0">
                <a:latin typeface="Arial" panose="020B0604020202020204" pitchFamily="34" charset="0"/>
                <a:cs typeface="Arial" panose="020B0604020202020204" pitchFamily="34" charset="0"/>
              </a:rPr>
              <a:t>en este cuadro clínico? </a:t>
            </a:r>
          </a:p>
          <a:p>
            <a:pPr algn="just">
              <a:lnSpc>
                <a:spcPct val="150000"/>
              </a:lnSpc>
            </a:pPr>
            <a:r>
              <a:rPr lang="es-ES" sz="2400" dirty="0">
                <a:latin typeface="Arial" panose="020B0604020202020204" pitchFamily="34" charset="0"/>
                <a:cs typeface="Arial" panose="020B0604020202020204" pitchFamily="34" charset="0"/>
              </a:rPr>
              <a:t>5.¿Usted retiraría el </a:t>
            </a:r>
            <a:r>
              <a:rPr lang="es-ES" sz="2400" dirty="0" smtClean="0">
                <a:latin typeface="Arial" panose="020B0604020202020204" pitchFamily="34" charset="0"/>
                <a:cs typeface="Arial" panose="020B0604020202020204" pitchFamily="34" charset="0"/>
              </a:rPr>
              <a:t>DIU?. </a:t>
            </a:r>
            <a:r>
              <a:rPr lang="es-ES" sz="2400" dirty="0">
                <a:latin typeface="Arial" panose="020B0604020202020204" pitchFamily="34" charset="0"/>
                <a:cs typeface="Arial" panose="020B0604020202020204" pitchFamily="34" charset="0"/>
              </a:rPr>
              <a:t>Si su respuesta fuera Sí; diga en qué momento usted lo ejecutaría?</a:t>
            </a:r>
          </a:p>
        </p:txBody>
      </p:sp>
    </p:spTree>
    <p:extLst>
      <p:ext uri="{BB962C8B-B14F-4D97-AF65-F5344CB8AC3E}">
        <p14:creationId xmlns:p14="http://schemas.microsoft.com/office/powerpoint/2010/main" val="347190442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539552" y="764704"/>
            <a:ext cx="7992888" cy="4524315"/>
          </a:xfrm>
          <a:prstGeom prst="rect">
            <a:avLst/>
          </a:prstGeom>
        </p:spPr>
        <p:txBody>
          <a:bodyPr wrap="square">
            <a:spAutoFit/>
          </a:bodyPr>
          <a:lstStyle/>
          <a:p>
            <a:pPr algn="just">
              <a:lnSpc>
                <a:spcPct val="150000"/>
              </a:lnSpc>
            </a:pPr>
            <a:r>
              <a:rPr lang="es-ES" sz="2400" dirty="0" smtClean="0">
                <a:latin typeface="Arial" panose="020B0604020202020204" pitchFamily="34" charset="0"/>
                <a:cs typeface="Arial" panose="020B0604020202020204" pitchFamily="34" charset="0"/>
              </a:rPr>
              <a:t>III- Paciente de 20 </a:t>
            </a:r>
            <a:r>
              <a:rPr lang="es-ES" sz="2400" dirty="0">
                <a:latin typeface="Arial" panose="020B0604020202020204" pitchFamily="34" charset="0"/>
                <a:cs typeface="Arial" panose="020B0604020202020204" pitchFamily="34" charset="0"/>
              </a:rPr>
              <a:t>años sin relaciones sexuales concurre para que usted la trate porque lleva muchos meses con prurito vulvar y secreción escasa, blanquecina, espesa que mancha el </a:t>
            </a:r>
            <a:r>
              <a:rPr lang="es-ES" sz="2400" dirty="0" smtClean="0">
                <a:latin typeface="Arial" panose="020B0604020202020204" pitchFamily="34" charset="0"/>
                <a:cs typeface="Arial" panose="020B0604020202020204" pitchFamily="34" charset="0"/>
              </a:rPr>
              <a:t>blúmer. </a:t>
            </a:r>
            <a:endParaRPr lang="es-ES" sz="2400" dirty="0">
              <a:latin typeface="Arial" panose="020B0604020202020204" pitchFamily="34" charset="0"/>
              <a:cs typeface="Arial" panose="020B0604020202020204" pitchFamily="34" charset="0"/>
            </a:endParaRPr>
          </a:p>
          <a:p>
            <a:pPr algn="just">
              <a:lnSpc>
                <a:spcPct val="150000"/>
              </a:lnSpc>
            </a:pPr>
            <a:r>
              <a:rPr lang="es-ES" sz="2400" dirty="0">
                <a:latin typeface="Arial" panose="020B0604020202020204" pitchFamily="34" charset="0"/>
                <a:cs typeface="Arial" panose="020B0604020202020204" pitchFamily="34" charset="0"/>
              </a:rPr>
              <a:t>Ud. comprueba la expulsión de una secreción de iguales caracteres a las que le informaron en el interrogatorio y toda la vulva muy enrojecida y con algunos signos de rascado. </a:t>
            </a:r>
          </a:p>
        </p:txBody>
      </p:sp>
    </p:spTree>
    <p:extLst>
      <p:ext uri="{BB962C8B-B14F-4D97-AF65-F5344CB8AC3E}">
        <p14:creationId xmlns:p14="http://schemas.microsoft.com/office/powerpoint/2010/main" val="21168230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899592" y="1340768"/>
            <a:ext cx="7776864" cy="3416320"/>
          </a:xfrm>
          <a:prstGeom prst="rect">
            <a:avLst/>
          </a:prstGeom>
        </p:spPr>
        <p:txBody>
          <a:bodyPr wrap="square">
            <a:spAutoFit/>
          </a:bodyPr>
          <a:lstStyle/>
          <a:p>
            <a:pPr>
              <a:lnSpc>
                <a:spcPct val="150000"/>
              </a:lnSpc>
            </a:pPr>
            <a:r>
              <a:rPr lang="es-ES" sz="2400" i="1" dirty="0">
                <a:latin typeface="Arial" panose="020B0604020202020204" pitchFamily="34" charset="0"/>
                <a:cs typeface="Arial" panose="020B0604020202020204" pitchFamily="34" charset="0"/>
              </a:rPr>
              <a:t>5.1.4 </a:t>
            </a:r>
            <a:r>
              <a:rPr lang="es-ES" sz="2400" b="1" i="1" dirty="0">
                <a:latin typeface="Arial" panose="020B0604020202020204" pitchFamily="34" charset="0"/>
                <a:cs typeface="Arial" panose="020B0604020202020204" pitchFamily="34" charset="0"/>
              </a:rPr>
              <a:t>Infección por el virus del papiloma humano</a:t>
            </a:r>
            <a:r>
              <a:rPr lang="es-ES" sz="2400" i="1" dirty="0">
                <a:latin typeface="Arial" panose="020B0604020202020204" pitchFamily="34" charset="0"/>
                <a:cs typeface="Arial" panose="020B0604020202020204" pitchFamily="34" charset="0"/>
              </a:rPr>
              <a:t>. Manifestaciones clínicas. Conducta a seguir</a:t>
            </a:r>
            <a:r>
              <a:rPr lang="es-ES" sz="2400" i="1" dirty="0" smtClean="0">
                <a:latin typeface="Arial" panose="020B0604020202020204" pitchFamily="34" charset="0"/>
                <a:cs typeface="Arial" panose="020B0604020202020204" pitchFamily="34" charset="0"/>
              </a:rPr>
              <a:t>.</a:t>
            </a:r>
          </a:p>
          <a:p>
            <a:pPr>
              <a:lnSpc>
                <a:spcPct val="150000"/>
              </a:lnSpc>
            </a:pPr>
            <a:r>
              <a:rPr lang="es-ES" sz="2400" i="1" dirty="0" smtClean="0">
                <a:latin typeface="Arial" panose="020B0604020202020204" pitchFamily="34" charset="0"/>
                <a:cs typeface="Arial" panose="020B0604020202020204" pitchFamily="34" charset="0"/>
              </a:rPr>
              <a:t>5.1.5. </a:t>
            </a:r>
            <a:r>
              <a:rPr lang="es-ES" sz="2400" b="1" i="1" dirty="0">
                <a:latin typeface="Arial" panose="020B0604020202020204" pitchFamily="34" charset="0"/>
                <a:cs typeface="Arial" panose="020B0604020202020204" pitchFamily="34" charset="0"/>
              </a:rPr>
              <a:t>Condilomas.</a:t>
            </a:r>
            <a:r>
              <a:rPr lang="es-ES" sz="2400" i="1" dirty="0">
                <a:latin typeface="Arial" panose="020B0604020202020204" pitchFamily="34" charset="0"/>
                <a:cs typeface="Arial" panose="020B0604020202020204" pitchFamily="34" charset="0"/>
              </a:rPr>
              <a:t> </a:t>
            </a:r>
            <a:r>
              <a:rPr lang="es-ES" sz="2400" b="1" i="1" dirty="0">
                <a:latin typeface="Arial" panose="020B0604020202020204" pitchFamily="34" charset="0"/>
                <a:cs typeface="Arial" panose="020B0604020202020204" pitchFamily="34" charset="0"/>
              </a:rPr>
              <a:t>Herpes simples </a:t>
            </a:r>
            <a:r>
              <a:rPr lang="es-ES" sz="2400" i="1" dirty="0">
                <a:latin typeface="Arial" panose="020B0604020202020204" pitchFamily="34" charset="0"/>
                <a:cs typeface="Arial" panose="020B0604020202020204" pitchFamily="34" charset="0"/>
              </a:rPr>
              <a:t>Manifestaciones clínicas. Conducta a seguir. </a:t>
            </a:r>
          </a:p>
          <a:p>
            <a:pPr>
              <a:lnSpc>
                <a:spcPct val="150000"/>
              </a:lnSpc>
            </a:pPr>
            <a:r>
              <a:rPr lang="es-ES" sz="2400" i="1" dirty="0" smtClean="0">
                <a:latin typeface="Arial" panose="020B0604020202020204" pitchFamily="34" charset="0"/>
                <a:cs typeface="Arial" panose="020B0604020202020204" pitchFamily="34" charset="0"/>
              </a:rPr>
              <a:t>5.1.6. </a:t>
            </a:r>
            <a:r>
              <a:rPr lang="es-ES" sz="2400" b="1" i="1" dirty="0">
                <a:latin typeface="Arial" panose="020B0604020202020204" pitchFamily="34" charset="0"/>
                <a:cs typeface="Arial" panose="020B0604020202020204" pitchFamily="34" charset="0"/>
              </a:rPr>
              <a:t>Sífilis. </a:t>
            </a:r>
            <a:r>
              <a:rPr lang="es-ES" sz="2400" i="1" dirty="0">
                <a:latin typeface="Arial" panose="020B0604020202020204" pitchFamily="34" charset="0"/>
                <a:cs typeface="Arial" panose="020B0604020202020204" pitchFamily="34" charset="0"/>
              </a:rPr>
              <a:t>Cuadro clínico. Diagnóstico. Tratamiento. Conducta a seguir en el consultorio.</a:t>
            </a:r>
          </a:p>
        </p:txBody>
      </p:sp>
    </p:spTree>
    <p:extLst>
      <p:ext uri="{BB962C8B-B14F-4D97-AF65-F5344CB8AC3E}">
        <p14:creationId xmlns:p14="http://schemas.microsoft.com/office/powerpoint/2010/main" val="355502110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611560" y="836712"/>
            <a:ext cx="8064896" cy="4524315"/>
          </a:xfrm>
          <a:prstGeom prst="rect">
            <a:avLst/>
          </a:prstGeom>
        </p:spPr>
        <p:txBody>
          <a:bodyPr wrap="square">
            <a:spAutoFit/>
          </a:bodyPr>
          <a:lstStyle/>
          <a:p>
            <a:pPr algn="just">
              <a:lnSpc>
                <a:spcPct val="150000"/>
              </a:lnSpc>
            </a:pPr>
            <a:r>
              <a:rPr lang="es-ES" sz="2400" dirty="0" smtClean="0">
                <a:latin typeface="Arial" panose="020B0604020202020204" pitchFamily="34" charset="0"/>
                <a:cs typeface="Arial" panose="020B0604020202020204" pitchFamily="34" charset="0"/>
              </a:rPr>
              <a:t>1. </a:t>
            </a:r>
            <a:r>
              <a:rPr lang="es-ES" sz="2400" i="1" dirty="0" smtClean="0">
                <a:latin typeface="Arial" panose="020B0604020202020204" pitchFamily="34" charset="0"/>
                <a:cs typeface="Arial" panose="020B0604020202020204" pitchFamily="34" charset="0"/>
              </a:rPr>
              <a:t>¿</a:t>
            </a:r>
            <a:r>
              <a:rPr lang="es-ES" sz="2400" i="1" dirty="0">
                <a:latin typeface="Arial" panose="020B0604020202020204" pitchFamily="34" charset="0"/>
                <a:cs typeface="Arial" panose="020B0604020202020204" pitchFamily="34" charset="0"/>
              </a:rPr>
              <a:t>Qué datos le faltarían a usted preguntar para poder clasificar el tipo de vulvitis?. ¿Esto lo llevaría usted a otro tipo de </a:t>
            </a:r>
            <a:r>
              <a:rPr lang="es-ES" sz="2400" i="1" dirty="0" smtClean="0">
                <a:latin typeface="Arial" panose="020B0604020202020204" pitchFamily="34" charset="0"/>
                <a:cs typeface="Arial" panose="020B0604020202020204" pitchFamily="34" charset="0"/>
              </a:rPr>
              <a:t>complementario? </a:t>
            </a:r>
            <a:endParaRPr lang="es-ES" sz="2400" i="1" dirty="0">
              <a:latin typeface="Arial" panose="020B0604020202020204" pitchFamily="34" charset="0"/>
              <a:cs typeface="Arial" panose="020B0604020202020204" pitchFamily="34" charset="0"/>
            </a:endParaRPr>
          </a:p>
          <a:p>
            <a:pPr algn="just">
              <a:lnSpc>
                <a:spcPct val="150000"/>
              </a:lnSpc>
            </a:pPr>
            <a:r>
              <a:rPr lang="es-ES" sz="2400" i="1" dirty="0" smtClean="0">
                <a:latin typeface="Arial" panose="020B0604020202020204" pitchFamily="34" charset="0"/>
                <a:cs typeface="Arial" panose="020B0604020202020204" pitchFamily="34" charset="0"/>
              </a:rPr>
              <a:t>2.</a:t>
            </a:r>
            <a:r>
              <a:rPr lang="es-ES" sz="2400" i="1" dirty="0">
                <a:latin typeface="Arial" panose="020B0604020202020204" pitchFamily="34" charset="0"/>
                <a:cs typeface="Arial" panose="020B0604020202020204" pitchFamily="34" charset="0"/>
              </a:rPr>
              <a:t> </a:t>
            </a:r>
            <a:r>
              <a:rPr lang="es-ES" sz="2400" i="1" dirty="0" smtClean="0">
                <a:latin typeface="Arial" panose="020B0604020202020204" pitchFamily="34" charset="0"/>
                <a:cs typeface="Arial" panose="020B0604020202020204" pitchFamily="34" charset="0"/>
              </a:rPr>
              <a:t>¿</a:t>
            </a:r>
            <a:r>
              <a:rPr lang="es-ES" sz="2400" i="1" dirty="0">
                <a:latin typeface="Arial" panose="020B0604020202020204" pitchFamily="34" charset="0"/>
                <a:cs typeface="Arial" panose="020B0604020202020204" pitchFamily="34" charset="0"/>
              </a:rPr>
              <a:t>Qué tratamiento inicial sin esperar resultados de complementarios usted indicaría? </a:t>
            </a:r>
          </a:p>
          <a:p>
            <a:pPr algn="just">
              <a:lnSpc>
                <a:spcPct val="150000"/>
              </a:lnSpc>
            </a:pPr>
            <a:r>
              <a:rPr lang="es-ES" sz="2400" i="1" dirty="0" smtClean="0">
                <a:latin typeface="Arial" panose="020B0604020202020204" pitchFamily="34" charset="0"/>
                <a:cs typeface="Arial" panose="020B0604020202020204" pitchFamily="34" charset="0"/>
              </a:rPr>
              <a:t>3. ¿Qué </a:t>
            </a:r>
            <a:r>
              <a:rPr lang="es-ES" sz="2400" i="1" dirty="0">
                <a:latin typeface="Arial" panose="020B0604020202020204" pitchFamily="34" charset="0"/>
                <a:cs typeface="Arial" panose="020B0604020202020204" pitchFamily="34" charset="0"/>
              </a:rPr>
              <a:t>tipo de exudado le corrobora el diagnóstico? </a:t>
            </a:r>
          </a:p>
          <a:p>
            <a:pPr algn="just">
              <a:lnSpc>
                <a:spcPct val="150000"/>
              </a:lnSpc>
            </a:pPr>
            <a:r>
              <a:rPr lang="es-ES" sz="2400" i="1" dirty="0" smtClean="0">
                <a:latin typeface="Arial" panose="020B0604020202020204" pitchFamily="34" charset="0"/>
                <a:cs typeface="Arial" panose="020B0604020202020204" pitchFamily="34" charset="0"/>
              </a:rPr>
              <a:t>4.</a:t>
            </a:r>
            <a:r>
              <a:rPr lang="es-ES" sz="2400" i="1" dirty="0">
                <a:latin typeface="Arial" panose="020B0604020202020204" pitchFamily="34" charset="0"/>
                <a:cs typeface="Arial" panose="020B0604020202020204" pitchFamily="34" charset="0"/>
              </a:rPr>
              <a:t> </a:t>
            </a:r>
            <a:r>
              <a:rPr lang="es-ES" sz="2400" i="1" dirty="0" smtClean="0">
                <a:latin typeface="Arial" panose="020B0604020202020204" pitchFamily="34" charset="0"/>
                <a:cs typeface="Arial" panose="020B0604020202020204" pitchFamily="34" charset="0"/>
              </a:rPr>
              <a:t>¿</a:t>
            </a:r>
            <a:r>
              <a:rPr lang="es-ES" sz="2400" i="1" dirty="0">
                <a:latin typeface="Arial" panose="020B0604020202020204" pitchFamily="34" charset="0"/>
                <a:cs typeface="Arial" panose="020B0604020202020204" pitchFamily="34" charset="0"/>
              </a:rPr>
              <a:t>Cómo usted continuaría el seguimiento en esta joven?</a:t>
            </a:r>
          </a:p>
        </p:txBody>
      </p:sp>
    </p:spTree>
    <p:extLst>
      <p:ext uri="{BB962C8B-B14F-4D97-AF65-F5344CB8AC3E}">
        <p14:creationId xmlns:p14="http://schemas.microsoft.com/office/powerpoint/2010/main" val="383514041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683568" y="548680"/>
            <a:ext cx="7920880" cy="4524315"/>
          </a:xfrm>
          <a:prstGeom prst="rect">
            <a:avLst/>
          </a:prstGeom>
        </p:spPr>
        <p:txBody>
          <a:bodyPr wrap="square">
            <a:spAutoFit/>
          </a:bodyPr>
          <a:lstStyle/>
          <a:p>
            <a:pPr algn="just">
              <a:lnSpc>
                <a:spcPct val="150000"/>
              </a:lnSpc>
            </a:pPr>
            <a:r>
              <a:rPr lang="es-ES" sz="2400" dirty="0" smtClean="0">
                <a:latin typeface="Arial" panose="020B0604020202020204" pitchFamily="34" charset="0"/>
                <a:cs typeface="Arial" panose="020B0604020202020204" pitchFamily="34" charset="0"/>
              </a:rPr>
              <a:t>IV- Clotilde</a:t>
            </a:r>
            <a:r>
              <a:rPr lang="es-ES" sz="2400" dirty="0">
                <a:latin typeface="Arial" panose="020B0604020202020204" pitchFamily="34" charset="0"/>
                <a:cs typeface="Arial" panose="020B0604020202020204" pitchFamily="34" charset="0"/>
              </a:rPr>
              <a:t>, de </a:t>
            </a:r>
            <a:r>
              <a:rPr lang="es-ES" sz="2400" dirty="0" smtClean="0">
                <a:latin typeface="Arial" panose="020B0604020202020204" pitchFamily="34" charset="0"/>
                <a:cs typeface="Arial" panose="020B0604020202020204" pitchFamily="34" charset="0"/>
              </a:rPr>
              <a:t>21 </a:t>
            </a:r>
            <a:r>
              <a:rPr lang="es-ES" sz="2400" dirty="0">
                <a:latin typeface="Arial" panose="020B0604020202020204" pitchFamily="34" charset="0"/>
                <a:cs typeface="Arial" panose="020B0604020202020204" pitchFamily="34" charset="0"/>
              </a:rPr>
              <a:t>años de edad llega a usted con una preocupación muy grande pues hace más o menos unos 15 días tuvo una relación sexual no protegida y desde ayer presenta una secreción abundante que le mancha mucho el </a:t>
            </a:r>
            <a:r>
              <a:rPr lang="es-ES" sz="2400" dirty="0" smtClean="0">
                <a:latin typeface="Arial" panose="020B0604020202020204" pitchFamily="34" charset="0"/>
                <a:cs typeface="Arial" panose="020B0604020202020204" pitchFamily="34" charset="0"/>
              </a:rPr>
              <a:t>blúmer </a:t>
            </a:r>
            <a:r>
              <a:rPr lang="es-ES" sz="2400" dirty="0">
                <a:latin typeface="Arial" panose="020B0604020202020204" pitchFamily="34" charset="0"/>
                <a:cs typeface="Arial" panose="020B0604020202020204" pitchFamily="34" charset="0"/>
              </a:rPr>
              <a:t>como si fuera una menstruación y no le da otro síntomas. Ella es soltera y no tiene una relación sexual estable pero es reservada para especificar como es su comportamiento sexual. </a:t>
            </a:r>
          </a:p>
        </p:txBody>
      </p:sp>
    </p:spTree>
    <p:extLst>
      <p:ext uri="{BB962C8B-B14F-4D97-AF65-F5344CB8AC3E}">
        <p14:creationId xmlns:p14="http://schemas.microsoft.com/office/powerpoint/2010/main" val="324115686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449172" y="404664"/>
            <a:ext cx="8227284" cy="6186309"/>
          </a:xfrm>
          <a:prstGeom prst="rect">
            <a:avLst/>
          </a:prstGeom>
        </p:spPr>
        <p:txBody>
          <a:bodyPr wrap="square">
            <a:spAutoFit/>
          </a:bodyPr>
          <a:lstStyle/>
          <a:p>
            <a:pPr algn="just">
              <a:lnSpc>
                <a:spcPct val="150000"/>
              </a:lnSpc>
            </a:pPr>
            <a:r>
              <a:rPr lang="es-ES" sz="2400" i="1" dirty="0">
                <a:latin typeface="Arial" panose="020B0604020202020204" pitchFamily="34" charset="0"/>
                <a:cs typeface="Arial" panose="020B0604020202020204" pitchFamily="34" charset="0"/>
              </a:rPr>
              <a:t>En la zona donde usted se desempeña se comenta que tiene relaciones sexuales con hombres que la recogen en buenos carros cerca de su casa. Su última menstruación terminó hace 10 días </a:t>
            </a:r>
          </a:p>
          <a:p>
            <a:pPr algn="just">
              <a:lnSpc>
                <a:spcPct val="150000"/>
              </a:lnSpc>
            </a:pPr>
            <a:r>
              <a:rPr lang="es-ES" sz="2400" i="1" dirty="0">
                <a:latin typeface="Arial" panose="020B0604020202020204" pitchFamily="34" charset="0"/>
                <a:cs typeface="Arial" panose="020B0604020202020204" pitchFamily="34" charset="0"/>
              </a:rPr>
              <a:t>Al examen físico. </a:t>
            </a:r>
          </a:p>
          <a:p>
            <a:pPr algn="just">
              <a:lnSpc>
                <a:spcPct val="150000"/>
              </a:lnSpc>
            </a:pPr>
            <a:r>
              <a:rPr lang="es-ES" sz="2400" i="1" dirty="0">
                <a:latin typeface="Arial" panose="020B0604020202020204" pitchFamily="34" charset="0"/>
                <a:cs typeface="Arial" panose="020B0604020202020204" pitchFamily="34" charset="0"/>
              </a:rPr>
              <a:t>Inspección: La vulva está sin ningún tipo de lesión, fluye una secreción abundante amarillo verdosa, no espesa, por el introito vaginal. </a:t>
            </a:r>
          </a:p>
          <a:p>
            <a:pPr algn="just">
              <a:lnSpc>
                <a:spcPct val="150000"/>
              </a:lnSpc>
            </a:pPr>
            <a:r>
              <a:rPr lang="es-ES" sz="2400" i="1" dirty="0">
                <a:latin typeface="Arial" panose="020B0604020202020204" pitchFamily="34" charset="0"/>
                <a:cs typeface="Arial" panose="020B0604020202020204" pitchFamily="34" charset="0"/>
              </a:rPr>
              <a:t>Especulo: Cuello muy enrojecido, con secreción abundante del mismo aspecto que el antes descrito y una zona de erosión periorificial. </a:t>
            </a:r>
          </a:p>
        </p:txBody>
      </p:sp>
    </p:spTree>
    <p:extLst>
      <p:ext uri="{BB962C8B-B14F-4D97-AF65-F5344CB8AC3E}">
        <p14:creationId xmlns:p14="http://schemas.microsoft.com/office/powerpoint/2010/main" val="172207422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755576" y="332656"/>
            <a:ext cx="8064896" cy="5078313"/>
          </a:xfrm>
          <a:prstGeom prst="rect">
            <a:avLst/>
          </a:prstGeom>
        </p:spPr>
        <p:txBody>
          <a:bodyPr wrap="square">
            <a:spAutoFit/>
          </a:bodyPr>
          <a:lstStyle/>
          <a:p>
            <a:pPr algn="just">
              <a:lnSpc>
                <a:spcPct val="150000"/>
              </a:lnSpc>
            </a:pPr>
            <a:r>
              <a:rPr lang="es-ES" sz="2400" i="1" dirty="0">
                <a:latin typeface="Arial" panose="020B0604020202020204" pitchFamily="34" charset="0"/>
                <a:cs typeface="Arial" panose="020B0604020202020204" pitchFamily="34" charset="0"/>
              </a:rPr>
              <a:t>Al tacto bimanual escasa molestia a la palpación; útero de tamaño y consistencia normal y anejos no tactables. </a:t>
            </a:r>
          </a:p>
          <a:p>
            <a:pPr algn="just">
              <a:lnSpc>
                <a:spcPct val="150000"/>
              </a:lnSpc>
            </a:pPr>
            <a:r>
              <a:rPr lang="es-ES" sz="2400" i="1" dirty="0" smtClean="0">
                <a:latin typeface="Arial" panose="020B0604020202020204" pitchFamily="34" charset="0"/>
                <a:cs typeface="Arial" panose="020B0604020202020204" pitchFamily="34" charset="0"/>
              </a:rPr>
              <a:t>1.  </a:t>
            </a:r>
            <a:r>
              <a:rPr lang="es-ES" sz="2400" i="1" dirty="0">
                <a:latin typeface="Arial" panose="020B0604020202020204" pitchFamily="34" charset="0"/>
                <a:cs typeface="Arial" panose="020B0604020202020204" pitchFamily="34" charset="0"/>
              </a:rPr>
              <a:t>Diga su diagnóstico </a:t>
            </a:r>
          </a:p>
          <a:p>
            <a:pPr algn="just">
              <a:lnSpc>
                <a:spcPct val="150000"/>
              </a:lnSpc>
            </a:pPr>
            <a:r>
              <a:rPr lang="es-ES" sz="2400" i="1" dirty="0" smtClean="0">
                <a:latin typeface="Arial" panose="020B0604020202020204" pitchFamily="34" charset="0"/>
                <a:cs typeface="Arial" panose="020B0604020202020204" pitchFamily="34" charset="0"/>
              </a:rPr>
              <a:t>2. ¿</a:t>
            </a:r>
            <a:r>
              <a:rPr lang="es-ES" sz="2400" i="1" dirty="0">
                <a:latin typeface="Arial" panose="020B0604020202020204" pitchFamily="34" charset="0"/>
                <a:cs typeface="Arial" panose="020B0604020202020204" pitchFamily="34" charset="0"/>
              </a:rPr>
              <a:t>Qué complementario específico le da el diagnostico de certeza de este tipo de leucorrea? </a:t>
            </a:r>
          </a:p>
          <a:p>
            <a:pPr algn="just">
              <a:lnSpc>
                <a:spcPct val="150000"/>
              </a:lnSpc>
            </a:pPr>
            <a:r>
              <a:rPr lang="es-ES" sz="2400" i="1" dirty="0" smtClean="0">
                <a:latin typeface="Arial" panose="020B0604020202020204" pitchFamily="34" charset="0"/>
                <a:cs typeface="Arial" panose="020B0604020202020204" pitchFamily="34" charset="0"/>
              </a:rPr>
              <a:t>3. ¿</a:t>
            </a:r>
            <a:r>
              <a:rPr lang="es-ES" sz="2400" i="1" dirty="0">
                <a:latin typeface="Arial" panose="020B0604020202020204" pitchFamily="34" charset="0"/>
                <a:cs typeface="Arial" panose="020B0604020202020204" pitchFamily="34" charset="0"/>
              </a:rPr>
              <a:t>Qué otros complementarios usted le debe indicar para realizar prevención de otras afecciones de la ITS.? </a:t>
            </a:r>
          </a:p>
          <a:p>
            <a:pPr algn="just">
              <a:lnSpc>
                <a:spcPct val="150000"/>
              </a:lnSpc>
            </a:pPr>
            <a:r>
              <a:rPr lang="es-ES" sz="2400" i="1" dirty="0" smtClean="0">
                <a:latin typeface="Arial" panose="020B0604020202020204" pitchFamily="34" charset="0"/>
                <a:cs typeface="Arial" panose="020B0604020202020204" pitchFamily="34" charset="0"/>
              </a:rPr>
              <a:t>4. </a:t>
            </a:r>
            <a:r>
              <a:rPr lang="es-ES" sz="2400" i="1" dirty="0">
                <a:latin typeface="Arial" panose="020B0604020202020204" pitchFamily="34" charset="0"/>
                <a:cs typeface="Arial" panose="020B0604020202020204" pitchFamily="34" charset="0"/>
              </a:rPr>
              <a:t>¿Cuál es el seguimiento que usted le brinda a este tipo de lesión diagnosticada? ¿Cuándo le da de alta?</a:t>
            </a:r>
          </a:p>
        </p:txBody>
      </p:sp>
    </p:spTree>
    <p:extLst>
      <p:ext uri="{BB962C8B-B14F-4D97-AF65-F5344CB8AC3E}">
        <p14:creationId xmlns:p14="http://schemas.microsoft.com/office/powerpoint/2010/main" val="401883560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179513" y="1628801"/>
            <a:ext cx="8640960" cy="4497362"/>
          </a:xfrm>
        </p:spPr>
        <p:txBody>
          <a:bodyPr>
            <a:normAutofit fontScale="92500" lnSpcReduction="10000"/>
          </a:bodyPr>
          <a:lstStyle/>
          <a:p>
            <a:pPr marL="0" indent="0">
              <a:buNone/>
            </a:pPr>
            <a:endParaRPr lang="es-ES" b="1" dirty="0" smtClean="0">
              <a:solidFill>
                <a:schemeClr val="tx1"/>
              </a:solidFill>
              <a:latin typeface="Arial" panose="020B0604020202020204" pitchFamily="34" charset="0"/>
              <a:cs typeface="Arial" panose="020B0604020202020204" pitchFamily="34" charset="0"/>
            </a:endParaRPr>
          </a:p>
          <a:p>
            <a:pPr marL="0" indent="0">
              <a:buNone/>
            </a:pPr>
            <a:r>
              <a:rPr lang="es-ES" b="1" dirty="0" smtClean="0">
                <a:solidFill>
                  <a:schemeClr val="tx1"/>
                </a:solidFill>
                <a:latin typeface="Arial" panose="020B0604020202020204" pitchFamily="34" charset="0"/>
                <a:cs typeface="Arial" panose="020B0604020202020204" pitchFamily="34" charset="0"/>
              </a:rPr>
              <a:t>ACCIONES </a:t>
            </a:r>
            <a:r>
              <a:rPr lang="es-ES" b="1" dirty="0">
                <a:solidFill>
                  <a:schemeClr val="tx1"/>
                </a:solidFill>
                <a:latin typeface="Arial" panose="020B0604020202020204" pitchFamily="34" charset="0"/>
                <a:cs typeface="Arial" panose="020B0604020202020204" pitchFamily="34" charset="0"/>
              </a:rPr>
              <a:t>A NIVEL DE LA ATENCION PRIMARIA</a:t>
            </a:r>
            <a:r>
              <a:rPr lang="es-ES" b="1" dirty="0" smtClean="0">
                <a:solidFill>
                  <a:schemeClr val="tx1"/>
                </a:solidFill>
                <a:latin typeface="Arial" panose="020B0604020202020204" pitchFamily="34" charset="0"/>
                <a:cs typeface="Arial" panose="020B0604020202020204" pitchFamily="34" charset="0"/>
              </a:rPr>
              <a:t>.</a:t>
            </a:r>
          </a:p>
          <a:p>
            <a:pPr marL="0" indent="0">
              <a:buNone/>
            </a:pPr>
            <a:endParaRPr lang="es-ES" b="1" dirty="0">
              <a:solidFill>
                <a:schemeClr val="tx1"/>
              </a:solidFill>
              <a:latin typeface="Arial" panose="020B0604020202020204" pitchFamily="34" charset="0"/>
              <a:cs typeface="Arial" panose="020B0604020202020204" pitchFamily="34" charset="0"/>
            </a:endParaRPr>
          </a:p>
          <a:p>
            <a:pPr algn="just">
              <a:lnSpc>
                <a:spcPct val="150000"/>
              </a:lnSpc>
              <a:buFont typeface="Wingdings" panose="05000000000000000000" pitchFamily="2" charset="2"/>
              <a:buChar char="v"/>
            </a:pPr>
            <a:r>
              <a:rPr lang="es-ES" sz="2600" i="1" dirty="0" smtClean="0">
                <a:solidFill>
                  <a:schemeClr val="tx1"/>
                </a:solidFill>
                <a:latin typeface="Arial" panose="020B0604020202020204" pitchFamily="34" charset="0"/>
                <a:cs typeface="Arial" panose="020B0604020202020204" pitchFamily="34" charset="0"/>
              </a:rPr>
              <a:t>Dispensarización </a:t>
            </a:r>
            <a:r>
              <a:rPr lang="es-ES" sz="2600" i="1" dirty="0">
                <a:solidFill>
                  <a:schemeClr val="tx1"/>
                </a:solidFill>
                <a:latin typeface="Arial" panose="020B0604020202020204" pitchFamily="34" charset="0"/>
                <a:cs typeface="Arial" panose="020B0604020202020204" pitchFamily="34" charset="0"/>
              </a:rPr>
              <a:t>de los jóvenes de alto riesgo de contraer una Infección de Transmisión Sexual apoyándose en el registro de los trabajadores sociales.</a:t>
            </a:r>
          </a:p>
          <a:p>
            <a:pPr algn="just">
              <a:lnSpc>
                <a:spcPct val="150000"/>
              </a:lnSpc>
              <a:buFont typeface="Wingdings" panose="05000000000000000000" pitchFamily="2" charset="2"/>
              <a:buChar char="v"/>
            </a:pPr>
            <a:r>
              <a:rPr lang="es-ES" sz="2600" i="1" dirty="0" smtClean="0">
                <a:solidFill>
                  <a:schemeClr val="tx1"/>
                </a:solidFill>
                <a:latin typeface="Arial" panose="020B0604020202020204" pitchFamily="34" charset="0"/>
                <a:cs typeface="Arial" panose="020B0604020202020204" pitchFamily="34" charset="0"/>
              </a:rPr>
              <a:t>Cumplir </a:t>
            </a:r>
            <a:r>
              <a:rPr lang="es-ES" sz="2600" i="1" dirty="0">
                <a:solidFill>
                  <a:schemeClr val="tx1"/>
                </a:solidFill>
                <a:latin typeface="Arial" panose="020B0604020202020204" pitchFamily="34" charset="0"/>
                <a:cs typeface="Arial" panose="020B0604020202020204" pitchFamily="34" charset="0"/>
              </a:rPr>
              <a:t>con la Declaración de Enfermedades de Control Obligatorio.</a:t>
            </a:r>
          </a:p>
          <a:p>
            <a:pPr algn="just">
              <a:lnSpc>
                <a:spcPct val="150000"/>
              </a:lnSpc>
              <a:buFont typeface="Wingdings" panose="05000000000000000000" pitchFamily="2" charset="2"/>
              <a:buChar char="v"/>
            </a:pPr>
            <a:r>
              <a:rPr lang="es-ES" sz="2600" i="1" dirty="0" smtClean="0">
                <a:solidFill>
                  <a:schemeClr val="tx1"/>
                </a:solidFill>
                <a:latin typeface="Arial" panose="020B0604020202020204" pitchFamily="34" charset="0"/>
                <a:cs typeface="Arial" panose="020B0604020202020204" pitchFamily="34" charset="0"/>
              </a:rPr>
              <a:t>Contribuir </a:t>
            </a:r>
            <a:r>
              <a:rPr lang="es-ES" sz="2600" i="1" dirty="0">
                <a:solidFill>
                  <a:schemeClr val="tx1"/>
                </a:solidFill>
                <a:latin typeface="Arial" panose="020B0604020202020204" pitchFamily="34" charset="0"/>
                <a:cs typeface="Arial" panose="020B0604020202020204" pitchFamily="34" charset="0"/>
              </a:rPr>
              <a:t>a la detección de los posibles contactos.</a:t>
            </a:r>
          </a:p>
          <a:p>
            <a:endParaRPr lang="es-ES" b="1" dirty="0">
              <a:solidFill>
                <a:schemeClr val="tx1"/>
              </a:solidFill>
              <a:latin typeface="Arial" panose="020B0604020202020204" pitchFamily="34" charset="0"/>
              <a:cs typeface="Arial" panose="020B0604020202020204" pitchFamily="34" charset="0"/>
            </a:endParaRPr>
          </a:p>
        </p:txBody>
      </p:sp>
      <p:sp>
        <p:nvSpPr>
          <p:cNvPr id="3" name="2 Título"/>
          <p:cNvSpPr>
            <a:spLocks noGrp="1"/>
          </p:cNvSpPr>
          <p:nvPr>
            <p:ph type="title"/>
          </p:nvPr>
        </p:nvSpPr>
        <p:spPr/>
        <p:txBody>
          <a:bodyPr/>
          <a:lstStyle/>
          <a:p>
            <a:r>
              <a:rPr lang="es-ES" sz="3200" b="1" i="1" dirty="0" smtClean="0">
                <a:solidFill>
                  <a:schemeClr val="tx1"/>
                </a:solidFill>
                <a:latin typeface="Arial" panose="020B0604020202020204" pitchFamily="34" charset="0"/>
                <a:cs typeface="Arial" panose="020B0604020202020204" pitchFamily="34" charset="0"/>
              </a:rPr>
              <a:t>CONCLUSIONES.</a:t>
            </a:r>
            <a:endParaRPr lang="es-ES" sz="3200" b="1" i="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4443159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467544" y="620688"/>
            <a:ext cx="7848871" cy="5632311"/>
          </a:xfrm>
          <a:prstGeom prst="rect">
            <a:avLst/>
          </a:prstGeom>
        </p:spPr>
        <p:txBody>
          <a:bodyPr wrap="square">
            <a:spAutoFit/>
          </a:bodyPr>
          <a:lstStyle/>
          <a:p>
            <a:pPr marL="342900" indent="-342900" algn="just">
              <a:lnSpc>
                <a:spcPct val="150000"/>
              </a:lnSpc>
              <a:buFont typeface="Wingdings" panose="05000000000000000000" pitchFamily="2" charset="2"/>
              <a:buChar char="v"/>
            </a:pPr>
            <a:r>
              <a:rPr lang="es-ES" sz="2400" i="1" dirty="0">
                <a:latin typeface="Arial" panose="020B0604020202020204" pitchFamily="34" charset="0"/>
                <a:cs typeface="Arial" panose="020B0604020202020204" pitchFamily="34" charset="0"/>
              </a:rPr>
              <a:t>Indicar los exámenes de pesquisaje masivo de las ITS a todas aquellas personas que puedan tener riesgo de contaminación.</a:t>
            </a:r>
          </a:p>
          <a:p>
            <a:pPr marL="342900" indent="-342900" algn="just">
              <a:lnSpc>
                <a:spcPct val="150000"/>
              </a:lnSpc>
              <a:buFont typeface="Wingdings" panose="05000000000000000000" pitchFamily="2" charset="2"/>
              <a:buChar char="v"/>
            </a:pPr>
            <a:r>
              <a:rPr lang="es-ES" sz="2400" i="1" dirty="0" smtClean="0">
                <a:latin typeface="Arial" panose="020B0604020202020204" pitchFamily="34" charset="0"/>
                <a:cs typeface="Arial" panose="020B0604020202020204" pitchFamily="34" charset="0"/>
              </a:rPr>
              <a:t>Indicar </a:t>
            </a:r>
            <a:r>
              <a:rPr lang="es-ES" sz="2400" i="1" dirty="0">
                <a:latin typeface="Arial" panose="020B0604020202020204" pitchFamily="34" charset="0"/>
                <a:cs typeface="Arial" panose="020B0604020202020204" pitchFamily="34" charset="0"/>
              </a:rPr>
              <a:t>los complementarios precisos a todas las  mujeres que acudan a nuestras consultas por procesos inflamatorios o al examen físico se les detecte cualquier tipo de secreción o lesión compatible con una ITS.</a:t>
            </a:r>
          </a:p>
          <a:p>
            <a:pPr marL="342900" indent="-342900" algn="just">
              <a:lnSpc>
                <a:spcPct val="150000"/>
              </a:lnSpc>
              <a:buFont typeface="Wingdings" panose="05000000000000000000" pitchFamily="2" charset="2"/>
              <a:buChar char="v"/>
            </a:pPr>
            <a:r>
              <a:rPr lang="es-ES" sz="2400" i="1" dirty="0" smtClean="0">
                <a:latin typeface="Arial" panose="020B0604020202020204" pitchFamily="34" charset="0"/>
                <a:cs typeface="Arial" panose="020B0604020202020204" pitchFamily="34" charset="0"/>
              </a:rPr>
              <a:t>Indicar </a:t>
            </a:r>
            <a:r>
              <a:rPr lang="es-ES" sz="2400" i="1" dirty="0">
                <a:latin typeface="Arial" panose="020B0604020202020204" pitchFamily="34" charset="0"/>
                <a:cs typeface="Arial" panose="020B0604020202020204" pitchFamily="34" charset="0"/>
              </a:rPr>
              <a:t>tratamiento específico a todos los pacientes que lo requieran </a:t>
            </a:r>
          </a:p>
        </p:txBody>
      </p:sp>
    </p:spTree>
    <p:extLst>
      <p:ext uri="{BB962C8B-B14F-4D97-AF65-F5344CB8AC3E}">
        <p14:creationId xmlns:p14="http://schemas.microsoft.com/office/powerpoint/2010/main" val="320521330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395536" y="980728"/>
            <a:ext cx="8352928" cy="4278094"/>
          </a:xfrm>
          <a:prstGeom prst="rect">
            <a:avLst/>
          </a:prstGeom>
        </p:spPr>
        <p:txBody>
          <a:bodyPr wrap="square">
            <a:spAutoFit/>
          </a:bodyPr>
          <a:lstStyle/>
          <a:p>
            <a:r>
              <a:rPr lang="es-ES" sz="3200" dirty="0" smtClean="0">
                <a:latin typeface="Arial" panose="020B0604020202020204" pitchFamily="34" charset="0"/>
                <a:cs typeface="Arial" panose="020B0604020202020204" pitchFamily="34" charset="0"/>
              </a:rPr>
              <a:t>ORIENTACIÓN DEL ENSAYO </a:t>
            </a:r>
          </a:p>
          <a:p>
            <a:pPr algn="just">
              <a:lnSpc>
                <a:spcPct val="150000"/>
              </a:lnSpc>
            </a:pPr>
            <a:r>
              <a:rPr lang="es-ES" sz="3200" i="1" dirty="0" smtClean="0">
                <a:latin typeface="Arial" panose="020B0604020202020204" pitchFamily="34" charset="0"/>
                <a:cs typeface="Arial" panose="020B0604020202020204" pitchFamily="34" charset="0"/>
              </a:rPr>
              <a:t>Caracterización  del </a:t>
            </a:r>
            <a:r>
              <a:rPr lang="es-ES" sz="3200" i="1" dirty="0">
                <a:latin typeface="Arial" panose="020B0604020202020204" pitchFamily="34" charset="0"/>
                <a:cs typeface="Arial" panose="020B0604020202020204" pitchFamily="34" charset="0"/>
              </a:rPr>
              <a:t>comportamiento y manejo de las infecciones de transmisión sexual en su comunidad donde prestan atención médica  los postgradistas   </a:t>
            </a:r>
          </a:p>
          <a:p>
            <a:pPr algn="just">
              <a:lnSpc>
                <a:spcPct val="150000"/>
              </a:lnSpc>
            </a:pPr>
            <a:r>
              <a:rPr lang="es-ES" sz="3200" i="1" dirty="0">
                <a:latin typeface="Arial" panose="020B0604020202020204" pitchFamily="34" charset="0"/>
                <a:cs typeface="Arial" panose="020B0604020202020204" pitchFamily="34" charset="0"/>
              </a:rPr>
              <a:t>(parcial 2)</a:t>
            </a:r>
          </a:p>
        </p:txBody>
      </p:sp>
    </p:spTree>
    <p:extLst>
      <p:ext uri="{BB962C8B-B14F-4D97-AF65-F5344CB8AC3E}">
        <p14:creationId xmlns:p14="http://schemas.microsoft.com/office/powerpoint/2010/main" val="334422019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699247" y="1844824"/>
            <a:ext cx="7745505" cy="4464495"/>
          </a:xfrm>
        </p:spPr>
        <p:txBody>
          <a:bodyPr>
            <a:noAutofit/>
          </a:bodyPr>
          <a:lstStyle/>
          <a:p>
            <a:r>
              <a:rPr lang="es-ES" dirty="0">
                <a:latin typeface="Arial" panose="020B0604020202020204" pitchFamily="34" charset="0"/>
                <a:cs typeface="Arial" panose="020B0604020202020204" pitchFamily="34" charset="0"/>
              </a:rPr>
              <a:t>Mínimo tres páginas, tamaño carta</a:t>
            </a:r>
          </a:p>
          <a:p>
            <a:r>
              <a:rPr lang="es-ES" dirty="0" smtClean="0">
                <a:latin typeface="Arial" panose="020B0604020202020204" pitchFamily="34" charset="0"/>
                <a:cs typeface="Arial" panose="020B0604020202020204" pitchFamily="34" charset="0"/>
              </a:rPr>
              <a:t>Letra </a:t>
            </a:r>
            <a:r>
              <a:rPr lang="es-ES" dirty="0">
                <a:latin typeface="Arial" panose="020B0604020202020204" pitchFamily="34" charset="0"/>
                <a:cs typeface="Arial" panose="020B0604020202020204" pitchFamily="34" charset="0"/>
              </a:rPr>
              <a:t>calibri tamaño 12</a:t>
            </a:r>
          </a:p>
          <a:p>
            <a:r>
              <a:rPr lang="es-ES" dirty="0" smtClean="0">
                <a:latin typeface="Arial" panose="020B0604020202020204" pitchFamily="34" charset="0"/>
                <a:cs typeface="Arial" panose="020B0604020202020204" pitchFamily="34" charset="0"/>
              </a:rPr>
              <a:t>A </a:t>
            </a:r>
            <a:r>
              <a:rPr lang="es-ES" dirty="0">
                <a:latin typeface="Arial" panose="020B0604020202020204" pitchFamily="34" charset="0"/>
                <a:cs typeface="Arial" panose="020B0604020202020204" pitchFamily="34" charset="0"/>
              </a:rPr>
              <a:t>espacio </a:t>
            </a:r>
            <a:r>
              <a:rPr lang="es-ES" dirty="0" smtClean="0">
                <a:latin typeface="Arial" panose="020B0604020202020204" pitchFamily="34" charset="0"/>
                <a:cs typeface="Arial" panose="020B0604020202020204" pitchFamily="34" charset="0"/>
              </a:rPr>
              <a:t>sencillo</a:t>
            </a:r>
            <a:endParaRPr lang="es-ES" dirty="0">
              <a:latin typeface="Arial" panose="020B0604020202020204" pitchFamily="34" charset="0"/>
              <a:cs typeface="Arial" panose="020B0604020202020204" pitchFamily="34" charset="0"/>
            </a:endParaRPr>
          </a:p>
          <a:p>
            <a:r>
              <a:rPr lang="es-ES" dirty="0" smtClean="0">
                <a:latin typeface="Arial" panose="020B0604020202020204" pitchFamily="34" charset="0"/>
                <a:cs typeface="Arial" panose="020B0604020202020204" pitchFamily="34" charset="0"/>
              </a:rPr>
              <a:t>No </a:t>
            </a:r>
            <a:r>
              <a:rPr lang="es-ES" dirty="0">
                <a:latin typeface="Arial" panose="020B0604020202020204" pitchFamily="34" charset="0"/>
                <a:cs typeface="Arial" panose="020B0604020202020204" pitchFamily="34" charset="0"/>
              </a:rPr>
              <a:t>imágenes</a:t>
            </a:r>
          </a:p>
          <a:p>
            <a:r>
              <a:rPr lang="es-ES" dirty="0" smtClean="0">
                <a:latin typeface="Arial" panose="020B0604020202020204" pitchFamily="34" charset="0"/>
                <a:cs typeface="Arial" panose="020B0604020202020204" pitchFamily="34" charset="0"/>
              </a:rPr>
              <a:t>Bibliografía</a:t>
            </a:r>
            <a:endParaRPr lang="es-ES" dirty="0">
              <a:latin typeface="Arial" panose="020B0604020202020204" pitchFamily="34" charset="0"/>
              <a:cs typeface="Arial" panose="020B0604020202020204" pitchFamily="34" charset="0"/>
            </a:endParaRPr>
          </a:p>
          <a:p>
            <a:r>
              <a:rPr lang="es-ES" dirty="0" smtClean="0">
                <a:latin typeface="Arial" panose="020B0604020202020204" pitchFamily="34" charset="0"/>
                <a:cs typeface="Arial" panose="020B0604020202020204" pitchFamily="34" charset="0"/>
              </a:rPr>
              <a:t>Citas</a:t>
            </a:r>
            <a:endParaRPr lang="es-ES" dirty="0">
              <a:latin typeface="Arial" panose="020B0604020202020204" pitchFamily="34" charset="0"/>
              <a:cs typeface="Arial" panose="020B0604020202020204" pitchFamily="34" charset="0"/>
            </a:endParaRPr>
          </a:p>
          <a:p>
            <a:r>
              <a:rPr lang="es-ES" dirty="0" smtClean="0">
                <a:latin typeface="Arial" panose="020B0604020202020204" pitchFamily="34" charset="0"/>
                <a:cs typeface="Arial" panose="020B0604020202020204" pitchFamily="34" charset="0"/>
              </a:rPr>
              <a:t>Párrafo </a:t>
            </a:r>
            <a:r>
              <a:rPr lang="es-ES" dirty="0">
                <a:latin typeface="Arial" panose="020B0604020202020204" pitchFamily="34" charset="0"/>
                <a:cs typeface="Arial" panose="020B0604020202020204" pitchFamily="34" charset="0"/>
              </a:rPr>
              <a:t>completos</a:t>
            </a:r>
          </a:p>
          <a:p>
            <a:r>
              <a:rPr lang="es-ES" dirty="0" smtClean="0">
                <a:latin typeface="Arial" panose="020B0604020202020204" pitchFamily="34" charset="0"/>
                <a:cs typeface="Arial" panose="020B0604020202020204" pitchFamily="34" charset="0"/>
              </a:rPr>
              <a:t>Excelente </a:t>
            </a:r>
            <a:r>
              <a:rPr lang="es-ES" dirty="0">
                <a:latin typeface="Arial" panose="020B0604020202020204" pitchFamily="34" charset="0"/>
                <a:cs typeface="Arial" panose="020B0604020202020204" pitchFamily="34" charset="0"/>
              </a:rPr>
              <a:t>ortografía y redacción</a:t>
            </a:r>
          </a:p>
          <a:p>
            <a:pPr marL="0" indent="0">
              <a:buNone/>
            </a:pPr>
            <a:r>
              <a:rPr lang="es-ES" dirty="0" smtClean="0">
                <a:latin typeface="Arial" panose="020B0604020202020204" pitchFamily="34" charset="0"/>
                <a:cs typeface="Arial" panose="020B0604020202020204" pitchFamily="34" charset="0"/>
              </a:rPr>
              <a:t> </a:t>
            </a:r>
            <a:endParaRPr lang="es-ES" dirty="0">
              <a:latin typeface="Arial" panose="020B0604020202020204" pitchFamily="34" charset="0"/>
              <a:cs typeface="Arial" panose="020B0604020202020204" pitchFamily="34" charset="0"/>
            </a:endParaRPr>
          </a:p>
          <a:p>
            <a:endParaRPr lang="es-ES" dirty="0">
              <a:latin typeface="Arial" panose="020B0604020202020204" pitchFamily="34" charset="0"/>
              <a:cs typeface="Arial" panose="020B0604020202020204" pitchFamily="34" charset="0"/>
            </a:endParaRPr>
          </a:p>
        </p:txBody>
      </p:sp>
      <p:sp>
        <p:nvSpPr>
          <p:cNvPr id="3" name="2 Título"/>
          <p:cNvSpPr>
            <a:spLocks noGrp="1"/>
          </p:cNvSpPr>
          <p:nvPr>
            <p:ph type="title"/>
          </p:nvPr>
        </p:nvSpPr>
        <p:spPr/>
        <p:txBody>
          <a:bodyPr/>
          <a:lstStyle/>
          <a:p>
            <a:r>
              <a:rPr lang="es-ES" sz="3200" b="1" i="1" dirty="0">
                <a:solidFill>
                  <a:schemeClr val="tx1"/>
                </a:solidFill>
                <a:latin typeface="Arial" panose="020B0604020202020204" pitchFamily="34" charset="0"/>
                <a:cs typeface="Arial" panose="020B0604020202020204" pitchFamily="34" charset="0"/>
              </a:rPr>
              <a:t>SUGERENCIAS PARA LA REDACCIÓN DE UN ENSAYO</a:t>
            </a:r>
          </a:p>
        </p:txBody>
      </p:sp>
    </p:spTree>
    <p:extLst>
      <p:ext uri="{BB962C8B-B14F-4D97-AF65-F5344CB8AC3E}">
        <p14:creationId xmlns:p14="http://schemas.microsoft.com/office/powerpoint/2010/main" val="192725918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395536" y="1844823"/>
            <a:ext cx="8568951" cy="4281339"/>
          </a:xfrm>
        </p:spPr>
        <p:txBody>
          <a:bodyPr>
            <a:normAutofit lnSpcReduction="10000"/>
          </a:bodyPr>
          <a:lstStyle/>
          <a:p>
            <a:pPr marL="0" indent="0" algn="just">
              <a:lnSpc>
                <a:spcPct val="150000"/>
              </a:lnSpc>
              <a:buNone/>
            </a:pPr>
            <a:r>
              <a:rPr lang="es-ES" i="1" dirty="0">
                <a:latin typeface="Arial" panose="020B0604020202020204" pitchFamily="34" charset="0"/>
                <a:cs typeface="Arial" panose="020B0604020202020204" pitchFamily="34" charset="0"/>
              </a:rPr>
              <a:t>Un buen ensayo, es como una buena pintura: las frases al igual que los colores, se deben combinar de una forma agradable. La armonía resultante de esta mezcla es el gran secreto de los ensayistas; pero no basta que las ideas de un ensayo, sean armoniosas, deben ser además, como los elementos de un cuadro, es decir vivos y pintorescos, para que puedan mostrar las tesis confrontadas por los argumentos de una forma cautivante y atrayente. </a:t>
            </a:r>
          </a:p>
          <a:p>
            <a:endParaRPr lang="es-ES" dirty="0"/>
          </a:p>
          <a:p>
            <a:endParaRPr lang="es-ES" dirty="0"/>
          </a:p>
        </p:txBody>
      </p:sp>
      <p:sp>
        <p:nvSpPr>
          <p:cNvPr id="3" name="2 Título"/>
          <p:cNvSpPr>
            <a:spLocks noGrp="1"/>
          </p:cNvSpPr>
          <p:nvPr>
            <p:ph type="title"/>
          </p:nvPr>
        </p:nvSpPr>
        <p:spPr/>
        <p:txBody>
          <a:bodyPr/>
          <a:lstStyle/>
          <a:p>
            <a:r>
              <a:rPr lang="es-ES" sz="3200" b="1" i="1" dirty="0">
                <a:solidFill>
                  <a:schemeClr val="tx1"/>
                </a:solidFill>
                <a:latin typeface="Arial" panose="020B0604020202020204" pitchFamily="34" charset="0"/>
                <a:cs typeface="Arial" panose="020B0604020202020204" pitchFamily="34" charset="0"/>
              </a:rPr>
              <a:t>EN SÍNTESIS</a:t>
            </a:r>
          </a:p>
        </p:txBody>
      </p:sp>
    </p:spTree>
    <p:extLst>
      <p:ext uri="{BB962C8B-B14F-4D97-AF65-F5344CB8AC3E}">
        <p14:creationId xmlns:p14="http://schemas.microsoft.com/office/powerpoint/2010/main" val="264821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90040" y="692697"/>
            <a:ext cx="7754713" cy="648071"/>
          </a:xfrm>
        </p:spPr>
        <p:txBody>
          <a:bodyPr/>
          <a:lstStyle/>
          <a:p>
            <a:r>
              <a:rPr lang="es-ES" sz="3200" b="1" i="1" dirty="0" smtClean="0">
                <a:solidFill>
                  <a:schemeClr val="tx1"/>
                </a:solidFill>
                <a:latin typeface="Arial" panose="020B0604020202020204" pitchFamily="34" charset="0"/>
                <a:cs typeface="Arial" panose="020B0604020202020204" pitchFamily="34" charset="0"/>
              </a:rPr>
              <a:t>OBJETIVO: </a:t>
            </a:r>
            <a:endParaRPr lang="es-ES" sz="3200" b="1" i="1" dirty="0">
              <a:solidFill>
                <a:schemeClr val="tx1"/>
              </a:solidFill>
              <a:latin typeface="Arial" panose="020B0604020202020204" pitchFamily="34" charset="0"/>
              <a:cs typeface="Arial" panose="020B0604020202020204" pitchFamily="34" charset="0"/>
            </a:endParaRPr>
          </a:p>
        </p:txBody>
      </p:sp>
      <p:sp>
        <p:nvSpPr>
          <p:cNvPr id="3" name="2 Marcador de texto"/>
          <p:cNvSpPr>
            <a:spLocks noGrp="1"/>
          </p:cNvSpPr>
          <p:nvPr>
            <p:ph type="body" idx="1"/>
          </p:nvPr>
        </p:nvSpPr>
        <p:spPr>
          <a:xfrm>
            <a:off x="611560" y="1268760"/>
            <a:ext cx="7920880" cy="5256584"/>
          </a:xfrm>
        </p:spPr>
        <p:txBody>
          <a:bodyPr>
            <a:noAutofit/>
          </a:bodyPr>
          <a:lstStyle/>
          <a:p>
            <a:pPr>
              <a:lnSpc>
                <a:spcPct val="150000"/>
              </a:lnSpc>
            </a:pPr>
            <a:r>
              <a:rPr lang="es-ES" sz="3200" i="1" dirty="0">
                <a:solidFill>
                  <a:schemeClr val="tx1"/>
                </a:solidFill>
                <a:latin typeface="Arial" panose="020B0604020202020204" pitchFamily="34" charset="0"/>
                <a:cs typeface="Arial" panose="020B0604020202020204" pitchFamily="34" charset="0"/>
              </a:rPr>
              <a:t>Describir  los principales aspectos clínicos, de laboratorio y terapéuticos  de las  enfermedades de transmisión sexual  que permitan al postgradista el diagnóstico precoz y la prevención en la comunidad, a través de casos reales o simulados.</a:t>
            </a:r>
          </a:p>
        </p:txBody>
      </p:sp>
    </p:spTree>
    <p:extLst>
      <p:ext uri="{BB962C8B-B14F-4D97-AF65-F5344CB8AC3E}">
        <p14:creationId xmlns:p14="http://schemas.microsoft.com/office/powerpoint/2010/main" val="14442723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z="3200" b="1" i="1" dirty="0">
                <a:solidFill>
                  <a:schemeClr val="tx1"/>
                </a:solidFill>
                <a:latin typeface="Arial" panose="020B0604020202020204" pitchFamily="34" charset="0"/>
                <a:cs typeface="Arial" panose="020B0604020202020204" pitchFamily="34" charset="0"/>
              </a:rPr>
              <a:t>En esta Clase Taller estudiaremos las Infecciones de transmisión </a:t>
            </a:r>
            <a:r>
              <a:rPr lang="es-ES" sz="3200" b="1" i="1" dirty="0" smtClean="0">
                <a:solidFill>
                  <a:schemeClr val="tx1"/>
                </a:solidFill>
                <a:latin typeface="Arial" panose="020B0604020202020204" pitchFamily="34" charset="0"/>
                <a:cs typeface="Arial" panose="020B0604020202020204" pitchFamily="34" charset="0"/>
              </a:rPr>
              <a:t>sexual</a:t>
            </a:r>
            <a:r>
              <a:rPr lang="es-ES" sz="3200" b="1" i="1" dirty="0">
                <a:solidFill>
                  <a:schemeClr val="tx1"/>
                </a:solidFill>
                <a:latin typeface="Arial" panose="020B0604020202020204" pitchFamily="34" charset="0"/>
                <a:cs typeface="Arial" panose="020B0604020202020204" pitchFamily="34" charset="0"/>
              </a:rPr>
              <a:t>.</a:t>
            </a:r>
          </a:p>
        </p:txBody>
      </p:sp>
      <p:sp>
        <p:nvSpPr>
          <p:cNvPr id="4" name="3 Marcador de contenido"/>
          <p:cNvSpPr>
            <a:spLocks noGrp="1"/>
          </p:cNvSpPr>
          <p:nvPr>
            <p:ph sz="quarter" idx="14"/>
          </p:nvPr>
        </p:nvSpPr>
        <p:spPr>
          <a:xfrm>
            <a:off x="4283968" y="2240280"/>
            <a:ext cx="4536503" cy="3877056"/>
          </a:xfrm>
        </p:spPr>
        <p:txBody>
          <a:bodyPr>
            <a:normAutofit fontScale="92500"/>
          </a:bodyPr>
          <a:lstStyle/>
          <a:p>
            <a:pPr algn="ctr"/>
            <a:r>
              <a:rPr lang="es-ES" i="1" dirty="0">
                <a:latin typeface="Arial" panose="020B0604020202020204" pitchFamily="34" charset="0"/>
                <a:cs typeface="Arial" panose="020B0604020202020204" pitchFamily="34" charset="0"/>
              </a:rPr>
              <a:t>Según escritos recogidos en Egipto, antes de las primeras escrituras en Papiro ya se conocía las enfermedades de transmisión sexual. El Papiro de Ebers, (1550 antes de Cristo) que no es más que  copias de otras escrituras, habla de enfermedades infecciosas transmitidas entre las personas.</a:t>
            </a:r>
          </a:p>
        </p:txBody>
      </p:sp>
      <p:pic>
        <p:nvPicPr>
          <p:cNvPr id="3074" name="Picture 2"/>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899592" y="2204864"/>
            <a:ext cx="3096344" cy="3672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870040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323528" y="692696"/>
            <a:ext cx="8280920" cy="4955203"/>
          </a:xfrm>
          <a:prstGeom prst="rect">
            <a:avLst/>
          </a:prstGeom>
        </p:spPr>
        <p:txBody>
          <a:bodyPr wrap="square">
            <a:spAutoFit/>
          </a:bodyPr>
          <a:lstStyle/>
          <a:p>
            <a:pPr algn="just">
              <a:lnSpc>
                <a:spcPct val="150000"/>
              </a:lnSpc>
            </a:pPr>
            <a:r>
              <a:rPr lang="es-ES" sz="2400" b="1" i="1" dirty="0" smtClean="0">
                <a:latin typeface="Arial" panose="020B0604020202020204" pitchFamily="34" charset="0"/>
                <a:cs typeface="Arial" panose="020B0604020202020204" pitchFamily="34" charset="0"/>
              </a:rPr>
              <a:t>Las Infecciones de transmisión sexual </a:t>
            </a:r>
            <a:r>
              <a:rPr lang="es-ES" sz="2400" i="1" dirty="0" smtClean="0">
                <a:latin typeface="Arial" panose="020B0604020202020204" pitchFamily="34" charset="0"/>
                <a:cs typeface="Arial" panose="020B0604020202020204" pitchFamily="34" charset="0"/>
              </a:rPr>
              <a:t>son consideradas la primera </a:t>
            </a:r>
            <a:r>
              <a:rPr lang="es-ES" sz="2400" i="1" dirty="0">
                <a:latin typeface="Arial" panose="020B0604020202020204" pitchFamily="34" charset="0"/>
                <a:cs typeface="Arial" panose="020B0604020202020204" pitchFamily="34" charset="0"/>
              </a:rPr>
              <a:t>causa de enfermedad inflamatoria pélvica, </a:t>
            </a:r>
            <a:r>
              <a:rPr lang="es-ES" sz="2400" i="1" dirty="0" smtClean="0">
                <a:latin typeface="Arial" panose="020B0604020202020204" pitchFamily="34" charset="0"/>
                <a:cs typeface="Arial" panose="020B0604020202020204" pitchFamily="34" charset="0"/>
              </a:rPr>
              <a:t>abordaremos inicialmente algunos conceptos básicos: </a:t>
            </a:r>
          </a:p>
          <a:p>
            <a:pPr algn="just">
              <a:lnSpc>
                <a:spcPct val="150000"/>
              </a:lnSpc>
            </a:pPr>
            <a:r>
              <a:rPr lang="es-ES" sz="2400" b="1" i="1" dirty="0">
                <a:latin typeface="Arial" panose="020B0604020202020204" pitchFamily="34" charset="0"/>
                <a:cs typeface="Arial" panose="020B0604020202020204" pitchFamily="34" charset="0"/>
              </a:rPr>
              <a:t>Infección:</a:t>
            </a:r>
            <a:r>
              <a:rPr lang="es-ES" sz="2400" i="1" dirty="0">
                <a:latin typeface="Arial" panose="020B0604020202020204" pitchFamily="34" charset="0"/>
                <a:cs typeface="Arial" panose="020B0604020202020204" pitchFamily="34" charset="0"/>
              </a:rPr>
              <a:t> es la respuesta localizada del organismo a una agresión microbiana</a:t>
            </a:r>
            <a:r>
              <a:rPr lang="es-ES" sz="2400" i="1" dirty="0" smtClean="0">
                <a:latin typeface="Arial" panose="020B0604020202020204" pitchFamily="34" charset="0"/>
                <a:cs typeface="Arial" panose="020B0604020202020204" pitchFamily="34" charset="0"/>
              </a:rPr>
              <a:t>.</a:t>
            </a:r>
            <a:endParaRPr lang="es-ES" sz="2400" i="1" dirty="0">
              <a:latin typeface="Arial" panose="020B0604020202020204" pitchFamily="34" charset="0"/>
              <a:cs typeface="Arial" panose="020B0604020202020204" pitchFamily="34" charset="0"/>
            </a:endParaRPr>
          </a:p>
          <a:p>
            <a:pPr algn="just">
              <a:lnSpc>
                <a:spcPct val="150000"/>
              </a:lnSpc>
            </a:pPr>
            <a:r>
              <a:rPr lang="es-ES" sz="2400" b="1" i="1" dirty="0">
                <a:latin typeface="Arial" panose="020B0604020202020204" pitchFamily="34" charset="0"/>
                <a:cs typeface="Arial" panose="020B0604020202020204" pitchFamily="34" charset="0"/>
              </a:rPr>
              <a:t>Sepsis: </a:t>
            </a:r>
            <a:r>
              <a:rPr lang="es-ES" sz="2400" i="1" dirty="0">
                <a:latin typeface="Arial" panose="020B0604020202020204" pitchFamily="34" charset="0"/>
                <a:cs typeface="Arial" panose="020B0604020202020204" pitchFamily="34" charset="0"/>
              </a:rPr>
              <a:t>es la respuesta generalizada del organismo a una agresión microbiana.</a:t>
            </a:r>
          </a:p>
          <a:p>
            <a:pPr algn="just"/>
            <a:endParaRPr lang="es-ES" sz="3200" dirty="0" smtClean="0">
              <a:latin typeface="Arial" panose="020B0604020202020204" pitchFamily="34" charset="0"/>
              <a:cs typeface="Arial" panose="020B0604020202020204" pitchFamily="34" charset="0"/>
            </a:endParaRPr>
          </a:p>
          <a:p>
            <a:pPr algn="just"/>
            <a:endParaRPr lang="es-ES"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54984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z="3200" b="1" i="1" dirty="0" smtClean="0">
                <a:solidFill>
                  <a:schemeClr val="tx1"/>
                </a:solidFill>
                <a:latin typeface="Arial" panose="020B0604020202020204" pitchFamily="34" charset="0"/>
                <a:cs typeface="Arial" panose="020B0604020202020204" pitchFamily="34" charset="0"/>
              </a:rPr>
              <a:t>Síndrome de respuesta Inflamatoria sistémica</a:t>
            </a:r>
            <a:endParaRPr lang="es-ES" sz="3200" b="1" i="1" dirty="0">
              <a:solidFill>
                <a:schemeClr val="tx1"/>
              </a:solidFill>
              <a:latin typeface="Arial" panose="020B0604020202020204" pitchFamily="34" charset="0"/>
              <a:cs typeface="Arial" panose="020B0604020202020204" pitchFamily="34" charset="0"/>
            </a:endParaRPr>
          </a:p>
        </p:txBody>
      </p:sp>
      <p:sp>
        <p:nvSpPr>
          <p:cNvPr id="4" name="3 Marcador de contenido"/>
          <p:cNvSpPr>
            <a:spLocks noGrp="1"/>
          </p:cNvSpPr>
          <p:nvPr>
            <p:ph sz="quarter" idx="14"/>
          </p:nvPr>
        </p:nvSpPr>
        <p:spPr>
          <a:xfrm>
            <a:off x="4427984" y="2240280"/>
            <a:ext cx="4464495" cy="3877056"/>
          </a:xfrm>
        </p:spPr>
        <p:txBody>
          <a:bodyPr>
            <a:normAutofit fontScale="92500" lnSpcReduction="10000"/>
          </a:bodyPr>
          <a:lstStyle/>
          <a:p>
            <a:r>
              <a:rPr lang="es-ES" sz="2600" b="1" i="1" dirty="0">
                <a:latin typeface="Arial" panose="020B0604020202020204" pitchFamily="34" charset="0"/>
                <a:cs typeface="Arial" panose="020B0604020202020204" pitchFamily="34" charset="0"/>
              </a:rPr>
              <a:t>Síndrome de respuesta inflamatoria sistémica (SRIS)</a:t>
            </a:r>
            <a:r>
              <a:rPr lang="es-ES" sz="2600" dirty="0">
                <a:latin typeface="Arial" panose="020B0604020202020204" pitchFamily="34" charset="0"/>
                <a:cs typeface="Arial" panose="020B0604020202020204" pitchFamily="34" charset="0"/>
              </a:rPr>
              <a:t>: es la respuesta generalizada del organismo a una agresión que puede o no ser microbiana. </a:t>
            </a:r>
          </a:p>
          <a:p>
            <a:endParaRPr lang="es-ES" sz="2600" dirty="0">
              <a:latin typeface="Arial" panose="020B0604020202020204" pitchFamily="34" charset="0"/>
              <a:cs typeface="Arial" panose="020B0604020202020204" pitchFamily="34" charset="0"/>
            </a:endParaRPr>
          </a:p>
          <a:p>
            <a:r>
              <a:rPr lang="es-ES" sz="2600" b="1" dirty="0">
                <a:latin typeface="Arial" panose="020B0604020202020204" pitchFamily="34" charset="0"/>
                <a:cs typeface="Arial" panose="020B0604020202020204" pitchFamily="34" charset="0"/>
              </a:rPr>
              <a:t>El SRIS</a:t>
            </a:r>
            <a:r>
              <a:rPr lang="es-ES" sz="2600" dirty="0">
                <a:latin typeface="Arial" panose="020B0604020202020204" pitchFamily="34" charset="0"/>
                <a:cs typeface="Arial" panose="020B0604020202020204" pitchFamily="34" charset="0"/>
              </a:rPr>
              <a:t> no es sinónimo de sepsis, sino una respuesta clínica a una  variedad de insultos.</a:t>
            </a:r>
          </a:p>
          <a:p>
            <a:endParaRPr lang="es-ES" dirty="0">
              <a:latin typeface="Arial" panose="020B0604020202020204" pitchFamily="34" charset="0"/>
              <a:cs typeface="Arial" panose="020B0604020202020204" pitchFamily="34" charset="0"/>
            </a:endParaRPr>
          </a:p>
        </p:txBody>
      </p:sp>
      <p:pic>
        <p:nvPicPr>
          <p:cNvPr id="4098" name="Picture 2"/>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827584" y="2348880"/>
            <a:ext cx="3168352" cy="3816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769325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179512" y="260648"/>
            <a:ext cx="8712967" cy="1200329"/>
          </a:xfrm>
          <a:prstGeom prst="rect">
            <a:avLst/>
          </a:prstGeom>
        </p:spPr>
        <p:txBody>
          <a:bodyPr wrap="square">
            <a:spAutoFit/>
          </a:bodyPr>
          <a:lstStyle/>
          <a:p>
            <a:r>
              <a:rPr lang="es-ES" sz="2400" b="1" i="1" dirty="0" smtClean="0">
                <a:latin typeface="Arial" panose="020B0604020202020204" pitchFamily="34" charset="0"/>
                <a:cs typeface="Arial" panose="020B0604020202020204" pitchFamily="34" charset="0"/>
              </a:rPr>
              <a:t>Relación escalonada entre infección, sepsis, SRIS, choque séptico, síndrome de disfunción múltiple de órganos (SDMO)</a:t>
            </a:r>
            <a:endParaRPr lang="es-ES" sz="2400" b="1" i="1" dirty="0">
              <a:latin typeface="Arial" panose="020B0604020202020204" pitchFamily="34" charset="0"/>
              <a:cs typeface="Arial" panose="020B0604020202020204" pitchFamily="34" charset="0"/>
            </a:endParaRPr>
          </a:p>
        </p:txBody>
      </p:sp>
      <p:sp>
        <p:nvSpPr>
          <p:cNvPr id="5" name="4 Rectángulo"/>
          <p:cNvSpPr/>
          <p:nvPr/>
        </p:nvSpPr>
        <p:spPr>
          <a:xfrm>
            <a:off x="379542" y="1083801"/>
            <a:ext cx="8712967" cy="3970318"/>
          </a:xfrm>
          <a:prstGeom prst="rect">
            <a:avLst/>
          </a:prstGeom>
        </p:spPr>
        <p:txBody>
          <a:bodyPr wrap="square">
            <a:spAutoFit/>
          </a:bodyPr>
          <a:lstStyle/>
          <a:p>
            <a:endParaRPr lang="es-ES" dirty="0"/>
          </a:p>
          <a:p>
            <a:r>
              <a:rPr lang="es-ES" dirty="0"/>
              <a:t>                                                                                            </a:t>
            </a:r>
            <a:r>
              <a:rPr lang="es-ES" dirty="0" smtClean="0"/>
              <a:t>                                                                     </a:t>
            </a:r>
          </a:p>
          <a:p>
            <a:r>
              <a:rPr lang="es-ES" dirty="0" smtClean="0"/>
              <a:t>                                                                  </a:t>
            </a:r>
            <a:endParaRPr lang="es-ES" dirty="0"/>
          </a:p>
          <a:p>
            <a:r>
              <a:rPr lang="es-ES" dirty="0"/>
              <a:t>                                                    </a:t>
            </a:r>
            <a:endParaRPr lang="es-ES" dirty="0" smtClean="0"/>
          </a:p>
          <a:p>
            <a:r>
              <a:rPr lang="es-ES" dirty="0" smtClean="0"/>
              <a:t>                                    </a:t>
            </a:r>
          </a:p>
          <a:p>
            <a:r>
              <a:rPr lang="es-ES" dirty="0" smtClean="0"/>
              <a:t>                                                                                                               </a:t>
            </a:r>
            <a:r>
              <a:rPr lang="es-ES" b="1" i="1" dirty="0" smtClean="0"/>
              <a:t>Disfunción </a:t>
            </a:r>
            <a:r>
              <a:rPr lang="es-ES" b="1" i="1" dirty="0"/>
              <a:t>orgánica </a:t>
            </a:r>
            <a:endParaRPr lang="es-ES" b="1" i="1" dirty="0" smtClean="0"/>
          </a:p>
          <a:p>
            <a:r>
              <a:rPr lang="es-ES" b="1" i="1" dirty="0"/>
              <a:t> </a:t>
            </a:r>
            <a:r>
              <a:rPr lang="es-ES" b="1" i="1" dirty="0" smtClean="0"/>
              <a:t>                                                                                                            Mortalidad</a:t>
            </a:r>
            <a:r>
              <a:rPr lang="es-ES" b="1" i="1" dirty="0"/>
              <a:t>: 40-70</a:t>
            </a:r>
            <a:r>
              <a:rPr lang="es-ES" b="1" i="1" dirty="0" smtClean="0"/>
              <a:t>%</a:t>
            </a:r>
          </a:p>
          <a:p>
            <a:r>
              <a:rPr lang="es-ES" dirty="0"/>
              <a:t>    </a:t>
            </a:r>
            <a:r>
              <a:rPr lang="es-ES" dirty="0" smtClean="0"/>
              <a:t> </a:t>
            </a:r>
            <a:endParaRPr lang="es-ES" dirty="0"/>
          </a:p>
          <a:p>
            <a:r>
              <a:rPr lang="es-ES" dirty="0"/>
              <a:t>                                        </a:t>
            </a:r>
            <a:r>
              <a:rPr lang="es-ES" dirty="0" smtClean="0"/>
              <a:t>                                                                                                                                                     </a:t>
            </a:r>
            <a:endParaRPr lang="es-ES" dirty="0"/>
          </a:p>
          <a:p>
            <a:r>
              <a:rPr lang="es-ES" dirty="0"/>
              <a:t> </a:t>
            </a:r>
            <a:endParaRPr lang="es-ES" dirty="0" smtClean="0"/>
          </a:p>
          <a:p>
            <a:r>
              <a:rPr lang="es-ES" dirty="0" smtClean="0"/>
              <a:t>                                                                                           </a:t>
            </a:r>
          </a:p>
          <a:p>
            <a:endParaRPr lang="es-ES" dirty="0" smtClean="0"/>
          </a:p>
          <a:p>
            <a:r>
              <a:rPr lang="es-ES" b="1" i="1" dirty="0"/>
              <a:t>                                    </a:t>
            </a:r>
            <a:r>
              <a:rPr lang="es-ES" b="1" i="1" dirty="0" smtClean="0"/>
              <a:t>                                                                  Mortalidad</a:t>
            </a:r>
            <a:r>
              <a:rPr lang="es-ES" b="1" i="1" dirty="0"/>
              <a:t>: 25-30%</a:t>
            </a:r>
          </a:p>
          <a:p>
            <a:endParaRPr lang="es-ES" dirty="0"/>
          </a:p>
        </p:txBody>
      </p:sp>
      <p:sp>
        <p:nvSpPr>
          <p:cNvPr id="7" name="6 Rectángulo"/>
          <p:cNvSpPr/>
          <p:nvPr/>
        </p:nvSpPr>
        <p:spPr>
          <a:xfrm>
            <a:off x="6876256" y="1196752"/>
            <a:ext cx="1656184"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i="1" dirty="0">
                <a:solidFill>
                  <a:schemeClr val="tx1"/>
                </a:solidFill>
                <a:latin typeface="Arial" panose="020B0604020202020204" pitchFamily="34" charset="0"/>
                <a:cs typeface="Arial" panose="020B0604020202020204" pitchFamily="34" charset="0"/>
              </a:rPr>
              <a:t>SDMOS</a:t>
            </a:r>
          </a:p>
        </p:txBody>
      </p:sp>
      <p:sp>
        <p:nvSpPr>
          <p:cNvPr id="8" name="7 Rectángulo"/>
          <p:cNvSpPr/>
          <p:nvPr/>
        </p:nvSpPr>
        <p:spPr>
          <a:xfrm>
            <a:off x="4535994" y="1916832"/>
            <a:ext cx="2196245" cy="6012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i="1" dirty="0">
                <a:solidFill>
                  <a:schemeClr val="tx1"/>
                </a:solidFill>
                <a:latin typeface="Arial" panose="020B0604020202020204" pitchFamily="34" charset="0"/>
                <a:cs typeface="Arial" panose="020B0604020202020204" pitchFamily="34" charset="0"/>
              </a:rPr>
              <a:t>SHOCK SÉPTICO </a:t>
            </a:r>
          </a:p>
        </p:txBody>
      </p:sp>
      <p:sp>
        <p:nvSpPr>
          <p:cNvPr id="13" name="12 Rectángulo"/>
          <p:cNvSpPr/>
          <p:nvPr/>
        </p:nvSpPr>
        <p:spPr>
          <a:xfrm>
            <a:off x="2411760" y="2518048"/>
            <a:ext cx="1944216" cy="5509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i="1" dirty="0">
                <a:solidFill>
                  <a:schemeClr val="tx1"/>
                </a:solidFill>
                <a:latin typeface="Arial" panose="020B0604020202020204" pitchFamily="34" charset="0"/>
                <a:cs typeface="Arial" panose="020B0604020202020204" pitchFamily="34" charset="0"/>
              </a:rPr>
              <a:t>SEPSIS GRAVE </a:t>
            </a:r>
          </a:p>
        </p:txBody>
      </p:sp>
      <p:sp>
        <p:nvSpPr>
          <p:cNvPr id="14" name="13 Rectángulo"/>
          <p:cNvSpPr/>
          <p:nvPr/>
        </p:nvSpPr>
        <p:spPr>
          <a:xfrm>
            <a:off x="611560" y="3465004"/>
            <a:ext cx="1800200" cy="4680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i="1" dirty="0">
                <a:solidFill>
                  <a:schemeClr val="tx1"/>
                </a:solidFill>
                <a:latin typeface="Arial" panose="020B0604020202020204" pitchFamily="34" charset="0"/>
                <a:cs typeface="Arial" panose="020B0604020202020204" pitchFamily="34" charset="0"/>
              </a:rPr>
              <a:t>SEPSIS</a:t>
            </a:r>
          </a:p>
        </p:txBody>
      </p:sp>
      <p:sp>
        <p:nvSpPr>
          <p:cNvPr id="16" name="15 Rectángulo"/>
          <p:cNvSpPr/>
          <p:nvPr/>
        </p:nvSpPr>
        <p:spPr>
          <a:xfrm>
            <a:off x="395536" y="4365104"/>
            <a:ext cx="2016224"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i="1" dirty="0">
                <a:solidFill>
                  <a:schemeClr val="tx1"/>
                </a:solidFill>
                <a:latin typeface="Arial" panose="020B0604020202020204" pitchFamily="34" charset="0"/>
                <a:cs typeface="Arial" panose="020B0604020202020204" pitchFamily="34" charset="0"/>
              </a:rPr>
              <a:t>BACTERIEMIA</a:t>
            </a:r>
            <a:r>
              <a:rPr lang="es-ES" dirty="0"/>
              <a:t> </a:t>
            </a:r>
          </a:p>
        </p:txBody>
      </p:sp>
      <p:sp>
        <p:nvSpPr>
          <p:cNvPr id="17" name="16 Rectángulo"/>
          <p:cNvSpPr/>
          <p:nvPr/>
        </p:nvSpPr>
        <p:spPr>
          <a:xfrm>
            <a:off x="184981" y="5445224"/>
            <a:ext cx="1872208"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i="1" dirty="0">
                <a:solidFill>
                  <a:schemeClr val="tx1"/>
                </a:solidFill>
                <a:latin typeface="Arial" panose="020B0604020202020204" pitchFamily="34" charset="0"/>
                <a:cs typeface="Arial" panose="020B0604020202020204" pitchFamily="34" charset="0"/>
              </a:rPr>
              <a:t>INFECCIÓN</a:t>
            </a:r>
          </a:p>
        </p:txBody>
      </p:sp>
      <p:cxnSp>
        <p:nvCxnSpPr>
          <p:cNvPr id="19" name="18 Conector recto"/>
          <p:cNvCxnSpPr/>
          <p:nvPr/>
        </p:nvCxnSpPr>
        <p:spPr>
          <a:xfrm>
            <a:off x="4736025" y="3284984"/>
            <a:ext cx="3940431" cy="0"/>
          </a:xfrm>
          <a:prstGeom prst="line">
            <a:avLst/>
          </a:prstGeom>
        </p:spPr>
        <p:style>
          <a:lnRef idx="1">
            <a:schemeClr val="accent1"/>
          </a:lnRef>
          <a:fillRef idx="0">
            <a:schemeClr val="accent1"/>
          </a:fillRef>
          <a:effectRef idx="0">
            <a:schemeClr val="accent1"/>
          </a:effectRef>
          <a:fontRef idx="minor">
            <a:schemeClr val="tx1"/>
          </a:fontRef>
        </p:style>
      </p:cxnSp>
      <p:sp>
        <p:nvSpPr>
          <p:cNvPr id="27" name="26 Flecha abajo"/>
          <p:cNvSpPr/>
          <p:nvPr/>
        </p:nvSpPr>
        <p:spPr>
          <a:xfrm>
            <a:off x="5364088" y="2636912"/>
            <a:ext cx="432048"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8" name="27 Flecha abajo"/>
          <p:cNvSpPr/>
          <p:nvPr/>
        </p:nvSpPr>
        <p:spPr>
          <a:xfrm>
            <a:off x="4283969" y="3465004"/>
            <a:ext cx="720080" cy="126014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1043159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88490" y="404664"/>
            <a:ext cx="7756263" cy="936104"/>
          </a:xfrm>
        </p:spPr>
        <p:txBody>
          <a:bodyPr/>
          <a:lstStyle/>
          <a:p>
            <a:r>
              <a:rPr lang="es-ES" sz="3200" b="1" i="1" dirty="0">
                <a:solidFill>
                  <a:schemeClr val="tx1"/>
                </a:solidFill>
                <a:latin typeface="Arial" panose="020B0604020202020204" pitchFamily="34" charset="0"/>
                <a:cs typeface="Arial" panose="020B0604020202020204" pitchFamily="34" charset="0"/>
              </a:rPr>
              <a:t>Agentes Etiológicos de Infecciones de Transmisión Sexual</a:t>
            </a:r>
            <a:br>
              <a:rPr lang="es-ES" sz="3200" b="1" i="1" dirty="0">
                <a:solidFill>
                  <a:schemeClr val="tx1"/>
                </a:solidFill>
                <a:latin typeface="Arial" panose="020B0604020202020204" pitchFamily="34" charset="0"/>
                <a:cs typeface="Arial" panose="020B0604020202020204" pitchFamily="34" charset="0"/>
              </a:rPr>
            </a:br>
            <a:endParaRPr lang="es-ES" sz="3200" b="1" i="1" dirty="0">
              <a:solidFill>
                <a:schemeClr val="tx1"/>
              </a:solidFill>
              <a:latin typeface="Arial" panose="020B0604020202020204" pitchFamily="34" charset="0"/>
              <a:cs typeface="Arial" panose="020B0604020202020204" pitchFamily="34" charset="0"/>
            </a:endParaRPr>
          </a:p>
        </p:txBody>
      </p:sp>
      <p:sp>
        <p:nvSpPr>
          <p:cNvPr id="3" name="2 Marcador de contenido"/>
          <p:cNvSpPr>
            <a:spLocks noGrp="1"/>
          </p:cNvSpPr>
          <p:nvPr>
            <p:ph sz="quarter" idx="13"/>
          </p:nvPr>
        </p:nvSpPr>
        <p:spPr>
          <a:xfrm>
            <a:off x="395536" y="1412776"/>
            <a:ext cx="2052228" cy="5040560"/>
          </a:xfrm>
        </p:spPr>
        <p:txBody>
          <a:bodyPr>
            <a:normAutofit/>
          </a:bodyPr>
          <a:lstStyle/>
          <a:p>
            <a:pPr marL="0" indent="0">
              <a:buNone/>
            </a:pPr>
            <a:r>
              <a:rPr lang="pt-BR" b="1" i="1" dirty="0">
                <a:latin typeface="Arial" panose="020B0604020202020204" pitchFamily="34" charset="0"/>
                <a:cs typeface="Arial" panose="020B0604020202020204" pitchFamily="34" charset="0"/>
              </a:rPr>
              <a:t>Virales</a:t>
            </a:r>
          </a:p>
          <a:p>
            <a:pPr marL="0" indent="0">
              <a:buNone/>
            </a:pPr>
            <a:endParaRPr lang="pt-BR" i="1" dirty="0" smtClean="0">
              <a:latin typeface="Arial" panose="020B0604020202020204" pitchFamily="34" charset="0"/>
              <a:cs typeface="Arial" panose="020B0604020202020204" pitchFamily="34" charset="0"/>
            </a:endParaRPr>
          </a:p>
          <a:p>
            <a:pPr marL="0" indent="0">
              <a:buNone/>
            </a:pPr>
            <a:endParaRPr lang="pt-BR" b="1" i="1" dirty="0">
              <a:latin typeface="Arial" panose="020B0604020202020204" pitchFamily="34" charset="0"/>
              <a:cs typeface="Arial" panose="020B0604020202020204" pitchFamily="34" charset="0"/>
            </a:endParaRPr>
          </a:p>
          <a:p>
            <a:pPr marL="0" indent="0">
              <a:buNone/>
            </a:pPr>
            <a:r>
              <a:rPr lang="pt-BR" b="1" i="1" dirty="0" smtClean="0">
                <a:latin typeface="Arial" panose="020B0604020202020204" pitchFamily="34" charset="0"/>
                <a:cs typeface="Arial" panose="020B0604020202020204" pitchFamily="34" charset="0"/>
              </a:rPr>
              <a:t>Bacterianos</a:t>
            </a:r>
            <a:endParaRPr lang="pt-BR" b="1" i="1" dirty="0">
              <a:latin typeface="Arial" panose="020B0604020202020204" pitchFamily="34" charset="0"/>
              <a:cs typeface="Arial" panose="020B0604020202020204" pitchFamily="34" charset="0"/>
            </a:endParaRPr>
          </a:p>
          <a:p>
            <a:endParaRPr lang="pt-BR" i="1" dirty="0">
              <a:latin typeface="Arial" panose="020B0604020202020204" pitchFamily="34" charset="0"/>
              <a:cs typeface="Arial" panose="020B0604020202020204" pitchFamily="34" charset="0"/>
            </a:endParaRPr>
          </a:p>
          <a:p>
            <a:pPr marL="0" indent="0">
              <a:buNone/>
            </a:pPr>
            <a:r>
              <a:rPr lang="pt-BR" b="1" i="1" dirty="0" err="1" smtClean="0">
                <a:latin typeface="Arial" panose="020B0604020202020204" pitchFamily="34" charset="0"/>
                <a:cs typeface="Arial" panose="020B0604020202020204" pitchFamily="34" charset="0"/>
              </a:rPr>
              <a:t>Clamidias</a:t>
            </a:r>
            <a:endParaRPr lang="pt-BR" b="1" i="1" dirty="0">
              <a:latin typeface="Arial" panose="020B0604020202020204" pitchFamily="34" charset="0"/>
              <a:cs typeface="Arial" panose="020B0604020202020204" pitchFamily="34" charset="0"/>
            </a:endParaRPr>
          </a:p>
          <a:p>
            <a:endParaRPr lang="pt-BR" i="1" dirty="0">
              <a:latin typeface="Arial" panose="020B0604020202020204" pitchFamily="34" charset="0"/>
              <a:cs typeface="Arial" panose="020B0604020202020204" pitchFamily="34" charset="0"/>
            </a:endParaRPr>
          </a:p>
          <a:p>
            <a:pPr marL="0" indent="0">
              <a:buNone/>
            </a:pPr>
            <a:r>
              <a:rPr lang="pt-BR" b="1" i="1" dirty="0" smtClean="0">
                <a:latin typeface="Arial" panose="020B0604020202020204" pitchFamily="34" charset="0"/>
                <a:cs typeface="Arial" panose="020B0604020202020204" pitchFamily="34" charset="0"/>
              </a:rPr>
              <a:t>Hongos</a:t>
            </a:r>
            <a:endParaRPr lang="pt-BR" b="1" i="1" dirty="0">
              <a:latin typeface="Arial" panose="020B0604020202020204" pitchFamily="34" charset="0"/>
              <a:cs typeface="Arial" panose="020B0604020202020204" pitchFamily="34" charset="0"/>
            </a:endParaRPr>
          </a:p>
          <a:p>
            <a:pPr marL="0" indent="0">
              <a:buNone/>
            </a:pPr>
            <a:endParaRPr lang="pt-BR" i="1" dirty="0" smtClean="0">
              <a:latin typeface="Arial" panose="020B0604020202020204" pitchFamily="34" charset="0"/>
              <a:cs typeface="Arial" panose="020B0604020202020204" pitchFamily="34" charset="0"/>
            </a:endParaRPr>
          </a:p>
          <a:p>
            <a:pPr marL="0" indent="0">
              <a:buNone/>
            </a:pPr>
            <a:r>
              <a:rPr lang="pt-BR" b="1" i="1" dirty="0" smtClean="0">
                <a:latin typeface="Arial" panose="020B0604020202020204" pitchFamily="34" charset="0"/>
                <a:cs typeface="Arial" panose="020B0604020202020204" pitchFamily="34" charset="0"/>
              </a:rPr>
              <a:t>Protozoos</a:t>
            </a:r>
            <a:endParaRPr lang="pt-BR" b="1" i="1" dirty="0">
              <a:latin typeface="Arial" panose="020B0604020202020204" pitchFamily="34" charset="0"/>
              <a:cs typeface="Arial" panose="020B0604020202020204" pitchFamily="34" charset="0"/>
            </a:endParaRPr>
          </a:p>
          <a:p>
            <a:endParaRPr lang="es-ES" dirty="0"/>
          </a:p>
        </p:txBody>
      </p:sp>
      <p:sp>
        <p:nvSpPr>
          <p:cNvPr id="4" name="3 Marcador de contenido"/>
          <p:cNvSpPr>
            <a:spLocks noGrp="1"/>
          </p:cNvSpPr>
          <p:nvPr>
            <p:ph sz="quarter" idx="14"/>
          </p:nvPr>
        </p:nvSpPr>
        <p:spPr>
          <a:xfrm>
            <a:off x="2555776" y="1268760"/>
            <a:ext cx="6480720" cy="5112568"/>
          </a:xfrm>
        </p:spPr>
        <p:txBody>
          <a:bodyPr>
            <a:normAutofit fontScale="25000" lnSpcReduction="20000"/>
          </a:bodyPr>
          <a:lstStyle/>
          <a:p>
            <a:pPr marL="0" indent="0" algn="just">
              <a:buNone/>
            </a:pPr>
            <a:endParaRPr lang="es-ES" dirty="0" smtClean="0">
              <a:latin typeface="Arial" panose="020B0604020202020204" pitchFamily="34" charset="0"/>
              <a:cs typeface="Arial" panose="020B0604020202020204" pitchFamily="34" charset="0"/>
            </a:endParaRPr>
          </a:p>
          <a:p>
            <a:pPr marL="0" indent="0" algn="just">
              <a:buNone/>
            </a:pPr>
            <a:r>
              <a:rPr lang="es-ES" sz="9600" dirty="0" smtClean="0">
                <a:latin typeface="Arial" panose="020B0604020202020204" pitchFamily="34" charset="0"/>
                <a:cs typeface="Arial" panose="020B0604020202020204" pitchFamily="34" charset="0"/>
              </a:rPr>
              <a:t>Virus de VIH, Hepatitis B, Herpes Simple, Papiloma Humano.</a:t>
            </a:r>
          </a:p>
          <a:p>
            <a:pPr marL="0" indent="0">
              <a:buNone/>
            </a:pPr>
            <a:endParaRPr lang="es-ES" sz="9600" i="1" dirty="0" smtClean="0">
              <a:latin typeface="Arial" panose="020B0604020202020204" pitchFamily="34" charset="0"/>
              <a:cs typeface="Arial" panose="020B0604020202020204" pitchFamily="34" charset="0"/>
            </a:endParaRPr>
          </a:p>
          <a:p>
            <a:pPr marL="0" indent="0">
              <a:buNone/>
            </a:pPr>
            <a:r>
              <a:rPr lang="es-ES" sz="9600" i="1" dirty="0" smtClean="0">
                <a:latin typeface="Arial" panose="020B0604020202020204" pitchFamily="34" charset="0"/>
                <a:cs typeface="Arial" panose="020B0604020202020204" pitchFamily="34" charset="0"/>
              </a:rPr>
              <a:t>Neisseria </a:t>
            </a:r>
            <a:r>
              <a:rPr lang="es-ES" sz="9600" i="1" dirty="0">
                <a:latin typeface="Arial" panose="020B0604020202020204" pitchFamily="34" charset="0"/>
                <a:cs typeface="Arial" panose="020B0604020202020204" pitchFamily="34" charset="0"/>
              </a:rPr>
              <a:t>gonorrohoeae, </a:t>
            </a:r>
            <a:r>
              <a:rPr lang="es-ES" sz="9600" i="1" dirty="0" smtClean="0">
                <a:latin typeface="Arial" panose="020B0604020202020204" pitchFamily="34" charset="0"/>
                <a:cs typeface="Arial" panose="020B0604020202020204" pitchFamily="34" charset="0"/>
              </a:rPr>
              <a:t>Treponema </a:t>
            </a:r>
            <a:r>
              <a:rPr lang="es-ES" sz="9600" i="1" dirty="0">
                <a:latin typeface="Arial" panose="020B0604020202020204" pitchFamily="34" charset="0"/>
                <a:cs typeface="Arial" panose="020B0604020202020204" pitchFamily="34" charset="0"/>
              </a:rPr>
              <a:t>pallidum, </a:t>
            </a:r>
            <a:r>
              <a:rPr lang="es-ES" sz="9600" i="1" dirty="0" err="1">
                <a:latin typeface="Arial" panose="020B0604020202020204" pitchFamily="34" charset="0"/>
                <a:cs typeface="Arial" panose="020B0604020202020204" pitchFamily="34" charset="0"/>
              </a:rPr>
              <a:t>Microoorganismos</a:t>
            </a:r>
            <a:r>
              <a:rPr lang="es-ES" sz="9600" i="1" dirty="0">
                <a:latin typeface="Arial" panose="020B0604020202020204" pitchFamily="34" charset="0"/>
                <a:cs typeface="Arial" panose="020B0604020202020204" pitchFamily="34" charset="0"/>
              </a:rPr>
              <a:t> de la VB, </a:t>
            </a:r>
            <a:r>
              <a:rPr lang="es-ES" sz="9600" i="1" dirty="0" err="1">
                <a:latin typeface="Arial" panose="020B0604020202020204" pitchFamily="34" charset="0"/>
                <a:cs typeface="Arial" panose="020B0604020202020204" pitchFamily="34" charset="0"/>
              </a:rPr>
              <a:t>Micoplasma</a:t>
            </a:r>
            <a:r>
              <a:rPr lang="es-ES" sz="9600" i="1" dirty="0">
                <a:latin typeface="Arial" panose="020B0604020202020204" pitchFamily="34" charset="0"/>
                <a:cs typeface="Arial" panose="020B0604020202020204" pitchFamily="34" charset="0"/>
              </a:rPr>
              <a:t> genitales</a:t>
            </a:r>
          </a:p>
          <a:p>
            <a:pPr marL="0" indent="0" algn="just">
              <a:buNone/>
            </a:pPr>
            <a:endParaRPr lang="es-ES" sz="9600" dirty="0" smtClean="0">
              <a:latin typeface="Arial" panose="020B0604020202020204" pitchFamily="34" charset="0"/>
              <a:cs typeface="Arial" panose="020B0604020202020204" pitchFamily="34" charset="0"/>
            </a:endParaRPr>
          </a:p>
          <a:p>
            <a:pPr marL="0" indent="0" algn="just">
              <a:buNone/>
            </a:pPr>
            <a:r>
              <a:rPr lang="es-ES" sz="9600" dirty="0" smtClean="0">
                <a:latin typeface="Arial" panose="020B0604020202020204" pitchFamily="34" charset="0"/>
                <a:cs typeface="Arial" panose="020B0604020202020204" pitchFamily="34" charset="0"/>
              </a:rPr>
              <a:t>Chlamydia </a:t>
            </a:r>
            <a:r>
              <a:rPr lang="es-ES" sz="9600" dirty="0" err="1" smtClean="0">
                <a:latin typeface="Arial" panose="020B0604020202020204" pitchFamily="34" charset="0"/>
                <a:cs typeface="Arial" panose="020B0604020202020204" pitchFamily="34" charset="0"/>
              </a:rPr>
              <a:t>trachomatis</a:t>
            </a:r>
            <a:endParaRPr lang="es-ES" sz="9600" dirty="0" smtClean="0">
              <a:latin typeface="Arial" panose="020B0604020202020204" pitchFamily="34" charset="0"/>
              <a:cs typeface="Arial" panose="020B0604020202020204" pitchFamily="34" charset="0"/>
            </a:endParaRPr>
          </a:p>
          <a:p>
            <a:pPr marL="0" indent="0" algn="just">
              <a:buNone/>
            </a:pPr>
            <a:endParaRPr lang="es-ES" sz="9600" dirty="0" smtClean="0">
              <a:latin typeface="Arial" panose="020B0604020202020204" pitchFamily="34" charset="0"/>
              <a:cs typeface="Arial" panose="020B0604020202020204" pitchFamily="34" charset="0"/>
            </a:endParaRPr>
          </a:p>
          <a:p>
            <a:pPr marL="0" indent="0" algn="just">
              <a:buNone/>
            </a:pPr>
            <a:r>
              <a:rPr lang="es-ES" sz="9600" dirty="0" smtClean="0">
                <a:latin typeface="Arial" panose="020B0604020202020204" pitchFamily="34" charset="0"/>
                <a:cs typeface="Arial" panose="020B0604020202020204" pitchFamily="34" charset="0"/>
              </a:rPr>
              <a:t>Cándida </a:t>
            </a:r>
            <a:r>
              <a:rPr lang="es-ES" sz="9600" dirty="0">
                <a:latin typeface="Arial" panose="020B0604020202020204" pitchFamily="34" charset="0"/>
                <a:cs typeface="Arial" panose="020B0604020202020204" pitchFamily="34" charset="0"/>
              </a:rPr>
              <a:t>albicans</a:t>
            </a:r>
          </a:p>
          <a:p>
            <a:pPr marL="0" indent="0" algn="just">
              <a:buNone/>
            </a:pPr>
            <a:endParaRPr lang="es-ES" sz="9600" dirty="0" smtClean="0">
              <a:latin typeface="Arial" panose="020B0604020202020204" pitchFamily="34" charset="0"/>
              <a:cs typeface="Arial" panose="020B0604020202020204" pitchFamily="34" charset="0"/>
            </a:endParaRPr>
          </a:p>
          <a:p>
            <a:pPr marL="0" indent="0" algn="just">
              <a:buNone/>
            </a:pPr>
            <a:endParaRPr lang="es-ES" sz="9600" dirty="0" smtClean="0">
              <a:latin typeface="Arial" panose="020B0604020202020204" pitchFamily="34" charset="0"/>
              <a:cs typeface="Arial" panose="020B0604020202020204" pitchFamily="34" charset="0"/>
            </a:endParaRPr>
          </a:p>
          <a:p>
            <a:pPr marL="0" indent="0" algn="just">
              <a:buNone/>
            </a:pPr>
            <a:r>
              <a:rPr lang="es-ES" sz="9600" dirty="0" err="1" smtClean="0">
                <a:latin typeface="Arial" panose="020B0604020202020204" pitchFamily="34" charset="0"/>
                <a:cs typeface="Arial" panose="020B0604020202020204" pitchFamily="34" charset="0"/>
              </a:rPr>
              <a:t>Trichomona</a:t>
            </a:r>
            <a:r>
              <a:rPr lang="es-ES" sz="9600" dirty="0" smtClean="0">
                <a:latin typeface="Arial" panose="020B0604020202020204" pitchFamily="34" charset="0"/>
                <a:cs typeface="Arial" panose="020B0604020202020204" pitchFamily="34" charset="0"/>
              </a:rPr>
              <a:t> </a:t>
            </a:r>
            <a:r>
              <a:rPr lang="es-ES" sz="9600" dirty="0">
                <a:latin typeface="Arial" panose="020B0604020202020204" pitchFamily="34" charset="0"/>
                <a:cs typeface="Arial" panose="020B0604020202020204" pitchFamily="34" charset="0"/>
              </a:rPr>
              <a:t>vaginalis</a:t>
            </a:r>
          </a:p>
          <a:p>
            <a:pPr marL="0" indent="0" algn="just">
              <a:buNone/>
            </a:pPr>
            <a:endParaRPr lang="es-ES" dirty="0"/>
          </a:p>
          <a:p>
            <a:pPr algn="just"/>
            <a:endParaRPr lang="es-ES" dirty="0" smtClean="0"/>
          </a:p>
        </p:txBody>
      </p:sp>
      <p:sp>
        <p:nvSpPr>
          <p:cNvPr id="5" name="4 Flecha derecha"/>
          <p:cNvSpPr/>
          <p:nvPr/>
        </p:nvSpPr>
        <p:spPr>
          <a:xfrm>
            <a:off x="1547664" y="1412776"/>
            <a:ext cx="954106" cy="57606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 name="5 Flecha derecha"/>
          <p:cNvSpPr/>
          <p:nvPr/>
        </p:nvSpPr>
        <p:spPr>
          <a:xfrm>
            <a:off x="2302082" y="2420888"/>
            <a:ext cx="325702" cy="936104"/>
          </a:xfrm>
          <a:prstGeom prst="rightArrow">
            <a:avLst>
              <a:gd name="adj1" fmla="val 65392"/>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Flecha derecha"/>
          <p:cNvSpPr/>
          <p:nvPr/>
        </p:nvSpPr>
        <p:spPr>
          <a:xfrm>
            <a:off x="1979712" y="3645024"/>
            <a:ext cx="648072" cy="57606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 name="7 Flecha derecha"/>
          <p:cNvSpPr/>
          <p:nvPr/>
        </p:nvSpPr>
        <p:spPr>
          <a:xfrm>
            <a:off x="1763688" y="4509120"/>
            <a:ext cx="792088" cy="50405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8 Flecha derecha"/>
          <p:cNvSpPr/>
          <p:nvPr/>
        </p:nvSpPr>
        <p:spPr>
          <a:xfrm>
            <a:off x="2051720" y="5301208"/>
            <a:ext cx="504056" cy="7920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12830306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908720"/>
            <a:ext cx="7848872" cy="5184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5394862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artoné">
  <a:themeElements>
    <a:clrScheme name="Cartoné">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Cartoné">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475</TotalTime>
  <Words>1532</Words>
  <Application>Microsoft Office PowerPoint</Application>
  <PresentationFormat>Presentación en pantalla (4:3)</PresentationFormat>
  <Paragraphs>156</Paragraphs>
  <Slides>28</Slides>
  <Notes>1</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28</vt:i4>
      </vt:variant>
    </vt:vector>
  </HeadingPairs>
  <TitlesOfParts>
    <vt:vector size="33" baseType="lpstr">
      <vt:lpstr>Arial</vt:lpstr>
      <vt:lpstr>Book Antiqua</vt:lpstr>
      <vt:lpstr>Calibri</vt:lpstr>
      <vt:lpstr>Wingdings</vt:lpstr>
      <vt:lpstr>Cartoné</vt:lpstr>
      <vt:lpstr>SUMARIO: </vt:lpstr>
      <vt:lpstr>Presentación de PowerPoint</vt:lpstr>
      <vt:lpstr>OBJETIVO: </vt:lpstr>
      <vt:lpstr>En esta Clase Taller estudiaremos las Infecciones de transmisión sexual.</vt:lpstr>
      <vt:lpstr>Presentación de PowerPoint</vt:lpstr>
      <vt:lpstr>Síndrome de respuesta Inflamatoria sistémica</vt:lpstr>
      <vt:lpstr>Presentación de PowerPoint</vt:lpstr>
      <vt:lpstr>Agentes Etiológicos de Infecciones de Transmisión Sexual </vt:lpstr>
      <vt:lpstr>Presentación de PowerPoint</vt:lpstr>
      <vt:lpstr>  Infecciones de Transmisión Sexual y algunas de sus Complicaciones </vt:lpstr>
      <vt:lpstr>Presentación de PowerPoint</vt:lpstr>
      <vt:lpstr>Infecciones de Transmisión Sexual y algunas de sus Complicaciones</vt:lpstr>
      <vt:lpstr>   Relaciones entre las ITS  y la infección por el VIH </vt:lpstr>
      <vt:lpstr>Situaciones problemas: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CONCLUSIONES.</vt:lpstr>
      <vt:lpstr>Presentación de PowerPoint</vt:lpstr>
      <vt:lpstr>Presentación de PowerPoint</vt:lpstr>
      <vt:lpstr>SUGERENCIAS PARA LA REDACCIÓN DE UN ENSAYO</vt:lpstr>
      <vt:lpstr>EN SÍNTESIS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usuario</dc:creator>
  <cp:lastModifiedBy>user</cp:lastModifiedBy>
  <cp:revision>54</cp:revision>
  <dcterms:created xsi:type="dcterms:W3CDTF">2015-09-21T23:03:49Z</dcterms:created>
  <dcterms:modified xsi:type="dcterms:W3CDTF">2017-03-21T11:53:35Z</dcterms:modified>
</cp:coreProperties>
</file>