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41" r:id="rId1"/>
  </p:sldMasterIdLst>
  <p:sldIdLst>
    <p:sldId id="256" r:id="rId2"/>
    <p:sldId id="257" r:id="rId3"/>
    <p:sldId id="267" r:id="rId4"/>
    <p:sldId id="258" r:id="rId5"/>
    <p:sldId id="259" r:id="rId6"/>
    <p:sldId id="260" r:id="rId7"/>
    <p:sldId id="261" r:id="rId8"/>
    <p:sldId id="262" r:id="rId9"/>
    <p:sldId id="263" r:id="rId10"/>
    <p:sldId id="264" r:id="rId11"/>
    <p:sldId id="265" r:id="rId12"/>
    <p:sldId id="266" r:id="rId13"/>
  </p:sldIdLst>
  <p:sldSz cx="12192000" cy="6858000"/>
  <p:notesSz cx="6858000" cy="9144000"/>
  <p:defaultTextStyle>
    <a:defPPr>
      <a:defRPr lang="es-EC"/>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70" d="100"/>
          <a:sy n="70" d="100"/>
        </p:scale>
        <p:origin x="714"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a de título">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s-ES" smtClean="0"/>
              <a:t>Haga clic para modificar el estilo de título del patrón</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smtClean="0"/>
              <a:t>Haga clic para modificar el estilo de subtítulo del patrón</a:t>
            </a:r>
            <a:endParaRPr lang="en-US" dirty="0"/>
          </a:p>
        </p:txBody>
      </p:sp>
      <p:sp>
        <p:nvSpPr>
          <p:cNvPr id="4" name="Date Placeholder 3"/>
          <p:cNvSpPr>
            <a:spLocks noGrp="1"/>
          </p:cNvSpPr>
          <p:nvPr>
            <p:ph type="dt" sz="half" idx="10"/>
          </p:nvPr>
        </p:nvSpPr>
        <p:spPr/>
        <p:txBody>
          <a:bodyPr/>
          <a:lstStyle/>
          <a:p>
            <a:fld id="{D884ED99-3356-4C98-9406-8E6A97B0FC36}" type="datetimeFigureOut">
              <a:rPr lang="es-EC" smtClean="0"/>
              <a:t>10/03/2017</a:t>
            </a:fld>
            <a:endParaRPr lang="es-EC"/>
          </a:p>
        </p:txBody>
      </p:sp>
      <p:sp>
        <p:nvSpPr>
          <p:cNvPr id="5" name="Footer Placeholder 4"/>
          <p:cNvSpPr>
            <a:spLocks noGrp="1"/>
          </p:cNvSpPr>
          <p:nvPr>
            <p:ph type="ftr" sz="quarter" idx="11"/>
          </p:nvPr>
        </p:nvSpPr>
        <p:spPr/>
        <p:txBody>
          <a:bodyPr/>
          <a:lstStyle/>
          <a:p>
            <a:endParaRPr lang="es-EC"/>
          </a:p>
        </p:txBody>
      </p:sp>
      <p:sp>
        <p:nvSpPr>
          <p:cNvPr id="6" name="Slide Number Placeholder 5"/>
          <p:cNvSpPr>
            <a:spLocks noGrp="1"/>
          </p:cNvSpPr>
          <p:nvPr>
            <p:ph type="sldNum" sz="quarter" idx="12"/>
          </p:nvPr>
        </p:nvSpPr>
        <p:spPr/>
        <p:txBody>
          <a:bodyPr/>
          <a:lstStyle/>
          <a:p>
            <a:fld id="{268F0DE9-D696-4DD3-968A-E96D2979F0CB}" type="slidenum">
              <a:rPr lang="es-EC" smtClean="0"/>
              <a:t>‹Nº›</a:t>
            </a:fld>
            <a:endParaRPr lang="es-EC"/>
          </a:p>
        </p:txBody>
      </p:sp>
    </p:spTree>
    <p:extLst>
      <p:ext uri="{BB962C8B-B14F-4D97-AF65-F5344CB8AC3E}">
        <p14:creationId xmlns:p14="http://schemas.microsoft.com/office/powerpoint/2010/main" val="154846934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ítulo y descripció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Date Placeholder 3"/>
          <p:cNvSpPr>
            <a:spLocks noGrp="1"/>
          </p:cNvSpPr>
          <p:nvPr>
            <p:ph type="dt" sz="half" idx="10"/>
          </p:nvPr>
        </p:nvSpPr>
        <p:spPr/>
        <p:txBody>
          <a:bodyPr/>
          <a:lstStyle/>
          <a:p>
            <a:fld id="{D884ED99-3356-4C98-9406-8E6A97B0FC36}" type="datetimeFigureOut">
              <a:rPr lang="es-EC" smtClean="0"/>
              <a:t>10/03/2017</a:t>
            </a:fld>
            <a:endParaRPr lang="es-EC"/>
          </a:p>
        </p:txBody>
      </p:sp>
      <p:sp>
        <p:nvSpPr>
          <p:cNvPr id="5" name="Footer Placeholder 4"/>
          <p:cNvSpPr>
            <a:spLocks noGrp="1"/>
          </p:cNvSpPr>
          <p:nvPr>
            <p:ph type="ftr" sz="quarter" idx="11"/>
          </p:nvPr>
        </p:nvSpPr>
        <p:spPr/>
        <p:txBody>
          <a:bodyPr/>
          <a:lstStyle/>
          <a:p>
            <a:endParaRPr lang="es-EC"/>
          </a:p>
        </p:txBody>
      </p:sp>
      <p:sp>
        <p:nvSpPr>
          <p:cNvPr id="6" name="Slide Number Placeholder 5"/>
          <p:cNvSpPr>
            <a:spLocks noGrp="1"/>
          </p:cNvSpPr>
          <p:nvPr>
            <p:ph type="sldNum" sz="quarter" idx="12"/>
          </p:nvPr>
        </p:nvSpPr>
        <p:spPr/>
        <p:txBody>
          <a:bodyPr/>
          <a:lstStyle/>
          <a:p>
            <a:fld id="{268F0DE9-D696-4DD3-968A-E96D2979F0CB}" type="slidenum">
              <a:rPr lang="es-EC" smtClean="0"/>
              <a:t>‹Nº›</a:t>
            </a:fld>
            <a:endParaRPr lang="es-EC"/>
          </a:p>
        </p:txBody>
      </p:sp>
    </p:spTree>
    <p:extLst>
      <p:ext uri="{BB962C8B-B14F-4D97-AF65-F5344CB8AC3E}">
        <p14:creationId xmlns:p14="http://schemas.microsoft.com/office/powerpoint/2010/main" val="425627861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Cita con descripció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s-ES" smtClean="0"/>
              <a:t>Haga clic para modificar el estilo de título del patrón</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s-ES" smtClean="0"/>
              <a:t>Haga clic para modificar el estilo de texto del patrón</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Date Placeholder 3"/>
          <p:cNvSpPr>
            <a:spLocks noGrp="1"/>
          </p:cNvSpPr>
          <p:nvPr>
            <p:ph type="dt" sz="half" idx="10"/>
          </p:nvPr>
        </p:nvSpPr>
        <p:spPr/>
        <p:txBody>
          <a:bodyPr/>
          <a:lstStyle/>
          <a:p>
            <a:fld id="{D884ED99-3356-4C98-9406-8E6A97B0FC36}" type="datetimeFigureOut">
              <a:rPr lang="es-EC" smtClean="0"/>
              <a:t>10/03/2017</a:t>
            </a:fld>
            <a:endParaRPr lang="es-EC"/>
          </a:p>
        </p:txBody>
      </p:sp>
      <p:sp>
        <p:nvSpPr>
          <p:cNvPr id="5" name="Footer Placeholder 4"/>
          <p:cNvSpPr>
            <a:spLocks noGrp="1"/>
          </p:cNvSpPr>
          <p:nvPr>
            <p:ph type="ftr" sz="quarter" idx="11"/>
          </p:nvPr>
        </p:nvSpPr>
        <p:spPr/>
        <p:txBody>
          <a:bodyPr/>
          <a:lstStyle/>
          <a:p>
            <a:endParaRPr lang="es-EC"/>
          </a:p>
        </p:txBody>
      </p:sp>
      <p:sp>
        <p:nvSpPr>
          <p:cNvPr id="6" name="Slide Number Placeholder 5"/>
          <p:cNvSpPr>
            <a:spLocks noGrp="1"/>
          </p:cNvSpPr>
          <p:nvPr>
            <p:ph type="sldNum" sz="quarter" idx="12"/>
          </p:nvPr>
        </p:nvSpPr>
        <p:spPr/>
        <p:txBody>
          <a:bodyPr/>
          <a:lstStyle/>
          <a:p>
            <a:fld id="{268F0DE9-D696-4DD3-968A-E96D2979F0CB}" type="slidenum">
              <a:rPr lang="es-EC" smtClean="0"/>
              <a:t>‹Nº›</a:t>
            </a:fld>
            <a:endParaRPr lang="es-EC"/>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extLst>
      <p:ext uri="{BB962C8B-B14F-4D97-AF65-F5344CB8AC3E}">
        <p14:creationId xmlns:p14="http://schemas.microsoft.com/office/powerpoint/2010/main" val="39299265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Tarjeta de nombre">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Date Placeholder 3"/>
          <p:cNvSpPr>
            <a:spLocks noGrp="1"/>
          </p:cNvSpPr>
          <p:nvPr>
            <p:ph type="dt" sz="half" idx="10"/>
          </p:nvPr>
        </p:nvSpPr>
        <p:spPr/>
        <p:txBody>
          <a:bodyPr/>
          <a:lstStyle/>
          <a:p>
            <a:fld id="{D884ED99-3356-4C98-9406-8E6A97B0FC36}" type="datetimeFigureOut">
              <a:rPr lang="es-EC" smtClean="0"/>
              <a:t>10/03/2017</a:t>
            </a:fld>
            <a:endParaRPr lang="es-EC"/>
          </a:p>
        </p:txBody>
      </p:sp>
      <p:sp>
        <p:nvSpPr>
          <p:cNvPr id="5" name="Footer Placeholder 4"/>
          <p:cNvSpPr>
            <a:spLocks noGrp="1"/>
          </p:cNvSpPr>
          <p:nvPr>
            <p:ph type="ftr" sz="quarter" idx="11"/>
          </p:nvPr>
        </p:nvSpPr>
        <p:spPr/>
        <p:txBody>
          <a:bodyPr/>
          <a:lstStyle/>
          <a:p>
            <a:endParaRPr lang="es-EC"/>
          </a:p>
        </p:txBody>
      </p:sp>
      <p:sp>
        <p:nvSpPr>
          <p:cNvPr id="6" name="Slide Number Placeholder 5"/>
          <p:cNvSpPr>
            <a:spLocks noGrp="1"/>
          </p:cNvSpPr>
          <p:nvPr>
            <p:ph type="sldNum" sz="quarter" idx="12"/>
          </p:nvPr>
        </p:nvSpPr>
        <p:spPr/>
        <p:txBody>
          <a:bodyPr/>
          <a:lstStyle/>
          <a:p>
            <a:fld id="{268F0DE9-D696-4DD3-968A-E96D2979F0CB}" type="slidenum">
              <a:rPr lang="es-EC" smtClean="0"/>
              <a:t>‹Nº›</a:t>
            </a:fld>
            <a:endParaRPr lang="es-EC"/>
          </a:p>
        </p:txBody>
      </p:sp>
    </p:spTree>
    <p:extLst>
      <p:ext uri="{BB962C8B-B14F-4D97-AF65-F5344CB8AC3E}">
        <p14:creationId xmlns:p14="http://schemas.microsoft.com/office/powerpoint/2010/main" val="217410242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Citar la tarjeta de nombre">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s-ES" smtClean="0"/>
              <a:t>Haga clic para modificar el estilo de título del patrón</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s-ES" smtClean="0"/>
              <a:t>Haga clic para modificar el estilo de texto del patrón</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Date Placeholder 3"/>
          <p:cNvSpPr>
            <a:spLocks noGrp="1"/>
          </p:cNvSpPr>
          <p:nvPr>
            <p:ph type="dt" sz="half" idx="10"/>
          </p:nvPr>
        </p:nvSpPr>
        <p:spPr/>
        <p:txBody>
          <a:bodyPr/>
          <a:lstStyle/>
          <a:p>
            <a:fld id="{D884ED99-3356-4C98-9406-8E6A97B0FC36}" type="datetimeFigureOut">
              <a:rPr lang="es-EC" smtClean="0"/>
              <a:t>10/03/2017</a:t>
            </a:fld>
            <a:endParaRPr lang="es-EC"/>
          </a:p>
        </p:txBody>
      </p:sp>
      <p:sp>
        <p:nvSpPr>
          <p:cNvPr id="5" name="Footer Placeholder 4"/>
          <p:cNvSpPr>
            <a:spLocks noGrp="1"/>
          </p:cNvSpPr>
          <p:nvPr>
            <p:ph type="ftr" sz="quarter" idx="11"/>
          </p:nvPr>
        </p:nvSpPr>
        <p:spPr/>
        <p:txBody>
          <a:bodyPr/>
          <a:lstStyle/>
          <a:p>
            <a:endParaRPr lang="es-EC"/>
          </a:p>
        </p:txBody>
      </p:sp>
      <p:sp>
        <p:nvSpPr>
          <p:cNvPr id="6" name="Slide Number Placeholder 5"/>
          <p:cNvSpPr>
            <a:spLocks noGrp="1"/>
          </p:cNvSpPr>
          <p:nvPr>
            <p:ph type="sldNum" sz="quarter" idx="12"/>
          </p:nvPr>
        </p:nvSpPr>
        <p:spPr/>
        <p:txBody>
          <a:bodyPr/>
          <a:lstStyle/>
          <a:p>
            <a:fld id="{268F0DE9-D696-4DD3-968A-E96D2979F0CB}" type="slidenum">
              <a:rPr lang="es-EC" smtClean="0"/>
              <a:t>‹Nº›</a:t>
            </a:fld>
            <a:endParaRPr lang="es-EC"/>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216627127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Verdadero o falso">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s-ES" smtClean="0"/>
              <a:t>Haga clic para modificar el estilo de título del patrón</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s-ES" smtClean="0"/>
              <a:t>Haga clic para modificar el estilo de texto del patrón</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Date Placeholder 3"/>
          <p:cNvSpPr>
            <a:spLocks noGrp="1"/>
          </p:cNvSpPr>
          <p:nvPr>
            <p:ph type="dt" sz="half" idx="10"/>
          </p:nvPr>
        </p:nvSpPr>
        <p:spPr/>
        <p:txBody>
          <a:bodyPr/>
          <a:lstStyle/>
          <a:p>
            <a:fld id="{D884ED99-3356-4C98-9406-8E6A97B0FC36}" type="datetimeFigureOut">
              <a:rPr lang="es-EC" smtClean="0"/>
              <a:t>10/03/2017</a:t>
            </a:fld>
            <a:endParaRPr lang="es-EC"/>
          </a:p>
        </p:txBody>
      </p:sp>
      <p:sp>
        <p:nvSpPr>
          <p:cNvPr id="5" name="Footer Placeholder 4"/>
          <p:cNvSpPr>
            <a:spLocks noGrp="1"/>
          </p:cNvSpPr>
          <p:nvPr>
            <p:ph type="ftr" sz="quarter" idx="11"/>
          </p:nvPr>
        </p:nvSpPr>
        <p:spPr/>
        <p:txBody>
          <a:bodyPr/>
          <a:lstStyle/>
          <a:p>
            <a:endParaRPr lang="es-EC"/>
          </a:p>
        </p:txBody>
      </p:sp>
      <p:sp>
        <p:nvSpPr>
          <p:cNvPr id="6" name="Slide Number Placeholder 5"/>
          <p:cNvSpPr>
            <a:spLocks noGrp="1"/>
          </p:cNvSpPr>
          <p:nvPr>
            <p:ph type="sldNum" sz="quarter" idx="12"/>
          </p:nvPr>
        </p:nvSpPr>
        <p:spPr/>
        <p:txBody>
          <a:bodyPr/>
          <a:lstStyle/>
          <a:p>
            <a:fld id="{268F0DE9-D696-4DD3-968A-E96D2979F0CB}" type="slidenum">
              <a:rPr lang="es-EC" smtClean="0"/>
              <a:t>‹Nº›</a:t>
            </a:fld>
            <a:endParaRPr lang="es-EC"/>
          </a:p>
        </p:txBody>
      </p:sp>
    </p:spTree>
    <p:extLst>
      <p:ext uri="{BB962C8B-B14F-4D97-AF65-F5344CB8AC3E}">
        <p14:creationId xmlns:p14="http://schemas.microsoft.com/office/powerpoint/2010/main" val="270592630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lang="en-US" dirty="0"/>
          </a:p>
        </p:txBody>
      </p:sp>
      <p:sp>
        <p:nvSpPr>
          <p:cNvPr id="3" name="Vertical Text Placeholder 2"/>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10"/>
          </p:nvPr>
        </p:nvSpPr>
        <p:spPr/>
        <p:txBody>
          <a:bodyPr/>
          <a:lstStyle/>
          <a:p>
            <a:fld id="{D884ED99-3356-4C98-9406-8E6A97B0FC36}" type="datetimeFigureOut">
              <a:rPr lang="es-EC" smtClean="0"/>
              <a:t>10/03/2017</a:t>
            </a:fld>
            <a:endParaRPr lang="es-EC"/>
          </a:p>
        </p:txBody>
      </p:sp>
      <p:sp>
        <p:nvSpPr>
          <p:cNvPr id="5" name="Footer Placeholder 4"/>
          <p:cNvSpPr>
            <a:spLocks noGrp="1"/>
          </p:cNvSpPr>
          <p:nvPr>
            <p:ph type="ftr" sz="quarter" idx="11"/>
          </p:nvPr>
        </p:nvSpPr>
        <p:spPr/>
        <p:txBody>
          <a:bodyPr/>
          <a:lstStyle/>
          <a:p>
            <a:endParaRPr lang="es-EC"/>
          </a:p>
        </p:txBody>
      </p:sp>
      <p:sp>
        <p:nvSpPr>
          <p:cNvPr id="6" name="Slide Number Placeholder 5"/>
          <p:cNvSpPr>
            <a:spLocks noGrp="1"/>
          </p:cNvSpPr>
          <p:nvPr>
            <p:ph type="sldNum" sz="quarter" idx="12"/>
          </p:nvPr>
        </p:nvSpPr>
        <p:spPr/>
        <p:txBody>
          <a:bodyPr/>
          <a:lstStyle/>
          <a:p>
            <a:fld id="{268F0DE9-D696-4DD3-968A-E96D2979F0CB}" type="slidenum">
              <a:rPr lang="es-EC" smtClean="0"/>
              <a:t>‹Nº›</a:t>
            </a:fld>
            <a:endParaRPr lang="es-EC"/>
          </a:p>
        </p:txBody>
      </p:sp>
    </p:spTree>
    <p:extLst>
      <p:ext uri="{BB962C8B-B14F-4D97-AF65-F5344CB8AC3E}">
        <p14:creationId xmlns:p14="http://schemas.microsoft.com/office/powerpoint/2010/main" val="392663842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s-ES" smtClean="0"/>
              <a:t>Haga clic para modificar el estilo de título del patrón</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10"/>
          </p:nvPr>
        </p:nvSpPr>
        <p:spPr/>
        <p:txBody>
          <a:bodyPr/>
          <a:lstStyle/>
          <a:p>
            <a:fld id="{D884ED99-3356-4C98-9406-8E6A97B0FC36}" type="datetimeFigureOut">
              <a:rPr lang="es-EC" smtClean="0"/>
              <a:t>10/03/2017</a:t>
            </a:fld>
            <a:endParaRPr lang="es-EC"/>
          </a:p>
        </p:txBody>
      </p:sp>
      <p:sp>
        <p:nvSpPr>
          <p:cNvPr id="5" name="Footer Placeholder 4"/>
          <p:cNvSpPr>
            <a:spLocks noGrp="1"/>
          </p:cNvSpPr>
          <p:nvPr>
            <p:ph type="ftr" sz="quarter" idx="11"/>
          </p:nvPr>
        </p:nvSpPr>
        <p:spPr/>
        <p:txBody>
          <a:bodyPr/>
          <a:lstStyle/>
          <a:p>
            <a:endParaRPr lang="es-EC"/>
          </a:p>
        </p:txBody>
      </p:sp>
      <p:sp>
        <p:nvSpPr>
          <p:cNvPr id="6" name="Slide Number Placeholder 5"/>
          <p:cNvSpPr>
            <a:spLocks noGrp="1"/>
          </p:cNvSpPr>
          <p:nvPr>
            <p:ph type="sldNum" sz="quarter" idx="12"/>
          </p:nvPr>
        </p:nvSpPr>
        <p:spPr/>
        <p:txBody>
          <a:bodyPr/>
          <a:lstStyle/>
          <a:p>
            <a:fld id="{268F0DE9-D696-4DD3-968A-E96D2979F0CB}" type="slidenum">
              <a:rPr lang="es-EC" smtClean="0"/>
              <a:t>‹Nº›</a:t>
            </a:fld>
            <a:endParaRPr lang="es-EC"/>
          </a:p>
        </p:txBody>
      </p:sp>
    </p:spTree>
    <p:extLst>
      <p:ext uri="{BB962C8B-B14F-4D97-AF65-F5344CB8AC3E}">
        <p14:creationId xmlns:p14="http://schemas.microsoft.com/office/powerpoint/2010/main" val="39492073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s-ES" smtClean="0"/>
              <a:t>Haga clic para modificar el estilo de título del patrón</a:t>
            </a:r>
            <a:endParaRPr lang="en-US" dirty="0"/>
          </a:p>
        </p:txBody>
      </p:sp>
      <p:sp>
        <p:nvSpPr>
          <p:cNvPr id="3" name="Content Placeholder 2"/>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10"/>
          </p:nvPr>
        </p:nvSpPr>
        <p:spPr/>
        <p:txBody>
          <a:bodyPr/>
          <a:lstStyle/>
          <a:p>
            <a:fld id="{D884ED99-3356-4C98-9406-8E6A97B0FC36}" type="datetimeFigureOut">
              <a:rPr lang="es-EC" smtClean="0"/>
              <a:t>10/03/2017</a:t>
            </a:fld>
            <a:endParaRPr lang="es-EC"/>
          </a:p>
        </p:txBody>
      </p:sp>
      <p:sp>
        <p:nvSpPr>
          <p:cNvPr id="5" name="Footer Placeholder 4"/>
          <p:cNvSpPr>
            <a:spLocks noGrp="1"/>
          </p:cNvSpPr>
          <p:nvPr>
            <p:ph type="ftr" sz="quarter" idx="11"/>
          </p:nvPr>
        </p:nvSpPr>
        <p:spPr/>
        <p:txBody>
          <a:bodyPr/>
          <a:lstStyle/>
          <a:p>
            <a:endParaRPr lang="es-EC"/>
          </a:p>
        </p:txBody>
      </p:sp>
      <p:sp>
        <p:nvSpPr>
          <p:cNvPr id="6" name="Slide Number Placeholder 5"/>
          <p:cNvSpPr>
            <a:spLocks noGrp="1"/>
          </p:cNvSpPr>
          <p:nvPr>
            <p:ph type="sldNum" sz="quarter" idx="12"/>
          </p:nvPr>
        </p:nvSpPr>
        <p:spPr/>
        <p:txBody>
          <a:bodyPr/>
          <a:lstStyle/>
          <a:p>
            <a:fld id="{268F0DE9-D696-4DD3-968A-E96D2979F0CB}" type="slidenum">
              <a:rPr lang="es-EC" smtClean="0"/>
              <a:t>‹Nº›</a:t>
            </a:fld>
            <a:endParaRPr lang="es-EC"/>
          </a:p>
        </p:txBody>
      </p:sp>
    </p:spTree>
    <p:extLst>
      <p:ext uri="{BB962C8B-B14F-4D97-AF65-F5344CB8AC3E}">
        <p14:creationId xmlns:p14="http://schemas.microsoft.com/office/powerpoint/2010/main" val="32539020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Date Placeholder 3"/>
          <p:cNvSpPr>
            <a:spLocks noGrp="1"/>
          </p:cNvSpPr>
          <p:nvPr>
            <p:ph type="dt" sz="half" idx="10"/>
          </p:nvPr>
        </p:nvSpPr>
        <p:spPr/>
        <p:txBody>
          <a:bodyPr/>
          <a:lstStyle/>
          <a:p>
            <a:fld id="{D884ED99-3356-4C98-9406-8E6A97B0FC36}" type="datetimeFigureOut">
              <a:rPr lang="es-EC" smtClean="0"/>
              <a:t>10/03/2017</a:t>
            </a:fld>
            <a:endParaRPr lang="es-EC"/>
          </a:p>
        </p:txBody>
      </p:sp>
      <p:sp>
        <p:nvSpPr>
          <p:cNvPr id="5" name="Footer Placeholder 4"/>
          <p:cNvSpPr>
            <a:spLocks noGrp="1"/>
          </p:cNvSpPr>
          <p:nvPr>
            <p:ph type="ftr" sz="quarter" idx="11"/>
          </p:nvPr>
        </p:nvSpPr>
        <p:spPr/>
        <p:txBody>
          <a:bodyPr/>
          <a:lstStyle/>
          <a:p>
            <a:endParaRPr lang="es-EC"/>
          </a:p>
        </p:txBody>
      </p:sp>
      <p:sp>
        <p:nvSpPr>
          <p:cNvPr id="6" name="Slide Number Placeholder 5"/>
          <p:cNvSpPr>
            <a:spLocks noGrp="1"/>
          </p:cNvSpPr>
          <p:nvPr>
            <p:ph type="sldNum" sz="quarter" idx="12"/>
          </p:nvPr>
        </p:nvSpPr>
        <p:spPr/>
        <p:txBody>
          <a:bodyPr/>
          <a:lstStyle/>
          <a:p>
            <a:fld id="{268F0DE9-D696-4DD3-968A-E96D2979F0CB}" type="slidenum">
              <a:rPr lang="es-EC" smtClean="0"/>
              <a:t>‹Nº›</a:t>
            </a:fld>
            <a:endParaRPr lang="es-EC"/>
          </a:p>
        </p:txBody>
      </p:sp>
    </p:spTree>
    <p:extLst>
      <p:ext uri="{BB962C8B-B14F-4D97-AF65-F5344CB8AC3E}">
        <p14:creationId xmlns:p14="http://schemas.microsoft.com/office/powerpoint/2010/main" val="15984548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5" name="Date Placeholder 4"/>
          <p:cNvSpPr>
            <a:spLocks noGrp="1"/>
          </p:cNvSpPr>
          <p:nvPr>
            <p:ph type="dt" sz="half" idx="10"/>
          </p:nvPr>
        </p:nvSpPr>
        <p:spPr/>
        <p:txBody>
          <a:bodyPr/>
          <a:lstStyle/>
          <a:p>
            <a:fld id="{D884ED99-3356-4C98-9406-8E6A97B0FC36}" type="datetimeFigureOut">
              <a:rPr lang="es-EC" smtClean="0"/>
              <a:t>10/03/2017</a:t>
            </a:fld>
            <a:endParaRPr lang="es-EC"/>
          </a:p>
        </p:txBody>
      </p:sp>
      <p:sp>
        <p:nvSpPr>
          <p:cNvPr id="6" name="Footer Placeholder 5"/>
          <p:cNvSpPr>
            <a:spLocks noGrp="1"/>
          </p:cNvSpPr>
          <p:nvPr>
            <p:ph type="ftr" sz="quarter" idx="11"/>
          </p:nvPr>
        </p:nvSpPr>
        <p:spPr/>
        <p:txBody>
          <a:bodyPr/>
          <a:lstStyle/>
          <a:p>
            <a:endParaRPr lang="es-EC"/>
          </a:p>
        </p:txBody>
      </p:sp>
      <p:sp>
        <p:nvSpPr>
          <p:cNvPr id="7" name="Slide Number Placeholder 6"/>
          <p:cNvSpPr>
            <a:spLocks noGrp="1"/>
          </p:cNvSpPr>
          <p:nvPr>
            <p:ph type="sldNum" sz="quarter" idx="12"/>
          </p:nvPr>
        </p:nvSpPr>
        <p:spPr/>
        <p:txBody>
          <a:bodyPr/>
          <a:lstStyle/>
          <a:p>
            <a:fld id="{268F0DE9-D696-4DD3-968A-E96D2979F0CB}" type="slidenum">
              <a:rPr lang="es-EC" smtClean="0"/>
              <a:t>‹Nº›</a:t>
            </a:fld>
            <a:endParaRPr lang="es-EC"/>
          </a:p>
        </p:txBody>
      </p:sp>
    </p:spTree>
    <p:extLst>
      <p:ext uri="{BB962C8B-B14F-4D97-AF65-F5344CB8AC3E}">
        <p14:creationId xmlns:p14="http://schemas.microsoft.com/office/powerpoint/2010/main" val="196957347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7" name="Date Placeholder 6"/>
          <p:cNvSpPr>
            <a:spLocks noGrp="1"/>
          </p:cNvSpPr>
          <p:nvPr>
            <p:ph type="dt" sz="half" idx="10"/>
          </p:nvPr>
        </p:nvSpPr>
        <p:spPr/>
        <p:txBody>
          <a:bodyPr/>
          <a:lstStyle/>
          <a:p>
            <a:fld id="{D884ED99-3356-4C98-9406-8E6A97B0FC36}" type="datetimeFigureOut">
              <a:rPr lang="es-EC" smtClean="0"/>
              <a:t>10/03/2017</a:t>
            </a:fld>
            <a:endParaRPr lang="es-EC"/>
          </a:p>
        </p:txBody>
      </p:sp>
      <p:sp>
        <p:nvSpPr>
          <p:cNvPr id="8" name="Footer Placeholder 7"/>
          <p:cNvSpPr>
            <a:spLocks noGrp="1"/>
          </p:cNvSpPr>
          <p:nvPr>
            <p:ph type="ftr" sz="quarter" idx="11"/>
          </p:nvPr>
        </p:nvSpPr>
        <p:spPr/>
        <p:txBody>
          <a:bodyPr/>
          <a:lstStyle/>
          <a:p>
            <a:endParaRPr lang="es-EC"/>
          </a:p>
        </p:txBody>
      </p:sp>
      <p:sp>
        <p:nvSpPr>
          <p:cNvPr id="9" name="Slide Number Placeholder 8"/>
          <p:cNvSpPr>
            <a:spLocks noGrp="1"/>
          </p:cNvSpPr>
          <p:nvPr>
            <p:ph type="sldNum" sz="quarter" idx="12"/>
          </p:nvPr>
        </p:nvSpPr>
        <p:spPr/>
        <p:txBody>
          <a:bodyPr/>
          <a:lstStyle/>
          <a:p>
            <a:fld id="{268F0DE9-D696-4DD3-968A-E96D2979F0CB}" type="slidenum">
              <a:rPr lang="es-EC" smtClean="0"/>
              <a:t>‹Nº›</a:t>
            </a:fld>
            <a:endParaRPr lang="es-EC"/>
          </a:p>
        </p:txBody>
      </p:sp>
    </p:spTree>
    <p:extLst>
      <p:ext uri="{BB962C8B-B14F-4D97-AF65-F5344CB8AC3E}">
        <p14:creationId xmlns:p14="http://schemas.microsoft.com/office/powerpoint/2010/main" val="76923513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s-ES" smtClean="0"/>
              <a:t>Haga clic para modificar el estilo de título del patrón</a:t>
            </a:r>
            <a:endParaRPr lang="en-US" dirty="0"/>
          </a:p>
        </p:txBody>
      </p:sp>
      <p:sp>
        <p:nvSpPr>
          <p:cNvPr id="3" name="Date Placeholder 2"/>
          <p:cNvSpPr>
            <a:spLocks noGrp="1"/>
          </p:cNvSpPr>
          <p:nvPr>
            <p:ph type="dt" sz="half" idx="10"/>
          </p:nvPr>
        </p:nvSpPr>
        <p:spPr/>
        <p:txBody>
          <a:bodyPr/>
          <a:lstStyle/>
          <a:p>
            <a:fld id="{D884ED99-3356-4C98-9406-8E6A97B0FC36}" type="datetimeFigureOut">
              <a:rPr lang="es-EC" smtClean="0"/>
              <a:t>10/03/2017</a:t>
            </a:fld>
            <a:endParaRPr lang="es-EC"/>
          </a:p>
        </p:txBody>
      </p:sp>
      <p:sp>
        <p:nvSpPr>
          <p:cNvPr id="4" name="Footer Placeholder 3"/>
          <p:cNvSpPr>
            <a:spLocks noGrp="1"/>
          </p:cNvSpPr>
          <p:nvPr>
            <p:ph type="ftr" sz="quarter" idx="11"/>
          </p:nvPr>
        </p:nvSpPr>
        <p:spPr/>
        <p:txBody>
          <a:bodyPr/>
          <a:lstStyle/>
          <a:p>
            <a:endParaRPr lang="es-EC"/>
          </a:p>
        </p:txBody>
      </p:sp>
      <p:sp>
        <p:nvSpPr>
          <p:cNvPr id="5" name="Slide Number Placeholder 4"/>
          <p:cNvSpPr>
            <a:spLocks noGrp="1"/>
          </p:cNvSpPr>
          <p:nvPr>
            <p:ph type="sldNum" sz="quarter" idx="12"/>
          </p:nvPr>
        </p:nvSpPr>
        <p:spPr/>
        <p:txBody>
          <a:bodyPr/>
          <a:lstStyle/>
          <a:p>
            <a:fld id="{268F0DE9-D696-4DD3-968A-E96D2979F0CB}" type="slidenum">
              <a:rPr lang="es-EC" smtClean="0"/>
              <a:t>‹Nº›</a:t>
            </a:fld>
            <a:endParaRPr lang="es-EC"/>
          </a:p>
        </p:txBody>
      </p:sp>
    </p:spTree>
    <p:extLst>
      <p:ext uri="{BB962C8B-B14F-4D97-AF65-F5344CB8AC3E}">
        <p14:creationId xmlns:p14="http://schemas.microsoft.com/office/powerpoint/2010/main" val="19936208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884ED99-3356-4C98-9406-8E6A97B0FC36}" type="datetimeFigureOut">
              <a:rPr lang="es-EC" smtClean="0"/>
              <a:t>10/03/2017</a:t>
            </a:fld>
            <a:endParaRPr lang="es-EC"/>
          </a:p>
        </p:txBody>
      </p:sp>
      <p:sp>
        <p:nvSpPr>
          <p:cNvPr id="3" name="Footer Placeholder 2"/>
          <p:cNvSpPr>
            <a:spLocks noGrp="1"/>
          </p:cNvSpPr>
          <p:nvPr>
            <p:ph type="ftr" sz="quarter" idx="11"/>
          </p:nvPr>
        </p:nvSpPr>
        <p:spPr/>
        <p:txBody>
          <a:bodyPr/>
          <a:lstStyle/>
          <a:p>
            <a:endParaRPr lang="es-EC"/>
          </a:p>
        </p:txBody>
      </p:sp>
      <p:sp>
        <p:nvSpPr>
          <p:cNvPr id="4" name="Slide Number Placeholder 3"/>
          <p:cNvSpPr>
            <a:spLocks noGrp="1"/>
          </p:cNvSpPr>
          <p:nvPr>
            <p:ph type="sldNum" sz="quarter" idx="12"/>
          </p:nvPr>
        </p:nvSpPr>
        <p:spPr/>
        <p:txBody>
          <a:bodyPr/>
          <a:lstStyle/>
          <a:p>
            <a:fld id="{268F0DE9-D696-4DD3-968A-E96D2979F0CB}" type="slidenum">
              <a:rPr lang="es-EC" smtClean="0"/>
              <a:t>‹Nº›</a:t>
            </a:fld>
            <a:endParaRPr lang="es-EC"/>
          </a:p>
        </p:txBody>
      </p:sp>
    </p:spTree>
    <p:extLst>
      <p:ext uri="{BB962C8B-B14F-4D97-AF65-F5344CB8AC3E}">
        <p14:creationId xmlns:p14="http://schemas.microsoft.com/office/powerpoint/2010/main" val="17331469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s-ES" smtClean="0"/>
              <a:t>Haga clic para modificar el estilo de título del patrón</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s-ES" smtClean="0"/>
              <a:t>Haga clic para modificar el estilo de texto del patrón</a:t>
            </a:r>
          </a:p>
        </p:txBody>
      </p:sp>
      <p:sp>
        <p:nvSpPr>
          <p:cNvPr id="5" name="Date Placeholder 4"/>
          <p:cNvSpPr>
            <a:spLocks noGrp="1"/>
          </p:cNvSpPr>
          <p:nvPr>
            <p:ph type="dt" sz="half" idx="10"/>
          </p:nvPr>
        </p:nvSpPr>
        <p:spPr/>
        <p:txBody>
          <a:bodyPr/>
          <a:lstStyle/>
          <a:p>
            <a:fld id="{D884ED99-3356-4C98-9406-8E6A97B0FC36}" type="datetimeFigureOut">
              <a:rPr lang="es-EC" smtClean="0"/>
              <a:t>10/03/2017</a:t>
            </a:fld>
            <a:endParaRPr lang="es-EC"/>
          </a:p>
        </p:txBody>
      </p:sp>
      <p:sp>
        <p:nvSpPr>
          <p:cNvPr id="6" name="Footer Placeholder 5"/>
          <p:cNvSpPr>
            <a:spLocks noGrp="1"/>
          </p:cNvSpPr>
          <p:nvPr>
            <p:ph type="ftr" sz="quarter" idx="11"/>
          </p:nvPr>
        </p:nvSpPr>
        <p:spPr/>
        <p:txBody>
          <a:bodyPr/>
          <a:lstStyle/>
          <a:p>
            <a:endParaRPr lang="es-EC"/>
          </a:p>
        </p:txBody>
      </p:sp>
      <p:sp>
        <p:nvSpPr>
          <p:cNvPr id="7" name="Slide Number Placeholder 6"/>
          <p:cNvSpPr>
            <a:spLocks noGrp="1"/>
          </p:cNvSpPr>
          <p:nvPr>
            <p:ph type="sldNum" sz="quarter" idx="12"/>
          </p:nvPr>
        </p:nvSpPr>
        <p:spPr/>
        <p:txBody>
          <a:bodyPr/>
          <a:lstStyle/>
          <a:p>
            <a:fld id="{268F0DE9-D696-4DD3-968A-E96D2979F0CB}" type="slidenum">
              <a:rPr lang="es-EC" smtClean="0"/>
              <a:t>‹Nº›</a:t>
            </a:fld>
            <a:endParaRPr lang="es-EC"/>
          </a:p>
        </p:txBody>
      </p:sp>
    </p:spTree>
    <p:extLst>
      <p:ext uri="{BB962C8B-B14F-4D97-AF65-F5344CB8AC3E}">
        <p14:creationId xmlns:p14="http://schemas.microsoft.com/office/powerpoint/2010/main" val="357366301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s-ES" smtClean="0"/>
              <a:t>Haga clic para modificar el estilo de título del patrón</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s-ES" smtClean="0"/>
              <a:t>Haga clic en el icono para agregar una imagen</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Date Placeholder 4"/>
          <p:cNvSpPr>
            <a:spLocks noGrp="1"/>
          </p:cNvSpPr>
          <p:nvPr>
            <p:ph type="dt" sz="half" idx="10"/>
          </p:nvPr>
        </p:nvSpPr>
        <p:spPr/>
        <p:txBody>
          <a:bodyPr/>
          <a:lstStyle/>
          <a:p>
            <a:fld id="{D884ED99-3356-4C98-9406-8E6A97B0FC36}" type="datetimeFigureOut">
              <a:rPr lang="es-EC" smtClean="0"/>
              <a:t>10/03/2017</a:t>
            </a:fld>
            <a:endParaRPr lang="es-EC"/>
          </a:p>
        </p:txBody>
      </p:sp>
      <p:sp>
        <p:nvSpPr>
          <p:cNvPr id="6" name="Footer Placeholder 5"/>
          <p:cNvSpPr>
            <a:spLocks noGrp="1"/>
          </p:cNvSpPr>
          <p:nvPr>
            <p:ph type="ftr" sz="quarter" idx="11"/>
          </p:nvPr>
        </p:nvSpPr>
        <p:spPr/>
        <p:txBody>
          <a:bodyPr/>
          <a:lstStyle/>
          <a:p>
            <a:endParaRPr lang="es-EC"/>
          </a:p>
        </p:txBody>
      </p:sp>
      <p:sp>
        <p:nvSpPr>
          <p:cNvPr id="7" name="Slide Number Placeholder 6"/>
          <p:cNvSpPr>
            <a:spLocks noGrp="1"/>
          </p:cNvSpPr>
          <p:nvPr>
            <p:ph type="sldNum" sz="quarter" idx="12"/>
          </p:nvPr>
        </p:nvSpPr>
        <p:spPr/>
        <p:txBody>
          <a:bodyPr/>
          <a:lstStyle/>
          <a:p>
            <a:fld id="{268F0DE9-D696-4DD3-968A-E96D2979F0CB}" type="slidenum">
              <a:rPr lang="es-EC" smtClean="0"/>
              <a:t>‹Nº›</a:t>
            </a:fld>
            <a:endParaRPr lang="es-EC"/>
          </a:p>
        </p:txBody>
      </p:sp>
    </p:spTree>
    <p:extLst>
      <p:ext uri="{BB962C8B-B14F-4D97-AF65-F5344CB8AC3E}">
        <p14:creationId xmlns:p14="http://schemas.microsoft.com/office/powerpoint/2010/main" val="269164607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D884ED99-3356-4C98-9406-8E6A97B0FC36}" type="datetimeFigureOut">
              <a:rPr lang="es-EC" smtClean="0"/>
              <a:t>10/03/2017</a:t>
            </a:fld>
            <a:endParaRPr lang="es-EC"/>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s-EC"/>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268F0DE9-D696-4DD3-968A-E96D2979F0CB}" type="slidenum">
              <a:rPr lang="es-EC" smtClean="0"/>
              <a:t>‹Nº›</a:t>
            </a:fld>
            <a:endParaRPr lang="es-EC"/>
          </a:p>
        </p:txBody>
      </p:sp>
    </p:spTree>
    <p:extLst>
      <p:ext uri="{BB962C8B-B14F-4D97-AF65-F5344CB8AC3E}">
        <p14:creationId xmlns:p14="http://schemas.microsoft.com/office/powerpoint/2010/main" val="3414427839"/>
      </p:ext>
    </p:extLst>
  </p:cSld>
  <p:clrMap bg1="lt1" tx1="dk1" bg2="lt2" tx2="dk2" accent1="accent1" accent2="accent2" accent3="accent3" accent4="accent4" accent5="accent5" accent6="accent6" hlink="hlink" folHlink="folHlink"/>
  <p:sldLayoutIdLst>
    <p:sldLayoutId id="2147483742" r:id="rId1"/>
    <p:sldLayoutId id="2147483743" r:id="rId2"/>
    <p:sldLayoutId id="2147483744" r:id="rId3"/>
    <p:sldLayoutId id="2147483745" r:id="rId4"/>
    <p:sldLayoutId id="2147483746" r:id="rId5"/>
    <p:sldLayoutId id="2147483747" r:id="rId6"/>
    <p:sldLayoutId id="2147483748" r:id="rId7"/>
    <p:sldLayoutId id="2147483749" r:id="rId8"/>
    <p:sldLayoutId id="2147483750" r:id="rId9"/>
    <p:sldLayoutId id="2147483751" r:id="rId10"/>
    <p:sldLayoutId id="2147483752" r:id="rId11"/>
    <p:sldLayoutId id="2147483753" r:id="rId12"/>
    <p:sldLayoutId id="2147483754" r:id="rId13"/>
    <p:sldLayoutId id="2147483755" r:id="rId14"/>
    <p:sldLayoutId id="2147483756" r:id="rId15"/>
    <p:sldLayoutId id="2147483757"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ctrTitle"/>
          </p:nvPr>
        </p:nvSpPr>
        <p:spPr>
          <a:xfrm>
            <a:off x="1419368" y="167020"/>
            <a:ext cx="9457898" cy="2387600"/>
          </a:xfrm>
        </p:spPr>
        <p:txBody>
          <a:bodyPr>
            <a:normAutofit fontScale="90000"/>
          </a:bodyPr>
          <a:lstStyle/>
          <a:p>
            <a:pPr algn="l"/>
            <a:r>
              <a:rPr lang="es-EC" b="1" i="1" dirty="0"/>
              <a:t>Metodología para la atención al riesgo preconcepcional</a:t>
            </a:r>
            <a:r>
              <a:rPr lang="es-EC" dirty="0"/>
              <a:t/>
            </a:r>
            <a:br>
              <a:rPr lang="es-EC" dirty="0"/>
            </a:br>
            <a:endParaRPr lang="es-EC" dirty="0"/>
          </a:p>
        </p:txBody>
      </p:sp>
      <p:sp>
        <p:nvSpPr>
          <p:cNvPr id="3" name="Subtítulo 2"/>
          <p:cNvSpPr>
            <a:spLocks noGrp="1"/>
          </p:cNvSpPr>
          <p:nvPr>
            <p:ph type="subTitle" idx="1"/>
          </p:nvPr>
        </p:nvSpPr>
        <p:spPr>
          <a:xfrm>
            <a:off x="1524000" y="1965277"/>
            <a:ext cx="9626221" cy="4094329"/>
          </a:xfrm>
        </p:spPr>
        <p:txBody>
          <a:bodyPr>
            <a:normAutofit/>
          </a:bodyPr>
          <a:lstStyle/>
          <a:p>
            <a:pPr algn="l"/>
            <a:r>
              <a:rPr lang="es-EC" sz="2400" b="1" dirty="0" smtClean="0">
                <a:solidFill>
                  <a:schemeClr val="tx1"/>
                </a:solidFill>
                <a:latin typeface="Arial" panose="020B0604020202020204" pitchFamily="34" charset="0"/>
                <a:cs typeface="Arial" panose="020B0604020202020204" pitchFamily="34" charset="0"/>
              </a:rPr>
              <a:t>Objetivo:</a:t>
            </a:r>
          </a:p>
          <a:p>
            <a:pPr algn="l"/>
            <a:r>
              <a:rPr lang="es-EC" sz="2400" dirty="0" smtClean="0">
                <a:solidFill>
                  <a:schemeClr val="tx1"/>
                </a:solidFill>
                <a:latin typeface="Arial" panose="020B0604020202020204" pitchFamily="34" charset="0"/>
                <a:cs typeface="Arial" panose="020B0604020202020204" pitchFamily="34" charset="0"/>
              </a:rPr>
              <a:t>Actualizar la metodología a seguir para la atención al riesgo preconcepcional, planificación familiar. Atención prenatal</a:t>
            </a:r>
          </a:p>
          <a:p>
            <a:pPr algn="l"/>
            <a:r>
              <a:rPr lang="es-EC" sz="2400" b="1" dirty="0" smtClean="0">
                <a:solidFill>
                  <a:schemeClr val="tx1"/>
                </a:solidFill>
                <a:latin typeface="Arial" panose="020B0604020202020204" pitchFamily="34" charset="0"/>
                <a:cs typeface="Arial" panose="020B0604020202020204" pitchFamily="34" charset="0"/>
              </a:rPr>
              <a:t>Contenidos:</a:t>
            </a:r>
          </a:p>
          <a:p>
            <a:pPr marL="342900" indent="-342900" algn="l">
              <a:buFont typeface="Wingdings" panose="05000000000000000000" pitchFamily="2" charset="2"/>
              <a:buChar char="Ø"/>
            </a:pPr>
            <a:r>
              <a:rPr lang="es-EC" sz="2400" dirty="0" smtClean="0">
                <a:solidFill>
                  <a:schemeClr val="tx1"/>
                </a:solidFill>
                <a:latin typeface="Arial" panose="020B0604020202020204" pitchFamily="34" charset="0"/>
                <a:cs typeface="Arial" panose="020B0604020202020204" pitchFamily="34" charset="0"/>
              </a:rPr>
              <a:t>Concepto de riesgo. Factores de riesgo.</a:t>
            </a:r>
          </a:p>
          <a:p>
            <a:pPr marL="342900" indent="-342900" algn="l">
              <a:buFont typeface="Wingdings" panose="05000000000000000000" pitchFamily="2" charset="2"/>
              <a:buChar char="Ø"/>
            </a:pPr>
            <a:r>
              <a:rPr lang="es-EC" sz="2400" dirty="0" smtClean="0">
                <a:solidFill>
                  <a:schemeClr val="tx1"/>
                </a:solidFill>
                <a:latin typeface="Arial" panose="020B0604020202020204" pitchFamily="34" charset="0"/>
                <a:cs typeface="Arial" panose="020B0604020202020204" pitchFamily="34" charset="0"/>
              </a:rPr>
              <a:t>Nuevo enfoque del riesgo preconcepcional. Grupos a priorizar. Chequeo pre gravídico. Caso controlado.</a:t>
            </a:r>
          </a:p>
          <a:p>
            <a:pPr marL="342900" indent="-342900" algn="l">
              <a:buFont typeface="Wingdings" panose="05000000000000000000" pitchFamily="2" charset="2"/>
              <a:buChar char="Ø"/>
            </a:pPr>
            <a:r>
              <a:rPr lang="es-EC" sz="2400" dirty="0" smtClean="0">
                <a:solidFill>
                  <a:schemeClr val="tx1"/>
                </a:solidFill>
                <a:latin typeface="Arial" panose="020B0604020202020204" pitchFamily="34" charset="0"/>
                <a:cs typeface="Arial" panose="020B0604020202020204" pitchFamily="34" charset="0"/>
              </a:rPr>
              <a:t>Atributo de consultorio amigable para adolescentes. Anticoncepción hormonal. DIU</a:t>
            </a:r>
          </a:p>
          <a:p>
            <a:pPr marL="342900" indent="-342900" algn="l">
              <a:buFont typeface="Wingdings" panose="05000000000000000000" pitchFamily="2" charset="2"/>
              <a:buChar char="Ø"/>
            </a:pPr>
            <a:endParaRPr lang="es-EC" sz="2400" dirty="0" smtClean="0">
              <a:solidFill>
                <a:schemeClr val="tx1"/>
              </a:solidFill>
              <a:latin typeface="Arial" panose="020B0604020202020204" pitchFamily="34" charset="0"/>
              <a:cs typeface="Arial" panose="020B0604020202020204" pitchFamily="34" charset="0"/>
            </a:endParaRPr>
          </a:p>
          <a:p>
            <a:pPr marL="342900" indent="-342900" algn="l">
              <a:buFont typeface="Wingdings" panose="05000000000000000000" pitchFamily="2" charset="2"/>
              <a:buChar char="Ø"/>
            </a:pPr>
            <a:endParaRPr lang="es-EC" dirty="0" smtClean="0">
              <a:latin typeface="Arial" panose="020B0604020202020204" pitchFamily="34" charset="0"/>
              <a:cs typeface="Arial" panose="020B0604020202020204" pitchFamily="34" charset="0"/>
            </a:endParaRPr>
          </a:p>
          <a:p>
            <a:endParaRPr lang="es-EC" dirty="0"/>
          </a:p>
        </p:txBody>
      </p:sp>
    </p:spTree>
    <p:extLst>
      <p:ext uri="{BB962C8B-B14F-4D97-AF65-F5344CB8AC3E}">
        <p14:creationId xmlns:p14="http://schemas.microsoft.com/office/powerpoint/2010/main" val="293498812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p:cNvSpPr/>
          <p:nvPr/>
        </p:nvSpPr>
        <p:spPr>
          <a:xfrm>
            <a:off x="191070" y="899954"/>
            <a:ext cx="9444250" cy="4524315"/>
          </a:xfrm>
          <a:prstGeom prst="rect">
            <a:avLst/>
          </a:prstGeom>
        </p:spPr>
        <p:txBody>
          <a:bodyPr wrap="square">
            <a:spAutoFit/>
          </a:bodyPr>
          <a:lstStyle/>
          <a:p>
            <a:pPr algn="just">
              <a:spcAft>
                <a:spcPts val="0"/>
              </a:spcAft>
            </a:pPr>
            <a:r>
              <a:rPr lang="es-EC" sz="2400" b="1" i="1" dirty="0" smtClean="0">
                <a:effectLst/>
                <a:latin typeface="Arial" panose="020B0604020202020204" pitchFamily="34" charset="0"/>
                <a:ea typeface="Calibri" panose="020F0502020204030204" pitchFamily="34" charset="0"/>
                <a:cs typeface="Arial" panose="020B0604020202020204" pitchFamily="34" charset="0"/>
              </a:rPr>
              <a:t>Características indispensables de un espacio amigable para la atención de adolescentes</a:t>
            </a:r>
            <a:endParaRPr lang="es-EC" sz="2400" dirty="0" smtClean="0">
              <a:effectLst/>
              <a:latin typeface="Arial" panose="020B0604020202020204" pitchFamily="34" charset="0"/>
              <a:ea typeface="Calibri" panose="020F0502020204030204" pitchFamily="34" charset="0"/>
              <a:cs typeface="Arial" panose="020B0604020202020204" pitchFamily="34" charset="0"/>
            </a:endParaRPr>
          </a:p>
          <a:p>
            <a:pPr algn="just">
              <a:spcAft>
                <a:spcPts val="0"/>
              </a:spcAft>
            </a:pPr>
            <a:r>
              <a:rPr lang="es-EC" sz="2400" b="1" i="1" dirty="0" smtClean="0">
                <a:effectLst/>
                <a:latin typeface="Arial" panose="020B0604020202020204" pitchFamily="34" charset="0"/>
                <a:ea typeface="Calibri" panose="020F0502020204030204" pitchFamily="34" charset="0"/>
                <a:cs typeface="Arial" panose="020B0604020202020204" pitchFamily="34" charset="0"/>
              </a:rPr>
              <a:t>Equitativo:</a:t>
            </a:r>
            <a:r>
              <a:rPr lang="es-EC" sz="2400" dirty="0" smtClean="0">
                <a:effectLst/>
                <a:latin typeface="Arial" panose="020B0604020202020204" pitchFamily="34" charset="0"/>
                <a:ea typeface="Calibri" panose="020F0502020204030204" pitchFamily="34" charset="0"/>
                <a:cs typeface="Arial" panose="020B0604020202020204" pitchFamily="34" charset="0"/>
              </a:rPr>
              <a:t> El espacio ofrece a cada adolescente una oportunidad justa de atención para promover su potencial </a:t>
            </a:r>
            <a:r>
              <a:rPr lang="es-EC" sz="2400" dirty="0" err="1" smtClean="0">
                <a:effectLst/>
                <a:latin typeface="Arial" panose="020B0604020202020204" pitchFamily="34" charset="0"/>
                <a:ea typeface="Calibri" panose="020F0502020204030204" pitchFamily="34" charset="0"/>
                <a:cs typeface="Arial" panose="020B0604020202020204" pitchFamily="34" charset="0"/>
              </a:rPr>
              <a:t>bio</a:t>
            </a:r>
            <a:r>
              <a:rPr lang="es-EC" sz="2400" dirty="0" smtClean="0">
                <a:effectLst/>
                <a:latin typeface="Arial" panose="020B0604020202020204" pitchFamily="34" charset="0"/>
                <a:ea typeface="Calibri" panose="020F0502020204030204" pitchFamily="34" charset="0"/>
                <a:cs typeface="Arial" panose="020B0604020202020204" pitchFamily="34" charset="0"/>
              </a:rPr>
              <a:t>-</a:t>
            </a:r>
            <a:r>
              <a:rPr lang="es-EC" sz="2400" dirty="0" err="1" smtClean="0">
                <a:effectLst/>
                <a:latin typeface="Arial" panose="020B0604020202020204" pitchFamily="34" charset="0"/>
                <a:ea typeface="Calibri" panose="020F0502020204030204" pitchFamily="34" charset="0"/>
                <a:cs typeface="Arial" panose="020B0604020202020204" pitchFamily="34" charset="0"/>
              </a:rPr>
              <a:t>psico</a:t>
            </a:r>
            <a:r>
              <a:rPr lang="es-EC" sz="2400" dirty="0" smtClean="0">
                <a:effectLst/>
                <a:latin typeface="Arial" panose="020B0604020202020204" pitchFamily="34" charset="0"/>
                <a:ea typeface="Calibri" panose="020F0502020204030204" pitchFamily="34" charset="0"/>
                <a:cs typeface="Arial" panose="020B0604020202020204" pitchFamily="34" charset="0"/>
              </a:rPr>
              <a:t>-social.</a:t>
            </a:r>
          </a:p>
          <a:p>
            <a:pPr algn="just">
              <a:spcAft>
                <a:spcPts val="0"/>
              </a:spcAft>
            </a:pPr>
            <a:r>
              <a:rPr lang="es-EC" sz="2400" b="1" i="1" dirty="0" smtClean="0">
                <a:effectLst/>
                <a:latin typeface="Arial" panose="020B0604020202020204" pitchFamily="34" charset="0"/>
                <a:ea typeface="Calibri" panose="020F0502020204030204" pitchFamily="34" charset="0"/>
                <a:cs typeface="Arial" panose="020B0604020202020204" pitchFamily="34" charset="0"/>
              </a:rPr>
              <a:t>Accesible:</a:t>
            </a:r>
            <a:r>
              <a:rPr lang="es-EC" sz="2400" dirty="0" smtClean="0">
                <a:effectLst/>
                <a:latin typeface="Arial" panose="020B0604020202020204" pitchFamily="34" charset="0"/>
                <a:ea typeface="Calibri" panose="020F0502020204030204" pitchFamily="34" charset="0"/>
                <a:cs typeface="Arial" panose="020B0604020202020204" pitchFamily="34" charset="0"/>
              </a:rPr>
              <a:t> Está pensado y organizado para que los/las adolescentes puedan  obtener los servicios ofrecidos.</a:t>
            </a:r>
          </a:p>
          <a:p>
            <a:pPr algn="just">
              <a:spcAft>
                <a:spcPts val="0"/>
              </a:spcAft>
            </a:pPr>
            <a:r>
              <a:rPr lang="es-EC" sz="2400" b="1" i="1" dirty="0" smtClean="0">
                <a:effectLst/>
                <a:latin typeface="Arial" panose="020B0604020202020204" pitchFamily="34" charset="0"/>
                <a:ea typeface="Calibri" panose="020F0502020204030204" pitchFamily="34" charset="0"/>
                <a:cs typeface="Arial" panose="020B0604020202020204" pitchFamily="34" charset="0"/>
              </a:rPr>
              <a:t>Aceptable:</a:t>
            </a:r>
            <a:r>
              <a:rPr lang="es-EC" sz="2400" dirty="0" smtClean="0">
                <a:effectLst/>
                <a:latin typeface="Arial" panose="020B0604020202020204" pitchFamily="34" charset="0"/>
                <a:ea typeface="Calibri" panose="020F0502020204030204" pitchFamily="34" charset="0"/>
                <a:cs typeface="Arial" panose="020B0604020202020204" pitchFamily="34" charset="0"/>
              </a:rPr>
              <a:t> Están dotados de manera que satisfagan las expectativas de los usuarios.</a:t>
            </a:r>
          </a:p>
          <a:p>
            <a:pPr algn="just">
              <a:spcAft>
                <a:spcPts val="0"/>
              </a:spcAft>
            </a:pPr>
            <a:r>
              <a:rPr lang="es-EC" sz="2400" b="1" i="1" dirty="0" smtClean="0">
                <a:effectLst/>
                <a:latin typeface="Arial" panose="020B0604020202020204" pitchFamily="34" charset="0"/>
                <a:ea typeface="Calibri" panose="020F0502020204030204" pitchFamily="34" charset="0"/>
                <a:cs typeface="Arial" panose="020B0604020202020204" pitchFamily="34" charset="0"/>
              </a:rPr>
              <a:t>Apropiado:</a:t>
            </a:r>
            <a:r>
              <a:rPr lang="es-EC" sz="2400" dirty="0" smtClean="0">
                <a:effectLst/>
                <a:latin typeface="Arial" panose="020B0604020202020204" pitchFamily="34" charset="0"/>
                <a:ea typeface="Calibri" panose="020F0502020204030204" pitchFamily="34" charset="0"/>
                <a:cs typeface="Arial" panose="020B0604020202020204" pitchFamily="34" charset="0"/>
              </a:rPr>
              <a:t> Los servicios ofrecidos son aquellos que los/ las adolescentes demandan y necesitan.</a:t>
            </a:r>
          </a:p>
          <a:p>
            <a:pPr algn="just">
              <a:spcAft>
                <a:spcPts val="0"/>
              </a:spcAft>
            </a:pPr>
            <a:r>
              <a:rPr lang="es-EC" sz="2400" b="1" i="1" dirty="0" smtClean="0">
                <a:effectLst/>
                <a:latin typeface="Arial" panose="020B0604020202020204" pitchFamily="34" charset="0"/>
                <a:ea typeface="Calibri" panose="020F0502020204030204" pitchFamily="34" charset="0"/>
                <a:cs typeface="Arial" panose="020B0604020202020204" pitchFamily="34" charset="0"/>
              </a:rPr>
              <a:t>Efectivo:</a:t>
            </a:r>
            <a:r>
              <a:rPr lang="es-EC" sz="2400" dirty="0" smtClean="0">
                <a:effectLst/>
                <a:latin typeface="Arial" panose="020B0604020202020204" pitchFamily="34" charset="0"/>
                <a:ea typeface="Calibri" panose="020F0502020204030204" pitchFamily="34" charset="0"/>
                <a:cs typeface="Arial" panose="020B0604020202020204" pitchFamily="34" charset="0"/>
              </a:rPr>
              <a:t> La atención es provista adecuadamente para contribuir al estado de salud de los/ las adolescentes.</a:t>
            </a:r>
            <a:endParaRPr lang="es-EC" sz="2400" dirty="0">
              <a:effectLst/>
              <a:latin typeface="Arial" panose="020B060402020202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4932955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p:cNvSpPr/>
          <p:nvPr/>
        </p:nvSpPr>
        <p:spPr>
          <a:xfrm>
            <a:off x="1214651" y="1553529"/>
            <a:ext cx="8052179" cy="2677656"/>
          </a:xfrm>
          <a:prstGeom prst="rect">
            <a:avLst/>
          </a:prstGeom>
        </p:spPr>
        <p:txBody>
          <a:bodyPr wrap="square">
            <a:spAutoFit/>
          </a:bodyPr>
          <a:lstStyle/>
          <a:p>
            <a:pPr algn="just">
              <a:spcAft>
                <a:spcPts val="0"/>
              </a:spcAft>
            </a:pPr>
            <a:r>
              <a:rPr lang="es-EC" sz="2400" b="1" i="1" dirty="0" smtClean="0">
                <a:effectLst/>
                <a:latin typeface="Arial" panose="020B0604020202020204" pitchFamily="34" charset="0"/>
                <a:ea typeface="Calibri" panose="020F0502020204030204" pitchFamily="34" charset="0"/>
                <a:cs typeface="Times New Roman" panose="02020603050405020304" pitchFamily="18" charset="0"/>
              </a:rPr>
              <a:t>Es deseable que cada adolescente contacte al sistema de salud acompañado por un adulto de confianza, de preferencia sus padres. Sin embargo, cuando esto no es posible, es función de los integrantes del equipo de salud asegurarle las condiciones para acceder al ejercicio pleno de su derecho a la salud.</a:t>
            </a:r>
            <a:endParaRPr lang="es-EC" sz="24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56308846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2"/>
          <a:stretch>
            <a:fillRect/>
          </a:stretch>
        </p:blipFill>
        <p:spPr>
          <a:xfrm>
            <a:off x="1187356" y="723330"/>
            <a:ext cx="8161360" cy="5227093"/>
          </a:xfrm>
          <a:prstGeom prst="rect">
            <a:avLst/>
          </a:prstGeom>
        </p:spPr>
      </p:pic>
    </p:spTree>
    <p:extLst>
      <p:ext uri="{BB962C8B-B14F-4D97-AF65-F5344CB8AC3E}">
        <p14:creationId xmlns:p14="http://schemas.microsoft.com/office/powerpoint/2010/main" val="256222669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p:cNvSpPr/>
          <p:nvPr/>
        </p:nvSpPr>
        <p:spPr>
          <a:xfrm>
            <a:off x="409433" y="830198"/>
            <a:ext cx="11218460" cy="3908762"/>
          </a:xfrm>
          <a:prstGeom prst="rect">
            <a:avLst/>
          </a:prstGeom>
        </p:spPr>
        <p:txBody>
          <a:bodyPr wrap="square">
            <a:spAutoFit/>
          </a:bodyPr>
          <a:lstStyle/>
          <a:p>
            <a:r>
              <a:rPr lang="es-EC" sz="3200" b="1" i="1" dirty="0" smtClean="0">
                <a:latin typeface="Arial" panose="020B0604020202020204" pitchFamily="34" charset="0"/>
                <a:cs typeface="Arial" panose="020B0604020202020204" pitchFamily="34" charset="0"/>
              </a:rPr>
              <a:t>Introducción </a:t>
            </a:r>
          </a:p>
          <a:p>
            <a:r>
              <a:rPr lang="es-EC" sz="2400" dirty="0" smtClean="0">
                <a:latin typeface="Arial" panose="020B0604020202020204" pitchFamily="34" charset="0"/>
                <a:cs typeface="Arial" panose="020B0604020202020204" pitchFamily="34" charset="0"/>
              </a:rPr>
              <a:t>El objetivo principal de los ODM es poner fin a la pobreza, pero esta se halla íntimamente ligada a la salud, dado que la pobreza causa enfermedad y la enfermedad causa pobreza. </a:t>
            </a:r>
          </a:p>
          <a:p>
            <a:endParaRPr lang="es-EC" sz="2400" dirty="0" smtClean="0">
              <a:latin typeface="Arial" panose="020B0604020202020204" pitchFamily="34" charset="0"/>
              <a:cs typeface="Arial" panose="020B0604020202020204" pitchFamily="34" charset="0"/>
            </a:endParaRPr>
          </a:p>
          <a:p>
            <a:r>
              <a:rPr lang="es-EC" sz="2400" dirty="0" smtClean="0">
                <a:latin typeface="Arial" panose="020B0604020202020204" pitchFamily="34" charset="0"/>
                <a:cs typeface="Arial" panose="020B0604020202020204" pitchFamily="34" charset="0"/>
              </a:rPr>
              <a:t>Según Winslow: ≪Los hombres y mujeres están enfermos porque son pobres, y empobrecen más porque están enfermos, y enferman más porque son pobres.</a:t>
            </a:r>
          </a:p>
          <a:p>
            <a:endParaRPr lang="es-EC" sz="2400" dirty="0">
              <a:latin typeface="Arial" panose="020B0604020202020204" pitchFamily="34" charset="0"/>
              <a:cs typeface="Arial" panose="020B0604020202020204" pitchFamily="34" charset="0"/>
            </a:endParaRPr>
          </a:p>
          <a:p>
            <a:r>
              <a:rPr lang="es-EC" sz="2400" b="1" i="1" dirty="0" smtClean="0">
                <a:latin typeface="Arial" panose="020B0604020202020204" pitchFamily="34" charset="0"/>
                <a:cs typeface="Arial" panose="020B0604020202020204" pitchFamily="34" charset="0"/>
              </a:rPr>
              <a:t>La clave es los derechos sexuales y los derechos reproductivos como derechos humanos</a:t>
            </a:r>
            <a:endParaRPr lang="es-EC" sz="2400" b="1" i="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38949104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p:cNvSpPr/>
          <p:nvPr/>
        </p:nvSpPr>
        <p:spPr>
          <a:xfrm>
            <a:off x="532263" y="1030871"/>
            <a:ext cx="9034818" cy="4524315"/>
          </a:xfrm>
          <a:prstGeom prst="rect">
            <a:avLst/>
          </a:prstGeom>
        </p:spPr>
        <p:txBody>
          <a:bodyPr wrap="square">
            <a:spAutoFit/>
          </a:bodyPr>
          <a:lstStyle/>
          <a:p>
            <a:pPr algn="just">
              <a:lnSpc>
                <a:spcPct val="150000"/>
              </a:lnSpc>
              <a:spcAft>
                <a:spcPts val="0"/>
              </a:spcAft>
            </a:pPr>
            <a:r>
              <a:rPr lang="es-EC" sz="2400" dirty="0">
                <a:latin typeface="Arial" panose="020B0604020202020204" pitchFamily="34" charset="0"/>
                <a:ea typeface="Calibri" panose="020F0502020204030204" pitchFamily="34" charset="0"/>
                <a:cs typeface="Arial" panose="020B0604020202020204" pitchFamily="34" charset="0"/>
              </a:rPr>
              <a:t>Este curso pretende articular la búsqueda de la mejor evidencia disponible, con la situación real de la atención de nuestro país e incorporando los elementos bioéticas y de los determinantes sociales de la salud para una adecuada adaptación de las recomendaciones a nuestra realidad.</a:t>
            </a:r>
          </a:p>
          <a:p>
            <a:pPr algn="just">
              <a:lnSpc>
                <a:spcPct val="150000"/>
              </a:lnSpc>
              <a:spcAft>
                <a:spcPts val="0"/>
              </a:spcAft>
            </a:pPr>
            <a:r>
              <a:rPr lang="es-EC" sz="2400" dirty="0">
                <a:latin typeface="Arial" panose="020B0604020202020204" pitchFamily="34" charset="0"/>
                <a:ea typeface="Calibri" panose="020F0502020204030204" pitchFamily="34" charset="0"/>
                <a:cs typeface="Arial" panose="020B0604020202020204" pitchFamily="34" charset="0"/>
              </a:rPr>
              <a:t>De cómo cuidemos a nuestras mujeres, nuestras madres y nuestra infancia, depende la sustentabilidad de nuestro proyecto nacional.</a:t>
            </a:r>
            <a:endParaRPr lang="es-EC" sz="2400" dirty="0">
              <a:effectLst/>
              <a:latin typeface="Arial" panose="020B060402020202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53686832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p:cNvSpPr/>
          <p:nvPr/>
        </p:nvSpPr>
        <p:spPr>
          <a:xfrm>
            <a:off x="1201004" y="1089505"/>
            <a:ext cx="9089408" cy="2954655"/>
          </a:xfrm>
          <a:prstGeom prst="rect">
            <a:avLst/>
          </a:prstGeom>
        </p:spPr>
        <p:txBody>
          <a:bodyPr wrap="square">
            <a:spAutoFit/>
          </a:bodyPr>
          <a:lstStyle/>
          <a:p>
            <a:r>
              <a:rPr lang="es-EC" sz="2400" b="1" i="1" dirty="0" smtClean="0">
                <a:latin typeface="Arial" panose="020B0604020202020204" pitchFamily="34" charset="0"/>
                <a:cs typeface="Arial" panose="020B0604020202020204" pitchFamily="34" charset="0"/>
              </a:rPr>
              <a:t>¿Qué se entiende por Riesgo Pre concepcional?</a:t>
            </a:r>
          </a:p>
          <a:p>
            <a:endParaRPr lang="es-EC" sz="2400" b="1" i="1" dirty="0" smtClean="0">
              <a:latin typeface="Arial" panose="020B0604020202020204" pitchFamily="34" charset="0"/>
              <a:cs typeface="Arial" panose="020B0604020202020204" pitchFamily="34" charset="0"/>
            </a:endParaRPr>
          </a:p>
          <a:p>
            <a:r>
              <a:rPr lang="es-EC" sz="2400" i="1" dirty="0" smtClean="0">
                <a:latin typeface="Arial" panose="020B0604020202020204" pitchFamily="34" charset="0"/>
                <a:cs typeface="Arial" panose="020B0604020202020204" pitchFamily="34" charset="0"/>
              </a:rPr>
              <a:t>Es la probabilidad que tienen, tanto la mujer en edad fértil (no gestante), </a:t>
            </a:r>
            <a:r>
              <a:rPr lang="es-EC" sz="2400" b="1" i="1" dirty="0" smtClean="0">
                <a:latin typeface="Arial" panose="020B0604020202020204" pitchFamily="34" charset="0"/>
                <a:cs typeface="Arial" panose="020B0604020202020204" pitchFamily="34" charset="0"/>
              </a:rPr>
              <a:t>su pareja</a:t>
            </a:r>
            <a:r>
              <a:rPr lang="es-EC" sz="2400" i="1" dirty="0" smtClean="0">
                <a:latin typeface="Arial" panose="020B0604020202020204" pitchFamily="34" charset="0"/>
                <a:cs typeface="Arial" panose="020B0604020202020204" pitchFamily="34" charset="0"/>
              </a:rPr>
              <a:t>, así  como su producto potencial, de sufrir daño durante el proceso de la reproducción.</a:t>
            </a:r>
          </a:p>
          <a:p>
            <a:r>
              <a:rPr lang="es-EC" sz="2400" i="1" dirty="0" smtClean="0">
                <a:latin typeface="Arial" panose="020B0604020202020204" pitchFamily="34" charset="0"/>
                <a:cs typeface="Arial" panose="020B0604020202020204" pitchFamily="34" charset="0"/>
              </a:rPr>
              <a:t>La etapa de edad fértil es considerada entre los 15 y los 49 años de edad.</a:t>
            </a:r>
          </a:p>
          <a:p>
            <a:endParaRPr lang="es-EC" dirty="0"/>
          </a:p>
        </p:txBody>
      </p:sp>
    </p:spTree>
    <p:extLst>
      <p:ext uri="{BB962C8B-B14F-4D97-AF65-F5344CB8AC3E}">
        <p14:creationId xmlns:p14="http://schemas.microsoft.com/office/powerpoint/2010/main" val="386118931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p:cNvSpPr/>
          <p:nvPr/>
        </p:nvSpPr>
        <p:spPr>
          <a:xfrm>
            <a:off x="532262" y="682093"/>
            <a:ext cx="9580728" cy="5386090"/>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pPr algn="ctr">
              <a:spcAft>
                <a:spcPts val="0"/>
              </a:spcAft>
            </a:pPr>
            <a:r>
              <a:rPr lang="es-EC" sz="3200" b="1" i="1" dirty="0" smtClean="0">
                <a:effectLst/>
                <a:latin typeface="Arial" panose="020B0604020202020204" pitchFamily="34" charset="0"/>
                <a:ea typeface="Calibri" panose="020F0502020204030204" pitchFamily="34" charset="0"/>
                <a:cs typeface="Arial" panose="020B0604020202020204" pitchFamily="34" charset="0"/>
              </a:rPr>
              <a:t>Factores de riesgo</a:t>
            </a:r>
            <a:endParaRPr lang="es-EC" sz="3200" dirty="0" smtClean="0">
              <a:effectLst/>
              <a:latin typeface="Arial" panose="020B0604020202020204" pitchFamily="34" charset="0"/>
              <a:ea typeface="Calibri" panose="020F0502020204030204" pitchFamily="34" charset="0"/>
              <a:cs typeface="Arial" panose="020B0604020202020204" pitchFamily="34" charset="0"/>
            </a:endParaRPr>
          </a:p>
          <a:p>
            <a:pPr marL="342900" indent="-342900" algn="just">
              <a:spcAft>
                <a:spcPts val="0"/>
              </a:spcAft>
              <a:buFont typeface="Wingdings" panose="05000000000000000000" pitchFamily="2" charset="2"/>
              <a:buChar char="Ø"/>
            </a:pPr>
            <a:r>
              <a:rPr lang="es-EC" sz="2400" dirty="0" smtClean="0">
                <a:effectLst/>
                <a:latin typeface="Arial" panose="020B0604020202020204" pitchFamily="34" charset="0"/>
                <a:ea typeface="Calibri" panose="020F0502020204030204" pitchFamily="34" charset="0"/>
                <a:cs typeface="Arial" panose="020B0604020202020204" pitchFamily="34" charset="0"/>
              </a:rPr>
              <a:t>Biológicos</a:t>
            </a:r>
          </a:p>
          <a:p>
            <a:pPr marL="342900" indent="-342900" algn="just">
              <a:spcAft>
                <a:spcPts val="0"/>
              </a:spcAft>
              <a:buFont typeface="Wingdings" panose="05000000000000000000" pitchFamily="2" charset="2"/>
              <a:buChar char="Ø"/>
            </a:pPr>
            <a:endParaRPr lang="es-EC" sz="2400" dirty="0" smtClean="0">
              <a:effectLst/>
              <a:latin typeface="Arial" panose="020B0604020202020204" pitchFamily="34" charset="0"/>
              <a:ea typeface="Calibri" panose="020F0502020204030204" pitchFamily="34" charset="0"/>
              <a:cs typeface="Arial" panose="020B0604020202020204" pitchFamily="34" charset="0"/>
            </a:endParaRPr>
          </a:p>
          <a:p>
            <a:pPr marL="342900" indent="-342900" algn="just">
              <a:spcAft>
                <a:spcPts val="0"/>
              </a:spcAft>
              <a:buFont typeface="Wingdings" panose="05000000000000000000" pitchFamily="2" charset="2"/>
              <a:buChar char="Ø"/>
            </a:pPr>
            <a:r>
              <a:rPr lang="es-EC" sz="2400" dirty="0" smtClean="0">
                <a:effectLst/>
                <a:latin typeface="Arial" panose="020B0604020202020204" pitchFamily="34" charset="0"/>
                <a:ea typeface="Calibri" panose="020F0502020204030204" pitchFamily="34" charset="0"/>
                <a:cs typeface="Arial" panose="020B0604020202020204" pitchFamily="34" charset="0"/>
              </a:rPr>
              <a:t>Psicológicos       </a:t>
            </a:r>
            <a:r>
              <a:rPr lang="es-EC" sz="2400" b="1" i="1" dirty="0" smtClean="0">
                <a:effectLst/>
                <a:latin typeface="Arial" panose="020B0604020202020204" pitchFamily="34" charset="0"/>
                <a:ea typeface="Calibri" panose="020F0502020204030204" pitchFamily="34" charset="0"/>
                <a:cs typeface="Arial" panose="020B0604020202020204" pitchFamily="34" charset="0"/>
              </a:rPr>
              <a:t>Poca cooperación a las orientaciones médicas</a:t>
            </a:r>
            <a:endParaRPr lang="es-EC" sz="2400" dirty="0" smtClean="0">
              <a:effectLst/>
              <a:latin typeface="Arial" panose="020B0604020202020204" pitchFamily="34" charset="0"/>
              <a:ea typeface="Calibri" panose="020F0502020204030204" pitchFamily="34" charset="0"/>
              <a:cs typeface="Arial" panose="020B0604020202020204" pitchFamily="34" charset="0"/>
            </a:endParaRPr>
          </a:p>
          <a:p>
            <a:pPr marL="342900" indent="-342900" algn="just">
              <a:spcAft>
                <a:spcPts val="0"/>
              </a:spcAft>
              <a:buFont typeface="Wingdings" panose="05000000000000000000" pitchFamily="2" charset="2"/>
              <a:buChar char="Ø"/>
            </a:pPr>
            <a:endParaRPr lang="es-EC" sz="2400" dirty="0" smtClean="0">
              <a:effectLst/>
              <a:latin typeface="Arial" panose="020B0604020202020204" pitchFamily="34" charset="0"/>
              <a:ea typeface="Calibri" panose="020F0502020204030204" pitchFamily="34" charset="0"/>
              <a:cs typeface="Arial" panose="020B0604020202020204" pitchFamily="34" charset="0"/>
            </a:endParaRPr>
          </a:p>
          <a:p>
            <a:pPr marL="342900" indent="-342900" algn="just">
              <a:spcAft>
                <a:spcPts val="0"/>
              </a:spcAft>
              <a:buFont typeface="Wingdings" panose="05000000000000000000" pitchFamily="2" charset="2"/>
              <a:buChar char="Ø"/>
            </a:pPr>
            <a:r>
              <a:rPr lang="es-EC" sz="2400" dirty="0" smtClean="0">
                <a:effectLst/>
                <a:latin typeface="Arial" panose="020B0604020202020204" pitchFamily="34" charset="0"/>
                <a:ea typeface="Calibri" panose="020F0502020204030204" pitchFamily="34" charset="0"/>
                <a:cs typeface="Arial" panose="020B0604020202020204" pitchFamily="34" charset="0"/>
              </a:rPr>
              <a:t>Ambientales  </a:t>
            </a:r>
          </a:p>
          <a:p>
            <a:pPr marL="342900" indent="-342900" algn="just">
              <a:spcAft>
                <a:spcPts val="0"/>
              </a:spcAft>
              <a:buFont typeface="Wingdings" panose="05000000000000000000" pitchFamily="2" charset="2"/>
              <a:buChar char="Ø"/>
            </a:pPr>
            <a:endParaRPr lang="es-EC" sz="2400" dirty="0">
              <a:latin typeface="Arial" panose="020B0604020202020204" pitchFamily="34" charset="0"/>
              <a:ea typeface="Calibri" panose="020F0502020204030204" pitchFamily="34" charset="0"/>
              <a:cs typeface="Arial" panose="020B0604020202020204" pitchFamily="34" charset="0"/>
            </a:endParaRPr>
          </a:p>
          <a:p>
            <a:pPr marL="342900" indent="-342900" algn="just">
              <a:spcAft>
                <a:spcPts val="0"/>
              </a:spcAft>
              <a:buFont typeface="Wingdings" panose="05000000000000000000" pitchFamily="2" charset="2"/>
              <a:buChar char="Ø"/>
            </a:pPr>
            <a:r>
              <a:rPr lang="es-EC" sz="2400" dirty="0" smtClean="0">
                <a:effectLst/>
                <a:latin typeface="Arial" panose="020B0604020202020204" pitchFamily="34" charset="0"/>
                <a:ea typeface="Calibri" panose="020F0502020204030204" pitchFamily="34" charset="0"/>
                <a:cs typeface="Arial" panose="020B0604020202020204" pitchFamily="34" charset="0"/>
              </a:rPr>
              <a:t>Sociales      Alcoholismo </a:t>
            </a:r>
          </a:p>
          <a:p>
            <a:pPr algn="just">
              <a:spcAft>
                <a:spcPts val="0"/>
              </a:spcAft>
            </a:pPr>
            <a:r>
              <a:rPr lang="es-EC" sz="2400" dirty="0" smtClean="0">
                <a:effectLst/>
                <a:latin typeface="Arial" panose="020B0604020202020204" pitchFamily="34" charset="0"/>
                <a:ea typeface="Calibri" panose="020F0502020204030204" pitchFamily="34" charset="0"/>
                <a:cs typeface="Arial" panose="020B0604020202020204" pitchFamily="34" charset="0"/>
              </a:rPr>
              <a:t>                       Drogadicción </a:t>
            </a:r>
          </a:p>
          <a:p>
            <a:pPr algn="just">
              <a:spcAft>
                <a:spcPts val="0"/>
              </a:spcAft>
            </a:pPr>
            <a:r>
              <a:rPr lang="es-EC" sz="2400" dirty="0" smtClean="0">
                <a:effectLst/>
                <a:latin typeface="Arial" panose="020B0604020202020204" pitchFamily="34" charset="0"/>
                <a:ea typeface="Calibri" panose="020F0502020204030204" pitchFamily="34" charset="0"/>
                <a:cs typeface="Arial" panose="020B0604020202020204" pitchFamily="34" charset="0"/>
              </a:rPr>
              <a:t>                        Tabaquismo</a:t>
            </a:r>
          </a:p>
          <a:p>
            <a:pPr algn="just">
              <a:spcAft>
                <a:spcPts val="0"/>
              </a:spcAft>
            </a:pPr>
            <a:r>
              <a:rPr lang="es-EC" sz="2400" dirty="0" smtClean="0">
                <a:effectLst/>
                <a:latin typeface="Arial" panose="020B0604020202020204" pitchFamily="34" charset="0"/>
                <a:ea typeface="Calibri" panose="020F0502020204030204" pitchFamily="34" charset="0"/>
                <a:cs typeface="Arial" panose="020B0604020202020204" pitchFamily="34" charset="0"/>
              </a:rPr>
              <a:t>                        Hacinamiento </a:t>
            </a:r>
          </a:p>
          <a:p>
            <a:pPr algn="just">
              <a:spcAft>
                <a:spcPts val="0"/>
              </a:spcAft>
            </a:pPr>
            <a:r>
              <a:rPr lang="es-EC" sz="2400" dirty="0" smtClean="0">
                <a:effectLst/>
                <a:latin typeface="Arial" panose="020B0604020202020204" pitchFamily="34" charset="0"/>
                <a:ea typeface="Calibri" panose="020F0502020204030204" pitchFamily="34" charset="0"/>
                <a:cs typeface="Arial" panose="020B0604020202020204" pitchFamily="34" charset="0"/>
              </a:rPr>
              <a:t>                        Baja escolaridad </a:t>
            </a:r>
          </a:p>
          <a:p>
            <a:pPr algn="just">
              <a:spcAft>
                <a:spcPts val="0"/>
              </a:spcAft>
            </a:pPr>
            <a:r>
              <a:rPr lang="es-EC" sz="2400" dirty="0" smtClean="0">
                <a:effectLst/>
                <a:latin typeface="Arial" panose="020B0604020202020204" pitchFamily="34" charset="0"/>
                <a:ea typeface="Calibri" panose="020F0502020204030204" pitchFamily="34" charset="0"/>
                <a:cs typeface="Arial" panose="020B0604020202020204" pitchFamily="34" charset="0"/>
              </a:rPr>
              <a:t>                        Bajo nivel socio económico </a:t>
            </a:r>
          </a:p>
          <a:p>
            <a:pPr marL="342900" indent="-342900" algn="just">
              <a:spcAft>
                <a:spcPts val="0"/>
              </a:spcAft>
              <a:buFont typeface="Wingdings" panose="05000000000000000000" pitchFamily="2" charset="2"/>
              <a:buChar char="Ø"/>
            </a:pPr>
            <a:endParaRPr lang="es-EC" sz="2400" dirty="0">
              <a:effectLst/>
              <a:latin typeface="Arial" panose="020B0604020202020204" pitchFamily="34" charset="0"/>
              <a:ea typeface="Calibri" panose="020F0502020204030204" pitchFamily="34" charset="0"/>
              <a:cs typeface="Arial" panose="020B0604020202020204" pitchFamily="34" charset="0"/>
            </a:endParaRPr>
          </a:p>
        </p:txBody>
      </p:sp>
      <p:sp>
        <p:nvSpPr>
          <p:cNvPr id="3" name="Flecha derecha 2"/>
          <p:cNvSpPr/>
          <p:nvPr/>
        </p:nvSpPr>
        <p:spPr>
          <a:xfrm>
            <a:off x="2715904" y="2088107"/>
            <a:ext cx="423080" cy="97074"/>
          </a:xfrm>
          <a:prstGeom prst="rightArrow">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s-EC"/>
          </a:p>
        </p:txBody>
      </p:sp>
      <p:sp>
        <p:nvSpPr>
          <p:cNvPr id="4" name="Abrir llave 3"/>
          <p:cNvSpPr/>
          <p:nvPr/>
        </p:nvSpPr>
        <p:spPr>
          <a:xfrm>
            <a:off x="2265528" y="3357349"/>
            <a:ext cx="259308" cy="2415653"/>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es-EC"/>
          </a:p>
        </p:txBody>
      </p:sp>
    </p:spTree>
    <p:extLst>
      <p:ext uri="{BB962C8B-B14F-4D97-AF65-F5344CB8AC3E}">
        <p14:creationId xmlns:p14="http://schemas.microsoft.com/office/powerpoint/2010/main" val="420671234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p:cNvSpPr/>
          <p:nvPr/>
        </p:nvSpPr>
        <p:spPr>
          <a:xfrm>
            <a:off x="136478" y="1089000"/>
            <a:ext cx="9689910" cy="4524315"/>
          </a:xfrm>
          <a:prstGeom prst="rect">
            <a:avLst/>
          </a:prstGeom>
        </p:spPr>
        <p:txBody>
          <a:bodyPr wrap="square">
            <a:spAutoFit/>
          </a:bodyPr>
          <a:lstStyle/>
          <a:p>
            <a:pPr algn="just">
              <a:spcAft>
                <a:spcPts val="0"/>
              </a:spcAft>
            </a:pPr>
            <a:r>
              <a:rPr lang="es-EC" sz="2400" dirty="0" smtClean="0">
                <a:effectLst/>
                <a:latin typeface="Arial" panose="020B0604020202020204" pitchFamily="34" charset="0"/>
                <a:ea typeface="Calibri" panose="020F0502020204030204" pitchFamily="34" charset="0"/>
                <a:cs typeface="Arial" panose="020B0604020202020204" pitchFamily="34" charset="0"/>
              </a:rPr>
              <a:t>Para que la </a:t>
            </a:r>
            <a:r>
              <a:rPr lang="es-EC" sz="2400" b="1" dirty="0" smtClean="0">
                <a:effectLst/>
                <a:latin typeface="Arial" panose="020B0604020202020204" pitchFamily="34" charset="0"/>
                <a:ea typeface="Calibri" panose="020F0502020204030204" pitchFamily="34" charset="0"/>
                <a:cs typeface="Arial" panose="020B0604020202020204" pitchFamily="34" charset="0"/>
              </a:rPr>
              <a:t>mujer</a:t>
            </a:r>
            <a:r>
              <a:rPr lang="es-EC" sz="2400" dirty="0" smtClean="0">
                <a:effectLst/>
                <a:latin typeface="Arial" panose="020B0604020202020204" pitchFamily="34" charset="0"/>
                <a:ea typeface="Calibri" panose="020F0502020204030204" pitchFamily="34" charset="0"/>
                <a:cs typeface="Arial" panose="020B0604020202020204" pitchFamily="34" charset="0"/>
              </a:rPr>
              <a:t> llegue a concebir, tendrá el concurso del </a:t>
            </a:r>
            <a:r>
              <a:rPr lang="es-EC" sz="2400" b="1" i="1" dirty="0" smtClean="0">
                <a:effectLst/>
                <a:latin typeface="Arial" panose="020B0604020202020204" pitchFamily="34" charset="0"/>
                <a:ea typeface="Calibri" panose="020F0502020204030204" pitchFamily="34" charset="0"/>
                <a:cs typeface="Arial" panose="020B0604020202020204" pitchFamily="34" charset="0"/>
              </a:rPr>
              <a:t>hombre</a:t>
            </a:r>
            <a:r>
              <a:rPr lang="es-EC" sz="2400" dirty="0" smtClean="0">
                <a:effectLst/>
                <a:latin typeface="Arial" panose="020B0604020202020204" pitchFamily="34" charset="0"/>
                <a:ea typeface="Calibri" panose="020F0502020204030204" pitchFamily="34" charset="0"/>
                <a:cs typeface="Arial" panose="020B0604020202020204" pitchFamily="34" charset="0"/>
              </a:rPr>
              <a:t>,. </a:t>
            </a:r>
            <a:r>
              <a:rPr lang="es-EC" sz="2400" dirty="0" smtClean="0">
                <a:effectLst/>
                <a:latin typeface="Arial" panose="020B0604020202020204" pitchFamily="34" charset="0"/>
                <a:ea typeface="Calibri" panose="020F0502020204030204" pitchFamily="34" charset="0"/>
                <a:cs typeface="Arial" panose="020B0604020202020204" pitchFamily="34" charset="0"/>
              </a:rPr>
              <a:t>Es decir que cualquiera de los miembros de la pareja puede ser el que aporte el riesgo, que en el caso del hombre se prioriza la búsqueda activa para modificar el riesgo o aplazamientos </a:t>
            </a:r>
          </a:p>
          <a:p>
            <a:pPr algn="just">
              <a:spcAft>
                <a:spcPts val="0"/>
              </a:spcAft>
            </a:pPr>
            <a:r>
              <a:rPr lang="es-EC" sz="2400" dirty="0" smtClean="0">
                <a:effectLst/>
                <a:latin typeface="Arial" panose="020B0604020202020204" pitchFamily="34" charset="0"/>
                <a:ea typeface="Calibri" panose="020F0502020204030204" pitchFamily="34" charset="0"/>
                <a:cs typeface="Arial" panose="020B0604020202020204" pitchFamily="34" charset="0"/>
              </a:rPr>
              <a:t>tales como:</a:t>
            </a:r>
          </a:p>
          <a:p>
            <a:pPr marL="342900" lvl="0" indent="-342900" algn="just">
              <a:spcAft>
                <a:spcPts val="0"/>
              </a:spcAft>
              <a:buFont typeface="Wingdings" panose="05000000000000000000" pitchFamily="2" charset="2"/>
              <a:buChar char=""/>
            </a:pPr>
            <a:r>
              <a:rPr lang="es-EC" sz="2400" dirty="0" smtClean="0">
                <a:effectLst/>
                <a:latin typeface="Arial" panose="020B0604020202020204" pitchFamily="34" charset="0"/>
                <a:ea typeface="Calibri" panose="020F0502020204030204" pitchFamily="34" charset="0"/>
                <a:cs typeface="Arial" panose="020B0604020202020204" pitchFamily="34" charset="0"/>
              </a:rPr>
              <a:t>Alcoholismo y Drogas Desnutrición. Enfermedades Crónicas Significativas:</a:t>
            </a:r>
          </a:p>
          <a:p>
            <a:pPr marL="342900" lvl="0" indent="-342900" algn="just">
              <a:spcAft>
                <a:spcPts val="0"/>
              </a:spcAft>
              <a:buFont typeface="Wingdings" panose="05000000000000000000" pitchFamily="2" charset="2"/>
              <a:buChar char=""/>
            </a:pPr>
            <a:r>
              <a:rPr lang="es-EC" sz="2400" dirty="0" smtClean="0">
                <a:effectLst/>
                <a:latin typeface="Arial" panose="020B0604020202020204" pitchFamily="34" charset="0"/>
                <a:ea typeface="Calibri" panose="020F0502020204030204" pitchFamily="34" charset="0"/>
                <a:cs typeface="Arial" panose="020B0604020202020204" pitchFamily="34" charset="0"/>
              </a:rPr>
              <a:t>Hipertensión Arterial descompensada</a:t>
            </a:r>
          </a:p>
          <a:p>
            <a:pPr marL="342900" lvl="0" indent="-342900" algn="just">
              <a:spcAft>
                <a:spcPts val="0"/>
              </a:spcAft>
              <a:buFont typeface="Wingdings" panose="05000000000000000000" pitchFamily="2" charset="2"/>
              <a:buChar char=""/>
            </a:pPr>
            <a:r>
              <a:rPr lang="es-EC" sz="2400" dirty="0" smtClean="0">
                <a:effectLst/>
                <a:latin typeface="Arial" panose="020B0604020202020204" pitchFamily="34" charset="0"/>
                <a:ea typeface="Calibri" panose="020F0502020204030204" pitchFamily="34" charset="0"/>
                <a:cs typeface="Arial" panose="020B0604020202020204" pitchFamily="34" charset="0"/>
              </a:rPr>
              <a:t>Diabetes no compensada</a:t>
            </a:r>
          </a:p>
          <a:p>
            <a:pPr marL="342900" lvl="0" indent="-342900" algn="just">
              <a:spcAft>
                <a:spcPts val="0"/>
              </a:spcAft>
              <a:buFont typeface="Wingdings" panose="05000000000000000000" pitchFamily="2" charset="2"/>
              <a:buChar char=""/>
            </a:pPr>
            <a:r>
              <a:rPr lang="es-EC" sz="2400" dirty="0" smtClean="0">
                <a:effectLst/>
                <a:latin typeface="Arial" panose="020B0604020202020204" pitchFamily="34" charset="0"/>
                <a:ea typeface="Calibri" panose="020F0502020204030204" pitchFamily="34" charset="0"/>
                <a:cs typeface="Arial" panose="020B0604020202020204" pitchFamily="34" charset="0"/>
              </a:rPr>
              <a:t>Enfermedades Hereditarias</a:t>
            </a:r>
          </a:p>
          <a:p>
            <a:pPr marL="342900" lvl="0" indent="-342900" algn="just">
              <a:spcAft>
                <a:spcPts val="0"/>
              </a:spcAft>
              <a:buFont typeface="Wingdings" panose="05000000000000000000" pitchFamily="2" charset="2"/>
              <a:buChar char=""/>
            </a:pPr>
            <a:r>
              <a:rPr lang="es-EC" sz="2400" dirty="0" smtClean="0">
                <a:effectLst/>
                <a:latin typeface="Arial" panose="020B0604020202020204" pitchFamily="34" charset="0"/>
                <a:ea typeface="Calibri" panose="020F0502020204030204" pitchFamily="34" charset="0"/>
                <a:cs typeface="Arial" panose="020B0604020202020204" pitchFamily="34" charset="0"/>
              </a:rPr>
              <a:t>Antecedentes o infecciones de transmisión sexual activa, incluido VIH/SIDA</a:t>
            </a:r>
            <a:endParaRPr lang="es-EC" sz="2400" dirty="0">
              <a:effectLst/>
              <a:latin typeface="Arial" panose="020B060402020202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43637272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p:cNvSpPr/>
          <p:nvPr/>
        </p:nvSpPr>
        <p:spPr>
          <a:xfrm>
            <a:off x="846161" y="1072318"/>
            <a:ext cx="8693623" cy="3908762"/>
          </a:xfrm>
          <a:prstGeom prst="rect">
            <a:avLst/>
          </a:prstGeom>
        </p:spPr>
        <p:txBody>
          <a:bodyPr wrap="square">
            <a:spAutoFit/>
          </a:bodyPr>
          <a:lstStyle/>
          <a:p>
            <a:pPr algn="ctr">
              <a:spcAft>
                <a:spcPts val="0"/>
              </a:spcAft>
            </a:pPr>
            <a:r>
              <a:rPr lang="es-EC" sz="3200" b="1" i="1" dirty="0" smtClean="0">
                <a:effectLst/>
                <a:latin typeface="Arial" panose="020B0604020202020204" pitchFamily="34" charset="0"/>
                <a:ea typeface="Calibri" panose="020F0502020204030204" pitchFamily="34" charset="0"/>
                <a:cs typeface="Times New Roman" panose="02020603050405020304" pitchFamily="18" charset="0"/>
              </a:rPr>
              <a:t>Atributos de un consultorio amigable para adolescentes</a:t>
            </a:r>
          </a:p>
          <a:p>
            <a:pPr algn="ctr">
              <a:spcAft>
                <a:spcPts val="0"/>
              </a:spcAft>
            </a:pPr>
            <a:endParaRPr lang="es-EC" sz="3200" b="1" i="1" dirty="0">
              <a:latin typeface="Arial" panose="020B0604020202020204" pitchFamily="34" charset="0"/>
              <a:ea typeface="Calibri" panose="020F0502020204030204" pitchFamily="34" charset="0"/>
              <a:cs typeface="Times New Roman" panose="02020603050405020304" pitchFamily="18" charset="0"/>
            </a:endParaRPr>
          </a:p>
          <a:p>
            <a:pPr algn="ctr">
              <a:spcAft>
                <a:spcPts val="0"/>
              </a:spcAft>
            </a:pPr>
            <a:endParaRPr lang="es-EC" sz="3200" b="1" i="1" dirty="0" smtClean="0">
              <a:effectLst/>
              <a:latin typeface="Arial" panose="020B0604020202020204" pitchFamily="34" charset="0"/>
              <a:ea typeface="Calibri" panose="020F0502020204030204" pitchFamily="34" charset="0"/>
              <a:cs typeface="Times New Roman" panose="02020603050405020304" pitchFamily="18" charset="0"/>
            </a:endParaRPr>
          </a:p>
          <a:p>
            <a:pPr algn="just"/>
            <a:r>
              <a:rPr lang="es-EC" sz="2400" b="1" i="1" dirty="0">
                <a:latin typeface="Arial" panose="020B0604020202020204" pitchFamily="34" charset="0"/>
                <a:cs typeface="Arial" panose="020B0604020202020204" pitchFamily="34" charset="0"/>
              </a:rPr>
              <a:t>El mundo enfrenta hoy la generación más numerosa de adolescentes registrada en la historia, más de 1.200 millones, cuyas necesidades de atención no pueden ser postergadas.</a:t>
            </a:r>
            <a:endParaRPr lang="es-EC" sz="2400" dirty="0">
              <a:latin typeface="Arial" panose="020B0604020202020204" pitchFamily="34" charset="0"/>
              <a:cs typeface="Arial" panose="020B0604020202020204" pitchFamily="34" charset="0"/>
            </a:endParaRPr>
          </a:p>
          <a:p>
            <a:pPr algn="just">
              <a:spcAft>
                <a:spcPts val="0"/>
              </a:spcAft>
            </a:pPr>
            <a:endParaRPr lang="es-EC" sz="24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77461039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p:cNvSpPr/>
          <p:nvPr/>
        </p:nvSpPr>
        <p:spPr>
          <a:xfrm>
            <a:off x="423080" y="593636"/>
            <a:ext cx="8939284" cy="5632311"/>
          </a:xfrm>
          <a:prstGeom prst="rect">
            <a:avLst/>
          </a:prstGeom>
        </p:spPr>
        <p:txBody>
          <a:bodyPr wrap="square">
            <a:spAutoFit/>
          </a:bodyPr>
          <a:lstStyle/>
          <a:p>
            <a:pPr algn="just">
              <a:spcAft>
                <a:spcPts val="0"/>
              </a:spcAft>
            </a:pPr>
            <a:r>
              <a:rPr lang="es-EC" sz="2400" b="1" i="1" dirty="0" smtClean="0">
                <a:effectLst/>
                <a:latin typeface="Arial" panose="020B0604020202020204" pitchFamily="34" charset="0"/>
                <a:ea typeface="Calibri" panose="020F0502020204030204" pitchFamily="34" charset="0"/>
                <a:cs typeface="Arial" panose="020B0604020202020204" pitchFamily="34" charset="0"/>
              </a:rPr>
              <a:t>Entre dichas barreras es importante considerar:</a:t>
            </a:r>
            <a:endParaRPr lang="es-EC" sz="2400" dirty="0" smtClean="0">
              <a:effectLst/>
              <a:latin typeface="Arial" panose="020B0604020202020204" pitchFamily="34" charset="0"/>
              <a:ea typeface="Calibri" panose="020F0502020204030204" pitchFamily="34" charset="0"/>
              <a:cs typeface="Arial" panose="020B0604020202020204" pitchFamily="34" charset="0"/>
            </a:endParaRPr>
          </a:p>
          <a:p>
            <a:pPr marL="342900" lvl="0" indent="-342900" algn="just">
              <a:spcAft>
                <a:spcPts val="0"/>
              </a:spcAft>
              <a:buFont typeface="Wingdings" panose="05000000000000000000" pitchFamily="2" charset="2"/>
              <a:buChar char=""/>
            </a:pPr>
            <a:r>
              <a:rPr lang="es-EC" sz="2400" dirty="0" smtClean="0">
                <a:effectLst/>
                <a:latin typeface="Arial" panose="020B0604020202020204" pitchFamily="34" charset="0"/>
                <a:ea typeface="Calibri" panose="020F0502020204030204" pitchFamily="34" charset="0"/>
                <a:cs typeface="Arial" panose="020B0604020202020204" pitchFamily="34" charset="0"/>
              </a:rPr>
              <a:t>Sus propias características: desinformación sobre su estado de salud o enfermedad, omnipotencia, temor a ser visto por algún conocido, sobre todo al consultar sobre salud sexual y reproductiva (SS. y R.)</a:t>
            </a:r>
          </a:p>
          <a:p>
            <a:pPr marL="342900" lvl="0" indent="-342900" algn="just">
              <a:spcAft>
                <a:spcPts val="0"/>
              </a:spcAft>
              <a:buFont typeface="Wingdings" panose="05000000000000000000" pitchFamily="2" charset="2"/>
              <a:buChar char=""/>
            </a:pPr>
            <a:r>
              <a:rPr lang="es-EC" sz="2400" dirty="0" smtClean="0">
                <a:effectLst/>
                <a:latin typeface="Arial" panose="020B0604020202020204" pitchFamily="34" charset="0"/>
                <a:ea typeface="Calibri" panose="020F0502020204030204" pitchFamily="34" charset="0"/>
                <a:cs typeface="Arial" panose="020B0604020202020204" pitchFamily="34" charset="0"/>
              </a:rPr>
              <a:t>Factores económicos: falta de dinero para transporte, compra de medicamentos.</a:t>
            </a:r>
          </a:p>
          <a:p>
            <a:pPr marL="342900" lvl="0" indent="-342900" algn="just">
              <a:spcAft>
                <a:spcPts val="0"/>
              </a:spcAft>
              <a:buFont typeface="Wingdings" panose="05000000000000000000" pitchFamily="2" charset="2"/>
              <a:buChar char=""/>
            </a:pPr>
            <a:r>
              <a:rPr lang="es-EC" sz="2400" dirty="0" smtClean="0">
                <a:effectLst/>
                <a:latin typeface="Arial" panose="020B0604020202020204" pitchFamily="34" charset="0"/>
                <a:ea typeface="Calibri" panose="020F0502020204030204" pitchFamily="34" charset="0"/>
                <a:cs typeface="Arial" panose="020B0604020202020204" pitchFamily="34" charset="0"/>
              </a:rPr>
              <a:t>Desconocimiento acerca de la existencia de espacios para la atención integral de adolescentes y de la oferta que brindan.</a:t>
            </a:r>
          </a:p>
          <a:p>
            <a:pPr marL="342900" lvl="0" indent="-342900" algn="just">
              <a:spcAft>
                <a:spcPts val="0"/>
              </a:spcAft>
              <a:buFont typeface="Wingdings" panose="05000000000000000000" pitchFamily="2" charset="2"/>
              <a:buChar char=""/>
            </a:pPr>
            <a:r>
              <a:rPr lang="es-EC" sz="2400" b="1" i="1" dirty="0" smtClean="0">
                <a:effectLst/>
                <a:latin typeface="Arial" panose="020B0604020202020204" pitchFamily="34" charset="0"/>
                <a:ea typeface="Calibri" panose="020F0502020204030204" pitchFamily="34" charset="0"/>
                <a:cs typeface="Arial" panose="020B0604020202020204" pitchFamily="34" charset="0"/>
              </a:rPr>
              <a:t>Horarios no apropiados y/o insuficientes.</a:t>
            </a:r>
            <a:endParaRPr lang="es-EC" sz="2400" dirty="0" smtClean="0">
              <a:effectLst/>
              <a:latin typeface="Arial" panose="020B0604020202020204" pitchFamily="34" charset="0"/>
              <a:ea typeface="Calibri" panose="020F0502020204030204" pitchFamily="34" charset="0"/>
              <a:cs typeface="Arial" panose="020B0604020202020204" pitchFamily="34" charset="0"/>
            </a:endParaRPr>
          </a:p>
          <a:p>
            <a:pPr marL="342900" lvl="0" indent="-342900" algn="just">
              <a:spcAft>
                <a:spcPts val="0"/>
              </a:spcAft>
              <a:buFont typeface="Wingdings" panose="05000000000000000000" pitchFamily="2" charset="2"/>
              <a:buChar char=""/>
            </a:pPr>
            <a:r>
              <a:rPr lang="es-EC" sz="2400" b="1" i="1" dirty="0" smtClean="0">
                <a:effectLst/>
                <a:latin typeface="Arial" panose="020B0604020202020204" pitchFamily="34" charset="0"/>
                <a:ea typeface="Calibri" panose="020F0502020204030204" pitchFamily="34" charset="0"/>
                <a:cs typeface="Arial" panose="020B0604020202020204" pitchFamily="34" charset="0"/>
              </a:rPr>
              <a:t>Capacitación inadecuada de los profesionales.</a:t>
            </a:r>
            <a:endParaRPr lang="es-EC" sz="2400" dirty="0" smtClean="0">
              <a:effectLst/>
              <a:latin typeface="Arial" panose="020B0604020202020204" pitchFamily="34" charset="0"/>
              <a:ea typeface="Calibri" panose="020F0502020204030204" pitchFamily="34" charset="0"/>
              <a:cs typeface="Arial" panose="020B0604020202020204" pitchFamily="34" charset="0"/>
            </a:endParaRPr>
          </a:p>
          <a:p>
            <a:pPr marL="342900" lvl="0" indent="-342900" algn="just">
              <a:spcAft>
                <a:spcPts val="0"/>
              </a:spcAft>
              <a:buFont typeface="Wingdings" panose="05000000000000000000" pitchFamily="2" charset="2"/>
              <a:buChar char=""/>
            </a:pPr>
            <a:r>
              <a:rPr lang="es-EC" sz="2400" dirty="0" smtClean="0">
                <a:effectLst/>
                <a:latin typeface="Arial" panose="020B0604020202020204" pitchFamily="34" charset="0"/>
                <a:ea typeface="Calibri" panose="020F0502020204030204" pitchFamily="34" charset="0"/>
                <a:cs typeface="Arial" panose="020B0604020202020204" pitchFamily="34" charset="0"/>
              </a:rPr>
              <a:t>Desconocimiento de los derechos de los adolescentes, falta de garantía para el ejercicio del secreto profesional y el respeto a la confidencialidad.</a:t>
            </a:r>
          </a:p>
          <a:p>
            <a:pPr marL="342900" lvl="0" indent="-342900" algn="just">
              <a:spcAft>
                <a:spcPts val="0"/>
              </a:spcAft>
              <a:buFont typeface="Wingdings" panose="05000000000000000000" pitchFamily="2" charset="2"/>
              <a:buChar char=""/>
            </a:pPr>
            <a:r>
              <a:rPr lang="es-EC" sz="2400" b="1" i="1" dirty="0" smtClean="0">
                <a:effectLst/>
                <a:latin typeface="Arial" panose="020B0604020202020204" pitchFamily="34" charset="0"/>
                <a:ea typeface="Calibri" panose="020F0502020204030204" pitchFamily="34" charset="0"/>
                <a:cs typeface="Arial" panose="020B0604020202020204" pitchFamily="34" charset="0"/>
              </a:rPr>
              <a:t>Ámbitos no diferenciados para adolescentes.</a:t>
            </a:r>
            <a:endParaRPr lang="es-EC" sz="2400" dirty="0">
              <a:effectLst/>
              <a:latin typeface="Arial" panose="020B060402020202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400619231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p:cNvSpPr/>
          <p:nvPr/>
        </p:nvSpPr>
        <p:spPr>
          <a:xfrm>
            <a:off x="1460310" y="826659"/>
            <a:ext cx="7751929" cy="4524315"/>
          </a:xfrm>
          <a:prstGeom prst="rect">
            <a:avLst/>
          </a:prstGeom>
        </p:spPr>
        <p:txBody>
          <a:bodyPr wrap="square">
            <a:spAutoFit/>
          </a:bodyPr>
          <a:lstStyle/>
          <a:p>
            <a:pPr algn="just">
              <a:spcAft>
                <a:spcPts val="0"/>
              </a:spcAft>
            </a:pPr>
            <a:r>
              <a:rPr lang="es-EC" sz="2400" b="1" i="1" dirty="0" smtClean="0">
                <a:effectLst/>
                <a:latin typeface="Arial" panose="020B0604020202020204" pitchFamily="34" charset="0"/>
                <a:ea typeface="Calibri" panose="020F0502020204030204" pitchFamily="34" charset="0"/>
                <a:cs typeface="Arial" panose="020B0604020202020204" pitchFamily="34" charset="0"/>
              </a:rPr>
              <a:t>Conceptos fundamentales a tener en cuenta:</a:t>
            </a:r>
            <a:endParaRPr lang="es-EC" sz="2400" dirty="0" smtClean="0">
              <a:effectLst/>
              <a:latin typeface="Arial" panose="020B0604020202020204" pitchFamily="34" charset="0"/>
              <a:ea typeface="Calibri" panose="020F0502020204030204" pitchFamily="34" charset="0"/>
              <a:cs typeface="Arial" panose="020B0604020202020204" pitchFamily="34" charset="0"/>
            </a:endParaRPr>
          </a:p>
          <a:p>
            <a:pPr algn="ctr"/>
            <a:r>
              <a:rPr lang="es-EC" sz="2400" b="1" i="1" dirty="0" smtClean="0">
                <a:solidFill>
                  <a:schemeClr val="accent2"/>
                </a:solidFill>
                <a:effectLst/>
                <a:latin typeface="Arial" panose="020B0604020202020204" pitchFamily="34" charset="0"/>
                <a:ea typeface="Calibri" panose="020F0502020204030204" pitchFamily="34" charset="0"/>
                <a:cs typeface="Arial" panose="020B0604020202020204" pitchFamily="34" charset="0"/>
              </a:rPr>
              <a:t>Salud integral</a:t>
            </a:r>
          </a:p>
          <a:p>
            <a:pPr algn="ctr"/>
            <a:r>
              <a:rPr lang="es-EC" sz="2400" b="1" i="1" dirty="0">
                <a:solidFill>
                  <a:schemeClr val="accent2"/>
                </a:solidFill>
                <a:latin typeface="Arial" panose="020B0604020202020204" pitchFamily="34" charset="0"/>
                <a:cs typeface="Arial" panose="020B0604020202020204" pitchFamily="34" charset="0"/>
              </a:rPr>
              <a:t>Atención </a:t>
            </a:r>
            <a:r>
              <a:rPr lang="es-EC" sz="2400" b="1" i="1" dirty="0" smtClean="0">
                <a:solidFill>
                  <a:schemeClr val="accent2"/>
                </a:solidFill>
                <a:latin typeface="Arial" panose="020B0604020202020204" pitchFamily="34" charset="0"/>
                <a:cs typeface="Arial" panose="020B0604020202020204" pitchFamily="34" charset="0"/>
              </a:rPr>
              <a:t>Interdisciplinaria</a:t>
            </a:r>
          </a:p>
          <a:p>
            <a:pPr algn="ctr"/>
            <a:r>
              <a:rPr lang="es-EC" sz="2400" b="1" i="1" dirty="0" smtClean="0">
                <a:solidFill>
                  <a:schemeClr val="accent2"/>
                </a:solidFill>
                <a:latin typeface="Arial" panose="020B0604020202020204" pitchFamily="34" charset="0"/>
                <a:cs typeface="Arial" panose="020B0604020202020204" pitchFamily="34" charset="0"/>
              </a:rPr>
              <a:t>Intersectorialidad</a:t>
            </a:r>
          </a:p>
          <a:p>
            <a:pPr algn="ctr"/>
            <a:r>
              <a:rPr lang="es-EC" sz="2400" b="1" i="1" dirty="0">
                <a:solidFill>
                  <a:schemeClr val="accent2"/>
                </a:solidFill>
                <a:latin typeface="Arial" panose="020B0604020202020204" pitchFamily="34" charset="0"/>
                <a:cs typeface="Arial" panose="020B0604020202020204" pitchFamily="34" charset="0"/>
              </a:rPr>
              <a:t>Enfoque de </a:t>
            </a:r>
            <a:r>
              <a:rPr lang="es-EC" sz="2400" b="1" i="1" dirty="0" smtClean="0">
                <a:solidFill>
                  <a:schemeClr val="accent2"/>
                </a:solidFill>
                <a:latin typeface="Arial" panose="020B0604020202020204" pitchFamily="34" charset="0"/>
                <a:cs typeface="Arial" panose="020B0604020202020204" pitchFamily="34" charset="0"/>
              </a:rPr>
              <a:t>riesgo</a:t>
            </a:r>
          </a:p>
          <a:p>
            <a:pPr algn="ctr"/>
            <a:endParaRPr lang="es-EC" sz="2400" b="1" i="1" dirty="0" smtClean="0">
              <a:solidFill>
                <a:schemeClr val="accent2"/>
              </a:solidFill>
              <a:latin typeface="Arial" panose="020B0604020202020204" pitchFamily="34" charset="0"/>
              <a:cs typeface="Arial" panose="020B0604020202020204" pitchFamily="34" charset="0"/>
            </a:endParaRPr>
          </a:p>
          <a:p>
            <a:pPr algn="ctr"/>
            <a:r>
              <a:rPr lang="es-EC" sz="2400" b="1" i="1" dirty="0"/>
              <a:t>Aparecen nuevos conceptos como</a:t>
            </a:r>
            <a:r>
              <a:rPr lang="es-EC" sz="2400" b="1" i="1" dirty="0" smtClean="0"/>
              <a:t>:</a:t>
            </a:r>
          </a:p>
          <a:p>
            <a:r>
              <a:rPr lang="es-EC" sz="2400" b="1" i="1" dirty="0" smtClean="0">
                <a:latin typeface="Arial" panose="020B0604020202020204" pitchFamily="34" charset="0"/>
                <a:cs typeface="Arial" panose="020B0604020202020204" pitchFamily="34" charset="0"/>
              </a:rPr>
              <a:t>Vulnerabilidad</a:t>
            </a:r>
          </a:p>
          <a:p>
            <a:r>
              <a:rPr lang="es-EC" sz="2400" b="1" i="1" dirty="0">
                <a:latin typeface="Arial" panose="020B0604020202020204" pitchFamily="34" charset="0"/>
                <a:cs typeface="Arial" panose="020B0604020202020204" pitchFamily="34" charset="0"/>
              </a:rPr>
              <a:t>Factor de </a:t>
            </a:r>
            <a:r>
              <a:rPr lang="es-EC" sz="2400" b="1" i="1" dirty="0" smtClean="0">
                <a:latin typeface="Arial" panose="020B0604020202020204" pitchFamily="34" charset="0"/>
                <a:cs typeface="Arial" panose="020B0604020202020204" pitchFamily="34" charset="0"/>
              </a:rPr>
              <a:t>riesgo</a:t>
            </a:r>
          </a:p>
          <a:p>
            <a:r>
              <a:rPr lang="es-EC" sz="2400" b="1" i="1" dirty="0">
                <a:latin typeface="Arial" panose="020B0604020202020204" pitchFamily="34" charset="0"/>
                <a:cs typeface="Arial" panose="020B0604020202020204" pitchFamily="34" charset="0"/>
              </a:rPr>
              <a:t>Factores </a:t>
            </a:r>
            <a:r>
              <a:rPr lang="es-EC" sz="2400" b="1" i="1" dirty="0" smtClean="0">
                <a:latin typeface="Arial" panose="020B0604020202020204" pitchFamily="34" charset="0"/>
                <a:cs typeface="Arial" panose="020B0604020202020204" pitchFamily="34" charset="0"/>
              </a:rPr>
              <a:t>protectores</a:t>
            </a:r>
          </a:p>
          <a:p>
            <a:r>
              <a:rPr lang="es-EC" sz="2400" b="1" i="1" dirty="0">
                <a:latin typeface="Arial" panose="020B0604020202020204" pitchFamily="34" charset="0"/>
                <a:cs typeface="Arial" panose="020B0604020202020204" pitchFamily="34" charset="0"/>
              </a:rPr>
              <a:t>Comportamientos de </a:t>
            </a:r>
            <a:r>
              <a:rPr lang="es-EC" sz="2400" b="1" i="1" dirty="0" smtClean="0">
                <a:latin typeface="Arial" panose="020B0604020202020204" pitchFamily="34" charset="0"/>
                <a:cs typeface="Arial" panose="020B0604020202020204" pitchFamily="34" charset="0"/>
              </a:rPr>
              <a:t>riesgo</a:t>
            </a:r>
          </a:p>
          <a:p>
            <a:r>
              <a:rPr lang="es-EC" sz="2400" b="1" i="1" dirty="0">
                <a:latin typeface="Arial" panose="020B0604020202020204" pitchFamily="34" charset="0"/>
                <a:cs typeface="Arial" panose="020B0604020202020204" pitchFamily="34" charset="0"/>
              </a:rPr>
              <a:t>Oportunidad perdida</a:t>
            </a:r>
            <a:endParaRPr lang="es-EC" sz="24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964017553"/>
      </p:ext>
    </p:extLst>
  </p:cSld>
  <p:clrMapOvr>
    <a:masterClrMapping/>
  </p:clrMapOvr>
</p:sld>
</file>

<file path=ppt/theme/theme1.xml><?xml version="1.0" encoding="utf-8"?>
<a:theme xmlns:a="http://schemas.openxmlformats.org/drawingml/2006/main" name="Faceta">
  <a:themeElements>
    <a:clrScheme name="Faceta">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a">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a">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Facet</Template>
  <TotalTime>74</TotalTime>
  <Words>713</Words>
  <Application>Microsoft Office PowerPoint</Application>
  <PresentationFormat>Panorámica</PresentationFormat>
  <Paragraphs>71</Paragraphs>
  <Slides>12</Slides>
  <Notes>0</Notes>
  <HiddenSlides>0</HiddenSlides>
  <MMClips>0</MMClips>
  <ScaleCrop>false</ScaleCrop>
  <HeadingPairs>
    <vt:vector size="6" baseType="variant">
      <vt:variant>
        <vt:lpstr>Fuentes usadas</vt:lpstr>
      </vt:variant>
      <vt:variant>
        <vt:i4>6</vt:i4>
      </vt:variant>
      <vt:variant>
        <vt:lpstr>Tema</vt:lpstr>
      </vt:variant>
      <vt:variant>
        <vt:i4>1</vt:i4>
      </vt:variant>
      <vt:variant>
        <vt:lpstr>Títulos de diapositiva</vt:lpstr>
      </vt:variant>
      <vt:variant>
        <vt:i4>12</vt:i4>
      </vt:variant>
    </vt:vector>
  </HeadingPairs>
  <TitlesOfParts>
    <vt:vector size="19" baseType="lpstr">
      <vt:lpstr>Arial</vt:lpstr>
      <vt:lpstr>Calibri</vt:lpstr>
      <vt:lpstr>Times New Roman</vt:lpstr>
      <vt:lpstr>Trebuchet MS</vt:lpstr>
      <vt:lpstr>Wingdings</vt:lpstr>
      <vt:lpstr>Wingdings 3</vt:lpstr>
      <vt:lpstr>Faceta</vt:lpstr>
      <vt:lpstr>Metodología para la atención al riesgo preconcepcional </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Metodología para la atención al riesgo preconcepcional </dc:title>
  <dc:creator>user</dc:creator>
  <cp:lastModifiedBy>user</cp:lastModifiedBy>
  <cp:revision>12</cp:revision>
  <dcterms:created xsi:type="dcterms:W3CDTF">2017-03-10T03:17:55Z</dcterms:created>
  <dcterms:modified xsi:type="dcterms:W3CDTF">2017-03-10T13:01:43Z</dcterms:modified>
</cp:coreProperties>
</file>