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69" r:id="rId16"/>
    <p:sldId id="271" r:id="rId17"/>
    <p:sldId id="270" r:id="rId18"/>
    <p:sldId id="272" r:id="rId19"/>
    <p:sldId id="273" r:id="rId20"/>
    <p:sldId id="275" r:id="rId21"/>
    <p:sldId id="276" r:id="rId22"/>
    <p:sldId id="277" r:id="rId23"/>
    <p:sldId id="278" r:id="rId24"/>
    <p:sldId id="279" r:id="rId25"/>
    <p:sldId id="280"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A79785F-43F7-4189-BDE0-108835215E01}" type="datetimeFigureOut">
              <a:rPr lang="es-ES" smtClean="0"/>
              <a:t>11/06/2019</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2337270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79785F-43F7-4189-BDE0-108835215E01}" type="datetimeFigureOut">
              <a:rPr lang="es-ES" smtClean="0"/>
              <a:t>11/06/2019</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118084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79785F-43F7-4189-BDE0-108835215E01}" type="datetimeFigureOut">
              <a:rPr lang="es-ES" smtClean="0"/>
              <a:t>11/06/2019</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023AB1-B04B-4E92-976A-EE1990E91252}"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148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A79785F-43F7-4189-BDE0-108835215E01}" type="datetimeFigureOut">
              <a:rPr lang="es-ES" smtClean="0"/>
              <a:t>11/06/2019</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596925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A79785F-43F7-4189-BDE0-108835215E01}" type="datetimeFigureOut">
              <a:rPr lang="es-ES" smtClean="0"/>
              <a:t>11/06/2019</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023AB1-B04B-4E92-976A-EE1990E91252}"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6502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A79785F-43F7-4189-BDE0-108835215E01}" type="datetimeFigureOut">
              <a:rPr lang="es-ES" smtClean="0"/>
              <a:t>11/06/2019</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2154487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79785F-43F7-4189-BDE0-108835215E01}" type="datetimeFigureOut">
              <a:rPr lang="es-ES" smtClean="0"/>
              <a:t>11/06/2019</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4152562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79785F-43F7-4189-BDE0-108835215E01}" type="datetimeFigureOut">
              <a:rPr lang="es-ES" smtClean="0"/>
              <a:t>11/06/2019</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143432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79785F-43F7-4189-BDE0-108835215E01}" type="datetimeFigureOut">
              <a:rPr lang="es-ES" smtClean="0"/>
              <a:t>11/06/2019</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1643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79785F-43F7-4189-BDE0-108835215E01}" type="datetimeFigureOut">
              <a:rPr lang="es-ES" smtClean="0"/>
              <a:t>11/06/2019</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232917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A79785F-43F7-4189-BDE0-108835215E01}" type="datetimeFigureOut">
              <a:rPr lang="es-ES" smtClean="0"/>
              <a:t>11/06/2019</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377011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A79785F-43F7-4189-BDE0-108835215E01}" type="datetimeFigureOut">
              <a:rPr lang="es-ES" smtClean="0"/>
              <a:t>11/06/2019</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303549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A79785F-43F7-4189-BDE0-108835215E01}" type="datetimeFigureOut">
              <a:rPr lang="es-ES" smtClean="0"/>
              <a:t>11/06/2019</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333154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9785F-43F7-4189-BDE0-108835215E01}" type="datetimeFigureOut">
              <a:rPr lang="es-ES" smtClean="0"/>
              <a:t>11/06/2019</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234605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79785F-43F7-4189-BDE0-108835215E01}" type="datetimeFigureOut">
              <a:rPr lang="es-ES" smtClean="0"/>
              <a:t>11/06/2019</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49578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79785F-43F7-4189-BDE0-108835215E01}" type="datetimeFigureOut">
              <a:rPr lang="es-ES" smtClean="0"/>
              <a:t>11/06/2019</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E023AB1-B04B-4E92-976A-EE1990E91252}" type="slidenum">
              <a:rPr lang="es-ES" smtClean="0"/>
              <a:t>‹Nº›</a:t>
            </a:fld>
            <a:endParaRPr lang="es-ES"/>
          </a:p>
        </p:txBody>
      </p:sp>
    </p:spTree>
    <p:extLst>
      <p:ext uri="{BB962C8B-B14F-4D97-AF65-F5344CB8AC3E}">
        <p14:creationId xmlns:p14="http://schemas.microsoft.com/office/powerpoint/2010/main" val="332454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A79785F-43F7-4189-BDE0-108835215E01}" type="datetimeFigureOut">
              <a:rPr lang="es-ES" smtClean="0"/>
              <a:t>11/06/2019</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E023AB1-B04B-4E92-976A-EE1990E91252}" type="slidenum">
              <a:rPr lang="es-ES" smtClean="0"/>
              <a:t>‹Nº›</a:t>
            </a:fld>
            <a:endParaRPr lang="es-ES"/>
          </a:p>
        </p:txBody>
      </p:sp>
    </p:spTree>
    <p:extLst>
      <p:ext uri="{BB962C8B-B14F-4D97-AF65-F5344CB8AC3E}">
        <p14:creationId xmlns:p14="http://schemas.microsoft.com/office/powerpoint/2010/main" val="2164854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8859" y="1085017"/>
            <a:ext cx="9683646" cy="4256550"/>
          </a:xfrm>
          <a:prstGeom prst="rect">
            <a:avLst/>
          </a:prstGeom>
        </p:spPr>
        <p:txBody>
          <a:bodyPr wrap="square">
            <a:spAutoFit/>
          </a:bodyPr>
          <a:lstStyle/>
          <a:p>
            <a:pPr marL="457200" algn="just">
              <a:lnSpc>
                <a:spcPct val="115000"/>
              </a:lnSpc>
              <a:spcAft>
                <a:spcPts val="600"/>
              </a:spcAft>
            </a:pPr>
            <a:r>
              <a:rPr lang="es-ES" sz="3200" b="1" dirty="0" smtClean="0">
                <a:effectLst/>
                <a:latin typeface="Arial" panose="020B0604020202020204" pitchFamily="34" charset="0"/>
                <a:ea typeface="Calibri" panose="020F0502020204030204" pitchFamily="34" charset="0"/>
                <a:cs typeface="Arial" panose="020B0604020202020204" pitchFamily="34" charset="0"/>
              </a:rPr>
              <a:t>Tema VI: Patología quirúrgica ginecológica. Abdomen agudo y embarazo</a:t>
            </a:r>
            <a:endParaRPr lang="es-ES" sz="32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3200" b="1" dirty="0" smtClean="0">
                <a:effectLst/>
                <a:latin typeface="Arial" panose="020B0604020202020204" pitchFamily="34" charset="0"/>
                <a:ea typeface="Times New Roman" panose="02020603050405020304" pitchFamily="18" charset="0"/>
                <a:cs typeface="Arial" panose="020B0604020202020204" pitchFamily="34" charset="0"/>
              </a:rPr>
              <a:t>Objetivo:</a:t>
            </a:r>
            <a:endParaRPr lang="es-ES" sz="32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Diagnosticar oportunamente las afecciones ginecológicas quirúrgicas; con un manejo en equipo según los protocolos establecidos para cada afección.</a:t>
            </a:r>
          </a:p>
          <a:p>
            <a:pPr>
              <a:spcAft>
                <a:spcPts val="0"/>
              </a:spcAft>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 </a:t>
            </a:r>
            <a:endParaRPr lang="es-E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5977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88368" y="1403696"/>
            <a:ext cx="8469442" cy="3618426"/>
          </a:xfrm>
          <a:prstGeom prst="rect">
            <a:avLst/>
          </a:prstGeom>
        </p:spPr>
        <p:txBody>
          <a:bodyPr wrap="square">
            <a:spAutoFit/>
          </a:bodyPr>
          <a:lstStyle/>
          <a:p>
            <a:pPr algn="just">
              <a:lnSpc>
                <a:spcPct val="115000"/>
              </a:lnSpc>
              <a:spcAft>
                <a:spcPts val="1000"/>
              </a:spcAft>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Ante un cuadro de abdomen agudo debemos plantearnos las siguientes interrogantes:</a:t>
            </a:r>
          </a:p>
          <a:p>
            <a:pPr marL="342900" lvl="0" indent="-342900" algn="just">
              <a:lnSpc>
                <a:spcPct val="115000"/>
              </a:lnSpc>
              <a:spcAft>
                <a:spcPts val="0"/>
              </a:spcAft>
              <a:buFont typeface="Symbol" panose="05050102010706020507" pitchFamily="18" charset="2"/>
              <a:buChar char=""/>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¿Es de origen ginecológico o no?</a:t>
            </a:r>
          </a:p>
          <a:p>
            <a:pPr marL="342900" lvl="0" indent="-342900" algn="just">
              <a:lnSpc>
                <a:spcPct val="115000"/>
              </a:lnSpc>
              <a:spcAft>
                <a:spcPts val="0"/>
              </a:spcAft>
              <a:buFont typeface="Symbol" panose="05050102010706020507" pitchFamily="18" charset="2"/>
              <a:buChar char=""/>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¿Es agudo?</a:t>
            </a:r>
          </a:p>
          <a:p>
            <a:pPr marL="342900" lvl="0" indent="-342900" algn="just">
              <a:lnSpc>
                <a:spcPct val="115000"/>
              </a:lnSpc>
              <a:spcAft>
                <a:spcPts val="0"/>
              </a:spcAft>
              <a:buFont typeface="Symbol" panose="05050102010706020507" pitchFamily="18" charset="2"/>
              <a:buChar char=""/>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¿Es médico o quirúrgico?</a:t>
            </a:r>
          </a:p>
          <a:p>
            <a:pPr marL="342900" lvl="0" indent="-342900" algn="just">
              <a:lnSpc>
                <a:spcPct val="115000"/>
              </a:lnSpc>
              <a:spcAft>
                <a:spcPts val="1000"/>
              </a:spcAft>
              <a:buFont typeface="Symbol" panose="05050102010706020507" pitchFamily="18" charset="2"/>
              <a:buChar char=""/>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¿Cuál es su etiología?</a:t>
            </a:r>
            <a:endParaRPr lang="es-E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3625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ginecologia\abdomen-agudo-en-el-embarazo-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159" y="999735"/>
            <a:ext cx="8978405" cy="498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95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7403" y="624110"/>
            <a:ext cx="4302177" cy="904887"/>
          </a:xfrm>
        </p:spPr>
        <p:txBody>
          <a:bodyPr>
            <a:normAutofit/>
          </a:bodyPr>
          <a:lstStyle/>
          <a:p>
            <a:pPr algn="ctr"/>
            <a:r>
              <a:rPr lang="es-ES" sz="3200" dirty="0" smtClean="0">
                <a:latin typeface="Arial Black" panose="020B0A04020102020204" pitchFamily="34" charset="0"/>
              </a:rPr>
              <a:t>ORIGEN</a:t>
            </a:r>
            <a:endParaRPr lang="es-ES" sz="3200" dirty="0">
              <a:latin typeface="Arial Black" panose="020B0A04020102020204" pitchFamily="34" charset="0"/>
            </a:endParaRPr>
          </a:p>
        </p:txBody>
      </p:sp>
      <p:sp>
        <p:nvSpPr>
          <p:cNvPr id="3" name="Marcador de contenido 2"/>
          <p:cNvSpPr>
            <a:spLocks noGrp="1"/>
          </p:cNvSpPr>
          <p:nvPr>
            <p:ph sz="half" idx="1"/>
          </p:nvPr>
        </p:nvSpPr>
        <p:spPr>
          <a:xfrm>
            <a:off x="1304144" y="1736478"/>
            <a:ext cx="5306517" cy="4192249"/>
          </a:xfrm>
        </p:spPr>
        <p:txBody>
          <a:bodyPr>
            <a:normAutofit fontScale="92500" lnSpcReduction="10000"/>
          </a:bodyPr>
          <a:lstStyle/>
          <a:p>
            <a:pPr>
              <a:lnSpc>
                <a:spcPct val="115000"/>
              </a:lnSpc>
              <a:spcAft>
                <a:spcPts val="1000"/>
              </a:spcAft>
            </a:pPr>
            <a:r>
              <a:rPr lang="es-ES" sz="2400" b="1" i="1" dirty="0">
                <a:latin typeface="Arial" panose="020B0604020202020204" pitchFamily="34" charset="0"/>
                <a:ea typeface="Times New Roman" panose="02020603050405020304" pitchFamily="18" charset="0"/>
                <a:cs typeface="Arial" panose="020B0604020202020204" pitchFamily="34" charset="0"/>
              </a:rPr>
              <a:t>Origen Ginecológico</a:t>
            </a:r>
          </a:p>
          <a:p>
            <a:pPr lvl="0">
              <a:lnSpc>
                <a:spcPct val="115000"/>
              </a:lnSpc>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Quiste de ovario roto o torcido.</a:t>
            </a:r>
          </a:p>
          <a:p>
            <a:pPr lvl="0">
              <a:lnSpc>
                <a:spcPct val="115000"/>
              </a:lnSpc>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EIP</a:t>
            </a:r>
          </a:p>
          <a:p>
            <a:pPr lvl="0">
              <a:lnSpc>
                <a:spcPct val="115000"/>
              </a:lnSpc>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Absceso tubovárico.</a:t>
            </a:r>
          </a:p>
          <a:p>
            <a:pPr lvl="0">
              <a:lnSpc>
                <a:spcPct val="115000"/>
              </a:lnSpc>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Fibroma uterino: torsión del pedículo, fibroma parido, necrobiosis del fibroma, degeneración maligna.</a:t>
            </a:r>
          </a:p>
          <a:p>
            <a:pPr lvl="0">
              <a:lnSpc>
                <a:spcPct val="115000"/>
              </a:lnSpc>
              <a:spcAft>
                <a:spcPts val="1000"/>
              </a:spcAft>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Tumores malignos de cuerpo y cuello uterino; estadios avanzados.</a:t>
            </a:r>
          </a:p>
          <a:p>
            <a:endParaRPr lang="es-ES" sz="2400" dirty="0"/>
          </a:p>
        </p:txBody>
      </p:sp>
      <p:sp>
        <p:nvSpPr>
          <p:cNvPr id="4" name="Marcador de contenido 3"/>
          <p:cNvSpPr>
            <a:spLocks noGrp="1"/>
          </p:cNvSpPr>
          <p:nvPr>
            <p:ph sz="half" idx="2"/>
          </p:nvPr>
        </p:nvSpPr>
        <p:spPr>
          <a:xfrm>
            <a:off x="6820525" y="1736478"/>
            <a:ext cx="5006714" cy="4829214"/>
          </a:xfrm>
        </p:spPr>
        <p:txBody>
          <a:bodyPr>
            <a:noAutofit/>
          </a:bodyPr>
          <a:lstStyle/>
          <a:p>
            <a:pPr>
              <a:lnSpc>
                <a:spcPct val="115000"/>
              </a:lnSpc>
              <a:spcAft>
                <a:spcPts val="1000"/>
              </a:spcAft>
            </a:pPr>
            <a:r>
              <a:rPr lang="es-ES" sz="2400" b="1" i="1" dirty="0">
                <a:latin typeface="Arial" panose="020B0604020202020204" pitchFamily="34" charset="0"/>
                <a:ea typeface="Times New Roman" panose="02020603050405020304" pitchFamily="18" charset="0"/>
                <a:cs typeface="Arial" panose="020B0604020202020204" pitchFamily="34" charset="0"/>
              </a:rPr>
              <a:t>Origen obstétrico</a:t>
            </a:r>
          </a:p>
          <a:p>
            <a:pPr lvl="0">
              <a:lnSpc>
                <a:spcPct val="115000"/>
              </a:lnSpc>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Embarazo ectópico.</a:t>
            </a:r>
          </a:p>
          <a:p>
            <a:pPr lvl="0">
              <a:lnSpc>
                <a:spcPct val="115000"/>
              </a:lnSpc>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Aborto Síndrome de Helps.</a:t>
            </a:r>
          </a:p>
          <a:p>
            <a:pPr lvl="0">
              <a:lnSpc>
                <a:spcPct val="115000"/>
              </a:lnSpc>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Abruptio placentae.</a:t>
            </a:r>
          </a:p>
          <a:p>
            <a:pPr lvl="0">
              <a:lnSpc>
                <a:spcPct val="115000"/>
              </a:lnSpc>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Rotura uterina.</a:t>
            </a:r>
          </a:p>
          <a:p>
            <a:pPr lvl="0">
              <a:lnSpc>
                <a:spcPct val="115000"/>
              </a:lnSpc>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Prematuridad</a:t>
            </a:r>
          </a:p>
          <a:p>
            <a:pPr lvl="0">
              <a:lnSpc>
                <a:spcPct val="115000"/>
              </a:lnSpc>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Parto</a:t>
            </a:r>
          </a:p>
          <a:p>
            <a:pPr lvl="0">
              <a:lnSpc>
                <a:spcPct val="115000"/>
              </a:lnSpc>
              <a:spcAft>
                <a:spcPts val="1000"/>
              </a:spcAft>
              <a:buFont typeface="Symbol" panose="05050102010706020507" pitchFamily="18" charset="2"/>
              <a:buChar char=""/>
            </a:pPr>
            <a:r>
              <a:rPr lang="es-ES" sz="2400" dirty="0">
                <a:latin typeface="Arial" panose="020B0604020202020204" pitchFamily="34" charset="0"/>
                <a:ea typeface="Times New Roman" panose="02020603050405020304" pitchFamily="18" charset="0"/>
                <a:cs typeface="Arial" panose="020B0604020202020204" pitchFamily="34" charset="0"/>
              </a:rPr>
              <a:t>Embolismo de líquido amniótico.</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1035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37941" y="1183327"/>
            <a:ext cx="6096000" cy="3618426"/>
          </a:xfrm>
          <a:prstGeom prst="rect">
            <a:avLst/>
          </a:prstGeom>
        </p:spPr>
        <p:txBody>
          <a:bodyPr>
            <a:spAutoFit/>
          </a:bodyPr>
          <a:lstStyle/>
          <a:p>
            <a:pPr>
              <a:lnSpc>
                <a:spcPct val="115000"/>
              </a:lnSpc>
              <a:spcAft>
                <a:spcPts val="1000"/>
              </a:spcAft>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Otros</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Apendicitis</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Colecistitis</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Oclusión intestinal</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Pancreatitis</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Diverticulitis</a:t>
            </a:r>
          </a:p>
          <a:p>
            <a:pPr marL="342900" lvl="0" indent="-342900">
              <a:lnSpc>
                <a:spcPct val="115000"/>
              </a:lnSpc>
              <a:spcAft>
                <a:spcPts val="100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Otros órganos y sistemas: Infarto miocardio, cólico nefrítico y otros.</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863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78112" y="629291"/>
            <a:ext cx="8244590" cy="6071314"/>
          </a:xfrm>
          <a:prstGeom prst="rect">
            <a:avLst/>
          </a:prstGeom>
        </p:spPr>
      </p:pic>
    </p:spTree>
    <p:extLst>
      <p:ext uri="{BB962C8B-B14F-4D97-AF65-F5344CB8AC3E}">
        <p14:creationId xmlns:p14="http://schemas.microsoft.com/office/powerpoint/2010/main" val="72366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057993" y="1329180"/>
            <a:ext cx="7674963" cy="4546964"/>
          </a:xfrm>
          <a:prstGeom prst="rect">
            <a:avLst/>
          </a:prstGeom>
        </p:spPr>
      </p:pic>
    </p:spTree>
    <p:extLst>
      <p:ext uri="{BB962C8B-B14F-4D97-AF65-F5344CB8AC3E}">
        <p14:creationId xmlns:p14="http://schemas.microsoft.com/office/powerpoint/2010/main" val="173370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68056" y="418353"/>
            <a:ext cx="8925318" cy="6261135"/>
          </a:xfrm>
          <a:prstGeom prst="rect">
            <a:avLst/>
          </a:prstGeom>
        </p:spPr>
      </p:pic>
    </p:spTree>
    <p:extLst>
      <p:ext uri="{BB962C8B-B14F-4D97-AF65-F5344CB8AC3E}">
        <p14:creationId xmlns:p14="http://schemas.microsoft.com/office/powerpoint/2010/main" val="2882381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83830" y="1062154"/>
            <a:ext cx="9563723" cy="4427879"/>
          </a:xfrm>
          <a:prstGeom prst="rect">
            <a:avLst/>
          </a:prstGeom>
        </p:spPr>
        <p:txBody>
          <a:bodyPr wrap="square">
            <a:spAutoFit/>
          </a:bodyPr>
          <a:lstStyle/>
          <a:p>
            <a:pPr algn="just">
              <a:lnSpc>
                <a:spcPct val="115000"/>
              </a:lnSpc>
              <a:spcAft>
                <a:spcPts val="1000"/>
              </a:spcAft>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Apendicitis Aguda</a:t>
            </a:r>
            <a:endParaRPr lang="es-ES" sz="24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Es el padecimiento extrauterino más frecuente en el embarazo: 1c/1000 a 1500 embarazo.</a:t>
            </a:r>
          </a:p>
          <a:p>
            <a:pPr algn="just">
              <a:lnSpc>
                <a:spcPct val="115000"/>
              </a:lnSpc>
              <a:spcAft>
                <a:spcPts val="100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Más frecuente en los dos primeros trimestres.</a:t>
            </a:r>
          </a:p>
          <a:p>
            <a:pPr algn="just">
              <a:lnSpc>
                <a:spcPct val="115000"/>
              </a:lnSpc>
              <a:spcAft>
                <a:spcPts val="100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El aumento de la vascularización permite el desarrollo acelerado de la inflamación y el desplazamiento del apéndice por el crecimiento del útero, a su vez esto retarda el diagnóstico y se puede confundir con una colecistitis.</a:t>
            </a:r>
          </a:p>
          <a:p>
            <a:pPr algn="just">
              <a:lnSpc>
                <a:spcPct val="115000"/>
              </a:lnSpc>
              <a:spcAft>
                <a:spcPts val="100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Es causa de prematuridad y mortalidad fetal.</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35362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8938" y="789711"/>
            <a:ext cx="10313233" cy="5590248"/>
          </a:xfrm>
          <a:prstGeom prst="rect">
            <a:avLst/>
          </a:prstGeom>
        </p:spPr>
        <p:txBody>
          <a:bodyPr wrap="square">
            <a:spAutoFit/>
          </a:bodyPr>
          <a:lstStyle/>
          <a:p>
            <a:pPr algn="just">
              <a:lnSpc>
                <a:spcPct val="115000"/>
              </a:lnSpc>
              <a:spcAft>
                <a:spcPts val="1000"/>
              </a:spcAft>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Diagnóstico</a:t>
            </a:r>
            <a:endParaRPr lang="es-E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spcAft>
                <a:spcPts val="1000"/>
              </a:spcAft>
              <a:buFont typeface="Wingdings" panose="05000000000000000000" pitchFamily="2" charset="2"/>
              <a:buChar char="Ø"/>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Es difícil, porque la localización del apéndice cambia en la medida que crece el útero.</a:t>
            </a:r>
          </a:p>
          <a:p>
            <a:pPr marL="342900" indent="-342900" algn="just">
              <a:lnSpc>
                <a:spcPct val="150000"/>
              </a:lnSpc>
              <a:spcAft>
                <a:spcPts val="1000"/>
              </a:spcAft>
              <a:buFont typeface="Wingdings" panose="05000000000000000000" pitchFamily="2" charset="2"/>
              <a:buChar char="Ø"/>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La tasa de complicaciones aumenta en la medida que el embarazo es mayor: 69% en el tercer trimestre vs 31% en el segundo trimestre.</a:t>
            </a:r>
          </a:p>
          <a:p>
            <a:pPr marL="342900" indent="-342900" algn="just">
              <a:lnSpc>
                <a:spcPct val="150000"/>
              </a:lnSpc>
              <a:spcAft>
                <a:spcPts val="1000"/>
              </a:spcAft>
              <a:buFont typeface="Wingdings" panose="05000000000000000000" pitchFamily="2" charset="2"/>
              <a:buChar char="Ø"/>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El signo clínico clásico es el dolor abdominal, en cuadrante inferior derecho, que asciende a medida que crece el útero.</a:t>
            </a:r>
          </a:p>
          <a:p>
            <a:pPr marL="342900" indent="-342900" algn="just">
              <a:lnSpc>
                <a:spcPct val="150000"/>
              </a:lnSpc>
              <a:spcAft>
                <a:spcPts val="1000"/>
              </a:spcAft>
              <a:buFont typeface="Wingdings" panose="05000000000000000000" pitchFamily="2" charset="2"/>
              <a:buChar char="Ø"/>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Dolor en fosa iliaca derecha al movilizar el útero.</a:t>
            </a:r>
          </a:p>
          <a:p>
            <a:pPr marL="342900" indent="-342900" algn="just">
              <a:lnSpc>
                <a:spcPct val="150000"/>
              </a:lnSpc>
              <a:spcAft>
                <a:spcPts val="1000"/>
              </a:spcAft>
              <a:buFont typeface="Wingdings" panose="05000000000000000000" pitchFamily="2" charset="2"/>
              <a:buChar char="Ø"/>
            </a:pPr>
            <a:r>
              <a:rPr lang="es-ES" sz="2400" dirty="0" smtClean="0">
                <a:effectLst/>
                <a:latin typeface="Arial" panose="020B0604020202020204" pitchFamily="34" charset="0"/>
                <a:ea typeface="Times New Roman" panose="02020603050405020304" pitchFamily="18" charset="0"/>
                <a:cs typeface="Times New Roman" panose="02020603050405020304" pitchFamily="18" charset="0"/>
              </a:rPr>
              <a:t>Náuseas y vómitos, menos frecuente que en la no gestante</a:t>
            </a:r>
            <a:r>
              <a:rPr lang="es-ES"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17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92708" y="999533"/>
            <a:ext cx="6160958" cy="5206395"/>
          </a:xfrm>
          <a:prstGeom prst="rect">
            <a:avLst/>
          </a:prstGeom>
        </p:spPr>
      </p:pic>
    </p:spTree>
    <p:extLst>
      <p:ext uri="{BB962C8B-B14F-4D97-AF65-F5344CB8AC3E}">
        <p14:creationId xmlns:p14="http://schemas.microsoft.com/office/powerpoint/2010/main" val="258044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8938" y="1200330"/>
            <a:ext cx="10348210" cy="3046988"/>
          </a:xfrm>
          <a:prstGeom prst="rect">
            <a:avLst/>
          </a:prstGeom>
        </p:spPr>
        <p:txBody>
          <a:bodyPr wrap="square">
            <a:spAutoFit/>
          </a:bodyPr>
          <a:lstStyle/>
          <a:p>
            <a:pPr>
              <a:spcAft>
                <a:spcPts val="0"/>
              </a:spcAft>
            </a:pPr>
            <a:r>
              <a:rPr lang="es-ES" sz="2400" b="1" dirty="0" smtClean="0">
                <a:effectLst/>
                <a:latin typeface="Arial" panose="020B0604020202020204" pitchFamily="34" charset="0"/>
                <a:ea typeface="Times New Roman" panose="02020603050405020304" pitchFamily="18" charset="0"/>
                <a:cs typeface="Arial" panose="020B0604020202020204" pitchFamily="34" charset="0"/>
              </a:rPr>
              <a:t>Contenidos:</a:t>
            </a:r>
            <a:endParaRPr lang="es-E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0"/>
              </a:spcAft>
              <a:buFont typeface="Wingdings" panose="05000000000000000000" pitchFamily="2"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Afecciones congénitas susceptibles de tratamiento  quirúrgico.</a:t>
            </a:r>
          </a:p>
          <a:p>
            <a:pPr marL="342900" lvl="0" indent="-342900">
              <a:spcAft>
                <a:spcPts val="0"/>
              </a:spcAft>
              <a:buFont typeface="Wingdings" panose="05000000000000000000" pitchFamily="2"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Tumores benignos y malignos. Tratamiento  quirúrgico en las diferentes etapas de la vida de la mujer.</a:t>
            </a:r>
          </a:p>
          <a:p>
            <a:pPr marL="342900" lvl="0" indent="-342900">
              <a:spcAft>
                <a:spcPts val="0"/>
              </a:spcAft>
              <a:buFont typeface="Wingdings" panose="05000000000000000000" pitchFamily="2"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Manejo en equipo de las diferentes patologías quirúrgicas ginecológicas según los protocolos actuales. </a:t>
            </a:r>
          </a:p>
          <a:p>
            <a:pPr marL="342900" lvl="0" indent="-342900">
              <a:spcAft>
                <a:spcPts val="0"/>
              </a:spcAft>
              <a:buFont typeface="Wingdings" panose="05000000000000000000" pitchFamily="2"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Abdomen agudo y embarazo.</a:t>
            </a:r>
          </a:p>
          <a:p>
            <a:pPr marL="342900" lvl="0" indent="-342900">
              <a:spcAft>
                <a:spcPts val="0"/>
              </a:spcAft>
              <a:buFont typeface="Wingdings" panose="05000000000000000000" pitchFamily="2"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Laparoscopía  </a:t>
            </a:r>
            <a:r>
              <a:rPr lang="es-ES" sz="2400" dirty="0" smtClean="0">
                <a:effectLst/>
                <a:latin typeface="Arial" panose="020B0604020202020204" pitchFamily="34" charset="0"/>
                <a:ea typeface="Times New Roman" panose="02020603050405020304" pitchFamily="18" charset="0"/>
                <a:cs typeface="Arial" panose="020B0604020202020204" pitchFamily="34" charset="0"/>
              </a:rPr>
              <a:t>en afecciones ginecológicas.</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94493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ginecologia\apendicitis\220307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909" y="218106"/>
            <a:ext cx="10133350" cy="654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651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68643" y="188247"/>
            <a:ext cx="9338872" cy="6641106"/>
          </a:xfrm>
          <a:prstGeom prst="rect">
            <a:avLst/>
          </a:prstGeom>
        </p:spPr>
      </p:pic>
    </p:spTree>
    <p:extLst>
      <p:ext uri="{BB962C8B-B14F-4D97-AF65-F5344CB8AC3E}">
        <p14:creationId xmlns:p14="http://schemas.microsoft.com/office/powerpoint/2010/main" val="4058343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3750" y="318568"/>
            <a:ext cx="9983449" cy="6347122"/>
          </a:xfrm>
          <a:prstGeom prst="rect">
            <a:avLst/>
          </a:prstGeom>
        </p:spPr>
        <p:txBody>
          <a:bodyPr wrap="square">
            <a:spAutoFit/>
          </a:bodyPr>
          <a:lstStyle/>
          <a:p>
            <a:pPr>
              <a:lnSpc>
                <a:spcPct val="115000"/>
              </a:lnSpc>
              <a:spcAft>
                <a:spcPts val="1000"/>
              </a:spcAft>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Colecistitis aguda</a:t>
            </a:r>
          </a:p>
          <a:p>
            <a:pPr>
              <a:lnSpc>
                <a:spcPct val="115000"/>
              </a:lnSpc>
              <a:spcAft>
                <a:spcPts val="100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La presencia de cálculos ocasiona inflamación con edema y hemorragia subserosa, u obstrucción del conducto cístico por impacto de cálculos; provocando una infección de la reserva estancada de bilis secundariamente.</a:t>
            </a:r>
          </a:p>
          <a:p>
            <a:pPr>
              <a:lnSpc>
                <a:spcPct val="115000"/>
              </a:lnSpc>
              <a:spcAft>
                <a:spcPts val="1000"/>
              </a:spcAft>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Formas de presentación</a:t>
            </a:r>
          </a:p>
          <a:p>
            <a:pPr>
              <a:lnSpc>
                <a:spcPct val="115000"/>
              </a:lnSpc>
              <a:spcAft>
                <a:spcPts val="100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Colelitiasis sintomática- cólico biliar. Dolor después de la ingesta de comida grasa, caracterizado por dolor en el cuadrante superior derecho, epigastrio que se irradia hacia la espalda, fiebre, náuseas, vómitos.</a:t>
            </a:r>
          </a:p>
          <a:p>
            <a:pPr>
              <a:lnSpc>
                <a:spcPct val="115000"/>
              </a:lnSpc>
              <a:spcAft>
                <a:spcPts val="1000"/>
              </a:spcAft>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Diagnóstico </a:t>
            </a:r>
            <a:r>
              <a:rPr lang="es-ES" sz="2400" dirty="0" smtClean="0">
                <a:effectLst/>
                <a:latin typeface="Arial" panose="020B0604020202020204" pitchFamily="34" charset="0"/>
                <a:ea typeface="Times New Roman" panose="02020603050405020304" pitchFamily="18" charset="0"/>
                <a:cs typeface="Arial" panose="020B0604020202020204" pitchFamily="34" charset="0"/>
              </a:rPr>
              <a:t>certeza Ecografía</a:t>
            </a:r>
          </a:p>
          <a:p>
            <a:pPr>
              <a:lnSpc>
                <a:spcPct val="115000"/>
              </a:lnSpc>
              <a:spcAft>
                <a:spcPts val="100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Además perfil de sepsis, bilirrubina.</a:t>
            </a:r>
          </a:p>
          <a:p>
            <a:pPr>
              <a:lnSpc>
                <a:spcPct val="115000"/>
              </a:lnSpc>
              <a:spcAft>
                <a:spcPts val="1000"/>
              </a:spcAft>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Tratamiento</a:t>
            </a:r>
            <a:r>
              <a:rPr lang="es-ES" sz="2400" dirty="0" smtClean="0">
                <a:effectLst/>
                <a:latin typeface="Arial" panose="020B0604020202020204" pitchFamily="34" charset="0"/>
                <a:ea typeface="Times New Roman" panose="02020603050405020304" pitchFamily="18" charset="0"/>
                <a:cs typeface="Arial" panose="020B0604020202020204" pitchFamily="34" charset="0"/>
              </a:rPr>
              <a:t> antibioticoterapia de tercera generación, estabilización hemodinámica y  quirúrgico</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7630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ginecologia\colecistitis\12_3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205" y="879631"/>
            <a:ext cx="70866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12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63053" y="217358"/>
            <a:ext cx="8654718" cy="6491038"/>
          </a:xfrm>
          <a:prstGeom prst="rect">
            <a:avLst/>
          </a:prstGeom>
        </p:spPr>
      </p:pic>
    </p:spTree>
    <p:extLst>
      <p:ext uri="{BB962C8B-B14F-4D97-AF65-F5344CB8AC3E}">
        <p14:creationId xmlns:p14="http://schemas.microsoft.com/office/powerpoint/2010/main" val="4260632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08485" y="1175829"/>
            <a:ext cx="9039069" cy="4985127"/>
          </a:xfrm>
          <a:prstGeom prst="rect">
            <a:avLst/>
          </a:prstGeom>
        </p:spPr>
      </p:pic>
    </p:spTree>
    <p:extLst>
      <p:ext uri="{BB962C8B-B14F-4D97-AF65-F5344CB8AC3E}">
        <p14:creationId xmlns:p14="http://schemas.microsoft.com/office/powerpoint/2010/main" val="328189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28603" y="305662"/>
            <a:ext cx="9368853" cy="3746667"/>
          </a:xfrm>
          <a:prstGeom prst="rect">
            <a:avLst/>
          </a:prstGeom>
        </p:spPr>
        <p:txBody>
          <a:bodyPr wrap="square">
            <a:spAutoFit/>
          </a:bodyPr>
          <a:lstStyle/>
          <a:p>
            <a:pPr marL="342900" lvl="0" indent="-342900">
              <a:lnSpc>
                <a:spcPct val="115000"/>
              </a:lnSpc>
              <a:spcAft>
                <a:spcPts val="1000"/>
              </a:spcAft>
              <a:buFont typeface="Wingdings" panose="05000000000000000000" pitchFamily="2" charset="2"/>
              <a:buChar char=""/>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Afecciones congénitas susceptibles de tratamiento quirúrgico.</a:t>
            </a:r>
            <a:endParaRPr lang="es-ES" sz="24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Dentro de las afecciones congénitas tenemos:</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Hipospadía y epispadía.</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Himen imperforado</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Vagina tabicada</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Hipoplasia vaginal</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Agenesia vaginal</a:t>
            </a:r>
          </a:p>
        </p:txBody>
      </p:sp>
    </p:spTree>
    <p:extLst>
      <p:ext uri="{BB962C8B-B14F-4D97-AF65-F5344CB8AC3E}">
        <p14:creationId xmlns:p14="http://schemas.microsoft.com/office/powerpoint/2010/main" val="338032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3751" y="1511505"/>
            <a:ext cx="9578715" cy="3970318"/>
          </a:xfrm>
          <a:prstGeom prst="rect">
            <a:avLst/>
          </a:prstGeom>
        </p:spPr>
        <p:txBody>
          <a:bodyPr wrap="square">
            <a:spAutoFit/>
          </a:bodyPr>
          <a:lstStyle/>
          <a:p>
            <a:pPr marL="457200" lvl="0">
              <a:lnSpc>
                <a:spcPct val="150000"/>
              </a:lnSpc>
            </a:pPr>
            <a:r>
              <a:rPr lang="es-E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Lo importante de estas afecciones es su diagnóstico temprano, todas son susceptibles de tratamiento quirúrgico.</a:t>
            </a:r>
          </a:p>
          <a:p>
            <a:pPr marL="457200" lvl="0">
              <a:lnSpc>
                <a:spcPct val="150000"/>
              </a:lnSpc>
              <a:spcAft>
                <a:spcPts val="1000"/>
              </a:spcAft>
            </a:pPr>
            <a:r>
              <a:rPr lang="es-E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El tratamiento es llevado a cabo por equipos multidisciplinarios: Ginecobstetra, Pediatras y cirujanos. Generalmente se realizan cirugías reconstructivas con muy buenos resultados en etapas tempranas de la vida, para garantizar la posterior salud sexual y reproductiva.</a:t>
            </a:r>
          </a:p>
        </p:txBody>
      </p:sp>
    </p:spTree>
    <p:extLst>
      <p:ext uri="{BB962C8B-B14F-4D97-AF65-F5344CB8AC3E}">
        <p14:creationId xmlns:p14="http://schemas.microsoft.com/office/powerpoint/2010/main" val="274459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3750" y="1770037"/>
            <a:ext cx="9443803" cy="3416320"/>
          </a:xfrm>
          <a:prstGeom prst="rect">
            <a:avLst/>
          </a:prstGeom>
        </p:spPr>
        <p:txBody>
          <a:bodyPr wrap="square">
            <a:spAutoFit/>
          </a:bodyPr>
          <a:lstStyle/>
          <a:p>
            <a:pPr marL="342900" lvl="0" indent="-342900">
              <a:spcAft>
                <a:spcPts val="0"/>
              </a:spcAft>
              <a:buFont typeface="Wingdings" panose="05000000000000000000" pitchFamily="2" charset="2"/>
              <a:buChar char=""/>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Tumores benignos y malignos. Tratamiento quirúrgico en las diferentes etapas de la vida de la mujer.</a:t>
            </a:r>
          </a:p>
          <a:p>
            <a:pPr lvl="0">
              <a:spcAft>
                <a:spcPts val="0"/>
              </a:spcAft>
            </a:pPr>
            <a:endParaRPr lang="es-ES" sz="2400" dirty="0" smtClean="0">
              <a:effectLst/>
              <a:latin typeface="Arial" panose="020B0604020202020204" pitchFamily="34" charset="0"/>
              <a:ea typeface="Times New Roman" panose="02020603050405020304" pitchFamily="18" charset="0"/>
              <a:cs typeface="Arial" panose="020B0604020202020204" pitchFamily="34" charset="0"/>
            </a:endParaRPr>
          </a:p>
          <a:p>
            <a:pPr marL="457200">
              <a:spcAft>
                <a:spcPts val="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Afecciones benignas</a:t>
            </a:r>
          </a:p>
          <a:p>
            <a:pPr marL="342900" lvl="0" indent="-342900">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Miomas uterinos</a:t>
            </a:r>
          </a:p>
          <a:p>
            <a:pPr marL="342900" lvl="0" indent="-342900">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Prolapso genital y estados afines: Cistocele, Rectocele, enterocele.</a:t>
            </a:r>
          </a:p>
          <a:p>
            <a:pPr marL="342900" lvl="0" indent="-342900">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Pólipos</a:t>
            </a:r>
          </a:p>
          <a:p>
            <a:pPr marL="342900" lvl="0" indent="-342900">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Lesiones inflamatorias del vulva, vagina cuello y cuerpo uterino.</a:t>
            </a:r>
          </a:p>
        </p:txBody>
      </p:sp>
    </p:spTree>
    <p:extLst>
      <p:ext uri="{BB962C8B-B14F-4D97-AF65-F5344CB8AC3E}">
        <p14:creationId xmlns:p14="http://schemas.microsoft.com/office/powerpoint/2010/main" val="60059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4203" y="1131359"/>
            <a:ext cx="10613035" cy="3785652"/>
          </a:xfrm>
          <a:prstGeom prst="rect">
            <a:avLst/>
          </a:prstGeom>
        </p:spPr>
        <p:txBody>
          <a:bodyPr wrap="square">
            <a:spAutoFit/>
          </a:bodyPr>
          <a:lstStyle/>
          <a:p>
            <a:pPr marL="457200" indent="-457200" algn="just">
              <a:lnSpc>
                <a:spcPct val="150000"/>
              </a:lnSpc>
              <a:spcAft>
                <a:spcPts val="0"/>
              </a:spcAft>
              <a:buFont typeface="Wingdings" panose="05000000000000000000" pitchFamily="2" charset="2"/>
              <a:buChar char="Ø"/>
            </a:pPr>
            <a:r>
              <a:rPr lang="es-ES" sz="3200" dirty="0" smtClean="0">
                <a:effectLst/>
                <a:latin typeface="Arial" panose="020B0604020202020204" pitchFamily="34" charset="0"/>
                <a:ea typeface="Times New Roman" panose="02020603050405020304" pitchFamily="18" charset="0"/>
                <a:cs typeface="Times New Roman" panose="02020603050405020304" pitchFamily="18" charset="0"/>
              </a:rPr>
              <a:t>El tratamiento debe ser individualizado, en dependencia de la edad, tipo de lesión, grado de afectación y estado general de la paciente. </a:t>
            </a:r>
          </a:p>
          <a:p>
            <a:pPr marL="457200" indent="-457200" algn="just">
              <a:lnSpc>
                <a:spcPct val="150000"/>
              </a:lnSpc>
              <a:spcAft>
                <a:spcPts val="0"/>
              </a:spcAft>
              <a:buFont typeface="Wingdings" panose="05000000000000000000" pitchFamily="2" charset="2"/>
              <a:buChar char="Ø"/>
            </a:pPr>
            <a:r>
              <a:rPr lang="es-ES" sz="3200" dirty="0" smtClean="0">
                <a:effectLst/>
                <a:latin typeface="Arial" panose="020B0604020202020204" pitchFamily="34" charset="0"/>
                <a:ea typeface="Times New Roman" panose="02020603050405020304" pitchFamily="18" charset="0"/>
                <a:cs typeface="Times New Roman" panose="02020603050405020304" pitchFamily="18" charset="0"/>
              </a:rPr>
              <a:t>De acuerdo a lo anterior existen pautas de tratamiento: quirúrgico, conservador y medicamentoso.</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99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93889" y="1191959"/>
            <a:ext cx="9698635" cy="4524315"/>
          </a:xfrm>
          <a:prstGeom prst="rect">
            <a:avLst/>
          </a:prstGeom>
        </p:spPr>
        <p:txBody>
          <a:bodyPr wrap="square">
            <a:spAutoFit/>
          </a:bodyPr>
          <a:lstStyle/>
          <a:p>
            <a:pPr algn="just">
              <a:spcAft>
                <a:spcPts val="0"/>
              </a:spcAft>
            </a:pPr>
            <a:r>
              <a:rPr lang="es-ES" sz="3200" b="1" i="1" dirty="0" smtClean="0">
                <a:effectLst/>
                <a:latin typeface="Arial" panose="020B0604020202020204" pitchFamily="34" charset="0"/>
                <a:ea typeface="Times New Roman" panose="02020603050405020304" pitchFamily="18" charset="0"/>
                <a:cs typeface="Arial" panose="020B0604020202020204" pitchFamily="34" charset="0"/>
              </a:rPr>
              <a:t>Afecciones malignas</a:t>
            </a:r>
          </a:p>
          <a:p>
            <a:pPr algn="just">
              <a:spcAft>
                <a:spcPts val="0"/>
              </a:spcAft>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Carcinoma epidermoide de cuello.</a:t>
            </a:r>
          </a:p>
          <a:p>
            <a:pPr algn="just">
              <a:spcAft>
                <a:spcPts val="0"/>
              </a:spcAft>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Adenocarcinoma de cuerpo uterino</a:t>
            </a:r>
          </a:p>
          <a:p>
            <a:pPr algn="just">
              <a:spcAft>
                <a:spcPts val="0"/>
              </a:spcAft>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Tumores de ovarios.</a:t>
            </a:r>
          </a:p>
          <a:p>
            <a:pPr algn="just">
              <a:spcAft>
                <a:spcPts val="0"/>
              </a:spcAft>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En el tema 9 serán abordados las afecciones malignas del aparato genital femenino incluida las mamas, los programa nacionales implementados para diagnóstico precoz.</a:t>
            </a:r>
          </a:p>
          <a:p>
            <a:pPr algn="just">
              <a:spcAft>
                <a:spcPts val="0"/>
              </a:spcAft>
            </a:pPr>
            <a:r>
              <a:rPr lang="es-ES" sz="3200" dirty="0" smtClean="0">
                <a:effectLst/>
                <a:latin typeface="Arial" panose="020B0604020202020204" pitchFamily="34" charset="0"/>
                <a:ea typeface="Times New Roman" panose="02020603050405020304" pitchFamily="18" charset="0"/>
                <a:cs typeface="Arial" panose="020B0604020202020204" pitchFamily="34" charset="0"/>
              </a:rPr>
              <a:t> </a:t>
            </a:r>
            <a:endParaRPr lang="es-E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7519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33731" y="1253245"/>
            <a:ext cx="9578715" cy="4173450"/>
          </a:xfrm>
          <a:prstGeom prst="rect">
            <a:avLst/>
          </a:prstGeom>
        </p:spPr>
        <p:txBody>
          <a:bodyPr wrap="square">
            <a:spAutoFit/>
          </a:bodyPr>
          <a:lstStyle/>
          <a:p>
            <a:pPr marL="342900" lvl="0" indent="-342900">
              <a:spcAft>
                <a:spcPts val="0"/>
              </a:spcAft>
              <a:buFont typeface="Wingdings" panose="05000000000000000000" pitchFamily="2" charset="2"/>
              <a:buChar char=""/>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Manejo en equipo de las diferentes patologías quirúrgicas ginecológicas según los protocolos actuales. </a:t>
            </a:r>
            <a:endParaRPr lang="es-ES" sz="2400" dirty="0" smtClean="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spcAft>
                <a:spcPts val="100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Solo agregar que el abordaje del suelo pélvico, con el envejecimiento poblacional cobra gran importancia, por la frecuencia de esta patologías en la tercera edad de la vida, que las conductas van desde la promoción, prevención y actuaciones eficaces en etapas como la reproductiva, durante el parto y correcciones quirúrgicas que van a ser necesarias en la tercera edad para garantizar la calidad de vida de estas mujeres.</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8680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13810" y="1352499"/>
            <a:ext cx="9923488" cy="3819507"/>
          </a:xfrm>
          <a:prstGeom prst="rect">
            <a:avLst/>
          </a:prstGeom>
        </p:spPr>
        <p:txBody>
          <a:bodyPr wrap="square">
            <a:spAutoFit/>
          </a:bodyPr>
          <a:lstStyle/>
          <a:p>
            <a:pPr marL="342900" lvl="0" indent="-342900">
              <a:spcAft>
                <a:spcPts val="0"/>
              </a:spcAft>
              <a:buFont typeface="Wingdings" panose="05000000000000000000" pitchFamily="2" charset="2"/>
              <a:buChar char=""/>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Abdomen agudo y embarazo.</a:t>
            </a:r>
            <a:endParaRPr lang="es-ES" sz="24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s-ES" sz="2400" b="1" i="1" dirty="0" smtClean="0">
                <a:effectLst/>
                <a:latin typeface="Arial" panose="020B0604020202020204" pitchFamily="34" charset="0"/>
                <a:ea typeface="Times New Roman" panose="02020603050405020304" pitchFamily="18" charset="0"/>
                <a:cs typeface="Arial" panose="020B0604020202020204" pitchFamily="34" charset="0"/>
              </a:rPr>
              <a:t>Definición:</a:t>
            </a:r>
            <a:endParaRPr lang="es-ES" sz="24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Síndrome clínico caracterizado por dolor abdominal agudo con una evolución de 48 horas a 7 días, cuyo tratamiento es quirúrgico.</a:t>
            </a:r>
          </a:p>
          <a:p>
            <a:pPr>
              <a:lnSpc>
                <a:spcPct val="115000"/>
              </a:lnSpc>
              <a:spcAft>
                <a:spcPts val="1000"/>
              </a:spcAft>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Puede asociarse a signos de peritonismo:</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Rigidez abdominal.</a:t>
            </a:r>
          </a:p>
          <a:p>
            <a:pPr marL="342900" lvl="0" indent="-342900">
              <a:lnSpc>
                <a:spcPct val="115000"/>
              </a:lnSpc>
              <a:spcAft>
                <a:spcPts val="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Incremento de la sensibilidad abdominal, con o sin rebote.</a:t>
            </a:r>
          </a:p>
          <a:p>
            <a:pPr marL="342900" lvl="0" indent="-342900">
              <a:lnSpc>
                <a:spcPct val="115000"/>
              </a:lnSpc>
              <a:spcAft>
                <a:spcPts val="1000"/>
              </a:spcAft>
              <a:buFont typeface="Symbol" panose="05050102010706020507" pitchFamily="18" charset="2"/>
              <a:buChar char=""/>
            </a:pPr>
            <a:r>
              <a:rPr lang="es-ES" sz="2400" dirty="0" smtClean="0">
                <a:effectLst/>
                <a:latin typeface="Arial" panose="020B0604020202020204" pitchFamily="34" charset="0"/>
                <a:ea typeface="Times New Roman" panose="02020603050405020304" pitchFamily="18" charset="0"/>
                <a:cs typeface="Arial" panose="020B0604020202020204" pitchFamily="34" charset="0"/>
              </a:rPr>
              <a:t>Defensa involuntaria.</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14024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58</TotalTime>
  <Words>742</Words>
  <Application>Microsoft Office PowerPoint</Application>
  <PresentationFormat>Panorámica</PresentationFormat>
  <Paragraphs>89</Paragraphs>
  <Slides>25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Arial Black</vt:lpstr>
      <vt:lpstr>Calibri</vt:lpstr>
      <vt:lpstr>Century Gothic</vt:lpstr>
      <vt:lpstr>Symbol</vt:lpstr>
      <vt:lpstr>Times New Roman</vt:lpstr>
      <vt:lpstr>Wingdings</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ORIGEN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Yudy</dc:creator>
  <cp:lastModifiedBy>Yudy</cp:lastModifiedBy>
  <cp:revision>8</cp:revision>
  <dcterms:created xsi:type="dcterms:W3CDTF">2019-06-11T14:01:13Z</dcterms:created>
  <dcterms:modified xsi:type="dcterms:W3CDTF">2019-06-11T17:56:19Z</dcterms:modified>
</cp:coreProperties>
</file>