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7" r:id="rId2"/>
  </p:sldMasterIdLst>
  <p:notesMasterIdLst>
    <p:notesMasterId r:id="rId25"/>
  </p:notesMasterIdLst>
  <p:sldIdLst>
    <p:sldId id="256" r:id="rId3"/>
    <p:sldId id="257" r:id="rId4"/>
    <p:sldId id="258" r:id="rId5"/>
    <p:sldId id="259" r:id="rId6"/>
    <p:sldId id="260" r:id="rId7"/>
    <p:sldId id="267" r:id="rId8"/>
    <p:sldId id="261" r:id="rId9"/>
    <p:sldId id="262" r:id="rId10"/>
    <p:sldId id="263" r:id="rId11"/>
    <p:sldId id="268" r:id="rId12"/>
    <p:sldId id="264" r:id="rId13"/>
    <p:sldId id="265" r:id="rId14"/>
    <p:sldId id="269" r:id="rId15"/>
    <p:sldId id="270" r:id="rId16"/>
    <p:sldId id="271" r:id="rId17"/>
    <p:sldId id="272" r:id="rId18"/>
    <p:sldId id="273" r:id="rId19"/>
    <p:sldId id="274" r:id="rId20"/>
    <p:sldId id="275" r:id="rId21"/>
    <p:sldId id="276" r:id="rId22"/>
    <p:sldId id="277" r:id="rId23"/>
    <p:sldId id="278" r:id="rId24"/>
  </p:sldIdLst>
  <p:sldSz cx="12192000" cy="6858000"/>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9946" autoAdjust="0"/>
  </p:normalViewPr>
  <p:slideViewPr>
    <p:cSldViewPr snapToGrid="0">
      <p:cViewPr varScale="1">
        <p:scale>
          <a:sx n="105" d="100"/>
          <a:sy n="105" d="100"/>
        </p:scale>
        <p:origin x="798"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ES"/>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986BDDE-227F-4F3E-A1D2-FB7FB67884D3}" type="datetimeFigureOut">
              <a:rPr lang="es-ES" smtClean="0"/>
              <a:t>06/06/2019</a:t>
            </a:fld>
            <a:endParaRPr lang="es-ES"/>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s-ES"/>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ES"/>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E5A504C-E915-4986-9BF1-BEA475F25CFC}" type="slidenum">
              <a:rPr lang="es-ES" smtClean="0"/>
              <a:t>‹Nº›</a:t>
            </a:fld>
            <a:endParaRPr lang="es-ES"/>
          </a:p>
        </p:txBody>
      </p:sp>
    </p:spTree>
    <p:extLst>
      <p:ext uri="{BB962C8B-B14F-4D97-AF65-F5344CB8AC3E}">
        <p14:creationId xmlns:p14="http://schemas.microsoft.com/office/powerpoint/2010/main" val="72665427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pPr marL="0" indent="0">
              <a:buNone/>
            </a:pPr>
            <a:r>
              <a:rPr lang="es-ES" sz="1200" dirty="0" smtClean="0">
                <a:latin typeface="Arial" panose="020B0604020202020204" pitchFamily="34" charset="0"/>
                <a:cs typeface="Arial" panose="020B0604020202020204" pitchFamily="34" charset="0"/>
              </a:rPr>
              <a:t>A ellas deben añadirse los relevantes cambios en la esfera psíquica, que se traducen en notables cambios en el comportamiento social. </a:t>
            </a:r>
            <a:endParaRPr lang="es-ES" sz="1200" dirty="0">
              <a:latin typeface="Arial" panose="020B0604020202020204" pitchFamily="34" charset="0"/>
              <a:cs typeface="Arial" panose="020B0604020202020204" pitchFamily="34" charset="0"/>
            </a:endParaRPr>
          </a:p>
        </p:txBody>
      </p:sp>
      <p:sp>
        <p:nvSpPr>
          <p:cNvPr id="4" name="Marcador de número de diapositiva 3"/>
          <p:cNvSpPr>
            <a:spLocks noGrp="1"/>
          </p:cNvSpPr>
          <p:nvPr>
            <p:ph type="sldNum" sz="quarter" idx="10"/>
          </p:nvPr>
        </p:nvSpPr>
        <p:spPr/>
        <p:txBody>
          <a:bodyPr/>
          <a:lstStyle/>
          <a:p>
            <a:fld id="{7E5A504C-E915-4986-9BF1-BEA475F25CFC}" type="slidenum">
              <a:rPr lang="es-ES" smtClean="0"/>
              <a:t>4</a:t>
            </a:fld>
            <a:endParaRPr lang="es-ES"/>
          </a:p>
        </p:txBody>
      </p:sp>
    </p:spTree>
    <p:extLst>
      <p:ext uri="{BB962C8B-B14F-4D97-AF65-F5344CB8AC3E}">
        <p14:creationId xmlns:p14="http://schemas.microsoft.com/office/powerpoint/2010/main" val="295301884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r>
              <a:rPr lang="es-ES" sz="1200" dirty="0" smtClean="0">
                <a:effectLst/>
                <a:latin typeface="Arial" panose="020B0604020202020204" pitchFamily="34" charset="0"/>
                <a:ea typeface="Times New Roman" panose="02020603050405020304" pitchFamily="18" charset="0"/>
                <a:cs typeface="Times New Roman" panose="02020603050405020304" pitchFamily="18" charset="0"/>
              </a:rPr>
              <a:t>Muchos autores prefieren no distinguir entre pubertad y adolescencia considerando ambos términos como sinónimos.</a:t>
            </a:r>
            <a:endParaRPr lang="es-ES" dirty="0"/>
          </a:p>
        </p:txBody>
      </p:sp>
      <p:sp>
        <p:nvSpPr>
          <p:cNvPr id="4" name="Marcador de número de diapositiva 3"/>
          <p:cNvSpPr>
            <a:spLocks noGrp="1"/>
          </p:cNvSpPr>
          <p:nvPr>
            <p:ph type="sldNum" sz="quarter" idx="10"/>
          </p:nvPr>
        </p:nvSpPr>
        <p:spPr/>
        <p:txBody>
          <a:bodyPr/>
          <a:lstStyle/>
          <a:p>
            <a:fld id="{7E5A504C-E915-4986-9BF1-BEA475F25CFC}" type="slidenum">
              <a:rPr lang="es-ES" smtClean="0"/>
              <a:t>5</a:t>
            </a:fld>
            <a:endParaRPr lang="es-ES"/>
          </a:p>
        </p:txBody>
      </p:sp>
    </p:spTree>
    <p:extLst>
      <p:ext uri="{BB962C8B-B14F-4D97-AF65-F5344CB8AC3E}">
        <p14:creationId xmlns:p14="http://schemas.microsoft.com/office/powerpoint/2010/main" val="1435039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n-US" dirty="0"/>
          </a:p>
        </p:txBody>
      </p:sp>
      <p:sp>
        <p:nvSpPr>
          <p:cNvPr id="4" name="Date Placeholder 3"/>
          <p:cNvSpPr>
            <a:spLocks noGrp="1"/>
          </p:cNvSpPr>
          <p:nvPr>
            <p:ph type="dt" sz="half" idx="10"/>
          </p:nvPr>
        </p:nvSpPr>
        <p:spPr/>
        <p:txBody>
          <a:bodyPr/>
          <a:lstStyle/>
          <a:p>
            <a:fld id="{712F643A-C0D8-4BE8-A745-8028AC32657A}" type="datetimeFigureOut">
              <a:rPr lang="es-ES" smtClean="0"/>
              <a:t>06/06/2019</a:t>
            </a:fld>
            <a:endParaRPr lang="es-ES"/>
          </a:p>
        </p:txBody>
      </p:sp>
      <p:sp>
        <p:nvSpPr>
          <p:cNvPr id="5" name="Footer Placeholder 4"/>
          <p:cNvSpPr>
            <a:spLocks noGrp="1"/>
          </p:cNvSpPr>
          <p:nvPr>
            <p:ph type="ftr" sz="quarter" idx="11"/>
          </p:nvPr>
        </p:nvSpPr>
        <p:spPr/>
        <p:txBody>
          <a:bodyPr/>
          <a:lstStyle/>
          <a:p>
            <a:endParaRPr lang="es-ES"/>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CF49C471-C309-4B8D-A634-7C91BD386AF5}" type="slidenum">
              <a:rPr lang="es-ES" smtClean="0"/>
              <a:t>‹Nº›</a:t>
            </a:fld>
            <a:endParaRPr lang="es-ES"/>
          </a:p>
        </p:txBody>
      </p:sp>
    </p:spTree>
    <p:extLst>
      <p:ext uri="{BB962C8B-B14F-4D97-AF65-F5344CB8AC3E}">
        <p14:creationId xmlns:p14="http://schemas.microsoft.com/office/powerpoint/2010/main" val="10585067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712F643A-C0D8-4BE8-A745-8028AC32657A}" type="datetimeFigureOut">
              <a:rPr lang="es-ES" smtClean="0"/>
              <a:t>06/06/2019</a:t>
            </a:fld>
            <a:endParaRPr lang="es-ES"/>
          </a:p>
        </p:txBody>
      </p:sp>
      <p:sp>
        <p:nvSpPr>
          <p:cNvPr id="5" name="Footer Placeholder 4"/>
          <p:cNvSpPr>
            <a:spLocks noGrp="1"/>
          </p:cNvSpPr>
          <p:nvPr>
            <p:ph type="ftr" sz="quarter" idx="11"/>
          </p:nvPr>
        </p:nvSpPr>
        <p:spPr/>
        <p:txBody>
          <a:bodyPr/>
          <a:lstStyle/>
          <a:p>
            <a:endParaRPr lang="es-E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CF49C471-C309-4B8D-A634-7C91BD386AF5}" type="slidenum">
              <a:rPr lang="es-ES" smtClean="0"/>
              <a:t>‹Nº›</a:t>
            </a:fld>
            <a:endParaRPr lang="es-ES"/>
          </a:p>
        </p:txBody>
      </p:sp>
    </p:spTree>
    <p:extLst>
      <p:ext uri="{BB962C8B-B14F-4D97-AF65-F5344CB8AC3E}">
        <p14:creationId xmlns:p14="http://schemas.microsoft.com/office/powerpoint/2010/main" val="40953042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s-ES" smtClean="0"/>
              <a:t>Haga clic para modificar el estilo de título del patrón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Haga clic para modificar el estilo de texto del patrón</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712F643A-C0D8-4BE8-A745-8028AC32657A}" type="datetimeFigureOut">
              <a:rPr lang="es-ES" smtClean="0"/>
              <a:t>06/06/2019</a:t>
            </a:fld>
            <a:endParaRPr lang="es-ES"/>
          </a:p>
        </p:txBody>
      </p:sp>
      <p:sp>
        <p:nvSpPr>
          <p:cNvPr id="5" name="Footer Placeholder 4"/>
          <p:cNvSpPr>
            <a:spLocks noGrp="1"/>
          </p:cNvSpPr>
          <p:nvPr>
            <p:ph type="ftr" sz="quarter" idx="11"/>
          </p:nvPr>
        </p:nvSpPr>
        <p:spPr/>
        <p:txBody>
          <a:bodyPr/>
          <a:lstStyle/>
          <a:p>
            <a:endParaRPr lang="es-ES"/>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CF49C471-C309-4B8D-A634-7C91BD386AF5}" type="slidenum">
              <a:rPr lang="es-ES" smtClean="0"/>
              <a:t>‹Nº›</a:t>
            </a:fld>
            <a:endParaRPr lang="es-ES"/>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91893220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s-ES" smtClean="0"/>
              <a:t>Haga clic para modificar el estilo de título del patrón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s-ES" smtClean="0"/>
              <a:t>Haga clic para modificar el estilo de texto del patrón</a:t>
            </a:r>
          </a:p>
        </p:txBody>
      </p:sp>
      <p:sp>
        <p:nvSpPr>
          <p:cNvPr id="5" name="Date Placeholder 4"/>
          <p:cNvSpPr>
            <a:spLocks noGrp="1"/>
          </p:cNvSpPr>
          <p:nvPr>
            <p:ph type="dt" sz="half" idx="10"/>
          </p:nvPr>
        </p:nvSpPr>
        <p:spPr/>
        <p:txBody>
          <a:bodyPr/>
          <a:lstStyle/>
          <a:p>
            <a:fld id="{712F643A-C0D8-4BE8-A745-8028AC32657A}" type="datetimeFigureOut">
              <a:rPr lang="es-ES" smtClean="0"/>
              <a:t>06/06/2019</a:t>
            </a:fld>
            <a:endParaRPr lang="es-ES"/>
          </a:p>
        </p:txBody>
      </p:sp>
      <p:sp>
        <p:nvSpPr>
          <p:cNvPr id="6" name="Footer Placeholder 5"/>
          <p:cNvSpPr>
            <a:spLocks noGrp="1"/>
          </p:cNvSpPr>
          <p:nvPr>
            <p:ph type="ftr" sz="quarter" idx="11"/>
          </p:nvPr>
        </p:nvSpPr>
        <p:spPr/>
        <p:txBody>
          <a:bodyPr/>
          <a:lstStyle/>
          <a:p>
            <a:endParaRPr lang="es-E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CF49C471-C309-4B8D-A634-7C91BD386AF5}" type="slidenum">
              <a:rPr lang="es-ES" smtClean="0"/>
              <a:t>‹Nº›</a:t>
            </a:fld>
            <a:endParaRPr lang="es-ES"/>
          </a:p>
        </p:txBody>
      </p:sp>
    </p:spTree>
    <p:extLst>
      <p:ext uri="{BB962C8B-B14F-4D97-AF65-F5344CB8AC3E}">
        <p14:creationId xmlns:p14="http://schemas.microsoft.com/office/powerpoint/2010/main" val="387998044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itar la tarjeta de nombre">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s-ES" smtClean="0"/>
              <a:t>Haga clic para modificar el estilo de título del patrón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Haga clic para modificar el estilo de texto del patrón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s-ES" smtClean="0"/>
              <a:t>Haga clic para modificar el estilo de texto del patrón</a:t>
            </a:r>
          </a:p>
        </p:txBody>
      </p:sp>
      <p:sp>
        <p:nvSpPr>
          <p:cNvPr id="5" name="Date Placeholder 4"/>
          <p:cNvSpPr>
            <a:spLocks noGrp="1"/>
          </p:cNvSpPr>
          <p:nvPr>
            <p:ph type="dt" sz="half" idx="10"/>
          </p:nvPr>
        </p:nvSpPr>
        <p:spPr/>
        <p:txBody>
          <a:bodyPr/>
          <a:lstStyle/>
          <a:p>
            <a:fld id="{712F643A-C0D8-4BE8-A745-8028AC32657A}" type="datetimeFigureOut">
              <a:rPr lang="es-ES" smtClean="0"/>
              <a:t>06/06/2019</a:t>
            </a:fld>
            <a:endParaRPr lang="es-ES"/>
          </a:p>
        </p:txBody>
      </p:sp>
      <p:sp>
        <p:nvSpPr>
          <p:cNvPr id="6" name="Footer Placeholder 5"/>
          <p:cNvSpPr>
            <a:spLocks noGrp="1"/>
          </p:cNvSpPr>
          <p:nvPr>
            <p:ph type="ftr" sz="quarter" idx="11"/>
          </p:nvPr>
        </p:nvSpPr>
        <p:spPr/>
        <p:txBody>
          <a:bodyPr/>
          <a:lstStyle/>
          <a:p>
            <a:endParaRPr lang="es-ES"/>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CF49C471-C309-4B8D-A634-7C91BD386AF5}" type="slidenum">
              <a:rPr lang="es-ES" smtClean="0"/>
              <a:t>‹Nº›</a:t>
            </a:fld>
            <a:endParaRPr lang="es-ES"/>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68009877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dadero o falso">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s-ES" smtClean="0"/>
              <a:t>Haga clic para modificar el estilo de título del patrón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Haga clic para modificar el estilo de texto del patrón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s-ES" smtClean="0"/>
              <a:t>Haga clic para modificar el estilo de texto del patrón</a:t>
            </a:r>
          </a:p>
        </p:txBody>
      </p:sp>
      <p:sp>
        <p:nvSpPr>
          <p:cNvPr id="5" name="Date Placeholder 4"/>
          <p:cNvSpPr>
            <a:spLocks noGrp="1"/>
          </p:cNvSpPr>
          <p:nvPr>
            <p:ph type="dt" sz="half" idx="10"/>
          </p:nvPr>
        </p:nvSpPr>
        <p:spPr/>
        <p:txBody>
          <a:bodyPr/>
          <a:lstStyle/>
          <a:p>
            <a:fld id="{712F643A-C0D8-4BE8-A745-8028AC32657A}" type="datetimeFigureOut">
              <a:rPr lang="es-ES" smtClean="0"/>
              <a:t>06/06/2019</a:t>
            </a:fld>
            <a:endParaRPr lang="es-ES"/>
          </a:p>
        </p:txBody>
      </p:sp>
      <p:sp>
        <p:nvSpPr>
          <p:cNvPr id="6" name="Footer Placeholder 5"/>
          <p:cNvSpPr>
            <a:spLocks noGrp="1"/>
          </p:cNvSpPr>
          <p:nvPr>
            <p:ph type="ftr" sz="quarter" idx="11"/>
          </p:nvPr>
        </p:nvSpPr>
        <p:spPr/>
        <p:txBody>
          <a:bodyPr/>
          <a:lstStyle/>
          <a:p>
            <a:endParaRPr lang="es-E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CF49C471-C309-4B8D-A634-7C91BD386AF5}" type="slidenum">
              <a:rPr lang="es-ES" smtClean="0"/>
              <a:t>‹Nº›</a:t>
            </a:fld>
            <a:endParaRPr lang="es-ES"/>
          </a:p>
        </p:txBody>
      </p:sp>
    </p:spTree>
    <p:extLst>
      <p:ext uri="{BB962C8B-B14F-4D97-AF65-F5344CB8AC3E}">
        <p14:creationId xmlns:p14="http://schemas.microsoft.com/office/powerpoint/2010/main" val="380728518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ncho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712F643A-C0D8-4BE8-A745-8028AC32657A}" type="datetimeFigureOut">
              <a:rPr lang="es-ES" smtClean="0"/>
              <a:t>06/06/2019</a:t>
            </a:fld>
            <a:endParaRPr lang="es-ES"/>
          </a:p>
        </p:txBody>
      </p:sp>
      <p:sp>
        <p:nvSpPr>
          <p:cNvPr id="5" name="Footer Placeholder 4"/>
          <p:cNvSpPr>
            <a:spLocks noGrp="1"/>
          </p:cNvSpPr>
          <p:nvPr>
            <p:ph type="ftr" sz="quarter" idx="11"/>
          </p:nvPr>
        </p:nvSpPr>
        <p:spPr/>
        <p:txBody>
          <a:bodyPr/>
          <a:lstStyle/>
          <a:p>
            <a:endParaRPr lang="es-E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CF49C471-C309-4B8D-A634-7C91BD386AF5}" type="slidenum">
              <a:rPr lang="es-ES" smtClean="0"/>
              <a:t>‹Nº›</a:t>
            </a:fld>
            <a:endParaRPr lang="es-ES"/>
          </a:p>
        </p:txBody>
      </p:sp>
    </p:spTree>
    <p:extLst>
      <p:ext uri="{BB962C8B-B14F-4D97-AF65-F5344CB8AC3E}">
        <p14:creationId xmlns:p14="http://schemas.microsoft.com/office/powerpoint/2010/main" val="199070309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712F643A-C0D8-4BE8-A745-8028AC32657A}" type="datetimeFigureOut">
              <a:rPr lang="es-ES" smtClean="0"/>
              <a:t>06/06/2019</a:t>
            </a:fld>
            <a:endParaRPr lang="es-ES"/>
          </a:p>
        </p:txBody>
      </p:sp>
      <p:sp>
        <p:nvSpPr>
          <p:cNvPr id="5" name="Footer Placeholder 4"/>
          <p:cNvSpPr>
            <a:spLocks noGrp="1"/>
          </p:cNvSpPr>
          <p:nvPr>
            <p:ph type="ftr" sz="quarter" idx="11"/>
          </p:nvPr>
        </p:nvSpPr>
        <p:spPr/>
        <p:txBody>
          <a:bodyPr/>
          <a:lstStyle/>
          <a:p>
            <a:endParaRPr lang="es-E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CF49C471-C309-4B8D-A634-7C91BD386AF5}" type="slidenum">
              <a:rPr lang="es-ES" smtClean="0"/>
              <a:t>‹Nº›</a:t>
            </a:fld>
            <a:endParaRPr lang="es-ES"/>
          </a:p>
        </p:txBody>
      </p:sp>
    </p:spTree>
    <p:extLst>
      <p:ext uri="{BB962C8B-B14F-4D97-AF65-F5344CB8AC3E}">
        <p14:creationId xmlns:p14="http://schemas.microsoft.com/office/powerpoint/2010/main" val="323693899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n-US" dirty="0"/>
          </a:p>
        </p:txBody>
      </p:sp>
      <p:sp>
        <p:nvSpPr>
          <p:cNvPr id="4" name="Date Placeholder 3"/>
          <p:cNvSpPr>
            <a:spLocks noGrp="1"/>
          </p:cNvSpPr>
          <p:nvPr>
            <p:ph type="dt" sz="half" idx="10"/>
          </p:nvPr>
        </p:nvSpPr>
        <p:spPr/>
        <p:txBody>
          <a:bodyPr/>
          <a:lstStyle/>
          <a:p>
            <a:fld id="{41C07260-CED7-4033-A842-3B38DBDACCA2}" type="datetimeFigureOut">
              <a:rPr lang="es-EC" smtClean="0">
                <a:solidFill>
                  <a:prstClr val="black">
                    <a:tint val="75000"/>
                  </a:prstClr>
                </a:solidFill>
              </a:rPr>
              <a:pPr/>
              <a:t>6/6/2019</a:t>
            </a:fld>
            <a:endParaRPr lang="es-EC">
              <a:solidFill>
                <a:prstClr val="black">
                  <a:tint val="75000"/>
                </a:prstClr>
              </a:solidFill>
            </a:endParaRPr>
          </a:p>
        </p:txBody>
      </p:sp>
      <p:sp>
        <p:nvSpPr>
          <p:cNvPr id="5" name="Footer Placeholder 4"/>
          <p:cNvSpPr>
            <a:spLocks noGrp="1"/>
          </p:cNvSpPr>
          <p:nvPr>
            <p:ph type="ftr" sz="quarter" idx="11"/>
          </p:nvPr>
        </p:nvSpPr>
        <p:spPr/>
        <p:txBody>
          <a:bodyPr/>
          <a:lstStyle/>
          <a:p>
            <a:endParaRPr lang="es-EC">
              <a:solidFill>
                <a:prstClr val="black">
                  <a:tint val="75000"/>
                </a:prstClr>
              </a:solidFill>
            </a:endParaRP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A67E3746-AD04-4BE6-AC34-930DDD834234}" type="slidenum">
              <a:rPr lang="es-EC" smtClean="0"/>
              <a:pPr/>
              <a:t>‹Nº›</a:t>
            </a:fld>
            <a:endParaRPr lang="es-EC"/>
          </a:p>
        </p:txBody>
      </p:sp>
    </p:spTree>
    <p:extLst>
      <p:ext uri="{BB962C8B-B14F-4D97-AF65-F5344CB8AC3E}">
        <p14:creationId xmlns:p14="http://schemas.microsoft.com/office/powerpoint/2010/main" val="341235300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41C07260-CED7-4033-A842-3B38DBDACCA2}" type="datetimeFigureOut">
              <a:rPr lang="es-EC" smtClean="0">
                <a:solidFill>
                  <a:prstClr val="black">
                    <a:tint val="75000"/>
                  </a:prstClr>
                </a:solidFill>
              </a:rPr>
              <a:pPr/>
              <a:t>6/6/2019</a:t>
            </a:fld>
            <a:endParaRPr lang="es-EC">
              <a:solidFill>
                <a:prstClr val="black">
                  <a:tint val="75000"/>
                </a:prstClr>
              </a:solidFill>
            </a:endParaRPr>
          </a:p>
        </p:txBody>
      </p:sp>
      <p:sp>
        <p:nvSpPr>
          <p:cNvPr id="5" name="Footer Placeholder 4"/>
          <p:cNvSpPr>
            <a:spLocks noGrp="1"/>
          </p:cNvSpPr>
          <p:nvPr>
            <p:ph type="ftr" sz="quarter" idx="11"/>
          </p:nvPr>
        </p:nvSpPr>
        <p:spPr/>
        <p:txBody>
          <a:bodyPr/>
          <a:lstStyle/>
          <a:p>
            <a:endParaRPr lang="es-EC">
              <a:solidFill>
                <a:prstClr val="black">
                  <a:tint val="75000"/>
                </a:prstClr>
              </a:solidFill>
            </a:endParaRP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A67E3746-AD04-4BE6-AC34-930DDD834234}" type="slidenum">
              <a:rPr lang="es-EC" smtClean="0"/>
              <a:pPr/>
              <a:t>‹Nº›</a:t>
            </a:fld>
            <a:endParaRPr lang="es-EC"/>
          </a:p>
        </p:txBody>
      </p:sp>
    </p:spTree>
    <p:extLst>
      <p:ext uri="{BB962C8B-B14F-4D97-AF65-F5344CB8AC3E}">
        <p14:creationId xmlns:p14="http://schemas.microsoft.com/office/powerpoint/2010/main" val="220905540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41C07260-CED7-4033-A842-3B38DBDACCA2}" type="datetimeFigureOut">
              <a:rPr lang="es-EC" smtClean="0">
                <a:solidFill>
                  <a:prstClr val="black">
                    <a:tint val="75000"/>
                  </a:prstClr>
                </a:solidFill>
              </a:rPr>
              <a:pPr/>
              <a:t>6/6/2019</a:t>
            </a:fld>
            <a:endParaRPr lang="es-EC">
              <a:solidFill>
                <a:prstClr val="black">
                  <a:tint val="75000"/>
                </a:prstClr>
              </a:solidFill>
            </a:endParaRPr>
          </a:p>
        </p:txBody>
      </p:sp>
      <p:sp>
        <p:nvSpPr>
          <p:cNvPr id="5" name="Footer Placeholder 4"/>
          <p:cNvSpPr>
            <a:spLocks noGrp="1"/>
          </p:cNvSpPr>
          <p:nvPr>
            <p:ph type="ftr" sz="quarter" idx="11"/>
          </p:nvPr>
        </p:nvSpPr>
        <p:spPr/>
        <p:txBody>
          <a:bodyPr/>
          <a:lstStyle/>
          <a:p>
            <a:endParaRPr lang="es-EC">
              <a:solidFill>
                <a:prstClr val="black">
                  <a:tint val="75000"/>
                </a:prstClr>
              </a:solidFill>
            </a:endParaRP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A67E3746-AD04-4BE6-AC34-930DDD834234}" type="slidenum">
              <a:rPr lang="es-EC" smtClean="0"/>
              <a:pPr/>
              <a:t>‹Nº›</a:t>
            </a:fld>
            <a:endParaRPr lang="es-EC"/>
          </a:p>
        </p:txBody>
      </p:sp>
    </p:spTree>
    <p:extLst>
      <p:ext uri="{BB962C8B-B14F-4D97-AF65-F5344CB8AC3E}">
        <p14:creationId xmlns:p14="http://schemas.microsoft.com/office/powerpoint/2010/main" val="6165867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712F643A-C0D8-4BE8-A745-8028AC32657A}" type="datetimeFigureOut">
              <a:rPr lang="es-ES" smtClean="0"/>
              <a:t>06/06/2019</a:t>
            </a:fld>
            <a:endParaRPr lang="es-ES"/>
          </a:p>
        </p:txBody>
      </p:sp>
      <p:sp>
        <p:nvSpPr>
          <p:cNvPr id="5" name="Footer Placeholder 4"/>
          <p:cNvSpPr>
            <a:spLocks noGrp="1"/>
          </p:cNvSpPr>
          <p:nvPr>
            <p:ph type="ftr" sz="quarter" idx="11"/>
          </p:nvPr>
        </p:nvSpPr>
        <p:spPr/>
        <p:txBody>
          <a:bodyPr/>
          <a:lstStyle/>
          <a:p>
            <a:endParaRPr lang="es-E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CF49C471-C309-4B8D-A634-7C91BD386AF5}" type="slidenum">
              <a:rPr lang="es-ES" smtClean="0"/>
              <a:t>‹Nº›</a:t>
            </a:fld>
            <a:endParaRPr lang="es-ES"/>
          </a:p>
        </p:txBody>
      </p:sp>
    </p:spTree>
    <p:extLst>
      <p:ext uri="{BB962C8B-B14F-4D97-AF65-F5344CB8AC3E}">
        <p14:creationId xmlns:p14="http://schemas.microsoft.com/office/powerpoint/2010/main" val="414003132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41C07260-CED7-4033-A842-3B38DBDACCA2}" type="datetimeFigureOut">
              <a:rPr lang="es-EC" smtClean="0">
                <a:solidFill>
                  <a:prstClr val="black">
                    <a:tint val="75000"/>
                  </a:prstClr>
                </a:solidFill>
              </a:rPr>
              <a:pPr/>
              <a:t>6/6/2019</a:t>
            </a:fld>
            <a:endParaRPr lang="es-EC">
              <a:solidFill>
                <a:prstClr val="black">
                  <a:tint val="75000"/>
                </a:prstClr>
              </a:solidFill>
            </a:endParaRPr>
          </a:p>
        </p:txBody>
      </p:sp>
      <p:sp>
        <p:nvSpPr>
          <p:cNvPr id="6" name="Footer Placeholder 5"/>
          <p:cNvSpPr>
            <a:spLocks noGrp="1"/>
          </p:cNvSpPr>
          <p:nvPr>
            <p:ph type="ftr" sz="quarter" idx="11"/>
          </p:nvPr>
        </p:nvSpPr>
        <p:spPr/>
        <p:txBody>
          <a:bodyPr/>
          <a:lstStyle/>
          <a:p>
            <a:endParaRPr lang="es-EC">
              <a:solidFill>
                <a:prstClr val="black">
                  <a:tint val="75000"/>
                </a:prstClr>
              </a:solidFill>
            </a:endParaRPr>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A67E3746-AD04-4BE6-AC34-930DDD834234}" type="slidenum">
              <a:rPr lang="es-EC" smtClean="0"/>
              <a:pPr/>
              <a:t>‹Nº›</a:t>
            </a:fld>
            <a:endParaRPr lang="es-EC"/>
          </a:p>
        </p:txBody>
      </p:sp>
    </p:spTree>
    <p:extLst>
      <p:ext uri="{BB962C8B-B14F-4D97-AF65-F5344CB8AC3E}">
        <p14:creationId xmlns:p14="http://schemas.microsoft.com/office/powerpoint/2010/main" val="345626118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41C07260-CED7-4033-A842-3B38DBDACCA2}" type="datetimeFigureOut">
              <a:rPr lang="es-EC" smtClean="0">
                <a:solidFill>
                  <a:prstClr val="black">
                    <a:tint val="75000"/>
                  </a:prstClr>
                </a:solidFill>
              </a:rPr>
              <a:pPr/>
              <a:t>6/6/2019</a:t>
            </a:fld>
            <a:endParaRPr lang="es-EC">
              <a:solidFill>
                <a:prstClr val="black">
                  <a:tint val="75000"/>
                </a:prstClr>
              </a:solidFill>
            </a:endParaRPr>
          </a:p>
        </p:txBody>
      </p:sp>
      <p:sp>
        <p:nvSpPr>
          <p:cNvPr id="8" name="Footer Placeholder 7"/>
          <p:cNvSpPr>
            <a:spLocks noGrp="1"/>
          </p:cNvSpPr>
          <p:nvPr>
            <p:ph type="ftr" sz="quarter" idx="11"/>
          </p:nvPr>
        </p:nvSpPr>
        <p:spPr/>
        <p:txBody>
          <a:bodyPr/>
          <a:lstStyle/>
          <a:p>
            <a:endParaRPr lang="es-EC">
              <a:solidFill>
                <a:prstClr val="black">
                  <a:tint val="75000"/>
                </a:prstClr>
              </a:solidFill>
            </a:endParaRP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A67E3746-AD04-4BE6-AC34-930DDD834234}" type="slidenum">
              <a:rPr lang="es-EC" smtClean="0"/>
              <a:pPr/>
              <a:t>‹Nº›</a:t>
            </a:fld>
            <a:endParaRPr lang="es-EC"/>
          </a:p>
        </p:txBody>
      </p:sp>
    </p:spTree>
    <p:extLst>
      <p:ext uri="{BB962C8B-B14F-4D97-AF65-F5344CB8AC3E}">
        <p14:creationId xmlns:p14="http://schemas.microsoft.com/office/powerpoint/2010/main" val="228776350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41C07260-CED7-4033-A842-3B38DBDACCA2}" type="datetimeFigureOut">
              <a:rPr lang="es-EC" smtClean="0">
                <a:solidFill>
                  <a:prstClr val="black">
                    <a:tint val="75000"/>
                  </a:prstClr>
                </a:solidFill>
              </a:rPr>
              <a:pPr/>
              <a:t>6/6/2019</a:t>
            </a:fld>
            <a:endParaRPr lang="es-EC">
              <a:solidFill>
                <a:prstClr val="black">
                  <a:tint val="75000"/>
                </a:prstClr>
              </a:solidFill>
            </a:endParaRPr>
          </a:p>
        </p:txBody>
      </p:sp>
      <p:sp>
        <p:nvSpPr>
          <p:cNvPr id="4" name="Footer Placeholder 3"/>
          <p:cNvSpPr>
            <a:spLocks noGrp="1"/>
          </p:cNvSpPr>
          <p:nvPr>
            <p:ph type="ftr" sz="quarter" idx="11"/>
          </p:nvPr>
        </p:nvSpPr>
        <p:spPr/>
        <p:txBody>
          <a:bodyPr/>
          <a:lstStyle/>
          <a:p>
            <a:endParaRPr lang="es-EC">
              <a:solidFill>
                <a:prstClr val="black">
                  <a:tint val="75000"/>
                </a:prstClr>
              </a:solidFill>
            </a:endParaRP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A67E3746-AD04-4BE6-AC34-930DDD834234}" type="slidenum">
              <a:rPr lang="es-EC" smtClean="0"/>
              <a:pPr/>
              <a:t>‹Nº›</a:t>
            </a:fld>
            <a:endParaRPr lang="es-EC"/>
          </a:p>
        </p:txBody>
      </p:sp>
    </p:spTree>
    <p:extLst>
      <p:ext uri="{BB962C8B-B14F-4D97-AF65-F5344CB8AC3E}">
        <p14:creationId xmlns:p14="http://schemas.microsoft.com/office/powerpoint/2010/main" val="336034740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1C07260-CED7-4033-A842-3B38DBDACCA2}" type="datetimeFigureOut">
              <a:rPr lang="es-EC" smtClean="0">
                <a:solidFill>
                  <a:prstClr val="black">
                    <a:tint val="75000"/>
                  </a:prstClr>
                </a:solidFill>
              </a:rPr>
              <a:pPr/>
              <a:t>6/6/2019</a:t>
            </a:fld>
            <a:endParaRPr lang="es-EC">
              <a:solidFill>
                <a:prstClr val="black">
                  <a:tint val="75000"/>
                </a:prstClr>
              </a:solidFill>
            </a:endParaRPr>
          </a:p>
        </p:txBody>
      </p:sp>
      <p:sp>
        <p:nvSpPr>
          <p:cNvPr id="3" name="Footer Placeholder 2"/>
          <p:cNvSpPr>
            <a:spLocks noGrp="1"/>
          </p:cNvSpPr>
          <p:nvPr>
            <p:ph type="ftr" sz="quarter" idx="11"/>
          </p:nvPr>
        </p:nvSpPr>
        <p:spPr/>
        <p:txBody>
          <a:bodyPr/>
          <a:lstStyle/>
          <a:p>
            <a:endParaRPr lang="es-EC">
              <a:solidFill>
                <a:prstClr val="black">
                  <a:tint val="75000"/>
                </a:prstClr>
              </a:solidFill>
            </a:endParaRP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A67E3746-AD04-4BE6-AC34-930DDD834234}" type="slidenum">
              <a:rPr lang="es-EC" smtClean="0"/>
              <a:pPr/>
              <a:t>‹Nº›</a:t>
            </a:fld>
            <a:endParaRPr lang="es-EC"/>
          </a:p>
        </p:txBody>
      </p:sp>
    </p:spTree>
    <p:extLst>
      <p:ext uri="{BB962C8B-B14F-4D97-AF65-F5344CB8AC3E}">
        <p14:creationId xmlns:p14="http://schemas.microsoft.com/office/powerpoint/2010/main" val="341389866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41C07260-CED7-4033-A842-3B38DBDACCA2}" type="datetimeFigureOut">
              <a:rPr lang="es-EC" smtClean="0">
                <a:solidFill>
                  <a:prstClr val="black">
                    <a:tint val="75000"/>
                  </a:prstClr>
                </a:solidFill>
              </a:rPr>
              <a:pPr/>
              <a:t>6/6/2019</a:t>
            </a:fld>
            <a:endParaRPr lang="es-EC">
              <a:solidFill>
                <a:prstClr val="black">
                  <a:tint val="75000"/>
                </a:prstClr>
              </a:solidFill>
            </a:endParaRPr>
          </a:p>
        </p:txBody>
      </p:sp>
      <p:sp>
        <p:nvSpPr>
          <p:cNvPr id="6" name="Footer Placeholder 5"/>
          <p:cNvSpPr>
            <a:spLocks noGrp="1"/>
          </p:cNvSpPr>
          <p:nvPr>
            <p:ph type="ftr" sz="quarter" idx="11"/>
          </p:nvPr>
        </p:nvSpPr>
        <p:spPr/>
        <p:txBody>
          <a:bodyPr/>
          <a:lstStyle/>
          <a:p>
            <a:endParaRPr lang="es-EC">
              <a:solidFill>
                <a:prstClr val="black">
                  <a:tint val="75000"/>
                </a:prstClr>
              </a:solidFill>
            </a:endParaRP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A67E3746-AD04-4BE6-AC34-930DDD834234}" type="slidenum">
              <a:rPr lang="es-EC" smtClean="0"/>
              <a:pPr/>
              <a:t>‹Nº›</a:t>
            </a:fld>
            <a:endParaRPr lang="es-EC"/>
          </a:p>
        </p:txBody>
      </p:sp>
    </p:spTree>
    <p:extLst>
      <p:ext uri="{BB962C8B-B14F-4D97-AF65-F5344CB8AC3E}">
        <p14:creationId xmlns:p14="http://schemas.microsoft.com/office/powerpoint/2010/main" val="1619440323"/>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41C07260-CED7-4033-A842-3B38DBDACCA2}" type="datetimeFigureOut">
              <a:rPr lang="es-EC" smtClean="0">
                <a:solidFill>
                  <a:prstClr val="black">
                    <a:tint val="75000"/>
                  </a:prstClr>
                </a:solidFill>
              </a:rPr>
              <a:pPr/>
              <a:t>6/6/2019</a:t>
            </a:fld>
            <a:endParaRPr lang="es-EC">
              <a:solidFill>
                <a:prstClr val="black">
                  <a:tint val="75000"/>
                </a:prstClr>
              </a:solidFill>
            </a:endParaRPr>
          </a:p>
        </p:txBody>
      </p:sp>
      <p:sp>
        <p:nvSpPr>
          <p:cNvPr id="6" name="Footer Placeholder 5"/>
          <p:cNvSpPr>
            <a:spLocks noGrp="1"/>
          </p:cNvSpPr>
          <p:nvPr>
            <p:ph type="ftr" sz="quarter" idx="11"/>
          </p:nvPr>
        </p:nvSpPr>
        <p:spPr/>
        <p:txBody>
          <a:bodyPr/>
          <a:lstStyle/>
          <a:p>
            <a:endParaRPr lang="es-EC">
              <a:solidFill>
                <a:prstClr val="black">
                  <a:tint val="75000"/>
                </a:prstClr>
              </a:solidFill>
            </a:endParaRP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A67E3746-AD04-4BE6-AC34-930DDD834234}" type="slidenum">
              <a:rPr lang="es-EC" smtClean="0"/>
              <a:pPr/>
              <a:t>‹Nº›</a:t>
            </a:fld>
            <a:endParaRPr lang="es-EC"/>
          </a:p>
        </p:txBody>
      </p:sp>
    </p:spTree>
    <p:extLst>
      <p:ext uri="{BB962C8B-B14F-4D97-AF65-F5344CB8AC3E}">
        <p14:creationId xmlns:p14="http://schemas.microsoft.com/office/powerpoint/2010/main" val="477337197"/>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41C07260-CED7-4033-A842-3B38DBDACCA2}" type="datetimeFigureOut">
              <a:rPr lang="es-EC" smtClean="0">
                <a:solidFill>
                  <a:prstClr val="black">
                    <a:tint val="75000"/>
                  </a:prstClr>
                </a:solidFill>
              </a:rPr>
              <a:pPr/>
              <a:t>6/6/2019</a:t>
            </a:fld>
            <a:endParaRPr lang="es-EC">
              <a:solidFill>
                <a:prstClr val="black">
                  <a:tint val="75000"/>
                </a:prstClr>
              </a:solidFill>
            </a:endParaRPr>
          </a:p>
        </p:txBody>
      </p:sp>
      <p:sp>
        <p:nvSpPr>
          <p:cNvPr id="5" name="Footer Placeholder 4"/>
          <p:cNvSpPr>
            <a:spLocks noGrp="1"/>
          </p:cNvSpPr>
          <p:nvPr>
            <p:ph type="ftr" sz="quarter" idx="11"/>
          </p:nvPr>
        </p:nvSpPr>
        <p:spPr/>
        <p:txBody>
          <a:bodyPr/>
          <a:lstStyle/>
          <a:p>
            <a:endParaRPr lang="es-EC">
              <a:solidFill>
                <a:prstClr val="black">
                  <a:tint val="75000"/>
                </a:prstClr>
              </a:solidFill>
            </a:endParaRP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A67E3746-AD04-4BE6-AC34-930DDD834234}" type="slidenum">
              <a:rPr lang="es-EC" smtClean="0"/>
              <a:pPr/>
              <a:t>‹Nº›</a:t>
            </a:fld>
            <a:endParaRPr lang="es-EC"/>
          </a:p>
        </p:txBody>
      </p:sp>
    </p:spTree>
    <p:extLst>
      <p:ext uri="{BB962C8B-B14F-4D97-AF65-F5344CB8AC3E}">
        <p14:creationId xmlns:p14="http://schemas.microsoft.com/office/powerpoint/2010/main" val="63377587"/>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s-ES" smtClean="0"/>
              <a:t>Haga clic para modificar el estilo de título del patrón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Haga clic para modificar el estilo de texto del patrón</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41C07260-CED7-4033-A842-3B38DBDACCA2}" type="datetimeFigureOut">
              <a:rPr lang="es-EC" smtClean="0">
                <a:solidFill>
                  <a:prstClr val="black">
                    <a:tint val="75000"/>
                  </a:prstClr>
                </a:solidFill>
              </a:rPr>
              <a:pPr/>
              <a:t>6/6/2019</a:t>
            </a:fld>
            <a:endParaRPr lang="es-EC">
              <a:solidFill>
                <a:prstClr val="black">
                  <a:tint val="75000"/>
                </a:prstClr>
              </a:solidFill>
            </a:endParaRPr>
          </a:p>
        </p:txBody>
      </p:sp>
      <p:sp>
        <p:nvSpPr>
          <p:cNvPr id="5" name="Footer Placeholder 4"/>
          <p:cNvSpPr>
            <a:spLocks noGrp="1"/>
          </p:cNvSpPr>
          <p:nvPr>
            <p:ph type="ftr" sz="quarter" idx="11"/>
          </p:nvPr>
        </p:nvSpPr>
        <p:spPr/>
        <p:txBody>
          <a:bodyPr/>
          <a:lstStyle/>
          <a:p>
            <a:endParaRPr lang="es-EC">
              <a:solidFill>
                <a:prstClr val="black">
                  <a:tint val="75000"/>
                </a:prstClr>
              </a:solidFill>
            </a:endParaRP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A67E3746-AD04-4BE6-AC34-930DDD834234}" type="slidenum">
              <a:rPr lang="es-EC" smtClean="0"/>
              <a:pPr/>
              <a:t>‹Nº›</a:t>
            </a:fld>
            <a:endParaRPr lang="es-EC"/>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r>
              <a:rPr lang="en-US" sz="8000" dirty="0">
                <a:ln w="3175" cmpd="sng">
                  <a:noFill/>
                </a:ln>
                <a:solidFill>
                  <a:srgbClr val="A53010"/>
                </a:solidFill>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r>
              <a:rPr lang="en-US" sz="8000" dirty="0">
                <a:ln w="3175" cmpd="sng">
                  <a:noFill/>
                </a:ln>
                <a:solidFill>
                  <a:srgbClr val="A53010"/>
                </a:solidFill>
                <a:latin typeface="Arial"/>
              </a:rPr>
              <a:t>”</a:t>
            </a:r>
          </a:p>
        </p:txBody>
      </p:sp>
    </p:spTree>
    <p:extLst>
      <p:ext uri="{BB962C8B-B14F-4D97-AF65-F5344CB8AC3E}">
        <p14:creationId xmlns:p14="http://schemas.microsoft.com/office/powerpoint/2010/main" val="2741921436"/>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s-ES" smtClean="0"/>
              <a:t>Haga clic para modificar el estilo de título del patrón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s-ES" smtClean="0"/>
              <a:t>Haga clic para modificar el estilo de texto del patrón</a:t>
            </a:r>
          </a:p>
        </p:txBody>
      </p:sp>
      <p:sp>
        <p:nvSpPr>
          <p:cNvPr id="5" name="Date Placeholder 4"/>
          <p:cNvSpPr>
            <a:spLocks noGrp="1"/>
          </p:cNvSpPr>
          <p:nvPr>
            <p:ph type="dt" sz="half" idx="10"/>
          </p:nvPr>
        </p:nvSpPr>
        <p:spPr/>
        <p:txBody>
          <a:bodyPr/>
          <a:lstStyle/>
          <a:p>
            <a:fld id="{41C07260-CED7-4033-A842-3B38DBDACCA2}" type="datetimeFigureOut">
              <a:rPr lang="es-EC" smtClean="0">
                <a:solidFill>
                  <a:prstClr val="black">
                    <a:tint val="75000"/>
                  </a:prstClr>
                </a:solidFill>
              </a:rPr>
              <a:pPr/>
              <a:t>6/6/2019</a:t>
            </a:fld>
            <a:endParaRPr lang="es-EC">
              <a:solidFill>
                <a:prstClr val="black">
                  <a:tint val="75000"/>
                </a:prstClr>
              </a:solidFill>
            </a:endParaRPr>
          </a:p>
        </p:txBody>
      </p:sp>
      <p:sp>
        <p:nvSpPr>
          <p:cNvPr id="6" name="Footer Placeholder 5"/>
          <p:cNvSpPr>
            <a:spLocks noGrp="1"/>
          </p:cNvSpPr>
          <p:nvPr>
            <p:ph type="ftr" sz="quarter" idx="11"/>
          </p:nvPr>
        </p:nvSpPr>
        <p:spPr/>
        <p:txBody>
          <a:bodyPr/>
          <a:lstStyle/>
          <a:p>
            <a:endParaRPr lang="es-EC">
              <a:solidFill>
                <a:prstClr val="black">
                  <a:tint val="75000"/>
                </a:prstClr>
              </a:solidFill>
            </a:endParaRP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A67E3746-AD04-4BE6-AC34-930DDD834234}" type="slidenum">
              <a:rPr lang="es-EC" smtClean="0"/>
              <a:pPr/>
              <a:t>‹Nº›</a:t>
            </a:fld>
            <a:endParaRPr lang="es-EC"/>
          </a:p>
        </p:txBody>
      </p:sp>
    </p:spTree>
    <p:extLst>
      <p:ext uri="{BB962C8B-B14F-4D97-AF65-F5344CB8AC3E}">
        <p14:creationId xmlns:p14="http://schemas.microsoft.com/office/powerpoint/2010/main" val="949517974"/>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p:cSld name="Citar la tarjeta de nombre">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s-ES" smtClean="0"/>
              <a:t>Haga clic para modificar el estilo de título del patrón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Haga clic para modificar el estilo de texto del patrón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s-ES" smtClean="0"/>
              <a:t>Haga clic para modificar el estilo de texto del patrón</a:t>
            </a:r>
          </a:p>
        </p:txBody>
      </p:sp>
      <p:sp>
        <p:nvSpPr>
          <p:cNvPr id="5" name="Date Placeholder 4"/>
          <p:cNvSpPr>
            <a:spLocks noGrp="1"/>
          </p:cNvSpPr>
          <p:nvPr>
            <p:ph type="dt" sz="half" idx="10"/>
          </p:nvPr>
        </p:nvSpPr>
        <p:spPr/>
        <p:txBody>
          <a:bodyPr/>
          <a:lstStyle/>
          <a:p>
            <a:fld id="{41C07260-CED7-4033-A842-3B38DBDACCA2}" type="datetimeFigureOut">
              <a:rPr lang="es-EC" smtClean="0">
                <a:solidFill>
                  <a:prstClr val="black">
                    <a:tint val="75000"/>
                  </a:prstClr>
                </a:solidFill>
              </a:rPr>
              <a:pPr/>
              <a:t>6/6/2019</a:t>
            </a:fld>
            <a:endParaRPr lang="es-EC">
              <a:solidFill>
                <a:prstClr val="black">
                  <a:tint val="75000"/>
                </a:prstClr>
              </a:solidFill>
            </a:endParaRPr>
          </a:p>
        </p:txBody>
      </p:sp>
      <p:sp>
        <p:nvSpPr>
          <p:cNvPr id="6" name="Footer Placeholder 5"/>
          <p:cNvSpPr>
            <a:spLocks noGrp="1"/>
          </p:cNvSpPr>
          <p:nvPr>
            <p:ph type="ftr" sz="quarter" idx="11"/>
          </p:nvPr>
        </p:nvSpPr>
        <p:spPr/>
        <p:txBody>
          <a:bodyPr/>
          <a:lstStyle/>
          <a:p>
            <a:endParaRPr lang="es-EC">
              <a:solidFill>
                <a:prstClr val="black">
                  <a:tint val="75000"/>
                </a:prstClr>
              </a:solidFill>
            </a:endParaRP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A67E3746-AD04-4BE6-AC34-930DDD834234}" type="slidenum">
              <a:rPr lang="es-EC" smtClean="0"/>
              <a:pPr/>
              <a:t>‹Nº›</a:t>
            </a:fld>
            <a:endParaRPr lang="es-EC"/>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r>
              <a:rPr lang="en-US" sz="8000" dirty="0">
                <a:ln w="3175" cmpd="sng">
                  <a:noFill/>
                </a:ln>
                <a:solidFill>
                  <a:srgbClr val="A53010"/>
                </a:solidFill>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r>
              <a:rPr lang="en-US" sz="8000" dirty="0">
                <a:ln w="3175" cmpd="sng">
                  <a:noFill/>
                </a:ln>
                <a:solidFill>
                  <a:srgbClr val="A53010"/>
                </a:solidFill>
                <a:latin typeface="Arial"/>
              </a:rPr>
              <a:t>”</a:t>
            </a:r>
          </a:p>
        </p:txBody>
      </p:sp>
    </p:spTree>
    <p:extLst>
      <p:ext uri="{BB962C8B-B14F-4D97-AF65-F5344CB8AC3E}">
        <p14:creationId xmlns:p14="http://schemas.microsoft.com/office/powerpoint/2010/main" val="4213825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712F643A-C0D8-4BE8-A745-8028AC32657A}" type="datetimeFigureOut">
              <a:rPr lang="es-ES" smtClean="0"/>
              <a:t>06/06/2019</a:t>
            </a:fld>
            <a:endParaRPr lang="es-ES"/>
          </a:p>
        </p:txBody>
      </p:sp>
      <p:sp>
        <p:nvSpPr>
          <p:cNvPr id="5" name="Footer Placeholder 4"/>
          <p:cNvSpPr>
            <a:spLocks noGrp="1"/>
          </p:cNvSpPr>
          <p:nvPr>
            <p:ph type="ftr" sz="quarter" idx="11"/>
          </p:nvPr>
        </p:nvSpPr>
        <p:spPr/>
        <p:txBody>
          <a:bodyPr/>
          <a:lstStyle/>
          <a:p>
            <a:endParaRPr lang="es-E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CF49C471-C309-4B8D-A634-7C91BD386AF5}" type="slidenum">
              <a:rPr lang="es-ES" smtClean="0"/>
              <a:t>‹Nº›</a:t>
            </a:fld>
            <a:endParaRPr lang="es-ES"/>
          </a:p>
        </p:txBody>
      </p:sp>
    </p:spTree>
    <p:extLst>
      <p:ext uri="{BB962C8B-B14F-4D97-AF65-F5344CB8AC3E}">
        <p14:creationId xmlns:p14="http://schemas.microsoft.com/office/powerpoint/2010/main" val="1359779648"/>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p:cSld name="Verdadero o falso">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s-ES" smtClean="0"/>
              <a:t>Haga clic para modificar el estilo de título del patrón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Haga clic para modificar el estilo de texto del patrón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s-ES" smtClean="0"/>
              <a:t>Haga clic para modificar el estilo de texto del patrón</a:t>
            </a:r>
          </a:p>
        </p:txBody>
      </p:sp>
      <p:sp>
        <p:nvSpPr>
          <p:cNvPr id="5" name="Date Placeholder 4"/>
          <p:cNvSpPr>
            <a:spLocks noGrp="1"/>
          </p:cNvSpPr>
          <p:nvPr>
            <p:ph type="dt" sz="half" idx="10"/>
          </p:nvPr>
        </p:nvSpPr>
        <p:spPr/>
        <p:txBody>
          <a:bodyPr/>
          <a:lstStyle/>
          <a:p>
            <a:fld id="{41C07260-CED7-4033-A842-3B38DBDACCA2}" type="datetimeFigureOut">
              <a:rPr lang="es-EC" smtClean="0">
                <a:solidFill>
                  <a:prstClr val="black">
                    <a:tint val="75000"/>
                  </a:prstClr>
                </a:solidFill>
              </a:rPr>
              <a:pPr/>
              <a:t>6/6/2019</a:t>
            </a:fld>
            <a:endParaRPr lang="es-EC">
              <a:solidFill>
                <a:prstClr val="black">
                  <a:tint val="75000"/>
                </a:prstClr>
              </a:solidFill>
            </a:endParaRPr>
          </a:p>
        </p:txBody>
      </p:sp>
      <p:sp>
        <p:nvSpPr>
          <p:cNvPr id="6" name="Footer Placeholder 5"/>
          <p:cNvSpPr>
            <a:spLocks noGrp="1"/>
          </p:cNvSpPr>
          <p:nvPr>
            <p:ph type="ftr" sz="quarter" idx="11"/>
          </p:nvPr>
        </p:nvSpPr>
        <p:spPr/>
        <p:txBody>
          <a:bodyPr/>
          <a:lstStyle/>
          <a:p>
            <a:endParaRPr lang="es-EC">
              <a:solidFill>
                <a:prstClr val="black">
                  <a:tint val="75000"/>
                </a:prstClr>
              </a:solidFill>
            </a:endParaRP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A67E3746-AD04-4BE6-AC34-930DDD834234}" type="slidenum">
              <a:rPr lang="es-EC" smtClean="0"/>
              <a:pPr/>
              <a:t>‹Nº›</a:t>
            </a:fld>
            <a:endParaRPr lang="es-EC"/>
          </a:p>
        </p:txBody>
      </p:sp>
    </p:spTree>
    <p:extLst>
      <p:ext uri="{BB962C8B-B14F-4D97-AF65-F5344CB8AC3E}">
        <p14:creationId xmlns:p14="http://schemas.microsoft.com/office/powerpoint/2010/main" val="81569657"/>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ncho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41C07260-CED7-4033-A842-3B38DBDACCA2}" type="datetimeFigureOut">
              <a:rPr lang="es-EC" smtClean="0">
                <a:solidFill>
                  <a:prstClr val="black">
                    <a:tint val="75000"/>
                  </a:prstClr>
                </a:solidFill>
              </a:rPr>
              <a:pPr/>
              <a:t>6/6/2019</a:t>
            </a:fld>
            <a:endParaRPr lang="es-EC">
              <a:solidFill>
                <a:prstClr val="black">
                  <a:tint val="75000"/>
                </a:prstClr>
              </a:solidFill>
            </a:endParaRPr>
          </a:p>
        </p:txBody>
      </p:sp>
      <p:sp>
        <p:nvSpPr>
          <p:cNvPr id="5" name="Footer Placeholder 4"/>
          <p:cNvSpPr>
            <a:spLocks noGrp="1"/>
          </p:cNvSpPr>
          <p:nvPr>
            <p:ph type="ftr" sz="quarter" idx="11"/>
          </p:nvPr>
        </p:nvSpPr>
        <p:spPr/>
        <p:txBody>
          <a:bodyPr/>
          <a:lstStyle/>
          <a:p>
            <a:endParaRPr lang="es-EC">
              <a:solidFill>
                <a:prstClr val="black">
                  <a:tint val="75000"/>
                </a:prstClr>
              </a:solidFill>
            </a:endParaRP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A67E3746-AD04-4BE6-AC34-930DDD834234}" type="slidenum">
              <a:rPr lang="es-EC" smtClean="0"/>
              <a:pPr/>
              <a:t>‹Nº›</a:t>
            </a:fld>
            <a:endParaRPr lang="es-EC"/>
          </a:p>
        </p:txBody>
      </p:sp>
    </p:spTree>
    <p:extLst>
      <p:ext uri="{BB962C8B-B14F-4D97-AF65-F5344CB8AC3E}">
        <p14:creationId xmlns:p14="http://schemas.microsoft.com/office/powerpoint/2010/main" val="833526947"/>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41C07260-CED7-4033-A842-3B38DBDACCA2}" type="datetimeFigureOut">
              <a:rPr lang="es-EC" smtClean="0">
                <a:solidFill>
                  <a:prstClr val="black">
                    <a:tint val="75000"/>
                  </a:prstClr>
                </a:solidFill>
              </a:rPr>
              <a:pPr/>
              <a:t>6/6/2019</a:t>
            </a:fld>
            <a:endParaRPr lang="es-EC">
              <a:solidFill>
                <a:prstClr val="black">
                  <a:tint val="75000"/>
                </a:prstClr>
              </a:solidFill>
            </a:endParaRPr>
          </a:p>
        </p:txBody>
      </p:sp>
      <p:sp>
        <p:nvSpPr>
          <p:cNvPr id="5" name="Footer Placeholder 4"/>
          <p:cNvSpPr>
            <a:spLocks noGrp="1"/>
          </p:cNvSpPr>
          <p:nvPr>
            <p:ph type="ftr" sz="quarter" idx="11"/>
          </p:nvPr>
        </p:nvSpPr>
        <p:spPr/>
        <p:txBody>
          <a:bodyPr/>
          <a:lstStyle/>
          <a:p>
            <a:endParaRPr lang="es-EC">
              <a:solidFill>
                <a:prstClr val="black">
                  <a:tint val="75000"/>
                </a:prstClr>
              </a:solidFill>
            </a:endParaRP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A67E3746-AD04-4BE6-AC34-930DDD834234}" type="slidenum">
              <a:rPr lang="es-EC" smtClean="0"/>
              <a:pPr/>
              <a:t>‹Nº›</a:t>
            </a:fld>
            <a:endParaRPr lang="es-EC"/>
          </a:p>
        </p:txBody>
      </p:sp>
    </p:spTree>
    <p:extLst>
      <p:ext uri="{BB962C8B-B14F-4D97-AF65-F5344CB8AC3E}">
        <p14:creationId xmlns:p14="http://schemas.microsoft.com/office/powerpoint/2010/main" val="3701120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712F643A-C0D8-4BE8-A745-8028AC32657A}" type="datetimeFigureOut">
              <a:rPr lang="es-ES" smtClean="0"/>
              <a:t>06/06/2019</a:t>
            </a:fld>
            <a:endParaRPr lang="es-ES"/>
          </a:p>
        </p:txBody>
      </p:sp>
      <p:sp>
        <p:nvSpPr>
          <p:cNvPr id="6" name="Footer Placeholder 5"/>
          <p:cNvSpPr>
            <a:spLocks noGrp="1"/>
          </p:cNvSpPr>
          <p:nvPr>
            <p:ph type="ftr" sz="quarter" idx="11"/>
          </p:nvPr>
        </p:nvSpPr>
        <p:spPr/>
        <p:txBody>
          <a:bodyPr/>
          <a:lstStyle/>
          <a:p>
            <a:endParaRPr lang="es-ES"/>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CF49C471-C309-4B8D-A634-7C91BD386AF5}" type="slidenum">
              <a:rPr lang="es-ES" smtClean="0"/>
              <a:t>‹Nº›</a:t>
            </a:fld>
            <a:endParaRPr lang="es-ES"/>
          </a:p>
        </p:txBody>
      </p:sp>
    </p:spTree>
    <p:extLst>
      <p:ext uri="{BB962C8B-B14F-4D97-AF65-F5344CB8AC3E}">
        <p14:creationId xmlns:p14="http://schemas.microsoft.com/office/powerpoint/2010/main" val="21273019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712F643A-C0D8-4BE8-A745-8028AC32657A}" type="datetimeFigureOut">
              <a:rPr lang="es-ES" smtClean="0"/>
              <a:t>06/06/2019</a:t>
            </a:fld>
            <a:endParaRPr lang="es-ES"/>
          </a:p>
        </p:txBody>
      </p:sp>
      <p:sp>
        <p:nvSpPr>
          <p:cNvPr id="8" name="Footer Placeholder 7"/>
          <p:cNvSpPr>
            <a:spLocks noGrp="1"/>
          </p:cNvSpPr>
          <p:nvPr>
            <p:ph type="ftr" sz="quarter" idx="11"/>
          </p:nvPr>
        </p:nvSpPr>
        <p:spPr/>
        <p:txBody>
          <a:bodyPr/>
          <a:lstStyle/>
          <a:p>
            <a:endParaRPr lang="es-ES"/>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CF49C471-C309-4B8D-A634-7C91BD386AF5}" type="slidenum">
              <a:rPr lang="es-ES" smtClean="0"/>
              <a:t>‹Nº›</a:t>
            </a:fld>
            <a:endParaRPr lang="es-ES"/>
          </a:p>
        </p:txBody>
      </p:sp>
    </p:spTree>
    <p:extLst>
      <p:ext uri="{BB962C8B-B14F-4D97-AF65-F5344CB8AC3E}">
        <p14:creationId xmlns:p14="http://schemas.microsoft.com/office/powerpoint/2010/main" val="40109266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712F643A-C0D8-4BE8-A745-8028AC32657A}" type="datetimeFigureOut">
              <a:rPr lang="es-ES" smtClean="0"/>
              <a:t>06/06/2019</a:t>
            </a:fld>
            <a:endParaRPr lang="es-ES"/>
          </a:p>
        </p:txBody>
      </p:sp>
      <p:sp>
        <p:nvSpPr>
          <p:cNvPr id="4" name="Footer Placeholder 3"/>
          <p:cNvSpPr>
            <a:spLocks noGrp="1"/>
          </p:cNvSpPr>
          <p:nvPr>
            <p:ph type="ftr" sz="quarter" idx="11"/>
          </p:nvPr>
        </p:nvSpPr>
        <p:spPr/>
        <p:txBody>
          <a:bodyPr/>
          <a:lstStyle/>
          <a:p>
            <a:endParaRPr lang="es-ES"/>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CF49C471-C309-4B8D-A634-7C91BD386AF5}" type="slidenum">
              <a:rPr lang="es-ES" smtClean="0"/>
              <a:t>‹Nº›</a:t>
            </a:fld>
            <a:endParaRPr lang="es-ES"/>
          </a:p>
        </p:txBody>
      </p:sp>
    </p:spTree>
    <p:extLst>
      <p:ext uri="{BB962C8B-B14F-4D97-AF65-F5344CB8AC3E}">
        <p14:creationId xmlns:p14="http://schemas.microsoft.com/office/powerpoint/2010/main" val="34308227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12F643A-C0D8-4BE8-A745-8028AC32657A}" type="datetimeFigureOut">
              <a:rPr lang="es-ES" smtClean="0"/>
              <a:t>06/06/2019</a:t>
            </a:fld>
            <a:endParaRPr lang="es-ES"/>
          </a:p>
        </p:txBody>
      </p:sp>
      <p:sp>
        <p:nvSpPr>
          <p:cNvPr id="3" name="Footer Placeholder 2"/>
          <p:cNvSpPr>
            <a:spLocks noGrp="1"/>
          </p:cNvSpPr>
          <p:nvPr>
            <p:ph type="ftr" sz="quarter" idx="11"/>
          </p:nvPr>
        </p:nvSpPr>
        <p:spPr/>
        <p:txBody>
          <a:bodyPr/>
          <a:lstStyle/>
          <a:p>
            <a:endParaRPr lang="es-ES"/>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CF49C471-C309-4B8D-A634-7C91BD386AF5}" type="slidenum">
              <a:rPr lang="es-ES" smtClean="0"/>
              <a:t>‹Nº›</a:t>
            </a:fld>
            <a:endParaRPr lang="es-ES"/>
          </a:p>
        </p:txBody>
      </p:sp>
    </p:spTree>
    <p:extLst>
      <p:ext uri="{BB962C8B-B14F-4D97-AF65-F5344CB8AC3E}">
        <p14:creationId xmlns:p14="http://schemas.microsoft.com/office/powerpoint/2010/main" val="8754401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712F643A-C0D8-4BE8-A745-8028AC32657A}" type="datetimeFigureOut">
              <a:rPr lang="es-ES" smtClean="0"/>
              <a:t>06/06/2019</a:t>
            </a:fld>
            <a:endParaRPr lang="es-ES"/>
          </a:p>
        </p:txBody>
      </p:sp>
      <p:sp>
        <p:nvSpPr>
          <p:cNvPr id="6" name="Footer Placeholder 5"/>
          <p:cNvSpPr>
            <a:spLocks noGrp="1"/>
          </p:cNvSpPr>
          <p:nvPr>
            <p:ph type="ftr" sz="quarter" idx="11"/>
          </p:nvPr>
        </p:nvSpPr>
        <p:spPr/>
        <p:txBody>
          <a:bodyPr/>
          <a:lstStyle/>
          <a:p>
            <a:endParaRPr lang="es-ES"/>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CF49C471-C309-4B8D-A634-7C91BD386AF5}" type="slidenum">
              <a:rPr lang="es-ES" smtClean="0"/>
              <a:t>‹Nº›</a:t>
            </a:fld>
            <a:endParaRPr lang="es-ES"/>
          </a:p>
        </p:txBody>
      </p:sp>
    </p:spTree>
    <p:extLst>
      <p:ext uri="{BB962C8B-B14F-4D97-AF65-F5344CB8AC3E}">
        <p14:creationId xmlns:p14="http://schemas.microsoft.com/office/powerpoint/2010/main" val="35258055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712F643A-C0D8-4BE8-A745-8028AC32657A}" type="datetimeFigureOut">
              <a:rPr lang="es-ES" smtClean="0"/>
              <a:t>06/06/2019</a:t>
            </a:fld>
            <a:endParaRPr lang="es-ES"/>
          </a:p>
        </p:txBody>
      </p:sp>
      <p:sp>
        <p:nvSpPr>
          <p:cNvPr id="6" name="Footer Placeholder 5"/>
          <p:cNvSpPr>
            <a:spLocks noGrp="1"/>
          </p:cNvSpPr>
          <p:nvPr>
            <p:ph type="ftr" sz="quarter" idx="11"/>
          </p:nvPr>
        </p:nvSpPr>
        <p:spPr/>
        <p:txBody>
          <a:bodyPr/>
          <a:lstStyle/>
          <a:p>
            <a:endParaRPr lang="es-E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CF49C471-C309-4B8D-A634-7C91BD386AF5}" type="slidenum">
              <a:rPr lang="es-ES" smtClean="0"/>
              <a:t>‹Nº›</a:t>
            </a:fld>
            <a:endParaRPr lang="es-ES"/>
          </a:p>
        </p:txBody>
      </p:sp>
    </p:spTree>
    <p:extLst>
      <p:ext uri="{BB962C8B-B14F-4D97-AF65-F5344CB8AC3E}">
        <p14:creationId xmlns:p14="http://schemas.microsoft.com/office/powerpoint/2010/main" val="37717095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4.xml"/><Relationship Id="rId13" Type="http://schemas.openxmlformats.org/officeDocument/2006/relationships/slideLayout" Target="../slideLayouts/slideLayout29.xml"/><Relationship Id="rId3" Type="http://schemas.openxmlformats.org/officeDocument/2006/relationships/slideLayout" Target="../slideLayouts/slideLayout19.xml"/><Relationship Id="rId7" Type="http://schemas.openxmlformats.org/officeDocument/2006/relationships/slideLayout" Target="../slideLayouts/slideLayout23.xml"/><Relationship Id="rId12" Type="http://schemas.openxmlformats.org/officeDocument/2006/relationships/slideLayout" Target="../slideLayouts/slideLayout28.xml"/><Relationship Id="rId17" Type="http://schemas.openxmlformats.org/officeDocument/2006/relationships/theme" Target="../theme/theme2.xml"/><Relationship Id="rId2" Type="http://schemas.openxmlformats.org/officeDocument/2006/relationships/slideLayout" Target="../slideLayouts/slideLayout18.xml"/><Relationship Id="rId16" Type="http://schemas.openxmlformats.org/officeDocument/2006/relationships/slideLayout" Target="../slideLayouts/slideLayout32.xml"/><Relationship Id="rId1" Type="http://schemas.openxmlformats.org/officeDocument/2006/relationships/slideLayout" Target="../slideLayouts/slideLayout17.xml"/><Relationship Id="rId6" Type="http://schemas.openxmlformats.org/officeDocument/2006/relationships/slideLayout" Target="../slideLayouts/slideLayout22.xml"/><Relationship Id="rId11" Type="http://schemas.openxmlformats.org/officeDocument/2006/relationships/slideLayout" Target="../slideLayouts/slideLayout27.xml"/><Relationship Id="rId5" Type="http://schemas.openxmlformats.org/officeDocument/2006/relationships/slideLayout" Target="../slideLayouts/slideLayout21.xml"/><Relationship Id="rId15" Type="http://schemas.openxmlformats.org/officeDocument/2006/relationships/slideLayout" Target="../slideLayouts/slideLayout31.xml"/><Relationship Id="rId10" Type="http://schemas.openxmlformats.org/officeDocument/2006/relationships/slideLayout" Target="../slideLayouts/slideLayout26.xml"/><Relationship Id="rId4" Type="http://schemas.openxmlformats.org/officeDocument/2006/relationships/slideLayout" Target="../slideLayouts/slideLayout20.xml"/><Relationship Id="rId9" Type="http://schemas.openxmlformats.org/officeDocument/2006/relationships/slideLayout" Target="../slideLayouts/slideLayout25.xml"/><Relationship Id="rId14" Type="http://schemas.openxmlformats.org/officeDocument/2006/relationships/slideLayout" Target="../slideLayouts/slideLayout3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712F643A-C0D8-4BE8-A745-8028AC32657A}" type="datetimeFigureOut">
              <a:rPr lang="es-ES" smtClean="0"/>
              <a:t>06/06/2019</a:t>
            </a:fld>
            <a:endParaRPr lang="es-ES"/>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s-ES"/>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CF49C471-C309-4B8D-A634-7C91BD386AF5}" type="slidenum">
              <a:rPr lang="es-ES" smtClean="0"/>
              <a:t>‹Nº›</a:t>
            </a:fld>
            <a:endParaRPr lang="es-ES"/>
          </a:p>
        </p:txBody>
      </p:sp>
    </p:spTree>
    <p:extLst>
      <p:ext uri="{BB962C8B-B14F-4D97-AF65-F5344CB8AC3E}">
        <p14:creationId xmlns:p14="http://schemas.microsoft.com/office/powerpoint/2010/main" val="277501361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41C07260-CED7-4033-A842-3B38DBDACCA2}" type="datetimeFigureOut">
              <a:rPr lang="es-EC" smtClean="0">
                <a:solidFill>
                  <a:prstClr val="black">
                    <a:tint val="75000"/>
                  </a:prstClr>
                </a:solidFill>
              </a:rPr>
              <a:pPr/>
              <a:t>6/6/2019</a:t>
            </a:fld>
            <a:endParaRPr lang="es-EC">
              <a:solidFill>
                <a:prstClr val="black">
                  <a:tint val="75000"/>
                </a:prstClr>
              </a:solidFill>
            </a:endParaRP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s-EC">
              <a:solidFill>
                <a:prstClr val="black">
                  <a:tint val="75000"/>
                </a:prstClr>
              </a:solidFill>
            </a:endParaRP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A67E3746-AD04-4BE6-AC34-930DDD834234}" type="slidenum">
              <a:rPr lang="es-EC" smtClean="0"/>
              <a:pPr/>
              <a:t>‹Nº›</a:t>
            </a:fld>
            <a:endParaRPr lang="es-EC"/>
          </a:p>
        </p:txBody>
      </p:sp>
    </p:spTree>
    <p:extLst>
      <p:ext uri="{BB962C8B-B14F-4D97-AF65-F5344CB8AC3E}">
        <p14:creationId xmlns:p14="http://schemas.microsoft.com/office/powerpoint/2010/main" val="793785991"/>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 id="2147483690" r:id="rId13"/>
    <p:sldLayoutId id="2147483691" r:id="rId14"/>
    <p:sldLayoutId id="2147483692" r:id="rId15"/>
    <p:sldLayoutId id="2147483693"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1372100" y="823501"/>
            <a:ext cx="10563069" cy="4339650"/>
          </a:xfrm>
          <a:prstGeom prst="rect">
            <a:avLst/>
          </a:prstGeom>
        </p:spPr>
        <p:txBody>
          <a:bodyPr wrap="square">
            <a:spAutoFit/>
          </a:bodyPr>
          <a:lstStyle/>
          <a:p>
            <a:pPr algn="just">
              <a:lnSpc>
                <a:spcPct val="150000"/>
              </a:lnSpc>
              <a:spcAft>
                <a:spcPts val="0"/>
              </a:spcAft>
            </a:pPr>
            <a:r>
              <a:rPr lang="es-ES_tradnl" sz="2800" b="1" dirty="0" smtClean="0">
                <a:effectLst/>
                <a:latin typeface="Arial" panose="020B0604020202020204" pitchFamily="34" charset="0"/>
                <a:ea typeface="Times New Roman" panose="02020603050405020304" pitchFamily="18" charset="0"/>
                <a:cs typeface="Times New Roman" panose="02020603050405020304" pitchFamily="18" charset="0"/>
              </a:rPr>
              <a:t>Tema II: Desarrollo puberal normal y sus variantes. Crecimiento y desarrollo normal de la mujer en las primeras dos décadas de la vida.</a:t>
            </a:r>
          </a:p>
          <a:p>
            <a:pPr algn="just">
              <a:lnSpc>
                <a:spcPct val="150000"/>
              </a:lnSpc>
              <a:spcAft>
                <a:spcPts val="0"/>
              </a:spcAft>
            </a:pPr>
            <a:endParaRPr lang="es-ES" sz="2800" dirty="0" smtClean="0">
              <a:effectLst/>
              <a:latin typeface="Calibri" panose="020F0502020204030204" pitchFamily="34" charset="0"/>
              <a:ea typeface="Times New Roman" panose="02020603050405020304" pitchFamily="18" charset="0"/>
              <a:cs typeface="Times New Roman" panose="02020603050405020304" pitchFamily="18" charset="0"/>
            </a:endParaRPr>
          </a:p>
          <a:p>
            <a:pPr>
              <a:lnSpc>
                <a:spcPct val="150000"/>
              </a:lnSpc>
              <a:spcAft>
                <a:spcPts val="0"/>
              </a:spcAft>
            </a:pPr>
            <a:r>
              <a:rPr lang="es-ES_tradnl" sz="2400" b="1" dirty="0" smtClean="0">
                <a:effectLst/>
                <a:latin typeface="Arial" panose="020B0604020202020204" pitchFamily="34" charset="0"/>
                <a:ea typeface="Times New Roman" panose="02020603050405020304" pitchFamily="18" charset="0"/>
                <a:cs typeface="Arial" panose="020B0604020202020204" pitchFamily="34" charset="0"/>
              </a:rPr>
              <a:t>Objetivos:</a:t>
            </a:r>
            <a:endParaRPr lang="es-ES" sz="2400" dirty="0" smtClean="0">
              <a:effectLst/>
              <a:latin typeface="Arial" panose="020B0604020202020204" pitchFamily="34" charset="0"/>
              <a:ea typeface="Times New Roman" panose="02020603050405020304" pitchFamily="18" charset="0"/>
              <a:cs typeface="Arial" panose="020B0604020202020204" pitchFamily="34" charset="0"/>
            </a:endParaRPr>
          </a:p>
          <a:p>
            <a:pPr>
              <a:lnSpc>
                <a:spcPct val="150000"/>
              </a:lnSpc>
              <a:spcAft>
                <a:spcPts val="0"/>
              </a:spcAft>
            </a:pPr>
            <a:r>
              <a:rPr lang="es-ES" sz="2400" dirty="0" smtClean="0">
                <a:effectLst/>
                <a:latin typeface="Arial" panose="020B0604020202020204" pitchFamily="34" charset="0"/>
                <a:ea typeface="Times New Roman" panose="02020603050405020304" pitchFamily="18" charset="0"/>
                <a:cs typeface="Arial" panose="020B0604020202020204" pitchFamily="34" charset="0"/>
              </a:rPr>
              <a:t>Incorporar elementos básicos para el diagnóstico y las posibles variantes de la normalidad.</a:t>
            </a:r>
            <a:endParaRPr lang="es-ES" sz="2400" dirty="0">
              <a:effectLst/>
              <a:latin typeface="Arial" panose="020B060402020202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196067778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n 1"/>
          <p:cNvPicPr>
            <a:picLocks noChangeAspect="1"/>
          </p:cNvPicPr>
          <p:nvPr/>
        </p:nvPicPr>
        <p:blipFill>
          <a:blip r:embed="rId2"/>
          <a:stretch>
            <a:fillRect/>
          </a:stretch>
        </p:blipFill>
        <p:spPr>
          <a:xfrm>
            <a:off x="1918193" y="2154107"/>
            <a:ext cx="4162567" cy="4143788"/>
          </a:xfrm>
          <a:prstGeom prst="rect">
            <a:avLst/>
          </a:prstGeom>
        </p:spPr>
      </p:pic>
      <p:pic>
        <p:nvPicPr>
          <p:cNvPr id="3" name="Imagen 2"/>
          <p:cNvPicPr>
            <a:picLocks noChangeAspect="1"/>
          </p:cNvPicPr>
          <p:nvPr/>
        </p:nvPicPr>
        <p:blipFill>
          <a:blip r:embed="rId3"/>
          <a:stretch>
            <a:fillRect/>
          </a:stretch>
        </p:blipFill>
        <p:spPr>
          <a:xfrm>
            <a:off x="7132592" y="2154107"/>
            <a:ext cx="4203511" cy="4143788"/>
          </a:xfrm>
          <a:prstGeom prst="rect">
            <a:avLst/>
          </a:prstGeom>
        </p:spPr>
      </p:pic>
      <p:sp>
        <p:nvSpPr>
          <p:cNvPr id="5" name="Rectángulo 4"/>
          <p:cNvSpPr/>
          <p:nvPr/>
        </p:nvSpPr>
        <p:spPr>
          <a:xfrm>
            <a:off x="1918192" y="721989"/>
            <a:ext cx="9520951" cy="1200329"/>
          </a:xfrm>
          <a:prstGeom prst="rect">
            <a:avLst/>
          </a:prstGeom>
        </p:spPr>
        <p:txBody>
          <a:bodyPr wrap="square">
            <a:spAutoFit/>
          </a:bodyPr>
          <a:lstStyle/>
          <a:p>
            <a:r>
              <a:rPr lang="es-EC" sz="2400" b="1" dirty="0">
                <a:solidFill>
                  <a:srgbClr val="C00000"/>
                </a:solidFill>
                <a:latin typeface="Arial" panose="020B0604020202020204" pitchFamily="34" charset="0"/>
                <a:cs typeface="Arial" panose="020B0604020202020204" pitchFamily="34" charset="0"/>
              </a:rPr>
              <a:t> </a:t>
            </a:r>
            <a:r>
              <a:rPr lang="es-EC" sz="2400" b="1" dirty="0" smtClean="0">
                <a:latin typeface="Arial" panose="020B0604020202020204" pitchFamily="34" charset="0"/>
                <a:cs typeface="Arial" panose="020B0604020202020204" pitchFamily="34" charset="0"/>
              </a:rPr>
              <a:t>Estadios </a:t>
            </a:r>
            <a:r>
              <a:rPr lang="es-EC" sz="2400" b="1" dirty="0">
                <a:latin typeface="Arial" panose="020B0604020202020204" pitchFamily="34" charset="0"/>
                <a:cs typeface="Arial" panose="020B0604020202020204" pitchFamily="34" charset="0"/>
              </a:rPr>
              <a:t>de </a:t>
            </a:r>
            <a:r>
              <a:rPr lang="es-EC" sz="2400" b="1" dirty="0" err="1" smtClean="0">
                <a:latin typeface="Arial" panose="020B0604020202020204" pitchFamily="34" charset="0"/>
                <a:cs typeface="Arial" panose="020B0604020202020204" pitchFamily="34" charset="0"/>
              </a:rPr>
              <a:t>Tanner</a:t>
            </a:r>
            <a:endParaRPr lang="es-EC" sz="2400" b="1" dirty="0" smtClean="0">
              <a:latin typeface="Arial" panose="020B0604020202020204" pitchFamily="34" charset="0"/>
              <a:cs typeface="Arial" panose="020B0604020202020204" pitchFamily="34" charset="0"/>
            </a:endParaRPr>
          </a:p>
          <a:p>
            <a:endParaRPr lang="es-EC" sz="2400" dirty="0">
              <a:latin typeface="Arial" panose="020B0604020202020204" pitchFamily="34" charset="0"/>
              <a:cs typeface="Arial" panose="020B0604020202020204" pitchFamily="34" charset="0"/>
            </a:endParaRPr>
          </a:p>
          <a:p>
            <a:r>
              <a:rPr lang="it-IT" sz="2400" dirty="0">
                <a:latin typeface="Arial" panose="020B0604020202020204" pitchFamily="34" charset="0"/>
                <a:cs typeface="Arial" panose="020B0604020202020204" pitchFamily="34" charset="0"/>
              </a:rPr>
              <a:t>a) Vello pubiano femenino           </a:t>
            </a:r>
            <a:r>
              <a:rPr lang="it-IT" sz="2400" dirty="0" smtClean="0">
                <a:latin typeface="Arial" panose="020B0604020202020204" pitchFamily="34" charset="0"/>
                <a:cs typeface="Arial" panose="020B0604020202020204" pitchFamily="34" charset="0"/>
              </a:rPr>
              <a:t>     </a:t>
            </a:r>
            <a:r>
              <a:rPr lang="es-EC" sz="2400" dirty="0">
                <a:latin typeface="Arial" panose="020B0604020202020204" pitchFamily="34" charset="0"/>
                <a:cs typeface="Arial" panose="020B0604020202020204" pitchFamily="34" charset="0"/>
              </a:rPr>
              <a:t>b) Órganos sexuales masculinos</a:t>
            </a:r>
          </a:p>
        </p:txBody>
      </p:sp>
    </p:spTree>
    <p:extLst>
      <p:ext uri="{BB962C8B-B14F-4D97-AF65-F5344CB8AC3E}">
        <p14:creationId xmlns:p14="http://schemas.microsoft.com/office/powerpoint/2010/main" val="323271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958276" y="466863"/>
            <a:ext cx="8911687" cy="1054788"/>
          </a:xfrm>
        </p:spPr>
        <p:txBody>
          <a:bodyPr>
            <a:normAutofit fontScale="90000"/>
          </a:bodyPr>
          <a:lstStyle/>
          <a:p>
            <a:r>
              <a:rPr lang="es-ES" sz="2400" b="1" dirty="0" smtClean="0">
                <a:latin typeface="Arial" panose="020B0604020202020204" pitchFamily="34" charset="0"/>
                <a:cs typeface="Arial" panose="020B0604020202020204" pitchFamily="34" charset="0"/>
              </a:rPr>
              <a:t/>
            </a:r>
            <a:br>
              <a:rPr lang="es-ES" sz="2400" b="1" dirty="0" smtClean="0">
                <a:latin typeface="Arial" panose="020B0604020202020204" pitchFamily="34" charset="0"/>
                <a:cs typeface="Arial" panose="020B0604020202020204" pitchFamily="34" charset="0"/>
              </a:rPr>
            </a:br>
            <a:r>
              <a:rPr lang="es-ES" sz="2700" b="1" dirty="0" smtClean="0">
                <a:latin typeface="Arial" panose="020B0604020202020204" pitchFamily="34" charset="0"/>
                <a:cs typeface="Arial" panose="020B0604020202020204" pitchFamily="34" charset="0"/>
              </a:rPr>
              <a:t>Patrones</a:t>
            </a:r>
            <a:r>
              <a:rPr lang="es-ES" sz="2700" b="1" i="1" dirty="0" smtClean="0">
                <a:latin typeface="Arial" panose="020B0604020202020204" pitchFamily="34" charset="0"/>
                <a:cs typeface="Arial" panose="020B0604020202020204" pitchFamily="34" charset="0"/>
              </a:rPr>
              <a:t> </a:t>
            </a:r>
            <a:r>
              <a:rPr lang="es-ES" sz="2700" b="1" dirty="0" smtClean="0">
                <a:latin typeface="Arial" panose="020B0604020202020204" pitchFamily="34" charset="0"/>
                <a:cs typeface="Arial" panose="020B0604020202020204" pitchFamily="34" charset="0"/>
              </a:rPr>
              <a:t>auxológicos de crecimiento puberal</a:t>
            </a:r>
            <a:r>
              <a:rPr lang="es-ES" sz="2400" b="1" i="1" dirty="0" smtClean="0">
                <a:latin typeface="Arial" panose="020B0604020202020204" pitchFamily="34" charset="0"/>
                <a:cs typeface="Arial" panose="020B0604020202020204" pitchFamily="34" charset="0"/>
              </a:rPr>
              <a:t/>
            </a:r>
            <a:br>
              <a:rPr lang="es-ES" sz="2400" b="1" i="1" dirty="0" smtClean="0">
                <a:latin typeface="Arial" panose="020B0604020202020204" pitchFamily="34" charset="0"/>
                <a:cs typeface="Arial" panose="020B0604020202020204" pitchFamily="34" charset="0"/>
              </a:rPr>
            </a:br>
            <a:endParaRPr lang="es-ES" sz="2400" b="1" i="1" dirty="0">
              <a:latin typeface="Arial" panose="020B0604020202020204" pitchFamily="34" charset="0"/>
              <a:cs typeface="Arial" panose="020B0604020202020204" pitchFamily="34" charset="0"/>
            </a:endParaRPr>
          </a:p>
        </p:txBody>
      </p:sp>
      <p:sp>
        <p:nvSpPr>
          <p:cNvPr id="3" name="Marcador de contenido 2"/>
          <p:cNvSpPr>
            <a:spLocks noGrp="1"/>
          </p:cNvSpPr>
          <p:nvPr>
            <p:ph idx="1"/>
          </p:nvPr>
        </p:nvSpPr>
        <p:spPr/>
        <p:txBody>
          <a:bodyPr>
            <a:normAutofit/>
          </a:bodyPr>
          <a:lstStyle/>
          <a:p>
            <a:pPr marL="0" indent="0" algn="ctr">
              <a:spcBef>
                <a:spcPct val="50000"/>
              </a:spcBef>
              <a:buNone/>
            </a:pPr>
            <a:r>
              <a:rPr lang="es-ES" sz="2400" dirty="0">
                <a:latin typeface="Arial" panose="020B0604020202020204" pitchFamily="34" charset="0"/>
                <a:cs typeface="Arial" panose="020B0604020202020204" pitchFamily="34" charset="0"/>
              </a:rPr>
              <a:t>El pico de velocidad de crecimiento ocurre en estadio</a:t>
            </a:r>
          </a:p>
          <a:p>
            <a:pPr marL="0" indent="0">
              <a:spcBef>
                <a:spcPct val="50000"/>
              </a:spcBef>
              <a:buNone/>
            </a:pPr>
            <a:r>
              <a:rPr lang="es-ES" sz="2400" dirty="0" smtClean="0">
                <a:latin typeface="Arial" panose="020B0604020202020204" pitchFamily="34" charset="0"/>
                <a:cs typeface="Arial" panose="020B0604020202020204" pitchFamily="34" charset="0"/>
              </a:rPr>
              <a:t> </a:t>
            </a:r>
            <a:r>
              <a:rPr lang="es-ES" sz="2400" b="1" dirty="0">
                <a:latin typeface="Arial" panose="020B0604020202020204" pitchFamily="34" charset="0"/>
                <a:cs typeface="Arial" panose="020B0604020202020204" pitchFamily="34" charset="0"/>
              </a:rPr>
              <a:t>Estadio            Niñas                  Varones</a:t>
            </a:r>
          </a:p>
          <a:p>
            <a:pPr marL="0" indent="0">
              <a:spcBef>
                <a:spcPct val="50000"/>
              </a:spcBef>
              <a:buNone/>
            </a:pPr>
            <a:r>
              <a:rPr lang="es-ES" sz="2400" b="1" dirty="0" smtClean="0">
                <a:latin typeface="Arial" panose="020B0604020202020204" pitchFamily="34" charset="0"/>
                <a:cs typeface="Arial" panose="020B0604020202020204" pitchFamily="34" charset="0"/>
              </a:rPr>
              <a:t>TANNER </a:t>
            </a:r>
            <a:r>
              <a:rPr lang="es-ES" sz="2400" b="1" dirty="0">
                <a:latin typeface="Arial" panose="020B0604020202020204" pitchFamily="34" charset="0"/>
                <a:cs typeface="Arial" panose="020B0604020202020204" pitchFamily="34" charset="0"/>
              </a:rPr>
              <a:t>I</a:t>
            </a:r>
            <a:r>
              <a:rPr lang="es-ES" sz="2400" dirty="0">
                <a:latin typeface="Arial" panose="020B0604020202020204" pitchFamily="34" charset="0"/>
                <a:cs typeface="Arial" panose="020B0604020202020204" pitchFamily="34" charset="0"/>
              </a:rPr>
              <a:t>           10%</a:t>
            </a:r>
          </a:p>
          <a:p>
            <a:pPr marL="0" indent="0">
              <a:spcBef>
                <a:spcPct val="50000"/>
              </a:spcBef>
              <a:buNone/>
            </a:pPr>
            <a:r>
              <a:rPr lang="es-ES" sz="2400" b="1" dirty="0" smtClean="0">
                <a:latin typeface="Arial" panose="020B0604020202020204" pitchFamily="34" charset="0"/>
                <a:cs typeface="Arial" panose="020B0604020202020204" pitchFamily="34" charset="0"/>
              </a:rPr>
              <a:t>TANNER </a:t>
            </a:r>
            <a:r>
              <a:rPr lang="es-ES" sz="2400" b="1" dirty="0">
                <a:latin typeface="Arial" panose="020B0604020202020204" pitchFamily="34" charset="0"/>
                <a:cs typeface="Arial" panose="020B0604020202020204" pitchFamily="34" charset="0"/>
              </a:rPr>
              <a:t>II</a:t>
            </a:r>
            <a:r>
              <a:rPr lang="es-ES" sz="2400" dirty="0">
                <a:latin typeface="Arial" panose="020B0604020202020204" pitchFamily="34" charset="0"/>
                <a:cs typeface="Arial" panose="020B0604020202020204" pitchFamily="34" charset="0"/>
              </a:rPr>
              <a:t>          40%                     </a:t>
            </a:r>
          </a:p>
          <a:p>
            <a:pPr marL="0" indent="0">
              <a:spcBef>
                <a:spcPct val="50000"/>
              </a:spcBef>
              <a:buNone/>
            </a:pPr>
            <a:r>
              <a:rPr lang="es-ES" sz="2400" dirty="0" smtClean="0">
                <a:latin typeface="Arial" panose="020B0604020202020204" pitchFamily="34" charset="0"/>
                <a:cs typeface="Arial" panose="020B0604020202020204" pitchFamily="34" charset="0"/>
              </a:rPr>
              <a:t> </a:t>
            </a:r>
            <a:r>
              <a:rPr lang="es-ES" sz="2400" b="1" dirty="0">
                <a:latin typeface="Arial" panose="020B0604020202020204" pitchFamily="34" charset="0"/>
                <a:cs typeface="Arial" panose="020B0604020202020204" pitchFamily="34" charset="0"/>
              </a:rPr>
              <a:t>TANNER III</a:t>
            </a:r>
            <a:r>
              <a:rPr lang="es-ES" sz="2400" dirty="0">
                <a:latin typeface="Arial" panose="020B0604020202020204" pitchFamily="34" charset="0"/>
                <a:cs typeface="Arial" panose="020B0604020202020204" pitchFamily="34" charset="0"/>
              </a:rPr>
              <a:t>         30%                     60%</a:t>
            </a:r>
          </a:p>
          <a:p>
            <a:pPr marL="0" indent="0">
              <a:spcBef>
                <a:spcPct val="50000"/>
              </a:spcBef>
              <a:buNone/>
            </a:pPr>
            <a:r>
              <a:rPr lang="es-ES" sz="2400" dirty="0" smtClean="0">
                <a:latin typeface="Arial" panose="020B0604020202020204" pitchFamily="34" charset="0"/>
                <a:cs typeface="Arial" panose="020B0604020202020204" pitchFamily="34" charset="0"/>
              </a:rPr>
              <a:t> </a:t>
            </a:r>
            <a:r>
              <a:rPr lang="es-ES" sz="2400" b="1" dirty="0">
                <a:latin typeface="Arial" panose="020B0604020202020204" pitchFamily="34" charset="0"/>
                <a:cs typeface="Arial" panose="020B0604020202020204" pitchFamily="34" charset="0"/>
              </a:rPr>
              <a:t>TANNER IV</a:t>
            </a:r>
            <a:r>
              <a:rPr lang="es-ES" sz="2400" dirty="0">
                <a:latin typeface="Arial" panose="020B0604020202020204" pitchFamily="34" charset="0"/>
                <a:cs typeface="Arial" panose="020B0604020202020204" pitchFamily="34" charset="0"/>
              </a:rPr>
              <a:t>         20%                     28%</a:t>
            </a:r>
          </a:p>
          <a:p>
            <a:pPr marL="0" indent="0">
              <a:spcBef>
                <a:spcPct val="50000"/>
              </a:spcBef>
              <a:buNone/>
            </a:pPr>
            <a:r>
              <a:rPr lang="es-ES" sz="2400" dirty="0" smtClean="0">
                <a:latin typeface="Arial" panose="020B0604020202020204" pitchFamily="34" charset="0"/>
                <a:cs typeface="Arial" panose="020B0604020202020204" pitchFamily="34" charset="0"/>
              </a:rPr>
              <a:t> </a:t>
            </a:r>
            <a:r>
              <a:rPr lang="es-ES" sz="2400" b="1" dirty="0">
                <a:latin typeface="Arial" panose="020B0604020202020204" pitchFamily="34" charset="0"/>
                <a:cs typeface="Arial" panose="020B0604020202020204" pitchFamily="34" charset="0"/>
              </a:rPr>
              <a:t>TANNER  V</a:t>
            </a:r>
            <a:r>
              <a:rPr lang="es-ES" sz="2400" dirty="0">
                <a:latin typeface="Arial" panose="020B0604020202020204" pitchFamily="34" charset="0"/>
                <a:cs typeface="Arial" panose="020B0604020202020204" pitchFamily="34" charset="0"/>
              </a:rPr>
              <a:t>                                      4%</a:t>
            </a:r>
          </a:p>
        </p:txBody>
      </p:sp>
    </p:spTree>
    <p:extLst>
      <p:ext uri="{BB962C8B-B14F-4D97-AF65-F5344CB8AC3E}">
        <p14:creationId xmlns:p14="http://schemas.microsoft.com/office/powerpoint/2010/main" val="298819141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inta perforada 1"/>
          <p:cNvSpPr/>
          <p:nvPr/>
        </p:nvSpPr>
        <p:spPr>
          <a:xfrm>
            <a:off x="2413417" y="1364105"/>
            <a:ext cx="8589364" cy="4287187"/>
          </a:xfrm>
          <a:prstGeom prst="flowChartPunchedTap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2400" b="1" i="1" dirty="0" smtClean="0">
                <a:latin typeface="Arial" panose="020B0604020202020204" pitchFamily="34" charset="0"/>
                <a:cs typeface="Arial" panose="020B0604020202020204" pitchFamily="34" charset="0"/>
              </a:rPr>
              <a:t>“Generalizar sobre  los fenómenos que ocurren en la pubertad es entrar en contradicción , ya que existe una gran variabilidad entre individuos sanos”</a:t>
            </a:r>
          </a:p>
          <a:p>
            <a:pPr algn="ctr"/>
            <a:r>
              <a:rPr lang="es-ES" sz="2400" b="1" i="1" dirty="0" smtClean="0">
                <a:latin typeface="Arial" panose="020B0604020202020204" pitchFamily="34" charset="0"/>
                <a:cs typeface="Arial" panose="020B0604020202020204" pitchFamily="34" charset="0"/>
              </a:rPr>
              <a:t>                                      </a:t>
            </a:r>
          </a:p>
          <a:p>
            <a:pPr algn="ctr"/>
            <a:r>
              <a:rPr lang="es-ES" sz="2400" b="1" i="1" dirty="0" smtClean="0">
                <a:latin typeface="Arial" panose="020B0604020202020204" pitchFamily="34" charset="0"/>
                <a:cs typeface="Arial" panose="020B0604020202020204" pitchFamily="34" charset="0"/>
              </a:rPr>
              <a:t>             James Tanner (1969)</a:t>
            </a:r>
            <a:endParaRPr lang="es-ES" sz="2400" b="1" i="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59540578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122868" y="773712"/>
            <a:ext cx="8911687" cy="964847"/>
          </a:xfrm>
        </p:spPr>
        <p:txBody>
          <a:bodyPr>
            <a:normAutofit/>
          </a:bodyPr>
          <a:lstStyle/>
          <a:p>
            <a:r>
              <a:rPr lang="es-ES" sz="2400" b="1" dirty="0">
                <a:latin typeface="Arial" panose="020B0604020202020204" pitchFamily="34" charset="0"/>
                <a:cs typeface="Arial" panose="020B0604020202020204" pitchFamily="34" charset="0"/>
              </a:rPr>
              <a:t>Fenómenos</a:t>
            </a:r>
            <a:r>
              <a:rPr lang="es-ES" sz="2400" b="1" dirty="0"/>
              <a:t> principales de la pubertad</a:t>
            </a:r>
            <a:r>
              <a:rPr lang="es-ES" sz="2400" dirty="0"/>
              <a:t/>
            </a:r>
            <a:br>
              <a:rPr lang="es-ES" sz="2400" dirty="0"/>
            </a:br>
            <a:endParaRPr lang="es-ES" sz="2400" dirty="0">
              <a:latin typeface="Arial" panose="020B0604020202020204" pitchFamily="34" charset="0"/>
              <a:cs typeface="Arial" panose="020B0604020202020204" pitchFamily="34" charset="0"/>
            </a:endParaRPr>
          </a:p>
        </p:txBody>
      </p:sp>
      <p:sp>
        <p:nvSpPr>
          <p:cNvPr id="3" name="Marcador de contenido 2"/>
          <p:cNvSpPr>
            <a:spLocks noGrp="1"/>
          </p:cNvSpPr>
          <p:nvPr>
            <p:ph idx="1"/>
          </p:nvPr>
        </p:nvSpPr>
        <p:spPr>
          <a:xfrm>
            <a:off x="2803121" y="1894007"/>
            <a:ext cx="6030132" cy="3777622"/>
          </a:xfrm>
        </p:spPr>
        <p:txBody>
          <a:bodyPr>
            <a:normAutofit/>
          </a:bodyPr>
          <a:lstStyle/>
          <a:p>
            <a:pPr>
              <a:lnSpc>
                <a:spcPct val="150000"/>
              </a:lnSpc>
            </a:pPr>
            <a:r>
              <a:rPr lang="es-ES" sz="2400" dirty="0" smtClean="0">
                <a:latin typeface="Arial" panose="020B0604020202020204" pitchFamily="34" charset="0"/>
                <a:cs typeface="Arial" panose="020B0604020202020204" pitchFamily="34" charset="0"/>
              </a:rPr>
              <a:t>Gonadarquia</a:t>
            </a:r>
          </a:p>
          <a:p>
            <a:pPr>
              <a:lnSpc>
                <a:spcPct val="150000"/>
              </a:lnSpc>
            </a:pPr>
            <a:r>
              <a:rPr lang="es-ES" sz="2400" dirty="0" smtClean="0">
                <a:latin typeface="Arial" panose="020B0604020202020204" pitchFamily="34" charset="0"/>
                <a:cs typeface="Arial" panose="020B0604020202020204" pitchFamily="34" charset="0"/>
              </a:rPr>
              <a:t>Adrenarquia</a:t>
            </a:r>
          </a:p>
          <a:p>
            <a:pPr>
              <a:lnSpc>
                <a:spcPct val="150000"/>
              </a:lnSpc>
            </a:pPr>
            <a:r>
              <a:rPr lang="es-ES" sz="2400" dirty="0">
                <a:latin typeface="Arial" panose="020B0604020202020204" pitchFamily="34" charset="0"/>
                <a:cs typeface="Arial" panose="020B0604020202020204" pitchFamily="34" charset="0"/>
              </a:rPr>
              <a:t>Telarquia o desarrollo </a:t>
            </a:r>
            <a:r>
              <a:rPr lang="es-ES" sz="2400" dirty="0" smtClean="0">
                <a:latin typeface="Arial" panose="020B0604020202020204" pitchFamily="34" charset="0"/>
                <a:cs typeface="Arial" panose="020B0604020202020204" pitchFamily="34" charset="0"/>
              </a:rPr>
              <a:t>mamario</a:t>
            </a:r>
          </a:p>
          <a:p>
            <a:pPr>
              <a:lnSpc>
                <a:spcPct val="150000"/>
              </a:lnSpc>
            </a:pPr>
            <a:r>
              <a:rPr lang="es-ES" sz="2400" dirty="0">
                <a:latin typeface="Arial" panose="020B0604020202020204" pitchFamily="34" charset="0"/>
                <a:cs typeface="Arial" panose="020B0604020202020204" pitchFamily="34" charset="0"/>
              </a:rPr>
              <a:t>Menarquia o primera regla</a:t>
            </a:r>
          </a:p>
        </p:txBody>
      </p:sp>
    </p:spTree>
    <p:extLst>
      <p:ext uri="{BB962C8B-B14F-4D97-AF65-F5344CB8AC3E}">
        <p14:creationId xmlns:p14="http://schemas.microsoft.com/office/powerpoint/2010/main" val="61185076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901952" y="660885"/>
            <a:ext cx="7899816" cy="859916"/>
          </a:xfrm>
        </p:spPr>
        <p:txBody>
          <a:bodyPr>
            <a:normAutofit/>
          </a:bodyPr>
          <a:lstStyle/>
          <a:p>
            <a:r>
              <a:rPr lang="es-ES" sz="2400" b="1" dirty="0">
                <a:latin typeface="Arial" panose="020B0604020202020204" pitchFamily="34" charset="0"/>
                <a:cs typeface="Arial" panose="020B0604020202020204" pitchFamily="34" charset="0"/>
              </a:rPr>
              <a:t>Cambios físicos en la pubertad</a:t>
            </a:r>
            <a:endParaRPr lang="es-ES" sz="2400" dirty="0">
              <a:latin typeface="Arial" panose="020B0604020202020204" pitchFamily="34" charset="0"/>
              <a:cs typeface="Arial" panose="020B0604020202020204" pitchFamily="34" charset="0"/>
            </a:endParaRPr>
          </a:p>
        </p:txBody>
      </p:sp>
      <p:sp>
        <p:nvSpPr>
          <p:cNvPr id="3" name="Marcador de contenido 2"/>
          <p:cNvSpPr>
            <a:spLocks noGrp="1"/>
          </p:cNvSpPr>
          <p:nvPr>
            <p:ph idx="1"/>
          </p:nvPr>
        </p:nvSpPr>
        <p:spPr>
          <a:xfrm>
            <a:off x="1901952" y="963017"/>
            <a:ext cx="9610344" cy="3777622"/>
          </a:xfrm>
        </p:spPr>
        <p:txBody>
          <a:bodyPr>
            <a:noAutofit/>
          </a:bodyPr>
          <a:lstStyle/>
          <a:p>
            <a:pPr marL="0" indent="0" algn="just">
              <a:buNone/>
            </a:pPr>
            <a:endParaRPr lang="es-ES" sz="2400" b="1" dirty="0" smtClean="0">
              <a:latin typeface="Arial" panose="020B0604020202020204" pitchFamily="34" charset="0"/>
              <a:cs typeface="Arial" panose="020B0604020202020204" pitchFamily="34" charset="0"/>
            </a:endParaRPr>
          </a:p>
          <a:p>
            <a:pPr marL="0" indent="0" algn="just">
              <a:buNone/>
            </a:pPr>
            <a:r>
              <a:rPr lang="es-ES" sz="2400" b="1" dirty="0" smtClean="0">
                <a:latin typeface="Arial" panose="020B0604020202020204" pitchFamily="34" charset="0"/>
                <a:cs typeface="Arial" panose="020B0604020202020204" pitchFamily="34" charset="0"/>
              </a:rPr>
              <a:t>Crecimiento</a:t>
            </a:r>
          </a:p>
          <a:p>
            <a:pPr marL="0" indent="0" algn="just">
              <a:buNone/>
            </a:pPr>
            <a:r>
              <a:rPr lang="es-ES" sz="2400" dirty="0" smtClean="0">
                <a:latin typeface="Arial" panose="020B0604020202020204" pitchFamily="34" charset="0"/>
                <a:cs typeface="Arial" panose="020B0604020202020204" pitchFamily="34" charset="0"/>
              </a:rPr>
              <a:t>Se </a:t>
            </a:r>
            <a:r>
              <a:rPr lang="es-ES" sz="2400" dirty="0">
                <a:latin typeface="Arial" panose="020B0604020202020204" pitchFamily="34" charset="0"/>
                <a:cs typeface="Arial" panose="020B0604020202020204" pitchFamily="34" charset="0"/>
              </a:rPr>
              <a:t>produce en la pubertad un claro aumento de la velocidad de crecimiento. Es el llamado "estirón</a:t>
            </a:r>
            <a:r>
              <a:rPr lang="es-ES" sz="2400" dirty="0" smtClean="0">
                <a:latin typeface="Arial" panose="020B0604020202020204" pitchFamily="34" charset="0"/>
                <a:cs typeface="Arial" panose="020B0604020202020204" pitchFamily="34" charset="0"/>
              </a:rPr>
              <a:t>".</a:t>
            </a:r>
          </a:p>
          <a:p>
            <a:pPr marL="0" indent="0" algn="just">
              <a:buNone/>
            </a:pPr>
            <a:endParaRPr lang="es-ES" sz="2400" dirty="0">
              <a:latin typeface="Arial" panose="020B0604020202020204" pitchFamily="34" charset="0"/>
              <a:cs typeface="Arial" panose="020B0604020202020204" pitchFamily="34" charset="0"/>
            </a:endParaRPr>
          </a:p>
          <a:p>
            <a:pPr marL="0" indent="0" algn="just">
              <a:buNone/>
            </a:pPr>
            <a:r>
              <a:rPr lang="es-ES" sz="2400" dirty="0" smtClean="0">
                <a:latin typeface="Arial" panose="020B0604020202020204" pitchFamily="34" charset="0"/>
                <a:cs typeface="Arial" panose="020B0604020202020204" pitchFamily="34" charset="0"/>
              </a:rPr>
              <a:t> En </a:t>
            </a:r>
            <a:r>
              <a:rPr lang="es-ES" sz="2400" dirty="0">
                <a:latin typeface="Arial" panose="020B0604020202020204" pitchFamily="34" charset="0"/>
                <a:cs typeface="Arial" panose="020B0604020202020204" pitchFamily="34" charset="0"/>
              </a:rPr>
              <a:t>ello intervienen los estrógenos que facilitan la liberación de la hormona de crecimiento (GH) y también el aumento de la concentración plasmática de los factores de crecimiento IGF-1 e IGFBP-3</a:t>
            </a:r>
            <a:r>
              <a:rPr lang="es-ES" sz="2400" dirty="0" smtClean="0">
                <a:latin typeface="Arial" panose="020B0604020202020204" pitchFamily="34" charset="0"/>
                <a:cs typeface="Arial" panose="020B0604020202020204" pitchFamily="34" charset="0"/>
              </a:rPr>
              <a:t>.</a:t>
            </a:r>
          </a:p>
          <a:p>
            <a:pPr marL="0" indent="0" algn="just">
              <a:buNone/>
            </a:pPr>
            <a:endParaRPr lang="es-ES" sz="2400" dirty="0" smtClean="0">
              <a:latin typeface="Arial" panose="020B0604020202020204" pitchFamily="34" charset="0"/>
              <a:cs typeface="Arial" panose="020B0604020202020204" pitchFamily="34" charset="0"/>
            </a:endParaRPr>
          </a:p>
          <a:p>
            <a:pPr marL="0" indent="0" algn="just">
              <a:buNone/>
            </a:pPr>
            <a:r>
              <a:rPr lang="es-ES" sz="2400" dirty="0" smtClean="0">
                <a:latin typeface="Arial" panose="020B0604020202020204" pitchFamily="34" charset="0"/>
                <a:cs typeface="Arial" panose="020B0604020202020204" pitchFamily="34" charset="0"/>
              </a:rPr>
              <a:t>Con </a:t>
            </a:r>
            <a:r>
              <a:rPr lang="es-ES" sz="2400" dirty="0">
                <a:latin typeface="Arial" panose="020B0604020202020204" pitchFamily="34" charset="0"/>
                <a:cs typeface="Arial" panose="020B0604020202020204" pitchFamily="34" charset="0"/>
              </a:rPr>
              <a:t>este "estirón" las chicas incrementan su talla unos 25 cm y los chicos unos 28 cm. El inicio del estirón se produce unos dos años más tarde en los varones. </a:t>
            </a:r>
          </a:p>
        </p:txBody>
      </p:sp>
    </p:spTree>
    <p:extLst>
      <p:ext uri="{BB962C8B-B14F-4D97-AF65-F5344CB8AC3E}">
        <p14:creationId xmlns:p14="http://schemas.microsoft.com/office/powerpoint/2010/main" val="321513157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1980501" y="789341"/>
            <a:ext cx="9488773" cy="5262979"/>
          </a:xfrm>
          <a:prstGeom prst="rect">
            <a:avLst/>
          </a:prstGeom>
        </p:spPr>
        <p:txBody>
          <a:bodyPr wrap="square">
            <a:spAutoFit/>
          </a:bodyPr>
          <a:lstStyle/>
          <a:p>
            <a:r>
              <a:rPr lang="es-ES" sz="2400" b="1" dirty="0" smtClean="0">
                <a:latin typeface="Arial" panose="020B0604020202020204" pitchFamily="34" charset="0"/>
                <a:cs typeface="Arial" panose="020B0604020202020204" pitchFamily="34" charset="0"/>
              </a:rPr>
              <a:t>Cambios corporales</a:t>
            </a:r>
          </a:p>
          <a:p>
            <a:endParaRPr lang="es-ES" sz="2400" b="1" dirty="0" smtClean="0">
              <a:latin typeface="Arial" panose="020B0604020202020204" pitchFamily="34" charset="0"/>
              <a:cs typeface="Arial" panose="020B0604020202020204" pitchFamily="34" charset="0"/>
            </a:endParaRPr>
          </a:p>
          <a:p>
            <a:endParaRPr lang="es-ES" sz="2400" b="1" dirty="0" smtClean="0">
              <a:latin typeface="Arial" panose="020B0604020202020204" pitchFamily="34" charset="0"/>
              <a:cs typeface="Arial" panose="020B0604020202020204" pitchFamily="34" charset="0"/>
            </a:endParaRPr>
          </a:p>
          <a:p>
            <a:pPr algn="just"/>
            <a:r>
              <a:rPr lang="es-ES" sz="2400" dirty="0" smtClean="0">
                <a:latin typeface="Arial" panose="020B0604020202020204" pitchFamily="34" charset="0"/>
                <a:cs typeface="Arial" panose="020B0604020202020204" pitchFamily="34" charset="0"/>
              </a:rPr>
              <a:t>Al comienzo de la pubertad se incrementa la masa muscular. Mientras en las chicas el máximo incremento coincide con la época de la menarquia para decaer francamente después, en los varones persistirá el aumento durante toda la pubertad. </a:t>
            </a:r>
          </a:p>
          <a:p>
            <a:pPr algn="just"/>
            <a:endParaRPr lang="es-ES" sz="2400" dirty="0" smtClean="0">
              <a:latin typeface="Arial" panose="020B0604020202020204" pitchFamily="34" charset="0"/>
              <a:cs typeface="Arial" panose="020B0604020202020204" pitchFamily="34" charset="0"/>
            </a:endParaRPr>
          </a:p>
          <a:p>
            <a:pPr algn="just"/>
            <a:r>
              <a:rPr lang="es-ES" sz="2400" dirty="0" smtClean="0">
                <a:latin typeface="Arial" panose="020B0604020202020204" pitchFamily="34" charset="0"/>
                <a:cs typeface="Arial" panose="020B0604020202020204" pitchFamily="34" charset="0"/>
              </a:rPr>
              <a:t>Ello marca bien el diferente aspecto en tamaño y complexión de ambos sexos. </a:t>
            </a:r>
          </a:p>
          <a:p>
            <a:pPr algn="just"/>
            <a:endParaRPr lang="es-ES" sz="2400" dirty="0" smtClean="0">
              <a:latin typeface="Arial" panose="020B0604020202020204" pitchFamily="34" charset="0"/>
              <a:cs typeface="Arial" panose="020B0604020202020204" pitchFamily="34" charset="0"/>
            </a:endParaRPr>
          </a:p>
          <a:p>
            <a:pPr algn="just"/>
            <a:r>
              <a:rPr lang="es-ES" sz="2400" dirty="0" smtClean="0">
                <a:latin typeface="Arial" panose="020B0604020202020204" pitchFamily="34" charset="0"/>
                <a:cs typeface="Arial" panose="020B0604020202020204" pitchFamily="34" charset="0"/>
              </a:rPr>
              <a:t>En los últimos estadios de la pubertad es notable el incremento de grasa en las mujeres, con su especial distribución femenina que contribuye al redondeamiento de la figura. </a:t>
            </a:r>
            <a:endParaRPr lang="es-ES"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48383291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2117809" y="832775"/>
            <a:ext cx="8979109" cy="3416320"/>
          </a:xfrm>
          <a:prstGeom prst="rect">
            <a:avLst/>
          </a:prstGeom>
        </p:spPr>
        <p:txBody>
          <a:bodyPr wrap="square">
            <a:spAutoFit/>
          </a:bodyPr>
          <a:lstStyle/>
          <a:p>
            <a:pPr algn="just"/>
            <a:r>
              <a:rPr lang="es-ES" sz="2400" b="1" dirty="0" smtClean="0">
                <a:latin typeface="Arial" panose="020B0604020202020204" pitchFamily="34" charset="0"/>
                <a:cs typeface="Arial" panose="020B0604020202020204" pitchFamily="34" charset="0"/>
              </a:rPr>
              <a:t>Genitales externos</a:t>
            </a:r>
          </a:p>
          <a:p>
            <a:pPr algn="just"/>
            <a:endParaRPr lang="es-ES" sz="2400" b="1" dirty="0">
              <a:latin typeface="Arial" panose="020B0604020202020204" pitchFamily="34" charset="0"/>
              <a:cs typeface="Arial" panose="020B0604020202020204" pitchFamily="34" charset="0"/>
            </a:endParaRPr>
          </a:p>
          <a:p>
            <a:pPr algn="just"/>
            <a:endParaRPr lang="es-ES" sz="2400" b="1" dirty="0" smtClean="0">
              <a:latin typeface="Arial" panose="020B0604020202020204" pitchFamily="34" charset="0"/>
              <a:cs typeface="Arial" panose="020B0604020202020204" pitchFamily="34" charset="0"/>
            </a:endParaRPr>
          </a:p>
          <a:p>
            <a:pPr algn="just"/>
            <a:r>
              <a:rPr lang="es-ES" sz="2400" dirty="0" smtClean="0">
                <a:latin typeface="Arial" panose="020B0604020202020204" pitchFamily="34" charset="0"/>
                <a:cs typeface="Arial" panose="020B0604020202020204" pitchFamily="34" charset="0"/>
              </a:rPr>
              <a:t>En directa relación con los cambios de todo el aparato genital, son visibles los experimentados por los genitales externos.</a:t>
            </a:r>
          </a:p>
          <a:p>
            <a:pPr algn="just"/>
            <a:endParaRPr lang="es-ES" sz="2400" dirty="0" smtClean="0">
              <a:latin typeface="Arial" panose="020B0604020202020204" pitchFamily="34" charset="0"/>
              <a:cs typeface="Arial" panose="020B0604020202020204" pitchFamily="34" charset="0"/>
            </a:endParaRPr>
          </a:p>
          <a:p>
            <a:pPr algn="just"/>
            <a:r>
              <a:rPr lang="es-ES" sz="2400" dirty="0" smtClean="0">
                <a:latin typeface="Arial" panose="020B0604020202020204" pitchFamily="34" charset="0"/>
                <a:cs typeface="Arial" panose="020B0604020202020204" pitchFamily="34" charset="0"/>
              </a:rPr>
              <a:t>Se caracterizan sobre todo por el aumento de los labios menores y el engrosamiento de los labios mayores, con un cambio general de orientación de la vulva.</a:t>
            </a:r>
            <a:endParaRPr lang="es-ES"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50666840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2155136" y="784207"/>
            <a:ext cx="9129010" cy="3416320"/>
          </a:xfrm>
          <a:prstGeom prst="rect">
            <a:avLst/>
          </a:prstGeom>
        </p:spPr>
        <p:txBody>
          <a:bodyPr wrap="square">
            <a:spAutoFit/>
          </a:bodyPr>
          <a:lstStyle/>
          <a:p>
            <a:pPr algn="just"/>
            <a:r>
              <a:rPr lang="es-ES" sz="2400" b="1" dirty="0" smtClean="0">
                <a:latin typeface="Arial" panose="020B0604020202020204" pitchFamily="34" charset="0"/>
                <a:cs typeface="Arial" panose="020B0604020202020204" pitchFamily="34" charset="0"/>
              </a:rPr>
              <a:t>Caracteres sexuales secundarios</a:t>
            </a:r>
          </a:p>
          <a:p>
            <a:pPr algn="just"/>
            <a:endParaRPr lang="es-ES" sz="2400" b="1" dirty="0" smtClean="0">
              <a:latin typeface="Arial" panose="020B0604020202020204" pitchFamily="34" charset="0"/>
              <a:cs typeface="Arial" panose="020B0604020202020204" pitchFamily="34" charset="0"/>
            </a:endParaRPr>
          </a:p>
          <a:p>
            <a:pPr algn="just"/>
            <a:endParaRPr lang="es-ES" sz="2400" b="1" dirty="0" smtClean="0">
              <a:latin typeface="Arial" panose="020B0604020202020204" pitchFamily="34" charset="0"/>
              <a:cs typeface="Arial" panose="020B0604020202020204" pitchFamily="34" charset="0"/>
            </a:endParaRPr>
          </a:p>
          <a:p>
            <a:pPr algn="just"/>
            <a:r>
              <a:rPr lang="es-ES" sz="2400" dirty="0" smtClean="0">
                <a:latin typeface="Arial" panose="020B0604020202020204" pitchFamily="34" charset="0"/>
                <a:cs typeface="Arial" panose="020B0604020202020204" pitchFamily="34" charset="0"/>
              </a:rPr>
              <a:t>Los principales caracteres secundarios cuya aparición caracteriza la pubertad femenina son el crecimiento de la mama y la aparición del vello pubiano. </a:t>
            </a:r>
          </a:p>
          <a:p>
            <a:pPr algn="just"/>
            <a:endParaRPr lang="es-ES" sz="2400" dirty="0" smtClean="0">
              <a:latin typeface="Arial" panose="020B0604020202020204" pitchFamily="34" charset="0"/>
              <a:cs typeface="Arial" panose="020B0604020202020204" pitchFamily="34" charset="0"/>
            </a:endParaRPr>
          </a:p>
          <a:p>
            <a:pPr algn="just"/>
            <a:r>
              <a:rPr lang="es-ES" sz="2400" dirty="0" smtClean="0">
                <a:latin typeface="Arial" panose="020B0604020202020204" pitchFamily="34" charset="0"/>
                <a:cs typeface="Arial" panose="020B0604020202020204" pitchFamily="34" charset="0"/>
              </a:rPr>
              <a:t>El desarrollo de la mama es habitualmente el primer signo femenino del despertar de la pubertad. </a:t>
            </a:r>
            <a:endParaRPr lang="es-ES"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32124979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1426464" y="650136"/>
            <a:ext cx="10387583" cy="5204502"/>
          </a:xfrm>
          <a:prstGeom prst="rect">
            <a:avLst/>
          </a:prstGeom>
        </p:spPr>
        <p:txBody>
          <a:bodyPr wrap="square">
            <a:spAutoFit/>
          </a:bodyPr>
          <a:lstStyle/>
          <a:p>
            <a:pPr marL="457200" algn="just">
              <a:lnSpc>
                <a:spcPct val="115000"/>
              </a:lnSpc>
              <a:spcAft>
                <a:spcPts val="0"/>
              </a:spcAft>
            </a:pPr>
            <a:r>
              <a:rPr lang="es-ES" sz="2400" b="1" dirty="0" smtClean="0">
                <a:effectLst/>
                <a:latin typeface="Arial" panose="020B0604020202020204" pitchFamily="34" charset="0"/>
                <a:ea typeface="Times New Roman" panose="02020603050405020304" pitchFamily="18" charset="0"/>
                <a:cs typeface="Arial" panose="020B0604020202020204" pitchFamily="34" charset="0"/>
              </a:rPr>
              <a:t>Estatificación mamaria </a:t>
            </a:r>
          </a:p>
          <a:p>
            <a:pPr marL="457200" algn="just">
              <a:spcAft>
                <a:spcPts val="0"/>
              </a:spcAft>
            </a:pPr>
            <a:endParaRPr lang="es-ES" sz="2400" dirty="0" smtClean="0">
              <a:effectLst/>
              <a:latin typeface="Arial" panose="020B0604020202020204" pitchFamily="34" charset="0"/>
              <a:ea typeface="Times New Roman" panose="02020603050405020304" pitchFamily="18" charset="0"/>
              <a:cs typeface="Arial" panose="020B0604020202020204" pitchFamily="34" charset="0"/>
            </a:endParaRPr>
          </a:p>
          <a:p>
            <a:pPr marL="457200" algn="just">
              <a:lnSpc>
                <a:spcPct val="115000"/>
              </a:lnSpc>
              <a:spcAft>
                <a:spcPts val="0"/>
              </a:spcAft>
            </a:pPr>
            <a:r>
              <a:rPr lang="es-ES" sz="2400" dirty="0" smtClean="0">
                <a:effectLst/>
                <a:latin typeface="Arial" panose="020B0604020202020204" pitchFamily="34" charset="0"/>
                <a:ea typeface="Times New Roman" panose="02020603050405020304" pitchFamily="18" charset="0"/>
                <a:cs typeface="Arial" panose="020B0604020202020204" pitchFamily="34" charset="0"/>
              </a:rPr>
              <a:t>• </a:t>
            </a:r>
            <a:r>
              <a:rPr lang="es-ES" sz="2200" b="1" i="1" dirty="0" smtClean="0">
                <a:effectLst/>
                <a:latin typeface="Arial" panose="020B0604020202020204" pitchFamily="34" charset="0"/>
                <a:ea typeface="Times New Roman" panose="02020603050405020304" pitchFamily="18" charset="0"/>
                <a:cs typeface="Arial" panose="020B0604020202020204" pitchFamily="34" charset="0"/>
              </a:rPr>
              <a:t>Estadio I:</a:t>
            </a:r>
            <a:r>
              <a:rPr lang="es-ES" sz="2200" dirty="0" smtClean="0">
                <a:effectLst/>
                <a:latin typeface="Arial" panose="020B0604020202020204" pitchFamily="34" charset="0"/>
                <a:ea typeface="Times New Roman" panose="02020603050405020304" pitchFamily="18" charset="0"/>
                <a:cs typeface="Arial" panose="020B0604020202020204" pitchFamily="34" charset="0"/>
              </a:rPr>
              <a:t> mama prepuberal; aréola plana, pezón menor de 5 mm, a veces invertido. </a:t>
            </a:r>
          </a:p>
          <a:p>
            <a:pPr marL="457200" algn="just">
              <a:lnSpc>
                <a:spcPct val="115000"/>
              </a:lnSpc>
              <a:spcAft>
                <a:spcPts val="0"/>
              </a:spcAft>
            </a:pPr>
            <a:r>
              <a:rPr lang="es-ES" sz="2200" dirty="0" smtClean="0">
                <a:effectLst/>
                <a:latin typeface="Arial" panose="020B0604020202020204" pitchFamily="34" charset="0"/>
                <a:ea typeface="Times New Roman" panose="02020603050405020304" pitchFamily="18" charset="0"/>
                <a:cs typeface="Arial" panose="020B0604020202020204" pitchFamily="34" charset="0"/>
              </a:rPr>
              <a:t>• </a:t>
            </a:r>
            <a:r>
              <a:rPr lang="es-ES" sz="2200" b="1" i="1" dirty="0" smtClean="0">
                <a:effectLst/>
                <a:latin typeface="Arial" panose="020B0604020202020204" pitchFamily="34" charset="0"/>
                <a:ea typeface="Times New Roman" panose="02020603050405020304" pitchFamily="18" charset="0"/>
                <a:cs typeface="Arial" panose="020B0604020202020204" pitchFamily="34" charset="0"/>
              </a:rPr>
              <a:t>Estadio II:</a:t>
            </a:r>
            <a:r>
              <a:rPr lang="es-ES" sz="2200" dirty="0" smtClean="0">
                <a:effectLst/>
                <a:latin typeface="Arial" panose="020B0604020202020204" pitchFamily="34" charset="0"/>
                <a:ea typeface="Times New Roman" panose="02020603050405020304" pitchFamily="18" charset="0"/>
                <a:cs typeface="Arial" panose="020B0604020202020204" pitchFamily="34" charset="0"/>
              </a:rPr>
              <a:t> brote mamario caracterizado por acúmulo palpable o visible de tejido subareolar; diámetros areolar y de pezón incrementados. </a:t>
            </a:r>
          </a:p>
          <a:p>
            <a:pPr marL="457200" algn="just">
              <a:lnSpc>
                <a:spcPct val="115000"/>
              </a:lnSpc>
              <a:spcAft>
                <a:spcPts val="0"/>
              </a:spcAft>
            </a:pPr>
            <a:r>
              <a:rPr lang="es-ES" sz="2200" b="1" i="1" dirty="0" smtClean="0">
                <a:effectLst/>
                <a:latin typeface="Arial" panose="020B0604020202020204" pitchFamily="34" charset="0"/>
                <a:ea typeface="Times New Roman" panose="02020603050405020304" pitchFamily="18" charset="0"/>
                <a:cs typeface="Arial" panose="020B0604020202020204" pitchFamily="34" charset="0"/>
              </a:rPr>
              <a:t>• Estadio III: </a:t>
            </a:r>
            <a:r>
              <a:rPr lang="es-ES" sz="2200" dirty="0" smtClean="0">
                <a:effectLst/>
                <a:latin typeface="Arial" panose="020B0604020202020204" pitchFamily="34" charset="0"/>
                <a:ea typeface="Times New Roman" panose="02020603050405020304" pitchFamily="18" charset="0"/>
                <a:cs typeface="Arial" panose="020B0604020202020204" pitchFamily="34" charset="0"/>
              </a:rPr>
              <a:t>masa de tejido mamario incrementada extendiéndose fuera del área de la aréola, haciendo protrusión un pezón aumentado con diámetro de 4mm. </a:t>
            </a:r>
          </a:p>
          <a:p>
            <a:pPr marL="457200" algn="just">
              <a:lnSpc>
                <a:spcPct val="115000"/>
              </a:lnSpc>
              <a:spcAft>
                <a:spcPts val="0"/>
              </a:spcAft>
            </a:pPr>
            <a:r>
              <a:rPr lang="es-ES" sz="2200" dirty="0" smtClean="0">
                <a:effectLst/>
                <a:latin typeface="Arial" panose="020B0604020202020204" pitchFamily="34" charset="0"/>
                <a:ea typeface="Times New Roman" panose="02020603050405020304" pitchFamily="18" charset="0"/>
                <a:cs typeface="Arial" panose="020B0604020202020204" pitchFamily="34" charset="0"/>
              </a:rPr>
              <a:t>• </a:t>
            </a:r>
            <a:r>
              <a:rPr lang="es-ES" sz="2200" b="1" i="1" dirty="0" smtClean="0">
                <a:effectLst/>
                <a:latin typeface="Arial" panose="020B0604020202020204" pitchFamily="34" charset="0"/>
                <a:ea typeface="Times New Roman" panose="02020603050405020304" pitchFamily="18" charset="0"/>
                <a:cs typeface="Arial" panose="020B0604020202020204" pitchFamily="34" charset="0"/>
              </a:rPr>
              <a:t>Estadio IV:</a:t>
            </a:r>
            <a:r>
              <a:rPr lang="es-ES" sz="2200" dirty="0" smtClean="0">
                <a:effectLst/>
                <a:latin typeface="Arial" panose="020B0604020202020204" pitchFamily="34" charset="0"/>
                <a:ea typeface="Times New Roman" panose="02020603050405020304" pitchFamily="18" charset="0"/>
                <a:cs typeface="Arial" panose="020B0604020202020204" pitchFamily="34" charset="0"/>
              </a:rPr>
              <a:t> mayor crecimiento de tejido mamario que puede mostrar sobre él un montículo de areola y pezón (en vidrio de reloj); si este montículo no se produce, la diferenciación entre los estadios IV y V puede ser difícil. </a:t>
            </a:r>
          </a:p>
          <a:p>
            <a:pPr marL="457200" algn="just">
              <a:lnSpc>
                <a:spcPct val="115000"/>
              </a:lnSpc>
              <a:spcAft>
                <a:spcPts val="1000"/>
              </a:spcAft>
            </a:pPr>
            <a:r>
              <a:rPr lang="es-ES" sz="2200" dirty="0" smtClean="0">
                <a:effectLst/>
                <a:latin typeface="Arial" panose="020B0604020202020204" pitchFamily="34" charset="0"/>
                <a:ea typeface="Times New Roman" panose="02020603050405020304" pitchFamily="18" charset="0"/>
                <a:cs typeface="Arial" panose="020B0604020202020204" pitchFamily="34" charset="0"/>
              </a:rPr>
              <a:t>• </a:t>
            </a:r>
            <a:r>
              <a:rPr lang="es-ES" sz="2200" b="1" i="1" dirty="0" smtClean="0">
                <a:effectLst/>
                <a:latin typeface="Arial" panose="020B0604020202020204" pitchFamily="34" charset="0"/>
                <a:ea typeface="Times New Roman" panose="02020603050405020304" pitchFamily="18" charset="0"/>
                <a:cs typeface="Arial" panose="020B0604020202020204" pitchFamily="34" charset="0"/>
              </a:rPr>
              <a:t>Estadio V: </a:t>
            </a:r>
            <a:r>
              <a:rPr lang="es-ES" sz="2200" dirty="0" smtClean="0">
                <a:effectLst/>
                <a:latin typeface="Arial" panose="020B0604020202020204" pitchFamily="34" charset="0"/>
                <a:ea typeface="Times New Roman" panose="02020603050405020304" pitchFamily="18" charset="0"/>
                <a:cs typeface="Arial" panose="020B0604020202020204" pitchFamily="34" charset="0"/>
              </a:rPr>
              <a:t>mama adulta madura; el diámetro del pezón es mayor de 7 </a:t>
            </a:r>
            <a:r>
              <a:rPr lang="es-ES" sz="2200" dirty="0" err="1" smtClean="0">
                <a:effectLst/>
                <a:latin typeface="Arial" panose="020B0604020202020204" pitchFamily="34" charset="0"/>
                <a:ea typeface="Times New Roman" panose="02020603050405020304" pitchFamily="18" charset="0"/>
                <a:cs typeface="Arial" panose="020B0604020202020204" pitchFamily="34" charset="0"/>
              </a:rPr>
              <a:t>mm.</a:t>
            </a:r>
            <a:endParaRPr lang="es-ES" sz="2200" dirty="0">
              <a:effectLst/>
              <a:latin typeface="Arial" panose="020B060402020202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267039831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1581912" y="668732"/>
            <a:ext cx="10002186" cy="5613845"/>
          </a:xfrm>
          <a:prstGeom prst="rect">
            <a:avLst/>
          </a:prstGeom>
        </p:spPr>
        <p:txBody>
          <a:bodyPr wrap="square">
            <a:spAutoFit/>
          </a:bodyPr>
          <a:lstStyle/>
          <a:p>
            <a:pPr marL="457200" algn="just">
              <a:lnSpc>
                <a:spcPct val="115000"/>
              </a:lnSpc>
              <a:spcAft>
                <a:spcPts val="0"/>
              </a:spcAft>
            </a:pPr>
            <a:r>
              <a:rPr lang="es-ES" sz="2400" b="1" dirty="0" smtClean="0">
                <a:effectLst/>
                <a:latin typeface="Arial" panose="020B0604020202020204" pitchFamily="34" charset="0"/>
                <a:ea typeface="Times New Roman" panose="02020603050405020304" pitchFamily="18" charset="0"/>
                <a:cs typeface="Arial" panose="020B0604020202020204" pitchFamily="34" charset="0"/>
              </a:rPr>
              <a:t>Estatificación del vello pubiano </a:t>
            </a:r>
          </a:p>
          <a:p>
            <a:pPr marL="457200" algn="just">
              <a:lnSpc>
                <a:spcPct val="115000"/>
              </a:lnSpc>
              <a:spcAft>
                <a:spcPts val="0"/>
              </a:spcAft>
            </a:pPr>
            <a:endParaRPr lang="es-ES" sz="2400" dirty="0" smtClean="0">
              <a:effectLst/>
              <a:latin typeface="Arial" panose="020B0604020202020204" pitchFamily="34" charset="0"/>
              <a:ea typeface="Times New Roman" panose="02020603050405020304" pitchFamily="18" charset="0"/>
              <a:cs typeface="Arial" panose="020B0604020202020204" pitchFamily="34" charset="0"/>
            </a:endParaRPr>
          </a:p>
          <a:p>
            <a:pPr marL="457200" algn="just">
              <a:lnSpc>
                <a:spcPct val="115000"/>
              </a:lnSpc>
              <a:spcAft>
                <a:spcPts val="0"/>
              </a:spcAft>
            </a:pPr>
            <a:r>
              <a:rPr lang="es-ES" sz="2400" dirty="0" smtClean="0">
                <a:effectLst/>
                <a:latin typeface="Arial" panose="020B0604020202020204" pitchFamily="34" charset="0"/>
                <a:ea typeface="Times New Roman" panose="02020603050405020304" pitchFamily="18" charset="0"/>
                <a:cs typeface="Arial" panose="020B0604020202020204" pitchFamily="34" charset="0"/>
              </a:rPr>
              <a:t>• </a:t>
            </a:r>
            <a:r>
              <a:rPr lang="es-ES" sz="2400" b="1" i="1" dirty="0" smtClean="0">
                <a:effectLst/>
                <a:latin typeface="Arial" panose="020B0604020202020204" pitchFamily="34" charset="0"/>
                <a:ea typeface="Times New Roman" panose="02020603050405020304" pitchFamily="18" charset="0"/>
                <a:cs typeface="Arial" panose="020B0604020202020204" pitchFamily="34" charset="0"/>
              </a:rPr>
              <a:t>Estadio I:</a:t>
            </a:r>
            <a:r>
              <a:rPr lang="es-ES" sz="2400" dirty="0" smtClean="0">
                <a:effectLst/>
                <a:latin typeface="Arial" panose="020B0604020202020204" pitchFamily="34" charset="0"/>
                <a:ea typeface="Times New Roman" panose="02020603050405020304" pitchFamily="18" charset="0"/>
                <a:cs typeface="Arial" panose="020B0604020202020204" pitchFamily="34" charset="0"/>
              </a:rPr>
              <a:t> prepuberal: ausencia de vello, pelos no sexuales, similares en textura y densidad a los generales del cuerpo. </a:t>
            </a:r>
          </a:p>
          <a:p>
            <a:pPr marL="457200" algn="just">
              <a:lnSpc>
                <a:spcPct val="115000"/>
              </a:lnSpc>
              <a:spcAft>
                <a:spcPts val="0"/>
              </a:spcAft>
            </a:pPr>
            <a:r>
              <a:rPr lang="es-ES" sz="2400" dirty="0" smtClean="0">
                <a:effectLst/>
                <a:latin typeface="Arial" panose="020B0604020202020204" pitchFamily="34" charset="0"/>
                <a:ea typeface="Times New Roman" panose="02020603050405020304" pitchFamily="18" charset="0"/>
                <a:cs typeface="Arial" panose="020B0604020202020204" pitchFamily="34" charset="0"/>
              </a:rPr>
              <a:t>• </a:t>
            </a:r>
            <a:r>
              <a:rPr lang="es-ES" sz="2400" b="1" i="1" dirty="0" smtClean="0">
                <a:effectLst/>
                <a:latin typeface="Arial" panose="020B0604020202020204" pitchFamily="34" charset="0"/>
                <a:ea typeface="Times New Roman" panose="02020603050405020304" pitchFamily="18" charset="0"/>
                <a:cs typeface="Arial" panose="020B0604020202020204" pitchFamily="34" charset="0"/>
              </a:rPr>
              <a:t>Estadio II:</a:t>
            </a:r>
            <a:r>
              <a:rPr lang="es-ES" sz="2400" dirty="0" smtClean="0">
                <a:effectLst/>
                <a:latin typeface="Arial" panose="020B0604020202020204" pitchFamily="34" charset="0"/>
                <a:ea typeface="Times New Roman" panose="02020603050405020304" pitchFamily="18" charset="0"/>
                <a:cs typeface="Arial" panose="020B0604020202020204" pitchFamily="34" charset="0"/>
              </a:rPr>
              <a:t> pelos más largos, más pigmentados, bastos, situados sobre todo a lo largo de los labios mayores. </a:t>
            </a:r>
          </a:p>
          <a:p>
            <a:pPr marL="457200" algn="just">
              <a:lnSpc>
                <a:spcPct val="115000"/>
              </a:lnSpc>
              <a:spcAft>
                <a:spcPts val="0"/>
              </a:spcAft>
            </a:pPr>
            <a:r>
              <a:rPr lang="es-ES" sz="2400" dirty="0" smtClean="0">
                <a:effectLst/>
                <a:latin typeface="Arial" panose="020B0604020202020204" pitchFamily="34" charset="0"/>
                <a:ea typeface="Times New Roman" panose="02020603050405020304" pitchFamily="18" charset="0"/>
                <a:cs typeface="Arial" panose="020B0604020202020204" pitchFamily="34" charset="0"/>
              </a:rPr>
              <a:t>• </a:t>
            </a:r>
            <a:r>
              <a:rPr lang="es-ES" sz="2400" b="1" i="1" dirty="0" smtClean="0">
                <a:effectLst/>
                <a:latin typeface="Arial" panose="020B0604020202020204" pitchFamily="34" charset="0"/>
                <a:ea typeface="Times New Roman" panose="02020603050405020304" pitchFamily="18" charset="0"/>
                <a:cs typeface="Arial" panose="020B0604020202020204" pitchFamily="34" charset="0"/>
              </a:rPr>
              <a:t>Estadio III:</a:t>
            </a:r>
            <a:r>
              <a:rPr lang="es-ES" sz="2400" dirty="0" smtClean="0">
                <a:effectLst/>
                <a:latin typeface="Arial" panose="020B0604020202020204" pitchFamily="34" charset="0"/>
                <a:ea typeface="Times New Roman" panose="02020603050405020304" pitchFamily="18" charset="0"/>
                <a:cs typeface="Arial" panose="020B0604020202020204" pitchFamily="34" charset="0"/>
              </a:rPr>
              <a:t> pelos más oscuros, más bastos, más rizados, que se extienden hacia el monte de Venus. </a:t>
            </a:r>
          </a:p>
          <a:p>
            <a:pPr marL="457200" algn="just">
              <a:lnSpc>
                <a:spcPct val="115000"/>
              </a:lnSpc>
              <a:spcAft>
                <a:spcPts val="0"/>
              </a:spcAft>
            </a:pPr>
            <a:r>
              <a:rPr lang="es-ES" sz="2400" dirty="0" smtClean="0">
                <a:effectLst/>
                <a:latin typeface="Arial" panose="020B0604020202020204" pitchFamily="34" charset="0"/>
                <a:ea typeface="Times New Roman" panose="02020603050405020304" pitchFamily="18" charset="0"/>
                <a:cs typeface="Arial" panose="020B0604020202020204" pitchFamily="34" charset="0"/>
              </a:rPr>
              <a:t>• </a:t>
            </a:r>
            <a:r>
              <a:rPr lang="es-ES" sz="2400" b="1" i="1" dirty="0" smtClean="0">
                <a:effectLst/>
                <a:latin typeface="Arial" panose="020B0604020202020204" pitchFamily="34" charset="0"/>
                <a:ea typeface="Times New Roman" panose="02020603050405020304" pitchFamily="18" charset="0"/>
                <a:cs typeface="Arial" panose="020B0604020202020204" pitchFamily="34" charset="0"/>
              </a:rPr>
              <a:t>Estadio IV:</a:t>
            </a:r>
            <a:r>
              <a:rPr lang="es-ES" sz="2400" dirty="0" smtClean="0">
                <a:effectLst/>
                <a:latin typeface="Arial" panose="020B0604020202020204" pitchFamily="34" charset="0"/>
                <a:ea typeface="Times New Roman" panose="02020603050405020304" pitchFamily="18" charset="0"/>
                <a:cs typeface="Arial" panose="020B0604020202020204" pitchFamily="34" charset="0"/>
              </a:rPr>
              <a:t> pelo de tipo adulto en densidad y textura con distribución limitada alrededor de labios y hacia monte de Venus. </a:t>
            </a:r>
          </a:p>
          <a:p>
            <a:pPr marL="457200" algn="just">
              <a:lnSpc>
                <a:spcPct val="115000"/>
              </a:lnSpc>
              <a:spcAft>
                <a:spcPts val="1000"/>
              </a:spcAft>
            </a:pPr>
            <a:r>
              <a:rPr lang="es-ES" sz="2400" dirty="0" smtClean="0">
                <a:effectLst/>
                <a:latin typeface="Arial" panose="020B0604020202020204" pitchFamily="34" charset="0"/>
                <a:ea typeface="Times New Roman" panose="02020603050405020304" pitchFamily="18" charset="0"/>
                <a:cs typeface="Arial" panose="020B0604020202020204" pitchFamily="34" charset="0"/>
              </a:rPr>
              <a:t>• </a:t>
            </a:r>
            <a:r>
              <a:rPr lang="es-ES" sz="2400" b="1" i="1" dirty="0" smtClean="0">
                <a:effectLst/>
                <a:latin typeface="Arial" panose="020B0604020202020204" pitchFamily="34" charset="0"/>
                <a:ea typeface="Times New Roman" panose="02020603050405020304" pitchFamily="18" charset="0"/>
                <a:cs typeface="Arial" panose="020B0604020202020204" pitchFamily="34" charset="0"/>
              </a:rPr>
              <a:t>Estadio V:</a:t>
            </a:r>
            <a:r>
              <a:rPr lang="es-ES" sz="2400" dirty="0" smtClean="0">
                <a:effectLst/>
                <a:latin typeface="Arial" panose="020B0604020202020204" pitchFamily="34" charset="0"/>
                <a:ea typeface="Times New Roman" panose="02020603050405020304" pitchFamily="18" charset="0"/>
                <a:cs typeface="Arial" panose="020B0604020202020204" pitchFamily="34" charset="0"/>
              </a:rPr>
              <a:t> pelos de tipo adulto cubriendo el monte de Venus con el típico triángulo de base superior según el patrón de distribución femenina.</a:t>
            </a:r>
            <a:endParaRPr lang="es-ES" sz="2400" dirty="0">
              <a:effectLst/>
              <a:latin typeface="Arial" panose="020B060402020202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362446498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2104020" y="769278"/>
            <a:ext cx="9069048" cy="5632311"/>
          </a:xfrm>
          <a:prstGeom prst="rect">
            <a:avLst/>
          </a:prstGeom>
        </p:spPr>
        <p:txBody>
          <a:bodyPr wrap="square">
            <a:spAutoFit/>
          </a:bodyPr>
          <a:lstStyle/>
          <a:p>
            <a:pPr>
              <a:lnSpc>
                <a:spcPct val="150000"/>
              </a:lnSpc>
              <a:spcAft>
                <a:spcPts val="0"/>
              </a:spcAft>
            </a:pPr>
            <a:r>
              <a:rPr lang="es-ES" sz="2400" b="1" dirty="0" smtClean="0">
                <a:effectLst/>
                <a:latin typeface="Arial" panose="020B0604020202020204" pitchFamily="34" charset="0"/>
                <a:ea typeface="Times New Roman" panose="02020603050405020304" pitchFamily="18" charset="0"/>
                <a:cs typeface="Arial" panose="020B0604020202020204" pitchFamily="34" charset="0"/>
              </a:rPr>
              <a:t>Contenidos:</a:t>
            </a:r>
          </a:p>
          <a:p>
            <a:pPr>
              <a:lnSpc>
                <a:spcPct val="150000"/>
              </a:lnSpc>
              <a:spcAft>
                <a:spcPts val="0"/>
              </a:spcAft>
            </a:pPr>
            <a:endParaRPr lang="es-ES" sz="2400" dirty="0" smtClean="0">
              <a:effectLst/>
              <a:latin typeface="Arial" panose="020B0604020202020204" pitchFamily="34" charset="0"/>
              <a:ea typeface="Times New Roman" panose="02020603050405020304" pitchFamily="18" charset="0"/>
              <a:cs typeface="Arial" panose="020B0604020202020204" pitchFamily="34" charset="0"/>
            </a:endParaRPr>
          </a:p>
          <a:p>
            <a:pPr marL="342900" lvl="0" indent="-342900" algn="just">
              <a:lnSpc>
                <a:spcPct val="150000"/>
              </a:lnSpc>
              <a:spcAft>
                <a:spcPts val="0"/>
              </a:spcAft>
              <a:buFont typeface="Wingdings" panose="05000000000000000000" pitchFamily="2" charset="2"/>
              <a:buChar char=""/>
            </a:pPr>
            <a:r>
              <a:rPr lang="es-ES_tradnl" sz="2400" dirty="0" smtClean="0">
                <a:effectLst/>
                <a:latin typeface="Arial" panose="020B0604020202020204" pitchFamily="34" charset="0"/>
                <a:ea typeface="Times New Roman" panose="02020603050405020304" pitchFamily="18" charset="0"/>
                <a:cs typeface="Arial" panose="020B0604020202020204" pitchFamily="34" charset="0"/>
              </a:rPr>
              <a:t>Definición de adolescencia. Crecimiento y desarrollo normal biológico, psicológico y social.</a:t>
            </a:r>
            <a:endParaRPr lang="es-ES" sz="2400" dirty="0" smtClean="0">
              <a:effectLst/>
              <a:latin typeface="Arial" panose="020B0604020202020204" pitchFamily="34" charset="0"/>
              <a:ea typeface="Times New Roman" panose="02020603050405020304" pitchFamily="18" charset="0"/>
              <a:cs typeface="Arial" panose="020B0604020202020204" pitchFamily="34" charset="0"/>
            </a:endParaRPr>
          </a:p>
          <a:p>
            <a:pPr marL="342900" lvl="0" indent="-342900" algn="just">
              <a:lnSpc>
                <a:spcPct val="150000"/>
              </a:lnSpc>
              <a:spcAft>
                <a:spcPts val="0"/>
              </a:spcAft>
              <a:buFont typeface="Wingdings" panose="05000000000000000000" pitchFamily="2" charset="2"/>
              <a:buChar char=""/>
            </a:pPr>
            <a:r>
              <a:rPr lang="es-ES_tradnl" sz="2400" dirty="0" smtClean="0">
                <a:effectLst/>
                <a:latin typeface="Arial" panose="020B0604020202020204" pitchFamily="34" charset="0"/>
                <a:ea typeface="Times New Roman" panose="02020603050405020304" pitchFamily="18" charset="0"/>
                <a:cs typeface="Arial" panose="020B0604020202020204" pitchFamily="34" charset="0"/>
              </a:rPr>
              <a:t>Desarrollo Puberal Normal y sus variantes. Desarrollo endocrino Menarquía.</a:t>
            </a:r>
            <a:r>
              <a:rPr lang="es-ES_tradnl" sz="2400" b="1" dirty="0" smtClean="0">
                <a:effectLst/>
                <a:latin typeface="Arial" panose="020B0604020202020204" pitchFamily="34" charset="0"/>
                <a:ea typeface="Times New Roman" panose="02020603050405020304" pitchFamily="18" charset="0"/>
                <a:cs typeface="Arial" panose="020B0604020202020204" pitchFamily="34" charset="0"/>
              </a:rPr>
              <a:t> </a:t>
            </a:r>
            <a:endParaRPr lang="es-ES" sz="2400" dirty="0" smtClean="0">
              <a:effectLst/>
              <a:latin typeface="Arial" panose="020B0604020202020204" pitchFamily="34" charset="0"/>
              <a:ea typeface="Times New Roman" panose="02020603050405020304" pitchFamily="18" charset="0"/>
              <a:cs typeface="Arial" panose="020B0604020202020204" pitchFamily="34" charset="0"/>
            </a:endParaRPr>
          </a:p>
          <a:p>
            <a:pPr marL="342900" lvl="0" indent="-342900" algn="just">
              <a:lnSpc>
                <a:spcPct val="150000"/>
              </a:lnSpc>
              <a:spcAft>
                <a:spcPts val="0"/>
              </a:spcAft>
              <a:buFont typeface="Wingdings" panose="05000000000000000000" pitchFamily="2" charset="2"/>
              <a:buChar char=""/>
            </a:pPr>
            <a:r>
              <a:rPr lang="es-ES_tradnl" sz="2400" dirty="0" smtClean="0">
                <a:effectLst/>
                <a:latin typeface="Arial" panose="020B0604020202020204" pitchFamily="34" charset="0"/>
                <a:ea typeface="Times New Roman" panose="02020603050405020304" pitchFamily="18" charset="0"/>
                <a:cs typeface="Arial" panose="020B0604020202020204" pitchFamily="34" charset="0"/>
              </a:rPr>
              <a:t>Correlación entre los eventos puberales</a:t>
            </a:r>
            <a:endParaRPr lang="es-ES" sz="2400" dirty="0" smtClean="0">
              <a:effectLst/>
              <a:latin typeface="Arial" panose="020B0604020202020204" pitchFamily="34" charset="0"/>
              <a:ea typeface="Times New Roman" panose="02020603050405020304" pitchFamily="18" charset="0"/>
              <a:cs typeface="Arial" panose="020B0604020202020204" pitchFamily="34" charset="0"/>
            </a:endParaRPr>
          </a:p>
          <a:p>
            <a:pPr marL="342900" lvl="0" indent="-342900" algn="just">
              <a:lnSpc>
                <a:spcPct val="150000"/>
              </a:lnSpc>
              <a:spcAft>
                <a:spcPts val="0"/>
              </a:spcAft>
              <a:buFont typeface="Wingdings" panose="05000000000000000000" pitchFamily="2" charset="2"/>
              <a:buChar char=""/>
            </a:pPr>
            <a:r>
              <a:rPr lang="es-ES" sz="2400" dirty="0" smtClean="0">
                <a:effectLst/>
                <a:latin typeface="Arial" panose="020B0604020202020204" pitchFamily="34" charset="0"/>
                <a:ea typeface="Times New Roman" panose="02020603050405020304" pitchFamily="18" charset="0"/>
                <a:cs typeface="Arial" panose="020B0604020202020204" pitchFamily="34" charset="0"/>
              </a:rPr>
              <a:t>Trastornos del desarrollo puberal</a:t>
            </a:r>
            <a:r>
              <a:rPr lang="es-ES_tradnl" sz="2400" dirty="0" smtClean="0">
                <a:effectLst/>
                <a:latin typeface="Arial" panose="020B0604020202020204" pitchFamily="34" charset="0"/>
                <a:ea typeface="Times New Roman" panose="02020603050405020304" pitchFamily="18" charset="0"/>
                <a:cs typeface="Arial" panose="020B0604020202020204" pitchFamily="34" charset="0"/>
              </a:rPr>
              <a:t>.</a:t>
            </a:r>
            <a:endParaRPr lang="es-ES" sz="2400" dirty="0" smtClean="0">
              <a:effectLst/>
              <a:latin typeface="Arial" panose="020B0604020202020204" pitchFamily="34" charset="0"/>
              <a:ea typeface="Times New Roman" panose="02020603050405020304" pitchFamily="18" charset="0"/>
              <a:cs typeface="Arial" panose="020B0604020202020204" pitchFamily="34" charset="0"/>
            </a:endParaRPr>
          </a:p>
          <a:p>
            <a:pPr marL="342900" lvl="0" indent="-342900" algn="just">
              <a:lnSpc>
                <a:spcPct val="150000"/>
              </a:lnSpc>
              <a:spcAft>
                <a:spcPts val="0"/>
              </a:spcAft>
              <a:buFont typeface="Wingdings" panose="05000000000000000000" pitchFamily="2" charset="2"/>
              <a:buChar char=""/>
            </a:pPr>
            <a:r>
              <a:rPr lang="es-ES" sz="2400" dirty="0" smtClean="0">
                <a:effectLst/>
                <a:latin typeface="Arial" panose="020B0604020202020204" pitchFamily="34" charset="0"/>
                <a:ea typeface="Times New Roman" panose="02020603050405020304" pitchFamily="18" charset="0"/>
                <a:cs typeface="Arial" panose="020B0604020202020204" pitchFamily="34" charset="0"/>
              </a:rPr>
              <a:t>Crecimiento y desarrollo en las primeras dos décadas de la vida.</a:t>
            </a:r>
            <a:endParaRPr lang="es-ES" sz="2400" dirty="0">
              <a:effectLst/>
              <a:latin typeface="Arial" panose="020B060402020202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306666953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1464989" y="660596"/>
            <a:ext cx="10463133" cy="5870325"/>
          </a:xfrm>
          <a:prstGeom prst="rect">
            <a:avLst/>
          </a:prstGeom>
        </p:spPr>
        <p:txBody>
          <a:bodyPr wrap="square">
            <a:spAutoFit/>
          </a:bodyPr>
          <a:lstStyle/>
          <a:p>
            <a:pPr algn="just">
              <a:lnSpc>
                <a:spcPct val="115000"/>
              </a:lnSpc>
              <a:spcAft>
                <a:spcPts val="1000"/>
              </a:spcAft>
            </a:pPr>
            <a:r>
              <a:rPr lang="es-ES" sz="2400" b="1" i="1" dirty="0" smtClean="0">
                <a:effectLst/>
                <a:latin typeface="Arial" panose="020B0604020202020204" pitchFamily="34" charset="0"/>
                <a:ea typeface="Times New Roman" panose="02020603050405020304" pitchFamily="18" charset="0"/>
                <a:cs typeface="Arial" panose="020B0604020202020204" pitchFamily="34" charset="0"/>
              </a:rPr>
              <a:t>      </a:t>
            </a:r>
            <a:r>
              <a:rPr lang="es-ES" sz="2400" b="1" dirty="0" smtClean="0">
                <a:effectLst/>
                <a:latin typeface="Arial" panose="020B0604020202020204" pitchFamily="34" charset="0"/>
                <a:ea typeface="Times New Roman" panose="02020603050405020304" pitchFamily="18" charset="0"/>
                <a:cs typeface="Arial" panose="020B0604020202020204" pitchFamily="34" charset="0"/>
              </a:rPr>
              <a:t>Secuencia del desarrollo puberal</a:t>
            </a:r>
          </a:p>
          <a:p>
            <a:pPr algn="just">
              <a:lnSpc>
                <a:spcPct val="115000"/>
              </a:lnSpc>
              <a:spcAft>
                <a:spcPts val="1000"/>
              </a:spcAft>
            </a:pPr>
            <a:endParaRPr lang="es-ES" sz="2400" dirty="0" smtClean="0">
              <a:effectLst/>
              <a:latin typeface="Arial" panose="020B0604020202020204" pitchFamily="34" charset="0"/>
              <a:ea typeface="Times New Roman" panose="02020603050405020304" pitchFamily="18" charset="0"/>
              <a:cs typeface="Arial" panose="020B0604020202020204" pitchFamily="34" charset="0"/>
            </a:endParaRPr>
          </a:p>
          <a:p>
            <a:pPr marL="457200" algn="just">
              <a:lnSpc>
                <a:spcPct val="115000"/>
              </a:lnSpc>
              <a:spcAft>
                <a:spcPts val="0"/>
              </a:spcAft>
            </a:pPr>
            <a:r>
              <a:rPr lang="es-ES" sz="2400" dirty="0" smtClean="0">
                <a:effectLst/>
                <a:latin typeface="Arial" panose="020B0604020202020204" pitchFamily="34" charset="0"/>
                <a:ea typeface="Times New Roman" panose="02020603050405020304" pitchFamily="18" charset="0"/>
                <a:cs typeface="Arial" panose="020B0604020202020204" pitchFamily="34" charset="0"/>
              </a:rPr>
              <a:t>El llamado brote mamario, como respuesta a la acción de los estrógenos en aumento, es el primer fenómeno reconocible. Se va produciendo un crecimiento del útero, más del cuerpo que del cuello, simultáneamente hay desarrollo de los tejidos hormonodependientes (endometrio, endocérvix, mucosa vaginal). </a:t>
            </a:r>
          </a:p>
          <a:p>
            <a:pPr marL="457200" algn="just">
              <a:lnSpc>
                <a:spcPct val="115000"/>
              </a:lnSpc>
              <a:spcAft>
                <a:spcPts val="0"/>
              </a:spcAft>
            </a:pPr>
            <a:r>
              <a:rPr lang="es-ES" sz="2400" dirty="0" smtClean="0">
                <a:effectLst/>
                <a:latin typeface="Arial" panose="020B0604020202020204" pitchFamily="34" charset="0"/>
                <a:ea typeface="Times New Roman" panose="02020603050405020304" pitchFamily="18" charset="0"/>
                <a:cs typeface="Arial" panose="020B0604020202020204" pitchFamily="34" charset="0"/>
              </a:rPr>
              <a:t>Pero puede transcurrir un lapso de tiempo, de uno a dos años, entre la primera manifestación de la telarquía y una evidencia de actividad estrogénica.</a:t>
            </a:r>
          </a:p>
          <a:p>
            <a:pPr marL="457200" algn="just">
              <a:lnSpc>
                <a:spcPct val="115000"/>
              </a:lnSpc>
              <a:spcAft>
                <a:spcPts val="1000"/>
              </a:spcAft>
            </a:pPr>
            <a:r>
              <a:rPr lang="es-ES" sz="2400" dirty="0" smtClean="0">
                <a:effectLst/>
                <a:latin typeface="Arial" panose="020B0604020202020204" pitchFamily="34" charset="0"/>
                <a:ea typeface="Times New Roman" panose="02020603050405020304" pitchFamily="18" charset="0"/>
                <a:cs typeface="Arial" panose="020B0604020202020204" pitchFamily="34" charset="0"/>
              </a:rPr>
              <a:t>Los sucesos del desarrollo puberal están correlacionados entre sí. La fase de aceleración del crecimiento sigue un curso paralelo a la aparición sucesiva de telarquia, pubarquia y, por fin, menarquia. </a:t>
            </a:r>
            <a:endParaRPr lang="es-ES" sz="2400" dirty="0">
              <a:effectLst/>
              <a:latin typeface="Arial" panose="020B060402020202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244109030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1794922" y="674830"/>
            <a:ext cx="9781381" cy="4427879"/>
          </a:xfrm>
          <a:prstGeom prst="rect">
            <a:avLst/>
          </a:prstGeom>
        </p:spPr>
        <p:txBody>
          <a:bodyPr wrap="square">
            <a:spAutoFit/>
          </a:bodyPr>
          <a:lstStyle/>
          <a:p>
            <a:pPr marL="457200" algn="just">
              <a:lnSpc>
                <a:spcPct val="115000"/>
              </a:lnSpc>
              <a:spcAft>
                <a:spcPts val="1000"/>
              </a:spcAft>
            </a:pPr>
            <a:r>
              <a:rPr lang="es-ES" sz="2400" b="1" dirty="0" smtClean="0">
                <a:effectLst/>
                <a:latin typeface="Arial" panose="020B0604020202020204" pitchFamily="34" charset="0"/>
                <a:ea typeface="Times New Roman" panose="02020603050405020304" pitchFamily="18" charset="0"/>
                <a:cs typeface="Times New Roman" panose="02020603050405020304" pitchFamily="18" charset="0"/>
              </a:rPr>
              <a:t>La fase de crecimiento en este proceso de la pubertad se divide en tres partes:</a:t>
            </a:r>
            <a:r>
              <a:rPr lang="es-ES" sz="2400" dirty="0" smtClean="0">
                <a:effectLst/>
                <a:latin typeface="Arial" panose="020B0604020202020204" pitchFamily="34" charset="0"/>
                <a:ea typeface="Times New Roman" panose="02020603050405020304" pitchFamily="18" charset="0"/>
                <a:cs typeface="Times New Roman" panose="02020603050405020304" pitchFamily="18" charset="0"/>
              </a:rPr>
              <a:t> </a:t>
            </a:r>
          </a:p>
          <a:p>
            <a:pPr marL="457200" algn="just">
              <a:lnSpc>
                <a:spcPct val="115000"/>
              </a:lnSpc>
              <a:spcAft>
                <a:spcPts val="1000"/>
              </a:spcAft>
            </a:pPr>
            <a:endParaRPr lang="es-ES" sz="2400" dirty="0" smtClean="0">
              <a:effectLst/>
              <a:latin typeface="Arial" panose="020B0604020202020204" pitchFamily="34" charset="0"/>
              <a:ea typeface="Times New Roman" panose="02020603050405020304" pitchFamily="18" charset="0"/>
              <a:cs typeface="Times New Roman" panose="02020603050405020304" pitchFamily="18" charset="0"/>
            </a:endParaRPr>
          </a:p>
          <a:p>
            <a:pPr marL="457200" algn="just">
              <a:lnSpc>
                <a:spcPct val="115000"/>
              </a:lnSpc>
              <a:spcAft>
                <a:spcPts val="1000"/>
              </a:spcAft>
            </a:pPr>
            <a:r>
              <a:rPr lang="es-ES" sz="2400" dirty="0" smtClean="0">
                <a:effectLst/>
                <a:latin typeface="Arial" panose="020B0604020202020204" pitchFamily="34" charset="0"/>
                <a:ea typeface="Times New Roman" panose="02020603050405020304" pitchFamily="18" charset="0"/>
                <a:cs typeface="Times New Roman" panose="02020603050405020304" pitchFamily="18" charset="0"/>
              </a:rPr>
              <a:t>La fase de despegue, pico de velocidad de crecimiento y fase de desaceleración, hasta que se llega a la altura definitiva. </a:t>
            </a:r>
          </a:p>
          <a:p>
            <a:pPr marL="457200" algn="just">
              <a:lnSpc>
                <a:spcPct val="115000"/>
              </a:lnSpc>
              <a:spcAft>
                <a:spcPts val="1000"/>
              </a:spcAft>
            </a:pPr>
            <a:r>
              <a:rPr lang="es-ES" sz="2400" dirty="0" smtClean="0">
                <a:effectLst/>
                <a:latin typeface="Arial" panose="020B0604020202020204" pitchFamily="34" charset="0"/>
                <a:ea typeface="Times New Roman" panose="02020603050405020304" pitchFamily="18" charset="0"/>
                <a:cs typeface="Times New Roman" panose="02020603050405020304" pitchFamily="18" charset="0"/>
              </a:rPr>
              <a:t>El pico se sitúa entre los estadios II y III de TANNER. </a:t>
            </a:r>
          </a:p>
          <a:p>
            <a:pPr marL="457200" algn="just">
              <a:lnSpc>
                <a:spcPct val="115000"/>
              </a:lnSpc>
              <a:spcAft>
                <a:spcPts val="1000"/>
              </a:spcAft>
            </a:pPr>
            <a:r>
              <a:rPr lang="es-ES" sz="2400" dirty="0" smtClean="0">
                <a:effectLst/>
                <a:latin typeface="Arial" panose="020B0604020202020204" pitchFamily="34" charset="0"/>
                <a:ea typeface="Times New Roman" panose="02020603050405020304" pitchFamily="18" charset="0"/>
                <a:cs typeface="Times New Roman" panose="02020603050405020304" pitchFamily="18" charset="0"/>
              </a:rPr>
              <a:t>La menarquia sucede generalmente en el estadio IV, aproximadamente año y medio después de alcanzado el pico máximo de crecimiento</a:t>
            </a:r>
            <a:endParaRPr lang="es-ES" sz="24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2092501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1435608" y="699391"/>
            <a:ext cx="10485320" cy="6466386"/>
          </a:xfrm>
          <a:prstGeom prst="rect">
            <a:avLst/>
          </a:prstGeom>
        </p:spPr>
        <p:txBody>
          <a:bodyPr wrap="square">
            <a:spAutoFit/>
          </a:bodyPr>
          <a:lstStyle/>
          <a:p>
            <a:pPr marL="457200" algn="just">
              <a:lnSpc>
                <a:spcPct val="115000"/>
              </a:lnSpc>
              <a:spcAft>
                <a:spcPts val="0"/>
              </a:spcAft>
            </a:pPr>
            <a:r>
              <a:rPr lang="es-ES" sz="2400" b="1" dirty="0" smtClean="0">
                <a:effectLst/>
                <a:latin typeface="Arial" panose="020B0604020202020204" pitchFamily="34" charset="0"/>
                <a:ea typeface="Times New Roman" panose="02020603050405020304" pitchFamily="18" charset="0"/>
                <a:cs typeface="Arial" panose="020B0604020202020204" pitchFamily="34" charset="0"/>
              </a:rPr>
              <a:t>Conclusiones</a:t>
            </a:r>
          </a:p>
          <a:p>
            <a:pPr marL="457200" algn="just">
              <a:lnSpc>
                <a:spcPct val="115000"/>
              </a:lnSpc>
              <a:spcAft>
                <a:spcPts val="0"/>
              </a:spcAft>
            </a:pPr>
            <a:endParaRPr lang="es-ES" sz="2400" b="1" dirty="0" smtClean="0">
              <a:latin typeface="Arial" panose="020B0604020202020204" pitchFamily="34" charset="0"/>
              <a:ea typeface="Times New Roman" panose="02020603050405020304" pitchFamily="18" charset="0"/>
              <a:cs typeface="Arial" panose="020B0604020202020204" pitchFamily="34" charset="0"/>
            </a:endParaRPr>
          </a:p>
          <a:p>
            <a:pPr marL="457200" algn="just">
              <a:lnSpc>
                <a:spcPct val="115000"/>
              </a:lnSpc>
              <a:spcAft>
                <a:spcPts val="0"/>
              </a:spcAft>
            </a:pPr>
            <a:r>
              <a:rPr lang="es-ES" sz="2000" dirty="0" smtClean="0">
                <a:effectLst/>
                <a:latin typeface="Arial" panose="020B0604020202020204" pitchFamily="34" charset="0"/>
                <a:ea typeface="Times New Roman" panose="02020603050405020304" pitchFamily="18" charset="0"/>
                <a:cs typeface="Arial" panose="020B0604020202020204" pitchFamily="34" charset="0"/>
              </a:rPr>
              <a:t>Hasta aquí, hemos definido:</a:t>
            </a:r>
          </a:p>
          <a:p>
            <a:pPr marL="342900" lvl="0" indent="-342900" algn="just">
              <a:lnSpc>
                <a:spcPct val="150000"/>
              </a:lnSpc>
              <a:spcAft>
                <a:spcPts val="0"/>
              </a:spcAft>
              <a:buFont typeface="Wingdings" panose="05000000000000000000" pitchFamily="2" charset="2"/>
              <a:buChar char=""/>
            </a:pPr>
            <a:r>
              <a:rPr lang="es-ES_tradnl" sz="2000" dirty="0" smtClean="0">
                <a:effectLst/>
                <a:latin typeface="Arial" panose="020B0604020202020204" pitchFamily="34" charset="0"/>
                <a:ea typeface="Times New Roman" panose="02020603050405020304" pitchFamily="18" charset="0"/>
                <a:cs typeface="Arial" panose="020B0604020202020204" pitchFamily="34" charset="0"/>
              </a:rPr>
              <a:t>Definición de adolescencia. Crecimiento y desarrollo normal biológico, psicológico y social.</a:t>
            </a:r>
            <a:endParaRPr lang="es-ES" sz="2000" dirty="0" smtClean="0">
              <a:effectLst/>
              <a:latin typeface="Arial" panose="020B0604020202020204" pitchFamily="34" charset="0"/>
              <a:ea typeface="Times New Roman" panose="02020603050405020304" pitchFamily="18" charset="0"/>
              <a:cs typeface="Arial" panose="020B0604020202020204" pitchFamily="34" charset="0"/>
            </a:endParaRPr>
          </a:p>
          <a:p>
            <a:pPr marL="342900" lvl="0" indent="-342900" algn="just">
              <a:lnSpc>
                <a:spcPct val="150000"/>
              </a:lnSpc>
              <a:spcAft>
                <a:spcPts val="0"/>
              </a:spcAft>
              <a:buFont typeface="Wingdings" panose="05000000000000000000" pitchFamily="2" charset="2"/>
              <a:buChar char=""/>
            </a:pPr>
            <a:r>
              <a:rPr lang="es-ES_tradnl" sz="2000" dirty="0" smtClean="0">
                <a:effectLst/>
                <a:latin typeface="Arial" panose="020B0604020202020204" pitchFamily="34" charset="0"/>
                <a:ea typeface="Times New Roman" panose="02020603050405020304" pitchFamily="18" charset="0"/>
                <a:cs typeface="Arial" panose="020B0604020202020204" pitchFamily="34" charset="0"/>
              </a:rPr>
              <a:t>Desarrollo Puberal Normal y sus variantes. Desarrollo endocrino Menarquía.</a:t>
            </a:r>
            <a:r>
              <a:rPr lang="es-ES_tradnl" sz="2000" b="1" dirty="0" smtClean="0">
                <a:effectLst/>
                <a:latin typeface="Arial" panose="020B0604020202020204" pitchFamily="34" charset="0"/>
                <a:ea typeface="Times New Roman" panose="02020603050405020304" pitchFamily="18" charset="0"/>
                <a:cs typeface="Arial" panose="020B0604020202020204" pitchFamily="34" charset="0"/>
              </a:rPr>
              <a:t> </a:t>
            </a:r>
            <a:endParaRPr lang="es-ES" sz="2000" dirty="0" smtClean="0">
              <a:effectLst/>
              <a:latin typeface="Arial" panose="020B0604020202020204" pitchFamily="34" charset="0"/>
              <a:ea typeface="Times New Roman" panose="02020603050405020304" pitchFamily="18" charset="0"/>
              <a:cs typeface="Arial" panose="020B0604020202020204" pitchFamily="34" charset="0"/>
            </a:endParaRPr>
          </a:p>
          <a:p>
            <a:pPr marL="342900" lvl="0" indent="-342900" algn="just">
              <a:lnSpc>
                <a:spcPct val="150000"/>
              </a:lnSpc>
              <a:spcAft>
                <a:spcPts val="0"/>
              </a:spcAft>
              <a:buFont typeface="Wingdings" panose="05000000000000000000" pitchFamily="2" charset="2"/>
              <a:buChar char=""/>
            </a:pPr>
            <a:r>
              <a:rPr lang="es-ES_tradnl" sz="2000" dirty="0" smtClean="0">
                <a:effectLst/>
                <a:latin typeface="Arial" panose="020B0604020202020204" pitchFamily="34" charset="0"/>
                <a:ea typeface="Times New Roman" panose="02020603050405020304" pitchFamily="18" charset="0"/>
                <a:cs typeface="Arial" panose="020B0604020202020204" pitchFamily="34" charset="0"/>
              </a:rPr>
              <a:t>Correlación entre los eventos puberales.</a:t>
            </a:r>
            <a:endParaRPr lang="es-ES" sz="2000" dirty="0" smtClean="0">
              <a:effectLst/>
              <a:latin typeface="Arial" panose="020B0604020202020204" pitchFamily="34" charset="0"/>
              <a:ea typeface="Times New Roman" panose="02020603050405020304" pitchFamily="18" charset="0"/>
              <a:cs typeface="Arial" panose="020B0604020202020204" pitchFamily="34" charset="0"/>
            </a:endParaRPr>
          </a:p>
          <a:p>
            <a:pPr algn="just">
              <a:lnSpc>
                <a:spcPct val="150000"/>
              </a:lnSpc>
              <a:spcAft>
                <a:spcPts val="0"/>
              </a:spcAft>
            </a:pPr>
            <a:r>
              <a:rPr lang="es-ES_tradnl" sz="2000" dirty="0" smtClean="0">
                <a:effectLst/>
                <a:latin typeface="Arial" panose="020B0604020202020204" pitchFamily="34" charset="0"/>
                <a:ea typeface="Times New Roman" panose="02020603050405020304" pitchFamily="18" charset="0"/>
                <a:cs typeface="Arial" panose="020B0604020202020204" pitchFamily="34" charset="0"/>
              </a:rPr>
              <a:t>Resumiendo estos son los cambios que ocurren en las dos primeras décadas de la vida.</a:t>
            </a:r>
          </a:p>
          <a:p>
            <a:pPr algn="just">
              <a:lnSpc>
                <a:spcPct val="150000"/>
              </a:lnSpc>
              <a:spcAft>
                <a:spcPts val="0"/>
              </a:spcAft>
            </a:pPr>
            <a:endParaRPr lang="es-ES" sz="2000" dirty="0" smtClean="0">
              <a:effectLst/>
              <a:latin typeface="Arial" panose="020B0604020202020204" pitchFamily="34" charset="0"/>
              <a:ea typeface="Times New Roman" panose="02020603050405020304" pitchFamily="18" charset="0"/>
              <a:cs typeface="Arial" panose="020B0604020202020204" pitchFamily="34" charset="0"/>
            </a:endParaRPr>
          </a:p>
          <a:p>
            <a:pPr algn="just"/>
            <a:r>
              <a:rPr lang="es-ES_tradnl" sz="2000" b="1" i="1" dirty="0" smtClean="0">
                <a:effectLst/>
                <a:latin typeface="Arial" panose="020B0604020202020204" pitchFamily="34" charset="0"/>
                <a:ea typeface="Times New Roman" panose="02020603050405020304" pitchFamily="18" charset="0"/>
                <a:cs typeface="Arial" panose="020B0604020202020204" pitchFamily="34" charset="0"/>
              </a:rPr>
              <a:t> </a:t>
            </a:r>
            <a:r>
              <a:rPr lang="es-ES_tradnl" sz="2000" b="1" dirty="0">
                <a:latin typeface="Arial" panose="020B0604020202020204" pitchFamily="34" charset="0"/>
                <a:cs typeface="Arial" panose="020B0604020202020204" pitchFamily="34" charset="0"/>
              </a:rPr>
              <a:t>Próxima </a:t>
            </a:r>
            <a:r>
              <a:rPr lang="es-ES_tradnl" sz="2000" b="1" dirty="0" smtClean="0">
                <a:latin typeface="Arial" panose="020B0604020202020204" pitchFamily="34" charset="0"/>
                <a:cs typeface="Arial" panose="020B0604020202020204" pitchFamily="34" charset="0"/>
              </a:rPr>
              <a:t>actividad</a:t>
            </a:r>
          </a:p>
          <a:p>
            <a:pPr algn="just"/>
            <a:endParaRPr lang="es-ES" sz="2000" dirty="0">
              <a:latin typeface="Arial" panose="020B0604020202020204" pitchFamily="34" charset="0"/>
              <a:cs typeface="Arial" panose="020B0604020202020204" pitchFamily="34" charset="0"/>
            </a:endParaRPr>
          </a:p>
          <a:p>
            <a:pPr algn="just"/>
            <a:r>
              <a:rPr lang="es-ES_tradnl" sz="2000" dirty="0">
                <a:latin typeface="Arial" panose="020B0604020202020204" pitchFamily="34" charset="0"/>
                <a:cs typeface="Arial" panose="020B0604020202020204" pitchFamily="34" charset="0"/>
              </a:rPr>
              <a:t>Vulvovaginitis en la infancia y la adolescencia. Su manejo en la atención primaria. Las infecciones genitales en las diferentes etapas de la vida: prevención y conducta terapéutica: ITS e Enfermedad inflamatoria pélvica.</a:t>
            </a:r>
            <a:endParaRPr lang="es-ES" sz="2000" dirty="0">
              <a:latin typeface="Arial" panose="020B0604020202020204" pitchFamily="34" charset="0"/>
              <a:cs typeface="Arial" panose="020B0604020202020204" pitchFamily="34" charset="0"/>
            </a:endParaRPr>
          </a:p>
          <a:p>
            <a:r>
              <a:rPr lang="es-ES_tradnl" sz="2000" b="1" dirty="0">
                <a:latin typeface="Arial" panose="020B0604020202020204" pitchFamily="34" charset="0"/>
                <a:cs typeface="Arial" panose="020B0604020202020204" pitchFamily="34" charset="0"/>
              </a:rPr>
              <a:t> </a:t>
            </a:r>
            <a:endParaRPr lang="es-ES" sz="2000" dirty="0">
              <a:latin typeface="Arial" panose="020B0604020202020204" pitchFamily="34" charset="0"/>
              <a:cs typeface="Arial" panose="020B0604020202020204" pitchFamily="34" charset="0"/>
            </a:endParaRPr>
          </a:p>
          <a:p>
            <a:pPr>
              <a:lnSpc>
                <a:spcPct val="150000"/>
              </a:lnSpc>
              <a:spcAft>
                <a:spcPts val="0"/>
              </a:spcAft>
            </a:pPr>
            <a:endParaRPr lang="es-ES" sz="2400" dirty="0">
              <a:effectLst/>
              <a:latin typeface="Arial" panose="020B060402020202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294934061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2000138" y="731012"/>
            <a:ext cx="8934138" cy="3970318"/>
          </a:xfrm>
          <a:prstGeom prst="rect">
            <a:avLst/>
          </a:prstGeom>
        </p:spPr>
        <p:txBody>
          <a:bodyPr wrap="square">
            <a:spAutoFit/>
          </a:bodyPr>
          <a:lstStyle/>
          <a:p>
            <a:pPr>
              <a:lnSpc>
                <a:spcPct val="150000"/>
              </a:lnSpc>
              <a:spcAft>
                <a:spcPts val="0"/>
              </a:spcAft>
            </a:pPr>
            <a:r>
              <a:rPr lang="es-ES" sz="2400" b="1" dirty="0" smtClean="0">
                <a:effectLst/>
                <a:latin typeface="Arial" panose="020B0604020202020204" pitchFamily="34" charset="0"/>
                <a:ea typeface="Times New Roman" panose="02020603050405020304" pitchFamily="18" charset="0"/>
                <a:cs typeface="Arial" panose="020B0604020202020204" pitchFamily="34" charset="0"/>
              </a:rPr>
              <a:t>Bibliografía</a:t>
            </a:r>
          </a:p>
          <a:p>
            <a:pPr>
              <a:lnSpc>
                <a:spcPct val="150000"/>
              </a:lnSpc>
              <a:spcAft>
                <a:spcPts val="0"/>
              </a:spcAft>
            </a:pPr>
            <a:endParaRPr lang="es-ES" sz="2400" dirty="0" smtClean="0">
              <a:effectLst/>
              <a:latin typeface="Arial" panose="020B0604020202020204" pitchFamily="34" charset="0"/>
              <a:ea typeface="Times New Roman" panose="02020603050405020304" pitchFamily="18" charset="0"/>
              <a:cs typeface="Arial" panose="020B0604020202020204" pitchFamily="34" charset="0"/>
            </a:endParaRPr>
          </a:p>
          <a:p>
            <a:pPr marL="342900" indent="-342900" algn="just">
              <a:lnSpc>
                <a:spcPct val="150000"/>
              </a:lnSpc>
              <a:spcAft>
                <a:spcPts val="0"/>
              </a:spcAft>
              <a:buFont typeface="Wingdings" panose="05000000000000000000" pitchFamily="2" charset="2"/>
              <a:buChar char="Ø"/>
            </a:pPr>
            <a:r>
              <a:rPr lang="es-ES_tradnl" sz="2400" dirty="0" smtClean="0">
                <a:effectLst/>
                <a:latin typeface="Arial" panose="020B0604020202020204" pitchFamily="34" charset="0"/>
                <a:ea typeface="Times New Roman" panose="02020603050405020304" pitchFamily="18" charset="0"/>
                <a:cs typeface="Arial" panose="020B0604020202020204" pitchFamily="34" charset="0"/>
              </a:rPr>
              <a:t>Ginecología de la Adolescencia (Algunos aspectos). Documento del consenso S.E.G.O; 2017.</a:t>
            </a:r>
            <a:endParaRPr lang="es-ES" sz="2400" dirty="0" smtClean="0">
              <a:effectLst/>
              <a:latin typeface="Arial" panose="020B0604020202020204" pitchFamily="34" charset="0"/>
              <a:ea typeface="Times New Roman" panose="02020603050405020304" pitchFamily="18" charset="0"/>
              <a:cs typeface="Arial" panose="020B0604020202020204" pitchFamily="34" charset="0"/>
            </a:endParaRPr>
          </a:p>
          <a:p>
            <a:pPr marL="342900" indent="-342900" algn="just">
              <a:lnSpc>
                <a:spcPct val="150000"/>
              </a:lnSpc>
              <a:spcAft>
                <a:spcPts val="0"/>
              </a:spcAft>
              <a:buFont typeface="Wingdings" panose="05000000000000000000" pitchFamily="2" charset="2"/>
              <a:buChar char="Ø"/>
            </a:pPr>
            <a:r>
              <a:rPr lang="es-ES_tradnl" sz="2400" dirty="0" smtClean="0">
                <a:effectLst/>
                <a:latin typeface="Arial" panose="020B0604020202020204" pitchFamily="34" charset="0"/>
                <a:ea typeface="Times New Roman" panose="02020603050405020304" pitchFamily="18" charset="0"/>
                <a:cs typeface="Arial" panose="020B0604020202020204" pitchFamily="34" charset="0"/>
              </a:rPr>
              <a:t> Los adolescentes preguntan. Rodríguez Izquierdo, Aldo. Safora, Enríquez, Omayda. Editorial científico- técnica, 2018 ISBN 978-959-05-0684-0</a:t>
            </a:r>
            <a:endParaRPr lang="es-ES" sz="2400" dirty="0">
              <a:effectLst/>
              <a:latin typeface="Arial" panose="020B060402020202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354593066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801369" y="564979"/>
            <a:ext cx="9675812" cy="1573967"/>
          </a:xfrm>
        </p:spPr>
        <p:txBody>
          <a:bodyPr>
            <a:normAutofit/>
          </a:bodyPr>
          <a:lstStyle/>
          <a:p>
            <a:pPr lvl="0"/>
            <a:r>
              <a:rPr lang="es-ES_tradnl" sz="2400" b="1" dirty="0">
                <a:latin typeface="Arial" panose="020B0604020202020204" pitchFamily="34" charset="0"/>
                <a:cs typeface="Arial" panose="020B0604020202020204" pitchFamily="34" charset="0"/>
              </a:rPr>
              <a:t>Desarrollo Puberal Normal y sus variantes. Desarrollo endocrino Menarquía. </a:t>
            </a:r>
            <a:r>
              <a:rPr lang="es-ES" sz="2400" b="1" dirty="0">
                <a:latin typeface="Arial" panose="020B0604020202020204" pitchFamily="34" charset="0"/>
                <a:cs typeface="Arial" panose="020B0604020202020204" pitchFamily="34" charset="0"/>
              </a:rPr>
              <a:t/>
            </a:r>
            <a:br>
              <a:rPr lang="es-ES" sz="2400" b="1" dirty="0">
                <a:latin typeface="Arial" panose="020B0604020202020204" pitchFamily="34" charset="0"/>
                <a:cs typeface="Arial" panose="020B0604020202020204" pitchFamily="34" charset="0"/>
              </a:rPr>
            </a:br>
            <a:r>
              <a:rPr lang="es-ES_tradnl" sz="2400" b="1" dirty="0">
                <a:latin typeface="Arial" panose="020B0604020202020204" pitchFamily="34" charset="0"/>
                <a:cs typeface="Arial" panose="020B0604020202020204" pitchFamily="34" charset="0"/>
              </a:rPr>
              <a:t>Correlación entre los eventos puberales</a:t>
            </a:r>
            <a:r>
              <a:rPr lang="es-ES" sz="2400" dirty="0">
                <a:latin typeface="Arial" panose="020B0604020202020204" pitchFamily="34" charset="0"/>
                <a:cs typeface="Arial" panose="020B0604020202020204" pitchFamily="34" charset="0"/>
              </a:rPr>
              <a:t/>
            </a:r>
            <a:br>
              <a:rPr lang="es-ES" sz="2400" dirty="0">
                <a:latin typeface="Arial" panose="020B0604020202020204" pitchFamily="34" charset="0"/>
                <a:cs typeface="Arial" panose="020B0604020202020204" pitchFamily="34" charset="0"/>
              </a:rPr>
            </a:br>
            <a:endParaRPr lang="es-ES" sz="2400" dirty="0">
              <a:latin typeface="Arial" panose="020B0604020202020204" pitchFamily="34" charset="0"/>
              <a:cs typeface="Arial" panose="020B0604020202020204" pitchFamily="34" charset="0"/>
            </a:endParaRPr>
          </a:p>
        </p:txBody>
      </p:sp>
      <p:sp>
        <p:nvSpPr>
          <p:cNvPr id="3" name="Marcador de contenido 2"/>
          <p:cNvSpPr>
            <a:spLocks noGrp="1"/>
          </p:cNvSpPr>
          <p:nvPr>
            <p:ph idx="1"/>
          </p:nvPr>
        </p:nvSpPr>
        <p:spPr>
          <a:xfrm>
            <a:off x="1425571" y="1934830"/>
            <a:ext cx="10427408" cy="4776866"/>
          </a:xfrm>
        </p:spPr>
        <p:txBody>
          <a:bodyPr>
            <a:noAutofit/>
          </a:bodyPr>
          <a:lstStyle/>
          <a:p>
            <a:pPr algn="just"/>
            <a:r>
              <a:rPr lang="es-ES" sz="2000" b="1" dirty="0" smtClean="0">
                <a:latin typeface="Arial" panose="020B0604020202020204" pitchFamily="34" charset="0"/>
                <a:cs typeface="Arial" panose="020B0604020202020204" pitchFamily="34" charset="0"/>
              </a:rPr>
              <a:t>Pubertad</a:t>
            </a:r>
          </a:p>
          <a:p>
            <a:pPr marL="0" indent="0" algn="just">
              <a:buNone/>
            </a:pPr>
            <a:r>
              <a:rPr lang="es-ES" sz="2000" dirty="0">
                <a:latin typeface="Arial" panose="020B0604020202020204" pitchFamily="34" charset="0"/>
                <a:cs typeface="Arial" panose="020B0604020202020204" pitchFamily="34" charset="0"/>
              </a:rPr>
              <a:t>E</a:t>
            </a:r>
            <a:r>
              <a:rPr lang="es-ES" sz="2000" dirty="0" smtClean="0">
                <a:latin typeface="Arial" panose="020B0604020202020204" pitchFamily="34" charset="0"/>
                <a:cs typeface="Arial" panose="020B0604020202020204" pitchFamily="34" charset="0"/>
              </a:rPr>
              <a:t>tapa </a:t>
            </a:r>
            <a:r>
              <a:rPr lang="es-ES" sz="2000" dirty="0">
                <a:latin typeface="Arial" panose="020B0604020202020204" pitchFamily="34" charset="0"/>
                <a:cs typeface="Arial" panose="020B0604020202020204" pitchFamily="34" charset="0"/>
              </a:rPr>
              <a:t>de transición entre la infancia y la edad adulta de madurez sexual en que se realizan los cambios morfológicos y funcionales del organismo que conducen al inicio de la fertilidad.</a:t>
            </a:r>
          </a:p>
          <a:p>
            <a:pPr marL="0" indent="0" algn="just">
              <a:buNone/>
            </a:pPr>
            <a:r>
              <a:rPr lang="es-ES" sz="2000" dirty="0" smtClean="0">
                <a:latin typeface="Arial" panose="020B0604020202020204" pitchFamily="34" charset="0"/>
                <a:cs typeface="Arial" panose="020B0604020202020204" pitchFamily="34" charset="0"/>
              </a:rPr>
              <a:t>La </a:t>
            </a:r>
            <a:r>
              <a:rPr lang="es-ES" sz="2000" dirty="0">
                <a:latin typeface="Arial" panose="020B0604020202020204" pitchFamily="34" charset="0"/>
                <a:cs typeface="Arial" panose="020B0604020202020204" pitchFamily="34" charset="0"/>
              </a:rPr>
              <a:t>adquisición de esta capacidad de engendrar se conoce con el nombre de nubilidad. Las principales modificaciones, entre los cambios globales corporales que en esta época se registran, se podrían resumir en: </a:t>
            </a:r>
          </a:p>
          <a:p>
            <a:pPr algn="just"/>
            <a:r>
              <a:rPr lang="es-ES" sz="2000" dirty="0">
                <a:latin typeface="Arial" panose="020B0604020202020204" pitchFamily="34" charset="0"/>
                <a:cs typeface="Arial" panose="020B0604020202020204" pitchFamily="34" charset="0"/>
              </a:rPr>
              <a:t>1. reactivación del sistema liberador de gonadotropinas hipofisarias inhibido desde la vida intrauterina, </a:t>
            </a:r>
          </a:p>
          <a:p>
            <a:pPr algn="just"/>
            <a:r>
              <a:rPr lang="es-ES" sz="2000" dirty="0">
                <a:latin typeface="Arial" panose="020B0604020202020204" pitchFamily="34" charset="0"/>
                <a:cs typeface="Arial" panose="020B0604020202020204" pitchFamily="34" charset="0"/>
              </a:rPr>
              <a:t>2. incremento en la velocidad del crecimiento óseo, </a:t>
            </a:r>
          </a:p>
          <a:p>
            <a:pPr algn="just"/>
            <a:r>
              <a:rPr lang="es-ES" sz="2000" dirty="0">
                <a:latin typeface="Arial" panose="020B0604020202020204" pitchFamily="34" charset="0"/>
                <a:cs typeface="Arial" panose="020B0604020202020204" pitchFamily="34" charset="0"/>
              </a:rPr>
              <a:t>3. maduración del aparato genital y </a:t>
            </a:r>
          </a:p>
          <a:p>
            <a:pPr algn="just"/>
            <a:r>
              <a:rPr lang="es-ES" sz="2000" dirty="0">
                <a:latin typeface="Arial" panose="020B0604020202020204" pitchFamily="34" charset="0"/>
                <a:cs typeface="Arial" panose="020B0604020202020204" pitchFamily="34" charset="0"/>
              </a:rPr>
              <a:t>4. desarrollo de los caracteres sexuales secundarios.</a:t>
            </a:r>
          </a:p>
          <a:p>
            <a:pPr marL="0" indent="0" algn="just">
              <a:buNone/>
            </a:pPr>
            <a:endParaRPr lang="es-ES" sz="2000" b="1" i="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97675562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1475633" y="682789"/>
            <a:ext cx="10313232" cy="5113195"/>
          </a:xfrm>
          <a:prstGeom prst="rect">
            <a:avLst/>
          </a:prstGeom>
        </p:spPr>
        <p:txBody>
          <a:bodyPr wrap="square">
            <a:spAutoFit/>
          </a:bodyPr>
          <a:lstStyle/>
          <a:p>
            <a:pPr algn="just">
              <a:lnSpc>
                <a:spcPct val="115000"/>
              </a:lnSpc>
              <a:spcAft>
                <a:spcPts val="1000"/>
              </a:spcAft>
            </a:pPr>
            <a:r>
              <a:rPr lang="es-ES" sz="2400" b="1" dirty="0" smtClean="0">
                <a:effectLst/>
                <a:latin typeface="Arial" panose="020B0604020202020204" pitchFamily="34" charset="0"/>
                <a:ea typeface="Times New Roman" panose="02020603050405020304" pitchFamily="18" charset="0"/>
                <a:cs typeface="Times New Roman" panose="02020603050405020304" pitchFamily="18" charset="0"/>
              </a:rPr>
              <a:t>    Adolescencia</a:t>
            </a:r>
          </a:p>
          <a:p>
            <a:pPr algn="just">
              <a:lnSpc>
                <a:spcPct val="115000"/>
              </a:lnSpc>
              <a:spcAft>
                <a:spcPts val="1000"/>
              </a:spcAft>
            </a:pPr>
            <a:endParaRPr lang="es-ES" sz="2400" dirty="0" smtClean="0">
              <a:effectLst/>
              <a:latin typeface="Calibri" panose="020F0502020204030204" pitchFamily="34" charset="0"/>
              <a:ea typeface="Times New Roman" panose="02020603050405020304" pitchFamily="18" charset="0"/>
              <a:cs typeface="Times New Roman" panose="02020603050405020304" pitchFamily="18" charset="0"/>
            </a:endParaRPr>
          </a:p>
          <a:p>
            <a:pPr marL="457200" algn="just">
              <a:lnSpc>
                <a:spcPct val="115000"/>
              </a:lnSpc>
              <a:spcAft>
                <a:spcPts val="0"/>
              </a:spcAft>
            </a:pPr>
            <a:r>
              <a:rPr lang="es-ES" sz="2400" dirty="0" smtClean="0">
                <a:effectLst/>
                <a:latin typeface="Arial" panose="020B0604020202020204" pitchFamily="34" charset="0"/>
                <a:ea typeface="Times New Roman" panose="02020603050405020304" pitchFamily="18" charset="0"/>
                <a:cs typeface="Times New Roman" panose="02020603050405020304" pitchFamily="18" charset="0"/>
              </a:rPr>
              <a:t>Todo el período en que se realiza el conjunto de cambios rnorfológicos y psicológicos suele conocerse como adolescencia, y dentro de la misma podrían distinguirse tres etapas:</a:t>
            </a:r>
            <a:endParaRPr lang="es-ES" sz="2400" dirty="0" smtClean="0">
              <a:effectLst/>
              <a:latin typeface="Calibri" panose="020F0502020204030204" pitchFamily="34" charset="0"/>
              <a:ea typeface="Times New Roman" panose="02020603050405020304" pitchFamily="18" charset="0"/>
              <a:cs typeface="Times New Roman" panose="02020603050405020304" pitchFamily="18" charset="0"/>
            </a:endParaRPr>
          </a:p>
          <a:p>
            <a:pPr marL="457200" algn="just">
              <a:lnSpc>
                <a:spcPct val="150000"/>
              </a:lnSpc>
              <a:spcAft>
                <a:spcPts val="0"/>
              </a:spcAft>
            </a:pPr>
            <a:r>
              <a:rPr lang="es-ES" sz="2400" dirty="0" smtClean="0">
                <a:effectLst/>
                <a:latin typeface="Arial" panose="020B0604020202020204" pitchFamily="34" charset="0"/>
                <a:ea typeface="Times New Roman" panose="02020603050405020304" pitchFamily="18" charset="0"/>
                <a:cs typeface="Times New Roman" panose="02020603050405020304" pitchFamily="18" charset="0"/>
              </a:rPr>
              <a:t>I. </a:t>
            </a:r>
            <a:r>
              <a:rPr lang="es-ES" sz="2400" b="1" i="1" dirty="0" smtClean="0">
                <a:effectLst/>
                <a:latin typeface="Arial" panose="020B0604020202020204" pitchFamily="34" charset="0"/>
                <a:ea typeface="Times New Roman" panose="02020603050405020304" pitchFamily="18" charset="0"/>
                <a:cs typeface="Times New Roman" panose="02020603050405020304" pitchFamily="18" charset="0"/>
              </a:rPr>
              <a:t>Prepuberal:</a:t>
            </a:r>
            <a:r>
              <a:rPr lang="es-ES" sz="2400" dirty="0" smtClean="0">
                <a:effectLst/>
                <a:latin typeface="Arial" panose="020B0604020202020204" pitchFamily="34" charset="0"/>
                <a:ea typeface="Times New Roman" panose="02020603050405020304" pitchFamily="18" charset="0"/>
                <a:cs typeface="Times New Roman" panose="02020603050405020304" pitchFamily="18" charset="0"/>
              </a:rPr>
              <a:t> en que se inician los cambios en la morfología. </a:t>
            </a:r>
            <a:endParaRPr lang="es-ES" sz="2400" dirty="0" smtClean="0">
              <a:effectLst/>
              <a:latin typeface="Calibri" panose="020F0502020204030204" pitchFamily="34" charset="0"/>
              <a:ea typeface="Times New Roman" panose="02020603050405020304" pitchFamily="18" charset="0"/>
              <a:cs typeface="Times New Roman" panose="02020603050405020304" pitchFamily="18" charset="0"/>
            </a:endParaRPr>
          </a:p>
          <a:p>
            <a:pPr marL="457200" algn="just">
              <a:lnSpc>
                <a:spcPct val="150000"/>
              </a:lnSpc>
              <a:spcAft>
                <a:spcPts val="0"/>
              </a:spcAft>
            </a:pPr>
            <a:r>
              <a:rPr lang="es-ES" sz="2400" dirty="0" smtClean="0">
                <a:effectLst/>
                <a:latin typeface="Arial" panose="020B0604020202020204" pitchFamily="34" charset="0"/>
                <a:ea typeface="Times New Roman" panose="02020603050405020304" pitchFamily="18" charset="0"/>
                <a:cs typeface="Times New Roman" panose="02020603050405020304" pitchFamily="18" charset="0"/>
              </a:rPr>
              <a:t>II. </a:t>
            </a:r>
            <a:r>
              <a:rPr lang="es-ES" sz="2400" b="1" i="1" dirty="0" smtClean="0">
                <a:effectLst/>
                <a:latin typeface="Arial" panose="020B0604020202020204" pitchFamily="34" charset="0"/>
                <a:ea typeface="Times New Roman" panose="02020603050405020304" pitchFamily="18" charset="0"/>
                <a:cs typeface="Times New Roman" panose="02020603050405020304" pitchFamily="18" charset="0"/>
              </a:rPr>
              <a:t>Puberal </a:t>
            </a:r>
            <a:r>
              <a:rPr lang="es-ES" sz="2400" dirty="0" smtClean="0">
                <a:effectLst/>
                <a:latin typeface="Arial" panose="020B0604020202020204" pitchFamily="34" charset="0"/>
                <a:ea typeface="Times New Roman" panose="02020603050405020304" pitchFamily="18" charset="0"/>
                <a:cs typeface="Times New Roman" panose="02020603050405020304" pitchFamily="18" charset="0"/>
              </a:rPr>
              <a:t>(o pubertad propiamente dicha): en que se completa la maduración del aparato genital. </a:t>
            </a:r>
            <a:endParaRPr lang="es-ES" sz="2400" dirty="0" smtClean="0">
              <a:effectLst/>
              <a:latin typeface="Calibri" panose="020F0502020204030204" pitchFamily="34" charset="0"/>
              <a:ea typeface="Times New Roman" panose="02020603050405020304" pitchFamily="18" charset="0"/>
              <a:cs typeface="Times New Roman" panose="02020603050405020304" pitchFamily="18" charset="0"/>
            </a:endParaRPr>
          </a:p>
          <a:p>
            <a:pPr marL="457200" algn="just">
              <a:lnSpc>
                <a:spcPct val="150000"/>
              </a:lnSpc>
              <a:spcAft>
                <a:spcPts val="0"/>
              </a:spcAft>
            </a:pPr>
            <a:r>
              <a:rPr lang="es-ES" sz="2400" dirty="0" smtClean="0">
                <a:effectLst/>
                <a:latin typeface="Arial" panose="020B0604020202020204" pitchFamily="34" charset="0"/>
                <a:ea typeface="Times New Roman" panose="02020603050405020304" pitchFamily="18" charset="0"/>
                <a:cs typeface="Times New Roman" panose="02020603050405020304" pitchFamily="18" charset="0"/>
              </a:rPr>
              <a:t>III. </a:t>
            </a:r>
            <a:r>
              <a:rPr lang="es-ES" sz="2400" b="1" i="1" dirty="0" smtClean="0">
                <a:effectLst/>
                <a:latin typeface="Arial" panose="020B0604020202020204" pitchFamily="34" charset="0"/>
                <a:ea typeface="Times New Roman" panose="02020603050405020304" pitchFamily="18" charset="0"/>
                <a:cs typeface="Times New Roman" panose="02020603050405020304" pitchFamily="18" charset="0"/>
              </a:rPr>
              <a:t>Postpuberal:</a:t>
            </a:r>
            <a:r>
              <a:rPr lang="es-ES" sz="2400" dirty="0" smtClean="0">
                <a:effectLst/>
                <a:latin typeface="Arial" panose="020B0604020202020204" pitchFamily="34" charset="0"/>
                <a:ea typeface="Times New Roman" panose="02020603050405020304" pitchFamily="18" charset="0"/>
                <a:cs typeface="Times New Roman" panose="02020603050405020304" pitchFamily="18" charset="0"/>
              </a:rPr>
              <a:t> en que acaba el desarrollo somático y psicosexual.</a:t>
            </a:r>
            <a:endParaRPr lang="es-ES" sz="2400" dirty="0" smtClean="0">
              <a:effectLst/>
              <a:latin typeface="Calibri" panose="020F0502020204030204" pitchFamily="34" charset="0"/>
              <a:ea typeface="Times New Roman" panose="02020603050405020304" pitchFamily="18" charset="0"/>
              <a:cs typeface="Times New Roman" panose="02020603050405020304" pitchFamily="18" charset="0"/>
            </a:endParaRPr>
          </a:p>
          <a:p>
            <a:pPr marL="457200" algn="just">
              <a:lnSpc>
                <a:spcPct val="115000"/>
              </a:lnSpc>
              <a:spcAft>
                <a:spcPts val="1000"/>
              </a:spcAft>
            </a:pPr>
            <a:endParaRPr lang="es-ES" sz="24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9903375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n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06654" y="983805"/>
            <a:ext cx="8283265" cy="5006714"/>
          </a:xfrm>
          <a:prstGeom prst="rect">
            <a:avLst/>
          </a:prstGeom>
        </p:spPr>
      </p:pic>
    </p:spTree>
    <p:extLst>
      <p:ext uri="{BB962C8B-B14F-4D97-AF65-F5344CB8AC3E}">
        <p14:creationId xmlns:p14="http://schemas.microsoft.com/office/powerpoint/2010/main" val="216737068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1852185" y="765870"/>
            <a:ext cx="8859187" cy="5241435"/>
          </a:xfrm>
          <a:prstGeom prst="rect">
            <a:avLst/>
          </a:prstGeom>
        </p:spPr>
        <p:txBody>
          <a:bodyPr wrap="square">
            <a:spAutoFit/>
          </a:bodyPr>
          <a:lstStyle/>
          <a:p>
            <a:pPr algn="just">
              <a:lnSpc>
                <a:spcPct val="115000"/>
              </a:lnSpc>
              <a:spcAft>
                <a:spcPts val="1000"/>
              </a:spcAft>
            </a:pPr>
            <a:r>
              <a:rPr lang="es-ES" sz="2400" b="1" dirty="0" smtClean="0">
                <a:effectLst/>
                <a:latin typeface="Arial" panose="020B0604020202020204" pitchFamily="34" charset="0"/>
                <a:ea typeface="Times New Roman" panose="02020603050405020304" pitchFamily="18" charset="0"/>
                <a:cs typeface="Arial" panose="020B0604020202020204" pitchFamily="34" charset="0"/>
              </a:rPr>
              <a:t>Cronología de la pubertad</a:t>
            </a:r>
          </a:p>
          <a:p>
            <a:pPr algn="just">
              <a:lnSpc>
                <a:spcPct val="115000"/>
              </a:lnSpc>
              <a:spcAft>
                <a:spcPts val="1000"/>
              </a:spcAft>
            </a:pPr>
            <a:endParaRPr lang="es-ES" sz="2400" dirty="0" smtClean="0">
              <a:latin typeface="Arial" panose="020B0604020202020204" pitchFamily="34" charset="0"/>
              <a:ea typeface="Times New Roman" panose="02020603050405020304" pitchFamily="18" charset="0"/>
              <a:cs typeface="Arial" panose="020B0604020202020204" pitchFamily="34" charset="0"/>
            </a:endParaRPr>
          </a:p>
          <a:p>
            <a:pPr algn="just">
              <a:lnSpc>
                <a:spcPct val="115000"/>
              </a:lnSpc>
              <a:spcAft>
                <a:spcPts val="1000"/>
              </a:spcAft>
            </a:pPr>
            <a:r>
              <a:rPr lang="es-ES" sz="2400" dirty="0" smtClean="0">
                <a:effectLst/>
                <a:latin typeface="Arial" panose="020B0604020202020204" pitchFamily="34" charset="0"/>
                <a:ea typeface="Times New Roman" panose="02020603050405020304" pitchFamily="18" charset="0"/>
                <a:cs typeface="Arial" panose="020B0604020202020204" pitchFamily="34" charset="0"/>
              </a:rPr>
              <a:t>En cuanto a la cronología de la pubertad, transcurre en las mujeres aproximadamente, entre los 10 y los 16 años, y en ellas existe un marcador que es la aparición de la primera regla o menarquia. </a:t>
            </a:r>
          </a:p>
          <a:p>
            <a:pPr algn="just"/>
            <a:r>
              <a:rPr lang="es-ES" sz="2400" dirty="0" smtClean="0">
                <a:effectLst/>
                <a:latin typeface="Arial" panose="020B0604020202020204" pitchFamily="34" charset="0"/>
                <a:ea typeface="Times New Roman" panose="02020603050405020304" pitchFamily="18" charset="0"/>
                <a:cs typeface="Arial" panose="020B0604020202020204" pitchFamily="34" charset="0"/>
              </a:rPr>
              <a:t>De la misma manera que la menstruación es el síntoma más objetivo del ciclo femenino, la menarquia lo es de la pubertad femenina. En el último siglo ha habido una tendencia al adelanto de la pubertad. </a:t>
            </a:r>
          </a:p>
          <a:p>
            <a:pPr algn="just"/>
            <a:r>
              <a:rPr lang="es-ES" sz="2400" dirty="0" smtClean="0">
                <a:effectLst/>
                <a:latin typeface="Arial" panose="020B0604020202020204" pitchFamily="34" charset="0"/>
                <a:ea typeface="Times New Roman" panose="02020603050405020304" pitchFamily="18" charset="0"/>
                <a:cs typeface="Arial" panose="020B0604020202020204" pitchFamily="34" charset="0"/>
              </a:rPr>
              <a:t>Las primeras menstruaciones en nuestro medio se sitúan alrededor de los 12,5-13 años. </a:t>
            </a:r>
            <a:endParaRPr lang="es-ES"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3543007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1802867" y="1196261"/>
            <a:ext cx="4707661" cy="3539430"/>
          </a:xfrm>
          <a:prstGeom prst="rect">
            <a:avLst/>
          </a:prstGeom>
        </p:spPr>
        <p:txBody>
          <a:bodyPr wrap="square">
            <a:spAutoFit/>
          </a:bodyPr>
          <a:lstStyle/>
          <a:p>
            <a:r>
              <a:rPr lang="es-ES" sz="3200" b="1" i="1" dirty="0" smtClean="0">
                <a:latin typeface="Arial" panose="020B0604020202020204" pitchFamily="34" charset="0"/>
                <a:cs typeface="Arial" panose="020B0604020202020204" pitchFamily="34" charset="0"/>
              </a:rPr>
              <a:t>La pubertad representa un escalón de importancia cualitativa en el proceso de desarrollo desde la vida fetal a la madurez sexual. </a:t>
            </a:r>
            <a:endParaRPr lang="es-ES" sz="3200" b="1" i="1" dirty="0">
              <a:latin typeface="Arial" panose="020B0604020202020204" pitchFamily="34" charset="0"/>
              <a:cs typeface="Arial" panose="020B0604020202020204" pitchFamily="34" charset="0"/>
            </a:endParaRPr>
          </a:p>
        </p:txBody>
      </p:sp>
      <p:pic>
        <p:nvPicPr>
          <p:cNvPr id="3" name="Imagen 2"/>
          <p:cNvPicPr>
            <a:picLocks noChangeAspect="1"/>
          </p:cNvPicPr>
          <p:nvPr/>
        </p:nvPicPr>
        <p:blipFill>
          <a:blip r:embed="rId2"/>
          <a:stretch>
            <a:fillRect/>
          </a:stretch>
        </p:blipFill>
        <p:spPr>
          <a:xfrm>
            <a:off x="6820524" y="1069362"/>
            <a:ext cx="4646951" cy="3793229"/>
          </a:xfrm>
          <a:prstGeom prst="rect">
            <a:avLst/>
          </a:prstGeom>
        </p:spPr>
      </p:pic>
    </p:spTree>
    <p:extLst>
      <p:ext uri="{BB962C8B-B14F-4D97-AF65-F5344CB8AC3E}">
        <p14:creationId xmlns:p14="http://schemas.microsoft.com/office/powerpoint/2010/main" val="233828417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942652" y="710713"/>
            <a:ext cx="8911687" cy="1280890"/>
          </a:xfrm>
        </p:spPr>
        <p:txBody>
          <a:bodyPr>
            <a:normAutofit/>
          </a:bodyPr>
          <a:lstStyle/>
          <a:p>
            <a:pPr algn="just"/>
            <a:r>
              <a:rPr lang="es-ES" sz="2400" b="1" dirty="0" smtClean="0">
                <a:latin typeface="Arial" panose="020B0604020202020204" pitchFamily="34" charset="0"/>
                <a:cs typeface="Arial" panose="020B0604020202020204" pitchFamily="34" charset="0"/>
              </a:rPr>
              <a:t>Características</a:t>
            </a:r>
            <a:r>
              <a:rPr lang="es-ES" sz="2400" b="1" i="1" dirty="0" smtClean="0">
                <a:latin typeface="Arial" panose="020B0604020202020204" pitchFamily="34" charset="0"/>
                <a:cs typeface="Arial" panose="020B0604020202020204" pitchFamily="34" charset="0"/>
              </a:rPr>
              <a:t> </a:t>
            </a:r>
            <a:r>
              <a:rPr lang="es-ES" sz="2400" b="1" dirty="0" smtClean="0">
                <a:latin typeface="Arial" panose="020B0604020202020204" pitchFamily="34" charset="0"/>
                <a:cs typeface="Arial" panose="020B0604020202020204" pitchFamily="34" charset="0"/>
              </a:rPr>
              <a:t>del crecimiento puberal normal</a:t>
            </a:r>
            <a:r>
              <a:rPr lang="es-ES" sz="2400" b="1" i="1" dirty="0" smtClean="0">
                <a:latin typeface="Arial" panose="020B0604020202020204" pitchFamily="34" charset="0"/>
                <a:cs typeface="Arial" panose="020B0604020202020204" pitchFamily="34" charset="0"/>
              </a:rPr>
              <a:t/>
            </a:r>
            <a:br>
              <a:rPr lang="es-ES" sz="2400" b="1" i="1" dirty="0" smtClean="0">
                <a:latin typeface="Arial" panose="020B0604020202020204" pitchFamily="34" charset="0"/>
                <a:cs typeface="Arial" panose="020B0604020202020204" pitchFamily="34" charset="0"/>
              </a:rPr>
            </a:br>
            <a:r>
              <a:rPr lang="es-ES" sz="2400" dirty="0"/>
              <a:t/>
            </a:r>
            <a:br>
              <a:rPr lang="es-ES" sz="2400" dirty="0"/>
            </a:br>
            <a:endParaRPr lang="es-ES" sz="2400" dirty="0"/>
          </a:p>
        </p:txBody>
      </p:sp>
      <p:sp>
        <p:nvSpPr>
          <p:cNvPr id="3" name="Marcador de contenido 2"/>
          <p:cNvSpPr>
            <a:spLocks noGrp="1"/>
          </p:cNvSpPr>
          <p:nvPr>
            <p:ph idx="1"/>
          </p:nvPr>
        </p:nvSpPr>
        <p:spPr>
          <a:xfrm>
            <a:off x="2165290" y="1759895"/>
            <a:ext cx="8915400" cy="3777622"/>
          </a:xfrm>
        </p:spPr>
        <p:txBody>
          <a:bodyPr/>
          <a:lstStyle/>
          <a:p>
            <a:r>
              <a:rPr lang="es-ES" sz="2400" dirty="0">
                <a:latin typeface="Arial" panose="020B0604020202020204" pitchFamily="34" charset="0"/>
                <a:cs typeface="Arial" panose="020B0604020202020204" pitchFamily="34" charset="0"/>
              </a:rPr>
              <a:t>Desarrollo de los caracteres sexuales </a:t>
            </a:r>
            <a:r>
              <a:rPr lang="es-ES" sz="2400" dirty="0" smtClean="0">
                <a:latin typeface="Arial" panose="020B0604020202020204" pitchFamily="34" charset="0"/>
                <a:cs typeface="Arial" panose="020B0604020202020204" pitchFamily="34" charset="0"/>
              </a:rPr>
              <a:t>secundarios.</a:t>
            </a:r>
          </a:p>
          <a:p>
            <a:r>
              <a:rPr lang="es-ES" sz="2400" dirty="0">
                <a:latin typeface="Arial" panose="020B0604020202020204" pitchFamily="34" charset="0"/>
                <a:cs typeface="Arial" panose="020B0604020202020204" pitchFamily="34" charset="0"/>
              </a:rPr>
              <a:t>Ritmo del crecimiento cambia drásticamente  con una aceleración inicial  y una desaceleración  posterior  hasta concluir</a:t>
            </a:r>
          </a:p>
          <a:p>
            <a:pPr marL="0" indent="0" algn="r">
              <a:buNone/>
            </a:pPr>
            <a:r>
              <a:rPr lang="es-ES" b="1" i="1" dirty="0" smtClean="0">
                <a:latin typeface="Arial" panose="020B0604020202020204" pitchFamily="34" charset="0"/>
                <a:cs typeface="Arial" panose="020B0604020202020204" pitchFamily="34" charset="0"/>
              </a:rPr>
              <a:t>                                                      </a:t>
            </a:r>
            <a:r>
              <a:rPr lang="es-ES" sz="2000" b="1" i="1" dirty="0" smtClean="0">
                <a:latin typeface="Arial" panose="020B0604020202020204" pitchFamily="34" charset="0"/>
                <a:cs typeface="Arial" panose="020B0604020202020204" pitchFamily="34" charset="0"/>
              </a:rPr>
              <a:t>Incremento </a:t>
            </a:r>
            <a:r>
              <a:rPr lang="es-ES" sz="2000" b="1" i="1" dirty="0">
                <a:latin typeface="Arial" panose="020B0604020202020204" pitchFamily="34" charset="0"/>
                <a:cs typeface="Arial" panose="020B0604020202020204" pitchFamily="34" charset="0"/>
              </a:rPr>
              <a:t>progresivo en la secreción de esteroides sexuales Maduración del </a:t>
            </a:r>
            <a:r>
              <a:rPr lang="es-ES" sz="2000" b="1" i="1" dirty="0" smtClean="0">
                <a:latin typeface="Arial" panose="020B0604020202020204" pitchFamily="34" charset="0"/>
                <a:cs typeface="Arial" panose="020B0604020202020204" pitchFamily="34" charset="0"/>
              </a:rPr>
              <a:t>eje.</a:t>
            </a:r>
          </a:p>
          <a:p>
            <a:pPr marL="0" indent="0" algn="r">
              <a:buNone/>
            </a:pPr>
            <a:r>
              <a:rPr lang="es-ES" b="1" i="1" dirty="0" smtClean="0">
                <a:latin typeface="Arial" panose="020B0604020202020204" pitchFamily="34" charset="0"/>
                <a:cs typeface="Arial" panose="020B0604020202020204" pitchFamily="34" charset="0"/>
              </a:rPr>
              <a:t>  REGULACION HORMONAL              Aumento de la GH      (Intensidad pulsos)</a:t>
            </a:r>
          </a:p>
          <a:p>
            <a:pPr marL="0" indent="0" algn="r">
              <a:buNone/>
            </a:pPr>
            <a:endParaRPr lang="es-ES" b="1" i="1" dirty="0" smtClean="0">
              <a:latin typeface="Arial" panose="020B0604020202020204" pitchFamily="34" charset="0"/>
              <a:cs typeface="Arial" panose="020B0604020202020204" pitchFamily="34" charset="0"/>
            </a:endParaRPr>
          </a:p>
          <a:p>
            <a:pPr marL="0" indent="0">
              <a:buNone/>
            </a:pPr>
            <a:endParaRPr lang="es-ES" dirty="0">
              <a:latin typeface="Arial" panose="020B0604020202020204" pitchFamily="34" charset="0"/>
              <a:cs typeface="Arial" panose="020B0604020202020204" pitchFamily="34" charset="0"/>
            </a:endParaRPr>
          </a:p>
        </p:txBody>
      </p:sp>
      <p:sp>
        <p:nvSpPr>
          <p:cNvPr id="4" name="Abrir llave 3"/>
          <p:cNvSpPr/>
          <p:nvPr/>
        </p:nvSpPr>
        <p:spPr>
          <a:xfrm>
            <a:off x="5540665" y="3357896"/>
            <a:ext cx="404734" cy="1653015"/>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s-ES"/>
          </a:p>
        </p:txBody>
      </p:sp>
    </p:spTree>
    <p:extLst>
      <p:ext uri="{BB962C8B-B14F-4D97-AF65-F5344CB8AC3E}">
        <p14:creationId xmlns:p14="http://schemas.microsoft.com/office/powerpoint/2010/main" val="1043045702"/>
      </p:ext>
    </p:extLst>
  </p:cSld>
  <p:clrMapOvr>
    <a:masterClrMapping/>
  </p:clrMapOvr>
  <p:timing>
    <p:tnLst>
      <p:par>
        <p:cTn id="1" dur="indefinite" restart="never" nodeType="tmRoot"/>
      </p:par>
    </p:tnLst>
  </p:timing>
</p:sld>
</file>

<file path=ppt/theme/theme1.xml><?xml version="1.0" encoding="utf-8"?>
<a:theme xmlns:a="http://schemas.openxmlformats.org/drawingml/2006/main" name="Espiral">
  <a:themeElements>
    <a:clrScheme name="Espiral">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Espiral">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Espiral">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1_Espiral">
  <a:themeElements>
    <a:clrScheme name="Espiral">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Espiral">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Espiral">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209</TotalTime>
  <Words>1427</Words>
  <Application>Microsoft Office PowerPoint</Application>
  <PresentationFormat>Panorámica</PresentationFormat>
  <Paragraphs>127</Paragraphs>
  <Slides>22</Slides>
  <Notes>2</Notes>
  <HiddenSlides>0</HiddenSlides>
  <MMClips>0</MMClips>
  <ScaleCrop>false</ScaleCrop>
  <HeadingPairs>
    <vt:vector size="6" baseType="variant">
      <vt:variant>
        <vt:lpstr>Fuentes usadas</vt:lpstr>
      </vt:variant>
      <vt:variant>
        <vt:i4>6</vt:i4>
      </vt:variant>
      <vt:variant>
        <vt:lpstr>Tema</vt:lpstr>
      </vt:variant>
      <vt:variant>
        <vt:i4>2</vt:i4>
      </vt:variant>
      <vt:variant>
        <vt:lpstr>Títulos de diapositiva</vt:lpstr>
      </vt:variant>
      <vt:variant>
        <vt:i4>22</vt:i4>
      </vt:variant>
    </vt:vector>
  </HeadingPairs>
  <TitlesOfParts>
    <vt:vector size="30" baseType="lpstr">
      <vt:lpstr>Arial</vt:lpstr>
      <vt:lpstr>Calibri</vt:lpstr>
      <vt:lpstr>Century Gothic</vt:lpstr>
      <vt:lpstr>Times New Roman</vt:lpstr>
      <vt:lpstr>Wingdings</vt:lpstr>
      <vt:lpstr>Wingdings 3</vt:lpstr>
      <vt:lpstr>Espiral</vt:lpstr>
      <vt:lpstr>1_Espiral</vt:lpstr>
      <vt:lpstr>Presentación de PowerPoint</vt:lpstr>
      <vt:lpstr>Presentación de PowerPoint</vt:lpstr>
      <vt:lpstr>Presentación de PowerPoint</vt:lpstr>
      <vt:lpstr>Desarrollo Puberal Normal y sus variantes. Desarrollo endocrino Menarquía.  Correlación entre los eventos puberales </vt:lpstr>
      <vt:lpstr>Presentación de PowerPoint</vt:lpstr>
      <vt:lpstr>Presentación de PowerPoint</vt:lpstr>
      <vt:lpstr>Presentación de PowerPoint</vt:lpstr>
      <vt:lpstr>Presentación de PowerPoint</vt:lpstr>
      <vt:lpstr>Características del crecimiento puberal normal  </vt:lpstr>
      <vt:lpstr>Presentación de PowerPoint</vt:lpstr>
      <vt:lpstr> Patrones auxológicos de crecimiento puberal </vt:lpstr>
      <vt:lpstr>Presentación de PowerPoint</vt:lpstr>
      <vt:lpstr>Fenómenos principales de la pubertad </vt:lpstr>
      <vt:lpstr>Cambios físicos en la pubertad</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Yudy</dc:creator>
  <cp:lastModifiedBy>Marbelys Dominico Solis</cp:lastModifiedBy>
  <cp:revision>19</cp:revision>
  <dcterms:created xsi:type="dcterms:W3CDTF">2019-05-23T15:20:34Z</dcterms:created>
  <dcterms:modified xsi:type="dcterms:W3CDTF">2019-06-06T17:08:00Z</dcterms:modified>
</cp:coreProperties>
</file>