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9" r:id="rId3"/>
    <p:sldId id="260" r:id="rId4"/>
    <p:sldId id="261" r:id="rId5"/>
    <p:sldId id="262" r:id="rId6"/>
    <p:sldId id="28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2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62D5D-2806-4378-B7E2-0C4665E547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8C760A-B70C-45EB-873C-9C9F8A483CE2}">
      <dgm:prSet custT="1"/>
      <dgm:spPr/>
      <dgm:t>
        <a:bodyPr/>
        <a:lstStyle/>
        <a:p>
          <a:pPr algn="l" rtl="0"/>
          <a:r>
            <a:rPr lang="es-EC" sz="2800" i="1" dirty="0" smtClean="0">
              <a:latin typeface="Arial" panose="020B0604020202020204" pitchFamily="34" charset="0"/>
              <a:cs typeface="Arial" panose="020B0604020202020204" pitchFamily="34" charset="0"/>
            </a:rPr>
            <a:t>La fisiología de la maduración sexual se comporta como un proceso gradual.</a:t>
          </a:r>
          <a:endParaRPr lang="es-EC" sz="2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E7C68-324B-4812-9133-4F7D1CFD488E}" type="parTrans" cxnId="{3F715A85-067D-4D3F-B576-F92223E08EE5}">
      <dgm:prSet/>
      <dgm:spPr/>
      <dgm:t>
        <a:bodyPr/>
        <a:lstStyle/>
        <a:p>
          <a:endParaRPr lang="es-EC"/>
        </a:p>
      </dgm:t>
    </dgm:pt>
    <dgm:pt modelId="{80908DC7-49EC-4EB3-BF6B-40391E22C5BE}" type="sibTrans" cxnId="{3F715A85-067D-4D3F-B576-F92223E08EE5}">
      <dgm:prSet/>
      <dgm:spPr/>
      <dgm:t>
        <a:bodyPr/>
        <a:lstStyle/>
        <a:p>
          <a:endParaRPr lang="es-EC"/>
        </a:p>
      </dgm:t>
    </dgm:pt>
    <dgm:pt modelId="{BB149670-D3CF-4BBD-A094-6AC34D85A6D9}">
      <dgm:prSet custT="1"/>
      <dgm:spPr/>
      <dgm:t>
        <a:bodyPr/>
        <a:lstStyle/>
        <a:p>
          <a:pPr algn="l" rtl="0"/>
          <a:r>
            <a:rPr lang="es-EC" sz="2800" i="1" dirty="0" smtClean="0">
              <a:latin typeface="Arial" panose="020B0604020202020204" pitchFamily="34" charset="0"/>
              <a:cs typeface="Arial" panose="020B0604020202020204" pitchFamily="34" charset="0"/>
            </a:rPr>
            <a:t>Maduración progresiva del sistema nervioso central en el tránsito. </a:t>
          </a:r>
          <a:endParaRPr lang="es-EC" sz="2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C1705-AF07-4E64-8CD5-A01501CE6E60}" type="parTrans" cxnId="{18D3E34B-3D85-41E7-B6E5-3F2E5769A5F6}">
      <dgm:prSet/>
      <dgm:spPr/>
      <dgm:t>
        <a:bodyPr/>
        <a:lstStyle/>
        <a:p>
          <a:endParaRPr lang="es-EC"/>
        </a:p>
      </dgm:t>
    </dgm:pt>
    <dgm:pt modelId="{49352139-0B9C-466A-AB54-91C83C9040D3}" type="sibTrans" cxnId="{18D3E34B-3D85-41E7-B6E5-3F2E5769A5F6}">
      <dgm:prSet/>
      <dgm:spPr/>
      <dgm:t>
        <a:bodyPr/>
        <a:lstStyle/>
        <a:p>
          <a:endParaRPr lang="es-EC"/>
        </a:p>
      </dgm:t>
    </dgm:pt>
    <dgm:pt modelId="{5020D319-89DA-4E8A-82C2-CA2E7D64C802}">
      <dgm:prSet custT="1"/>
      <dgm:spPr/>
      <dgm:t>
        <a:bodyPr/>
        <a:lstStyle/>
        <a:p>
          <a:pPr rtl="0"/>
          <a:r>
            <a:rPr lang="es-EC" sz="2800" i="1" dirty="0" smtClean="0">
              <a:latin typeface="Arial" panose="020B0604020202020204" pitchFamily="34" charset="0"/>
              <a:cs typeface="Arial" panose="020B0604020202020204" pitchFamily="34" charset="0"/>
            </a:rPr>
            <a:t>Niñez a la adultez de la mujer</a:t>
          </a:r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27620-9C18-41D0-AFBB-CA51498D9427}" type="parTrans" cxnId="{D75AAEF7-B08B-498F-9079-688F11BF8104}">
      <dgm:prSet/>
      <dgm:spPr/>
      <dgm:t>
        <a:bodyPr/>
        <a:lstStyle/>
        <a:p>
          <a:endParaRPr lang="es-EC"/>
        </a:p>
      </dgm:t>
    </dgm:pt>
    <dgm:pt modelId="{0D1187D3-DD1C-4EC9-BE5C-E54115B209C4}" type="sibTrans" cxnId="{D75AAEF7-B08B-498F-9079-688F11BF8104}">
      <dgm:prSet/>
      <dgm:spPr/>
      <dgm:t>
        <a:bodyPr/>
        <a:lstStyle/>
        <a:p>
          <a:endParaRPr lang="es-EC"/>
        </a:p>
      </dgm:t>
    </dgm:pt>
    <dgm:pt modelId="{23461C11-0C5E-4049-9A36-FFD543D89818}" type="pres">
      <dgm:prSet presAssocID="{73362D5D-2806-4378-B7E2-0C4665E547A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D1855BE-260E-4F84-9C41-E861AA22BE45}" type="pres">
      <dgm:prSet presAssocID="{73362D5D-2806-4378-B7E2-0C4665E547AB}" presName="pyramid" presStyleLbl="node1" presStyleIdx="0" presStyleCnt="1"/>
      <dgm:spPr/>
    </dgm:pt>
    <dgm:pt modelId="{8242661E-8491-4BE2-8E6C-616D05AB2BE4}" type="pres">
      <dgm:prSet presAssocID="{73362D5D-2806-4378-B7E2-0C4665E547AB}" presName="theList" presStyleCnt="0"/>
      <dgm:spPr/>
    </dgm:pt>
    <dgm:pt modelId="{9CA7655D-4846-4882-A2B6-0F692E078960}" type="pres">
      <dgm:prSet presAssocID="{538C760A-B70C-45EB-873C-9C9F8A483CE2}" presName="aNode" presStyleLbl="fgAcc1" presStyleIdx="0" presStyleCnt="3" custScaleX="120826" custLinFactNeighborX="20452" custLinFactNeighborY="4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F10A49-1C9C-4EF7-88A0-95F6D35A9106}" type="pres">
      <dgm:prSet presAssocID="{538C760A-B70C-45EB-873C-9C9F8A483CE2}" presName="aSpace" presStyleCnt="0"/>
      <dgm:spPr/>
    </dgm:pt>
    <dgm:pt modelId="{A3E76B4B-E8B4-4A88-B5E3-48ED82F12EC8}" type="pres">
      <dgm:prSet presAssocID="{BB149670-D3CF-4BBD-A094-6AC34D85A6D9}" presName="aNode" presStyleLbl="fgAcc1" presStyleIdx="1" presStyleCnt="3" custScaleX="117848" custLinFactNeighborX="18084" custLinFactNeighborY="141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4EDE01-2C96-4E92-81C1-2828C78CA901}" type="pres">
      <dgm:prSet presAssocID="{BB149670-D3CF-4BBD-A094-6AC34D85A6D9}" presName="aSpace" presStyleCnt="0"/>
      <dgm:spPr/>
    </dgm:pt>
    <dgm:pt modelId="{77D10B90-1BE6-4F24-98B5-E475D651CDC0}" type="pres">
      <dgm:prSet presAssocID="{5020D319-89DA-4E8A-82C2-CA2E7D64C802}" presName="aNode" presStyleLbl="fgAcc1" presStyleIdx="2" presStyleCnt="3" custScaleX="117848" custLinFactNeighborX="20021" custLinFactNeighborY="4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10317-1169-4861-ACA9-36BA5FFABC61}" type="pres">
      <dgm:prSet presAssocID="{5020D319-89DA-4E8A-82C2-CA2E7D64C802}" presName="aSpace" presStyleCnt="0"/>
      <dgm:spPr/>
    </dgm:pt>
  </dgm:ptLst>
  <dgm:cxnLst>
    <dgm:cxn modelId="{BCFF0F95-770E-40D9-9478-4DCC58B713F7}" type="presOf" srcId="{73362D5D-2806-4378-B7E2-0C4665E547AB}" destId="{23461C11-0C5E-4049-9A36-FFD543D89818}" srcOrd="0" destOrd="0" presId="urn:microsoft.com/office/officeart/2005/8/layout/pyramid2"/>
    <dgm:cxn modelId="{D75AAEF7-B08B-498F-9079-688F11BF8104}" srcId="{73362D5D-2806-4378-B7E2-0C4665E547AB}" destId="{5020D319-89DA-4E8A-82C2-CA2E7D64C802}" srcOrd="2" destOrd="0" parTransId="{8FA27620-9C18-41D0-AFBB-CA51498D9427}" sibTransId="{0D1187D3-DD1C-4EC9-BE5C-E54115B209C4}"/>
    <dgm:cxn modelId="{7D64B0DF-400B-4AC9-90DA-E2B615D33DB2}" type="presOf" srcId="{538C760A-B70C-45EB-873C-9C9F8A483CE2}" destId="{9CA7655D-4846-4882-A2B6-0F692E078960}" srcOrd="0" destOrd="0" presId="urn:microsoft.com/office/officeart/2005/8/layout/pyramid2"/>
    <dgm:cxn modelId="{18D3E34B-3D85-41E7-B6E5-3F2E5769A5F6}" srcId="{73362D5D-2806-4378-B7E2-0C4665E547AB}" destId="{BB149670-D3CF-4BBD-A094-6AC34D85A6D9}" srcOrd="1" destOrd="0" parTransId="{A68C1705-AF07-4E64-8CD5-A01501CE6E60}" sibTransId="{49352139-0B9C-466A-AB54-91C83C9040D3}"/>
    <dgm:cxn modelId="{646224C1-F607-49B8-8050-EA1FF13EA8AB}" type="presOf" srcId="{BB149670-D3CF-4BBD-A094-6AC34D85A6D9}" destId="{A3E76B4B-E8B4-4A88-B5E3-48ED82F12EC8}" srcOrd="0" destOrd="0" presId="urn:microsoft.com/office/officeart/2005/8/layout/pyramid2"/>
    <dgm:cxn modelId="{3F715A85-067D-4D3F-B576-F92223E08EE5}" srcId="{73362D5D-2806-4378-B7E2-0C4665E547AB}" destId="{538C760A-B70C-45EB-873C-9C9F8A483CE2}" srcOrd="0" destOrd="0" parTransId="{74BE7C68-324B-4812-9133-4F7D1CFD488E}" sibTransId="{80908DC7-49EC-4EB3-BF6B-40391E22C5BE}"/>
    <dgm:cxn modelId="{D7FDBF0F-3553-40F8-ACD8-2D91AF417BCB}" type="presOf" srcId="{5020D319-89DA-4E8A-82C2-CA2E7D64C802}" destId="{77D10B90-1BE6-4F24-98B5-E475D651CDC0}" srcOrd="0" destOrd="0" presId="urn:microsoft.com/office/officeart/2005/8/layout/pyramid2"/>
    <dgm:cxn modelId="{6E0571B0-4377-4FED-B907-0D422E41BF70}" type="presParOf" srcId="{23461C11-0C5E-4049-9A36-FFD543D89818}" destId="{DD1855BE-260E-4F84-9C41-E861AA22BE45}" srcOrd="0" destOrd="0" presId="urn:microsoft.com/office/officeart/2005/8/layout/pyramid2"/>
    <dgm:cxn modelId="{65D45D67-8329-4683-B099-48BD219E817F}" type="presParOf" srcId="{23461C11-0C5E-4049-9A36-FFD543D89818}" destId="{8242661E-8491-4BE2-8E6C-616D05AB2BE4}" srcOrd="1" destOrd="0" presId="urn:microsoft.com/office/officeart/2005/8/layout/pyramid2"/>
    <dgm:cxn modelId="{109FEE57-39D1-4C59-9831-60118F14EF14}" type="presParOf" srcId="{8242661E-8491-4BE2-8E6C-616D05AB2BE4}" destId="{9CA7655D-4846-4882-A2B6-0F692E078960}" srcOrd="0" destOrd="0" presId="urn:microsoft.com/office/officeart/2005/8/layout/pyramid2"/>
    <dgm:cxn modelId="{4B893692-9906-43FB-8797-CFBDC06551D2}" type="presParOf" srcId="{8242661E-8491-4BE2-8E6C-616D05AB2BE4}" destId="{C9F10A49-1C9C-4EF7-88A0-95F6D35A9106}" srcOrd="1" destOrd="0" presId="urn:microsoft.com/office/officeart/2005/8/layout/pyramid2"/>
    <dgm:cxn modelId="{5C96F2DC-5999-4DED-9E44-99BCC96FCA36}" type="presParOf" srcId="{8242661E-8491-4BE2-8E6C-616D05AB2BE4}" destId="{A3E76B4B-E8B4-4A88-B5E3-48ED82F12EC8}" srcOrd="2" destOrd="0" presId="urn:microsoft.com/office/officeart/2005/8/layout/pyramid2"/>
    <dgm:cxn modelId="{6DAFB23A-B0B3-4141-8AED-8992862D6578}" type="presParOf" srcId="{8242661E-8491-4BE2-8E6C-616D05AB2BE4}" destId="{A04EDE01-2C96-4E92-81C1-2828C78CA901}" srcOrd="3" destOrd="0" presId="urn:microsoft.com/office/officeart/2005/8/layout/pyramid2"/>
    <dgm:cxn modelId="{E5004101-F8A9-40D9-B992-AE6FEEB69A49}" type="presParOf" srcId="{8242661E-8491-4BE2-8E6C-616D05AB2BE4}" destId="{77D10B90-1BE6-4F24-98B5-E475D651CDC0}" srcOrd="4" destOrd="0" presId="urn:microsoft.com/office/officeart/2005/8/layout/pyramid2"/>
    <dgm:cxn modelId="{2B825421-0B1D-4139-B7B9-CEF2AFC2CCB1}" type="presParOf" srcId="{8242661E-8491-4BE2-8E6C-616D05AB2BE4}" destId="{9F010317-1169-4861-ACA9-36BA5FFABC6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CA2AA-51A6-4931-A6CB-189B41097E4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3CB380-1771-4F46-B95D-BAC380BC202B}">
      <dgm:prSet custT="1"/>
      <dgm:spPr/>
      <dgm:t>
        <a:bodyPr/>
        <a:lstStyle/>
        <a:p>
          <a:pPr rtl="0"/>
          <a:r>
            <a:rPr lang="es-EC" sz="2800" b="1" dirty="0" smtClean="0">
              <a:latin typeface="Arial" panose="020B0604020202020204" pitchFamily="34" charset="0"/>
              <a:cs typeface="Arial" panose="020B0604020202020204" pitchFamily="34" charset="0"/>
            </a:rPr>
            <a:t>CICLO OVÁRICO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9C594-221A-4BCC-B343-7ED712E34785}" type="parTrans" cxnId="{980E5591-73E6-4C9E-946C-BEFEB967D449}">
      <dgm:prSet/>
      <dgm:spPr/>
      <dgm:t>
        <a:bodyPr/>
        <a:lstStyle/>
        <a:p>
          <a:endParaRPr lang="es-EC"/>
        </a:p>
      </dgm:t>
    </dgm:pt>
    <dgm:pt modelId="{56C145B7-F1C5-4B99-9461-3FB66D56C64D}" type="sibTrans" cxnId="{980E5591-73E6-4C9E-946C-BEFEB967D449}">
      <dgm:prSet/>
      <dgm:spPr/>
      <dgm:t>
        <a:bodyPr/>
        <a:lstStyle/>
        <a:p>
          <a:endParaRPr lang="es-EC"/>
        </a:p>
      </dgm:t>
    </dgm:pt>
    <dgm:pt modelId="{D188247E-762E-4BE1-983C-326225EAD9E3}">
      <dgm:prSet custT="1"/>
      <dgm:spPr/>
      <dgm:t>
        <a:bodyPr/>
        <a:lstStyle/>
        <a:p>
          <a:pPr algn="l" rtl="0"/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Por la </a:t>
          </a:r>
          <a:r>
            <a:rPr lang="es-EC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estimulación</a:t>
          </a:r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 de la hormona hipofisaria gonadotropina y foliculoestimulante, comenzarán a crecer y desarrollarse varios folículos en el ovario, y uno de ellos llegará a la etapa de madurez o folículo de </a:t>
          </a:r>
          <a:r>
            <a:rPr lang="es-EC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De</a:t>
          </a:r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Graaf</a:t>
          </a:r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, el cual contiene un óvulo listo para ser liberado y posiblemente fecundado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E5ABE-4E6F-4D1A-AD34-635CC494452D}" type="parTrans" cxnId="{DCA19048-54AD-4235-B911-65B56A23D606}">
      <dgm:prSet/>
      <dgm:spPr/>
      <dgm:t>
        <a:bodyPr/>
        <a:lstStyle/>
        <a:p>
          <a:endParaRPr lang="es-EC"/>
        </a:p>
      </dgm:t>
    </dgm:pt>
    <dgm:pt modelId="{480845C2-F777-42D2-93B8-24F77A089E26}" type="sibTrans" cxnId="{DCA19048-54AD-4235-B911-65B56A23D606}">
      <dgm:prSet/>
      <dgm:spPr/>
      <dgm:t>
        <a:bodyPr/>
        <a:lstStyle/>
        <a:p>
          <a:endParaRPr lang="es-EC" dirty="0"/>
        </a:p>
      </dgm:t>
    </dgm:pt>
    <dgm:pt modelId="{ADD62A01-9053-4104-9FC0-B7ED32CA6C14}">
      <dgm:prSet custT="1"/>
      <dgm:spPr/>
      <dgm:t>
        <a:bodyPr/>
        <a:lstStyle/>
        <a:p>
          <a:pPr rtl="0"/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Para llegar a este estadio, previamente el folículo atravesará las etapas de </a:t>
          </a:r>
          <a:r>
            <a:rPr lang="es-EC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primario, secundario y terciario.</a:t>
          </a:r>
          <a:endParaRPr lang="es-EC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1AB29-FA23-48D2-A128-EAC12FA0307D}" type="parTrans" cxnId="{E181DF84-B665-47B6-95B3-AC0555285328}">
      <dgm:prSet/>
      <dgm:spPr/>
      <dgm:t>
        <a:bodyPr/>
        <a:lstStyle/>
        <a:p>
          <a:endParaRPr lang="es-EC"/>
        </a:p>
      </dgm:t>
    </dgm:pt>
    <dgm:pt modelId="{7F91871F-4E8E-452B-A5BB-4CD24ECD728F}" type="sibTrans" cxnId="{E181DF84-B665-47B6-95B3-AC0555285328}">
      <dgm:prSet/>
      <dgm:spPr/>
      <dgm:t>
        <a:bodyPr/>
        <a:lstStyle/>
        <a:p>
          <a:endParaRPr lang="es-EC"/>
        </a:p>
      </dgm:t>
    </dgm:pt>
    <dgm:pt modelId="{B252CCD2-B50F-4BE2-AE81-1D71D9CBFA17}">
      <dgm:prSet custT="1"/>
      <dgm:spPr/>
      <dgm:t>
        <a:bodyPr/>
        <a:lstStyle/>
        <a:p>
          <a:pPr algn="l" rtl="0"/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El óvulo contenido en el folículo se abre paso al exterior al producirse la ruptura folicular (</a:t>
          </a:r>
          <a:r>
            <a:rPr lang="es-EC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ovulación o puesta ovular). </a:t>
          </a:r>
          <a:endParaRPr lang="es-EC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94C6F-3BFE-47DA-852C-39B115BC4BE8}" type="parTrans" cxnId="{F81C0E6C-18FF-4C96-96C5-4D9FE8EE8AC5}">
      <dgm:prSet/>
      <dgm:spPr/>
      <dgm:t>
        <a:bodyPr/>
        <a:lstStyle/>
        <a:p>
          <a:endParaRPr lang="es-EC"/>
        </a:p>
      </dgm:t>
    </dgm:pt>
    <dgm:pt modelId="{7BB41EA3-EAA4-49FD-87FE-D3660136D3A3}" type="sibTrans" cxnId="{F81C0E6C-18FF-4C96-96C5-4D9FE8EE8AC5}">
      <dgm:prSet/>
      <dgm:spPr/>
      <dgm:t>
        <a:bodyPr/>
        <a:lstStyle/>
        <a:p>
          <a:endParaRPr lang="es-EC"/>
        </a:p>
      </dgm:t>
    </dgm:pt>
    <dgm:pt modelId="{00096D1B-8510-4487-8DDC-E6B27B58D207}">
      <dgm:prSet/>
      <dgm:spPr/>
      <dgm:t>
        <a:bodyPr/>
        <a:lstStyle/>
        <a:p>
          <a:pPr rtl="0"/>
          <a:r>
            <a:rPr lang="es-EC" i="1" dirty="0" smtClean="0">
              <a:latin typeface="Arial" panose="020B0604020202020204" pitchFamily="34" charset="0"/>
              <a:cs typeface="Arial" panose="020B0604020202020204" pitchFamily="34" charset="0"/>
            </a:rPr>
            <a:t>Se invoca en este hecho la acción conjunta de FSH y LH con la participación de la prostaglandina, </a:t>
          </a:r>
          <a:r>
            <a:rPr lang="es-EC" i="1" dirty="0" err="1" smtClean="0">
              <a:latin typeface="Arial" panose="020B0604020202020204" pitchFamily="34" charset="0"/>
              <a:cs typeface="Arial" panose="020B0604020202020204" pitchFamily="34" charset="0"/>
            </a:rPr>
            <a:t>colagenasa</a:t>
          </a:r>
          <a:r>
            <a:rPr lang="es-EC" i="1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EC" i="1" dirty="0" err="1" smtClean="0">
              <a:latin typeface="Arial" panose="020B0604020202020204" pitchFamily="34" charset="0"/>
              <a:cs typeface="Arial" panose="020B0604020202020204" pitchFamily="34" charset="0"/>
            </a:rPr>
            <a:t>plasmina</a:t>
          </a:r>
          <a:r>
            <a:rPr lang="es-EC" i="1" dirty="0" smtClean="0">
              <a:latin typeface="Arial" panose="020B0604020202020204" pitchFamily="34" charset="0"/>
              <a:cs typeface="Arial" panose="020B0604020202020204" pitchFamily="34" charset="0"/>
            </a:rPr>
            <a:t> en la puesta ovular. </a:t>
          </a:r>
          <a:endParaRPr lang="es-EC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44456-BB87-4322-AEA3-D95CFD44E07D}" type="parTrans" cxnId="{2BCB21D9-F402-4D5E-8A1B-E0777592383A}">
      <dgm:prSet/>
      <dgm:spPr/>
      <dgm:t>
        <a:bodyPr/>
        <a:lstStyle/>
        <a:p>
          <a:endParaRPr lang="es-EC"/>
        </a:p>
      </dgm:t>
    </dgm:pt>
    <dgm:pt modelId="{CC5370F2-B0D9-49A7-B60F-602EA137F3B6}" type="sibTrans" cxnId="{2BCB21D9-F402-4D5E-8A1B-E0777592383A}">
      <dgm:prSet/>
      <dgm:spPr/>
      <dgm:t>
        <a:bodyPr/>
        <a:lstStyle/>
        <a:p>
          <a:endParaRPr lang="es-EC"/>
        </a:p>
      </dgm:t>
    </dgm:pt>
    <dgm:pt modelId="{D11B7795-EA1F-404E-8AB6-E0C0E0D470E1}">
      <dgm:prSet custT="1"/>
      <dgm:spPr/>
      <dgm:t>
        <a:bodyPr/>
        <a:lstStyle/>
        <a:p>
          <a:pPr algn="l" rtl="0"/>
          <a:r>
            <a:rPr lang="es-EC" sz="2000" i="1" dirty="0" smtClean="0">
              <a:latin typeface="Arial" panose="020B0604020202020204" pitchFamily="34" charset="0"/>
              <a:cs typeface="Arial" panose="020B0604020202020204" pitchFamily="34" charset="0"/>
            </a:rPr>
            <a:t>Comienza en este momento la formación del cuerpo amarillo,  se convierte en una glándula de secreción interna típica, productora de progesterona y en menor cantidad de estrógenos. Tendrá una actividad funcional de 8 a 10 días, si el óvulo no es fecundado, y decrecerá paulatinamente en su secreción hasta desaparecer</a:t>
          </a:r>
          <a:endParaRPr lang="es-EC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D03AE-1571-46E4-BBD0-3DB7C9B68377}" type="parTrans" cxnId="{B613564B-B7A7-41E0-9802-F9975C766A8E}">
      <dgm:prSet/>
      <dgm:spPr/>
      <dgm:t>
        <a:bodyPr/>
        <a:lstStyle/>
        <a:p>
          <a:endParaRPr lang="es-EC"/>
        </a:p>
      </dgm:t>
    </dgm:pt>
    <dgm:pt modelId="{56D6DBB0-46C3-4781-A542-D16DB99B9510}" type="sibTrans" cxnId="{B613564B-B7A7-41E0-9802-F9975C766A8E}">
      <dgm:prSet/>
      <dgm:spPr/>
      <dgm:t>
        <a:bodyPr/>
        <a:lstStyle/>
        <a:p>
          <a:endParaRPr lang="es-EC"/>
        </a:p>
      </dgm:t>
    </dgm:pt>
    <dgm:pt modelId="{FC0598B2-E0E3-410F-80BE-AEA634EA1718}" type="pres">
      <dgm:prSet presAssocID="{1C8CA2AA-51A6-4931-A6CB-189B41097E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2ED77B-01F5-417B-A5CC-F82028E4B473}" type="pres">
      <dgm:prSet presAssocID="{3C3CB380-1771-4F46-B95D-BAC380BC202B}" presName="node" presStyleLbl="node1" presStyleIdx="0" presStyleCnt="6" custScaleX="88041" custScaleY="797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9CFF1C-C750-4AB1-BE03-78CE89454962}" type="pres">
      <dgm:prSet presAssocID="{56C145B7-F1C5-4B99-9461-3FB66D56C64D}" presName="sibTrans" presStyleLbl="sibTrans2D1" presStyleIdx="0" presStyleCnt="5"/>
      <dgm:spPr/>
      <dgm:t>
        <a:bodyPr/>
        <a:lstStyle/>
        <a:p>
          <a:endParaRPr lang="es-EC"/>
        </a:p>
      </dgm:t>
    </dgm:pt>
    <dgm:pt modelId="{D77073C2-CBD5-4813-8CB1-7845AB3CE64D}" type="pres">
      <dgm:prSet presAssocID="{56C145B7-F1C5-4B99-9461-3FB66D56C64D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9268DAAA-B6F7-4C38-B1DD-0307323E9640}" type="pres">
      <dgm:prSet presAssocID="{D188247E-762E-4BE1-983C-326225EAD9E3}" presName="node" presStyleLbl="node1" presStyleIdx="1" presStyleCnt="6" custScaleX="174101" custScaleY="208224" custLinFactNeighborX="359" custLinFactNeighborY="89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085D68-5D40-4DBF-85A0-B088EAF56CEF}" type="pres">
      <dgm:prSet presAssocID="{480845C2-F777-42D2-93B8-24F77A089E26}" presName="sibTrans" presStyleLbl="sibTrans2D1" presStyleIdx="1" presStyleCnt="5" custAng="144444"/>
      <dgm:spPr/>
      <dgm:t>
        <a:bodyPr/>
        <a:lstStyle/>
        <a:p>
          <a:endParaRPr lang="es-EC"/>
        </a:p>
      </dgm:t>
    </dgm:pt>
    <dgm:pt modelId="{CAE45383-9FA6-44B1-9ED5-D6B335844F2E}" type="pres">
      <dgm:prSet presAssocID="{480845C2-F777-42D2-93B8-24F77A089E2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1E82AED2-F83D-4578-B077-92041D063A3B}" type="pres">
      <dgm:prSet presAssocID="{ADD62A01-9053-4104-9FC0-B7ED32CA6C14}" presName="node" presStyleLbl="node1" presStyleIdx="2" presStyleCnt="6" custScaleX="123107" custScaleY="142501" custLinFactNeighborX="-5199" custLinFactNeighborY="-38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032F6-ECBD-4800-9F3A-AAB587C45F97}" type="pres">
      <dgm:prSet presAssocID="{7F91871F-4E8E-452B-A5BB-4CD24ECD728F}" presName="sibTrans" presStyleLbl="sibTrans2D1" presStyleIdx="2" presStyleCnt="5" custAng="256113" custLinFactNeighborX="-7926" custLinFactNeighborY="-1448"/>
      <dgm:spPr/>
      <dgm:t>
        <a:bodyPr/>
        <a:lstStyle/>
        <a:p>
          <a:endParaRPr lang="es-EC"/>
        </a:p>
      </dgm:t>
    </dgm:pt>
    <dgm:pt modelId="{792FF843-4234-4CD6-BF1F-97BEA04858A9}" type="pres">
      <dgm:prSet presAssocID="{7F91871F-4E8E-452B-A5BB-4CD24ECD728F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0434324F-49AD-46B2-9799-D8A84ECBC759}" type="pres">
      <dgm:prSet presAssocID="{B252CCD2-B50F-4BE2-AE81-1D71D9CBFA17}" presName="node" presStyleLbl="node1" presStyleIdx="3" presStyleCnt="6" custScaleX="100750" custScaleY="167809" custLinFactNeighborX="-4341" custLinFactNeighborY="-19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12B3E-0139-488A-A9BB-2BEB0DA31B8E}" type="pres">
      <dgm:prSet presAssocID="{7BB41EA3-EAA4-49FD-87FE-D3660136D3A3}" presName="sibTrans" presStyleLbl="sibTrans2D1" presStyleIdx="3" presStyleCnt="5"/>
      <dgm:spPr/>
      <dgm:t>
        <a:bodyPr/>
        <a:lstStyle/>
        <a:p>
          <a:endParaRPr lang="es-EC"/>
        </a:p>
      </dgm:t>
    </dgm:pt>
    <dgm:pt modelId="{572E35AD-A67F-4E4E-97EF-38CFAF74ABDA}" type="pres">
      <dgm:prSet presAssocID="{7BB41EA3-EAA4-49FD-87FE-D3660136D3A3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185CDCF9-3611-4078-8292-11164CD37D82}" type="pres">
      <dgm:prSet presAssocID="{00096D1B-8510-4487-8DDC-E6B27B58D207}" presName="node" presStyleLbl="node1" presStyleIdx="4" presStyleCnt="6" custScaleX="118891" custScaleY="167809" custLinFactNeighborX="6103" custLinFactNeighborY="-173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56F19-49E9-4D3B-83A3-5068C8D2C734}" type="pres">
      <dgm:prSet presAssocID="{CC5370F2-B0D9-49A7-B60F-602EA137F3B6}" presName="sibTrans" presStyleLbl="sibTrans2D1" presStyleIdx="4" presStyleCnt="5" custAng="21352143" custLinFactNeighborY="11580"/>
      <dgm:spPr/>
      <dgm:t>
        <a:bodyPr/>
        <a:lstStyle/>
        <a:p>
          <a:endParaRPr lang="es-EC"/>
        </a:p>
      </dgm:t>
    </dgm:pt>
    <dgm:pt modelId="{7432DB05-E42B-4967-B276-D1649A5C7671}" type="pres">
      <dgm:prSet presAssocID="{CC5370F2-B0D9-49A7-B60F-602EA137F3B6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36BA2F5E-8F28-4F0F-BD51-931953505431}" type="pres">
      <dgm:prSet presAssocID="{D11B7795-EA1F-404E-8AB6-E0C0E0D470E1}" presName="node" presStyleLbl="node1" presStyleIdx="5" presStyleCnt="6" custScaleX="201781" custScaleY="226429" custLinFactNeighborX="11628" custLinFactNeighborY="-408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801189-A073-4BF7-A742-4AC97358CE45}" type="presOf" srcId="{D188247E-762E-4BE1-983C-326225EAD9E3}" destId="{9268DAAA-B6F7-4C38-B1DD-0307323E9640}" srcOrd="0" destOrd="0" presId="urn:microsoft.com/office/officeart/2005/8/layout/process5"/>
    <dgm:cxn modelId="{DCA19048-54AD-4235-B911-65B56A23D606}" srcId="{1C8CA2AA-51A6-4931-A6CB-189B41097E4D}" destId="{D188247E-762E-4BE1-983C-326225EAD9E3}" srcOrd="1" destOrd="0" parTransId="{7DAE5ABE-4E6F-4D1A-AD34-635CC494452D}" sibTransId="{480845C2-F777-42D2-93B8-24F77A089E26}"/>
    <dgm:cxn modelId="{33FC90CD-A685-4C6C-A5F4-C742737D7704}" type="presOf" srcId="{480845C2-F777-42D2-93B8-24F77A089E26}" destId="{CAE45383-9FA6-44B1-9ED5-D6B335844F2E}" srcOrd="1" destOrd="0" presId="urn:microsoft.com/office/officeart/2005/8/layout/process5"/>
    <dgm:cxn modelId="{72D12A7D-AE64-4E82-8C31-102C3C6F9AA9}" type="presOf" srcId="{00096D1B-8510-4487-8DDC-E6B27B58D207}" destId="{185CDCF9-3611-4078-8292-11164CD37D82}" srcOrd="0" destOrd="0" presId="urn:microsoft.com/office/officeart/2005/8/layout/process5"/>
    <dgm:cxn modelId="{58D19126-5717-4049-A9EF-2055C75458EE}" type="presOf" srcId="{D11B7795-EA1F-404E-8AB6-E0C0E0D470E1}" destId="{36BA2F5E-8F28-4F0F-BD51-931953505431}" srcOrd="0" destOrd="0" presId="urn:microsoft.com/office/officeart/2005/8/layout/process5"/>
    <dgm:cxn modelId="{DF2C4C88-15A3-4E06-9A95-F2B976027FDA}" type="presOf" srcId="{B252CCD2-B50F-4BE2-AE81-1D71D9CBFA17}" destId="{0434324F-49AD-46B2-9799-D8A84ECBC759}" srcOrd="0" destOrd="0" presId="urn:microsoft.com/office/officeart/2005/8/layout/process5"/>
    <dgm:cxn modelId="{DFE5A22C-4688-44C1-86DD-514F1E0EEBC4}" type="presOf" srcId="{7BB41EA3-EAA4-49FD-87FE-D3660136D3A3}" destId="{79812B3E-0139-488A-A9BB-2BEB0DA31B8E}" srcOrd="0" destOrd="0" presId="urn:microsoft.com/office/officeart/2005/8/layout/process5"/>
    <dgm:cxn modelId="{541CF952-AA59-406E-8983-4701C49B0B71}" type="presOf" srcId="{7F91871F-4E8E-452B-A5BB-4CD24ECD728F}" destId="{964032F6-ECBD-4800-9F3A-AAB587C45F97}" srcOrd="0" destOrd="0" presId="urn:microsoft.com/office/officeart/2005/8/layout/process5"/>
    <dgm:cxn modelId="{6E796E72-5667-478B-A885-6D8204115E5A}" type="presOf" srcId="{56C145B7-F1C5-4B99-9461-3FB66D56C64D}" destId="{ED9CFF1C-C750-4AB1-BE03-78CE89454962}" srcOrd="0" destOrd="0" presId="urn:microsoft.com/office/officeart/2005/8/layout/process5"/>
    <dgm:cxn modelId="{F81C0E6C-18FF-4C96-96C5-4D9FE8EE8AC5}" srcId="{1C8CA2AA-51A6-4931-A6CB-189B41097E4D}" destId="{B252CCD2-B50F-4BE2-AE81-1D71D9CBFA17}" srcOrd="3" destOrd="0" parTransId="{6F994C6F-3BFE-47DA-852C-39B115BC4BE8}" sibTransId="{7BB41EA3-EAA4-49FD-87FE-D3660136D3A3}"/>
    <dgm:cxn modelId="{8AFE5F4D-9265-4BFA-93C2-AFE233CEEAF4}" type="presOf" srcId="{7BB41EA3-EAA4-49FD-87FE-D3660136D3A3}" destId="{572E35AD-A67F-4E4E-97EF-38CFAF74ABDA}" srcOrd="1" destOrd="0" presId="urn:microsoft.com/office/officeart/2005/8/layout/process5"/>
    <dgm:cxn modelId="{2BCB21D9-F402-4D5E-8A1B-E0777592383A}" srcId="{1C8CA2AA-51A6-4931-A6CB-189B41097E4D}" destId="{00096D1B-8510-4487-8DDC-E6B27B58D207}" srcOrd="4" destOrd="0" parTransId="{4DC44456-BB87-4322-AEA3-D95CFD44E07D}" sibTransId="{CC5370F2-B0D9-49A7-B60F-602EA137F3B6}"/>
    <dgm:cxn modelId="{980E5591-73E6-4C9E-946C-BEFEB967D449}" srcId="{1C8CA2AA-51A6-4931-A6CB-189B41097E4D}" destId="{3C3CB380-1771-4F46-B95D-BAC380BC202B}" srcOrd="0" destOrd="0" parTransId="{B259C594-221A-4BCC-B343-7ED712E34785}" sibTransId="{56C145B7-F1C5-4B99-9461-3FB66D56C64D}"/>
    <dgm:cxn modelId="{F6A77FCB-78E3-4BF9-8A01-B2ECA26F914A}" type="presOf" srcId="{7F91871F-4E8E-452B-A5BB-4CD24ECD728F}" destId="{792FF843-4234-4CD6-BF1F-97BEA04858A9}" srcOrd="1" destOrd="0" presId="urn:microsoft.com/office/officeart/2005/8/layout/process5"/>
    <dgm:cxn modelId="{08DBF55B-23F6-4193-A0D4-118A1F975245}" type="presOf" srcId="{CC5370F2-B0D9-49A7-B60F-602EA137F3B6}" destId="{CDC56F19-49E9-4D3B-83A3-5068C8D2C734}" srcOrd="0" destOrd="0" presId="urn:microsoft.com/office/officeart/2005/8/layout/process5"/>
    <dgm:cxn modelId="{2E26B935-5F1E-400A-ACD3-2CE83B7927BD}" type="presOf" srcId="{480845C2-F777-42D2-93B8-24F77A089E26}" destId="{2D085D68-5D40-4DBF-85A0-B088EAF56CEF}" srcOrd="0" destOrd="0" presId="urn:microsoft.com/office/officeart/2005/8/layout/process5"/>
    <dgm:cxn modelId="{B613564B-B7A7-41E0-9802-F9975C766A8E}" srcId="{1C8CA2AA-51A6-4931-A6CB-189B41097E4D}" destId="{D11B7795-EA1F-404E-8AB6-E0C0E0D470E1}" srcOrd="5" destOrd="0" parTransId="{529D03AE-1571-46E4-BBD0-3DB7C9B68377}" sibTransId="{56D6DBB0-46C3-4781-A542-D16DB99B9510}"/>
    <dgm:cxn modelId="{19DFE911-147E-41DA-BF35-7F74FA4ADD47}" type="presOf" srcId="{1C8CA2AA-51A6-4931-A6CB-189B41097E4D}" destId="{FC0598B2-E0E3-410F-80BE-AEA634EA1718}" srcOrd="0" destOrd="0" presId="urn:microsoft.com/office/officeart/2005/8/layout/process5"/>
    <dgm:cxn modelId="{2FAEA686-9DBA-446F-8180-0140613586DA}" type="presOf" srcId="{56C145B7-F1C5-4B99-9461-3FB66D56C64D}" destId="{D77073C2-CBD5-4813-8CB1-7845AB3CE64D}" srcOrd="1" destOrd="0" presId="urn:microsoft.com/office/officeart/2005/8/layout/process5"/>
    <dgm:cxn modelId="{E181DF84-B665-47B6-95B3-AC0555285328}" srcId="{1C8CA2AA-51A6-4931-A6CB-189B41097E4D}" destId="{ADD62A01-9053-4104-9FC0-B7ED32CA6C14}" srcOrd="2" destOrd="0" parTransId="{B011AB29-FA23-48D2-A128-EAC12FA0307D}" sibTransId="{7F91871F-4E8E-452B-A5BB-4CD24ECD728F}"/>
    <dgm:cxn modelId="{117E0BFA-22EB-427E-822D-61B4E69F6828}" type="presOf" srcId="{CC5370F2-B0D9-49A7-B60F-602EA137F3B6}" destId="{7432DB05-E42B-4967-B276-D1649A5C7671}" srcOrd="1" destOrd="0" presId="urn:microsoft.com/office/officeart/2005/8/layout/process5"/>
    <dgm:cxn modelId="{EEFDFE13-376D-4698-A073-4C3CA7E849A6}" type="presOf" srcId="{ADD62A01-9053-4104-9FC0-B7ED32CA6C14}" destId="{1E82AED2-F83D-4578-B077-92041D063A3B}" srcOrd="0" destOrd="0" presId="urn:microsoft.com/office/officeart/2005/8/layout/process5"/>
    <dgm:cxn modelId="{C0129C35-5058-4EBE-8CE4-8737B42BB55D}" type="presOf" srcId="{3C3CB380-1771-4F46-B95D-BAC380BC202B}" destId="{9E2ED77B-01F5-417B-A5CC-F82028E4B473}" srcOrd="0" destOrd="0" presId="urn:microsoft.com/office/officeart/2005/8/layout/process5"/>
    <dgm:cxn modelId="{77595939-ACAF-46A7-8364-D1CF14CEA18C}" type="presParOf" srcId="{FC0598B2-E0E3-410F-80BE-AEA634EA1718}" destId="{9E2ED77B-01F5-417B-A5CC-F82028E4B473}" srcOrd="0" destOrd="0" presId="urn:microsoft.com/office/officeart/2005/8/layout/process5"/>
    <dgm:cxn modelId="{1458595A-F005-4943-ACF8-7E5938A143AD}" type="presParOf" srcId="{FC0598B2-E0E3-410F-80BE-AEA634EA1718}" destId="{ED9CFF1C-C750-4AB1-BE03-78CE89454962}" srcOrd="1" destOrd="0" presId="urn:microsoft.com/office/officeart/2005/8/layout/process5"/>
    <dgm:cxn modelId="{56C33093-D394-4CC0-B268-FACF314B1CFF}" type="presParOf" srcId="{ED9CFF1C-C750-4AB1-BE03-78CE89454962}" destId="{D77073C2-CBD5-4813-8CB1-7845AB3CE64D}" srcOrd="0" destOrd="0" presId="urn:microsoft.com/office/officeart/2005/8/layout/process5"/>
    <dgm:cxn modelId="{31A5BED9-A16F-4D96-A861-1C798FAFFE43}" type="presParOf" srcId="{FC0598B2-E0E3-410F-80BE-AEA634EA1718}" destId="{9268DAAA-B6F7-4C38-B1DD-0307323E9640}" srcOrd="2" destOrd="0" presId="urn:microsoft.com/office/officeart/2005/8/layout/process5"/>
    <dgm:cxn modelId="{B02D6C9F-7FD0-48BD-8A53-F07BCC6FE146}" type="presParOf" srcId="{FC0598B2-E0E3-410F-80BE-AEA634EA1718}" destId="{2D085D68-5D40-4DBF-85A0-B088EAF56CEF}" srcOrd="3" destOrd="0" presId="urn:microsoft.com/office/officeart/2005/8/layout/process5"/>
    <dgm:cxn modelId="{B088AFC3-BA63-437C-A1A0-4C474DC81A6F}" type="presParOf" srcId="{2D085D68-5D40-4DBF-85A0-B088EAF56CEF}" destId="{CAE45383-9FA6-44B1-9ED5-D6B335844F2E}" srcOrd="0" destOrd="0" presId="urn:microsoft.com/office/officeart/2005/8/layout/process5"/>
    <dgm:cxn modelId="{D97C2820-CBA7-4A2F-BEEB-17E80B4FD403}" type="presParOf" srcId="{FC0598B2-E0E3-410F-80BE-AEA634EA1718}" destId="{1E82AED2-F83D-4578-B077-92041D063A3B}" srcOrd="4" destOrd="0" presId="urn:microsoft.com/office/officeart/2005/8/layout/process5"/>
    <dgm:cxn modelId="{B3B5A516-6752-44D5-ABCA-AF4DE9990869}" type="presParOf" srcId="{FC0598B2-E0E3-410F-80BE-AEA634EA1718}" destId="{964032F6-ECBD-4800-9F3A-AAB587C45F97}" srcOrd="5" destOrd="0" presId="urn:microsoft.com/office/officeart/2005/8/layout/process5"/>
    <dgm:cxn modelId="{5A3A4AC2-0A5B-46AE-8BC1-B15CE3215BF4}" type="presParOf" srcId="{964032F6-ECBD-4800-9F3A-AAB587C45F97}" destId="{792FF843-4234-4CD6-BF1F-97BEA04858A9}" srcOrd="0" destOrd="0" presId="urn:microsoft.com/office/officeart/2005/8/layout/process5"/>
    <dgm:cxn modelId="{C5D62C0C-7A27-4D4C-BE24-5B35A2AA751A}" type="presParOf" srcId="{FC0598B2-E0E3-410F-80BE-AEA634EA1718}" destId="{0434324F-49AD-46B2-9799-D8A84ECBC759}" srcOrd="6" destOrd="0" presId="urn:microsoft.com/office/officeart/2005/8/layout/process5"/>
    <dgm:cxn modelId="{1C071AA1-E1F9-4837-9787-04DE6464F038}" type="presParOf" srcId="{FC0598B2-E0E3-410F-80BE-AEA634EA1718}" destId="{79812B3E-0139-488A-A9BB-2BEB0DA31B8E}" srcOrd="7" destOrd="0" presId="urn:microsoft.com/office/officeart/2005/8/layout/process5"/>
    <dgm:cxn modelId="{36982038-5C5D-4234-A501-47355DB65273}" type="presParOf" srcId="{79812B3E-0139-488A-A9BB-2BEB0DA31B8E}" destId="{572E35AD-A67F-4E4E-97EF-38CFAF74ABDA}" srcOrd="0" destOrd="0" presId="urn:microsoft.com/office/officeart/2005/8/layout/process5"/>
    <dgm:cxn modelId="{6119FCBF-8842-458A-BBA6-C0553EA38D0A}" type="presParOf" srcId="{FC0598B2-E0E3-410F-80BE-AEA634EA1718}" destId="{185CDCF9-3611-4078-8292-11164CD37D82}" srcOrd="8" destOrd="0" presId="urn:microsoft.com/office/officeart/2005/8/layout/process5"/>
    <dgm:cxn modelId="{0975A72D-F6C0-4759-A61E-E3A2FA4C19E5}" type="presParOf" srcId="{FC0598B2-E0E3-410F-80BE-AEA634EA1718}" destId="{CDC56F19-49E9-4D3B-83A3-5068C8D2C734}" srcOrd="9" destOrd="0" presId="urn:microsoft.com/office/officeart/2005/8/layout/process5"/>
    <dgm:cxn modelId="{C8B557BF-4FFA-4D8E-ADEB-7A88FE894A06}" type="presParOf" srcId="{CDC56F19-49E9-4D3B-83A3-5068C8D2C734}" destId="{7432DB05-E42B-4967-B276-D1649A5C7671}" srcOrd="0" destOrd="0" presId="urn:microsoft.com/office/officeart/2005/8/layout/process5"/>
    <dgm:cxn modelId="{3EF1D83F-B8AA-4567-BC74-1B63F31BD9C8}" type="presParOf" srcId="{FC0598B2-E0E3-410F-80BE-AEA634EA1718}" destId="{36BA2F5E-8F28-4F0F-BD51-93195350543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855BE-260E-4F84-9C41-E861AA22BE45}">
      <dsp:nvSpPr>
        <dsp:cNvPr id="0" name=""/>
        <dsp:cNvSpPr/>
      </dsp:nvSpPr>
      <dsp:spPr>
        <a:xfrm>
          <a:off x="1840644" y="0"/>
          <a:ext cx="6223380" cy="62233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7655D-4846-4882-A2B6-0F692E078960}">
      <dsp:nvSpPr>
        <dsp:cNvPr id="0" name=""/>
        <dsp:cNvSpPr/>
      </dsp:nvSpPr>
      <dsp:spPr>
        <a:xfrm>
          <a:off x="5358432" y="634389"/>
          <a:ext cx="4887649" cy="1473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fisiología de la maduración sexual se comporta como un proceso gradual.</a:t>
          </a:r>
          <a:endParaRPr lang="es-EC" sz="2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0347" y="706304"/>
        <a:ext cx="4743819" cy="1329360"/>
      </dsp:txXfrm>
    </dsp:sp>
    <dsp:sp modelId="{A3E76B4B-E8B4-4A88-B5E3-48ED82F12EC8}">
      <dsp:nvSpPr>
        <dsp:cNvPr id="0" name=""/>
        <dsp:cNvSpPr/>
      </dsp:nvSpPr>
      <dsp:spPr>
        <a:xfrm>
          <a:off x="5322874" y="2309145"/>
          <a:ext cx="4767183" cy="1473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Maduración progresiva del sistema nervioso central en el tránsito. </a:t>
          </a:r>
          <a:endParaRPr lang="es-EC" sz="2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4789" y="2381060"/>
        <a:ext cx="4623353" cy="1329360"/>
      </dsp:txXfrm>
    </dsp:sp>
    <dsp:sp modelId="{77D10B90-1BE6-4F24-98B5-E475D651CDC0}">
      <dsp:nvSpPr>
        <dsp:cNvPr id="0" name=""/>
        <dsp:cNvSpPr/>
      </dsp:nvSpPr>
      <dsp:spPr>
        <a:xfrm>
          <a:off x="5401230" y="3949068"/>
          <a:ext cx="4767183" cy="1473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Niñez a la adultez de la mujer</a:t>
          </a: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3145" y="4020983"/>
        <a:ext cx="4623353" cy="1329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77B-01F5-417B-A5CC-F82028E4B473}">
      <dsp:nvSpPr>
        <dsp:cNvPr id="0" name=""/>
        <dsp:cNvSpPr/>
      </dsp:nvSpPr>
      <dsp:spPr>
        <a:xfrm>
          <a:off x="891526" y="935902"/>
          <a:ext cx="2135785" cy="1160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CICLO OVÁRICO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5519" y="969895"/>
        <a:ext cx="2067799" cy="1092631"/>
      </dsp:txXfrm>
    </dsp:sp>
    <dsp:sp modelId="{ED9CFF1C-C750-4AB1-BE03-78CE89454962}">
      <dsp:nvSpPr>
        <dsp:cNvPr id="0" name=""/>
        <dsp:cNvSpPr/>
      </dsp:nvSpPr>
      <dsp:spPr>
        <a:xfrm rot="107952">
          <a:off x="3242578" y="1263861"/>
          <a:ext cx="519162" cy="601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242616" y="1381740"/>
        <a:ext cx="363413" cy="360974"/>
      </dsp:txXfrm>
    </dsp:sp>
    <dsp:sp modelId="{9268DAAA-B6F7-4C38-B1DD-0307323E9640}">
      <dsp:nvSpPr>
        <dsp:cNvPr id="0" name=""/>
        <dsp:cNvSpPr/>
      </dsp:nvSpPr>
      <dsp:spPr>
        <a:xfrm>
          <a:off x="4006379" y="131455"/>
          <a:ext cx="4223513" cy="3030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Por la </a:t>
          </a:r>
          <a:r>
            <a:rPr lang="es-EC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estimulación</a:t>
          </a: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 hormona hipofisaria gonadotropina y foliculoestimulante, comenzarán a crecer y desarrollarse varios folículos en el ovario, y uno de ellos llegará a la etapa de madurez o folículo de </a:t>
          </a:r>
          <a:r>
            <a:rPr lang="es-EC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</a:t>
          </a: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Graaf</a:t>
          </a: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el cual contiene un óvulo listo para ser liberado y posiblemente fecundado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5148" y="220224"/>
        <a:ext cx="4045975" cy="2853243"/>
      </dsp:txXfrm>
    </dsp:sp>
    <dsp:sp modelId="{2D085D68-5D40-4DBF-85A0-B088EAF56CEF}">
      <dsp:nvSpPr>
        <dsp:cNvPr id="0" name=""/>
        <dsp:cNvSpPr/>
      </dsp:nvSpPr>
      <dsp:spPr>
        <a:xfrm rot="21600000">
          <a:off x="8413513" y="1240215"/>
          <a:ext cx="443220" cy="601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 rot="-21600000">
        <a:off x="8413513" y="1360539"/>
        <a:ext cx="310254" cy="360974"/>
      </dsp:txXfrm>
    </dsp:sp>
    <dsp:sp modelId="{1E82AED2-F83D-4578-B077-92041D063A3B}">
      <dsp:nvSpPr>
        <dsp:cNvPr id="0" name=""/>
        <dsp:cNvSpPr/>
      </dsp:nvSpPr>
      <dsp:spPr>
        <a:xfrm>
          <a:off x="9065420" y="423079"/>
          <a:ext cx="2986450" cy="2074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llegar a este estadio, previamente el folículo atravesará las etapas de </a:t>
          </a:r>
          <a:r>
            <a:rPr lang="es-EC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primario, secundario y terciario.</a:t>
          </a:r>
          <a:endParaRPr lang="es-EC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6170" y="483829"/>
        <a:ext cx="2864950" cy="1952657"/>
      </dsp:txXfrm>
    </dsp:sp>
    <dsp:sp modelId="{964032F6-ECBD-4800-9F3A-AAB587C45F97}">
      <dsp:nvSpPr>
        <dsp:cNvPr id="0" name=""/>
        <dsp:cNvSpPr/>
      </dsp:nvSpPr>
      <dsp:spPr>
        <a:xfrm rot="5400000">
          <a:off x="10186784" y="2989793"/>
          <a:ext cx="878936" cy="601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-5400000">
        <a:off x="10445765" y="2851137"/>
        <a:ext cx="360974" cy="698449"/>
      </dsp:txXfrm>
    </dsp:sp>
    <dsp:sp modelId="{0434324F-49AD-46B2-9799-D8A84ECBC759}">
      <dsp:nvSpPr>
        <dsp:cNvPr id="0" name=""/>
        <dsp:cNvSpPr/>
      </dsp:nvSpPr>
      <dsp:spPr>
        <a:xfrm>
          <a:off x="9628593" y="4151008"/>
          <a:ext cx="2444092" cy="24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óvulo contenido en el folículo se abre paso al exterior al producirse la ruptura folicular (</a:t>
          </a:r>
          <a:r>
            <a:rPr lang="es-EC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ovulación o puesta ovular). </a:t>
          </a:r>
          <a:endParaRPr lang="es-EC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0132" y="4222547"/>
        <a:ext cx="2301014" cy="2299447"/>
      </dsp:txXfrm>
    </dsp:sp>
    <dsp:sp modelId="{79812B3E-0139-488A-A9BB-2BEB0DA31B8E}">
      <dsp:nvSpPr>
        <dsp:cNvPr id="0" name=""/>
        <dsp:cNvSpPr/>
      </dsp:nvSpPr>
      <dsp:spPr>
        <a:xfrm rot="10774561">
          <a:off x="9090839" y="5083076"/>
          <a:ext cx="380019" cy="601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9204843" y="5202978"/>
        <a:ext cx="266013" cy="360974"/>
      </dsp:txXfrm>
    </dsp:sp>
    <dsp:sp modelId="{185CDCF9-3611-4078-8292-11164CD37D82}">
      <dsp:nvSpPr>
        <dsp:cNvPr id="0" name=""/>
        <dsp:cNvSpPr/>
      </dsp:nvSpPr>
      <dsp:spPr>
        <a:xfrm>
          <a:off x="6027419" y="4176029"/>
          <a:ext cx="2884174" cy="24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 invoca en este hecho la acción conjunta de FSH y LH con la participación de la prostaglandina, </a:t>
          </a:r>
          <a:r>
            <a:rPr lang="es-EC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colagenasa</a:t>
          </a: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EC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plasmina</a:t>
          </a: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en la puesta ovular. </a:t>
          </a:r>
          <a:endParaRPr lang="es-EC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8958" y="4247568"/>
        <a:ext cx="2741096" cy="2299447"/>
      </dsp:txXfrm>
    </dsp:sp>
    <dsp:sp modelId="{CDC56F19-49E9-4D3B-83A3-5068C8D2C734}">
      <dsp:nvSpPr>
        <dsp:cNvPr id="0" name=""/>
        <dsp:cNvSpPr/>
      </dsp:nvSpPr>
      <dsp:spPr>
        <a:xfrm rot="10800000">
          <a:off x="5399596" y="5032700"/>
          <a:ext cx="444408" cy="601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5532918" y="5153024"/>
        <a:ext cx="311086" cy="360974"/>
      </dsp:txXfrm>
    </dsp:sp>
    <dsp:sp modelId="{36BA2F5E-8F28-4F0F-BD51-931953505431}">
      <dsp:nvSpPr>
        <dsp:cNvPr id="0" name=""/>
        <dsp:cNvSpPr/>
      </dsp:nvSpPr>
      <dsp:spPr>
        <a:xfrm>
          <a:off x="296089" y="3408087"/>
          <a:ext cx="4895002" cy="32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Comienza en este momento la formación del cuerpo amarillo,  se convierte en una glándula de secreción interna típica, productora de progesterona y en menor cantidad de estrógenos. Tendrá una actividad funcional de 8 a 10 días, si el óvulo no es fecundado, y decrecerá paulatinamente en su secreción hasta desaparecer</a:t>
          </a:r>
          <a:endParaRPr lang="es-EC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619" y="3504617"/>
        <a:ext cx="4701942" cy="3102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9413-70B2-4265-8451-0482F25A037B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ED65-2711-4462-9120-EAEAF1BF90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80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5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9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55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52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09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39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017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282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13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716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17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071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529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14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42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67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50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071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839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38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691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713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2B24-2ED3-4979-8846-49C432B10141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A525B7-1D68-4E0E-8F77-83D30006F2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37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5027" y="167185"/>
            <a:ext cx="9839585" cy="1224887"/>
          </a:xfrm>
        </p:spPr>
        <p:txBody>
          <a:bodyPr>
            <a:normAutofit/>
          </a:bodyPr>
          <a:lstStyle/>
          <a:p>
            <a:pPr algn="just"/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Tema IV: El ciclo menstrual en </a:t>
            </a: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adolescencia </a:t>
            </a: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y sus alteraciones. </a:t>
            </a:r>
            <a:endParaRPr lang="es-EC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7841" y="1392072"/>
            <a:ext cx="9980022" cy="5200318"/>
          </a:xfrm>
        </p:spPr>
        <p:txBody>
          <a:bodyPr>
            <a:noAutofit/>
          </a:bodyPr>
          <a:lstStyle/>
          <a:p>
            <a:pPr marL="90170" algn="just">
              <a:lnSpc>
                <a:spcPct val="150000"/>
              </a:lnSpc>
            </a:pPr>
            <a:r>
              <a:rPr lang="es-ES_tradnl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Contenidos:</a:t>
            </a:r>
            <a:endParaRPr lang="es-EC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Hemorragias genitales en la infancia y en la pre menarquía. Principales causas.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ciclo menstrual en la adolescencia y sus alteraciones.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Fisiología menstrual normal</a:t>
            </a:r>
            <a:r>
              <a:rPr lang="es-ES_tradnl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Trastornos menstruales en la adolescencia.</a:t>
            </a: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Clasificación y fisiopatología de los trastornos menstruales más frecuentes en la </a:t>
            </a:r>
            <a:r>
              <a:rPr lang="es-ES_tradnl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adolescencia.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Amenorreas primarias y secundarias. Hemorragia uterina disfuncional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Dismenorrea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Endometriosis y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adolescencia.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Síndrome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ovarios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 quísticos.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Conducta  con la adolescente que presenta trastornos menstruales. </a:t>
            </a:r>
            <a:r>
              <a:rPr lang="es-ES_tradn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Genitorragias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la niña y la adolescente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315350" cy="877144"/>
          </a:xfrm>
        </p:spPr>
        <p:txBody>
          <a:bodyPr>
            <a:normAutofit/>
          </a:bodyPr>
          <a:lstStyle/>
          <a:p>
            <a:r>
              <a:rPr lang="es-EC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Sangramiento de la crisis genital</a:t>
            </a:r>
            <a:endParaRPr lang="es-EC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6" y="1596788"/>
            <a:ext cx="8915400" cy="3795819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Llamado también </a:t>
            </a: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pseudomenstruación.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Cese de la acción estrogénica intrautero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Escasa </a:t>
            </a: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cuantía por lo general.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duración del sangrado no suele exceder los siete </a:t>
            </a:r>
            <a:r>
              <a:rPr lang="es-MX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días.</a:t>
            </a:r>
            <a:endParaRPr lang="es-MX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MX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24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“Excepto este tipo de sangrado, cualquier otro sangramiento durante la infancia debe ser motivo de preocupación”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56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56163" y="669616"/>
            <a:ext cx="8153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VULVOVAGINITIS</a:t>
            </a:r>
            <a:endParaRPr lang="es-MX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0700" y="1554164"/>
            <a:ext cx="8610600" cy="259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Cualquier vulvova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nitis de larga duración no tratada puede provocar daño importante del epitelio vaginal y por ende sangrado, como también producirse grietas y lesiones de rascado.</a:t>
            </a:r>
          </a:p>
        </p:txBody>
      </p:sp>
    </p:spTree>
    <p:extLst>
      <p:ext uri="{BB962C8B-B14F-4D97-AF65-F5344CB8AC3E}">
        <p14:creationId xmlns:p14="http://schemas.microsoft.com/office/powerpoint/2010/main" val="38703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483893" y="1371601"/>
            <a:ext cx="851620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Producen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reacción inflamatoria intensa.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frecuentes: bastoncillos de algodón; otros: papel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higiénico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, fragmentos de juguetes, etc. introducidos por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curiosidad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o masturbación.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La presencia de exudado vaginal fétido y hemorragia siempre nos obliga a descartar un cuerpo extraño.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niña por lo general no recuerda o no admite la introducción del objeto.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458335" y="633712"/>
            <a:ext cx="3575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CUERPO EXTRAÑO</a:t>
            </a:r>
          </a:p>
        </p:txBody>
      </p:sp>
    </p:spTree>
    <p:extLst>
      <p:ext uri="{BB962C8B-B14F-4D97-AF65-F5344CB8AC3E}">
        <p14:creationId xmlns:p14="http://schemas.microsoft.com/office/powerpoint/2010/main" val="2353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Desgarro postco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268414"/>
            <a:ext cx="691356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711451" y="404813"/>
            <a:ext cx="6697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Times New Roman" panose="02020603050405020304" pitchFamily="18" charset="0"/>
              </a:rPr>
              <a:t>TRAUMATISMO POR ABUSO SEXUAL</a:t>
            </a:r>
          </a:p>
        </p:txBody>
      </p:sp>
    </p:spTree>
    <p:extLst>
      <p:ext uri="{BB962C8B-B14F-4D97-AF65-F5344CB8AC3E}">
        <p14:creationId xmlns:p14="http://schemas.microsoft.com/office/powerpoint/2010/main" val="31897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24052" y="649856"/>
            <a:ext cx="7620000" cy="52386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lvl="4">
              <a:spcBef>
                <a:spcPct val="50000"/>
              </a:spcBef>
            </a:pPr>
            <a:r>
              <a:rPr lang="es-MX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NEOPLASIAS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29839" y="1415817"/>
            <a:ext cx="7694024" cy="11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endParaRPr lang="es-MX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poco frecuentes y debe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sospecharse ante: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29839" y="2828109"/>
            <a:ext cx="8442961" cy="289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de volumen no traumático en genitales externos.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Leucorrea sanguinolenta y fétida.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Tejido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que sobresalga por vagina.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Ulcera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crónica en partes pudendas</a:t>
            </a:r>
            <a:r>
              <a:rPr lang="es-MX" sz="2800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5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743200" y="457200"/>
            <a:ext cx="746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TUMORES BENIGNOS</a:t>
            </a:r>
            <a:endParaRPr lang="es-MX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14600" y="914400"/>
            <a:ext cx="8077200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frecuentes los Hemangiomas.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743200" y="2471720"/>
            <a:ext cx="7929349" cy="39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Pueden ser: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Capilares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.(sangramiento escaso)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Cavernosos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.(sangramiento abundante por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rotura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de vasos de calibre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se hace necesario ligar en ocasiones)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panose="02020603050405020304" pitchFamily="18" charset="0"/>
              </a:rPr>
              <a:t>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Más raros los Pólipos.</a:t>
            </a:r>
          </a:p>
          <a:p>
            <a:pPr>
              <a:spcBef>
                <a:spcPct val="50000"/>
              </a:spcBef>
            </a:pPr>
            <a:endParaRPr lang="es-MX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5" y="1229792"/>
            <a:ext cx="69135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11450" y="333375"/>
            <a:ext cx="6624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Times New Roman" panose="02020603050405020304" pitchFamily="18" charset="0"/>
              </a:rPr>
              <a:t>HEMANGIOMA PLANO</a:t>
            </a:r>
          </a:p>
        </p:txBody>
      </p:sp>
    </p:spTree>
    <p:extLst>
      <p:ext uri="{BB962C8B-B14F-4D97-AF65-F5344CB8AC3E}">
        <p14:creationId xmlns:p14="http://schemas.microsoft.com/office/powerpoint/2010/main" val="2850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P1050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96976"/>
            <a:ext cx="367188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polipo va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268414"/>
            <a:ext cx="38147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503614" y="333375"/>
            <a:ext cx="5184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Times New Roman" panose="02020603050405020304" pitchFamily="18" charset="0"/>
              </a:rPr>
              <a:t>POLIPOS</a:t>
            </a:r>
          </a:p>
        </p:txBody>
      </p:sp>
    </p:spTree>
    <p:extLst>
      <p:ext uri="{BB962C8B-B14F-4D97-AF65-F5344CB8AC3E}">
        <p14:creationId xmlns:p14="http://schemas.microsoft.com/office/powerpoint/2010/main" val="33349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1524000" y="1"/>
          <a:ext cx="1536700" cy="686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Art" r:id="rId4" imgW="1536480" imgH="6868800" progId="MS_ClipArt_Gallery.2">
                  <p:embed/>
                </p:oleObj>
              </mc:Choice>
              <mc:Fallback>
                <p:oleObj name="ClipArt" r:id="rId4" imgW="1536480" imgH="68688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536700" cy="686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76600" y="152400"/>
            <a:ext cx="71628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TUMORES MALIGNOS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76601" y="914401"/>
            <a:ext cx="7389813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Carcinoma Embrionario de la vagina. (Sarcoma Botroides)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779418" y="2454452"/>
            <a:ext cx="8384177" cy="39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El más frecuente en niñas.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 Puede aparecer hasta en niñas menores de un año.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 Se sitúa por lo general en 1/3 inferior de vagina.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 En niñas mayores puede tomar 1/3 superior y cuello.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 Síntoma capital: SANGRAMIENTO.</a:t>
            </a:r>
          </a:p>
        </p:txBody>
      </p:sp>
    </p:spTree>
    <p:extLst>
      <p:ext uri="{BB962C8B-B14F-4D97-AF65-F5344CB8AC3E}">
        <p14:creationId xmlns:p14="http://schemas.microsoft.com/office/powerpoint/2010/main" val="8928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UR1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25539"/>
            <a:ext cx="70564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16275" y="260350"/>
            <a:ext cx="5975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Times New Roman" panose="02020603050405020304" pitchFamily="18" charset="0"/>
              </a:rPr>
              <a:t>SARCOMA BOTROIDES</a:t>
            </a:r>
          </a:p>
        </p:txBody>
      </p:sp>
    </p:spTree>
    <p:extLst>
      <p:ext uri="{BB962C8B-B14F-4D97-AF65-F5344CB8AC3E}">
        <p14:creationId xmlns:p14="http://schemas.microsoft.com/office/powerpoint/2010/main" val="18829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3056913"/>
              </p:ext>
            </p:extLst>
          </p:nvPr>
        </p:nvGraphicFramePr>
        <p:xfrm>
          <a:off x="545910" y="259307"/>
          <a:ext cx="11259403" cy="622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5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Object 28"/>
          <p:cNvGraphicFramePr>
            <a:graphicFrameLocks noChangeAspect="1"/>
          </p:cNvGraphicFramePr>
          <p:nvPr/>
        </p:nvGraphicFramePr>
        <p:xfrm>
          <a:off x="2640013" y="381000"/>
          <a:ext cx="6913562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Fotografía de Photo Editor" r:id="rId3" imgW="3428571" imgH="5095238" progId="MSPhotoEd.3">
                  <p:embed/>
                </p:oleObj>
              </mc:Choice>
              <mc:Fallback>
                <p:oleObj name="Fotografía de Photo Editor" r:id="rId3" imgW="3428571" imgH="5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81000"/>
                        <a:ext cx="6913562" cy="556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216275" y="6092826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anose="020B0604030504040204" pitchFamily="34" charset="0"/>
              </a:rPr>
              <a:t>SARCOMA BOTROIDES</a:t>
            </a:r>
          </a:p>
        </p:txBody>
      </p:sp>
    </p:spTree>
    <p:extLst>
      <p:ext uri="{BB962C8B-B14F-4D97-AF65-F5344CB8AC3E}">
        <p14:creationId xmlns:p14="http://schemas.microsoft.com/office/powerpoint/2010/main" val="25853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90800" y="152400"/>
            <a:ext cx="75438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SARCOMA BOTROIDES.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438400" y="914400"/>
            <a:ext cx="80010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ACTUALES DE TRATAMIENTO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81200" y="1750326"/>
            <a:ext cx="8534400" cy="489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endParaRPr lang="es-MX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REDUCCION DEL TUMOR</a:t>
            </a:r>
          </a:p>
          <a:p>
            <a:pPr algn="ctr">
              <a:spcBef>
                <a:spcPct val="50000"/>
              </a:spcBef>
            </a:pP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s-MX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CIRUGIA CONSERVADORA</a:t>
            </a:r>
          </a:p>
          <a:p>
            <a:pPr algn="ctr">
              <a:spcBef>
                <a:spcPct val="50000"/>
              </a:spcBef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s-MX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IRRADIACIÓN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805077" y="2912421"/>
            <a:ext cx="555353" cy="725030"/>
          </a:xfrm>
          <a:prstGeom prst="downArrow">
            <a:avLst>
              <a:gd name="adj1" fmla="val 75009"/>
              <a:gd name="adj2" fmla="val 5780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805077" y="4713584"/>
            <a:ext cx="555353" cy="755400"/>
          </a:xfrm>
          <a:prstGeom prst="downArrow">
            <a:avLst>
              <a:gd name="adj1" fmla="val 75009"/>
              <a:gd name="adj2" fmla="val 5724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/>
          <a:lstStyle/>
          <a:p>
            <a:r>
              <a:rPr lang="es-ES" sz="2800">
                <a:solidFill>
                  <a:schemeClr val="tx1"/>
                </a:solidFill>
              </a:rPr>
              <a:t>PROLAPSO URETRAL</a:t>
            </a:r>
          </a:p>
        </p:txBody>
      </p:sp>
      <p:pic>
        <p:nvPicPr>
          <p:cNvPr id="67588" name="Picture 4" descr="Ectropión + pu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12876"/>
            <a:ext cx="7416800" cy="483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20" descr="Pict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549275"/>
            <a:ext cx="77057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279650" y="5949951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anose="020B0604030504040204" pitchFamily="34" charset="0"/>
              </a:rPr>
              <a:t>PROLAPSO URETRAL</a:t>
            </a:r>
          </a:p>
        </p:txBody>
      </p:sp>
      <p:sp>
        <p:nvSpPr>
          <p:cNvPr id="74758" name="AutoShape 21"/>
          <p:cNvSpPr>
            <a:spLocks noChangeArrowheads="1"/>
          </p:cNvSpPr>
          <p:nvPr/>
        </p:nvSpPr>
        <p:spPr bwMode="auto">
          <a:xfrm flipV="1">
            <a:off x="5664200" y="2781301"/>
            <a:ext cx="431800" cy="142875"/>
          </a:xfrm>
          <a:prstGeom prst="notchedRightArrow">
            <a:avLst>
              <a:gd name="adj1" fmla="val 50000"/>
              <a:gd name="adj2" fmla="val 75556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Liquen Escler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41438"/>
            <a:ext cx="76327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640013" y="260350"/>
            <a:ext cx="698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LIQUEN ESCLEROSO</a:t>
            </a:r>
          </a:p>
        </p:txBody>
      </p:sp>
    </p:spTree>
    <p:extLst>
      <p:ext uri="{BB962C8B-B14F-4D97-AF65-F5344CB8AC3E}">
        <p14:creationId xmlns:p14="http://schemas.microsoft.com/office/powerpoint/2010/main" val="1728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139950" y="615950"/>
            <a:ext cx="7759700" cy="901700"/>
          </a:xfrm>
          <a:prstGeom prst="star16">
            <a:avLst>
              <a:gd name="adj" fmla="val 37500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657600" y="7620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GENITORRAGIAS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816350" y="1758950"/>
            <a:ext cx="977900" cy="1892300"/>
          </a:xfrm>
          <a:prstGeom prst="downArrow">
            <a:avLst>
              <a:gd name="adj1" fmla="val 50000"/>
              <a:gd name="adj2" fmla="val 9678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C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626350" y="1758950"/>
            <a:ext cx="901700" cy="1816100"/>
          </a:xfrm>
          <a:prstGeom prst="downArrow">
            <a:avLst>
              <a:gd name="adj1" fmla="val 50000"/>
              <a:gd name="adj2" fmla="val 100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C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438400" y="4200731"/>
            <a:ext cx="3429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ADOLESCENTE</a:t>
            </a:r>
          </a:p>
          <a:p>
            <a:pPr algn="ctr" eaLnBrk="0" hangingPunct="0">
              <a:spcBef>
                <a:spcPct val="50000"/>
              </a:spcBef>
            </a:pPr>
            <a:r>
              <a:rPr lang="es-MX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PREMENARQUICA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629399" y="4200731"/>
            <a:ext cx="3620589" cy="11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ADOLESCENTE </a:t>
            </a:r>
            <a:endParaRPr lang="es-MX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s-MX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POSTMENARQUICA</a:t>
            </a:r>
          </a:p>
        </p:txBody>
      </p:sp>
    </p:spTree>
    <p:extLst>
      <p:ext uri="{BB962C8B-B14F-4D97-AF65-F5344CB8AC3E}">
        <p14:creationId xmlns:p14="http://schemas.microsoft.com/office/powerpoint/2010/main" val="1507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09800" y="304801"/>
            <a:ext cx="8001000" cy="123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MX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GENITORRAGIA</a:t>
            </a:r>
          </a:p>
          <a:p>
            <a:pPr algn="ctr" eaLnBrk="0" hangingPunct="0">
              <a:spcBef>
                <a:spcPct val="50000"/>
              </a:spcBef>
            </a:pPr>
            <a:r>
              <a:rPr lang="es-MX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ADOLESCENTE PREMENARQUICA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075610" y="1855860"/>
            <a:ext cx="7675111" cy="44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incidencia: 0,3 % en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 Servicio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gran importancia por: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MX" sz="2800" b="1" dirty="0">
                <a:latin typeface="Times New Roman" panose="02020603050405020304" pitchFamily="18" charset="0"/>
              </a:rPr>
              <a:t>       </a:t>
            </a:r>
            <a:r>
              <a:rPr lang="es-MX" sz="2800" b="1" dirty="0" smtClean="0">
                <a:latin typeface="Times New Roman" panose="02020603050405020304" pitchFamily="18" charset="0"/>
              </a:rPr>
              <a:t>            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gravedad de algunas de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conmoción familiar que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crea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este                   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evento.</a:t>
            </a:r>
            <a:endParaRPr lang="es-MX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800" b="1" dirty="0">
              <a:latin typeface="Times New Roman" panose="02020603050405020304" pitchFamily="18" charset="0"/>
            </a:endParaRPr>
          </a:p>
        </p:txBody>
      </p:sp>
      <p:pic>
        <p:nvPicPr>
          <p:cNvPr id="6150" name="Picture 6" descr="adolescen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855860"/>
            <a:ext cx="2798554" cy="45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85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48200" y="533400"/>
            <a:ext cx="7020636" cy="372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Se define como un excesivo, prolongado y frecuente sangramiento, de origen uterino, de causa </a:t>
            </a: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ORGANICA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el cual aparece como resultado de una disfunción del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eje.</a:t>
            </a:r>
          </a:p>
          <a:p>
            <a:pPr>
              <a:spcBef>
                <a:spcPct val="50000"/>
              </a:spcBef>
            </a:pP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524836" y="3948752"/>
            <a:ext cx="9144000" cy="23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s-E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Hipotálamo-Hipófisis-Ovario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siempre asociado a ciclos anovulatorios.</a:t>
            </a:r>
          </a:p>
          <a:p>
            <a:pPr>
              <a:spcBef>
                <a:spcPct val="50000"/>
              </a:spcBef>
            </a:pPr>
            <a:r>
              <a:rPr lang="es-ES" sz="3200" b="1" dirty="0" smtClean="0">
                <a:latin typeface="Times New Roman" panose="02020603050405020304" pitchFamily="18" charset="0"/>
              </a:rPr>
              <a:t>   </a:t>
            </a:r>
            <a:endParaRPr lang="es-ES" sz="3200" b="1" dirty="0">
              <a:latin typeface="Times New Roman" panose="02020603050405020304" pitchFamily="18" charset="0"/>
            </a:endParaRPr>
          </a:p>
        </p:txBody>
      </p:sp>
      <p:pic>
        <p:nvPicPr>
          <p:cNvPr id="10248" name="Picture 8" descr="j0079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23" y="533400"/>
            <a:ext cx="2133600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86200" y="457201"/>
            <a:ext cx="6477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s-MX" sz="2400">
              <a:latin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038600" y="533401"/>
            <a:ext cx="6629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 Desconocida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54629" y="1295400"/>
            <a:ext cx="10206445" cy="418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Aproximadamente la mitad de todas las adolescentes tienen períodos irregulares durante el primer año después de la menarquia.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Estos periodos irregulares pueden persistir hasta 5 años después de la menarquia en el 20% de estas adolescentes.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54629" y="5181600"/>
            <a:ext cx="10101942" cy="224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endParaRPr lang="es-ES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MORBILIDAD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La principal complicación es la </a:t>
            </a:r>
            <a:r>
              <a:rPr lang="es-E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que puede ser severa.</a:t>
            </a:r>
          </a:p>
          <a:p>
            <a:pPr>
              <a:spcBef>
                <a:spcPct val="50000"/>
              </a:spcBef>
            </a:pPr>
            <a:endParaRPr lang="es-E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05000" y="304801"/>
            <a:ext cx="84582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En las adolescentes, la HUD se debe a ciclos anovulatorios, por inmadurez del eje hipotálamo-hipófisis-ovario (HHO) </a:t>
            </a:r>
          </a:p>
          <a:p>
            <a:pPr algn="ctr">
              <a:spcBef>
                <a:spcPct val="50000"/>
              </a:spcBef>
            </a:pPr>
            <a:endParaRPr lang="es-ES" sz="3600" b="1" dirty="0"/>
          </a:p>
          <a:p>
            <a:pPr algn="ctr">
              <a:spcBef>
                <a:spcPct val="50000"/>
              </a:spcBef>
            </a:pPr>
            <a:endParaRPr lang="es-ES" sz="3600" dirty="0"/>
          </a:p>
          <a:p>
            <a:pPr algn="ctr">
              <a:spcBef>
                <a:spcPct val="50000"/>
              </a:spcBef>
            </a:pPr>
            <a:r>
              <a:rPr lang="es-ES" sz="3600" dirty="0"/>
              <a:t> 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743200" y="2005252"/>
            <a:ext cx="6553200" cy="2362200"/>
          </a:xfrm>
          <a:prstGeom prst="leftRightArrow">
            <a:avLst>
              <a:gd name="adj1" fmla="val 50000"/>
              <a:gd name="adj2" fmla="val 554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3733800" y="2691052"/>
            <a:ext cx="45720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anovulación</a:t>
            </a:r>
            <a:endParaRPr lang="es-EC" sz="8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057400" y="4800600"/>
            <a:ext cx="3505200" cy="16002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0" y="5029201"/>
            <a:ext cx="304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ESTIMULO ESTROGENICO MANTENIDO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705600" y="4800600"/>
            <a:ext cx="3352800" cy="152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sz="2000">
              <a:solidFill>
                <a:srgbClr val="6699FF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934200" y="5105401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AUSENCIA DE PROGESTERONA</a:t>
            </a:r>
          </a:p>
        </p:txBody>
      </p:sp>
    </p:spTree>
    <p:extLst>
      <p:ext uri="{BB962C8B-B14F-4D97-AF65-F5344CB8AC3E}">
        <p14:creationId xmlns:p14="http://schemas.microsoft.com/office/powerpoint/2010/main" val="1761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600" y="232145"/>
            <a:ext cx="11682485" cy="618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MENSTRUACIÓN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Hipotálamo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de liberación                    Hipófisis(esta actúa sobre el ovario por medio          hormona 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foliculoestimulante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(FSH)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stimula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crecimiento y desarrollo de varios folículos y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 estrogénica.</a:t>
            </a: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iveles estrógenos</a:t>
            </a:r>
          </a:p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y </a:t>
            </a: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Hormona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foliculoestimulante en sangre rebasa determinado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límite </a:t>
            </a:r>
          </a:p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RETROALIMENTACIÓN </a:t>
            </a:r>
          </a:p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liberación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hormona luteinizante 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inhibición de la foliculoestimulante.</a:t>
            </a:r>
          </a:p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Estas 2 hormonas participan conjuntamente en el mecanismo de la ruptura folicular y puesta ovular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(ovulación),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ocurre 14 días antes de la próxima menstruación (en ciclos de 28 días).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curvada hacia la derecha 2"/>
          <p:cNvSpPr/>
          <p:nvPr/>
        </p:nvSpPr>
        <p:spPr>
          <a:xfrm>
            <a:off x="3794077" y="1064525"/>
            <a:ext cx="1255595" cy="5595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4899546" y="1883388"/>
            <a:ext cx="791571" cy="723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" y="98818"/>
            <a:ext cx="12192000" cy="6759181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C"/>
          </a:p>
          <a:p>
            <a:pPr lvl="0">
              <a:buChar char="•"/>
            </a:pPr>
            <a:endParaRPr lang="es-EC"/>
          </a:p>
        </p:txBody>
      </p:sp>
      <p:cxnSp>
        <p:nvCxnSpPr>
          <p:cNvPr id="36" name="Conector recto 35"/>
          <p:cNvCxnSpPr/>
          <p:nvPr/>
        </p:nvCxnSpPr>
        <p:spPr>
          <a:xfrm>
            <a:off x="7233312" y="859809"/>
            <a:ext cx="46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1982731" y="914398"/>
            <a:ext cx="0" cy="3302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9439697" y="4244454"/>
            <a:ext cx="2320120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5898107" y="4531056"/>
            <a:ext cx="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886200" y="1143000"/>
            <a:ext cx="4419600" cy="44196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215791" y="3028266"/>
            <a:ext cx="1760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EXCLUIR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81600" y="609601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r>
              <a:rPr lang="es-ES" sz="2000"/>
              <a:t>                                               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133600" y="990601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Causas iatrogénicas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0" y="1066801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Enfermedades sistémicas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09800" y="2286001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C" sz="20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56088" y="302826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Neoplasias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496300" y="2784901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Lesiones Anatómicas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828800" y="4171266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Coagulopatías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077200" y="4114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Infecciones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048000" y="5562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 uterinas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315200" y="5486401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C" sz="200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315200" y="5486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/>
              <a:t>Endocrinopatías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800600" y="457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EMBARAZO</a:t>
            </a:r>
          </a:p>
        </p:txBody>
      </p:sp>
    </p:spTree>
    <p:extLst>
      <p:ext uri="{BB962C8B-B14F-4D97-AF65-F5344CB8AC3E}">
        <p14:creationId xmlns:p14="http://schemas.microsoft.com/office/powerpoint/2010/main" val="575941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81199" y="1295400"/>
            <a:ext cx="870499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anamnesis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debe dirigirse a: </a:t>
            </a:r>
          </a:p>
          <a:p>
            <a:pPr algn="just">
              <a:spcBef>
                <a:spcPct val="50000"/>
              </a:spcBef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a- Antecedentes familiares.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Edad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menarquia.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ignos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 trastornos de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coagulación. 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d- Posible actividad sexual.</a:t>
            </a:r>
          </a:p>
          <a:p>
            <a:pPr algn="just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e- Administración de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medicamentos.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flipH="1" flipV="1">
            <a:off x="2117725" y="-149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s-EC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90800" y="381000"/>
            <a:ext cx="6705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</a:p>
          <a:p>
            <a:pPr algn="ctr">
              <a:spcBef>
                <a:spcPct val="50000"/>
              </a:spcBef>
            </a:pP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7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25485" y="1263101"/>
            <a:ext cx="858665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Exploración física 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normal.</a:t>
            </a:r>
          </a:p>
          <a:p>
            <a:pPr algn="just"/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Signos de anemia y de descompensación hemodinámica asociada.</a:t>
            </a:r>
          </a:p>
          <a:p>
            <a:pPr algn="just"/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Buscar otros sitios de sangrado.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Biotipología: obesidad.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Exploración Ginecológica solo en las pacientes que han iniciado la actividad sexual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43200" y="448493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EXAMEN FISICO</a:t>
            </a:r>
          </a:p>
        </p:txBody>
      </p:sp>
    </p:spTree>
    <p:extLst>
      <p:ext uri="{BB962C8B-B14F-4D97-AF65-F5344CB8AC3E}">
        <p14:creationId xmlns:p14="http://schemas.microsoft.com/office/powerpoint/2010/main" val="878717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09800" y="1358538"/>
            <a:ext cx="961861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Test de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embarazo (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comprobar relaciones sexuales)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Hematimetría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</a:p>
          <a:p>
            <a:pPr algn="just"/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Coagulograma completo.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US Ginecológico.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En casos escogidos, dosificación de gonadotropinas, pruebas de función tiroidea y prolactina sérica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09800" y="372292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ESTUDIOS A INDICAR</a:t>
            </a:r>
          </a:p>
        </p:txBody>
      </p:sp>
    </p:spTree>
    <p:extLst>
      <p:ext uri="{BB962C8B-B14F-4D97-AF65-F5344CB8AC3E}">
        <p14:creationId xmlns:p14="http://schemas.microsoft.com/office/powerpoint/2010/main" val="423977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438400" y="609600"/>
            <a:ext cx="7010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800" b="1" i="1" dirty="0"/>
              <a:t>VALOR DE LA ECOGRAFIA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063931" y="1540929"/>
            <a:ext cx="8995954" cy="492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CARACTERISTICAS ENDOMETRIALES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GROSOR </a:t>
            </a: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ENDOMETRIAL INFERIOR A LOS 8 </a:t>
            </a: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CARACTERISTICAS </a:t>
            </a: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 LOS OVARIOS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FOLICULOS </a:t>
            </a: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EN DIFERENTES ESTADIOS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PRESENCIA </a:t>
            </a: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 QUISTES FOLICULARES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3907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038600" y="1981200"/>
            <a:ext cx="32004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C"/>
          </a:p>
        </p:txBody>
      </p:sp>
      <p:graphicFrame>
        <p:nvGraphicFramePr>
          <p:cNvPr id="23557" name="Object 5"/>
          <p:cNvGraphicFramePr>
            <a:graphicFrameLocks/>
          </p:cNvGraphicFramePr>
          <p:nvPr/>
        </p:nvGraphicFramePr>
        <p:xfrm>
          <a:off x="3657601" y="304800"/>
          <a:ext cx="4779963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lipArt" r:id="rId3" imgW="4779720" imgH="3517560" progId="MS_ClipArt_Gallery.2">
                  <p:embed/>
                </p:oleObj>
              </mc:Choice>
              <mc:Fallback>
                <p:oleObj name="ClipArt" r:id="rId3" imgW="4779720" imgH="35175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304800"/>
                        <a:ext cx="4779963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28800" y="4038600"/>
            <a:ext cx="3886200" cy="1562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 dirty="0"/>
              <a:t>ACTITUD INTERVENCIONISTA QUE ES IATROGENICA SINO ES ADECUADA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156857" y="5816600"/>
            <a:ext cx="70866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1" i="1" dirty="0">
                <a:latin typeface="Times New Roman" panose="02020603050405020304" pitchFamily="18" charset="0"/>
              </a:rPr>
              <a:t>             </a:t>
            </a:r>
            <a:r>
              <a:rPr lang="es-ES_tradnl" sz="4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EQUILIBRIO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77000" y="4038600"/>
            <a:ext cx="3886200" cy="1562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/>
              <a:t>ACTITUD PERMISIVA DE NO HACER HASTA COMPLETAR DESARROLLO</a:t>
            </a: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33001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09800" y="457200"/>
            <a:ext cx="73152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600" dirty="0">
                <a:latin typeface="Times New Roman" panose="02020603050405020304" pitchFamily="18" charset="0"/>
              </a:rPr>
              <a:t>  </a:t>
            </a: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PREMISAS</a:t>
            </a:r>
            <a:r>
              <a:rPr lang="es-ES_trad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 GENERALES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744337" y="1468272"/>
            <a:ext cx="7880120" cy="33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INDIVIDUALIZAR TRATAMIENTO.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DETENER LA HEMORRAGIA.</a:t>
            </a:r>
          </a:p>
          <a:p>
            <a:pPr marL="457200" indent="-457200" algn="just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REPONER LAS PERDIDAS.</a:t>
            </a:r>
          </a:p>
          <a:p>
            <a:pPr marL="457200" indent="-457200" algn="just" eaLnBrk="0" hangingPunc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EVITAR LAS RECIDIVAS.</a:t>
            </a:r>
          </a:p>
        </p:txBody>
      </p:sp>
    </p:spTree>
    <p:extLst>
      <p:ext uri="{BB962C8B-B14F-4D97-AF65-F5344CB8AC3E}">
        <p14:creationId xmlns:p14="http://schemas.microsoft.com/office/powerpoint/2010/main" val="11122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17290"/>
              </p:ext>
            </p:extLst>
          </p:nvPr>
        </p:nvGraphicFramePr>
        <p:xfrm>
          <a:off x="1445624" y="1532708"/>
          <a:ext cx="10119359" cy="4754880"/>
        </p:xfrm>
        <a:graphic>
          <a:graphicData uri="http://schemas.openxmlformats.org/drawingml/2006/table">
            <a:tbl>
              <a:tblPr/>
              <a:tblGrid>
                <a:gridCol w="1611085"/>
                <a:gridCol w="2159726"/>
                <a:gridCol w="3101081"/>
                <a:gridCol w="3247467"/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 (Grupo I)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Moderada (GRUPO II)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Grave (GRUPO III)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Características 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Hb&gt;12gr/dl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10 gr/dl a 11,9 gr/dl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&lt;de 10gr/dl 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Tratamiento fase aguda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Calendario menstrual, suplemento Fe.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Orientación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MDP(10 mg x 10 d)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A.O. si la paciente es sexualmente activa.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AINE(Ibuprofeno 400mg c/12 h)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MDP(Medroxiprogesterona)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 mg x 10 d al mes)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AO (30 mg)Monofásicos</a:t>
                      </a:r>
                      <a:b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AINE (Ibuprofeno 400 mg c/12 horas.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Transfusión (Si necesaria)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Estrógenos conjugados 20 mg cada 4-6 horas por 24 horas hasta parar sangrado antieméticos seguir AO (30 mg)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Y/O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AO (monofásicos)</a:t>
                      </a:r>
                      <a:b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píldoras por día por 4 días. </a:t>
                      </a:r>
                      <a:b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píldoras por día por 4 días. </a:t>
                      </a:r>
                      <a:b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píldoras por día por 13-19 días. </a:t>
                      </a:r>
                      <a:b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Esperar sangrado por 7 días.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Tratamiento a largo plazo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Monitoreo Fe (Hb y Hto) </a:t>
                      </a:r>
                      <a:b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 en 2 meses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AO (30 mg) por 6 meses hasta la resolución de la anemia. Suplemento Fe. Monitoreo Fe. Control 2-3 semanas y cada 3 meses.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AO (30mg) por 6 meses hasta resolución de la anemia. Suplemento Fe. Monitoreo Fe. Control 2-3 semanas y cada 3 meses.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970314" y="459378"/>
            <a:ext cx="86889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MANEJO DE LA HEMORRAGIA UTERINA DISFUNCIONAL</a:t>
            </a:r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89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477000" y="914400"/>
            <a:ext cx="4191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6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índrome</a:t>
            </a:r>
            <a:r>
              <a:rPr lang="es-ES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>
              <a:spcBef>
                <a:spcPct val="50000"/>
              </a:spcBef>
            </a:pPr>
            <a:r>
              <a:rPr lang="es-ES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varios </a:t>
            </a:r>
          </a:p>
          <a:p>
            <a:pPr>
              <a:spcBef>
                <a:spcPct val="50000"/>
              </a:spcBef>
            </a:pPr>
            <a:r>
              <a:rPr lang="es-ES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3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s-ES" sz="36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oliquisticos</a:t>
            </a:r>
            <a:endParaRPr lang="es-ES" sz="3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</a:p>
          <a:p>
            <a:pPr algn="ctr">
              <a:spcBef>
                <a:spcPct val="50000"/>
              </a:spcBef>
            </a:pPr>
            <a:r>
              <a:rPr lang="es-ES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</a:p>
        </p:txBody>
      </p:sp>
      <p:pic>
        <p:nvPicPr>
          <p:cNvPr id="23557" name="Picture 5" descr="17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464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7192370" y="914400"/>
            <a:ext cx="533400" cy="26670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40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Imagen 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8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7010400" y="533401"/>
            <a:ext cx="2971800" cy="1743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681"/>
              </a:avLst>
            </a:prstTxWarp>
          </a:bodyPr>
          <a:lstStyle/>
          <a:p>
            <a:pPr algn="ctr"/>
            <a:r>
              <a:rPr lang="es-EC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adolescencia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29399" y="2590801"/>
            <a:ext cx="444790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Disfunción menstrual u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oligoanovulatoria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Hiperandrogenismo (HA)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Morfología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ovarios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poliquísticos)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5291294"/>
              </p:ext>
            </p:extLst>
          </p:nvPr>
        </p:nvGraphicFramePr>
        <p:xfrm>
          <a:off x="0" y="0"/>
          <a:ext cx="12192000" cy="729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9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7734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Disfuncion</a:t>
            </a:r>
            <a:r>
              <a:rPr lang="es-EC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menstrual u </a:t>
            </a:r>
            <a:r>
              <a:rPr lang="es-EC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oligoanovulación</a:t>
            </a:r>
            <a:endParaRPr lang="es-EC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57400" y="1447801"/>
            <a:ext cx="2819400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Oligomenorrea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la Mujer adulta</a:t>
            </a:r>
          </a:p>
          <a:p>
            <a:pPr algn="ctr">
              <a:spcBef>
                <a:spcPct val="50000"/>
              </a:spcBef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Oligomenorrea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la adolescente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s-ES" sz="4000" dirty="0"/>
          </a:p>
          <a:p>
            <a:pPr algn="ctr">
              <a:spcBef>
                <a:spcPct val="50000"/>
              </a:spcBef>
              <a:buFontTx/>
              <a:buChar char="•"/>
            </a:pPr>
            <a:endParaRPr lang="es-ES" sz="3600" dirty="0"/>
          </a:p>
          <a:p>
            <a:pPr algn="ctr">
              <a:spcBef>
                <a:spcPct val="50000"/>
              </a:spcBef>
              <a:buFontTx/>
              <a:buChar char="•"/>
            </a:pPr>
            <a:endParaRPr lang="es-ES" sz="2800" dirty="0"/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>
            <a:off x="5105400" y="1565242"/>
            <a:ext cx="381000" cy="2022689"/>
          </a:xfrm>
          <a:prstGeom prst="leftBrace">
            <a:avLst>
              <a:gd name="adj1" fmla="val 4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791200" y="1565242"/>
            <a:ext cx="55800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Menos de 9 ciclos en 1 año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3 ciclos mayor de 38 días en un año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Amenorrea mas de 90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6" name="AutoShape 8"/>
          <p:cNvSpPr>
            <a:spLocks/>
          </p:cNvSpPr>
          <p:nvPr/>
        </p:nvSpPr>
        <p:spPr bwMode="auto">
          <a:xfrm>
            <a:off x="5181600" y="4038600"/>
            <a:ext cx="381000" cy="1952897"/>
          </a:xfrm>
          <a:prstGeom prst="leftBrace">
            <a:avLst>
              <a:gd name="adj1" fmla="val 4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91199" y="4114800"/>
            <a:ext cx="558001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Fisiológico ciclos largos y anovulación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Solo pudiera sugerirse en la post menarquia tardía</a:t>
            </a:r>
          </a:p>
        </p:txBody>
      </p:sp>
    </p:spTree>
    <p:extLst>
      <p:ext uri="{BB962C8B-B14F-4D97-AF65-F5344CB8AC3E}">
        <p14:creationId xmlns:p14="http://schemas.microsoft.com/office/powerpoint/2010/main" val="21208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2057401" y="533400"/>
            <a:ext cx="8201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MORFOLOGIA DE OVARIO POLIQUISTICO (PCOM)</a:t>
            </a:r>
          </a:p>
        </p:txBody>
      </p:sp>
      <p:pic>
        <p:nvPicPr>
          <p:cNvPr id="43011" name="Picture 4" descr="http://www.stilverlangen.com/afbeeldingen/p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23" y="2068285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521234" y="1867069"/>
            <a:ext cx="6035991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Considerado en la adulta como elemento diagnóstico por AES y Rotterdam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Definido presencia de 12 o mas folículos entre 2 y 9 mm de diámetro y/o volumen de al menos i ovario de mas de 10 ml (Rotterdam)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Descrito en la adulta por US/TV</a:t>
            </a:r>
          </a:p>
          <a:p>
            <a:pPr>
              <a:spcBef>
                <a:spcPct val="50000"/>
              </a:spcBef>
            </a:pPr>
            <a:endParaRPr lang="es-ES" sz="2800" dirty="0"/>
          </a:p>
        </p:txBody>
      </p:sp>
      <p:pic>
        <p:nvPicPr>
          <p:cNvPr id="43013" name="Picture 4" descr="http://www.stilverlangen.com/afbeeldingen/p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23" y="3015342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057401" y="533400"/>
            <a:ext cx="8201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MORFOLOGIA DE OVARIO POLIQUISTICO (PCOM)</a:t>
            </a:r>
          </a:p>
        </p:txBody>
      </p:sp>
    </p:spTree>
    <p:extLst>
      <p:ext uri="{BB962C8B-B14F-4D97-AF65-F5344CB8AC3E}">
        <p14:creationId xmlns:p14="http://schemas.microsoft.com/office/powerpoint/2010/main" val="29528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6381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Conclusiones para el diagnóstico </a:t>
            </a:r>
          </a:p>
          <a:p>
            <a:pPr algn="ctr"/>
            <a:r>
              <a:rPr lang="es-EC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en la adolescencia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81199" y="1905000"/>
            <a:ext cx="8982891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Se sugiere basarlo en 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Presencia de Hirsutismo e </a:t>
            </a:r>
            <a:r>
              <a:rPr lang="es-E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hiperandrogenismo</a:t>
            </a: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bioquímico.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Disfunción menstrual con ciclos largos mayores de 45 </a:t>
            </a:r>
            <a:r>
              <a:rPr lang="es-E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días.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Sospecha de </a:t>
            </a:r>
            <a:r>
              <a:rPr lang="es-E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SOP.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Tener en cuenta Factores de </a:t>
            </a:r>
            <a:r>
              <a:rPr lang="es-E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riesgo.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400" b="1"/>
          </a:p>
          <a:p>
            <a:pPr algn="ctr">
              <a:spcBef>
                <a:spcPct val="50000"/>
              </a:spcBef>
            </a:pPr>
            <a:endParaRPr lang="es-ES" sz="2400" b="1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438400" y="1219200"/>
            <a:ext cx="7391400" cy="32766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419600" y="22860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FACTORES DE RIESGO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057400" y="533401"/>
            <a:ext cx="259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FAMILIARES DE SOP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572000" y="5334001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ADOLESCENTES ANTECEDENTES DE HUD SEVERO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33600" y="4419601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ADRENARQUIA Y PUBARQIA PREMATURAS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603671" y="559086"/>
            <a:ext cx="2743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PESO AL NACER 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CIUR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772400" y="4545439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OBESIDAD ANTERIOR</a:t>
            </a:r>
          </a:p>
        </p:txBody>
      </p:sp>
    </p:spTree>
    <p:extLst>
      <p:ext uri="{BB962C8B-B14F-4D97-AF65-F5344CB8AC3E}">
        <p14:creationId xmlns:p14="http://schemas.microsoft.com/office/powerpoint/2010/main" val="8903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07474" y="531224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ANTECEDENTES FAMILIARES DE SOP</a:t>
            </a:r>
          </a:p>
          <a:p>
            <a:pPr algn="ctr">
              <a:spcBef>
                <a:spcPct val="50000"/>
              </a:spcBef>
            </a:pP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368959" y="1724525"/>
            <a:ext cx="849063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Etiología genética no bien definida por lo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heterogéneo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del SOP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La evidencia sugiere transmisión autosómica dominante por lo que la incidencia teórica en madres e hijas sería 50%</a:t>
            </a:r>
          </a:p>
          <a:p>
            <a:pPr algn="just"/>
            <a:endParaRPr lang="es-MX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Se alterarían genes que modulen la producción de esteroides ováricos y las características de los receptores hormonale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endParaRPr lang="es-MX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8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10109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5638800" y="914400"/>
            <a:ext cx="5029200" cy="495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C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SOP</a:t>
            </a:r>
          </a:p>
          <a:p>
            <a:pPr algn="ctr"/>
            <a:r>
              <a:rPr lang="es-EC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¿Alguna de ellas?</a:t>
            </a:r>
          </a:p>
        </p:txBody>
      </p:sp>
    </p:spTree>
    <p:extLst>
      <p:ext uri="{BB962C8B-B14F-4D97-AF65-F5344CB8AC3E}">
        <p14:creationId xmlns:p14="http://schemas.microsoft.com/office/powerpoint/2010/main" val="20264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4" y="409433"/>
            <a:ext cx="10216484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16184" y="1752601"/>
            <a:ext cx="937042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ciclo menstrual normal es de 28 ± 7 días </a:t>
            </a:r>
            <a:endParaRPr lang="es-E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(Ciclo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menstrual &lt; 21 días o &gt; de 35 días se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considera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anormal)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La duración del flujo menstrual es de 4 ± 2 días.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La pérdida total de sangre menstrual es de 40 ± 20 ml por ciclo ( &gt; de 80 ml se considera anormal)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731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CARACTERISTICAS DEL SANGRADO MENSTRUAL NORMAL</a:t>
            </a:r>
          </a:p>
        </p:txBody>
      </p:sp>
    </p:spTree>
    <p:extLst>
      <p:ext uri="{BB962C8B-B14F-4D97-AF65-F5344CB8AC3E}">
        <p14:creationId xmlns:p14="http://schemas.microsoft.com/office/powerpoint/2010/main" val="9009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9743" y="368490"/>
            <a:ext cx="9880979" cy="1160059"/>
          </a:xfrm>
        </p:spPr>
        <p:txBody>
          <a:bodyPr>
            <a:noAutofit/>
          </a:bodyPr>
          <a:lstStyle/>
          <a:p>
            <a:pPr lvl="0"/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Hemorragias genitales en la infancia y en la pre menarquía. Principales causas</a:t>
            </a:r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8107" y="2133600"/>
            <a:ext cx="9430603" cy="3777622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síntomas de la tríada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sintomática en Ginecología es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El Sangramiento”.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de no ser el más frecuente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al que se le confiere mayor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importancia cuando se presenta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todo durante la infancia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09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/>
          </p:cNvGraphicFramePr>
          <p:nvPr/>
        </p:nvGraphicFramePr>
        <p:xfrm>
          <a:off x="1752600" y="152400"/>
          <a:ext cx="1231900" cy="65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Art" r:id="rId4" imgW="1231560" imgH="6565680" progId="MS_ClipArt_Gallery.2">
                  <p:embed/>
                </p:oleObj>
              </mc:Choice>
              <mc:Fallback>
                <p:oleObj name="ClipArt" r:id="rId4" imgW="1231560" imgH="6565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1231900" cy="656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0" y="152400"/>
            <a:ext cx="71628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i="1" u="sng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62951" y="1172871"/>
            <a:ext cx="8563289" cy="37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s-MX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Neonatal: Hemorragia de la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crisis genital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b- Vulvo vaginitis.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c- Cuerpos extraños.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d- Traumatismos asociados o no a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abuso sexual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e- Neoplasias.</a:t>
            </a:r>
          </a:p>
        </p:txBody>
      </p:sp>
    </p:spTree>
    <p:extLst>
      <p:ext uri="{BB962C8B-B14F-4D97-AF65-F5344CB8AC3E}">
        <p14:creationId xmlns:p14="http://schemas.microsoft.com/office/powerpoint/2010/main" val="339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3973771" y="1028227"/>
            <a:ext cx="749541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f- </a:t>
            </a: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Prolapso uretral.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g- Alteraciones de la piel de la vulva.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h- Pubertad precoz.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i- Menarquia prematura.</a:t>
            </a:r>
          </a:p>
          <a:p>
            <a:pPr>
              <a:spcBef>
                <a:spcPct val="50000"/>
              </a:spcBef>
            </a:pPr>
            <a: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j- Administración de esteroides </a:t>
            </a: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exógenos.</a:t>
            </a:r>
            <a:endParaRPr lang="es-MX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443" name="Object 1027"/>
          <p:cNvGraphicFramePr>
            <a:graphicFrameLocks/>
          </p:cNvGraphicFramePr>
          <p:nvPr/>
        </p:nvGraphicFramePr>
        <p:xfrm>
          <a:off x="1752600" y="152400"/>
          <a:ext cx="1231900" cy="65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Art" r:id="rId3" imgW="1231560" imgH="6565680" progId="MS_ClipArt_Gallery.2">
                  <p:embed/>
                </p:oleObj>
              </mc:Choice>
              <mc:Fallback>
                <p:oleObj name="ClipArt" r:id="rId3" imgW="1231560" imgH="6565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1231900" cy="656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0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</TotalTime>
  <Words>1673</Words>
  <Application>Microsoft Office PowerPoint</Application>
  <PresentationFormat>Panorámica</PresentationFormat>
  <Paragraphs>267</Paragraphs>
  <Slides>45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6" baseType="lpstr">
      <vt:lpstr>Arial</vt:lpstr>
      <vt:lpstr>Calibri</vt:lpstr>
      <vt:lpstr>Century Gothic</vt:lpstr>
      <vt:lpstr>Impact</vt:lpstr>
      <vt:lpstr>Tahoma</vt:lpstr>
      <vt:lpstr>Times New Roman</vt:lpstr>
      <vt:lpstr>Wingdings</vt:lpstr>
      <vt:lpstr>Wingdings 3</vt:lpstr>
      <vt:lpstr>Espiral</vt:lpstr>
      <vt:lpstr>ClipArt</vt:lpstr>
      <vt:lpstr>Fotografía de Photo Editor</vt:lpstr>
      <vt:lpstr>Tema IV: El ciclo menstrual en la adolescencia y sus alteraciones.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Hemorragias genitales en la infancia y en la pre menarquía. Principales causas </vt:lpstr>
      <vt:lpstr>Presentación de PowerPoint</vt:lpstr>
      <vt:lpstr>Presentación de PowerPoint</vt:lpstr>
      <vt:lpstr>Sangramiento de la crisis genital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PROLAPSO URETRAL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IV: El ciclo menstrual en la adolescencia y sus alteraciones. </dc:title>
  <dc:creator>user</dc:creator>
  <cp:lastModifiedBy>Marbelys Dominico Solis</cp:lastModifiedBy>
  <cp:revision>36</cp:revision>
  <dcterms:created xsi:type="dcterms:W3CDTF">2017-01-18T05:09:37Z</dcterms:created>
  <dcterms:modified xsi:type="dcterms:W3CDTF">2019-06-06T17:07:34Z</dcterms:modified>
</cp:coreProperties>
</file>