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3" r:id="rId6"/>
    <p:sldId id="265" r:id="rId7"/>
    <p:sldId id="266" r:id="rId8"/>
    <p:sldId id="262" r:id="rId9"/>
    <p:sldId id="264" r:id="rId10"/>
    <p:sldId id="267" r:id="rId11"/>
    <p:sldId id="268" r:id="rId12"/>
    <p:sldId id="269" r:id="rId13"/>
    <p:sldId id="278" r:id="rId14"/>
    <p:sldId id="270" r:id="rId15"/>
    <p:sldId id="271" r:id="rId16"/>
    <p:sldId id="272" r:id="rId17"/>
    <p:sldId id="273" r:id="rId18"/>
    <p:sldId id="274" r:id="rId19"/>
    <p:sldId id="279" r:id="rId20"/>
    <p:sldId id="275" r:id="rId21"/>
    <p:sldId id="280" r:id="rId22"/>
    <p:sldId id="276" r:id="rId23"/>
    <p:sldId id="281" r:id="rId24"/>
    <p:sldId id="282" r:id="rId25"/>
    <p:sldId id="283" r:id="rId26"/>
    <p:sldId id="284" r:id="rId27"/>
    <p:sldId id="286" r:id="rId28"/>
    <p:sldId id="285" r:id="rId29"/>
    <p:sldId id="287" r:id="rId30"/>
    <p:sldId id="288" r:id="rId3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69" autoAdjust="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7315-C758-4AD7-97A0-4A494F078743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8CE0656-2C29-4601-B743-15262928F6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207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7315-C758-4AD7-97A0-4A494F078743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CE0656-2C29-4601-B743-15262928F6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890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7315-C758-4AD7-97A0-4A494F078743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CE0656-2C29-4601-B743-15262928F6D0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902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7315-C758-4AD7-97A0-4A494F078743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CE0656-2C29-4601-B743-15262928F6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0332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7315-C758-4AD7-97A0-4A494F078743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CE0656-2C29-4601-B743-15262928F6D0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823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7315-C758-4AD7-97A0-4A494F078743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CE0656-2C29-4601-B743-15262928F6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2298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7315-C758-4AD7-97A0-4A494F078743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0656-2C29-4601-B743-15262928F6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222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7315-C758-4AD7-97A0-4A494F078743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0656-2C29-4601-B743-15262928F6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464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7315-C758-4AD7-97A0-4A494F078743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0656-2C29-4601-B743-15262928F6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076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7315-C758-4AD7-97A0-4A494F078743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CE0656-2C29-4601-B743-15262928F6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784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7315-C758-4AD7-97A0-4A494F078743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CE0656-2C29-4601-B743-15262928F6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563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7315-C758-4AD7-97A0-4A494F078743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CE0656-2C29-4601-B743-15262928F6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443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7315-C758-4AD7-97A0-4A494F078743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0656-2C29-4601-B743-15262928F6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52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7315-C758-4AD7-97A0-4A494F078743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0656-2C29-4601-B743-15262928F6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711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7315-C758-4AD7-97A0-4A494F078743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0656-2C29-4601-B743-15262928F6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217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7315-C758-4AD7-97A0-4A494F078743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CE0656-2C29-4601-B743-15262928F6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513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7315-C758-4AD7-97A0-4A494F078743}" type="datetimeFigureOut">
              <a:rPr lang="es-EC" smtClean="0"/>
              <a:t>6/6/2019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8CE0656-2C29-4601-B743-15262928F6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803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9117" y="562971"/>
            <a:ext cx="10577014" cy="1702558"/>
          </a:xfrm>
        </p:spPr>
        <p:txBody>
          <a:bodyPr>
            <a:normAutofit fontScale="90000"/>
          </a:bodyPr>
          <a:lstStyle/>
          <a:p>
            <a:pPr algn="just"/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2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es-ES_tradnl" sz="2700" b="1" i="1" dirty="0">
                <a:latin typeface="Arial" panose="020B0604020202020204" pitchFamily="34" charset="0"/>
                <a:cs typeface="Arial" panose="020B0604020202020204" pitchFamily="34" charset="0"/>
              </a:rPr>
              <a:t>V: Riesgo preconcepcional. Educación sexual y Planificación Familiar. Características de la sexualidad adolescente. El cuidado de la salud reproductiva del adolescente. Prevención del embarazo.</a:t>
            </a:r>
            <a:r>
              <a:rPr lang="es-EC" sz="27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27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2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00049" y="2634680"/>
            <a:ext cx="8915399" cy="3424925"/>
          </a:xfrm>
        </p:spPr>
        <p:txBody>
          <a:bodyPr>
            <a:noAutofit/>
          </a:bodyPr>
          <a:lstStyle/>
          <a:p>
            <a:r>
              <a:rPr lang="es-ES_tradn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es-ES_tradnl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C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erramientas  básicas indispensables para enfrentar la atención diferenciada de las y los adolescentes sobre todo que sean capaces de prevenir el daño reproductivo futuro a que puedan estar sometidas.</a:t>
            </a:r>
            <a:endParaRPr lang="es-EC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22084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895600" y="304800"/>
            <a:ext cx="538378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METODOS DE BARRERA</a:t>
            </a:r>
            <a:r>
              <a:rPr lang="es-ES" sz="4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819401" y="2121650"/>
            <a:ext cx="6268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mantienen </a:t>
            </a: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una buena salud reproductiva </a:t>
            </a:r>
            <a:endParaRPr lang="es-ES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ayudar a prevenir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362201" y="4159251"/>
            <a:ext cx="19159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Embarazos</a:t>
            </a:r>
          </a:p>
          <a:p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involuntarios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221516" y="4159251"/>
            <a:ext cx="51126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Enfermedades de trasmisión</a:t>
            </a:r>
          </a:p>
          <a:p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           sexual</a:t>
            </a:r>
          </a:p>
        </p:txBody>
      </p:sp>
    </p:spTree>
    <p:extLst>
      <p:ext uri="{BB962C8B-B14F-4D97-AF65-F5344CB8AC3E}">
        <p14:creationId xmlns:p14="http://schemas.microsoft.com/office/powerpoint/2010/main" val="22300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utoUpdateAnimBg="0"/>
      <p:bldP spid="21510" grpId="0" autoUpdateAnimBg="0"/>
      <p:bldP spid="215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14" descr="C03-22-13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3"/>
          <a:stretch>
            <a:fillRect/>
          </a:stretch>
        </p:blipFill>
        <p:spPr bwMode="auto">
          <a:xfrm>
            <a:off x="2743200" y="762001"/>
            <a:ext cx="23177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C03-22-13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5"/>
          <a:stretch>
            <a:fillRect/>
          </a:stretch>
        </p:blipFill>
        <p:spPr bwMode="auto">
          <a:xfrm>
            <a:off x="8521700" y="3179764"/>
            <a:ext cx="1993900" cy="344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1" y="1752600"/>
            <a:ext cx="16417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Hombre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5105400" y="1981200"/>
            <a:ext cx="2362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604126" y="1905000"/>
            <a:ext cx="21059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CONDON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514600" y="4479925"/>
            <a:ext cx="12779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Mujer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765925" y="3792539"/>
            <a:ext cx="339708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Condones Femeninos</a:t>
            </a:r>
          </a:p>
          <a:p>
            <a:r>
              <a:rPr lang="es-E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Capuchón Cervical</a:t>
            </a:r>
          </a:p>
          <a:p>
            <a:r>
              <a:rPr lang="es-E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Espermicidas</a:t>
            </a:r>
          </a:p>
          <a:p>
            <a:r>
              <a:rPr lang="es-E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Diafragmas</a:t>
            </a:r>
          </a:p>
          <a:p>
            <a:r>
              <a:rPr lang="es-ES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Esponjas</a:t>
            </a:r>
          </a:p>
        </p:txBody>
      </p:sp>
      <p:sp>
        <p:nvSpPr>
          <p:cNvPr id="11275" name="AutoShape 11"/>
          <p:cNvSpPr>
            <a:spLocks/>
          </p:cNvSpPr>
          <p:nvPr/>
        </p:nvSpPr>
        <p:spPr bwMode="auto">
          <a:xfrm>
            <a:off x="6324600" y="3810000"/>
            <a:ext cx="609600" cy="2133600"/>
          </a:xfrm>
          <a:prstGeom prst="lef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>
              <a:solidFill>
                <a:schemeClr val="accent1"/>
              </a:solidFill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2743200" y="0"/>
            <a:ext cx="53773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METODOS DE BARRERAS</a:t>
            </a: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3962400" y="4724400"/>
            <a:ext cx="2362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584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69" grpId="0" animBg="1"/>
      <p:bldP spid="11271" grpId="0" autoUpdateAnimBg="0"/>
      <p:bldP spid="11272" grpId="0" autoUpdateAnimBg="0"/>
      <p:bldP spid="11274" grpId="0" autoUpdateAnimBg="0"/>
      <p:bldP spid="11275" grpId="0" animBg="1" autoUpdateAnimBg="0"/>
      <p:bldP spid="112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524000" y="2286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sz="3200" b="1" i="1" dirty="0" smtClean="0">
                <a:solidFill>
                  <a:srgbClr val="FF0000"/>
                </a:solidFill>
              </a:rPr>
              <a:t>Consideraciones </a:t>
            </a:r>
            <a:r>
              <a:rPr lang="es-ES" sz="3200" b="1" i="1" dirty="0">
                <a:solidFill>
                  <a:srgbClr val="FF0000"/>
                </a:solidFill>
              </a:rPr>
              <a:t>a tener en cuenta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905001" y="1447800"/>
            <a:ext cx="87300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Todos los varones saben usar el condón ----------</a:t>
            </a: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2209800"/>
            <a:ext cx="8778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La primera causa de rotura  </a:t>
            </a: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USO </a:t>
            </a:r>
            <a:r>
              <a:rPr lang="es-E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INCORRECTO</a:t>
            </a:r>
            <a:r>
              <a:rPr lang="es-E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057400" y="3048000"/>
            <a:ext cx="902202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existe un solo medicamento capaz de curar todas las ITS</a:t>
            </a:r>
          </a:p>
          <a:p>
            <a:r>
              <a:rPr lang="es-E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             </a:t>
            </a:r>
            <a:r>
              <a:rPr lang="es-ES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s-E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</a:p>
          <a:p>
            <a:r>
              <a:rPr lang="es-E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el uso del condón 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capaz de prevenirlas</a:t>
            </a:r>
          </a:p>
        </p:txBody>
      </p:sp>
      <p:pic>
        <p:nvPicPr>
          <p:cNvPr id="14349" name="Picture 13" descr="El condón mascul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75" y="3627438"/>
            <a:ext cx="403860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14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utoUpdateAnimBg="0"/>
      <p:bldP spid="14346" grpId="0" autoUpdateAnimBg="0"/>
      <p:bldP spid="14347" grpId="0" autoUpdateAnimBg="0"/>
      <p:bldP spid="1434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03-21-1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5"/>
          <a:stretch>
            <a:fillRect/>
          </a:stretch>
        </p:blipFill>
        <p:spPr bwMode="auto">
          <a:xfrm>
            <a:off x="4930776" y="0"/>
            <a:ext cx="5737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7114" y="362854"/>
            <a:ext cx="2878961" cy="105954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Condón Femenino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8143" y="1422400"/>
            <a:ext cx="3357932" cy="35995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 </a:t>
            </a: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  algunas décadas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lang="es-E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Efectividad </a:t>
            </a:r>
            <a:r>
              <a:rPr lang="es-E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lang="es-E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 que el </a:t>
            </a:r>
            <a:r>
              <a:rPr lang="es-E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masculino</a:t>
            </a:r>
            <a:endParaRPr lang="es-E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3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03-21-1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735494" y="2080402"/>
            <a:ext cx="60960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s-ES" sz="2400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Debe </a:t>
            </a:r>
            <a:r>
              <a:rPr lang="es-ES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usarse con espermicida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Protege contra el VIH/SIDA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necesario asistir a consulta para aprender su manipulación.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981201" y="457200"/>
            <a:ext cx="26917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 sz="3200" b="1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endParaRPr lang="es-ES" sz="32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7" name="Picture 7" descr="aldo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r="11845" b="22456"/>
          <a:stretch>
            <a:fillRect/>
          </a:stretch>
        </p:blipFill>
        <p:spPr bwMode="auto">
          <a:xfrm>
            <a:off x="8610600" y="4953000"/>
            <a:ext cx="2057400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5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  <p:bldP spid="1536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609461" y="52387"/>
            <a:ext cx="685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ANTICONCEPTIVOS ORALES</a:t>
            </a:r>
          </a:p>
        </p:txBody>
      </p:sp>
      <p:pic>
        <p:nvPicPr>
          <p:cNvPr id="17413" name="Picture 5" descr="gráfico - anticonceptivos oral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2286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522237" y="944254"/>
            <a:ext cx="646922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400" b="1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PROGESTINA SOLO</a:t>
            </a:r>
            <a:r>
              <a:rPr lang="es-E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(PSP- mini píldoras)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Constituidos por progestágenos 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Actúan sobre moco </a:t>
            </a:r>
            <a:r>
              <a:rPr lang="es-E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cervical fundamentalmente</a:t>
            </a:r>
            <a:endParaRPr lang="es-E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Puede causar amenorrea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905000" y="3809999"/>
            <a:ext cx="84582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ANTICONCEPTIVOS ORALES COMBINADOS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Inhibe la ovulación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Combinación </a:t>
            </a:r>
            <a:r>
              <a:rPr lang="es-E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estroprogestacional</a:t>
            </a:r>
            <a:endParaRPr lang="es-E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Disminuye pérdida sanguínea (60 %).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Manchado o sangrado </a:t>
            </a:r>
            <a:r>
              <a:rPr lang="es-E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intermenstrual</a:t>
            </a: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(Trifásicos</a:t>
            </a:r>
            <a:r>
              <a:rPr lang="es-ES" sz="2400" b="1" i="1" dirty="0"/>
              <a:t>)</a:t>
            </a:r>
          </a:p>
          <a:p>
            <a:pPr>
              <a:spcBef>
                <a:spcPct val="50000"/>
              </a:spcBef>
            </a:pPr>
            <a:endParaRPr lang="es-ES" sz="2400" b="1" i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gráfico - inyectabl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121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200400" y="457200"/>
            <a:ext cx="7162800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INYECTABLES</a:t>
            </a:r>
          </a:p>
          <a:p>
            <a:pPr algn="just">
              <a:spcBef>
                <a:spcPct val="50000"/>
              </a:spcBef>
            </a:pPr>
            <a:r>
              <a:rPr lang="es-E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PROGESTINAS SOLO:</a:t>
            </a:r>
          </a:p>
          <a:p>
            <a:pPr algn="just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s-ES" sz="24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Inhiben la ovulación y </a:t>
            </a:r>
            <a:r>
              <a:rPr lang="es-E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actúan </a:t>
            </a: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sobre moco cervical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Sangrado Irregular y Prolongado.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Amenorrea (mayor en la DMPA)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endParaRPr lang="es-ES" sz="2400" b="1" dirty="0">
              <a:solidFill>
                <a:srgbClr val="663300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057400" y="3810000"/>
            <a:ext cx="8001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ESTROPROGESTAGENOS COMBINADOS</a:t>
            </a: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Ciclofen</a:t>
            </a: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Mesigyna</a:t>
            </a: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Actúan </a:t>
            </a: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inhibiendo la ovulación.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Ciclos mas regulares.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Sangrados irregulares en los primeros 3 meses</a:t>
            </a:r>
          </a:p>
        </p:txBody>
      </p:sp>
    </p:spTree>
    <p:extLst>
      <p:ext uri="{BB962C8B-B14F-4D97-AF65-F5344CB8AC3E}">
        <p14:creationId xmlns:p14="http://schemas.microsoft.com/office/powerpoint/2010/main" val="37180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683897" y="685800"/>
            <a:ext cx="633393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ANTICONCEPCION DE EMERGENCIA</a:t>
            </a:r>
          </a:p>
          <a:p>
            <a:pPr algn="just"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(Píldora del día siguiente)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1940 Uso de </a:t>
            </a:r>
            <a:r>
              <a:rPr lang="es-E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estrógenos</a:t>
            </a:r>
            <a:endParaRPr lang="es-E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1960 Primeras publicaciones</a:t>
            </a:r>
          </a:p>
        </p:txBody>
      </p:sp>
      <p:pic>
        <p:nvPicPr>
          <p:cNvPr id="19461" name="Picture 5" descr="El condón mascul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85800"/>
            <a:ext cx="4038600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828800" y="685800"/>
            <a:ext cx="3352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6600" b="1">
                <a:solidFill>
                  <a:srgbClr val="FF3300"/>
                </a:solidFill>
              </a:rPr>
              <a:t>FALLO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828800" y="4419600"/>
            <a:ext cx="84442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 DE YUSPE Y OTROS PREPARADOS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Sangrado irregular hasta la menstruación que puede ocurrir antes o después de lo esperado </a:t>
            </a:r>
          </a:p>
        </p:txBody>
      </p:sp>
    </p:spTree>
    <p:extLst>
      <p:ext uri="{BB962C8B-B14F-4D97-AF65-F5344CB8AC3E}">
        <p14:creationId xmlns:p14="http://schemas.microsoft.com/office/powerpoint/2010/main" val="16376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D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762000"/>
            <a:ext cx="5014912" cy="504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7696200" y="1143000"/>
            <a:ext cx="1981200" cy="3962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D</a:t>
            </a:r>
          </a:p>
          <a:p>
            <a:pPr algn="ctr"/>
            <a:r>
              <a:rPr lang="es-EC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I</a:t>
            </a:r>
          </a:p>
          <a:p>
            <a:pPr algn="ctr"/>
            <a:r>
              <a:rPr lang="es-EC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8921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247494" y="645367"/>
            <a:ext cx="62935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Dispositivos Intrauterinos y Adolescencia</a:t>
            </a:r>
          </a:p>
          <a:p>
            <a:pPr algn="ctr"/>
            <a:r>
              <a:rPr lang="es-ES_tradn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Controversias</a:t>
            </a:r>
          </a:p>
        </p:txBody>
      </p:sp>
      <p:sp>
        <p:nvSpPr>
          <p:cNvPr id="52230" name="WordArt 6"/>
          <p:cNvSpPr>
            <a:spLocks noChangeArrowheads="1" noChangeShapeType="1" noTextEdit="1"/>
          </p:cNvSpPr>
          <p:nvPr/>
        </p:nvSpPr>
        <p:spPr bwMode="auto">
          <a:xfrm>
            <a:off x="2711448" y="1966054"/>
            <a:ext cx="7365611" cy="14844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4"/>
              </a:avLst>
            </a:prstTxWarp>
          </a:bodyPr>
          <a:lstStyle/>
          <a:p>
            <a:pPr algn="ctr"/>
            <a:r>
              <a:rPr lang="es-EC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 Black" panose="020B0A04020102020204" pitchFamily="34" charset="0"/>
              </a:rPr>
              <a:t>La OMS Plantea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1919289" y="2708275"/>
            <a:ext cx="9038997" cy="365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kumimoji="1" lang="es-ES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kumimoji="1"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kumimoji="1" lang="es-E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Por  </a:t>
            </a:r>
            <a:r>
              <a:rPr kumimoji="1"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lo  general no existen razones</a:t>
            </a:r>
          </a:p>
          <a:p>
            <a:pPr algn="ctr" eaLnBrk="0" hangingPunct="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kumimoji="1"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médicas que impidan la utilización</a:t>
            </a:r>
          </a:p>
          <a:p>
            <a:pPr algn="ctr" eaLnBrk="0" hangingPunct="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kumimoji="1"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 un  Método  Anticonceptivo sólo </a:t>
            </a:r>
          </a:p>
          <a:p>
            <a:pPr algn="ctr" eaLnBrk="0" hangingPunct="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kumimoji="1"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por  razones de edad.</a:t>
            </a:r>
          </a:p>
        </p:txBody>
      </p:sp>
    </p:spTree>
    <p:extLst>
      <p:ext uri="{BB962C8B-B14F-4D97-AF65-F5344CB8AC3E}">
        <p14:creationId xmlns:p14="http://schemas.microsoft.com/office/powerpoint/2010/main" val="285478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2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2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2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2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  <p:bldP spid="52231" grpId="0" build="p" autoUpdateAnimBg="0" advAuto="2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41259" y="705138"/>
            <a:ext cx="9034817" cy="484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400" b="1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Contenidos:</a:t>
            </a:r>
            <a:endParaRPr lang="es-EC" sz="240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4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Respuesta Sexual Humana</a:t>
            </a:r>
            <a:endParaRPr lang="es-EC" sz="240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ES_tradnl" sz="24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Determinantes de la sexualidad humana</a:t>
            </a:r>
            <a:r>
              <a:rPr lang="es-ES" sz="24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Problemática de la Fecundidad </a:t>
            </a:r>
            <a:endParaRPr lang="es-EC" sz="240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ES_tradnl" sz="24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Canales de socialización de la sexualidad y sus funciones</a:t>
            </a:r>
            <a:endParaRPr lang="es-EC" sz="240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ES_tradnl" sz="24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Desarrollo psicosocial de la y el  adolescente en sus diferentes etapas. </a:t>
            </a:r>
            <a:endParaRPr lang="es-EC" sz="240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ES_tradnl" sz="24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Factores que tiene que afrontar el y la adolescente para lograr autonomía e identidad</a:t>
            </a:r>
            <a:endParaRPr lang="es-EC" sz="240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_tradnl" sz="24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Factores de riesgo de la  sexualidad en los y las adolescente. </a:t>
            </a:r>
            <a:endParaRPr lang="es-EC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>
            <a:off x="1917669" y="731385"/>
            <a:ext cx="79914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 ¿ Que son los Dispositivos</a:t>
            </a:r>
          </a:p>
          <a:p>
            <a:pPr algn="ctr"/>
            <a:r>
              <a:rPr lang="es-EC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 Intrauterinos ?</a:t>
            </a:r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>
            <a:off x="9474201" y="4906495"/>
            <a:ext cx="1090612" cy="1774825"/>
          </a:xfrm>
          <a:custGeom>
            <a:avLst/>
            <a:gdLst>
              <a:gd name="T0" fmla="*/ 54 w 687"/>
              <a:gd name="T1" fmla="*/ 46 h 1118"/>
              <a:gd name="T2" fmla="*/ 32 w 687"/>
              <a:gd name="T3" fmla="*/ 100 h 1118"/>
              <a:gd name="T4" fmla="*/ 11 w 687"/>
              <a:gd name="T5" fmla="*/ 164 h 1118"/>
              <a:gd name="T6" fmla="*/ 11 w 687"/>
              <a:gd name="T7" fmla="*/ 228 h 1118"/>
              <a:gd name="T8" fmla="*/ 11 w 687"/>
              <a:gd name="T9" fmla="*/ 282 h 1118"/>
              <a:gd name="T10" fmla="*/ 0 w 687"/>
              <a:gd name="T11" fmla="*/ 346 h 1118"/>
              <a:gd name="T12" fmla="*/ 0 w 687"/>
              <a:gd name="T13" fmla="*/ 410 h 1118"/>
              <a:gd name="T14" fmla="*/ 11 w 687"/>
              <a:gd name="T15" fmla="*/ 464 h 1118"/>
              <a:gd name="T16" fmla="*/ 22 w 687"/>
              <a:gd name="T17" fmla="*/ 528 h 1118"/>
              <a:gd name="T18" fmla="*/ 43 w 687"/>
              <a:gd name="T19" fmla="*/ 582 h 1118"/>
              <a:gd name="T20" fmla="*/ 75 w 687"/>
              <a:gd name="T21" fmla="*/ 635 h 1118"/>
              <a:gd name="T22" fmla="*/ 107 w 687"/>
              <a:gd name="T23" fmla="*/ 689 h 1118"/>
              <a:gd name="T24" fmla="*/ 140 w 687"/>
              <a:gd name="T25" fmla="*/ 732 h 1118"/>
              <a:gd name="T26" fmla="*/ 172 w 687"/>
              <a:gd name="T27" fmla="*/ 796 h 1118"/>
              <a:gd name="T28" fmla="*/ 204 w 687"/>
              <a:gd name="T29" fmla="*/ 860 h 1118"/>
              <a:gd name="T30" fmla="*/ 225 w 687"/>
              <a:gd name="T31" fmla="*/ 914 h 1118"/>
              <a:gd name="T32" fmla="*/ 236 w 687"/>
              <a:gd name="T33" fmla="*/ 978 h 1118"/>
              <a:gd name="T34" fmla="*/ 257 w 687"/>
              <a:gd name="T35" fmla="*/ 1042 h 1118"/>
              <a:gd name="T36" fmla="*/ 290 w 687"/>
              <a:gd name="T37" fmla="*/ 1074 h 1118"/>
              <a:gd name="T38" fmla="*/ 343 w 687"/>
              <a:gd name="T39" fmla="*/ 1096 h 1118"/>
              <a:gd name="T40" fmla="*/ 375 w 687"/>
              <a:gd name="T41" fmla="*/ 1074 h 1118"/>
              <a:gd name="T42" fmla="*/ 386 w 687"/>
              <a:gd name="T43" fmla="*/ 1010 h 1118"/>
              <a:gd name="T44" fmla="*/ 386 w 687"/>
              <a:gd name="T45" fmla="*/ 1064 h 1118"/>
              <a:gd name="T46" fmla="*/ 429 w 687"/>
              <a:gd name="T47" fmla="*/ 1117 h 1118"/>
              <a:gd name="T48" fmla="*/ 482 w 687"/>
              <a:gd name="T49" fmla="*/ 1085 h 1118"/>
              <a:gd name="T50" fmla="*/ 504 w 687"/>
              <a:gd name="T51" fmla="*/ 1031 h 1118"/>
              <a:gd name="T52" fmla="*/ 525 w 687"/>
              <a:gd name="T53" fmla="*/ 967 h 1118"/>
              <a:gd name="T54" fmla="*/ 515 w 687"/>
              <a:gd name="T55" fmla="*/ 903 h 1118"/>
              <a:gd name="T56" fmla="*/ 515 w 687"/>
              <a:gd name="T57" fmla="*/ 849 h 1118"/>
              <a:gd name="T58" fmla="*/ 515 w 687"/>
              <a:gd name="T59" fmla="*/ 785 h 1118"/>
              <a:gd name="T60" fmla="*/ 547 w 687"/>
              <a:gd name="T61" fmla="*/ 732 h 1118"/>
              <a:gd name="T62" fmla="*/ 579 w 687"/>
              <a:gd name="T63" fmla="*/ 689 h 1118"/>
              <a:gd name="T64" fmla="*/ 600 w 687"/>
              <a:gd name="T65" fmla="*/ 635 h 1118"/>
              <a:gd name="T66" fmla="*/ 622 w 687"/>
              <a:gd name="T67" fmla="*/ 592 h 1118"/>
              <a:gd name="T68" fmla="*/ 643 w 687"/>
              <a:gd name="T69" fmla="*/ 528 h 1118"/>
              <a:gd name="T70" fmla="*/ 665 w 687"/>
              <a:gd name="T71" fmla="*/ 474 h 1118"/>
              <a:gd name="T72" fmla="*/ 675 w 687"/>
              <a:gd name="T73" fmla="*/ 410 h 1118"/>
              <a:gd name="T74" fmla="*/ 686 w 687"/>
              <a:gd name="T75" fmla="*/ 346 h 1118"/>
              <a:gd name="T76" fmla="*/ 686 w 687"/>
              <a:gd name="T77" fmla="*/ 292 h 1118"/>
              <a:gd name="T78" fmla="*/ 675 w 687"/>
              <a:gd name="T79" fmla="*/ 228 h 1118"/>
              <a:gd name="T80" fmla="*/ 654 w 687"/>
              <a:gd name="T81" fmla="*/ 164 h 1118"/>
              <a:gd name="T82" fmla="*/ 643 w 687"/>
              <a:gd name="T83" fmla="*/ 110 h 1118"/>
              <a:gd name="T84" fmla="*/ 622 w 687"/>
              <a:gd name="T85" fmla="*/ 4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87" h="1118">
                <a:moveTo>
                  <a:pt x="94" y="0"/>
                </a:moveTo>
                <a:lnTo>
                  <a:pt x="54" y="46"/>
                </a:lnTo>
                <a:lnTo>
                  <a:pt x="43" y="78"/>
                </a:lnTo>
                <a:lnTo>
                  <a:pt x="32" y="100"/>
                </a:lnTo>
                <a:lnTo>
                  <a:pt x="22" y="132"/>
                </a:lnTo>
                <a:lnTo>
                  <a:pt x="11" y="164"/>
                </a:lnTo>
                <a:lnTo>
                  <a:pt x="11" y="196"/>
                </a:lnTo>
                <a:lnTo>
                  <a:pt x="11" y="228"/>
                </a:lnTo>
                <a:lnTo>
                  <a:pt x="11" y="250"/>
                </a:lnTo>
                <a:lnTo>
                  <a:pt x="11" y="282"/>
                </a:lnTo>
                <a:lnTo>
                  <a:pt x="0" y="314"/>
                </a:lnTo>
                <a:lnTo>
                  <a:pt x="0" y="346"/>
                </a:lnTo>
                <a:lnTo>
                  <a:pt x="0" y="378"/>
                </a:lnTo>
                <a:lnTo>
                  <a:pt x="0" y="410"/>
                </a:lnTo>
                <a:lnTo>
                  <a:pt x="0" y="432"/>
                </a:lnTo>
                <a:lnTo>
                  <a:pt x="11" y="464"/>
                </a:lnTo>
                <a:lnTo>
                  <a:pt x="11" y="496"/>
                </a:lnTo>
                <a:lnTo>
                  <a:pt x="22" y="528"/>
                </a:lnTo>
                <a:lnTo>
                  <a:pt x="32" y="560"/>
                </a:lnTo>
                <a:lnTo>
                  <a:pt x="43" y="582"/>
                </a:lnTo>
                <a:lnTo>
                  <a:pt x="65" y="603"/>
                </a:lnTo>
                <a:lnTo>
                  <a:pt x="75" y="635"/>
                </a:lnTo>
                <a:lnTo>
                  <a:pt x="97" y="657"/>
                </a:lnTo>
                <a:lnTo>
                  <a:pt x="107" y="689"/>
                </a:lnTo>
                <a:lnTo>
                  <a:pt x="129" y="710"/>
                </a:lnTo>
                <a:lnTo>
                  <a:pt x="140" y="732"/>
                </a:lnTo>
                <a:lnTo>
                  <a:pt x="161" y="764"/>
                </a:lnTo>
                <a:lnTo>
                  <a:pt x="172" y="796"/>
                </a:lnTo>
                <a:lnTo>
                  <a:pt x="193" y="828"/>
                </a:lnTo>
                <a:lnTo>
                  <a:pt x="204" y="860"/>
                </a:lnTo>
                <a:lnTo>
                  <a:pt x="215" y="892"/>
                </a:lnTo>
                <a:lnTo>
                  <a:pt x="225" y="914"/>
                </a:lnTo>
                <a:lnTo>
                  <a:pt x="236" y="946"/>
                </a:lnTo>
                <a:lnTo>
                  <a:pt x="236" y="978"/>
                </a:lnTo>
                <a:lnTo>
                  <a:pt x="247" y="1010"/>
                </a:lnTo>
                <a:lnTo>
                  <a:pt x="257" y="1042"/>
                </a:lnTo>
                <a:lnTo>
                  <a:pt x="268" y="1064"/>
                </a:lnTo>
                <a:lnTo>
                  <a:pt x="290" y="1074"/>
                </a:lnTo>
                <a:lnTo>
                  <a:pt x="311" y="1096"/>
                </a:lnTo>
                <a:lnTo>
                  <a:pt x="343" y="1096"/>
                </a:lnTo>
                <a:lnTo>
                  <a:pt x="365" y="1096"/>
                </a:lnTo>
                <a:lnTo>
                  <a:pt x="375" y="1074"/>
                </a:lnTo>
                <a:lnTo>
                  <a:pt x="386" y="1042"/>
                </a:lnTo>
                <a:lnTo>
                  <a:pt x="386" y="1010"/>
                </a:lnTo>
                <a:lnTo>
                  <a:pt x="375" y="1042"/>
                </a:lnTo>
                <a:lnTo>
                  <a:pt x="386" y="1064"/>
                </a:lnTo>
                <a:lnTo>
                  <a:pt x="397" y="1096"/>
                </a:lnTo>
                <a:lnTo>
                  <a:pt x="429" y="1117"/>
                </a:lnTo>
                <a:lnTo>
                  <a:pt x="461" y="1117"/>
                </a:lnTo>
                <a:lnTo>
                  <a:pt x="482" y="1085"/>
                </a:lnTo>
                <a:lnTo>
                  <a:pt x="493" y="1053"/>
                </a:lnTo>
                <a:lnTo>
                  <a:pt x="504" y="1031"/>
                </a:lnTo>
                <a:lnTo>
                  <a:pt x="525" y="999"/>
                </a:lnTo>
                <a:lnTo>
                  <a:pt x="525" y="967"/>
                </a:lnTo>
                <a:lnTo>
                  <a:pt x="525" y="935"/>
                </a:lnTo>
                <a:lnTo>
                  <a:pt x="515" y="903"/>
                </a:lnTo>
                <a:lnTo>
                  <a:pt x="515" y="881"/>
                </a:lnTo>
                <a:lnTo>
                  <a:pt x="515" y="849"/>
                </a:lnTo>
                <a:lnTo>
                  <a:pt x="515" y="817"/>
                </a:lnTo>
                <a:lnTo>
                  <a:pt x="515" y="785"/>
                </a:lnTo>
                <a:lnTo>
                  <a:pt x="525" y="753"/>
                </a:lnTo>
                <a:lnTo>
                  <a:pt x="547" y="732"/>
                </a:lnTo>
                <a:lnTo>
                  <a:pt x="557" y="710"/>
                </a:lnTo>
                <a:lnTo>
                  <a:pt x="579" y="689"/>
                </a:lnTo>
                <a:lnTo>
                  <a:pt x="590" y="667"/>
                </a:lnTo>
                <a:lnTo>
                  <a:pt x="600" y="635"/>
                </a:lnTo>
                <a:lnTo>
                  <a:pt x="622" y="614"/>
                </a:lnTo>
                <a:lnTo>
                  <a:pt x="622" y="592"/>
                </a:lnTo>
                <a:lnTo>
                  <a:pt x="632" y="560"/>
                </a:lnTo>
                <a:lnTo>
                  <a:pt x="643" y="528"/>
                </a:lnTo>
                <a:lnTo>
                  <a:pt x="654" y="496"/>
                </a:lnTo>
                <a:lnTo>
                  <a:pt x="665" y="474"/>
                </a:lnTo>
                <a:lnTo>
                  <a:pt x="665" y="442"/>
                </a:lnTo>
                <a:lnTo>
                  <a:pt x="675" y="410"/>
                </a:lnTo>
                <a:lnTo>
                  <a:pt x="675" y="378"/>
                </a:lnTo>
                <a:lnTo>
                  <a:pt x="686" y="346"/>
                </a:lnTo>
                <a:lnTo>
                  <a:pt x="686" y="324"/>
                </a:lnTo>
                <a:lnTo>
                  <a:pt x="686" y="292"/>
                </a:lnTo>
                <a:lnTo>
                  <a:pt x="686" y="260"/>
                </a:lnTo>
                <a:lnTo>
                  <a:pt x="675" y="228"/>
                </a:lnTo>
                <a:lnTo>
                  <a:pt x="665" y="196"/>
                </a:lnTo>
                <a:lnTo>
                  <a:pt x="654" y="164"/>
                </a:lnTo>
                <a:lnTo>
                  <a:pt x="654" y="142"/>
                </a:lnTo>
                <a:lnTo>
                  <a:pt x="643" y="110"/>
                </a:lnTo>
                <a:lnTo>
                  <a:pt x="643" y="78"/>
                </a:lnTo>
                <a:lnTo>
                  <a:pt x="622" y="48"/>
                </a:lnTo>
              </a:path>
            </a:pathLst>
          </a:custGeom>
          <a:solidFill>
            <a:srgbClr val="FFCCCC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817914" y="2409016"/>
            <a:ext cx="9452429" cy="380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400" b="1" i="1" dirty="0">
                <a:cs typeface="Arial" panose="020B0604020202020204" pitchFamily="34" charset="0"/>
              </a:rPr>
              <a:t>Es un “dispositivo ó aparato” que</a:t>
            </a:r>
          </a:p>
          <a:p>
            <a:pPr marL="0" indent="0" algn="just">
              <a:buClr>
                <a:schemeClr val="tx1"/>
              </a:buClr>
              <a:buNone/>
            </a:pPr>
            <a:r>
              <a:rPr lang="en-US" sz="2400" b="1" i="1" dirty="0"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cs typeface="Arial" panose="020B0604020202020204" pitchFamily="34" charset="0"/>
              </a:rPr>
              <a:t>     </a:t>
            </a:r>
            <a:r>
              <a:rPr lang="en-US" sz="2400" b="1" i="1" dirty="0" smtClean="0">
                <a:cs typeface="Arial" panose="020B0604020202020204" pitchFamily="34" charset="0"/>
              </a:rPr>
              <a:t>se  </a:t>
            </a:r>
            <a:r>
              <a:rPr lang="en-US" sz="2400" b="1" i="1" dirty="0">
                <a:cs typeface="Arial" panose="020B0604020202020204" pitchFamily="34" charset="0"/>
              </a:rPr>
              <a:t>coloca dentro del útero ó matriz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b="1" i="1" dirty="0"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cs typeface="Arial" panose="020B0604020202020204" pitchFamily="34" charset="0"/>
              </a:rPr>
              <a:t>(</a:t>
            </a:r>
            <a:r>
              <a:rPr lang="en-US" sz="2400" b="1" i="1" dirty="0">
                <a:cs typeface="Arial" panose="020B0604020202020204" pitchFamily="34" charset="0"/>
              </a:rPr>
              <a:t>T o 7 de  Cobre, Multiload®)</a:t>
            </a:r>
            <a:r>
              <a:rPr lang="es-ES" sz="2400" b="1" i="1" dirty="0">
                <a:cs typeface="Arial" panose="020B0604020202020204" pitchFamily="34" charset="0"/>
              </a:rPr>
              <a:t>.</a:t>
            </a:r>
            <a:endParaRPr lang="en-US" sz="2400" b="1" i="1" dirty="0"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b="1" i="1" dirty="0">
                <a:cs typeface="Arial" panose="020B0604020202020204" pitchFamily="34" charset="0"/>
              </a:rPr>
              <a:t> </a:t>
            </a:r>
            <a:r>
              <a:rPr lang="es-ES" sz="2400" b="1" i="1" dirty="0">
                <a:cs typeface="Arial" panose="020B0604020202020204" pitchFamily="34" charset="0"/>
              </a:rPr>
              <a:t>R</a:t>
            </a:r>
            <a:r>
              <a:rPr lang="en-US" sz="2400" b="1" i="1" dirty="0">
                <a:cs typeface="Arial" panose="020B0604020202020204" pitchFamily="34" charset="0"/>
              </a:rPr>
              <a:t>elativamente fácil de </a:t>
            </a:r>
            <a:r>
              <a:rPr lang="es-ES" sz="2400" b="1" i="1" dirty="0">
                <a:cs typeface="Arial" panose="020B0604020202020204" pitchFamily="34" charset="0"/>
              </a:rPr>
              <a:t>insertar</a:t>
            </a:r>
            <a:r>
              <a:rPr lang="en-US" sz="2400" b="1" i="1" dirty="0">
                <a:cs typeface="Arial" panose="020B0604020202020204" pitchFamily="34" charset="0"/>
              </a:rPr>
              <a:t> y </a:t>
            </a:r>
            <a:r>
              <a:rPr lang="es-ES" sz="2400" b="1" i="1" dirty="0" smtClean="0">
                <a:cs typeface="Arial" panose="020B0604020202020204" pitchFamily="34" charset="0"/>
              </a:rPr>
              <a:t>retirar.</a:t>
            </a:r>
            <a:r>
              <a:rPr lang="en-US" sz="2400" b="1" i="1" dirty="0" smtClean="0">
                <a:cs typeface="Arial" panose="020B0604020202020204" pitchFamily="34" charset="0"/>
              </a:rPr>
              <a:t> </a:t>
            </a:r>
            <a:endParaRPr lang="en-US" sz="2400" b="1" i="1" dirty="0">
              <a:cs typeface="Arial" panose="020B0604020202020204" pitchFamily="34" charset="0"/>
            </a:endParaRPr>
          </a:p>
          <a:p>
            <a:pPr marL="0" indent="0" algn="just">
              <a:buClr>
                <a:schemeClr val="tx1"/>
              </a:buClr>
              <a:buNone/>
            </a:pPr>
            <a:r>
              <a:rPr lang="en-US" sz="2400" b="1" i="1" dirty="0">
                <a:cs typeface="Arial" panose="020B0604020202020204" pitchFamily="34" charset="0"/>
              </a:rPr>
              <a:t>    </a:t>
            </a:r>
            <a:r>
              <a:rPr lang="en-US" sz="2400" b="1" i="1" dirty="0" smtClean="0"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cs typeface="Arial" panose="020B0604020202020204" pitchFamily="34" charset="0"/>
              </a:rPr>
              <a:t>pero</a:t>
            </a:r>
            <a:r>
              <a:rPr lang="en-US" sz="2400" b="1" i="1" dirty="0" smtClean="0">
                <a:cs typeface="Arial" panose="020B0604020202020204" pitchFamily="34" charset="0"/>
              </a:rPr>
              <a:t> </a:t>
            </a:r>
            <a:r>
              <a:rPr lang="en-US" sz="2400" b="1" i="1" dirty="0">
                <a:cs typeface="Arial" panose="020B0604020202020204" pitchFamily="34" charset="0"/>
              </a:rPr>
              <a:t>solo por personal entrenado</a:t>
            </a:r>
            <a:r>
              <a:rPr lang="es-ES" sz="2400" b="1" i="1" dirty="0">
                <a:cs typeface="Arial" panose="020B0604020202020204" pitchFamily="34" charset="0"/>
              </a:rPr>
              <a:t>.</a:t>
            </a:r>
            <a:r>
              <a:rPr lang="en-US" sz="2400" b="1" i="1" dirty="0">
                <a:cs typeface="Arial" panose="020B0604020202020204" pitchFamily="34" charset="0"/>
              </a:rPr>
              <a:t> 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b="1" i="1" dirty="0">
                <a:cs typeface="Arial" panose="020B0604020202020204" pitchFamily="34" charset="0"/>
              </a:rPr>
              <a:t> Se coloca durante la menstruación</a:t>
            </a:r>
            <a:r>
              <a:rPr lang="es-ES" sz="2400" b="1" i="1" dirty="0"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" sz="2400" b="1" i="1" dirty="0">
                <a:cs typeface="Arial" panose="020B0604020202020204" pitchFamily="34" charset="0"/>
              </a:rPr>
              <a:t> Se necesitan exudados negativos</a:t>
            </a:r>
            <a:endParaRPr lang="en-US" sz="2400" b="1" i="1" dirty="0"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b="1" i="1" dirty="0">
                <a:cs typeface="Arial" panose="020B0604020202020204" pitchFamily="34" charset="0"/>
              </a:rPr>
              <a:t> Tienen una alta Eficacia</a:t>
            </a:r>
            <a:r>
              <a:rPr lang="es-ES" sz="2400" b="1" i="1" dirty="0">
                <a:cs typeface="Arial" panose="020B0604020202020204" pitchFamily="34" charset="0"/>
              </a:rPr>
              <a:t>.</a:t>
            </a:r>
            <a:endParaRPr lang="en-US" sz="2400" b="1" i="1" dirty="0">
              <a:cs typeface="Arial" panose="020B0604020202020204" pitchFamily="34" charset="0"/>
            </a:endParaRPr>
          </a:p>
        </p:txBody>
      </p:sp>
      <p:sp>
        <p:nvSpPr>
          <p:cNvPr id="20492" name="Freeform 12"/>
          <p:cNvSpPr>
            <a:spLocks/>
          </p:cNvSpPr>
          <p:nvPr/>
        </p:nvSpPr>
        <p:spPr bwMode="auto">
          <a:xfrm>
            <a:off x="9371014" y="5084764"/>
            <a:ext cx="1296987" cy="136525"/>
          </a:xfrm>
          <a:custGeom>
            <a:avLst/>
            <a:gdLst>
              <a:gd name="T0" fmla="*/ 0 w 817"/>
              <a:gd name="T1" fmla="*/ 2 h 86"/>
              <a:gd name="T2" fmla="*/ 45 w 817"/>
              <a:gd name="T3" fmla="*/ 21 h 86"/>
              <a:gd name="T4" fmla="*/ 77 w 817"/>
              <a:gd name="T5" fmla="*/ 32 h 86"/>
              <a:gd name="T6" fmla="*/ 109 w 817"/>
              <a:gd name="T7" fmla="*/ 42 h 86"/>
              <a:gd name="T8" fmla="*/ 141 w 817"/>
              <a:gd name="T9" fmla="*/ 32 h 86"/>
              <a:gd name="T10" fmla="*/ 163 w 817"/>
              <a:gd name="T11" fmla="*/ 21 h 86"/>
              <a:gd name="T12" fmla="*/ 195 w 817"/>
              <a:gd name="T13" fmla="*/ 10 h 86"/>
              <a:gd name="T14" fmla="*/ 227 w 817"/>
              <a:gd name="T15" fmla="*/ 0 h 86"/>
              <a:gd name="T16" fmla="*/ 259 w 817"/>
              <a:gd name="T17" fmla="*/ 0 h 86"/>
              <a:gd name="T18" fmla="*/ 291 w 817"/>
              <a:gd name="T19" fmla="*/ 0 h 86"/>
              <a:gd name="T20" fmla="*/ 313 w 817"/>
              <a:gd name="T21" fmla="*/ 0 h 86"/>
              <a:gd name="T22" fmla="*/ 345 w 817"/>
              <a:gd name="T23" fmla="*/ 0 h 86"/>
              <a:gd name="T24" fmla="*/ 377 w 817"/>
              <a:gd name="T25" fmla="*/ 0 h 86"/>
              <a:gd name="T26" fmla="*/ 409 w 817"/>
              <a:gd name="T27" fmla="*/ 0 h 86"/>
              <a:gd name="T28" fmla="*/ 441 w 817"/>
              <a:gd name="T29" fmla="*/ 0 h 86"/>
              <a:gd name="T30" fmla="*/ 463 w 817"/>
              <a:gd name="T31" fmla="*/ 0 h 86"/>
              <a:gd name="T32" fmla="*/ 495 w 817"/>
              <a:gd name="T33" fmla="*/ 10 h 86"/>
              <a:gd name="T34" fmla="*/ 527 w 817"/>
              <a:gd name="T35" fmla="*/ 21 h 86"/>
              <a:gd name="T36" fmla="*/ 559 w 817"/>
              <a:gd name="T37" fmla="*/ 32 h 86"/>
              <a:gd name="T38" fmla="*/ 591 w 817"/>
              <a:gd name="T39" fmla="*/ 53 h 86"/>
              <a:gd name="T40" fmla="*/ 613 w 817"/>
              <a:gd name="T41" fmla="*/ 64 h 86"/>
              <a:gd name="T42" fmla="*/ 645 w 817"/>
              <a:gd name="T43" fmla="*/ 75 h 86"/>
              <a:gd name="T44" fmla="*/ 677 w 817"/>
              <a:gd name="T45" fmla="*/ 85 h 86"/>
              <a:gd name="T46" fmla="*/ 709 w 817"/>
              <a:gd name="T47" fmla="*/ 85 h 86"/>
              <a:gd name="T48" fmla="*/ 741 w 817"/>
              <a:gd name="T49" fmla="*/ 85 h 86"/>
              <a:gd name="T50" fmla="*/ 763 w 817"/>
              <a:gd name="T51" fmla="*/ 75 h 86"/>
              <a:gd name="T52" fmla="*/ 773 w 817"/>
              <a:gd name="T53" fmla="*/ 53 h 86"/>
              <a:gd name="T54" fmla="*/ 795 w 817"/>
              <a:gd name="T55" fmla="*/ 42 h 86"/>
              <a:gd name="T56" fmla="*/ 816 w 817"/>
              <a:gd name="T57" fmla="*/ 10 h 86"/>
              <a:gd name="T58" fmla="*/ 816 w 817"/>
              <a:gd name="T59" fmla="*/ 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17" h="86">
                <a:moveTo>
                  <a:pt x="0" y="2"/>
                </a:moveTo>
                <a:lnTo>
                  <a:pt x="45" y="21"/>
                </a:lnTo>
                <a:lnTo>
                  <a:pt x="77" y="32"/>
                </a:lnTo>
                <a:lnTo>
                  <a:pt x="109" y="42"/>
                </a:lnTo>
                <a:lnTo>
                  <a:pt x="141" y="32"/>
                </a:lnTo>
                <a:lnTo>
                  <a:pt x="163" y="21"/>
                </a:lnTo>
                <a:lnTo>
                  <a:pt x="195" y="10"/>
                </a:lnTo>
                <a:lnTo>
                  <a:pt x="227" y="0"/>
                </a:lnTo>
                <a:lnTo>
                  <a:pt x="259" y="0"/>
                </a:lnTo>
                <a:lnTo>
                  <a:pt x="291" y="0"/>
                </a:lnTo>
                <a:lnTo>
                  <a:pt x="313" y="0"/>
                </a:lnTo>
                <a:lnTo>
                  <a:pt x="345" y="0"/>
                </a:lnTo>
                <a:lnTo>
                  <a:pt x="377" y="0"/>
                </a:lnTo>
                <a:lnTo>
                  <a:pt x="409" y="0"/>
                </a:lnTo>
                <a:lnTo>
                  <a:pt x="441" y="0"/>
                </a:lnTo>
                <a:lnTo>
                  <a:pt x="463" y="0"/>
                </a:lnTo>
                <a:lnTo>
                  <a:pt x="495" y="10"/>
                </a:lnTo>
                <a:lnTo>
                  <a:pt x="527" y="21"/>
                </a:lnTo>
                <a:lnTo>
                  <a:pt x="559" y="32"/>
                </a:lnTo>
                <a:lnTo>
                  <a:pt x="591" y="53"/>
                </a:lnTo>
                <a:lnTo>
                  <a:pt x="613" y="64"/>
                </a:lnTo>
                <a:lnTo>
                  <a:pt x="645" y="75"/>
                </a:lnTo>
                <a:lnTo>
                  <a:pt x="677" y="85"/>
                </a:lnTo>
                <a:lnTo>
                  <a:pt x="709" y="85"/>
                </a:lnTo>
                <a:lnTo>
                  <a:pt x="741" y="85"/>
                </a:lnTo>
                <a:lnTo>
                  <a:pt x="763" y="75"/>
                </a:lnTo>
                <a:lnTo>
                  <a:pt x="773" y="53"/>
                </a:lnTo>
                <a:lnTo>
                  <a:pt x="795" y="42"/>
                </a:lnTo>
                <a:lnTo>
                  <a:pt x="816" y="10"/>
                </a:lnTo>
                <a:lnTo>
                  <a:pt x="816" y="2"/>
                </a:ln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20493" name="Picture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984" y="4906495"/>
            <a:ext cx="7620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2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WordArt 4"/>
          <p:cNvSpPr>
            <a:spLocks noChangeArrowheads="1" noChangeShapeType="1" noTextEdit="1"/>
          </p:cNvSpPr>
          <p:nvPr/>
        </p:nvSpPr>
        <p:spPr bwMode="auto">
          <a:xfrm>
            <a:off x="2208213" y="333376"/>
            <a:ext cx="78486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Los DIU Cumplen los </a:t>
            </a:r>
          </a:p>
          <a:p>
            <a:pPr algn="ctr"/>
            <a:r>
              <a:rPr lang="es-EC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Siguientes Requisitos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598349" y="3253469"/>
            <a:ext cx="7590679" cy="29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ct val="15000"/>
              </a:spcBef>
            </a:pPr>
            <a:r>
              <a:rPr lang="es-ES" sz="3200" b="1" i="1" dirty="0">
                <a:latin typeface="Georgia" panose="02040502050405020303" pitchFamily="18" charset="0"/>
              </a:rPr>
              <a:t>“ALTAMENTE EFICACES”</a:t>
            </a:r>
          </a:p>
          <a:p>
            <a:pPr>
              <a:lnSpc>
                <a:spcPct val="135000"/>
              </a:lnSpc>
              <a:spcBef>
                <a:spcPct val="15000"/>
              </a:spcBef>
            </a:pPr>
            <a:r>
              <a:rPr lang="es-ES" sz="3200" b="1" i="1" dirty="0">
                <a:latin typeface="Georgia" panose="02040502050405020303" pitchFamily="18" charset="0"/>
              </a:rPr>
              <a:t>“FÁCILMENTE REVERSIBLES”</a:t>
            </a:r>
          </a:p>
          <a:p>
            <a:pPr>
              <a:lnSpc>
                <a:spcPct val="135000"/>
              </a:lnSpc>
              <a:spcBef>
                <a:spcPct val="15000"/>
              </a:spcBef>
            </a:pPr>
            <a:r>
              <a:rPr lang="es-ES" sz="3200" b="1" i="1" dirty="0">
                <a:latin typeface="Georgia" panose="02040502050405020303" pitchFamily="18" charset="0"/>
              </a:rPr>
              <a:t>“BARATOS” </a:t>
            </a:r>
          </a:p>
          <a:p>
            <a:pPr>
              <a:lnSpc>
                <a:spcPct val="135000"/>
              </a:lnSpc>
              <a:spcBef>
                <a:spcPct val="15000"/>
              </a:spcBef>
            </a:pPr>
            <a:r>
              <a:rPr lang="es-ES" sz="3200" b="1" i="1" dirty="0">
                <a:latin typeface="Georgia" panose="02040502050405020303" pitchFamily="18" charset="0"/>
              </a:rPr>
              <a:t>“FÁCIL  ACCESO”</a:t>
            </a:r>
          </a:p>
        </p:txBody>
      </p:sp>
      <p:sp>
        <p:nvSpPr>
          <p:cNvPr id="56326" name="WordArt 6"/>
          <p:cNvSpPr>
            <a:spLocks noChangeArrowheads="1" noChangeShapeType="1" noTextEdit="1"/>
          </p:cNvSpPr>
          <p:nvPr/>
        </p:nvSpPr>
        <p:spPr bwMode="auto">
          <a:xfrm>
            <a:off x="4511675" y="2133600"/>
            <a:ext cx="25923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SON:</a:t>
            </a:r>
          </a:p>
        </p:txBody>
      </p:sp>
    </p:spTree>
    <p:extLst>
      <p:ext uri="{BB962C8B-B14F-4D97-AF65-F5344CB8AC3E}">
        <p14:creationId xmlns:p14="http://schemas.microsoft.com/office/powerpoint/2010/main" val="4306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build="p" autoUpdateAnimBg="0" advAuto="1000"/>
      <p:bldP spid="563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10611" y="419879"/>
            <a:ext cx="1003663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ESTERILIZACIÓN QUIRÚRGICA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Puede ser :  Masculina (Vasectomía)</a:t>
            </a:r>
          </a:p>
          <a:p>
            <a:pPr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Femenina</a:t>
            </a:r>
          </a:p>
          <a:p>
            <a:pPr algn="ctr"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ESTERILIZACIÓN QUIRURGICA FEMENINA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Consiste en la oclusión de las trompas.</a:t>
            </a:r>
          </a:p>
          <a:p>
            <a:pPr algn="ctr"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FACTORES A TENER EN CUENTA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Edad de la mujer mayor de 28 años.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Paridad, numero de hijos y sexo.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Estabilidad y madurez emocional individual y de la pareja.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Momento de elección.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Criterio Médico de acuerdo con enfermedades asociadas o riesgo </a:t>
            </a:r>
            <a:r>
              <a:rPr lang="es-E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reproductivo</a:t>
            </a:r>
            <a:endParaRPr lang="es-E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133600" y="304801"/>
            <a:ext cx="7924800" cy="1338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s-EC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rebuchet MS" panose="020B0603020202020204" pitchFamily="34" charset="0"/>
              </a:rPr>
              <a:t>Aborto en la Adolescencia</a:t>
            </a:r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3048000" y="2514600"/>
            <a:ext cx="5867400" cy="933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600" kern="1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808080"/>
                  </a:prstShdw>
                </a:effectLst>
                <a:latin typeface="Arial Black" panose="020B0A04020102020204" pitchFamily="34" charset="0"/>
              </a:rPr>
              <a:t>Seria Preocupación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2667000" y="3505200"/>
            <a:ext cx="6553200" cy="3048000"/>
          </a:xfrm>
          <a:prstGeom prst="upArrowCallout">
            <a:avLst>
              <a:gd name="adj1" fmla="val 53750"/>
              <a:gd name="adj2" fmla="val 53750"/>
              <a:gd name="adj3" fmla="val 16667"/>
              <a:gd name="adj4" fmla="val 6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" sz="2800" b="1">
                <a:latin typeface="Trebuchet MS" panose="020B0603020202020204" pitchFamily="34" charset="0"/>
              </a:rPr>
              <a:t>Cantidad de Adolescentes y Jóvenes </a:t>
            </a:r>
          </a:p>
          <a:p>
            <a:pPr algn="ctr" eaLnBrk="1" hangingPunct="1"/>
            <a:r>
              <a:rPr lang="es-ES" sz="2800" b="1">
                <a:latin typeface="Trebuchet MS" panose="020B0603020202020204" pitchFamily="34" charset="0"/>
              </a:rPr>
              <a:t>que acuden una y otra vez al ABORTO</a:t>
            </a:r>
          </a:p>
          <a:p>
            <a:pPr algn="ctr" eaLnBrk="1" hangingPunct="1"/>
            <a:r>
              <a:rPr lang="es-ES" sz="2800" b="1">
                <a:latin typeface="Trebuchet MS" panose="020B0603020202020204" pitchFamily="34" charset="0"/>
              </a:rPr>
              <a:t>como Método de Regulación de la </a:t>
            </a:r>
          </a:p>
          <a:p>
            <a:pPr algn="ctr" eaLnBrk="1" hangingPunct="1"/>
            <a:r>
              <a:rPr lang="es-ES" sz="2800" b="1">
                <a:latin typeface="Trebuchet MS" panose="020B0603020202020204" pitchFamily="34" charset="0"/>
              </a:rPr>
              <a:t>FECUNDIDAD.</a:t>
            </a:r>
            <a:endParaRPr lang="en-US" sz="2800" b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0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 build="p" animBg="1" autoUpdateAnimBg="0" advAuto="2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35188" y="436564"/>
            <a:ext cx="77597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 anchor="ctr"/>
          <a:lstStyle/>
          <a:p>
            <a:pPr algn="ctr">
              <a:spcBef>
                <a:spcPct val="10000"/>
              </a:spcBef>
              <a:defRPr/>
            </a:pPr>
            <a:r>
              <a:rPr lang="es-ES_tradnl" altLang="es-ES_tradnl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POLITICAS DE SALUD PARA LA GENTE JOVEN</a:t>
            </a:r>
            <a:endParaRPr lang="es-ES_tradnl" altLang="es-ES_tradnl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015412" y="3981419"/>
            <a:ext cx="919998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s-ES_tradnl" altLang="es-ES_tradnl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RESPETO </a:t>
            </a:r>
            <a:r>
              <a:rPr lang="es-ES_tradnl" altLang="es-ES_tradnl" b="1" i="1" dirty="0">
                <a:latin typeface="Arial" panose="020B0604020202020204" pitchFamily="34" charset="0"/>
                <a:cs typeface="Arial" panose="020B0604020202020204" pitchFamily="34" charset="0"/>
              </a:rPr>
              <a:t>A LA AUTONOMÍA.</a:t>
            </a:r>
          </a:p>
          <a:p>
            <a:pPr algn="just">
              <a:lnSpc>
                <a:spcPct val="125000"/>
              </a:lnSpc>
              <a:buFontTx/>
              <a:buChar char="•"/>
            </a:pPr>
            <a:r>
              <a:rPr lang="es-ES_tradnl" altLang="es-ES_tradnl" b="1" i="1" dirty="0">
                <a:latin typeface="Arial" panose="020B0604020202020204" pitchFamily="34" charset="0"/>
                <a:cs typeface="Arial" panose="020B0604020202020204" pitchFamily="34" charset="0"/>
              </a:rPr>
              <a:t> DERECHO AL </a:t>
            </a:r>
            <a:r>
              <a:rPr lang="es-ES_tradnl" altLang="es-ES_tradnl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CONSENTIMIENTO INFORMADO</a:t>
            </a:r>
            <a:r>
              <a:rPr lang="es-ES_tradnl" altLang="es-ES_tradnl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5000"/>
              </a:lnSpc>
              <a:buFontTx/>
              <a:buChar char="•"/>
            </a:pPr>
            <a:r>
              <a:rPr lang="es-ES_tradnl" altLang="es-ES_tradnl" b="1" i="1" dirty="0">
                <a:latin typeface="Arial" panose="020B0604020202020204" pitchFamily="34" charset="0"/>
                <a:cs typeface="Arial" panose="020B0604020202020204" pitchFamily="34" charset="0"/>
              </a:rPr>
              <a:t> DERECHO A LA CONFIDENCIALIDAD.</a:t>
            </a:r>
          </a:p>
          <a:p>
            <a:pPr algn="just">
              <a:lnSpc>
                <a:spcPct val="125000"/>
              </a:lnSpc>
              <a:buFontTx/>
              <a:buChar char="•"/>
            </a:pPr>
            <a:r>
              <a:rPr lang="es-ES_tradnl" altLang="es-ES_tradnl" b="1" i="1" dirty="0">
                <a:latin typeface="Arial" panose="020B0604020202020204" pitchFamily="34" charset="0"/>
                <a:cs typeface="Arial" panose="020B0604020202020204" pitchFamily="34" charset="0"/>
              </a:rPr>
              <a:t> RESPETO A LA DIVERSIDAD.</a:t>
            </a:r>
            <a:endParaRPr lang="es-ES_tradnl" altLang="es-ES_tradnl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WordArt 6"/>
          <p:cNvSpPr>
            <a:spLocks noChangeArrowheads="1" noChangeShapeType="1" noTextEdit="1"/>
          </p:cNvSpPr>
          <p:nvPr/>
        </p:nvSpPr>
        <p:spPr bwMode="auto">
          <a:xfrm>
            <a:off x="2780523" y="2301860"/>
            <a:ext cx="604837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600" b="1" i="1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Principios </a:t>
            </a:r>
            <a:r>
              <a:rPr lang="es-EC" sz="3600" b="1" i="1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Bioéticos</a:t>
            </a:r>
          </a:p>
        </p:txBody>
      </p:sp>
    </p:spTree>
    <p:extLst>
      <p:ext uri="{BB962C8B-B14F-4D97-AF65-F5344CB8AC3E}">
        <p14:creationId xmlns:p14="http://schemas.microsoft.com/office/powerpoint/2010/main" val="352791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937126" y="3168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89850" y="6491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anose="020B0604020202020204" pitchFamily="34" charset="-128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394326" y="2936875"/>
            <a:ext cx="1997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022436" y="25590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717636" y="36258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946236" y="2406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8746836" y="32448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698836" y="5073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79636" y="27114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708236" y="49974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937126" y="3168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5394326" y="2936875"/>
            <a:ext cx="1997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022436" y="25590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717636" y="36258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946236" y="2406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8746836" y="32448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698836" y="5073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4479636" y="27114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708236" y="49974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3094" name="WordArt 22"/>
          <p:cNvSpPr>
            <a:spLocks noChangeArrowheads="1" noChangeShapeType="1" noTextEdit="1"/>
          </p:cNvSpPr>
          <p:nvPr/>
        </p:nvSpPr>
        <p:spPr bwMode="auto">
          <a:xfrm>
            <a:off x="3886200" y="685800"/>
            <a:ext cx="4419600" cy="1905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s-EC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Aborto ILegal</a:t>
            </a:r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5068889" y="2971800"/>
            <a:ext cx="2052637" cy="1905000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96" name="WordArt 24"/>
          <p:cNvSpPr>
            <a:spLocks noChangeArrowheads="1" noChangeShapeType="1" noTextEdit="1"/>
          </p:cNvSpPr>
          <p:nvPr/>
        </p:nvSpPr>
        <p:spPr bwMode="auto">
          <a:xfrm>
            <a:off x="2133601" y="3733800"/>
            <a:ext cx="248602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600" kern="10">
                <a:ln w="317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Aborto de</a:t>
            </a:r>
          </a:p>
          <a:p>
            <a:pPr algn="ctr"/>
            <a:r>
              <a:rPr lang="es-EC" sz="3600" kern="10">
                <a:ln w="317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Riesgo</a:t>
            </a:r>
          </a:p>
        </p:txBody>
      </p:sp>
      <p:sp>
        <p:nvSpPr>
          <p:cNvPr id="3097" name="WordArt 25"/>
          <p:cNvSpPr>
            <a:spLocks noChangeArrowheads="1" noChangeShapeType="1" noTextEdit="1"/>
          </p:cNvSpPr>
          <p:nvPr/>
        </p:nvSpPr>
        <p:spPr bwMode="auto">
          <a:xfrm>
            <a:off x="7467600" y="3657600"/>
            <a:ext cx="2438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600" kern="10">
                <a:ln w="317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Aborto</a:t>
            </a:r>
          </a:p>
          <a:p>
            <a:pPr algn="ctr"/>
            <a:r>
              <a:rPr lang="es-EC" sz="3600" kern="10">
                <a:ln w="317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Inseguro</a:t>
            </a:r>
          </a:p>
        </p:txBody>
      </p:sp>
    </p:spTree>
    <p:extLst>
      <p:ext uri="{BB962C8B-B14F-4D97-AF65-F5344CB8AC3E}">
        <p14:creationId xmlns:p14="http://schemas.microsoft.com/office/powerpoint/2010/main" val="337182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165725" y="838200"/>
            <a:ext cx="2856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s-E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897064" y="2133600"/>
            <a:ext cx="89017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4.4 millones de abortos cada año en jóvenes (10 a 24 años).</a:t>
            </a:r>
            <a:endParaRPr lang="es-E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28801" y="2667000"/>
            <a:ext cx="9207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Los adolescentes representan la quinta parte de la población.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464360" y="3266420"/>
            <a:ext cx="9334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Antes de los 20 años, más de la mitad de los jóvenes latinos son sexualmente activos.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828801" y="4235172"/>
            <a:ext cx="8772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El aborto está entre las cinco primeras causas de muerte en las adolescentes</a:t>
            </a:r>
            <a:r>
              <a:rPr lang="es-ES_tradnl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095500" y="5181601"/>
            <a:ext cx="87033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Uno de cada 10 abortos que se realizan en el mundo ocurren en mujeres entre 15 y 19 años. El 40% de ellos  en condiciones de riesgo.   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743200" y="609600"/>
            <a:ext cx="243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OMS</a:t>
            </a:r>
            <a:endParaRPr lang="es-MX" sz="5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80" name="Picture 12" descr="C03-22-03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4" t="30421" r="41231" b="38919"/>
          <a:stretch>
            <a:fillRect/>
          </a:stretch>
        </p:blipFill>
        <p:spPr bwMode="auto">
          <a:xfrm>
            <a:off x="7620000" y="2286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1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937126" y="3168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454900" y="6491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anose="020B0604020202020204" pitchFamily="34" charset="-128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394326" y="2936875"/>
            <a:ext cx="1997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022436" y="25590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717636" y="36258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946236" y="2406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746836" y="32448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698836" y="5073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479636" y="27114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708236" y="49974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937126" y="3168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394326" y="2936875"/>
            <a:ext cx="1997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022436" y="25590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717636" y="36258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946236" y="2406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8746836" y="32448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698836" y="5073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4479636" y="27114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4708236" y="49974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4937126" y="3168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5394326" y="2936875"/>
            <a:ext cx="1997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4022436" y="25590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3717636" y="36258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3946236" y="2406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8746836" y="32448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5698836" y="5073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4479636" y="27114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4708236" y="49974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4937126" y="3168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5394326" y="2936875"/>
            <a:ext cx="1997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4022436" y="25590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3717636" y="36258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3946236" y="2406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3565236" y="24828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8746836" y="32448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5698836" y="5073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4479636" y="27114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4708236" y="49974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5470236" y="32448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4937126" y="3168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4937126" y="3168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5241636" y="30162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4937126" y="3168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4937126" y="3168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55" name="Text Box 47"/>
          <p:cNvSpPr txBox="1">
            <a:spLocks noChangeArrowheads="1"/>
          </p:cNvSpPr>
          <p:nvPr/>
        </p:nvSpPr>
        <p:spPr bwMode="auto">
          <a:xfrm>
            <a:off x="5241636" y="30162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2357439" y="609601"/>
            <a:ext cx="92055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3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Morbilidad y Mortalidad Relacionada al Aborto</a:t>
            </a:r>
            <a:endParaRPr lang="es-ES" sz="3200" b="1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57" name="Text Box 49"/>
          <p:cNvSpPr txBox="1">
            <a:spLocks noChangeArrowheads="1"/>
          </p:cNvSpPr>
          <p:nvPr/>
        </p:nvSpPr>
        <p:spPr bwMode="auto">
          <a:xfrm>
            <a:off x="4937126" y="3168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58" name="Text Box 50"/>
          <p:cNvSpPr txBox="1">
            <a:spLocks noChangeArrowheads="1"/>
          </p:cNvSpPr>
          <p:nvPr/>
        </p:nvSpPr>
        <p:spPr bwMode="auto">
          <a:xfrm>
            <a:off x="4937126" y="3168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59" name="Text Box 51"/>
          <p:cNvSpPr txBox="1">
            <a:spLocks noChangeArrowheads="1"/>
          </p:cNvSpPr>
          <p:nvPr/>
        </p:nvSpPr>
        <p:spPr bwMode="auto">
          <a:xfrm>
            <a:off x="5241636" y="30162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ES">
              <a:latin typeface="Arial Unicode MS" panose="020B0604020202020204" pitchFamily="34" charset="-128"/>
            </a:endParaRPr>
          </a:p>
        </p:txBody>
      </p:sp>
      <p:sp>
        <p:nvSpPr>
          <p:cNvPr id="17460" name="Oval 52"/>
          <p:cNvSpPr>
            <a:spLocks noChangeArrowheads="1"/>
          </p:cNvSpPr>
          <p:nvPr/>
        </p:nvSpPr>
        <p:spPr bwMode="auto">
          <a:xfrm>
            <a:off x="2357439" y="1447799"/>
            <a:ext cx="8270128" cy="4663751"/>
          </a:xfrm>
          <a:prstGeom prst="ellipse">
            <a:avLst/>
          </a:prstGeom>
          <a:solidFill>
            <a:srgbClr val="FF99FF"/>
          </a:solidFill>
          <a:ln w="50800">
            <a:solidFill>
              <a:srgbClr val="A5002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>
              <a:spcBef>
                <a:spcPct val="40000"/>
              </a:spcBef>
            </a:pPr>
            <a:endParaRPr lang="es-MX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anose="020B0604020202020204" pitchFamily="34" charset="-128"/>
            </a:endParaRPr>
          </a:p>
          <a:p>
            <a:pPr algn="ctr">
              <a:spcBef>
                <a:spcPct val="40000"/>
              </a:spcBef>
            </a:pPr>
            <a:endParaRPr lang="en-US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anose="020B0604020202020204" pitchFamily="34" charset="-128"/>
            </a:endParaRPr>
          </a:p>
          <a:p>
            <a:pPr algn="ctr">
              <a:spcBef>
                <a:spcPct val="40000"/>
              </a:spcBef>
            </a:pPr>
            <a:r>
              <a:rPr lang="es-MX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Tres Fuentes Principales</a:t>
            </a:r>
          </a:p>
          <a:p>
            <a:pPr marL="342900" indent="-342900" algn="ctr">
              <a:lnSpc>
                <a:spcPct val="14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s-MX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Heridas causadas durante el proceder.</a:t>
            </a:r>
          </a:p>
          <a:p>
            <a:pPr marL="342900" indent="-342900" algn="ctr">
              <a:lnSpc>
                <a:spcPct val="14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s-MX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Infecciones y Sangramientos </a:t>
            </a:r>
            <a:r>
              <a:rPr lang="es-MX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Secundarios </a:t>
            </a:r>
          </a:p>
          <a:p>
            <a:pPr algn="ctr">
              <a:lnSpc>
                <a:spcPct val="140000"/>
              </a:lnSpc>
              <a:spcBef>
                <a:spcPct val="40000"/>
              </a:spcBef>
            </a:pPr>
            <a:r>
              <a:rPr lang="es-MX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MX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Aborto Incompleto. </a:t>
            </a:r>
          </a:p>
          <a:p>
            <a:pPr marL="342900" indent="-342900" algn="ctr">
              <a:lnSpc>
                <a:spcPct val="14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s-MX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Accidentes Asociados a la Anestesia.</a:t>
            </a:r>
          </a:p>
          <a:p>
            <a:pPr algn="ctr">
              <a:lnSpc>
                <a:spcPct val="130000"/>
              </a:lnSpc>
              <a:spcBef>
                <a:spcPct val="40000"/>
              </a:spcBef>
            </a:pPr>
            <a:endParaRPr lang="es-MX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anose="020B0604020202020204" pitchFamily="34" charset="-128"/>
            </a:endParaRPr>
          </a:p>
          <a:p>
            <a:pPr algn="ctr">
              <a:buFontTx/>
              <a:buChar char="•"/>
            </a:pP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anose="020B0604020202020204" pitchFamily="34" charset="-128"/>
            </a:endParaRPr>
          </a:p>
          <a:p>
            <a:pPr algn="ctr"/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70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03-24-14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2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03-24-14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819401" y="304801"/>
            <a:ext cx="6292107" cy="5847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ABORTO EN LA ADOLESCENCIA</a:t>
            </a:r>
            <a:endParaRPr lang="es-ES" sz="32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495800" y="1524000"/>
            <a:ext cx="2702984" cy="3693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¿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POR QUÉ EL ABORTO?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096000" y="1981200"/>
            <a:ext cx="457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981200" y="2438401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USO DE ANTICONCEPTIVO</a:t>
            </a:r>
            <a:endParaRPr lang="es-E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819400" y="5943601"/>
            <a:ext cx="4793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FALLO  O  USO INCORRECTO DEL MÉTODO</a:t>
            </a:r>
          </a:p>
          <a:p>
            <a:endParaRPr lang="es-E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 rot="-758225">
            <a:off x="3066848" y="4920734"/>
            <a:ext cx="1486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VIOLACIÓN</a:t>
            </a:r>
            <a:endParaRPr lang="es-E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648200" y="3810000"/>
            <a:ext cx="23455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PROYECTO DE VIDA</a:t>
            </a:r>
            <a:endParaRPr lang="es-E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 rot="538675">
            <a:off x="6858000" y="4996934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PROBLEMAS DE SALUD</a:t>
            </a:r>
            <a:endParaRPr lang="es-E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019801" y="2514600"/>
            <a:ext cx="31406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ABANDONO DE LA PAREJA</a:t>
            </a:r>
            <a:endParaRPr lang="es-E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32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03-21-1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7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03-21-1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7"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4419600" y="4805265"/>
            <a:ext cx="5582816" cy="205273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s-EC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DISMINUYE L A MORBILIDAD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5029200" y="1"/>
            <a:ext cx="4572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</a:rPr>
              <a:t>ESPECIALISTA ENTRENADO</a:t>
            </a:r>
          </a:p>
          <a:p>
            <a:pPr>
              <a:spcBef>
                <a:spcPct val="50000"/>
              </a:spcBef>
            </a:pPr>
            <a:endParaRPr lang="es-ES_tradnl" b="1" i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anose="020B0604020202020204" pitchFamily="34" charset="-128"/>
            </a:endParaRPr>
          </a:p>
          <a:p>
            <a:pPr>
              <a:spcBef>
                <a:spcPct val="50000"/>
              </a:spcBef>
            </a:pPr>
            <a:r>
              <a:rPr lang="es-ES_tradnl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</a:rPr>
              <a:t>EXTRACCIÓN DEL MATERIAL AL VACIO</a:t>
            </a:r>
          </a:p>
          <a:p>
            <a:pPr>
              <a:spcBef>
                <a:spcPct val="50000"/>
              </a:spcBef>
            </a:pPr>
            <a:endParaRPr lang="es-ES_tradnl" b="1" i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anose="020B0604020202020204" pitchFamily="34" charset="-128"/>
            </a:endParaRPr>
          </a:p>
          <a:p>
            <a:pPr>
              <a:spcBef>
                <a:spcPct val="50000"/>
              </a:spcBef>
            </a:pPr>
            <a:r>
              <a:rPr lang="es-ES_tradnl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</a:rPr>
              <a:t>ASPIRACIÓN MANUAL AL VACIO</a:t>
            </a:r>
          </a:p>
          <a:p>
            <a:pPr>
              <a:spcBef>
                <a:spcPct val="50000"/>
              </a:spcBef>
            </a:pPr>
            <a:endParaRPr lang="es-ES_tradnl" b="1" i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anose="020B0604020202020204" pitchFamily="34" charset="-128"/>
            </a:endParaRPr>
          </a:p>
          <a:p>
            <a:pPr>
              <a:spcBef>
                <a:spcPct val="50000"/>
              </a:spcBef>
            </a:pPr>
            <a:r>
              <a:rPr lang="es-ES_tradnl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</a:rPr>
              <a:t>UTILIZAR, DE SER POSIBLE, UN MÉTODO FARMACOLÓGICO</a:t>
            </a:r>
            <a:endParaRPr lang="es-ES" b="1" i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anose="020B0604020202020204" pitchFamily="34" charset="-128"/>
            </a:endParaRPr>
          </a:p>
        </p:txBody>
      </p:sp>
      <p:sp>
        <p:nvSpPr>
          <p:cNvPr id="23563" name="WordArt 11"/>
          <p:cNvSpPr>
            <a:spLocks noChangeArrowheads="1" noChangeShapeType="1" noTextEdit="1"/>
          </p:cNvSpPr>
          <p:nvPr/>
        </p:nvSpPr>
        <p:spPr bwMode="auto">
          <a:xfrm rot="5400000">
            <a:off x="114300" y="2019300"/>
            <a:ext cx="44958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  <a:contourClr>
                <a:srgbClr val="CC0000"/>
              </a:contourClr>
            </a:sp3d>
          </a:bodyPr>
          <a:lstStyle/>
          <a:p>
            <a:pPr algn="ctr" fontAlgn="auto"/>
            <a:r>
              <a:rPr lang="es-EC" sz="3600" kern="10">
                <a:ln w="9525">
                  <a:round/>
                  <a:headEnd/>
                  <a:tailEnd/>
                </a:ln>
                <a:solidFill>
                  <a:srgbClr val="CC0000"/>
                </a:solidFill>
                <a:latin typeface="Arial Black" panose="020B0A04020102020204" pitchFamily="34" charset="0"/>
              </a:rPr>
              <a:t>PROPUESTA</a:t>
            </a:r>
          </a:p>
        </p:txBody>
      </p:sp>
      <p:sp>
        <p:nvSpPr>
          <p:cNvPr id="23564" name="WordArt 12"/>
          <p:cNvSpPr>
            <a:spLocks noChangeArrowheads="1" noChangeShapeType="1" noTextEdit="1"/>
          </p:cNvSpPr>
          <p:nvPr/>
        </p:nvSpPr>
        <p:spPr bwMode="auto">
          <a:xfrm rot="5400000">
            <a:off x="361951" y="3109914"/>
            <a:ext cx="6162675" cy="6381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s-EC" sz="36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ABORTO DIFERENCIADO</a:t>
            </a:r>
          </a:p>
        </p:txBody>
      </p:sp>
    </p:spTree>
    <p:extLst>
      <p:ext uri="{BB962C8B-B14F-4D97-AF65-F5344CB8AC3E}">
        <p14:creationId xmlns:p14="http://schemas.microsoft.com/office/powerpoint/2010/main" val="23715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11440" y="1002244"/>
            <a:ext cx="8488906" cy="4540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s-ES_tradnl" sz="24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Generalidades y criterios actuales sobre métodos anticonceptivos y planificación familiar en la  y los adolescentes. Puerperio, mujer adulta y peri menopausia</a:t>
            </a:r>
            <a:endParaRPr lang="es-EC" sz="240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s-ES_tradnl" sz="24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Anticoncepción de emergencia. Diferencias entre control de la natalidad y planificación familiar </a:t>
            </a:r>
            <a:endParaRPr lang="es-EC" sz="240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s-ES_tradnl" sz="24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Aborto en la adolescencia. Morbimortalidad relacionada con el aborto. </a:t>
            </a:r>
            <a:r>
              <a:rPr lang="es-ES" sz="24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Impacto sobre la fecundidad futura. Atención diferenciada.  Importancia del aborto medicamentoso (</a:t>
            </a:r>
            <a:r>
              <a:rPr lang="es-ES" sz="2400" i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Misoprostol</a:t>
            </a:r>
            <a:r>
              <a:rPr lang="es-ES" sz="24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s-EC" sz="2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03-23-05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"/>
          <a:stretch>
            <a:fillRect/>
          </a:stretch>
        </p:blipFill>
        <p:spPr bwMode="auto">
          <a:xfrm>
            <a:off x="0" y="0"/>
            <a:ext cx="12191999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7848600" y="4876800"/>
            <a:ext cx="24384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s-EC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GRACIAS</a:t>
            </a: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2057400" y="304800"/>
            <a:ext cx="6705600" cy="3352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s-EC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ABORTO EN LA ADOLESCENCIA</a:t>
            </a:r>
          </a:p>
          <a:p>
            <a:pPr algn="ctr"/>
            <a:r>
              <a:rPr lang="es-EC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UN PROBLEMA DE SALUD</a:t>
            </a:r>
          </a:p>
        </p:txBody>
      </p:sp>
    </p:spTree>
    <p:extLst>
      <p:ext uri="{BB962C8B-B14F-4D97-AF65-F5344CB8AC3E}">
        <p14:creationId xmlns:p14="http://schemas.microsoft.com/office/powerpoint/2010/main" val="151283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921572" y="874363"/>
            <a:ext cx="909509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SALUD </a:t>
            </a:r>
            <a:r>
              <a:rPr lang="es-E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REPRODUCTIVA</a:t>
            </a:r>
            <a:endParaRPr lang="es-E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Posibilidad del  </a:t>
            </a:r>
            <a:r>
              <a:rPr lang="es-E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individuo </a:t>
            </a: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 tener una vida sexual plena, con capacidad para reproducirse </a:t>
            </a:r>
            <a:r>
              <a:rPr lang="es-E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una vez decidido cuantos hijos tener y cuando, posea la información necesaria para seleccionar el anticonceptivo mas adecuado, así como tener acceso a otros métodos de regulación de la fecundidad</a:t>
            </a:r>
            <a:r>
              <a:rPr lang="es-ES" sz="2800" b="1" i="1" dirty="0"/>
              <a:t> </a:t>
            </a: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que no </a:t>
            </a:r>
            <a:r>
              <a:rPr lang="es-E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estén </a:t>
            </a: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fuera de la ley y servicios adecuados de atención en Salud que permitan a la mujer un embarazo y un parto seguros, y a la pareja la posibilidad de tener hijos </a:t>
            </a:r>
            <a:r>
              <a:rPr lang="es-E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saludables.</a:t>
            </a:r>
            <a:endParaRPr lang="es-E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4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05000" y="304801"/>
            <a:ext cx="8229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CLASIFICACIÓN</a:t>
            </a:r>
          </a:p>
          <a:p>
            <a:pPr algn="ctr">
              <a:spcBef>
                <a:spcPct val="50000"/>
              </a:spcBef>
            </a:pPr>
            <a:endParaRPr lang="es-E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4800600" y="838200"/>
            <a:ext cx="2057400" cy="914400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905000" y="121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TRANSITORIOS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162800" y="121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DEFINITIVOS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562100" y="2048301"/>
            <a:ext cx="8534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b="1" dirty="0"/>
              <a:t> </a:t>
            </a:r>
            <a:r>
              <a:rPr lang="es-E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METODOS DE BARRERA</a:t>
            </a:r>
          </a:p>
          <a:p>
            <a:pPr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a- Espermicidas </a:t>
            </a:r>
          </a:p>
          <a:p>
            <a:pPr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b- Mecánicos sin medicación</a:t>
            </a:r>
          </a:p>
          <a:p>
            <a:pPr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c- Mecánicos Medicados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</a:t>
            </a:r>
            <a:endParaRPr lang="es-E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2800" b="1" dirty="0"/>
              <a:t>    </a:t>
            </a:r>
            <a:r>
              <a:rPr lang="es-ES" sz="2800" b="1" dirty="0" smtClean="0"/>
              <a:t>    </a:t>
            </a:r>
            <a:r>
              <a:rPr lang="es-E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a- </a:t>
            </a: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Inertes</a:t>
            </a:r>
          </a:p>
          <a:p>
            <a:pPr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E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b- </a:t>
            </a:r>
            <a:r>
              <a:rPr lang="es-E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Bioactivos</a:t>
            </a:r>
            <a:endParaRPr lang="es-E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26228" y="834571"/>
            <a:ext cx="82296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dirty="0"/>
              <a:t> </a:t>
            </a:r>
            <a:r>
              <a:rPr lang="es-E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Hormonales</a:t>
            </a:r>
          </a:p>
          <a:p>
            <a:pPr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a- </a:t>
            </a: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Locales.</a:t>
            </a:r>
          </a:p>
          <a:p>
            <a:pPr>
              <a:spcBef>
                <a:spcPct val="50000"/>
              </a:spcBef>
            </a:pP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b- </a:t>
            </a: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Sistémicos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Biológicos</a:t>
            </a:r>
          </a:p>
          <a:p>
            <a:pPr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a- Abstinencia periódica.</a:t>
            </a:r>
          </a:p>
          <a:p>
            <a:pPr>
              <a:spcBef>
                <a:spcPct val="50000"/>
              </a:spcBef>
            </a:pP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     b- Coito interrupto</a:t>
            </a:r>
            <a:r>
              <a:rPr lang="es-E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Quirúrgicos</a:t>
            </a:r>
            <a:endParaRPr lang="es-E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a- </a:t>
            </a: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Femeninos.</a:t>
            </a:r>
          </a:p>
          <a:p>
            <a:pPr>
              <a:spcBef>
                <a:spcPct val="50000"/>
              </a:spcBef>
            </a:pP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b- </a:t>
            </a: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Masculinos.</a:t>
            </a:r>
          </a:p>
        </p:txBody>
      </p:sp>
    </p:spTree>
    <p:extLst>
      <p:ext uri="{BB962C8B-B14F-4D97-AF65-F5344CB8AC3E}">
        <p14:creationId xmlns:p14="http://schemas.microsoft.com/office/powerpoint/2010/main" val="28336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016" y="1074090"/>
            <a:ext cx="538998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659225" y="563959"/>
            <a:ext cx="100957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METODO DEL </a:t>
            </a:r>
            <a:r>
              <a:rPr lang="es-E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RITMO O DE </a:t>
            </a:r>
            <a:r>
              <a:rPr lang="es-E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OGINO-KNAUS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817913" y="3550527"/>
            <a:ext cx="842917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VENTAJAS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No produce efectos </a:t>
            </a:r>
            <a:r>
              <a:rPr lang="es-E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colaterales</a:t>
            </a:r>
            <a:endParaRPr lang="es-E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DESVENTAJAS 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Alta tasa de fracasos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 Necesita de un buen conocimiento del ciclo menstrual.</a:t>
            </a:r>
          </a:p>
        </p:txBody>
      </p:sp>
    </p:spTree>
    <p:extLst>
      <p:ext uri="{BB962C8B-B14F-4D97-AF65-F5344CB8AC3E}">
        <p14:creationId xmlns:p14="http://schemas.microsoft.com/office/powerpoint/2010/main" val="37266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3" name="Picture 27" descr="C03-21-09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4"/>
          <a:stretch>
            <a:fillRect/>
          </a:stretch>
        </p:blipFill>
        <p:spPr bwMode="auto">
          <a:xfrm>
            <a:off x="0" y="-1166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10001" y="381000"/>
            <a:ext cx="51032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METODOS DE BARRERA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572001" y="3048000"/>
            <a:ext cx="6335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       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938464" y="1371600"/>
            <a:ext cx="31229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1812925" y="2362200"/>
            <a:ext cx="57390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Están </a:t>
            </a:r>
            <a:r>
              <a:rPr lang="es-E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método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antiguos </a:t>
            </a:r>
            <a:endParaRPr lang="es-E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1812925" y="3088164"/>
            <a:ext cx="75648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FF66"/>
                </a:solidFill>
              </a:rPr>
              <a:t> </a:t>
            </a:r>
            <a:r>
              <a:rPr lang="en-US" sz="24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 50 millones de </a:t>
            </a:r>
            <a:r>
              <a:rPr lang="en-US" sz="2400" b="1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personas </a:t>
            </a:r>
            <a:r>
              <a:rPr lang="en-US" sz="24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 usan actualmente</a:t>
            </a:r>
            <a:endParaRPr lang="es-ES" sz="2400" b="1" i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053385" y="3917951"/>
            <a:ext cx="56292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dividen en dos grupos</a:t>
            </a:r>
          </a:p>
          <a:p>
            <a:r>
              <a:rPr lang="en-US" sz="24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Condon masculino</a:t>
            </a:r>
          </a:p>
          <a:p>
            <a:r>
              <a:rPr lang="en-US" sz="24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2400" b="1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Método </a:t>
            </a:r>
            <a:r>
              <a:rPr lang="en-US" sz="24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controlados </a:t>
            </a:r>
          </a:p>
          <a:p>
            <a:r>
              <a:rPr lang="en-US" sz="24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por la mujer.</a:t>
            </a:r>
            <a:endParaRPr lang="es-ES" sz="2400" b="1" i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2041525" y="5486401"/>
            <a:ext cx="60965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Función</a:t>
            </a:r>
            <a:endParaRPr lang="en-US" sz="2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Crear una barrera </a:t>
            </a:r>
            <a:r>
              <a:rPr 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física 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quimica</a:t>
            </a:r>
            <a:endParaRPr lang="es-ES" sz="2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2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36" grpId="0" autoUpdateAnimBg="0"/>
      <p:bldP spid="9237" grpId="0" autoUpdateAnimBg="0"/>
      <p:bldP spid="9238" grpId="0" autoUpdateAnimBg="0"/>
      <p:bldP spid="9239" grpId="0" autoUpdateAnimBg="0"/>
      <p:bldP spid="924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1028" descr="C03-22-038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4"/>
          <a:stretch>
            <a:fillRect/>
          </a:stretch>
        </p:blipFill>
        <p:spPr>
          <a:xfrm>
            <a:off x="0" y="0"/>
            <a:ext cx="12192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Rectangle 1029"/>
          <p:cNvSpPr>
            <a:spLocks noChangeArrowheads="1"/>
          </p:cNvSpPr>
          <p:nvPr/>
        </p:nvSpPr>
        <p:spPr bwMode="auto">
          <a:xfrm>
            <a:off x="2898711" y="3842205"/>
            <a:ext cx="44534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La epidemia del SIDA</a:t>
            </a:r>
          </a:p>
        </p:txBody>
      </p:sp>
      <p:sp>
        <p:nvSpPr>
          <p:cNvPr id="23558" name="Rectangle 1030"/>
          <p:cNvSpPr>
            <a:spLocks noChangeArrowheads="1"/>
          </p:cNvSpPr>
          <p:nvPr/>
        </p:nvSpPr>
        <p:spPr bwMode="auto">
          <a:xfrm>
            <a:off x="2447731" y="4577496"/>
            <a:ext cx="52132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Tasa elevada de otras ITS</a:t>
            </a:r>
          </a:p>
        </p:txBody>
      </p:sp>
      <p:sp>
        <p:nvSpPr>
          <p:cNvPr id="23559" name="Rectangle 1031"/>
          <p:cNvSpPr>
            <a:spLocks noChangeArrowheads="1"/>
          </p:cNvSpPr>
          <p:nvPr/>
        </p:nvSpPr>
        <p:spPr bwMode="auto">
          <a:xfrm>
            <a:off x="1256523" y="5312787"/>
            <a:ext cx="106138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Necesidad de ampliar las opciones anticonceptivas</a:t>
            </a:r>
          </a:p>
        </p:txBody>
      </p:sp>
      <p:sp>
        <p:nvSpPr>
          <p:cNvPr id="23560" name="Text Box 1032"/>
          <p:cNvSpPr txBox="1">
            <a:spLocks noChangeArrowheads="1"/>
          </p:cNvSpPr>
          <p:nvPr/>
        </p:nvSpPr>
        <p:spPr bwMode="auto">
          <a:xfrm>
            <a:off x="2108200" y="501651"/>
            <a:ext cx="91582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Condiciones mundiales que influyen en el aumento</a:t>
            </a:r>
          </a:p>
          <a:p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del interés por los métodos de barrera</a:t>
            </a:r>
          </a:p>
        </p:txBody>
      </p:sp>
    </p:spTree>
    <p:extLst>
      <p:ext uri="{BB962C8B-B14F-4D97-AF65-F5344CB8AC3E}">
        <p14:creationId xmlns:p14="http://schemas.microsoft.com/office/powerpoint/2010/main" val="297687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utoUpdateAnimBg="0"/>
      <p:bldP spid="23558" grpId="0" autoUpdateAnimBg="0"/>
      <p:bldP spid="23559" grpId="0" autoUpdateAnimBg="0"/>
      <p:bldP spid="23560" grpId="0" autoUpdateAnimBg="0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165</TotalTime>
  <Words>1094</Words>
  <Application>Microsoft Office PowerPoint</Application>
  <PresentationFormat>Panorámica</PresentationFormat>
  <Paragraphs>212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3" baseType="lpstr">
      <vt:lpstr>Arial Unicode MS</vt:lpstr>
      <vt:lpstr>Arial</vt:lpstr>
      <vt:lpstr>Arial Black</vt:lpstr>
      <vt:lpstr>Bookman Old Style</vt:lpstr>
      <vt:lpstr>Calibri</vt:lpstr>
      <vt:lpstr>Century Gothic</vt:lpstr>
      <vt:lpstr>Georgia</vt:lpstr>
      <vt:lpstr>Impact</vt:lpstr>
      <vt:lpstr>Times New Roman</vt:lpstr>
      <vt:lpstr>Trebuchet MS</vt:lpstr>
      <vt:lpstr>Wingdings</vt:lpstr>
      <vt:lpstr>Wingdings 3</vt:lpstr>
      <vt:lpstr>Espiral</vt:lpstr>
      <vt:lpstr> Tema V: Riesgo preconcepcional. Educación sexual y Planificación Familiar. Características de la sexualidad adolescente. El cuidado de la salud reproductiva del adolescente. Prevención del embarazo.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Condón Femenino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Tema V: Riesgo preconcepcional. Educación sexual y Planificación Familiar. Características de la sexualidad adolescente. El cuidado de la salud reproductiva del adolescente. Prevención del embarazo. </dc:title>
  <dc:creator>user</dc:creator>
  <cp:lastModifiedBy>Marbelys Dominico Solis</cp:lastModifiedBy>
  <cp:revision>22</cp:revision>
  <dcterms:created xsi:type="dcterms:W3CDTF">2017-01-18T07:12:42Z</dcterms:created>
  <dcterms:modified xsi:type="dcterms:W3CDTF">2019-06-06T19:07:14Z</dcterms:modified>
</cp:coreProperties>
</file>