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58" r:id="rId5"/>
    <p:sldId id="259" r:id="rId6"/>
    <p:sldId id="262" r:id="rId7"/>
    <p:sldId id="260" r:id="rId8"/>
    <p:sldId id="263" r:id="rId9"/>
    <p:sldId id="275" r:id="rId10"/>
    <p:sldId id="276" r:id="rId11"/>
    <p:sldId id="264" r:id="rId12"/>
    <p:sldId id="265" r:id="rId13"/>
    <p:sldId id="277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C7986E-4105-4547-B83D-37EEB409DC39}" type="datetimeFigureOut">
              <a:rPr lang="es-ES" smtClean="0"/>
              <a:pPr/>
              <a:t>02/11/2019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BB5D7C4-F077-4F66-A453-73A7666ADB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1500174"/>
            <a:ext cx="8305800" cy="3342630"/>
          </a:xfrm>
        </p:spPr>
        <p:txBody>
          <a:bodyPr/>
          <a:lstStyle/>
          <a:p>
            <a:pPr algn="l"/>
            <a:r>
              <a:rPr lang="es-MX" sz="3600" dirty="0" smtClean="0">
                <a:latin typeface="Arial Black" pitchFamily="34" charset="0"/>
                <a:cs typeface="Arial" pitchFamily="34" charset="0"/>
              </a:rPr>
              <a:t>FOE: Conferencia </a:t>
            </a:r>
          </a:p>
          <a:p>
            <a:r>
              <a:rPr lang="es-MX" sz="3600" dirty="0" smtClean="0">
                <a:latin typeface="Arial Black" pitchFamily="34" charset="0"/>
                <a:cs typeface="Arial" pitchFamily="34" charset="0"/>
              </a:rPr>
              <a:t>Método: Elaboración conjunta</a:t>
            </a:r>
          </a:p>
          <a:p>
            <a:endParaRPr lang="es-MX" sz="3600" dirty="0" smtClean="0">
              <a:latin typeface="Arial Black" pitchFamily="34" charset="0"/>
              <a:cs typeface="Arial" pitchFamily="34" charset="0"/>
            </a:endParaRPr>
          </a:p>
          <a:p>
            <a:endParaRPr lang="es-MX" sz="3600" dirty="0" smtClean="0">
              <a:latin typeface="Arial Black" pitchFamily="34" charset="0"/>
              <a:cs typeface="Arial" pitchFamily="34" charset="0"/>
            </a:endParaRPr>
          </a:p>
          <a:p>
            <a:r>
              <a:rPr lang="es-MX" sz="3600" dirty="0" smtClean="0">
                <a:latin typeface="Arial Black" pitchFamily="34" charset="0"/>
                <a:cs typeface="Arial" pitchFamily="34" charset="0"/>
              </a:rPr>
              <a:t>Unidad IV: Agua y reactivos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714380"/>
          </a:xfrm>
        </p:spPr>
        <p:txBody>
          <a:bodyPr/>
          <a:lstStyle/>
          <a:p>
            <a:r>
              <a:rPr lang="es-MX" sz="4000" dirty="0" smtClean="0">
                <a:latin typeface="Arial Black" pitchFamily="34" charset="0"/>
              </a:rPr>
              <a:t>Generalidades de Laboratorio </a:t>
            </a:r>
            <a:endParaRPr lang="es-E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19938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s-ES" sz="4400" dirty="0" smtClean="0">
                <a:latin typeface="Arial Black" panose="020B0A04020102020204" pitchFamily="34" charset="0"/>
              </a:rPr>
              <a:t>Escoger el grado del reactivo apropiado para el trabajo a realizar, siempre que sea posible utilizando frascos de menor tamaño.</a:t>
            </a:r>
            <a:br>
              <a:rPr lang="es-ES" sz="4400" dirty="0" smtClean="0">
                <a:latin typeface="Arial Black" panose="020B0A04020102020204" pitchFamily="34" charset="0"/>
              </a:rPr>
            </a:br>
            <a:r>
              <a:rPr lang="es-ES" sz="4400" dirty="0" smtClean="0">
                <a:latin typeface="Arial Black" panose="020B0A04020102020204" pitchFamily="34" charset="0"/>
              </a:rPr>
              <a:t>Tapar inmediatamente el frasco una vez extraído el reactivo, evitando confusiones con otros frascos.</a:t>
            </a:r>
            <a:br>
              <a:rPr lang="es-ES" sz="4400" dirty="0" smtClean="0">
                <a:latin typeface="Arial Black" panose="020B0A04020102020204" pitchFamily="34" charset="0"/>
              </a:rPr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/>
          </a:bodyPr>
          <a:lstStyle/>
          <a:p>
            <a:r>
              <a:rPr lang="es-ES" sz="40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realiza con el movimiento de los mismos según consumo y fecha de vencimiento, evaluando los cambios físicos que puedan ocurrir (cambio de color, turbidez, formación de precipitados, </a:t>
            </a:r>
            <a:r>
              <a:rPr lang="es-ES" sz="4000" dirty="0" err="1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s-ES" sz="40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para la eliminación por deterioro</a:t>
            </a:r>
            <a:r>
              <a:rPr lang="es-ES" sz="28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ROTACIÓN:</a:t>
            </a:r>
            <a:br>
              <a:rPr lang="es-ES" sz="4400" b="1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/>
          <a:lstStyle/>
          <a:p>
            <a:r>
              <a:rPr lang="es-ES" sz="32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Depende del consumo promedio, realizando un  control de éste sistemático (mensual) de acuerdo a las cifras disponibles, NO existiendo un exceso de los mismos. Se debe trabajar con un excedente mínimo para poder abordar cualquier contingencia que pueda ocurrir.</a:t>
            </a:r>
            <a:endParaRPr lang="es-ES" sz="3200" dirty="0" smtClean="0">
              <a:latin typeface="Arial Black" panose="020B0A04020102020204" pitchFamily="34" charset="0"/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s-ES" sz="4400" b="1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PROGRAMA DE SUMINISTRO</a:t>
            </a:r>
            <a:r>
              <a:rPr lang="es-ES" sz="44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:</a:t>
            </a:r>
            <a:br>
              <a:rPr lang="es-ES" sz="44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1524000"/>
            <a:ext cx="8543956" cy="5334000"/>
          </a:xfrm>
        </p:spPr>
        <p:txBody>
          <a:bodyPr>
            <a:norm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PB: Destinados a Bioquímica.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PA: Destinados a aplicaciones analíticas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QP: Químicamente puro, destinado al uso general en laboratorio.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DC: Destinados a las aplicaciones del análisis clínico.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CLASIFICACION DE  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REACTIVOS </a:t>
            </a:r>
            <a:endParaRPr lang="es-E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0" y="1000108"/>
            <a:ext cx="9001156" cy="585789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Arial Black" pitchFamily="34" charset="0"/>
              </a:rPr>
              <a:t>Por su complejidad, son controlados por compañeros del Ministerio del Interior, que habilitan un libro, a controlar por un personal seleccionado, preferiblemente el Jefe de Servicio o Técnico o personal asignado por estos. Este libro recoge todas las características del reactivo explosivo, cantidades asignadas al Laboratorio, entrega y salida de los mismos con fecha, hora y cantidades. Su chequeo es sistemático por personal habilitado de la instancia superior (MININT), verificando, también, las condiciones de almacenaje, correspondiéndose con las indicaciones del fabricante en cuanto a temperatura, humedad, iluminación, registrándose los cambios que puedan sufrir (cambio de color, turbidez, formación de precipitados, </a:t>
            </a:r>
            <a:r>
              <a:rPr lang="es-ES" dirty="0" err="1" smtClean="0">
                <a:latin typeface="Arial Black" pitchFamily="34" charset="0"/>
              </a:rPr>
              <a:t>etc</a:t>
            </a:r>
            <a:r>
              <a:rPr lang="es-ES" dirty="0" smtClean="0">
                <a:latin typeface="Arial Black" pitchFamily="34" charset="0"/>
              </a:rPr>
              <a:t>)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b="1" dirty="0" smtClean="0">
                <a:solidFill>
                  <a:schemeClr val="bg1"/>
                </a:solidFill>
                <a:effectLst/>
                <a:latin typeface="Arial Black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REACTIVOS EXPLOSIVOS:</a:t>
            </a:r>
            <a:br>
              <a:rPr lang="es-ES" sz="4400" b="1" dirty="0" smtClean="0">
                <a:solidFill>
                  <a:schemeClr val="bg1"/>
                </a:solidFill>
                <a:effectLst/>
                <a:latin typeface="Arial Black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</a:b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/>
          <a:lstStyle/>
          <a:p>
            <a:r>
              <a:rPr lang="es-ES" sz="3200" dirty="0" smtClean="0">
                <a:latin typeface="Arial Black" pitchFamily="34" charset="0"/>
              </a:rPr>
              <a:t>1.- Mencione los diferentes reactivos utilizados en los laboratorios.</a:t>
            </a:r>
          </a:p>
          <a:p>
            <a:r>
              <a:rPr lang="es-ES" sz="3200" dirty="0" smtClean="0">
                <a:latin typeface="Arial Black" pitchFamily="34" charset="0"/>
              </a:rPr>
              <a:t>2.- Refiera las características de los reactivos en cuanto a su almacenamiento y conservación. </a:t>
            </a:r>
          </a:p>
          <a:p>
            <a:r>
              <a:rPr lang="es-ES" sz="3200" dirty="0" smtClean="0">
                <a:latin typeface="Arial Black" pitchFamily="34" charset="0"/>
              </a:rPr>
              <a:t>3.-¿Qué tipo de control se debe llevar con los reactivos explosivos?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Arial Black" pitchFamily="34" charset="0"/>
              </a:rPr>
              <a:t>Preguntas de comprobación:</a:t>
            </a:r>
            <a:br>
              <a:rPr lang="es-ES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latin typeface="Arial Black" pitchFamily="34" charset="0"/>
              </a:rPr>
              <a:t>Definir las características propias de los reactivos ,</a:t>
            </a:r>
            <a:r>
              <a:rPr lang="es-MX" sz="3600" dirty="0" err="1" smtClean="0">
                <a:latin typeface="Arial Black" pitchFamily="34" charset="0"/>
              </a:rPr>
              <a:t>asi</a:t>
            </a:r>
            <a:r>
              <a:rPr lang="es-MX" sz="3600" dirty="0" smtClean="0">
                <a:latin typeface="Arial Black" pitchFamily="34" charset="0"/>
              </a:rPr>
              <a:t> como las condiciones de almacenamiento en dependencia de su naturaleza.</a:t>
            </a:r>
            <a:endParaRPr lang="es-ES" sz="3600" dirty="0">
              <a:latin typeface="Arial Black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OBJETIVOS: </a:t>
            </a:r>
            <a:r>
              <a:rPr lang="es-ES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s-ES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095892"/>
          </a:xfrm>
        </p:spPr>
        <p:txBody>
          <a:bodyPr/>
          <a:lstStyle/>
          <a:p>
            <a:pPr lvl="0"/>
            <a:r>
              <a:rPr lang="es-ES_tradnl" sz="3200" dirty="0" smtClean="0">
                <a:latin typeface="Arial Black" pitchFamily="34" charset="0"/>
                <a:cs typeface="Arial" pitchFamily="34" charset="0"/>
              </a:rPr>
              <a:t>TEXTO BÁSICO DE LABORATORIO. TOMO I. PAGS 18 – 19</a:t>
            </a:r>
            <a:endParaRPr lang="es-ES" sz="3200" dirty="0" smtClean="0">
              <a:latin typeface="Arial Black" pitchFamily="34" charset="0"/>
              <a:cs typeface="Arial" pitchFamily="34" charset="0"/>
            </a:endParaRPr>
          </a:p>
          <a:p>
            <a:pPr lvl="0"/>
            <a:r>
              <a:rPr lang="es-ES" sz="3600" dirty="0" smtClean="0">
                <a:latin typeface="Arial Black" pitchFamily="34" charset="0"/>
              </a:rPr>
              <a:t>Instrumentación y principios básicos laboratorio microbiología. Alfaro y colaboradores (2004) Págs. 192-207</a:t>
            </a:r>
            <a:r>
              <a:rPr lang="es-ES" sz="3600" b="1" dirty="0" smtClean="0">
                <a:latin typeface="Arial Black" pitchFamily="34" charset="0"/>
              </a:rPr>
              <a:t> </a:t>
            </a:r>
            <a:endParaRPr lang="es-ES" sz="3600" dirty="0" smtClean="0">
              <a:latin typeface="Arial Black" pitchFamily="34" charset="0"/>
            </a:endParaRPr>
          </a:p>
          <a:p>
            <a:pPr lvl="0"/>
            <a:r>
              <a:rPr lang="es-ES" sz="3600" dirty="0" smtClean="0">
                <a:latin typeface="Arial Black" pitchFamily="34" charset="0"/>
              </a:rPr>
              <a:t>Laboratorio clínico. Celso cruz y colaboradores. Págs.7-9</a:t>
            </a:r>
          </a:p>
          <a:p>
            <a:endParaRPr lang="es-ES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latin typeface="Arial Black" pitchFamily="34" charset="0"/>
                <a:cs typeface="Arial" pitchFamily="34" charset="0"/>
              </a:rPr>
              <a:t>BIBLIOGRAFÍA:</a:t>
            </a:r>
            <a:r>
              <a:rPr lang="es-ES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s-ES" dirty="0" smtClean="0">
                <a:latin typeface="Arial Black" pitchFamily="34" charset="0"/>
                <a:cs typeface="Arial" pitchFamily="34" charset="0"/>
              </a:rPr>
            </a:br>
            <a:endParaRPr lang="es-E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3200" dirty="0" smtClean="0">
                <a:latin typeface="Arial Black" panose="020B0A04020102020204" pitchFamily="34" charset="0"/>
              </a:rPr>
              <a:t>4.2 Reactivos de laboratorio. Concepto y tipos. Productos químicos. Grado de pureza, rotulado, almacenamiento, rotación, conservación y manipulación. Programación del suministro de reactivos.</a:t>
            </a:r>
          </a:p>
          <a:p>
            <a:pPr>
              <a:buNone/>
            </a:pPr>
            <a:r>
              <a:rPr lang="es-ES" sz="3200" dirty="0" smtClean="0">
                <a:latin typeface="Arial Black" panose="020B0A04020102020204" pitchFamily="34" charset="0"/>
              </a:rPr>
              <a:t>Normas para el control y almacenaje de reactivos explosivos. juego de reactivos para el diagnóstico de laboratorio.</a:t>
            </a:r>
          </a:p>
          <a:p>
            <a:endParaRPr lang="es-ES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Autofit/>
          </a:bodyPr>
          <a:lstStyle/>
          <a:p>
            <a:r>
              <a:rPr lang="es-ES" sz="4400" b="1" dirty="0" smtClean="0">
                <a:latin typeface="Arial Black" panose="020B0A04020102020204" pitchFamily="34" charset="0"/>
              </a:rPr>
              <a:t>SUMARIO: </a:t>
            </a:r>
            <a:br>
              <a:rPr lang="es-ES" sz="4400" b="1" dirty="0" smtClean="0">
                <a:latin typeface="Arial Black" panose="020B0A04020102020204" pitchFamily="34" charset="0"/>
              </a:rPr>
            </a:br>
            <a:endParaRPr lang="es-E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Autofit/>
          </a:bodyPr>
          <a:lstStyle/>
          <a:p>
            <a:r>
              <a:rPr lang="es-ES" sz="4800" dirty="0" smtClean="0">
                <a:latin typeface="Arial Black" pitchFamily="34" charset="0"/>
                <a:ea typeface="Times New Roman" panose="02020603050405020304" pitchFamily="18" charset="0"/>
                <a:cs typeface="Arial" pitchFamily="34" charset="0"/>
              </a:rPr>
              <a:t>Sustancias químicas o compuestos biológicos específicos (antígenos, anticuerpos, enzimas, </a:t>
            </a:r>
            <a:r>
              <a:rPr lang="es-ES" sz="4800" dirty="0" err="1" smtClean="0">
                <a:latin typeface="Arial Black" pitchFamily="34" charset="0"/>
                <a:ea typeface="Times New Roman" panose="02020603050405020304" pitchFamily="18" charset="0"/>
                <a:cs typeface="Arial" pitchFamily="34" charset="0"/>
              </a:rPr>
              <a:t>etc</a:t>
            </a:r>
            <a:r>
              <a:rPr lang="es-ES" sz="4800" dirty="0" smtClean="0">
                <a:latin typeface="Arial Black" pitchFamily="34" charset="0"/>
                <a:ea typeface="Times New Roman" panose="02020603050405020304" pitchFamily="18" charset="0"/>
                <a:cs typeface="Arial" pitchFamily="34" charset="0"/>
              </a:rPr>
              <a:t>) o mezcla de ambos que se añaden a las muestras para producir una reacción.</a:t>
            </a:r>
          </a:p>
          <a:p>
            <a:endParaRPr lang="es-E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b="1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REACTIVOS:</a:t>
            </a:r>
            <a:r>
              <a:rPr lang="es-ES" sz="44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44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50070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" b="1" dirty="0" smtClean="0"/>
              <a:t>REACTIVOS </a:t>
            </a:r>
            <a:r>
              <a:rPr lang="es-ES" b="1" dirty="0" smtClean="0"/>
              <a:t>PARA ANÁLISIS: (PA):</a:t>
            </a:r>
            <a:r>
              <a:rPr lang="es-ES" dirty="0" smtClean="0"/>
              <a:t> Aquellos cuyo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contenido en impurezas no rebasa el número mínimo de sustancias determinables por el método que se utilice.</a:t>
            </a:r>
          </a:p>
          <a:p>
            <a:pPr lvl="0"/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b="1" dirty="0" smtClean="0">
                <a:latin typeface="Arial" pitchFamily="34" charset="0"/>
                <a:cs typeface="Arial" pitchFamily="34" charset="0"/>
              </a:rPr>
              <a:t>REACTIVOS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PURÍSIMOS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: Con mayor grado de pureza que los reactivos “para análisis”.</a:t>
            </a:r>
          </a:p>
          <a:p>
            <a:pPr lvl="0"/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b="1" dirty="0" smtClean="0">
                <a:latin typeface="Arial" pitchFamily="34" charset="0"/>
                <a:cs typeface="Arial" pitchFamily="34" charset="0"/>
              </a:rPr>
              <a:t>REACTIVOS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ESPECIALES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: Reactivos con calidades  específicas para algunas técnicas analíticas, como: cromatografía líquida (HPLC), espectrofotometría (UV)…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50019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32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TIPOS </a:t>
            </a:r>
            <a:r>
              <a:rPr lang="es-ES" sz="32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REACTIVOS SEGÚN GRADO DE PUREZA:</a:t>
            </a:r>
            <a:r>
              <a:rPr lang="es-ES" sz="32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ES" sz="28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etiqueta que representa al reactivo, de acuerdo al fabricante, debe contener: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producto.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Grado de pureza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Fórmula química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Símbolos de riesgo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Características de conservación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Número de lote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Fecha de vencimiento e identificación del fabricante.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ROTULADO: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543956" cy="5857916"/>
          </a:xfrm>
        </p:spPr>
        <p:txBody>
          <a:bodyPr/>
          <a:lstStyle/>
          <a:p>
            <a:pPr algn="just"/>
            <a:r>
              <a:rPr lang="es-ES" sz="3200" dirty="0" smtClean="0">
                <a:latin typeface="Arial Black" panose="020B0A04020102020204" pitchFamily="34" charset="0"/>
              </a:rPr>
              <a:t>Se debe realizar cumpliendo estrictamente las indicaciones del fabricante.</a:t>
            </a:r>
          </a:p>
          <a:p>
            <a:pPr algn="just"/>
            <a:r>
              <a:rPr lang="es-ES" sz="3200" dirty="0" smtClean="0">
                <a:latin typeface="Arial Black" panose="020B0A04020102020204" pitchFamily="34" charset="0"/>
              </a:rPr>
              <a:t>Deben  estar colocados en lugares frescos, ventilados, secos y generalmente no expuestos a la luz, aquellos que se conserven a temperatura ambiente (20 a </a:t>
            </a:r>
            <a:r>
              <a:rPr lang="es-ES" sz="3200" dirty="0" smtClean="0">
                <a:latin typeface="Arial Black" panose="020B0A04020102020204" pitchFamily="34" charset="0"/>
              </a:rPr>
              <a:t>25C</a:t>
            </a:r>
            <a:r>
              <a:rPr lang="es-ES" sz="3200" dirty="0" smtClean="0">
                <a:latin typeface="Arial Black" panose="020B0A04020102020204" pitchFamily="34" charset="0"/>
              </a:rPr>
              <a:t>) y los que necesariamente requieren temperaturas de refrigeración (0 a 40C).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ALMACENAMIENTO:</a:t>
            </a:r>
            <a:br>
              <a:rPr lang="es-ES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286412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sz="3200" dirty="0" smtClean="0">
                <a:latin typeface="Arial Black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Sujetar el tapón del frasco con los dedos, NUNCA debe dejarse sobre la superficie de trabajo.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sz="3200" dirty="0" smtClean="0">
                <a:latin typeface="Arial Black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NO colocar los frascos destapados donde puedan ser salpicados con agua u otros líquidos.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sz="3200" dirty="0" smtClean="0">
                <a:latin typeface="Arial Black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NUNCA devolver el exceso de reactivo o de disolución al frasco original.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PRECAUCIONES NECESARIAS para EVITAR LA CONTAMINACIÓN ACCIDENTAL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</TotalTime>
  <Words>706</Words>
  <Application>Microsoft Office PowerPoint</Application>
  <PresentationFormat>Presentación en pantalla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Papel</vt:lpstr>
      <vt:lpstr>Generalidades de Laboratorio </vt:lpstr>
      <vt:lpstr>OBJETIVOS:  </vt:lpstr>
      <vt:lpstr>BIBLIOGRAFÍA: </vt:lpstr>
      <vt:lpstr>SUMARIO:  </vt:lpstr>
      <vt:lpstr>REACTIVOS: </vt:lpstr>
      <vt:lpstr> TIPOS DE REACTIVOS SEGÚN GRADO DE PUREZA: </vt:lpstr>
      <vt:lpstr>ROTULADO:</vt:lpstr>
      <vt:lpstr>ALMACENAMIENTO: </vt:lpstr>
      <vt:lpstr>PRECAUCIONES NECESARIAS para EVITAR LA CONTAMINACIÓN ACCIDENTAL</vt:lpstr>
      <vt:lpstr>Escoger el grado del reactivo apropiado para el trabajo a realizar, siempre que sea posible utilizando frascos de menor tamaño. Tapar inmediatamente el frasco una vez extraído el reactivo, evitando confusiones con otros frascos. </vt:lpstr>
      <vt:lpstr>ROTACIÓN: </vt:lpstr>
      <vt:lpstr>PROGRAMA DE SUMINISTRO : </vt:lpstr>
      <vt:lpstr>CLASIFICACION DE  LOS REACTIVOS </vt:lpstr>
      <vt:lpstr>REACTIVOS EXPLOSIVOS: </vt:lpstr>
      <vt:lpstr>Preguntas de comprobación: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EQUIPO</dc:creator>
  <cp:lastModifiedBy>EQUIPO</cp:lastModifiedBy>
  <cp:revision>14</cp:revision>
  <dcterms:created xsi:type="dcterms:W3CDTF">2019-10-25T20:16:28Z</dcterms:created>
  <dcterms:modified xsi:type="dcterms:W3CDTF">2019-11-02T19:05:36Z</dcterms:modified>
</cp:coreProperties>
</file>