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  <p:sldMasterId id="2147483721" r:id="rId3"/>
  </p:sldMasterIdLst>
  <p:notesMasterIdLst>
    <p:notesMasterId r:id="rId31"/>
  </p:notesMasterIdLst>
  <p:sldIdLst>
    <p:sldId id="398" r:id="rId4"/>
    <p:sldId id="402" r:id="rId5"/>
    <p:sldId id="399" r:id="rId6"/>
    <p:sldId id="400" r:id="rId7"/>
    <p:sldId id="401" r:id="rId8"/>
    <p:sldId id="403" r:id="rId9"/>
    <p:sldId id="404" r:id="rId10"/>
    <p:sldId id="425" r:id="rId11"/>
    <p:sldId id="426" r:id="rId12"/>
    <p:sldId id="427" r:id="rId13"/>
    <p:sldId id="428" r:id="rId14"/>
    <p:sldId id="377" r:id="rId15"/>
    <p:sldId id="405" r:id="rId16"/>
    <p:sldId id="407" r:id="rId17"/>
    <p:sldId id="429" r:id="rId18"/>
    <p:sldId id="409" r:id="rId19"/>
    <p:sldId id="410" r:id="rId20"/>
    <p:sldId id="411" r:id="rId21"/>
    <p:sldId id="430" r:id="rId22"/>
    <p:sldId id="412" r:id="rId23"/>
    <p:sldId id="432" r:id="rId24"/>
    <p:sldId id="431" r:id="rId25"/>
    <p:sldId id="413" r:id="rId26"/>
    <p:sldId id="433" r:id="rId27"/>
    <p:sldId id="416" r:id="rId28"/>
    <p:sldId id="415" r:id="rId29"/>
    <p:sldId id="41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17F75C"/>
    <a:srgbClr val="00FFFF"/>
    <a:srgbClr val="422ED2"/>
    <a:srgbClr val="FF66FF"/>
    <a:srgbClr val="66FFFF"/>
    <a:srgbClr val="00FF00"/>
    <a:srgbClr val="99FF33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38" autoAdjust="0"/>
    <p:restoredTop sz="95179" autoAdjust="0"/>
  </p:normalViewPr>
  <p:slideViewPr>
    <p:cSldViewPr>
      <p:cViewPr varScale="1">
        <p:scale>
          <a:sx n="49" d="100"/>
          <a:sy n="49" d="100"/>
        </p:scale>
        <p:origin x="5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8BFD-7826-4095-9F5B-27B91B7483F9}" type="datetimeFigureOut">
              <a:rPr lang="es-ES" smtClean="0"/>
              <a:t>03/03/20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C1650-6FEA-43B1-83F0-FA5F0FB474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6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</p:spPr>
      </p:sp>
      <p:sp>
        <p:nvSpPr>
          <p:cNvPr id="55299" name="Marcador de nota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079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920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351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4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07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485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294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470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59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936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07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4224000" y="-11796713"/>
            <a:ext cx="16635413" cy="12477751"/>
          </a:xfrm>
        </p:spPr>
      </p:sp>
      <p:sp>
        <p:nvSpPr>
          <p:cNvPr id="56323" name="Marcador de nota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1559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955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2133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9108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34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245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75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857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0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24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659EBF-48D6-4212-8DE4-036617B83C2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0B20DF-9E02-45C7-BB0A-75FF5A360A2A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22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EE5E7-01E5-4149-91AC-C07389D2B411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59E978-995F-41FF-87E1-DFC4A33B921D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4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B6C3AD-B25E-4B2D-BC3B-CFE501B16E6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10CD0D-2575-42F9-9E69-A930008EB9C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408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659EBF-48D6-4212-8DE4-036617B83C2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0B20DF-9E02-45C7-BB0A-75FF5A360A2A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6780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06E4A7-F19B-421E-B830-9747EC916A4F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0FE4F5-BC85-457E-BC53-CAD53AFF30C5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522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E7498-37FE-40AA-8663-5B26ADAEC86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754720-29D0-401A-8B8A-24991A00DB9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074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58002-0855-4B1E-8239-A00B2DE17176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0349E-CEF3-4652-87D6-39A27AF344F2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37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3C1208-B658-429B-B728-8A23C61F6FA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5895B-DD69-4A05-8EA5-2422AB1FBB01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39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7F55CB-25C8-4EEA-8854-B6F1AC962A8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3B308-9D71-41E1-989C-E36DE10C0D22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24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1E6545-C822-4DEE-9686-4A7B08F2E8AD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89F2E7-2EDB-4A6A-9561-04C9B006A444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667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6E4B2B-8728-4ADB-82BC-D112CAC13226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C7A5ED-5EC1-4608-B3DD-1F6DE2D1D99B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759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06E4A7-F19B-421E-B830-9747EC916A4F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0FE4F5-BC85-457E-BC53-CAD53AFF30C5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751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338D7-5416-4D74-8691-F5952F5EDAE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905533-68AC-45C4-924A-E919F8B1EC77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834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EE5E7-01E5-4149-91AC-C07389D2B411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59E978-995F-41FF-87E1-DFC4A33B921D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101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B6C3AD-B25E-4B2D-BC3B-CFE501B16E6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10CD0D-2575-42F9-9E69-A930008EB9C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572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659EBF-48D6-4212-8DE4-036617B83C2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0B20DF-9E02-45C7-BB0A-75FF5A360A2A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493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06E4A7-F19B-421E-B830-9747EC916A4F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0FE4F5-BC85-457E-BC53-CAD53AFF30C5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652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E7498-37FE-40AA-8663-5B26ADAEC86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754720-29D0-401A-8B8A-24991A00DB9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06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58002-0855-4B1E-8239-A00B2DE17176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0349E-CEF3-4652-87D6-39A27AF344F2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311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3C1208-B658-429B-B728-8A23C61F6FA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5895B-DD69-4A05-8EA5-2422AB1FBB01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967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7F55CB-25C8-4EEA-8854-B6F1AC962A8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3B308-9D71-41E1-989C-E36DE10C0D22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341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1E6545-C822-4DEE-9686-4A7B08F2E8AD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89F2E7-2EDB-4A6A-9561-04C9B006A444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80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BE7498-37FE-40AA-8663-5B26ADAEC86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754720-29D0-401A-8B8A-24991A00DB9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8664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6E4B2B-8728-4ADB-82BC-D112CAC13226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C7A5ED-5EC1-4608-B3DD-1F6DE2D1D99B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3518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338D7-5416-4D74-8691-F5952F5EDAE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905533-68AC-45C4-924A-E919F8B1EC77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12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5EE5E7-01E5-4149-91AC-C07389D2B411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59E978-995F-41FF-87E1-DFC4A33B921D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478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B6C3AD-B25E-4B2D-BC3B-CFE501B16E6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10CD0D-2575-42F9-9E69-A930008EB9C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84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258002-0855-4B1E-8239-A00B2DE17176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A0349E-CEF3-4652-87D6-39A27AF344F2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61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3C1208-B658-429B-B728-8A23C61F6FA9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05895B-DD69-4A05-8EA5-2422AB1FBB01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32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7F55CB-25C8-4EEA-8854-B6F1AC962A8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3B308-9D71-41E1-989C-E36DE10C0D22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68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1E6545-C822-4DEE-9686-4A7B08F2E8AD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89F2E7-2EDB-4A6A-9561-04C9B006A444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6E4B2B-8728-4ADB-82BC-D112CAC13226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C7A5ED-5EC1-4608-B3DD-1F6DE2D1D99B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3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338D7-5416-4D74-8691-F5952F5EDAE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905533-68AC-45C4-924A-E919F8B1EC77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12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ES_tradnl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ES_tradnl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831B5B-395D-42CE-A748-31CC50AC61C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A32285-0B27-42BD-95D0-62AD55A0812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43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ES_tradnl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ES_tradnl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831B5B-395D-42CE-A748-31CC50AC61C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A32285-0B27-42BD-95D0-62AD55A0812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24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ES_tradnl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ES_tradnl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831B5B-395D-42CE-A748-31CC50AC61CC}" type="datetimeFigureOut"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03/03/2020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A32285-0B27-42BD-95D0-62AD55A0812E}" type="slidenum">
              <a:rPr kumimoji="0" lang="es-ES_tradnl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_tradnl" altLang="es-E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3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1"/>
          <p:cNvSpPr>
            <a:spLocks noChangeArrowheads="1"/>
          </p:cNvSpPr>
          <p:nvPr/>
        </p:nvSpPr>
        <p:spPr bwMode="auto">
          <a:xfrm>
            <a:off x="971600" y="1252538"/>
            <a:ext cx="7416824" cy="1528762"/>
          </a:xfrm>
          <a:custGeom>
            <a:avLst/>
            <a:gdLst>
              <a:gd name="T0" fmla="*/ 2147483647 w 4786346"/>
              <a:gd name="T1" fmla="*/ 0 h 714380"/>
              <a:gd name="T2" fmla="*/ 0 w 4786346"/>
              <a:gd name="T3" fmla="*/ 2147483647 h 714380"/>
              <a:gd name="T4" fmla="*/ 2147483647 w 4786346"/>
              <a:gd name="T5" fmla="*/ 2147483647 h 714380"/>
              <a:gd name="T6" fmla="*/ 2147483647 w 4786346"/>
              <a:gd name="T7" fmla="*/ 2147483647 h 714380"/>
              <a:gd name="T8" fmla="*/ 0 60000 65536"/>
              <a:gd name="T9" fmla="*/ 0 60000 65536"/>
              <a:gd name="T10" fmla="*/ 0 60000 65536"/>
              <a:gd name="T11" fmla="*/ 0 60000 65536"/>
              <a:gd name="T12" fmla="*/ 109093 w 4786346"/>
              <a:gd name="T13" fmla="*/ 109093 h 714380"/>
              <a:gd name="T14" fmla="*/ 4677253 w 4786346"/>
              <a:gd name="T15" fmla="*/ 605287 h 7143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86346" h="714380">
                <a:moveTo>
                  <a:pt x="0" y="0"/>
                </a:moveTo>
                <a:lnTo>
                  <a:pt x="4786346" y="0"/>
                </a:lnTo>
                <a:lnTo>
                  <a:pt x="4786346" y="714380"/>
                </a:lnTo>
                <a:lnTo>
                  <a:pt x="0" y="714380"/>
                </a:lnTo>
                <a:lnTo>
                  <a:pt x="0" y="0"/>
                </a:lnTo>
                <a:close/>
                <a:moveTo>
                  <a:pt x="109093" y="109093"/>
                </a:moveTo>
                <a:lnTo>
                  <a:pt x="109093" y="605287"/>
                </a:lnTo>
                <a:lnTo>
                  <a:pt x="4677253" y="605287"/>
                </a:lnTo>
                <a:lnTo>
                  <a:pt x="4677253" y="109093"/>
                </a:lnTo>
                <a:lnTo>
                  <a:pt x="109093" y="109093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95B3D7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115616" y="3429000"/>
            <a:ext cx="7272808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Ejercicio  científico pedagógico en opción a la categoría docente de profesor Asistente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411760" y="4634875"/>
            <a:ext cx="5184675" cy="10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Ponente: Dr.  Joel Rondón Carrasco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 de primer grado en MGI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Instructor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439924" y="1600330"/>
            <a:ext cx="6480175" cy="8331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Disertación sobre el programa de la asignatura Ginecología y Obstetricia </a:t>
            </a:r>
          </a:p>
        </p:txBody>
      </p:sp>
      <p:sp>
        <p:nvSpPr>
          <p:cNvPr id="2" name="1 Marco"/>
          <p:cNvSpPr/>
          <p:nvPr/>
        </p:nvSpPr>
        <p:spPr bwMode="auto">
          <a:xfrm>
            <a:off x="611188" y="692150"/>
            <a:ext cx="8064500" cy="5689600"/>
          </a:xfrm>
          <a:prstGeom prst="frame">
            <a:avLst>
              <a:gd name="adj1" fmla="val 1595"/>
            </a:avLst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17500" dist="38100" dir="8100000" sx="97000" sy="97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50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12"/>
          <p:cNvSpPr>
            <a:spLocks noChangeArrowheads="1"/>
          </p:cNvSpPr>
          <p:nvPr/>
        </p:nvSpPr>
        <p:spPr bwMode="auto">
          <a:xfrm>
            <a:off x="852204" y="1074574"/>
            <a:ext cx="7848872" cy="3352254"/>
          </a:xfrm>
          <a:prstGeom prst="bracePair">
            <a:avLst>
              <a:gd name="adj" fmla="val 8333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45" name="Text Box 3"/>
          <p:cNvSpPr txBox="1">
            <a:spLocks noChangeArrowheads="1"/>
          </p:cNvSpPr>
          <p:nvPr/>
        </p:nvSpPr>
        <p:spPr bwMode="auto">
          <a:xfrm>
            <a:off x="852204" y="316905"/>
            <a:ext cx="7056438" cy="463550"/>
          </a:xfrm>
          <a:prstGeom prst="rect">
            <a:avLst/>
          </a:prstGeom>
          <a:solidFill>
            <a:srgbClr val="17F75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DEL SISTEMA DE CONTENIDOS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78F561C-CDC9-425B-9082-A253B0413815}"/>
              </a:ext>
            </a:extLst>
          </p:cNvPr>
          <p:cNvSpPr/>
          <p:nvPr/>
        </p:nvSpPr>
        <p:spPr>
          <a:xfrm>
            <a:off x="1363790" y="1106927"/>
            <a:ext cx="6960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solidFill>
                  <a:srgbClr val="002060"/>
                </a:solidFill>
              </a:rPr>
              <a:t>Cada tema cuenta con la descripción de sus objetivos, sistema de contenidos y orientaciones metodológicas, que abordan de modo coherente los lineamientos para su impartición en el PDE de la asignatura.</a:t>
            </a:r>
          </a:p>
          <a:p>
            <a:pPr algn="just"/>
            <a:endParaRPr lang="es-MX" b="1" dirty="0">
              <a:solidFill>
                <a:srgbClr val="002060"/>
              </a:solidFill>
            </a:endParaRPr>
          </a:p>
          <a:p>
            <a:pPr algn="just"/>
            <a:r>
              <a:rPr lang="es-MX" b="1" dirty="0">
                <a:solidFill>
                  <a:srgbClr val="002060"/>
                </a:solidFill>
              </a:rPr>
              <a:t>El fondo de tiempo de los temas y el balance por FOD se considera adecuado y cubre las necesidades del proceso formativo. </a:t>
            </a:r>
            <a:r>
              <a:rPr lang="es-MX" b="1" dirty="0">
                <a:solidFill>
                  <a:srgbClr val="FF0000"/>
                </a:solidFill>
              </a:rPr>
              <a:t>Se privilegia las actividades de educación en el trabajo (129 horas) y 60 horas de guardia médica y una guardia de 24 horas un fin de semana</a:t>
            </a:r>
            <a:r>
              <a:rPr lang="es-MX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12B1CF5B-4288-4846-8F1D-CD4440B7E816}"/>
              </a:ext>
            </a:extLst>
          </p:cNvPr>
          <p:cNvSpPr txBox="1">
            <a:spLocks/>
          </p:cNvSpPr>
          <p:nvPr/>
        </p:nvSpPr>
        <p:spPr>
          <a:xfrm>
            <a:off x="559000" y="4461475"/>
            <a:ext cx="8435280" cy="164088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MX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clases taller, es otra modalidad de clase, que se </a:t>
            </a:r>
            <a:r>
              <a:rPr lang="es-MX" sz="18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incorporan a la asignatura como una FOE que permite profundizar en los principales temas que no han podido ser explicados en las conferencias / video conferencia, de forma interactiva, y con la asesoría del profesor. Según el escenario docente esta modalidad se puede realizar como discusión diagnóstica.</a:t>
            </a:r>
          </a:p>
        </p:txBody>
      </p:sp>
    </p:spTree>
    <p:extLst>
      <p:ext uri="{BB962C8B-B14F-4D97-AF65-F5344CB8AC3E}">
        <p14:creationId xmlns:p14="http://schemas.microsoft.com/office/powerpoint/2010/main" val="1116371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12"/>
          <p:cNvSpPr>
            <a:spLocks noChangeArrowheads="1"/>
          </p:cNvSpPr>
          <p:nvPr/>
        </p:nvSpPr>
        <p:spPr bwMode="auto">
          <a:xfrm>
            <a:off x="850074" y="2636912"/>
            <a:ext cx="7848872" cy="2322146"/>
          </a:xfrm>
          <a:prstGeom prst="bracePair">
            <a:avLst>
              <a:gd name="adj" fmla="val 8333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45" name="Text Box 3"/>
          <p:cNvSpPr txBox="1">
            <a:spLocks noChangeArrowheads="1"/>
          </p:cNvSpPr>
          <p:nvPr/>
        </p:nvSpPr>
        <p:spPr bwMode="auto">
          <a:xfrm>
            <a:off x="852204" y="316905"/>
            <a:ext cx="7056438" cy="463550"/>
          </a:xfrm>
          <a:prstGeom prst="rect">
            <a:avLst/>
          </a:prstGeom>
          <a:solidFill>
            <a:srgbClr val="17F75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DEL SISTEMA DE CONTENIDOS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78F561C-CDC9-425B-9082-A253B0413815}"/>
              </a:ext>
            </a:extLst>
          </p:cNvPr>
          <p:cNvSpPr/>
          <p:nvPr/>
        </p:nvSpPr>
        <p:spPr>
          <a:xfrm>
            <a:off x="1333770" y="2998311"/>
            <a:ext cx="6960156" cy="14773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b="1" dirty="0">
                <a:solidFill>
                  <a:srgbClr val="002060"/>
                </a:solidFill>
              </a:rPr>
              <a:t>Conocimiento de otro idioma (inglés)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b="1" dirty="0">
                <a:solidFill>
                  <a:srgbClr val="002060"/>
                </a:solidFill>
              </a:rPr>
              <a:t>Aplicación de los conocimientos y  técnicas que de la MTN.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b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b="1" dirty="0">
                <a:solidFill>
                  <a:srgbClr val="002060"/>
                </a:solidFill>
              </a:rPr>
              <a:t>Aplicación de los conocimientos de la informática médica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2B69A89-86C7-4E33-B2FF-5665A1016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781" y="1188876"/>
            <a:ext cx="7056438" cy="710067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rgbClr val="000066"/>
                </a:solidFill>
                <a:latin typeface="Arial" panose="020B0604020202020204" pitchFamily="34" charset="0"/>
              </a:rPr>
              <a:t>En todo los procesos se deben integrar y aplicar los conocimientos y habilidades adquiridos en:</a:t>
            </a:r>
            <a:endParaRPr lang="es-ES" sz="20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02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35387" y="2070798"/>
            <a:ext cx="712504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400" b="1" dirty="0">
                <a:solidFill>
                  <a:srgbClr val="6600CC"/>
                </a:solidFill>
                <a:cs typeface="Arial" panose="020B0604020202020204" pitchFamily="34" charset="0"/>
              </a:rPr>
              <a:t>1.Tiene elementos adecuados para su análisis e interpretación  por el estudiante</a:t>
            </a:r>
            <a:endParaRPr lang="es-MX" sz="2400" b="1" dirty="0">
              <a:solidFill>
                <a:srgbClr val="6600CC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335386" y="2928678"/>
            <a:ext cx="7125045" cy="1200329"/>
          </a:xfrm>
          <a:prstGeom prst="rect">
            <a:avLst/>
          </a:prstGeom>
          <a:solidFill>
            <a:srgbClr val="76FCD9"/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MX" sz="2400" b="1" dirty="0">
                <a:cs typeface="Arial" panose="020B0604020202020204" pitchFamily="34" charset="0"/>
              </a:rPr>
              <a:t>2. Los prepara para la futura sistematización en las asignaturas de la disciplina Medicina General Integral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335386" y="4170832"/>
            <a:ext cx="7125046" cy="830997"/>
          </a:xfrm>
          <a:prstGeom prst="rect">
            <a:avLst/>
          </a:prstGeom>
          <a:solidFill>
            <a:srgbClr val="6600CC"/>
          </a:solidFill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s-ES" sz="2400" b="1" dirty="0">
                <a:solidFill>
                  <a:schemeClr val="bg1"/>
                </a:solidFill>
                <a:cs typeface="Arial" panose="020B0604020202020204" pitchFamily="34" charset="0"/>
              </a:rPr>
              <a:t>3. El alcance se considera adecuado y pertinente para el modelo del médico general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30523" y="347761"/>
            <a:ext cx="6975649" cy="402291"/>
          </a:xfrm>
          <a:prstGeom prst="rect">
            <a:avLst/>
          </a:prstGeom>
          <a:solidFill>
            <a:srgbClr val="CC00FF">
              <a:alpha val="10196"/>
            </a:srgbClr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_tradnl" sz="2000" b="1" dirty="0">
                <a:solidFill>
                  <a:srgbClr val="000066"/>
                </a:solidFill>
                <a:latin typeface="Arial" panose="020B0604020202020204" pitchFamily="34" charset="0"/>
              </a:rPr>
              <a:t>Sistema de conocimientos</a:t>
            </a:r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1 Llamada con línea 3"/>
          <p:cNvSpPr>
            <a:spLocks/>
          </p:cNvSpPr>
          <p:nvPr/>
        </p:nvSpPr>
        <p:spPr bwMode="auto">
          <a:xfrm>
            <a:off x="1351094" y="1942456"/>
            <a:ext cx="7269062" cy="3172772"/>
          </a:xfrm>
          <a:prstGeom prst="borderCallout3">
            <a:avLst>
              <a:gd name="adj1" fmla="val 50852"/>
              <a:gd name="adj2" fmla="val -310"/>
              <a:gd name="adj3" fmla="val 12712"/>
              <a:gd name="adj4" fmla="val -13529"/>
              <a:gd name="adj5" fmla="val -38792"/>
              <a:gd name="adj6" fmla="val -12115"/>
              <a:gd name="adj7" fmla="val -38135"/>
              <a:gd name="adj8" fmla="val -3598"/>
            </a:avLst>
          </a:prstGeom>
          <a:noFill/>
          <a:ln w="635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22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63625" y="483567"/>
            <a:ext cx="7056438" cy="46355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sz="2400" b="1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971600" y="529604"/>
            <a:ext cx="6840488" cy="371475"/>
          </a:xfrm>
          <a:prstGeom prst="rect">
            <a:avLst/>
          </a:prstGeom>
          <a:solidFill>
            <a:srgbClr val="76FCD9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 LA ESTRUCTURA INTERNA DE LOS TEMAS</a:t>
            </a:r>
            <a:endParaRPr lang="es-ES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B56A353-602B-45DA-903F-7F35B9B34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4205"/>
              </p:ext>
            </p:extLst>
          </p:nvPr>
        </p:nvGraphicFramePr>
        <p:xfrm>
          <a:off x="828676" y="1268760"/>
          <a:ext cx="8063804" cy="1891693"/>
        </p:xfrm>
        <a:graphic>
          <a:graphicData uri="http://schemas.openxmlformats.org/drawingml/2006/table">
            <a:tbl>
              <a:tblPr firstRow="1" firstCol="1" bandRow="1"/>
              <a:tblGrid>
                <a:gridCol w="1664232">
                  <a:extLst>
                    <a:ext uri="{9D8B030D-6E8A-4147-A177-3AD203B41FA5}">
                      <a16:colId xmlns:a16="http://schemas.microsoft.com/office/drawing/2014/main" val="3496671700"/>
                    </a:ext>
                  </a:extLst>
                </a:gridCol>
                <a:gridCol w="767551">
                  <a:extLst>
                    <a:ext uri="{9D8B030D-6E8A-4147-A177-3AD203B41FA5}">
                      <a16:colId xmlns:a16="http://schemas.microsoft.com/office/drawing/2014/main" val="1778091946"/>
                    </a:ext>
                  </a:extLst>
                </a:gridCol>
                <a:gridCol w="1280456">
                  <a:extLst>
                    <a:ext uri="{9D8B030D-6E8A-4147-A177-3AD203B41FA5}">
                      <a16:colId xmlns:a16="http://schemas.microsoft.com/office/drawing/2014/main" val="1777703028"/>
                    </a:ext>
                  </a:extLst>
                </a:gridCol>
                <a:gridCol w="767551">
                  <a:extLst>
                    <a:ext uri="{9D8B030D-6E8A-4147-A177-3AD203B41FA5}">
                      <a16:colId xmlns:a16="http://schemas.microsoft.com/office/drawing/2014/main" val="3546022084"/>
                    </a:ext>
                  </a:extLst>
                </a:gridCol>
                <a:gridCol w="1664232">
                  <a:extLst>
                    <a:ext uri="{9D8B030D-6E8A-4147-A177-3AD203B41FA5}">
                      <a16:colId xmlns:a16="http://schemas.microsoft.com/office/drawing/2014/main" val="1552824162"/>
                    </a:ext>
                  </a:extLst>
                </a:gridCol>
                <a:gridCol w="640229">
                  <a:extLst>
                    <a:ext uri="{9D8B030D-6E8A-4147-A177-3AD203B41FA5}">
                      <a16:colId xmlns:a16="http://schemas.microsoft.com/office/drawing/2014/main" val="2977822769"/>
                    </a:ext>
                  </a:extLst>
                </a:gridCol>
                <a:gridCol w="1279553">
                  <a:extLst>
                    <a:ext uri="{9D8B030D-6E8A-4147-A177-3AD203B41FA5}">
                      <a16:colId xmlns:a16="http://schemas.microsoft.com/office/drawing/2014/main" val="18881332"/>
                    </a:ext>
                  </a:extLst>
                </a:gridCol>
              </a:tblGrid>
              <a:tr h="72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Asignatura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CT/ DC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ET/ (GM)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578590"/>
                  </a:ext>
                </a:extLst>
              </a:tr>
              <a:tr h="11621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Ginecología y 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Obstetricia</a:t>
                      </a:r>
                      <a:endParaRPr lang="es-MX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C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C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b="1" cap="small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C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b="1" cap="small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C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b="1" cap="small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129 (60)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C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b="1" cap="small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C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b="1" cap="small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cap="sm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248</a:t>
                      </a:r>
                      <a:endParaRPr lang="es-MX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FC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5702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0C2FE506-1FE8-41DE-BC6C-1F475123CA50}"/>
              </a:ext>
            </a:extLst>
          </p:cNvPr>
          <p:cNvSpPr/>
          <p:nvPr/>
        </p:nvSpPr>
        <p:spPr>
          <a:xfrm>
            <a:off x="1763688" y="3573016"/>
            <a:ext cx="5832648" cy="2569614"/>
          </a:xfrm>
          <a:prstGeom prst="rect">
            <a:avLst/>
          </a:prstGeom>
          <a:solidFill>
            <a:srgbClr val="66FF66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Leyenda: </a:t>
            </a:r>
            <a:endParaRPr lang="es-MX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C/VC: Videoconferencia </a:t>
            </a:r>
            <a:endParaRPr lang="es-MX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DC/CT. Discusión de Caso /Clase taller                                     </a:t>
            </a:r>
            <a:endParaRPr lang="es-MX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S. Seminario                                                </a:t>
            </a:r>
            <a:endParaRPr lang="es-MX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GM.  Guardia Médica</a:t>
            </a:r>
            <a:endParaRPr lang="es-MX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ET: Educación en el trabajo                 </a:t>
            </a:r>
            <a:endParaRPr lang="es-MX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48335" algn="l"/>
              </a:tabLst>
            </a:pPr>
            <a:r>
              <a:rPr lang="es-MX" sz="2000" b="1" dirty="0">
                <a:ea typeface="Times New Roman" panose="02020603050405020304" pitchFamily="18" charset="0"/>
                <a:cs typeface="Arial" panose="020B0604020202020204" pitchFamily="34" charset="0"/>
              </a:rPr>
              <a:t>E: Evaluación</a:t>
            </a:r>
            <a:endParaRPr lang="es-MX" sz="20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68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971600" y="404664"/>
            <a:ext cx="7200800" cy="1033233"/>
          </a:xfrm>
          <a:prstGeom prst="rect">
            <a:avLst/>
          </a:prstGeom>
          <a:solidFill>
            <a:srgbClr val="002060">
              <a:alpha val="10196"/>
            </a:srgbClr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s-ES_tradnl" sz="20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s-ES_tradnl" sz="2000" b="1" dirty="0">
                <a:solidFill>
                  <a:srgbClr val="000066"/>
                </a:solidFill>
                <a:latin typeface="Arial" panose="020B0604020202020204" pitchFamily="34" charset="0"/>
              </a:rPr>
              <a:t>Sistema de habilidades </a:t>
            </a:r>
          </a:p>
          <a:p>
            <a:pPr algn="ctr" eaLnBrk="1" hangingPunct="1"/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21 Llamada con línea 3"/>
          <p:cNvSpPr>
            <a:spLocks/>
          </p:cNvSpPr>
          <p:nvPr/>
        </p:nvSpPr>
        <p:spPr bwMode="auto">
          <a:xfrm>
            <a:off x="1326803" y="2146544"/>
            <a:ext cx="6842224" cy="3010648"/>
          </a:xfrm>
          <a:prstGeom prst="borderCallout3">
            <a:avLst>
              <a:gd name="adj1" fmla="val 50852"/>
              <a:gd name="adj2" fmla="val -310"/>
              <a:gd name="adj3" fmla="val 39534"/>
              <a:gd name="adj4" fmla="val -17126"/>
              <a:gd name="adj5" fmla="val -32412"/>
              <a:gd name="adj6" fmla="val -17921"/>
              <a:gd name="adj7" fmla="val -39350"/>
              <a:gd name="adj8" fmla="val -4936"/>
            </a:avLst>
          </a:prstGeom>
          <a:noFill/>
          <a:ln w="635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1475656" y="2420888"/>
            <a:ext cx="6552728" cy="830997"/>
          </a:xfrm>
          <a:prstGeom prst="rect">
            <a:avLst/>
          </a:prstGeom>
          <a:solidFill>
            <a:srgbClr val="66FF66"/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MX" sz="2400" b="1" dirty="0"/>
              <a:t>1.</a:t>
            </a:r>
            <a:r>
              <a:rPr lang="es-ES" sz="2400" b="1" dirty="0">
                <a:cs typeface="Arial" panose="020B0604020202020204" pitchFamily="34" charset="0"/>
              </a:rPr>
              <a:t> Aparecen declaradas de forma general y bien diseñadas en cada uno de los temas</a:t>
            </a:r>
            <a:endParaRPr lang="es-MX" sz="2400" b="1" dirty="0"/>
          </a:p>
        </p:txBody>
      </p:sp>
      <p:sp>
        <p:nvSpPr>
          <p:cNvPr id="2" name="Rectángulo 1"/>
          <p:cNvSpPr/>
          <p:nvPr/>
        </p:nvSpPr>
        <p:spPr>
          <a:xfrm>
            <a:off x="1543559" y="4083643"/>
            <a:ext cx="6408712" cy="830997"/>
          </a:xfrm>
          <a:prstGeom prst="rect">
            <a:avLst/>
          </a:prstGeom>
          <a:solidFill>
            <a:srgbClr val="66FF66"/>
          </a:solidFill>
        </p:spPr>
        <p:txBody>
          <a:bodyPr wrap="square">
            <a:spAutoFit/>
          </a:bodyPr>
          <a:lstStyle/>
          <a:p>
            <a:pPr lvl="0" algn="just"/>
            <a:r>
              <a:rPr lang="es-ES" sz="2400" b="1" dirty="0">
                <a:cs typeface="Arial" panose="020B0604020202020204" pitchFamily="34" charset="0"/>
              </a:rPr>
              <a:t>2. Están dirigidas a cada una de las temática de la asignatura.</a:t>
            </a:r>
          </a:p>
        </p:txBody>
      </p:sp>
      <p:sp>
        <p:nvSpPr>
          <p:cNvPr id="3" name="Botón de acción: Final 2">
            <a:hlinkClick r:id="rId3" action="ppaction://hlinksldjump" highlightClick="1"/>
          </p:cNvPr>
          <p:cNvSpPr/>
          <p:nvPr/>
        </p:nvSpPr>
        <p:spPr>
          <a:xfrm>
            <a:off x="8148873" y="6093109"/>
            <a:ext cx="675668" cy="5364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984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AutoShape 6"/>
          <p:cNvSpPr>
            <a:spLocks noChangeArrowheads="1"/>
          </p:cNvSpPr>
          <p:nvPr/>
        </p:nvSpPr>
        <p:spPr bwMode="auto">
          <a:xfrm>
            <a:off x="2197100" y="5373601"/>
            <a:ext cx="6480175" cy="719137"/>
          </a:xfrm>
          <a:prstGeom prst="bracePair">
            <a:avLst>
              <a:gd name="adj" fmla="val 8333"/>
            </a:avLst>
          </a:prstGeom>
          <a:solidFill>
            <a:schemeClr val="bg1"/>
          </a:solidFill>
          <a:ln w="3816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2377467" y="5411700"/>
            <a:ext cx="611944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125"/>
              </a:spcBef>
            </a:pP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El patriotismo,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el internacionalismo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, la solidaridad, 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la incondicionalidad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,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la fidelidad,  el antimperialismo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.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2197100" y="4165161"/>
            <a:ext cx="6480175" cy="1008063"/>
          </a:xfrm>
          <a:prstGeom prst="bracePair">
            <a:avLst>
              <a:gd name="adj" fmla="val 8333"/>
            </a:avLst>
          </a:prstGeom>
          <a:solidFill>
            <a:schemeClr val="bg1"/>
          </a:solidFill>
          <a:ln w="3816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484388" y="4165161"/>
            <a:ext cx="5976664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El humanismo, la modestia,  la honradez,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el desinterés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,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el compañerismo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,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el colectivismo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, altruismo,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sencillez,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el espíritu de  sacrificio.</a:t>
            </a:r>
          </a:p>
        </p:txBody>
      </p:sp>
      <p:sp>
        <p:nvSpPr>
          <p:cNvPr id="50187" name="AutoShape 12"/>
          <p:cNvSpPr>
            <a:spLocks noChangeArrowheads="1"/>
          </p:cNvSpPr>
          <p:nvPr/>
        </p:nvSpPr>
        <p:spPr bwMode="auto">
          <a:xfrm>
            <a:off x="2197100" y="2925195"/>
            <a:ext cx="6480175" cy="1079500"/>
          </a:xfrm>
          <a:prstGeom prst="bracePair">
            <a:avLst>
              <a:gd name="adj" fmla="val 8333"/>
            </a:avLst>
          </a:prstGeom>
          <a:solidFill>
            <a:schemeClr val="bg1"/>
          </a:solidFill>
          <a:ln w="3816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0188" name="Text Box 13"/>
          <p:cNvSpPr txBox="1">
            <a:spLocks noChangeArrowheads="1"/>
          </p:cNvSpPr>
          <p:nvPr/>
        </p:nvSpPr>
        <p:spPr bwMode="auto">
          <a:xfrm>
            <a:off x="2413000" y="3006157"/>
            <a:ext cx="611944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Búsqueda de la verdad científica, espíritu de cooperación</a:t>
            </a:r>
            <a:r>
              <a:rPr lang="es-ES" dirty="0">
                <a:solidFill>
                  <a:srgbClr val="000066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, la responsabilidad, la honestidad intelectual, la laboriosidad. 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la independencia</a:t>
            </a:r>
            <a:endParaRPr lang="es-ES" dirty="0">
              <a:solidFill>
                <a:srgbClr val="000066"/>
              </a:solidFill>
              <a:latin typeface="Arial" panose="020B0604020202020204" pitchFamily="34" charset="0"/>
              <a:ea typeface="DejaVu Sans" pitchFamily="34" charset="0"/>
              <a:cs typeface="DejaVu Sans" pitchFamily="34" charset="0"/>
            </a:endParaRPr>
          </a:p>
        </p:txBody>
      </p:sp>
      <p:sp>
        <p:nvSpPr>
          <p:cNvPr id="50189" name="Text Box 5"/>
          <p:cNvSpPr txBox="1">
            <a:spLocks noChangeArrowheads="1"/>
          </p:cNvSpPr>
          <p:nvPr/>
        </p:nvSpPr>
        <p:spPr bwMode="auto">
          <a:xfrm>
            <a:off x="216695" y="5346174"/>
            <a:ext cx="1223962" cy="642937"/>
          </a:xfrm>
          <a:prstGeom prst="rect">
            <a:avLst/>
          </a:prstGeom>
          <a:solidFill>
            <a:srgbClr val="00FF0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Orden patriótico</a:t>
            </a:r>
          </a:p>
        </p:txBody>
      </p:sp>
      <p:sp>
        <p:nvSpPr>
          <p:cNvPr id="50190" name="Text Box 8"/>
          <p:cNvSpPr txBox="1">
            <a:spLocks noChangeArrowheads="1"/>
          </p:cNvSpPr>
          <p:nvPr/>
        </p:nvSpPr>
        <p:spPr bwMode="auto">
          <a:xfrm>
            <a:off x="179388" y="4202113"/>
            <a:ext cx="1223962" cy="642937"/>
          </a:xfrm>
          <a:prstGeom prst="rect">
            <a:avLst/>
          </a:prstGeom>
          <a:solidFill>
            <a:srgbClr val="66FFFF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Orden humano</a:t>
            </a:r>
          </a:p>
        </p:txBody>
      </p:sp>
      <p:sp>
        <p:nvSpPr>
          <p:cNvPr id="50191" name="Text Box 11"/>
          <p:cNvSpPr txBox="1">
            <a:spLocks noChangeArrowheads="1"/>
          </p:cNvSpPr>
          <p:nvPr/>
        </p:nvSpPr>
        <p:spPr bwMode="auto">
          <a:xfrm>
            <a:off x="179388" y="2963069"/>
            <a:ext cx="1223962" cy="6429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rPr>
              <a:t>Orden científico</a:t>
            </a:r>
          </a:p>
        </p:txBody>
      </p:sp>
      <p:sp>
        <p:nvSpPr>
          <p:cNvPr id="50192" name="3 CuadroTexto"/>
          <p:cNvSpPr txBox="1">
            <a:spLocks noChangeArrowheads="1"/>
          </p:cNvSpPr>
          <p:nvPr/>
        </p:nvSpPr>
        <p:spPr bwMode="auto">
          <a:xfrm>
            <a:off x="275504" y="1190357"/>
            <a:ext cx="8281987" cy="1200329"/>
          </a:xfrm>
          <a:prstGeom prst="rect">
            <a:avLst/>
          </a:prstGeom>
          <a:solidFill>
            <a:srgbClr val="66FFFF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b="1" dirty="0">
                <a:solidFill>
                  <a:srgbClr val="C00000"/>
                </a:solidFill>
              </a:rPr>
              <a:t>Los valores a trabajar o reforzar  durante el proceso de enseñanza aprendizaje de la asignatura están establecidos, pero consideramos no están definidos todos los valores a formar en el futuro médico general integral. En el programa de la asignatura se hace referencia a: </a:t>
            </a:r>
          </a:p>
        </p:txBody>
      </p:sp>
      <p:sp>
        <p:nvSpPr>
          <p:cNvPr id="50193" name="AutoShape 2"/>
          <p:cNvSpPr>
            <a:spLocks noChangeArrowheads="1"/>
          </p:cNvSpPr>
          <p:nvPr/>
        </p:nvSpPr>
        <p:spPr bwMode="auto">
          <a:xfrm>
            <a:off x="1409700" y="307181"/>
            <a:ext cx="6678612" cy="612775"/>
          </a:xfrm>
          <a:prstGeom prst="octagon">
            <a:avLst>
              <a:gd name="adj" fmla="val 33662"/>
            </a:avLst>
          </a:prstGeom>
          <a:noFill/>
          <a:ln w="63360">
            <a:solidFill>
              <a:srgbClr val="00206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sz="2600" b="1">
                <a:solidFill>
                  <a:srgbClr val="000066"/>
                </a:solidFill>
              </a:rPr>
              <a:t>  </a:t>
            </a:r>
            <a:endParaRPr lang="es-ES" sz="2200" b="1">
              <a:solidFill>
                <a:srgbClr val="000066"/>
              </a:solidFill>
            </a:endParaRPr>
          </a:p>
        </p:txBody>
      </p:sp>
      <p:sp>
        <p:nvSpPr>
          <p:cNvPr id="50194" name="1 CuadroTexto"/>
          <p:cNvSpPr txBox="1">
            <a:spLocks noChangeArrowheads="1"/>
          </p:cNvSpPr>
          <p:nvPr/>
        </p:nvSpPr>
        <p:spPr bwMode="auto">
          <a:xfrm>
            <a:off x="1623332" y="307181"/>
            <a:ext cx="6261036" cy="523875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 de valores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20 Cheurón"/>
          <p:cNvSpPr/>
          <p:nvPr/>
        </p:nvSpPr>
        <p:spPr>
          <a:xfrm>
            <a:off x="1709737" y="5577948"/>
            <a:ext cx="180975" cy="179388"/>
          </a:xfrm>
          <a:prstGeom prst="chevron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Cheurón"/>
          <p:cNvSpPr/>
          <p:nvPr/>
        </p:nvSpPr>
        <p:spPr>
          <a:xfrm>
            <a:off x="1623331" y="4365742"/>
            <a:ext cx="180975" cy="179387"/>
          </a:xfrm>
          <a:prstGeom prst="chevron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Cheurón"/>
          <p:cNvSpPr/>
          <p:nvPr/>
        </p:nvSpPr>
        <p:spPr>
          <a:xfrm>
            <a:off x="1709737" y="3187106"/>
            <a:ext cx="180975" cy="179388"/>
          </a:xfrm>
          <a:prstGeom prst="chevron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943B796-FCE5-4CFF-AE81-70CFB74E1CDE}"/>
              </a:ext>
            </a:extLst>
          </p:cNvPr>
          <p:cNvSpPr/>
          <p:nvPr/>
        </p:nvSpPr>
        <p:spPr>
          <a:xfrm>
            <a:off x="1709737" y="6335519"/>
            <a:ext cx="6678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rgbClr val="002060"/>
                </a:solidFill>
              </a:rPr>
              <a:t>La Medicina exige amor, entrega y sacrificio.</a:t>
            </a:r>
          </a:p>
        </p:txBody>
      </p:sp>
    </p:spTree>
    <p:extLst>
      <p:ext uri="{BB962C8B-B14F-4D97-AF65-F5344CB8AC3E}">
        <p14:creationId xmlns:p14="http://schemas.microsoft.com/office/powerpoint/2010/main" val="3370290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15 CuadroTexto"/>
          <p:cNvSpPr txBox="1">
            <a:spLocks noChangeArrowheads="1"/>
          </p:cNvSpPr>
          <p:nvPr/>
        </p:nvSpPr>
        <p:spPr bwMode="auto">
          <a:xfrm>
            <a:off x="950912" y="1247812"/>
            <a:ext cx="6940173" cy="1200329"/>
          </a:xfrm>
          <a:prstGeom prst="rect">
            <a:avLst/>
          </a:prstGeom>
          <a:solidFill>
            <a:srgbClr val="CCECFF">
              <a:alpha val="65881"/>
            </a:srgbClr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803275"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endParaRPr lang="es-ES" sz="2400" dirty="0">
              <a:solidFill>
                <a:srgbClr val="002060"/>
              </a:solidFill>
            </a:endParaRPr>
          </a:p>
          <a:p>
            <a:pPr algn="just"/>
            <a:endParaRPr lang="es-ES" sz="2400" dirty="0">
              <a:solidFill>
                <a:srgbClr val="002060"/>
              </a:solidFill>
            </a:endParaRPr>
          </a:p>
          <a:p>
            <a:pPr algn="just"/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20491" name="17 Rectángulo"/>
          <p:cNvSpPr>
            <a:spLocks noChangeArrowheads="1"/>
          </p:cNvSpPr>
          <p:nvPr/>
        </p:nvSpPr>
        <p:spPr bwMode="auto">
          <a:xfrm>
            <a:off x="2268538" y="4214813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20495" name="21 Llamada con línea 3"/>
          <p:cNvSpPr>
            <a:spLocks/>
          </p:cNvSpPr>
          <p:nvPr/>
        </p:nvSpPr>
        <p:spPr bwMode="auto">
          <a:xfrm>
            <a:off x="1906587" y="3799315"/>
            <a:ext cx="6286500" cy="1569660"/>
          </a:xfrm>
          <a:prstGeom prst="borderCallout3">
            <a:avLst>
              <a:gd name="adj1" fmla="val 50852"/>
              <a:gd name="adj2" fmla="val -310"/>
              <a:gd name="adj3" fmla="val 23295"/>
              <a:gd name="adj4" fmla="val -17367"/>
              <a:gd name="adj5" fmla="val -32412"/>
              <a:gd name="adj6" fmla="val -17921"/>
              <a:gd name="adj7" fmla="val -75881"/>
              <a:gd name="adj8" fmla="val -8398"/>
            </a:avLst>
          </a:prstGeom>
          <a:noFill/>
          <a:ln w="635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20497" name="Text Box 3"/>
          <p:cNvSpPr txBox="1">
            <a:spLocks noChangeArrowheads="1"/>
          </p:cNvSpPr>
          <p:nvPr/>
        </p:nvSpPr>
        <p:spPr bwMode="auto">
          <a:xfrm>
            <a:off x="950912" y="303213"/>
            <a:ext cx="7242175" cy="401637"/>
          </a:xfrm>
          <a:prstGeom prst="rect">
            <a:avLst/>
          </a:prstGeom>
          <a:solidFill>
            <a:srgbClr val="66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 LAS ORIENTACIONES METODOLÓGICAS</a:t>
            </a:r>
            <a:endParaRPr lang="es-ES" sz="20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046821" y="3922425"/>
            <a:ext cx="6006032" cy="1323439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cs typeface="Arial" panose="020B0604020202020204" pitchFamily="34" charset="0"/>
              </a:rPr>
              <a:t>Su forma y estilo son adecuadas y brindan una guía oportuna para la preparación de las actividades docentes y su desarrollo conveniente desde su enfoque didáctico.</a:t>
            </a:r>
            <a:endParaRPr lang="es-MX" sz="2000" b="1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7AF609E8-BCB9-4A4A-8E28-24C79C9FD8BA}"/>
              </a:ext>
            </a:extLst>
          </p:cNvPr>
          <p:cNvSpPr txBox="1">
            <a:spLocks/>
          </p:cNvSpPr>
          <p:nvPr/>
        </p:nvSpPr>
        <p:spPr bwMode="auto">
          <a:xfrm>
            <a:off x="950913" y="1319747"/>
            <a:ext cx="6645424" cy="97748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Están estructuradas de forma conveniente en el programa de la asignatura, que contempla las especificaciones para profesores y estudiantes.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12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2330450" y="5729288"/>
            <a:ext cx="316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20489" name="15 CuadroTexto"/>
          <p:cNvSpPr txBox="1">
            <a:spLocks noChangeArrowheads="1"/>
          </p:cNvSpPr>
          <p:nvPr/>
        </p:nvSpPr>
        <p:spPr bwMode="auto">
          <a:xfrm>
            <a:off x="1150652" y="1101102"/>
            <a:ext cx="7597812" cy="1938992"/>
          </a:xfrm>
          <a:prstGeom prst="rect">
            <a:avLst/>
          </a:prstGeom>
          <a:solidFill>
            <a:srgbClr val="CCECFF">
              <a:alpha val="65881"/>
            </a:srgbClr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803275"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MX" sz="2400" b="1" dirty="0">
                <a:solidFill>
                  <a:srgbClr val="002060"/>
                </a:solidFill>
              </a:rPr>
              <a:t>Se definen las principales formas de organización de la docencia, su ruta crítica y sus actividades principales, se ajustan a las características del contenido a tratar y el desarrollo de los temas relacionados con la MNT.</a:t>
            </a:r>
            <a:endParaRPr lang="es-ES" sz="2400" dirty="0">
              <a:solidFill>
                <a:srgbClr val="002060"/>
              </a:solidFill>
            </a:endParaRPr>
          </a:p>
        </p:txBody>
      </p:sp>
      <p:sp>
        <p:nvSpPr>
          <p:cNvPr id="20491" name="17 Rectángulo"/>
          <p:cNvSpPr>
            <a:spLocks noChangeArrowheads="1"/>
          </p:cNvSpPr>
          <p:nvPr/>
        </p:nvSpPr>
        <p:spPr bwMode="auto">
          <a:xfrm>
            <a:off x="2268538" y="4214813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_tradnl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20495" name="21 Llamada con línea 3"/>
          <p:cNvSpPr>
            <a:spLocks/>
          </p:cNvSpPr>
          <p:nvPr/>
        </p:nvSpPr>
        <p:spPr bwMode="auto">
          <a:xfrm>
            <a:off x="1477962" y="3616267"/>
            <a:ext cx="7270502" cy="2479733"/>
          </a:xfrm>
          <a:prstGeom prst="borderCallout3">
            <a:avLst>
              <a:gd name="adj1" fmla="val 50852"/>
              <a:gd name="adj2" fmla="val -310"/>
              <a:gd name="adj3" fmla="val 20568"/>
              <a:gd name="adj4" fmla="val -17140"/>
              <a:gd name="adj5" fmla="val -32412"/>
              <a:gd name="adj6" fmla="val -17921"/>
              <a:gd name="adj7" fmla="val -47955"/>
              <a:gd name="adj8" fmla="val -5406"/>
            </a:avLst>
          </a:prstGeom>
          <a:noFill/>
          <a:ln w="635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20497" name="Text Box 3"/>
          <p:cNvSpPr txBox="1">
            <a:spLocks noChangeArrowheads="1"/>
          </p:cNvSpPr>
          <p:nvPr/>
        </p:nvSpPr>
        <p:spPr bwMode="auto">
          <a:xfrm>
            <a:off x="1000125" y="459967"/>
            <a:ext cx="7242175" cy="401637"/>
          </a:xfrm>
          <a:prstGeom prst="rect">
            <a:avLst/>
          </a:prstGeom>
          <a:solidFill>
            <a:srgbClr val="00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 LAS ORIENTACIONES METODOLÓGICAS</a:t>
            </a:r>
            <a:endParaRPr lang="es-ES" sz="20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77962" y="3782605"/>
            <a:ext cx="7126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buNone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   </a:t>
            </a:r>
            <a:r>
              <a:rPr lang="es-MX" sz="2000" dirty="0">
                <a:solidFill>
                  <a:srgbClr val="002060"/>
                </a:solidFill>
                <a:cs typeface="Arial" panose="020B0604020202020204" pitchFamily="34" charset="0"/>
              </a:rPr>
              <a:t>Se abordan adecuadamente las estrategias curriculares y se evidencia que el propósito fundamental del proceso docente educativo es que los estudiantes se apropien de las herramientas necesarias para la  promoción, educación para la salud, prevención, diagnóstico, tratamiento y rehabilitación integral de los pacientes atendidos en la atención primaria de salud. </a:t>
            </a:r>
          </a:p>
        </p:txBody>
      </p:sp>
    </p:spTree>
    <p:extLst>
      <p:ext uri="{BB962C8B-B14F-4D97-AF65-F5344CB8AC3E}">
        <p14:creationId xmlns:p14="http://schemas.microsoft.com/office/powerpoint/2010/main" val="2885983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1187450" y="4560888"/>
            <a:ext cx="316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642938" y="179388"/>
            <a:ext cx="7242175" cy="401637"/>
          </a:xfrm>
          <a:prstGeom prst="rect">
            <a:avLst/>
          </a:prstGeom>
          <a:solidFill>
            <a:srgbClr val="00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ANÁLISIS DEL SISTEMA DE EVALUACIÓN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1403350" y="1819275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dirty="0">
                <a:solidFill>
                  <a:srgbClr val="003366"/>
                </a:solidFill>
                <a:latin typeface="Arial" panose="020B0604020202020204" pitchFamily="34" charset="0"/>
              </a:rPr>
              <a:t>Evaluaciones frecuentes</a:t>
            </a:r>
          </a:p>
        </p:txBody>
      </p:sp>
      <p:sp>
        <p:nvSpPr>
          <p:cNvPr id="45065" name="Text Box 14"/>
          <p:cNvSpPr txBox="1">
            <a:spLocks noChangeArrowheads="1"/>
          </p:cNvSpPr>
          <p:nvPr/>
        </p:nvSpPr>
        <p:spPr bwMode="auto">
          <a:xfrm>
            <a:off x="3492500" y="1354138"/>
            <a:ext cx="4824413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>
                <a:solidFill>
                  <a:srgbClr val="003366"/>
                </a:solidFill>
                <a:latin typeface="Arial" panose="020B0604020202020204" pitchFamily="34" charset="0"/>
              </a:rPr>
              <a:t>Conferencias</a:t>
            </a:r>
          </a:p>
          <a:p>
            <a:pPr>
              <a:spcBef>
                <a:spcPct val="50000"/>
              </a:spcBef>
            </a:pPr>
            <a:r>
              <a:rPr lang="es-ES_tradnl" dirty="0">
                <a:solidFill>
                  <a:srgbClr val="003366"/>
                </a:solidFill>
              </a:rPr>
              <a:t>Seminarios</a:t>
            </a:r>
            <a:endParaRPr lang="es-ES_tradnl" dirty="0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s-ES_tradnl" dirty="0">
                <a:solidFill>
                  <a:srgbClr val="003366"/>
                </a:solidFill>
                <a:latin typeface="Arial" panose="020B0604020202020204" pitchFamily="34" charset="0"/>
              </a:rPr>
              <a:t>Actividades de educación en el trabajo</a:t>
            </a:r>
          </a:p>
          <a:p>
            <a:pPr>
              <a:spcBef>
                <a:spcPct val="50000"/>
              </a:spcBef>
            </a:pPr>
            <a:r>
              <a:rPr lang="es-ES_tradnl" dirty="0">
                <a:solidFill>
                  <a:srgbClr val="003366"/>
                </a:solidFill>
              </a:rPr>
              <a:t>Clase taller</a:t>
            </a:r>
            <a:endParaRPr lang="es-ES_tradnl" dirty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45066" name="AutoShape 15"/>
          <p:cNvSpPr>
            <a:spLocks/>
          </p:cNvSpPr>
          <p:nvPr/>
        </p:nvSpPr>
        <p:spPr bwMode="auto">
          <a:xfrm>
            <a:off x="3211513" y="1441450"/>
            <a:ext cx="360362" cy="1528763"/>
          </a:xfrm>
          <a:prstGeom prst="leftBrace">
            <a:avLst>
              <a:gd name="adj1" fmla="val 26613"/>
              <a:gd name="adj2" fmla="val 50000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067" name="Text Box 16"/>
          <p:cNvSpPr txBox="1">
            <a:spLocks noChangeArrowheads="1"/>
          </p:cNvSpPr>
          <p:nvPr/>
        </p:nvSpPr>
        <p:spPr bwMode="auto">
          <a:xfrm>
            <a:off x="1474788" y="3403600"/>
            <a:ext cx="2160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dirty="0">
                <a:solidFill>
                  <a:srgbClr val="003366"/>
                </a:solidFill>
                <a:latin typeface="Arial" panose="020B0604020202020204" pitchFamily="34" charset="0"/>
              </a:rPr>
              <a:t>Evaluación parcial</a:t>
            </a:r>
          </a:p>
        </p:txBody>
      </p:sp>
      <p:sp>
        <p:nvSpPr>
          <p:cNvPr id="45068" name="Text Box 19"/>
          <p:cNvSpPr txBox="1">
            <a:spLocks noChangeArrowheads="1"/>
          </p:cNvSpPr>
          <p:nvPr/>
        </p:nvSpPr>
        <p:spPr bwMode="auto">
          <a:xfrm>
            <a:off x="3587750" y="3648487"/>
            <a:ext cx="4321175" cy="24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ES_tradnl" dirty="0">
                <a:solidFill>
                  <a:srgbClr val="003366"/>
                </a:solidFill>
                <a:latin typeface="Arial" panose="020B0604020202020204" pitchFamily="34" charset="0"/>
              </a:rPr>
              <a:t>Trabajo extraclase </a:t>
            </a:r>
          </a:p>
        </p:txBody>
      </p:sp>
      <p:sp>
        <p:nvSpPr>
          <p:cNvPr id="45069" name="AutoShape 20"/>
          <p:cNvSpPr>
            <a:spLocks/>
          </p:cNvSpPr>
          <p:nvPr/>
        </p:nvSpPr>
        <p:spPr bwMode="auto">
          <a:xfrm>
            <a:off x="3214688" y="3260725"/>
            <a:ext cx="357187" cy="1000125"/>
          </a:xfrm>
          <a:prstGeom prst="leftBrace">
            <a:avLst>
              <a:gd name="adj1" fmla="val 26613"/>
              <a:gd name="adj2" fmla="val 50000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070" name="AutoShape 21"/>
          <p:cNvSpPr>
            <a:spLocks noChangeArrowheads="1"/>
          </p:cNvSpPr>
          <p:nvPr/>
        </p:nvSpPr>
        <p:spPr bwMode="auto">
          <a:xfrm>
            <a:off x="1547813" y="3132138"/>
            <a:ext cx="6480175" cy="36512"/>
          </a:xfrm>
          <a:prstGeom prst="flowChartAlternateProcess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071" name="AutoShape 24"/>
          <p:cNvSpPr>
            <a:spLocks noChangeArrowheads="1"/>
          </p:cNvSpPr>
          <p:nvPr/>
        </p:nvSpPr>
        <p:spPr bwMode="auto">
          <a:xfrm>
            <a:off x="1476375" y="1260475"/>
            <a:ext cx="6480175" cy="36513"/>
          </a:xfrm>
          <a:prstGeom prst="flowChartAlternateProcess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072" name="AutoShape 25"/>
          <p:cNvSpPr>
            <a:spLocks noChangeArrowheads="1"/>
          </p:cNvSpPr>
          <p:nvPr/>
        </p:nvSpPr>
        <p:spPr bwMode="auto">
          <a:xfrm>
            <a:off x="1476375" y="4546600"/>
            <a:ext cx="6480175" cy="36513"/>
          </a:xfrm>
          <a:prstGeom prst="flowChartAlternateProcess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073" name="Text Box 16"/>
          <p:cNvSpPr txBox="1">
            <a:spLocks noChangeArrowheads="1"/>
          </p:cNvSpPr>
          <p:nvPr/>
        </p:nvSpPr>
        <p:spPr bwMode="auto">
          <a:xfrm>
            <a:off x="1500188" y="4903788"/>
            <a:ext cx="171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sz="2000" dirty="0">
                <a:solidFill>
                  <a:srgbClr val="003366"/>
                </a:solidFill>
                <a:latin typeface="Arial" panose="020B0604020202020204" pitchFamily="34" charset="0"/>
              </a:rPr>
              <a:t>Evaluación </a:t>
            </a:r>
          </a:p>
          <a:p>
            <a:r>
              <a:rPr lang="es-ES_tradnl" sz="2000" dirty="0">
                <a:solidFill>
                  <a:srgbClr val="003366"/>
                </a:solidFill>
                <a:latin typeface="Arial" panose="020B0604020202020204" pitchFamily="34" charset="0"/>
              </a:rPr>
              <a:t>final</a:t>
            </a:r>
          </a:p>
        </p:txBody>
      </p:sp>
      <p:sp>
        <p:nvSpPr>
          <p:cNvPr id="45074" name="AutoShape 20"/>
          <p:cNvSpPr>
            <a:spLocks/>
          </p:cNvSpPr>
          <p:nvPr/>
        </p:nvSpPr>
        <p:spPr bwMode="auto">
          <a:xfrm>
            <a:off x="3286125" y="4689475"/>
            <a:ext cx="280988" cy="1000125"/>
          </a:xfrm>
          <a:prstGeom prst="leftBrace">
            <a:avLst>
              <a:gd name="adj1" fmla="val 26612"/>
              <a:gd name="adj2" fmla="val 50000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643313" y="4832350"/>
            <a:ext cx="4321175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ts val="800"/>
              </a:spcBef>
            </a:pPr>
            <a:r>
              <a:rPr lang="es-ES" dirty="0">
                <a:solidFill>
                  <a:srgbClr val="003366"/>
                </a:solidFill>
                <a:latin typeface="Arial" panose="020B0604020202020204" pitchFamily="34" charset="0"/>
              </a:rPr>
              <a:t>Examen práctico</a:t>
            </a:r>
            <a:r>
              <a:rPr lang="es-ES_tradnl" dirty="0">
                <a:solidFill>
                  <a:srgbClr val="003366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50000"/>
              </a:lnSpc>
              <a:spcBef>
                <a:spcPts val="800"/>
              </a:spcBef>
            </a:pPr>
            <a:endParaRPr lang="es-ES_tradnl" dirty="0">
              <a:solidFill>
                <a:srgbClr val="003366"/>
              </a:solidFill>
              <a:latin typeface="Arial" panose="020B0604020202020204" pitchFamily="34" charset="0"/>
            </a:endParaRPr>
          </a:p>
          <a:p>
            <a:pPr>
              <a:lnSpc>
                <a:spcPct val="50000"/>
              </a:lnSpc>
              <a:spcBef>
                <a:spcPts val="800"/>
              </a:spcBef>
            </a:pPr>
            <a:r>
              <a:rPr lang="es-ES_tradnl" dirty="0">
                <a:solidFill>
                  <a:srgbClr val="003366"/>
                </a:solidFill>
                <a:latin typeface="Arial" panose="020B0604020202020204" pitchFamily="34" charset="0"/>
              </a:rPr>
              <a:t>Examen teórico</a:t>
            </a:r>
          </a:p>
        </p:txBody>
      </p:sp>
      <p:sp>
        <p:nvSpPr>
          <p:cNvPr id="45076" name="AutoShape 25"/>
          <p:cNvSpPr>
            <a:spLocks noChangeArrowheads="1"/>
          </p:cNvSpPr>
          <p:nvPr/>
        </p:nvSpPr>
        <p:spPr bwMode="auto">
          <a:xfrm>
            <a:off x="1428750" y="5892800"/>
            <a:ext cx="6480175" cy="36513"/>
          </a:xfrm>
          <a:prstGeom prst="flowChartAlternateProcess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190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982538" y="908720"/>
            <a:ext cx="7242175" cy="401637"/>
          </a:xfrm>
          <a:prstGeom prst="rect">
            <a:avLst/>
          </a:prstGeom>
          <a:solidFill>
            <a:srgbClr val="00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ANÁLISIS DEL SISTEMA DE EVALUACIÓN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5065" name="Text Box 14"/>
          <p:cNvSpPr txBox="1">
            <a:spLocks noChangeArrowheads="1"/>
          </p:cNvSpPr>
          <p:nvPr/>
        </p:nvSpPr>
        <p:spPr bwMode="auto">
          <a:xfrm>
            <a:off x="611311" y="2780928"/>
            <a:ext cx="792137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2400" b="1" dirty="0">
                <a:solidFill>
                  <a:srgbClr val="003366"/>
                </a:solidFill>
              </a:rPr>
              <a:t>Se especifican las orientaciones metodológicas para cada tipo de evaluación, incluyendo la evaluación del desarrollo de habilidades y se tiene en cuenta la valoración </a:t>
            </a:r>
            <a:r>
              <a:rPr lang="es-MX" sz="2400" b="1" i="1" dirty="0">
                <a:solidFill>
                  <a:srgbClr val="FF0000"/>
                </a:solidFill>
              </a:rPr>
              <a:t>cualicuantitativa</a:t>
            </a:r>
            <a:r>
              <a:rPr lang="es-MX" sz="2400" b="1" dirty="0">
                <a:solidFill>
                  <a:srgbClr val="003366"/>
                </a:solidFill>
              </a:rPr>
              <a:t>  e </a:t>
            </a:r>
            <a:r>
              <a:rPr lang="es-MX" sz="2400" b="1" i="1" dirty="0">
                <a:solidFill>
                  <a:srgbClr val="FF0000"/>
                </a:solidFill>
              </a:rPr>
              <a:t>integral</a:t>
            </a:r>
            <a:r>
              <a:rPr lang="es-MX" sz="2400" b="1" dirty="0">
                <a:solidFill>
                  <a:srgbClr val="003366"/>
                </a:solidFill>
              </a:rPr>
              <a:t> del desarrollo del estudiante a lo largo del proceso docente educativo para la calificación final.</a:t>
            </a:r>
            <a:endParaRPr lang="es-ES_tradnl" sz="2400" b="1" dirty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8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/>
          <p:cNvGrpSpPr/>
          <p:nvPr/>
        </p:nvGrpSpPr>
        <p:grpSpPr>
          <a:xfrm>
            <a:off x="757495" y="188640"/>
            <a:ext cx="7774945" cy="914748"/>
            <a:chOff x="649054" y="-2082073"/>
            <a:chExt cx="4142917" cy="866262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Elipse 10"/>
            <p:cNvSpPr/>
            <p:nvPr/>
          </p:nvSpPr>
          <p:spPr>
            <a:xfrm>
              <a:off x="649054" y="-2082073"/>
              <a:ext cx="4142917" cy="866262"/>
            </a:xfrm>
            <a:prstGeom prst="ellipse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Elipse 4"/>
            <p:cNvSpPr/>
            <p:nvPr/>
          </p:nvSpPr>
          <p:spPr>
            <a:xfrm>
              <a:off x="954990" y="-1945691"/>
              <a:ext cx="3521479" cy="612540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lvl="0" algn="ctr">
                <a:defRPr/>
              </a:pPr>
              <a:r>
                <a:rPr lang="es-MX" sz="24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Aspectos a considerar en la crítica</a:t>
              </a:r>
              <a:r>
                <a:rPr lang="es-MX" sz="2000" b="1" dirty="0">
                  <a:solidFill>
                    <a:prstClr val="white"/>
                  </a:solidFill>
                  <a:latin typeface="Arial" charset="0"/>
                  <a:cs typeface="Arial" charset="0"/>
                </a:rPr>
                <a:t>.</a:t>
              </a:r>
              <a:endPara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4" name="AutoShape 47"/>
          <p:cNvSpPr>
            <a:spLocks noChangeArrowheads="1"/>
          </p:cNvSpPr>
          <p:nvPr/>
        </p:nvSpPr>
        <p:spPr bwMode="ltGray">
          <a:xfrm rot="5400000" flipH="1">
            <a:off x="-1993952" y="1836118"/>
            <a:ext cx="4032250" cy="3861789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38" name="Group 53"/>
          <p:cNvGrpSpPr>
            <a:grpSpLocks/>
          </p:cNvGrpSpPr>
          <p:nvPr/>
        </p:nvGrpSpPr>
        <p:grpSpPr bwMode="auto">
          <a:xfrm>
            <a:off x="1503725" y="2210639"/>
            <a:ext cx="381000" cy="381000"/>
            <a:chOff x="2078" y="1680"/>
            <a:chExt cx="1615" cy="1615"/>
          </a:xfrm>
        </p:grpSpPr>
        <p:sp>
          <p:nvSpPr>
            <p:cNvPr id="39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1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2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5" name="Rectángulo 44"/>
          <p:cNvSpPr/>
          <p:nvPr/>
        </p:nvSpPr>
        <p:spPr>
          <a:xfrm>
            <a:off x="2009698" y="2161327"/>
            <a:ext cx="4356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2. Relaciones curriculares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grpSp>
        <p:nvGrpSpPr>
          <p:cNvPr id="46" name="Group 60"/>
          <p:cNvGrpSpPr>
            <a:grpSpLocks/>
          </p:cNvGrpSpPr>
          <p:nvPr/>
        </p:nvGrpSpPr>
        <p:grpSpPr bwMode="auto">
          <a:xfrm>
            <a:off x="1985727" y="3423638"/>
            <a:ext cx="381000" cy="381000"/>
            <a:chOff x="2078" y="1680"/>
            <a:chExt cx="1615" cy="1615"/>
          </a:xfrm>
        </p:grpSpPr>
        <p:sp>
          <p:nvSpPr>
            <p:cNvPr id="4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3" name="Rectángulo 52"/>
          <p:cNvSpPr/>
          <p:nvPr/>
        </p:nvSpPr>
        <p:spPr>
          <a:xfrm>
            <a:off x="2410825" y="3488042"/>
            <a:ext cx="5625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Análisis del sistema de contenidos</a:t>
            </a:r>
          </a:p>
        </p:txBody>
      </p:sp>
      <p:grpSp>
        <p:nvGrpSpPr>
          <p:cNvPr id="54" name="Group 67"/>
          <p:cNvGrpSpPr>
            <a:grpSpLocks/>
          </p:cNvGrpSpPr>
          <p:nvPr/>
        </p:nvGrpSpPr>
        <p:grpSpPr bwMode="auto">
          <a:xfrm>
            <a:off x="1870714" y="4128857"/>
            <a:ext cx="381000" cy="381000"/>
            <a:chOff x="2078" y="1680"/>
            <a:chExt cx="1615" cy="1615"/>
          </a:xfrm>
        </p:grpSpPr>
        <p:sp>
          <p:nvSpPr>
            <p:cNvPr id="55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6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7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8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9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1" name="Rectángulo 60"/>
          <p:cNvSpPr/>
          <p:nvPr/>
        </p:nvSpPr>
        <p:spPr>
          <a:xfrm>
            <a:off x="2249354" y="4184493"/>
            <a:ext cx="6499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Análisis </a:t>
            </a:r>
            <a:r>
              <a:rPr lang="es-ES" sz="2400" b="1" dirty="0">
                <a:solidFill>
                  <a:srgbClr val="0070C0"/>
                </a:solidFill>
                <a:cs typeface="Arial" panose="020B0604020202020204" pitchFamily="34" charset="0"/>
              </a:rPr>
              <a:t>Organización de los contenidos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grpSp>
        <p:nvGrpSpPr>
          <p:cNvPr id="62" name="Group 74"/>
          <p:cNvGrpSpPr>
            <a:grpSpLocks/>
          </p:cNvGrpSpPr>
          <p:nvPr/>
        </p:nvGrpSpPr>
        <p:grpSpPr bwMode="auto">
          <a:xfrm>
            <a:off x="1609531" y="4784772"/>
            <a:ext cx="381000" cy="381000"/>
            <a:chOff x="2078" y="1680"/>
            <a:chExt cx="1615" cy="1615"/>
          </a:xfrm>
        </p:grpSpPr>
        <p:sp>
          <p:nvSpPr>
            <p:cNvPr id="63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4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5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6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7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8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9" name="AutoShape 49"/>
          <p:cNvSpPr>
            <a:spLocks noChangeArrowheads="1"/>
          </p:cNvSpPr>
          <p:nvPr/>
        </p:nvSpPr>
        <p:spPr bwMode="gray">
          <a:xfrm>
            <a:off x="2013280" y="4745790"/>
            <a:ext cx="5422602" cy="508000"/>
          </a:xfrm>
          <a:prstGeom prst="roundRect">
            <a:avLst>
              <a:gd name="adj" fmla="val 50000"/>
            </a:avLst>
          </a:prstGeom>
          <a:noFill/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 Análisis de las orientaciones metodológicas</a:t>
            </a:r>
          </a:p>
        </p:txBody>
      </p:sp>
      <p:grpSp>
        <p:nvGrpSpPr>
          <p:cNvPr id="70" name="Group 81"/>
          <p:cNvGrpSpPr>
            <a:grpSpLocks/>
          </p:cNvGrpSpPr>
          <p:nvPr/>
        </p:nvGrpSpPr>
        <p:grpSpPr bwMode="auto">
          <a:xfrm>
            <a:off x="1274408" y="5288505"/>
            <a:ext cx="355600" cy="381000"/>
            <a:chOff x="2078" y="1680"/>
            <a:chExt cx="1615" cy="1615"/>
          </a:xfrm>
        </p:grpSpPr>
        <p:sp>
          <p:nvSpPr>
            <p:cNvPr id="71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2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3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4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5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6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77" name="AutoShape 48"/>
          <p:cNvSpPr>
            <a:spLocks noChangeArrowheads="1"/>
          </p:cNvSpPr>
          <p:nvPr/>
        </p:nvSpPr>
        <p:spPr bwMode="gray">
          <a:xfrm>
            <a:off x="1685655" y="5224651"/>
            <a:ext cx="6205934" cy="508000"/>
          </a:xfrm>
          <a:prstGeom prst="roundRect">
            <a:avLst>
              <a:gd name="adj" fmla="val 50000"/>
            </a:avLst>
          </a:prstGeom>
          <a:noFill/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7. Análisis del sistema de evaluación</a:t>
            </a:r>
          </a:p>
        </p:txBody>
      </p:sp>
      <p:sp>
        <p:nvSpPr>
          <p:cNvPr id="79" name="AutoShape 48"/>
          <p:cNvSpPr>
            <a:spLocks noChangeArrowheads="1"/>
          </p:cNvSpPr>
          <p:nvPr/>
        </p:nvSpPr>
        <p:spPr bwMode="gray">
          <a:xfrm>
            <a:off x="1254591" y="5839831"/>
            <a:ext cx="4944388" cy="523959"/>
          </a:xfrm>
          <a:prstGeom prst="roundRect">
            <a:avLst>
              <a:gd name="adj" fmla="val 50000"/>
            </a:avLst>
          </a:prstGeom>
          <a:noFill/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8.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Análisis de la bibliografía  </a:t>
            </a: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7830111E-2EC1-45A5-A68B-5314A0BB1BA2}"/>
              </a:ext>
            </a:extLst>
          </p:cNvPr>
          <p:cNvSpPr/>
          <p:nvPr/>
        </p:nvSpPr>
        <p:spPr>
          <a:xfrm>
            <a:off x="1694107" y="1667586"/>
            <a:ext cx="5741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22ED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es-ES" sz="2400" dirty="0">
                <a:solidFill>
                  <a:srgbClr val="422ED2"/>
                </a:solidFill>
                <a:cs typeface="Arial" panose="020B0604020202020204" pitchFamily="34" charset="0"/>
              </a:rPr>
              <a:t>. </a:t>
            </a:r>
            <a:r>
              <a:rPr lang="es-ES" sz="2400" b="1" dirty="0">
                <a:solidFill>
                  <a:srgbClr val="422ED2"/>
                </a:solidFill>
                <a:cs typeface="Arial" panose="020B0604020202020204" pitchFamily="34" charset="0"/>
              </a:rPr>
              <a:t>Caracterización de la asignatura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422ED2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grpSp>
        <p:nvGrpSpPr>
          <p:cNvPr id="81" name="Group 53">
            <a:extLst>
              <a:ext uri="{FF2B5EF4-FFF2-40B4-BE49-F238E27FC236}">
                <a16:creationId xmlns:a16="http://schemas.microsoft.com/office/drawing/2014/main" id="{BE292037-B383-4888-B659-9EA02575ADCB}"/>
              </a:ext>
            </a:extLst>
          </p:cNvPr>
          <p:cNvGrpSpPr>
            <a:grpSpLocks/>
          </p:cNvGrpSpPr>
          <p:nvPr/>
        </p:nvGrpSpPr>
        <p:grpSpPr bwMode="auto">
          <a:xfrm>
            <a:off x="1086095" y="1780327"/>
            <a:ext cx="381000" cy="381000"/>
            <a:chOff x="2078" y="1680"/>
            <a:chExt cx="1615" cy="1615"/>
          </a:xfrm>
        </p:grpSpPr>
        <p:sp>
          <p:nvSpPr>
            <p:cNvPr id="82" name="Oval 54">
              <a:extLst>
                <a:ext uri="{FF2B5EF4-FFF2-40B4-BE49-F238E27FC236}">
                  <a16:creationId xmlns:a16="http://schemas.microsoft.com/office/drawing/2014/main" id="{3B1CD1C3-E98C-4034-B02C-EB8A88F42F3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3" name="Oval 55">
              <a:extLst>
                <a:ext uri="{FF2B5EF4-FFF2-40B4-BE49-F238E27FC236}">
                  <a16:creationId xmlns:a16="http://schemas.microsoft.com/office/drawing/2014/main" id="{0206BF3F-24F3-447E-B05B-53F0EF9066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4" name="Oval 56">
              <a:extLst>
                <a:ext uri="{FF2B5EF4-FFF2-40B4-BE49-F238E27FC236}">
                  <a16:creationId xmlns:a16="http://schemas.microsoft.com/office/drawing/2014/main" id="{A8EA409C-77F9-4C12-85A7-97A80306A6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5" name="Oval 57">
              <a:extLst>
                <a:ext uri="{FF2B5EF4-FFF2-40B4-BE49-F238E27FC236}">
                  <a16:creationId xmlns:a16="http://schemas.microsoft.com/office/drawing/2014/main" id="{F228D30B-40F8-4C19-BCBC-B8ED7EA902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6" name="Oval 58">
              <a:extLst>
                <a:ext uri="{FF2B5EF4-FFF2-40B4-BE49-F238E27FC236}">
                  <a16:creationId xmlns:a16="http://schemas.microsoft.com/office/drawing/2014/main" id="{B838E209-6AE3-4BF2-BB6C-97E47E49316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7" name="Oval 59">
              <a:extLst>
                <a:ext uri="{FF2B5EF4-FFF2-40B4-BE49-F238E27FC236}">
                  <a16:creationId xmlns:a16="http://schemas.microsoft.com/office/drawing/2014/main" id="{3B986890-12E9-4F2C-9BF2-43BBDFD18B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422E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88" name="Rectángulo 87">
            <a:extLst>
              <a:ext uri="{FF2B5EF4-FFF2-40B4-BE49-F238E27FC236}">
                <a16:creationId xmlns:a16="http://schemas.microsoft.com/office/drawing/2014/main" id="{2B4B0797-00E8-423C-BB65-1D52D838B562}"/>
              </a:ext>
            </a:extLst>
          </p:cNvPr>
          <p:cNvSpPr/>
          <p:nvPr/>
        </p:nvSpPr>
        <p:spPr>
          <a:xfrm>
            <a:off x="2281167" y="2825516"/>
            <a:ext cx="5387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Análisis del sistema de objetivos</a:t>
            </a:r>
          </a:p>
        </p:txBody>
      </p:sp>
      <p:grpSp>
        <p:nvGrpSpPr>
          <p:cNvPr id="89" name="Group 53">
            <a:extLst>
              <a:ext uri="{FF2B5EF4-FFF2-40B4-BE49-F238E27FC236}">
                <a16:creationId xmlns:a16="http://schemas.microsoft.com/office/drawing/2014/main" id="{CE6E71A8-143C-455F-AE18-B5CF53ECB488}"/>
              </a:ext>
            </a:extLst>
          </p:cNvPr>
          <p:cNvGrpSpPr>
            <a:grpSpLocks/>
          </p:cNvGrpSpPr>
          <p:nvPr/>
        </p:nvGrpSpPr>
        <p:grpSpPr bwMode="auto">
          <a:xfrm>
            <a:off x="1793068" y="2777812"/>
            <a:ext cx="381000" cy="381000"/>
            <a:chOff x="2078" y="1680"/>
            <a:chExt cx="1615" cy="1615"/>
          </a:xfrm>
        </p:grpSpPr>
        <p:sp>
          <p:nvSpPr>
            <p:cNvPr id="90" name="Oval 54">
              <a:extLst>
                <a:ext uri="{FF2B5EF4-FFF2-40B4-BE49-F238E27FC236}">
                  <a16:creationId xmlns:a16="http://schemas.microsoft.com/office/drawing/2014/main" id="{025ECF76-6055-4E80-95BB-F9C2A0EF80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1" name="Oval 55">
              <a:extLst>
                <a:ext uri="{FF2B5EF4-FFF2-40B4-BE49-F238E27FC236}">
                  <a16:creationId xmlns:a16="http://schemas.microsoft.com/office/drawing/2014/main" id="{1A17552F-E586-4236-82F3-EB1AB63D06F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2" name="Oval 56">
              <a:extLst>
                <a:ext uri="{FF2B5EF4-FFF2-40B4-BE49-F238E27FC236}">
                  <a16:creationId xmlns:a16="http://schemas.microsoft.com/office/drawing/2014/main" id="{A3737F67-9667-4219-9923-1691EA3E313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3" name="Oval 57">
              <a:extLst>
                <a:ext uri="{FF2B5EF4-FFF2-40B4-BE49-F238E27FC236}">
                  <a16:creationId xmlns:a16="http://schemas.microsoft.com/office/drawing/2014/main" id="{160D6182-AF8A-4405-B9CC-1B90E0B0B7A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4" name="Oval 58">
              <a:extLst>
                <a:ext uri="{FF2B5EF4-FFF2-40B4-BE49-F238E27FC236}">
                  <a16:creationId xmlns:a16="http://schemas.microsoft.com/office/drawing/2014/main" id="{80F22C99-47A8-4CCE-9EA7-0AE58915ACD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5" name="Oval 59">
              <a:extLst>
                <a:ext uri="{FF2B5EF4-FFF2-40B4-BE49-F238E27FC236}">
                  <a16:creationId xmlns:a16="http://schemas.microsoft.com/office/drawing/2014/main" id="{3C8AF3D0-2F2D-49E1-87F3-0DFE64A35D4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CC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4" name="Group 81">
            <a:extLst>
              <a:ext uri="{FF2B5EF4-FFF2-40B4-BE49-F238E27FC236}">
                <a16:creationId xmlns:a16="http://schemas.microsoft.com/office/drawing/2014/main" id="{1541D928-B400-4ECE-B51D-218D96B31D0E}"/>
              </a:ext>
            </a:extLst>
          </p:cNvPr>
          <p:cNvGrpSpPr>
            <a:grpSpLocks/>
          </p:cNvGrpSpPr>
          <p:nvPr/>
        </p:nvGrpSpPr>
        <p:grpSpPr bwMode="auto">
          <a:xfrm>
            <a:off x="752199" y="5866439"/>
            <a:ext cx="355600" cy="381000"/>
            <a:chOff x="2078" y="1680"/>
            <a:chExt cx="1615" cy="1615"/>
          </a:xfrm>
        </p:grpSpPr>
        <p:sp>
          <p:nvSpPr>
            <p:cNvPr id="105" name="Oval 82">
              <a:extLst>
                <a:ext uri="{FF2B5EF4-FFF2-40B4-BE49-F238E27FC236}">
                  <a16:creationId xmlns:a16="http://schemas.microsoft.com/office/drawing/2014/main" id="{7A3FE23D-004F-4C68-BE4C-991AF357C68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6" name="Oval 83">
              <a:extLst>
                <a:ext uri="{FF2B5EF4-FFF2-40B4-BE49-F238E27FC236}">
                  <a16:creationId xmlns:a16="http://schemas.microsoft.com/office/drawing/2014/main" id="{DC6BFECD-9A78-49CD-A491-AC795F5C43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7" name="Oval 84">
              <a:extLst>
                <a:ext uri="{FF2B5EF4-FFF2-40B4-BE49-F238E27FC236}">
                  <a16:creationId xmlns:a16="http://schemas.microsoft.com/office/drawing/2014/main" id="{F4AE85EC-8C66-4C09-A946-3DE6154114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8" name="Oval 85">
              <a:extLst>
                <a:ext uri="{FF2B5EF4-FFF2-40B4-BE49-F238E27FC236}">
                  <a16:creationId xmlns:a16="http://schemas.microsoft.com/office/drawing/2014/main" id="{855A5804-AB1D-4810-AE23-183FE6CD6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9" name="Oval 86">
              <a:extLst>
                <a:ext uri="{FF2B5EF4-FFF2-40B4-BE49-F238E27FC236}">
                  <a16:creationId xmlns:a16="http://schemas.microsoft.com/office/drawing/2014/main" id="{B80F164E-CEAB-4B4E-AD2B-42B913CEBE7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0" name="Oval 87">
              <a:extLst>
                <a:ext uri="{FF2B5EF4-FFF2-40B4-BE49-F238E27FC236}">
                  <a16:creationId xmlns:a16="http://schemas.microsoft.com/office/drawing/2014/main" id="{32C3857F-FDDA-435E-A05D-6E6428AAAFC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5709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1056466" y="752338"/>
            <a:ext cx="7242175" cy="401637"/>
          </a:xfrm>
          <a:prstGeom prst="rect">
            <a:avLst/>
          </a:prstGeom>
          <a:solidFill>
            <a:srgbClr val="CC00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</a:rPr>
              <a:t>ANÁLISIS DE LA BIBLIOGRAFÍA</a:t>
            </a: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18 Elipse"/>
          <p:cNvSpPr>
            <a:spLocks noChangeArrowheads="1"/>
          </p:cNvSpPr>
          <p:nvPr/>
        </p:nvSpPr>
        <p:spPr bwMode="auto">
          <a:xfrm>
            <a:off x="395536" y="3759462"/>
            <a:ext cx="2503735" cy="1143000"/>
          </a:xfrm>
          <a:prstGeom prst="ellipse">
            <a:avLst/>
          </a:prstGeom>
          <a:solidFill>
            <a:srgbClr val="CC00FF"/>
          </a:solidFill>
          <a:ln w="635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vl="0" algn="ctr">
              <a:spcBef>
                <a:spcPts val="800"/>
              </a:spcBef>
              <a:buClr>
                <a:srgbClr val="003366"/>
              </a:buClr>
            </a:pPr>
            <a:r>
              <a:rPr lang="es-ES_tradnl" b="1">
                <a:solidFill>
                  <a:prstClr val="black"/>
                </a:solidFill>
                <a:cs typeface="Arial" panose="020B0604020202020204" pitchFamily="34" charset="0"/>
              </a:rPr>
              <a:t>LITERATURA </a:t>
            </a:r>
          </a:p>
          <a:p>
            <a:pPr lvl="0" algn="ctr">
              <a:spcBef>
                <a:spcPts val="800"/>
              </a:spcBef>
              <a:buClr>
                <a:srgbClr val="003366"/>
              </a:buClr>
            </a:pPr>
            <a:r>
              <a:rPr lang="es-ES_tradnl" b="1">
                <a:solidFill>
                  <a:prstClr val="black"/>
                </a:solidFill>
                <a:cs typeface="Arial" panose="020B0604020202020204" pitchFamily="34" charset="0"/>
              </a:rPr>
              <a:t>BÁSICA</a:t>
            </a:r>
            <a:endParaRPr lang="es-ES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73554" y="4007797"/>
            <a:ext cx="5870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/>
            <a:r>
              <a:rPr lang="es-MX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Rigol-Santisteban. Obstetricia y Ginecología. ECIMED. Editorial Ciencias Médicas. La Habana 2014.</a:t>
            </a:r>
            <a:endParaRPr lang="es-ES_tradnl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987824" y="3873763"/>
            <a:ext cx="597663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5 CuadroTexto"/>
          <p:cNvSpPr txBox="1">
            <a:spLocks noChangeArrowheads="1"/>
          </p:cNvSpPr>
          <p:nvPr/>
        </p:nvSpPr>
        <p:spPr bwMode="auto">
          <a:xfrm>
            <a:off x="1056467" y="1873774"/>
            <a:ext cx="7691997" cy="830997"/>
          </a:xfrm>
          <a:prstGeom prst="rect">
            <a:avLst/>
          </a:prstGeom>
          <a:solidFill>
            <a:srgbClr val="00FF0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just" defTabSz="914400">
              <a:spcBef>
                <a:spcPts val="800"/>
              </a:spcBef>
              <a:buClr>
                <a:srgbClr val="003366"/>
              </a:buClr>
            </a:pPr>
            <a:r>
              <a:rPr lang="es-ES_tradnl" sz="2400" b="1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Son suficientes y actualizados los recursos de información científica sugeridos por el programa</a:t>
            </a:r>
            <a:r>
              <a:rPr lang="es-ES_tradnl" sz="2400" dirty="0">
                <a:solidFill>
                  <a:srgbClr val="0033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1603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950912" y="701463"/>
            <a:ext cx="7242175" cy="401637"/>
          </a:xfrm>
          <a:prstGeom prst="rect">
            <a:avLst/>
          </a:prstGeom>
          <a:solidFill>
            <a:srgbClr val="00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ANÁLISIS DE LA BIBLIOGRAFÍA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7111" name="18 Elipse"/>
          <p:cNvSpPr>
            <a:spLocks noChangeArrowheads="1"/>
          </p:cNvSpPr>
          <p:nvPr/>
        </p:nvSpPr>
        <p:spPr bwMode="auto">
          <a:xfrm>
            <a:off x="30068" y="2682673"/>
            <a:ext cx="2909068" cy="1544660"/>
          </a:xfrm>
          <a:prstGeom prst="ellipse">
            <a:avLst/>
          </a:prstGeom>
          <a:solidFill>
            <a:srgbClr val="00FF00"/>
          </a:solidFill>
          <a:ln w="635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vl="0" algn="ctr">
              <a:spcBef>
                <a:spcPts val="800"/>
              </a:spcBef>
              <a:buClr>
                <a:srgbClr val="003366"/>
              </a:buClr>
            </a:pP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8168" y="3054538"/>
            <a:ext cx="2372867" cy="74892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  <a:buClr>
                <a:srgbClr val="003366"/>
              </a:buClr>
              <a:buFont typeface="Wingdings" panose="05000000000000000000" pitchFamily="2" charset="2"/>
              <a:buNone/>
            </a:pPr>
            <a:r>
              <a:rPr lang="es-ES_tradnl" b="1" dirty="0">
                <a:cs typeface="Arial" panose="020B0604020202020204" pitchFamily="34" charset="0"/>
              </a:rPr>
              <a:t>LITERATURA </a:t>
            </a:r>
          </a:p>
          <a:p>
            <a:pPr algn="ctr">
              <a:spcBef>
                <a:spcPts val="800"/>
              </a:spcBef>
              <a:buClr>
                <a:srgbClr val="003366"/>
              </a:buClr>
              <a:buFont typeface="Wingdings" panose="05000000000000000000" pitchFamily="2" charset="2"/>
              <a:buNone/>
            </a:pPr>
            <a:r>
              <a:rPr lang="es-ES_tradnl" b="1" dirty="0">
                <a:cs typeface="Arial" panose="020B0604020202020204" pitchFamily="34" charset="0"/>
              </a:rPr>
              <a:t>COMPLEMENTARIA</a:t>
            </a: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973459" y="1572298"/>
            <a:ext cx="6106150" cy="4809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2106" y="1704469"/>
            <a:ext cx="5688431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es-MX" sz="16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Obstetricia y Perinatología. Diagnóstico y tratamiento. ECIMED. La Habana, 2012. Dres. Cabezas Cruz, Cutié León, E. y Santisteban Alba, S.R. Manual de procedimientos en ginecología. La Habana ECIMED, 2006.</a:t>
            </a:r>
          </a:p>
          <a:p>
            <a:pPr lvl="0" algn="just"/>
            <a:br>
              <a:rPr lang="es-MX" sz="16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MX" sz="1600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s-MX" sz="16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Álvarez Sintes, R y colaboradores. Medicina General Integral. Salud y Medicina. Tercera edición. ECIMED, La Habana,  2014.</a:t>
            </a:r>
          </a:p>
          <a:p>
            <a:pPr lvl="0" algn="just"/>
            <a:endParaRPr lang="es-MX" sz="1600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s-MX" sz="16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Breto García, Piloto Padrón y otros. Guías de actuación en las afecciones obstétricas frecuentes. ECIMED, La Habana,  2017.</a:t>
            </a:r>
          </a:p>
          <a:p>
            <a:pPr lvl="0" algn="just"/>
            <a:endParaRPr lang="es-MX" sz="1600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s-MX" sz="16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Cambero Martínez y otros. Temas de Obstetricia para la atención primaria de salud. ECIMED, La Habana,  2019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s-ES_trad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1761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1154445" y="548680"/>
            <a:ext cx="7242175" cy="401637"/>
          </a:xfrm>
          <a:prstGeom prst="rect">
            <a:avLst/>
          </a:prstGeom>
          <a:solidFill>
            <a:srgbClr val="00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ANÁLISIS DE LA BIBLIOGRAFÍA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7111" name="18 Elipse"/>
          <p:cNvSpPr>
            <a:spLocks noChangeArrowheads="1"/>
          </p:cNvSpPr>
          <p:nvPr/>
        </p:nvSpPr>
        <p:spPr bwMode="auto">
          <a:xfrm>
            <a:off x="166228" y="2260039"/>
            <a:ext cx="2071687" cy="1143000"/>
          </a:xfrm>
          <a:prstGeom prst="ellipse">
            <a:avLst/>
          </a:prstGeom>
          <a:solidFill>
            <a:srgbClr val="66FFFF"/>
          </a:solidFill>
          <a:ln w="635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33905" y="2457077"/>
            <a:ext cx="227536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  <a:buClr>
                <a:srgbClr val="003366"/>
              </a:buClr>
              <a:buFont typeface="Wingdings" panose="05000000000000000000" pitchFamily="2" charset="2"/>
              <a:buNone/>
            </a:pPr>
            <a:r>
              <a:rPr lang="es-ES_tradnl" b="1" dirty="0">
                <a:cs typeface="Arial" panose="020B0604020202020204" pitchFamily="34" charset="0"/>
              </a:rPr>
              <a:t>LITERATURA </a:t>
            </a:r>
          </a:p>
          <a:p>
            <a:pPr algn="ctr">
              <a:spcBef>
                <a:spcPts val="800"/>
              </a:spcBef>
              <a:buClr>
                <a:srgbClr val="003366"/>
              </a:buClr>
              <a:buFont typeface="Wingdings" panose="05000000000000000000" pitchFamily="2" charset="2"/>
              <a:buNone/>
            </a:pPr>
            <a:r>
              <a:rPr lang="es-ES_tradnl" b="1" dirty="0">
                <a:cs typeface="Arial" panose="020B0604020202020204" pitchFamily="34" charset="0"/>
              </a:rPr>
              <a:t>DE CONSULTA</a:t>
            </a:r>
            <a:endParaRPr lang="es-ES" dirty="0"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380615" y="1699121"/>
            <a:ext cx="6597157" cy="2484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20716" y="1736425"/>
            <a:ext cx="639975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Oliva Rodríguez J.A. Obstetricia y Ginecología. La Habana ECIMED, 2007.</a:t>
            </a:r>
            <a:b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_tradnl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Danforth’s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_tradnl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Obstetrics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s-ES_tradnl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Gynecology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Lippincott-Raven, </a:t>
            </a:r>
            <a:r>
              <a:rPr lang="es-ES_tradnl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Philadelphia</a:t>
            </a:r>
            <a: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2001.</a:t>
            </a:r>
            <a:b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_tradnl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William. Obstetricia. ECIMED, 2003. González Merlo, J. González Bosquet, J., González Bosquet, E. Ginecología I y II. La Habana ECIMED, 2007.</a:t>
            </a:r>
          </a:p>
          <a:p>
            <a:pPr lvl="0"/>
            <a:endParaRPr kumimoji="0" lang="es-ES_tradn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8DA391A-E347-4CEC-A7FB-D53503392EF4}"/>
              </a:ext>
            </a:extLst>
          </p:cNvPr>
          <p:cNvSpPr/>
          <p:nvPr/>
        </p:nvSpPr>
        <p:spPr>
          <a:xfrm>
            <a:off x="833771" y="4712760"/>
            <a:ext cx="81501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srgbClr val="003399">
                    <a:lumMod val="60000"/>
                    <a:lumOff val="40000"/>
                  </a:srgbClr>
                </a:solidFill>
                <a:effectLst/>
                <a:uLnTx/>
                <a:uFillTx/>
                <a:ea typeface="Tahoma" panose="020B0604030504040204" pitchFamily="34" charset="0"/>
                <a:cs typeface="Arial" panose="020B0604020202020204" pitchFamily="34" charset="0"/>
              </a:rPr>
              <a:t>La bibliografía que orienta el programa es conveniente en sentido general, aunque </a:t>
            </a:r>
            <a:r>
              <a:rPr kumimoji="0" lang="es-ES_tradnl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ahoma" panose="020B0604030504040204" pitchFamily="34" charset="0"/>
                <a:cs typeface="Arial" panose="020B0604020202020204" pitchFamily="34" charset="0"/>
              </a:rPr>
              <a:t>no contempla las búsquedas por Infomed como recursos de información para la asignatura </a:t>
            </a:r>
            <a:r>
              <a:rPr kumimoji="0" lang="es-MX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ahoma" panose="020B0604030504040204" pitchFamily="34" charset="0"/>
                <a:cs typeface="Arial" panose="020B0604020202020204" pitchFamily="34" charset="0"/>
              </a:rPr>
              <a:t>orientada a estudiantes y profesores. </a:t>
            </a:r>
            <a:endParaRPr kumimoji="0" lang="es-MX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252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6"/>
          <p:cNvSpPr txBox="1">
            <a:spLocks noChangeArrowheads="1"/>
          </p:cNvSpPr>
          <p:nvPr/>
        </p:nvSpPr>
        <p:spPr bwMode="auto">
          <a:xfrm>
            <a:off x="1187450" y="5157788"/>
            <a:ext cx="316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2447887" y="332656"/>
            <a:ext cx="3816425" cy="433387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2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s-ES_tradnl" sz="2200" b="1" dirty="0">
                <a:solidFill>
                  <a:schemeClr val="tx1"/>
                </a:solidFill>
                <a:latin typeface="Arial" panose="020B0604020202020204" pitchFamily="34" charset="0"/>
              </a:rPr>
              <a:t>CONCLUSIONES</a:t>
            </a:r>
            <a:endParaRPr lang="es-ES" sz="2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5302" name="Text Box 10"/>
          <p:cNvSpPr txBox="1">
            <a:spLocks noChangeArrowheads="1"/>
          </p:cNvSpPr>
          <p:nvPr/>
        </p:nvSpPr>
        <p:spPr bwMode="auto">
          <a:xfrm>
            <a:off x="468313" y="1196975"/>
            <a:ext cx="8208962" cy="3785652"/>
          </a:xfrm>
          <a:prstGeom prst="rect">
            <a:avLst/>
          </a:prstGeom>
          <a:solidFill>
            <a:srgbClr val="00FFFF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457200" indent="-457200"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</a:rPr>
              <a:t>El programa de la disciplina tiene validez científica, pedagógica y didáctica, lo que se expresa en su valor formativo.</a:t>
            </a: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endParaRPr lang="es-MX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2400" b="1" dirty="0">
                <a:solidFill>
                  <a:schemeClr val="tx1"/>
                </a:solidFill>
                <a:latin typeface="Arial" panose="020B0604020202020204" pitchFamily="34" charset="0"/>
              </a:rPr>
              <a:t>Como fundamento organizacional del proceso docente educativo de la asignatura </a:t>
            </a:r>
            <a:r>
              <a:rPr lang="es-MX" sz="2400" b="1" dirty="0">
                <a:solidFill>
                  <a:srgbClr val="C00000"/>
                </a:solidFill>
                <a:latin typeface="Arial" panose="020B0604020202020204" pitchFamily="34" charset="0"/>
              </a:rPr>
              <a:t>tiene dificultades que pueden ser solucionadas, sobre la base del trabajo de los colectivos de asignatura y carrera.</a:t>
            </a:r>
          </a:p>
          <a:p>
            <a:pPr marL="0" indent="0" algn="just" eaLnBrk="1" hangingPunct="1">
              <a:buClr>
                <a:srgbClr val="003366"/>
              </a:buClr>
              <a:buSzPct val="100000"/>
            </a:pPr>
            <a:endParaRPr lang="es-ES" sz="2400" dirty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7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6"/>
          <p:cNvSpPr txBox="1">
            <a:spLocks noChangeArrowheads="1"/>
          </p:cNvSpPr>
          <p:nvPr/>
        </p:nvSpPr>
        <p:spPr bwMode="auto">
          <a:xfrm>
            <a:off x="1187450" y="5157788"/>
            <a:ext cx="316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2447887" y="332656"/>
            <a:ext cx="3816425" cy="433387"/>
          </a:xfrm>
          <a:prstGeom prst="rect">
            <a:avLst/>
          </a:prstGeom>
          <a:solidFill>
            <a:srgbClr val="FF66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2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s-ES_tradnl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Bibliografía</a:t>
            </a:r>
            <a:endParaRPr lang="es-ES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5302" name="Text Box 10"/>
          <p:cNvSpPr txBox="1">
            <a:spLocks noChangeArrowheads="1"/>
          </p:cNvSpPr>
          <p:nvPr/>
        </p:nvSpPr>
        <p:spPr bwMode="auto">
          <a:xfrm>
            <a:off x="468313" y="1196975"/>
            <a:ext cx="8208962" cy="5386090"/>
          </a:xfrm>
          <a:prstGeom prst="rect">
            <a:avLst/>
          </a:prstGeom>
          <a:noFill/>
          <a:ln w="635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1- Cuba. Ministerio de Educación Superior. Resolución no. 02 /18. Reglamento de trabajo docente y metodológico de la educación superior. La Habana: MES; Enero 2018. </a:t>
            </a: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endParaRPr lang="es-MX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2- García Milián Ana J, Alonso Carbone L, López Puig P. Propuesta metodológica para el análisis crítico a un programa de estudio.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Educ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Med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Super vol.29 no.2 Ciudad de la Habana abr.-jun. 2015</a:t>
            </a: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endParaRPr lang="es-MX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3- Cuba. Ministerio de Salud Pública. Programa de la Asignatura Medicina General Integral . Colectivo de Autores. La Habana: MINSAP; Marzo 2010.</a:t>
            </a: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endParaRPr lang="es-MX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4- Ortiz Sánchez Y. Disertación sobre el programa de la asignatura Farmacología II (Clínica) del 3er año de la carrera de Medicina. Bayamo. 2017.</a:t>
            </a: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endParaRPr lang="es-MX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5-Cuba. Ministerio de Salud Pública. Modelo del Profesional. La Habana: MINSAP; Abril 2010.</a:t>
            </a: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endParaRPr lang="es-MX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3366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6-Favier Torres  María A , Chi Ceballos M, Dehesa González Liana M.</a:t>
            </a:r>
            <a:b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Análisis del programa de la asignatura Introducción a la Medicina General Integral. </a:t>
            </a:r>
            <a:r>
              <a:rPr lang="es-MX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Rev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Información Científica 2014; 86(4).</a:t>
            </a:r>
          </a:p>
          <a:p>
            <a:pPr marL="0" indent="0" algn="just" eaLnBrk="1" hangingPunct="1">
              <a:buClr>
                <a:srgbClr val="003366"/>
              </a:buClr>
              <a:buSzPct val="100000"/>
            </a:pPr>
            <a:endParaRPr lang="es-ES" sz="2400" dirty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  <p:sp>
        <p:nvSpPr>
          <p:cNvPr id="2" name="Cara sonriente 1">
            <a:extLst>
              <a:ext uri="{FF2B5EF4-FFF2-40B4-BE49-F238E27FC236}">
                <a16:creationId xmlns:a16="http://schemas.microsoft.com/office/drawing/2014/main" id="{CC42F9B9-EAEF-4E54-B611-BC4796FA697F}"/>
              </a:ext>
            </a:extLst>
          </p:cNvPr>
          <p:cNvSpPr/>
          <p:nvPr/>
        </p:nvSpPr>
        <p:spPr>
          <a:xfrm>
            <a:off x="7762875" y="92149"/>
            <a:ext cx="914400" cy="914400"/>
          </a:xfrm>
          <a:prstGeom prst="smileyFac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orazón 2">
            <a:extLst>
              <a:ext uri="{FF2B5EF4-FFF2-40B4-BE49-F238E27FC236}">
                <a16:creationId xmlns:a16="http://schemas.microsoft.com/office/drawing/2014/main" id="{23D582E5-AFDB-4A87-8785-CFB7B30ACC66}"/>
              </a:ext>
            </a:extLst>
          </p:cNvPr>
          <p:cNvSpPr/>
          <p:nvPr/>
        </p:nvSpPr>
        <p:spPr>
          <a:xfrm>
            <a:off x="7580898" y="693830"/>
            <a:ext cx="363954" cy="2532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826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30932" y="963588"/>
            <a:ext cx="8568952" cy="5324535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ea typeface="Times New Roman" panose="02020603050405020304" pitchFamily="18" charset="0"/>
              </a:rPr>
              <a:t>Aplicar la concepción materialista y dialéctica de los fenómenos de la sexualidad y de la reproducción 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ea typeface="Times New Roman" panose="02020603050405020304" pitchFamily="18" charset="0"/>
              </a:rPr>
              <a:t>Valorar la importancia y la responsabilidad de su actitud en la prevención de los factores de riesgo de la madre y el niño(a), cumpliendo los principios de la ética médica en la solución de los problemas de salud de la mujer, la familia y la comunidad.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ea typeface="Times New Roman" panose="02020603050405020304" pitchFamily="18" charset="0"/>
              </a:rPr>
              <a:t>Valorar la educación de hábitos higiénicos y nutricionales para lograr la promoción de estilos de vida sanos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ea typeface="Times New Roman" panose="02020603050405020304" pitchFamily="18" charset="0"/>
              </a:rPr>
              <a:t>Realizar acciones de promoción de salud y prevención de las afecciones ginecológicas y obstétricas para mejorar el estado de salud sexual y reproductiva de las mujeres 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ea typeface="Times New Roman" panose="02020603050405020304" pitchFamily="18" charset="0"/>
              </a:rPr>
              <a:t>Diagnosticar las afecciones ginecológicas y obstétricas más frecuentes en la población.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ea typeface="Times New Roman" panose="02020603050405020304" pitchFamily="18" charset="0"/>
              </a:rPr>
              <a:t>Proponer la conducta a seguir con las pacientes que presentan afecciones obstétricas y/o ginecológicas.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ea typeface="Times New Roman" panose="02020603050405020304" pitchFamily="18" charset="0"/>
              </a:rPr>
              <a:t>Lograr una asistencia adecuada a la mujer en el trabajo de parto y puerperio. </a:t>
            </a:r>
          </a:p>
        </p:txBody>
      </p:sp>
      <p:sp>
        <p:nvSpPr>
          <p:cNvPr id="17420" name="Text Box 3"/>
          <p:cNvSpPr txBox="1">
            <a:spLocks noChangeArrowheads="1"/>
          </p:cNvSpPr>
          <p:nvPr/>
        </p:nvSpPr>
        <p:spPr bwMode="auto">
          <a:xfrm>
            <a:off x="2987824" y="243742"/>
            <a:ext cx="3240360" cy="463550"/>
          </a:xfrm>
          <a:prstGeom prst="rect">
            <a:avLst/>
          </a:prstGeom>
          <a:solidFill>
            <a:srgbClr val="00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OBJETIVOS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" name="Botón de acción: Comienzo 2">
            <a:hlinkClick r:id="rId3" action="ppaction://hlinksldjump" highlightClick="1"/>
          </p:cNvPr>
          <p:cNvSpPr/>
          <p:nvPr/>
        </p:nvSpPr>
        <p:spPr>
          <a:xfrm>
            <a:off x="8244408" y="6309320"/>
            <a:ext cx="504056" cy="36004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191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9552" y="170080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1600" dirty="0">
                <a:ea typeface="Times New Roman" panose="02020603050405020304" pitchFamily="18" charset="0"/>
              </a:rPr>
              <a:t>. </a:t>
            </a:r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1200" b="1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31740" y="487555"/>
            <a:ext cx="4608512" cy="1033233"/>
          </a:xfrm>
          <a:prstGeom prst="rect">
            <a:avLst/>
          </a:prstGeom>
          <a:solidFill>
            <a:srgbClr val="66FF66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s-ES_tradnl" sz="20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</a:rPr>
              <a:t>Sistema de habilidades </a:t>
            </a:r>
          </a:p>
          <a:p>
            <a:pPr algn="ctr" eaLnBrk="1" hangingPunct="1"/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77534" y="1923299"/>
            <a:ext cx="7992888" cy="46740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es-MX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Botón de acción: Comienzo 4">
            <a:hlinkClick r:id="rId2" action="ppaction://hlinksldjump" highlightClick="1"/>
          </p:cNvPr>
          <p:cNvSpPr/>
          <p:nvPr/>
        </p:nvSpPr>
        <p:spPr>
          <a:xfrm>
            <a:off x="8294420" y="6405320"/>
            <a:ext cx="612068" cy="33601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445889" y="2161094"/>
            <a:ext cx="78308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Confeccionar las historias clínicas ginecológicas y obstétricas.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Enseñar a todas las adolescentes y mujeres mayores la técnica del autoexamen de mamas y su preparación para la lactancia materna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Realizar:</a:t>
            </a:r>
          </a:p>
          <a:p>
            <a:pPr algn="just">
              <a:spcAft>
                <a:spcPts val="0"/>
              </a:spcAft>
            </a:pPr>
            <a:endParaRPr lang="es-MX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Charlas educativas que promuevan cambios en los estilos de vida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La inspección de genitales externos y el examen vaginal con espéculo (inspección y técnicas del test de Schiller y de ácido acético). El tacto bimanual y vaginal.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La toma de muestra para exudado vaginal, endocervical y colpocitología, (Test de Papanicolaou).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Examen del abdomen y de las mamas; conocer técnica correcta para la lactancia materna.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  <a:cs typeface="Arial" panose="020B0604020202020204" pitchFamily="34" charset="0"/>
              </a:rPr>
              <a:t>La determinación de signos de probabilidad de la gestación en el primer trimestre. </a:t>
            </a:r>
          </a:p>
        </p:txBody>
      </p:sp>
    </p:spTree>
    <p:extLst>
      <p:ext uri="{BB962C8B-B14F-4D97-AF65-F5344CB8AC3E}">
        <p14:creationId xmlns:p14="http://schemas.microsoft.com/office/powerpoint/2010/main" val="629827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11560" y="1844824"/>
            <a:ext cx="7870068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es-MX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Botón de acción: Comienzo 5">
            <a:hlinkClick r:id="rId2" action="ppaction://hlinksldjump" highlightClick="1"/>
          </p:cNvPr>
          <p:cNvSpPr/>
          <p:nvPr/>
        </p:nvSpPr>
        <p:spPr>
          <a:xfrm>
            <a:off x="8481628" y="6237312"/>
            <a:ext cx="396044" cy="5040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31740" y="431284"/>
            <a:ext cx="4608512" cy="1033233"/>
          </a:xfrm>
          <a:prstGeom prst="rect">
            <a:avLst/>
          </a:prstGeom>
          <a:solidFill>
            <a:srgbClr val="66FF66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s-ES_tradnl" sz="20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</a:rPr>
              <a:t>Sistema de habilidades </a:t>
            </a:r>
          </a:p>
          <a:p>
            <a:pPr algn="ctr" eaLnBrk="1" hangingPunct="1"/>
            <a:endParaRPr lang="es-ES_tradnl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39564" y="1945863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</a:rPr>
              <a:t>Las maniobras de Leopold de la segunda mitad de la gestación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</a:rPr>
              <a:t>La auscultación de los ruidos cardíacos fetales.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</a:rPr>
              <a:t>La asistencia al parto fisiológico y al alumbramiento asistido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</a:rPr>
              <a:t>El conteo de Apgar.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</a:rPr>
              <a:t>Asepsia y antisepsia para colocar o retirar la sonda uretral.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MX" dirty="0">
                <a:ea typeface="Times New Roman" panose="02020603050405020304" pitchFamily="18" charset="0"/>
              </a:rPr>
              <a:t>Asepsia y antisepsia de cuello y vagina para retirar el anticonceptivo intrauterino (DIU) cuando sea visible la guía.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s-MX" dirty="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4"/>
            </a:pPr>
            <a:r>
              <a:rPr lang="es-MX" dirty="0">
                <a:ea typeface="Times New Roman" panose="02020603050405020304" pitchFamily="18" charset="0"/>
              </a:rPr>
              <a:t>Observar de colposcopia en consultas donde se realiza este proceder y la punción abdominal y del fondo de saco de Douglas de ser necesario por el cuadro clínico de abdomen quirúrgico agudo.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4"/>
            </a:pPr>
            <a:r>
              <a:rPr lang="es-MX" dirty="0">
                <a:ea typeface="Times New Roman" panose="02020603050405020304" pitchFamily="18" charset="0"/>
              </a:rPr>
              <a:t>Examen integral del puerperio incluyendo la charla educativa de la técnica de lactancia materna exclusiva a toda demanda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4"/>
            </a:pPr>
            <a:r>
              <a:rPr lang="es-MX" dirty="0">
                <a:ea typeface="Times New Roman" panose="02020603050405020304" pitchFamily="18" charset="0"/>
              </a:rPr>
              <a:t>Identificar precozmente los signos de infección en las puérperas.</a:t>
            </a:r>
          </a:p>
          <a:p>
            <a:pPr algn="just">
              <a:spcAft>
                <a:spcPts val="0"/>
              </a:spcAft>
            </a:pPr>
            <a:endParaRPr lang="es-MX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04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6"/>
          <p:cNvSpPr txBox="1">
            <a:spLocks noChangeArrowheads="1"/>
          </p:cNvSpPr>
          <p:nvPr/>
        </p:nvSpPr>
        <p:spPr bwMode="auto">
          <a:xfrm>
            <a:off x="468313" y="1201738"/>
            <a:ext cx="8280151" cy="2308324"/>
          </a:xfrm>
          <a:prstGeom prst="rect">
            <a:avLst/>
          </a:prstGeom>
          <a:noFill/>
          <a:ln w="6350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 algn="just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003366"/>
                </a:solidFill>
                <a:cs typeface="Arial" panose="020B0604020202020204" pitchFamily="34" charset="0"/>
              </a:rPr>
              <a:t>Estudia los temas  relacionados con  la salud reproductiva así como se ocupa de promover y mantener una sexualidad sana, basada en conductas y estilos de vida saludables y seguros. </a:t>
            </a:r>
          </a:p>
          <a:p>
            <a:pPr marL="342900" indent="-342900" algn="just" eaLnBrk="1" hangingPunct="1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003366"/>
                </a:solidFill>
                <a:cs typeface="Arial" panose="020B0604020202020204" pitchFamily="34" charset="0"/>
              </a:rPr>
              <a:t>Prevenir, diagnosticar, tratar y rehabilitar en las diferentes etapas de la vida.</a:t>
            </a:r>
          </a:p>
        </p:txBody>
      </p:sp>
      <p:sp>
        <p:nvSpPr>
          <p:cNvPr id="4101" name="Line Callout 3 17"/>
          <p:cNvSpPr>
            <a:spLocks/>
          </p:cNvSpPr>
          <p:nvPr/>
        </p:nvSpPr>
        <p:spPr bwMode="auto">
          <a:xfrm>
            <a:off x="3419872" y="4365625"/>
            <a:ext cx="5112568" cy="1800225"/>
          </a:xfrm>
          <a:prstGeom prst="borderCallout3">
            <a:avLst>
              <a:gd name="adj1" fmla="val 48731"/>
              <a:gd name="adj2" fmla="val -4197"/>
              <a:gd name="adj3" fmla="val 44532"/>
              <a:gd name="adj4" fmla="val -42472"/>
              <a:gd name="adj5" fmla="val -8120"/>
              <a:gd name="adj6" fmla="val -41954"/>
              <a:gd name="adj7" fmla="val -42816"/>
              <a:gd name="adj8" fmla="val -5145"/>
            </a:avLst>
          </a:prstGeom>
          <a:solidFill>
            <a:srgbClr val="FFFF00"/>
          </a:solidFill>
          <a:ln w="63500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3563888" y="4679437"/>
            <a:ext cx="4538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2060"/>
                </a:solidFill>
              </a:rPr>
              <a:t>Ginecología y Obstetricia.</a:t>
            </a:r>
          </a:p>
          <a:p>
            <a:pPr algn="ctr"/>
            <a:r>
              <a:rPr lang="es-MX" sz="2400" b="1" dirty="0">
                <a:solidFill>
                  <a:srgbClr val="002060"/>
                </a:solidFill>
              </a:rPr>
              <a:t>Rama de la Medicina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FF6F69FC-1510-4D42-937B-0C95D29E1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6279"/>
            <a:ext cx="7920111" cy="586957"/>
          </a:xfrm>
          <a:prstGeom prst="rect">
            <a:avLst/>
          </a:prstGeom>
          <a:solidFill>
            <a:srgbClr val="17F75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Caracterización de la asignatura</a:t>
            </a:r>
            <a:endParaRPr lang="es-E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9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971550" y="1498600"/>
            <a:ext cx="7740650" cy="4740275"/>
          </a:xfrm>
          <a:prstGeom prst="rect">
            <a:avLst/>
          </a:prstGeom>
          <a:ln w="63500">
            <a:solidFill>
              <a:srgbClr val="002060"/>
            </a:solidFill>
          </a:ln>
        </p:spPr>
        <p:txBody>
          <a:bodyPr>
            <a:normAutofit fontScale="90000" lnSpcReduction="10000"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endParaRPr lang="es-ES_tradnl" sz="24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s-ES_tradnl" sz="24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la asignatura:</a:t>
            </a:r>
            <a:r>
              <a:rPr lang="es-ES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Ginecología y Obstetricia</a:t>
            </a:r>
            <a:br>
              <a:rPr lang="es-ES_tradnl" sz="2400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s-ES_tradnl" sz="2400" kern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Año académico: 4to . Plan D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s-ES_tradnl" sz="24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Semestre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2do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s-E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Duración: 10 semanas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br>
              <a:rPr lang="es-ES_tradnl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Fondo de  tiempo: </a:t>
            </a:r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248 horas ( 25 horas semanales 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s-ES_tradnl" sz="24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s-ES_tradnl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Vigente desde Abril 2019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br>
              <a:rPr lang="es-ES_tradnl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s-ES_tradnl" sz="24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059833" y="976312"/>
            <a:ext cx="3600400" cy="522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2800" b="1" kern="0" dirty="0">
                <a:latin typeface="Arial" pitchFamily="34" charset="0"/>
                <a:cs typeface="Arial" pitchFamily="34" charset="0"/>
              </a:rPr>
              <a:t>Carrera: Medicina</a:t>
            </a:r>
            <a:endParaRPr lang="es-ES" sz="2800" b="1" dirty="0"/>
          </a:p>
        </p:txBody>
      </p:sp>
      <p:sp>
        <p:nvSpPr>
          <p:cNvPr id="5129" name="Text Box 3"/>
          <p:cNvSpPr txBox="1">
            <a:spLocks noChangeArrowheads="1"/>
          </p:cNvSpPr>
          <p:nvPr/>
        </p:nvSpPr>
        <p:spPr bwMode="auto">
          <a:xfrm>
            <a:off x="828675" y="179388"/>
            <a:ext cx="7056438" cy="463550"/>
          </a:xfrm>
          <a:prstGeom prst="rect">
            <a:avLst/>
          </a:prstGeom>
          <a:solidFill>
            <a:srgbClr val="00FFFF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INFORMACIÓN GENERAL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79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467544" y="576309"/>
            <a:ext cx="8429065" cy="586957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3200" b="1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s-MX" sz="3200" b="1" dirty="0">
                <a:solidFill>
                  <a:srgbClr val="000066"/>
                </a:solidFill>
                <a:latin typeface="Arial" panose="020B0604020202020204" pitchFamily="34" charset="0"/>
              </a:rPr>
              <a:t>Relaciones curriculares de la asignatura</a:t>
            </a:r>
            <a:endParaRPr lang="es-ES" sz="32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TextBox 3"/>
          <p:cNvSpPr txBox="1">
            <a:spLocks noChangeArrowheads="1"/>
          </p:cNvSpPr>
          <p:nvPr/>
        </p:nvSpPr>
        <p:spPr bwMode="auto">
          <a:xfrm>
            <a:off x="1259632" y="1964008"/>
            <a:ext cx="5703759" cy="584775"/>
          </a:xfrm>
          <a:prstGeom prst="rect">
            <a:avLst/>
          </a:prstGeom>
          <a:solidFill>
            <a:srgbClr val="002060"/>
          </a:solidFill>
          <a:ln w="635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sz="3200" b="1" dirty="0">
                <a:solidFill>
                  <a:schemeClr val="bg1"/>
                </a:solidFill>
              </a:rPr>
              <a:t>Ginecología y Obstetricia </a:t>
            </a:r>
            <a:endParaRPr lang="es-ES" sz="3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2 Rectángulo"/>
          <p:cNvSpPr/>
          <p:nvPr/>
        </p:nvSpPr>
        <p:spPr>
          <a:xfrm>
            <a:off x="611560" y="3429000"/>
            <a:ext cx="3596607" cy="1631216"/>
          </a:xfrm>
          <a:prstGeom prst="rect">
            <a:avLst/>
          </a:prstGeom>
          <a:ln w="635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Relación horizontal: </a:t>
            </a:r>
            <a:r>
              <a:rPr lang="es-ES_tradnl" sz="20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Asignaturas propias del semestre: Cirugía, Pediatría Farmacología e Inglés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ES_tradnl" sz="2000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3 Rectángulo"/>
          <p:cNvSpPr/>
          <p:nvPr/>
        </p:nvSpPr>
        <p:spPr>
          <a:xfrm>
            <a:off x="4551946" y="3394735"/>
            <a:ext cx="4344663" cy="1631216"/>
          </a:xfrm>
          <a:prstGeom prst="rect">
            <a:avLst/>
          </a:prstGeom>
          <a:ln w="6350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20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Relación vertical: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0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establece con las asignaturas de la disciplina Medicina General Ciencias Biomédicas, Propedéutica Clínica</a:t>
            </a:r>
          </a:p>
        </p:txBody>
      </p:sp>
      <p:cxnSp>
        <p:nvCxnSpPr>
          <p:cNvPr id="16" name="Conector recto 15"/>
          <p:cNvCxnSpPr>
            <a:cxnSpLocks/>
            <a:stCxn id="12" idx="0"/>
            <a:endCxn id="6151" idx="2"/>
          </p:cNvCxnSpPr>
          <p:nvPr/>
        </p:nvCxnSpPr>
        <p:spPr>
          <a:xfrm flipV="1">
            <a:off x="2409864" y="2548783"/>
            <a:ext cx="1701648" cy="88021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cxnSpLocks/>
            <a:endCxn id="13" idx="0"/>
          </p:cNvCxnSpPr>
          <p:nvPr/>
        </p:nvCxnSpPr>
        <p:spPr>
          <a:xfrm>
            <a:off x="4860032" y="2571388"/>
            <a:ext cx="1864246" cy="82334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18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4331" y="3810711"/>
            <a:ext cx="4956601" cy="1128514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s-ES_tradnl" b="1" dirty="0">
                <a:solidFill>
                  <a:srgbClr val="FF0000"/>
                </a:solidFill>
                <a:latin typeface="Arial" panose="020B0604020202020204" pitchFamily="34" charset="0"/>
              </a:rPr>
              <a:t>Objetivos generales educativos</a:t>
            </a:r>
          </a:p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s-ES" b="1" dirty="0">
                <a:solidFill>
                  <a:srgbClr val="FF0000"/>
                </a:solidFill>
              </a:rPr>
              <a:t>Encaminados a la formación de</a:t>
            </a:r>
          </a:p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s-ES" b="1" dirty="0">
                <a:solidFill>
                  <a:srgbClr val="FF0000"/>
                </a:solidFill>
              </a:rPr>
              <a:t>valores y principios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17414" name="AutoShape 17"/>
          <p:cNvSpPr>
            <a:spLocks/>
          </p:cNvSpPr>
          <p:nvPr/>
        </p:nvSpPr>
        <p:spPr bwMode="auto">
          <a:xfrm>
            <a:off x="5509172" y="1596954"/>
            <a:ext cx="649287" cy="3313112"/>
          </a:xfrm>
          <a:prstGeom prst="rightBrace">
            <a:avLst>
              <a:gd name="adj1" fmla="val 42522"/>
              <a:gd name="adj2" fmla="val 50000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7420" name="Text Box 3"/>
          <p:cNvSpPr txBox="1">
            <a:spLocks noChangeArrowheads="1"/>
          </p:cNvSpPr>
          <p:nvPr/>
        </p:nvSpPr>
        <p:spPr bwMode="auto">
          <a:xfrm>
            <a:off x="828675" y="179388"/>
            <a:ext cx="7056438" cy="46355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 ANÁLISIS DEL SISTEMA DE OBJETIVOS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561703" y="1011860"/>
            <a:ext cx="936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</a:t>
            </a:r>
            <a:r>
              <a:rPr lang="es-MX" sz="8000" dirty="0"/>
              <a:t>7</a:t>
            </a:r>
          </a:p>
        </p:txBody>
      </p:sp>
      <p:sp>
        <p:nvSpPr>
          <p:cNvPr id="3" name="Botón de acción: Final 2">
            <a:hlinkClick r:id="rId3" action="ppaction://hlinksldjump" highlightClick="1"/>
          </p:cNvPr>
          <p:cNvSpPr/>
          <p:nvPr/>
        </p:nvSpPr>
        <p:spPr>
          <a:xfrm>
            <a:off x="8100392" y="6381328"/>
            <a:ext cx="504056" cy="288032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ext Box 8">
            <a:hlinkClick r:id="" action="ppaction://noaction"/>
            <a:extLst>
              <a:ext uri="{FF2B5EF4-FFF2-40B4-BE49-F238E27FC236}">
                <a16:creationId xmlns:a16="http://schemas.microsoft.com/office/drawing/2014/main" id="{5443B50B-C46A-4D7C-AF28-C98014B41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615717"/>
            <a:ext cx="4941895" cy="1025922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s-ES_tradnl" b="1" dirty="0">
                <a:solidFill>
                  <a:srgbClr val="002060"/>
                </a:solidFill>
              </a:rPr>
              <a:t>Objetivos generales instructivos</a:t>
            </a:r>
          </a:p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En función de precisar los conocimientos y las habilidades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18 Elipse">
            <a:extLst>
              <a:ext uri="{FF2B5EF4-FFF2-40B4-BE49-F238E27FC236}">
                <a16:creationId xmlns:a16="http://schemas.microsoft.com/office/drawing/2014/main" id="{AEB0E34E-4C58-4491-91E8-BDFB7C998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5796" y="1135423"/>
            <a:ext cx="2071687" cy="1143000"/>
          </a:xfrm>
          <a:prstGeom prst="ellips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1" name="18 Elipse">
            <a:extLst>
              <a:ext uri="{FF2B5EF4-FFF2-40B4-BE49-F238E27FC236}">
                <a16:creationId xmlns:a16="http://schemas.microsoft.com/office/drawing/2014/main" id="{B20240D2-870F-4ED9-9DBB-4ED9CD0D6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098" y="2667352"/>
            <a:ext cx="2475385" cy="1652692"/>
          </a:xfrm>
          <a:prstGeom prst="ellips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2" name="Text Box 8">
            <a:hlinkClick r:id="" action="ppaction://noaction"/>
            <a:extLst>
              <a:ext uri="{FF2B5EF4-FFF2-40B4-BE49-F238E27FC236}">
                <a16:creationId xmlns:a16="http://schemas.microsoft.com/office/drawing/2014/main" id="{3EFEE07B-F559-4BD7-ABC0-0EC706EA3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8578" y="3115471"/>
            <a:ext cx="2258905" cy="93358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s-ES_tradnl" sz="2400" b="1" dirty="0">
                <a:solidFill>
                  <a:srgbClr val="002060"/>
                </a:solidFill>
                <a:latin typeface="Arial" panose="020B0604020202020204" pitchFamily="34" charset="0"/>
              </a:rPr>
              <a:t>Objetivos</a:t>
            </a:r>
          </a:p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s-ES_tradnl" sz="2400" b="1" dirty="0">
                <a:solidFill>
                  <a:srgbClr val="002060"/>
                </a:solidFill>
              </a:rPr>
              <a:t>Formativos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4" name="Flecha: a la izquierda, derecha y arriba 3">
            <a:extLst>
              <a:ext uri="{FF2B5EF4-FFF2-40B4-BE49-F238E27FC236}">
                <a16:creationId xmlns:a16="http://schemas.microsoft.com/office/drawing/2014/main" id="{F366E939-AED3-4E7B-909D-E8CD28F5AD08}"/>
              </a:ext>
            </a:extLst>
          </p:cNvPr>
          <p:cNvSpPr/>
          <p:nvPr/>
        </p:nvSpPr>
        <p:spPr>
          <a:xfrm rot="5400000">
            <a:off x="4832656" y="2349973"/>
            <a:ext cx="1108702" cy="174346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D3373C07-FEC8-4547-AFE3-A4991CF35286}"/>
              </a:ext>
            </a:extLst>
          </p:cNvPr>
          <p:cNvSpPr/>
          <p:nvPr/>
        </p:nvSpPr>
        <p:spPr>
          <a:xfrm>
            <a:off x="5907388" y="17388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598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1258888" y="3141663"/>
            <a:ext cx="20891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s-ES_tradnl" sz="2000" b="1">
                <a:solidFill>
                  <a:srgbClr val="003366"/>
                </a:solidFill>
                <a:latin typeface="Arial" panose="020B0604020202020204" pitchFamily="34" charset="0"/>
              </a:rPr>
              <a:t>El contenido está formado por  los siguientes elementos.</a:t>
            </a:r>
          </a:p>
        </p:txBody>
      </p:sp>
      <p:sp>
        <p:nvSpPr>
          <p:cNvPr id="18435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64163" y="2384425"/>
            <a:ext cx="2592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000" b="1" dirty="0">
                <a:solidFill>
                  <a:srgbClr val="000066"/>
                </a:solidFill>
                <a:latin typeface="Arial" panose="020B0604020202020204" pitchFamily="34" charset="0"/>
              </a:rPr>
              <a:t>Sistema de </a:t>
            </a:r>
            <a:r>
              <a:rPr lang="es-ES" sz="2000" b="1" dirty="0">
                <a:solidFill>
                  <a:srgbClr val="000066"/>
                </a:solidFill>
                <a:latin typeface="Arial" panose="020B0604020202020204" pitchFamily="34" charset="0"/>
              </a:rPr>
              <a:t> conocimientos</a:t>
            </a:r>
            <a:endParaRPr lang="es-ES" sz="2000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AutoShape 11"/>
          <p:cNvSpPr>
            <a:spLocks noChangeArrowheads="1"/>
          </p:cNvSpPr>
          <p:nvPr/>
        </p:nvSpPr>
        <p:spPr bwMode="auto">
          <a:xfrm>
            <a:off x="1044575" y="3068638"/>
            <a:ext cx="3167063" cy="1727200"/>
          </a:xfrm>
          <a:prstGeom prst="rightArrowCallout">
            <a:avLst>
              <a:gd name="adj1" fmla="val 25000"/>
              <a:gd name="adj2" fmla="val 25000"/>
              <a:gd name="adj3" fmla="val 30561"/>
              <a:gd name="adj4" fmla="val 66667"/>
            </a:avLst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37" name="AutoShape 12"/>
          <p:cNvSpPr>
            <a:spLocks noChangeArrowheads="1"/>
          </p:cNvSpPr>
          <p:nvPr/>
        </p:nvSpPr>
        <p:spPr bwMode="auto">
          <a:xfrm>
            <a:off x="4500563" y="2133600"/>
            <a:ext cx="4319587" cy="3527425"/>
          </a:xfrm>
          <a:prstGeom prst="bracePair">
            <a:avLst>
              <a:gd name="adj" fmla="val 8333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41" name="Text Box 2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35600" y="3644900"/>
            <a:ext cx="2232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sz="2000" b="1">
                <a:solidFill>
                  <a:srgbClr val="000066"/>
                </a:solidFill>
                <a:latin typeface="Arial" panose="020B0604020202020204" pitchFamily="34" charset="0"/>
              </a:rPr>
              <a:t>Sistema de  habilidades</a:t>
            </a:r>
          </a:p>
        </p:txBody>
      </p:sp>
      <p:sp>
        <p:nvSpPr>
          <p:cNvPr id="18442" name="Text Box 22"/>
          <p:cNvSpPr txBox="1">
            <a:spLocks noChangeArrowheads="1"/>
          </p:cNvSpPr>
          <p:nvPr/>
        </p:nvSpPr>
        <p:spPr bwMode="auto">
          <a:xfrm>
            <a:off x="5508625" y="4868863"/>
            <a:ext cx="201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" sz="2000" b="1">
                <a:solidFill>
                  <a:srgbClr val="000066"/>
                </a:solidFill>
                <a:latin typeface="Arial" panose="020B0604020202020204" pitchFamily="34" charset="0"/>
              </a:rPr>
              <a:t>Sistema de valores</a:t>
            </a:r>
            <a:endParaRPr lang="es-ES" sz="2000" b="1">
              <a:latin typeface="Arial" panose="020B0604020202020204" pitchFamily="34" charset="0"/>
            </a:endParaRPr>
          </a:p>
        </p:txBody>
      </p:sp>
      <p:sp>
        <p:nvSpPr>
          <p:cNvPr id="18445" name="Text Box 3"/>
          <p:cNvSpPr txBox="1">
            <a:spLocks noChangeArrowheads="1"/>
          </p:cNvSpPr>
          <p:nvPr/>
        </p:nvSpPr>
        <p:spPr bwMode="auto">
          <a:xfrm>
            <a:off x="828675" y="179388"/>
            <a:ext cx="7056438" cy="46355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DEL SISTEMA DE CONTENIDOS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84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85113" y="3716338"/>
            <a:ext cx="215900" cy="215900"/>
          </a:xfrm>
          <a:prstGeom prst="actionButtonHelp">
            <a:avLst/>
          </a:prstGeom>
          <a:solidFill>
            <a:srgbClr val="00B8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48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85113" y="2492375"/>
            <a:ext cx="215900" cy="215900"/>
          </a:xfrm>
          <a:prstGeom prst="actionButtonHelp">
            <a:avLst/>
          </a:prstGeom>
          <a:solidFill>
            <a:srgbClr val="00B8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4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85113" y="5013325"/>
            <a:ext cx="215900" cy="215900"/>
          </a:xfrm>
          <a:prstGeom prst="actionButtonHelp">
            <a:avLst/>
          </a:prstGeom>
          <a:solidFill>
            <a:srgbClr val="00B8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859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2195736" y="971910"/>
            <a:ext cx="4896544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s-ES_tradnl" sz="2000" b="1" dirty="0">
                <a:solidFill>
                  <a:srgbClr val="003366"/>
                </a:solidFill>
                <a:latin typeface="Arial" panose="020B0604020202020204" pitchFamily="34" charset="0"/>
              </a:rPr>
              <a:t>Contempla  15 temas fundamentales</a:t>
            </a:r>
          </a:p>
        </p:txBody>
      </p:sp>
      <p:sp>
        <p:nvSpPr>
          <p:cNvPr id="18435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28302" y="1448543"/>
            <a:ext cx="7631411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1. Anatomía y fisiología de la mujer en sus diferentes etapas.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2. </a:t>
            </a:r>
            <a:r>
              <a:rPr lang="es-MX" sz="2000" b="1" dirty="0">
                <a:solidFill>
                  <a:srgbClr val="C00000"/>
                </a:solidFill>
              </a:rPr>
              <a:t>Salud sexual y reproductiva. Riesgo pre concepcional. Planificación familiar. Anticoncepción.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C00000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C00000"/>
                </a:solidFill>
              </a:rPr>
              <a:t>3. Trastornos de la fertilidad en la pareja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4. Embarazo normal. Atención prenatal.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5. Parto normal. Puerperio normal. Lactancia materna. Infección puerperal.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6. Alteraciones del término de la gestación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7. Riesgo obstétrico y embarazo complicado con otras afecciones. </a:t>
            </a:r>
          </a:p>
        </p:txBody>
      </p:sp>
      <p:sp>
        <p:nvSpPr>
          <p:cNvPr id="18437" name="AutoShape 12"/>
          <p:cNvSpPr>
            <a:spLocks noChangeArrowheads="1"/>
          </p:cNvSpPr>
          <p:nvPr/>
        </p:nvSpPr>
        <p:spPr bwMode="auto">
          <a:xfrm>
            <a:off x="251520" y="1512431"/>
            <a:ext cx="8784976" cy="4952870"/>
          </a:xfrm>
          <a:prstGeom prst="bracePair">
            <a:avLst>
              <a:gd name="adj" fmla="val 8333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45" name="Text Box 3"/>
          <p:cNvSpPr txBox="1">
            <a:spLocks noChangeArrowheads="1"/>
          </p:cNvSpPr>
          <p:nvPr/>
        </p:nvSpPr>
        <p:spPr bwMode="auto">
          <a:xfrm>
            <a:off x="828675" y="179388"/>
            <a:ext cx="7056438" cy="463550"/>
          </a:xfrm>
          <a:prstGeom prst="rect">
            <a:avLst/>
          </a:prstGeom>
          <a:solidFill>
            <a:srgbClr val="17F75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DEL SISTEMA DE CONTENIDOS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31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2123728" y="740135"/>
            <a:ext cx="4896544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s-ES_tradnl" sz="2000" b="1" dirty="0">
                <a:solidFill>
                  <a:srgbClr val="003366"/>
                </a:solidFill>
                <a:latin typeface="Arial" panose="020B0604020202020204" pitchFamily="34" charset="0"/>
              </a:rPr>
              <a:t>Contempla  15 temas fundamentales</a:t>
            </a:r>
          </a:p>
        </p:txBody>
      </p:sp>
      <p:sp>
        <p:nvSpPr>
          <p:cNvPr id="18435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28302" y="1448543"/>
            <a:ext cx="770413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8. Grandes síndromes en Ginecología. 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9. Infecciones de transmisión sexual. Enfermedad inflamatoria pélvica. 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10. Afecciones mamarias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11. Etapas extremas de la vida:  Infanto – juvenil y Climaterio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12. Afecciones benignas de la vulva y la vagina.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13. Prolapso genital y estado afines 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14. Afecciones benignas y malignas de vulva, cuello uterino y endometrio.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sz="2000" b="1" dirty="0">
              <a:solidFill>
                <a:srgbClr val="000066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sz="2000" b="1" dirty="0">
                <a:solidFill>
                  <a:srgbClr val="000066"/>
                </a:solidFill>
              </a:rPr>
              <a:t>15. Tumores de ovario.</a:t>
            </a:r>
          </a:p>
        </p:txBody>
      </p:sp>
      <p:sp>
        <p:nvSpPr>
          <p:cNvPr id="18437" name="AutoShape 12"/>
          <p:cNvSpPr>
            <a:spLocks noChangeArrowheads="1"/>
          </p:cNvSpPr>
          <p:nvPr/>
        </p:nvSpPr>
        <p:spPr bwMode="auto">
          <a:xfrm>
            <a:off x="251520" y="1300882"/>
            <a:ext cx="8784976" cy="5472195"/>
          </a:xfrm>
          <a:prstGeom prst="bracePair">
            <a:avLst>
              <a:gd name="adj" fmla="val 8333"/>
            </a:avLst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/>
          </a:p>
        </p:txBody>
      </p:sp>
      <p:sp>
        <p:nvSpPr>
          <p:cNvPr id="18445" name="Text Box 3"/>
          <p:cNvSpPr txBox="1">
            <a:spLocks noChangeArrowheads="1"/>
          </p:cNvSpPr>
          <p:nvPr/>
        </p:nvSpPr>
        <p:spPr bwMode="auto">
          <a:xfrm>
            <a:off x="828675" y="179388"/>
            <a:ext cx="7056438" cy="463550"/>
          </a:xfrm>
          <a:prstGeom prst="rect">
            <a:avLst/>
          </a:prstGeom>
          <a:solidFill>
            <a:srgbClr val="17F75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ES_tradnl" sz="2400" b="1" dirty="0">
                <a:solidFill>
                  <a:srgbClr val="000066"/>
                </a:solidFill>
                <a:latin typeface="Arial" panose="020B0604020202020204" pitchFamily="34" charset="0"/>
              </a:rPr>
              <a:t>ANÁLISIS DEL SISTEMA DE CONTENIDOS</a:t>
            </a:r>
            <a:endParaRPr lang="es-ES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8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cdb2004c029gl</Template>
  <TotalTime>3570</TotalTime>
  <Words>1919</Words>
  <Application>Microsoft Office PowerPoint</Application>
  <PresentationFormat>Presentación en pantalla (4:3)</PresentationFormat>
  <Paragraphs>245</Paragraphs>
  <Slides>27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Calibri</vt:lpstr>
      <vt:lpstr>Tahoma</vt:lpstr>
      <vt:lpstr>Times New Roman</vt:lpstr>
      <vt:lpstr>Wingdings</vt:lpstr>
      <vt:lpstr>Tema de Office</vt:lpstr>
      <vt:lpstr>2_Tema de Office</vt:lpstr>
      <vt:lpstr>5_Tema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DR</dc:creator>
  <cp:lastModifiedBy>Joel</cp:lastModifiedBy>
  <cp:revision>443</cp:revision>
  <dcterms:created xsi:type="dcterms:W3CDTF">2017-04-25T19:51:54Z</dcterms:created>
  <dcterms:modified xsi:type="dcterms:W3CDTF">2020-03-03T18:26:16Z</dcterms:modified>
</cp:coreProperties>
</file>