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530" r:id="rId2"/>
    <p:sldId id="531" r:id="rId3"/>
    <p:sldId id="532" r:id="rId4"/>
    <p:sldId id="533" r:id="rId5"/>
    <p:sldId id="534" r:id="rId6"/>
    <p:sldId id="554" r:id="rId7"/>
    <p:sldId id="555" r:id="rId8"/>
    <p:sldId id="556" r:id="rId9"/>
    <p:sldId id="557" r:id="rId1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E2C5"/>
    <a:srgbClr val="080808"/>
    <a:srgbClr val="FFCC66"/>
    <a:srgbClr val="777777"/>
    <a:srgbClr val="4D4D4D"/>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50" autoAdjust="0"/>
    <p:restoredTop sz="91281" autoAdjust="0"/>
  </p:normalViewPr>
  <p:slideViewPr>
    <p:cSldViewPr>
      <p:cViewPr varScale="1">
        <p:scale>
          <a:sx n="66" d="100"/>
          <a:sy n="66" d="100"/>
        </p:scale>
        <p:origin x="148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4C807D-ACAA-4742-B382-4EE3E2BAD3D2}" type="datetimeFigureOut">
              <a:rPr lang="es-ES" smtClean="0"/>
              <a:pPr/>
              <a:t>03/03/20</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97D98A-01DF-4BE1-9463-1D27CC413B25}" type="slidenum">
              <a:rPr lang="es-ES" smtClean="0"/>
              <a:pPr/>
              <a:t>‹Nº›</a:t>
            </a:fld>
            <a:endParaRPr lang="es-ES"/>
          </a:p>
        </p:txBody>
      </p:sp>
    </p:spTree>
    <p:extLst>
      <p:ext uri="{BB962C8B-B14F-4D97-AF65-F5344CB8AC3E}">
        <p14:creationId xmlns:p14="http://schemas.microsoft.com/office/powerpoint/2010/main" val="1821165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dirty="0"/>
              <a:t>Las formas organizativas fundamentales del trabajo docente en la educación superior son: </a:t>
            </a:r>
          </a:p>
        </p:txBody>
      </p:sp>
      <p:sp>
        <p:nvSpPr>
          <p:cNvPr id="4" name="3 Marcador de número de diapositiva"/>
          <p:cNvSpPr>
            <a:spLocks noGrp="1"/>
          </p:cNvSpPr>
          <p:nvPr>
            <p:ph type="sldNum" sz="quarter" idx="10"/>
          </p:nvPr>
        </p:nvSpPr>
        <p:spPr/>
        <p:txBody>
          <a:bodyPr/>
          <a:lstStyle/>
          <a:p>
            <a:fld id="{DC97D98A-01DF-4BE1-9463-1D27CC413B25}" type="slidenum">
              <a:rPr lang="es-ES" smtClean="0"/>
              <a:pPr/>
              <a:t>1</a:t>
            </a:fld>
            <a:endParaRPr lang="es-ES"/>
          </a:p>
        </p:txBody>
      </p:sp>
    </p:spTree>
    <p:extLst>
      <p:ext uri="{BB962C8B-B14F-4D97-AF65-F5344CB8AC3E}">
        <p14:creationId xmlns:p14="http://schemas.microsoft.com/office/powerpoint/2010/main" val="828067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endParaRPr lang="es-E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s-ES"/>
          </a:p>
        </p:txBody>
      </p:sp>
      <p:sp>
        <p:nvSpPr>
          <p:cNvPr id="4" name="Date Placeholder 3"/>
          <p:cNvSpPr>
            <a:spLocks noGrp="1"/>
          </p:cNvSpPr>
          <p:nvPr>
            <p:ph type="dt" sz="half" idx="10"/>
          </p:nvPr>
        </p:nvSpPr>
        <p:spPr/>
        <p:txBody>
          <a:bodyPr/>
          <a:lstStyle/>
          <a:p>
            <a:fld id="{85777301-5B5E-49CD-B7B9-6305778AC264}" type="datetimeFigureOut">
              <a:rPr lang="es-ES" smtClean="0"/>
              <a:pPr/>
              <a:t>03/03/20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BDB7F68-9DDB-4741-8E15-2628C3136EB8}" type="slidenum">
              <a:rPr lang="es-ES" smtClean="0"/>
              <a:pPr/>
              <a:t>‹Nº›</a:t>
            </a:fld>
            <a:endParaRPr lang="es-ES"/>
          </a:p>
        </p:txBody>
      </p:sp>
    </p:spTree>
    <p:extLst>
      <p:ext uri="{BB962C8B-B14F-4D97-AF65-F5344CB8AC3E}">
        <p14:creationId xmlns:p14="http://schemas.microsoft.com/office/powerpoint/2010/main" val="2984682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p>
            <a:fld id="{85777301-5B5E-49CD-B7B9-6305778AC264}" type="datetimeFigureOut">
              <a:rPr lang="es-ES" smtClean="0"/>
              <a:pPr/>
              <a:t>03/03/20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BDB7F68-9DDB-4741-8E15-2628C3136EB8}" type="slidenum">
              <a:rPr lang="es-ES" smtClean="0"/>
              <a:pPr/>
              <a:t>‹Nº›</a:t>
            </a:fld>
            <a:endParaRPr lang="es-ES"/>
          </a:p>
        </p:txBody>
      </p:sp>
    </p:spTree>
    <p:extLst>
      <p:ext uri="{BB962C8B-B14F-4D97-AF65-F5344CB8AC3E}">
        <p14:creationId xmlns:p14="http://schemas.microsoft.com/office/powerpoint/2010/main" val="4104610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a:t>Click to edit Master title style</a:t>
            </a:r>
            <a:endParaRPr lang="es-ES"/>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p>
            <a:fld id="{85777301-5B5E-49CD-B7B9-6305778AC264}" type="datetimeFigureOut">
              <a:rPr lang="es-ES" smtClean="0"/>
              <a:pPr/>
              <a:t>03/03/20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BDB7F68-9DDB-4741-8E15-2628C3136EB8}" type="slidenum">
              <a:rPr lang="es-ES" smtClean="0"/>
              <a:pPr/>
              <a:t>‹Nº›</a:t>
            </a:fld>
            <a:endParaRPr lang="es-ES"/>
          </a:p>
        </p:txBody>
      </p:sp>
    </p:spTree>
    <p:extLst>
      <p:ext uri="{BB962C8B-B14F-4D97-AF65-F5344CB8AC3E}">
        <p14:creationId xmlns:p14="http://schemas.microsoft.com/office/powerpoint/2010/main" val="3030891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p>
            <a:fld id="{85777301-5B5E-49CD-B7B9-6305778AC264}" type="datetimeFigureOut">
              <a:rPr lang="es-ES" smtClean="0"/>
              <a:pPr/>
              <a:t>03/03/20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BDB7F68-9DDB-4741-8E15-2628C3136EB8}" type="slidenum">
              <a:rPr lang="es-ES" smtClean="0"/>
              <a:pPr/>
              <a:t>‹Nº›</a:t>
            </a:fld>
            <a:endParaRPr lang="es-ES"/>
          </a:p>
        </p:txBody>
      </p:sp>
    </p:spTree>
    <p:extLst>
      <p:ext uri="{BB962C8B-B14F-4D97-AF65-F5344CB8AC3E}">
        <p14:creationId xmlns:p14="http://schemas.microsoft.com/office/powerpoint/2010/main" val="2654884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endParaRPr lang="es-E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777301-5B5E-49CD-B7B9-6305778AC264}" type="datetimeFigureOut">
              <a:rPr lang="es-ES" smtClean="0"/>
              <a:pPr/>
              <a:t>03/03/20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BDB7F68-9DDB-4741-8E15-2628C3136EB8}" type="slidenum">
              <a:rPr lang="es-ES" smtClean="0"/>
              <a:pPr/>
              <a:t>‹Nº›</a:t>
            </a:fld>
            <a:endParaRPr lang="es-ES"/>
          </a:p>
        </p:txBody>
      </p:sp>
    </p:spTree>
    <p:extLst>
      <p:ext uri="{BB962C8B-B14F-4D97-AF65-F5344CB8AC3E}">
        <p14:creationId xmlns:p14="http://schemas.microsoft.com/office/powerpoint/2010/main" val="1463177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p:cNvSpPr>
            <a:spLocks noGrp="1"/>
          </p:cNvSpPr>
          <p:nvPr>
            <p:ph type="dt" sz="half" idx="10"/>
          </p:nvPr>
        </p:nvSpPr>
        <p:spPr/>
        <p:txBody>
          <a:bodyPr/>
          <a:lstStyle/>
          <a:p>
            <a:fld id="{85777301-5B5E-49CD-B7B9-6305778AC264}" type="datetimeFigureOut">
              <a:rPr lang="es-ES" smtClean="0"/>
              <a:pPr/>
              <a:t>03/03/20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BDB7F68-9DDB-4741-8E15-2628C3136EB8}" type="slidenum">
              <a:rPr lang="es-ES" smtClean="0"/>
              <a:pPr/>
              <a:t>‹Nº›</a:t>
            </a:fld>
            <a:endParaRPr lang="es-ES"/>
          </a:p>
        </p:txBody>
      </p:sp>
    </p:spTree>
    <p:extLst>
      <p:ext uri="{BB962C8B-B14F-4D97-AF65-F5344CB8AC3E}">
        <p14:creationId xmlns:p14="http://schemas.microsoft.com/office/powerpoint/2010/main" val="4199580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s-E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p:cNvSpPr>
            <a:spLocks noGrp="1"/>
          </p:cNvSpPr>
          <p:nvPr>
            <p:ph type="dt" sz="half" idx="10"/>
          </p:nvPr>
        </p:nvSpPr>
        <p:spPr/>
        <p:txBody>
          <a:bodyPr/>
          <a:lstStyle/>
          <a:p>
            <a:fld id="{85777301-5B5E-49CD-B7B9-6305778AC264}" type="datetimeFigureOut">
              <a:rPr lang="es-ES" smtClean="0"/>
              <a:pPr/>
              <a:t>03/03/20</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8BDB7F68-9DDB-4741-8E15-2628C3136EB8}" type="slidenum">
              <a:rPr lang="es-ES" smtClean="0"/>
              <a:pPr/>
              <a:t>‹Nº›</a:t>
            </a:fld>
            <a:endParaRPr lang="es-ES"/>
          </a:p>
        </p:txBody>
      </p:sp>
    </p:spTree>
    <p:extLst>
      <p:ext uri="{BB962C8B-B14F-4D97-AF65-F5344CB8AC3E}">
        <p14:creationId xmlns:p14="http://schemas.microsoft.com/office/powerpoint/2010/main" val="1825459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Date Placeholder 2"/>
          <p:cNvSpPr>
            <a:spLocks noGrp="1"/>
          </p:cNvSpPr>
          <p:nvPr>
            <p:ph type="dt" sz="half" idx="10"/>
          </p:nvPr>
        </p:nvSpPr>
        <p:spPr/>
        <p:txBody>
          <a:bodyPr/>
          <a:lstStyle/>
          <a:p>
            <a:fld id="{85777301-5B5E-49CD-B7B9-6305778AC264}" type="datetimeFigureOut">
              <a:rPr lang="es-ES" smtClean="0"/>
              <a:pPr/>
              <a:t>03/03/20</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8BDB7F68-9DDB-4741-8E15-2628C3136EB8}" type="slidenum">
              <a:rPr lang="es-ES" smtClean="0"/>
              <a:pPr/>
              <a:t>‹Nº›</a:t>
            </a:fld>
            <a:endParaRPr lang="es-ES"/>
          </a:p>
        </p:txBody>
      </p:sp>
    </p:spTree>
    <p:extLst>
      <p:ext uri="{BB962C8B-B14F-4D97-AF65-F5344CB8AC3E}">
        <p14:creationId xmlns:p14="http://schemas.microsoft.com/office/powerpoint/2010/main" val="3292451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777301-5B5E-49CD-B7B9-6305778AC264}" type="datetimeFigureOut">
              <a:rPr lang="es-ES" smtClean="0"/>
              <a:pPr/>
              <a:t>03/03/20</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8BDB7F68-9DDB-4741-8E15-2628C3136EB8}" type="slidenum">
              <a:rPr lang="es-ES" smtClean="0"/>
              <a:pPr/>
              <a:t>‹Nº›</a:t>
            </a:fld>
            <a:endParaRPr lang="es-ES"/>
          </a:p>
        </p:txBody>
      </p:sp>
    </p:spTree>
    <p:extLst>
      <p:ext uri="{BB962C8B-B14F-4D97-AF65-F5344CB8AC3E}">
        <p14:creationId xmlns:p14="http://schemas.microsoft.com/office/powerpoint/2010/main" val="2167048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s-ES"/>
          </a:p>
        </p:txBody>
      </p:sp>
      <p:sp>
        <p:nvSpPr>
          <p:cNvPr id="3" name="Content Placeholder 2"/>
          <p:cNvSpPr>
            <a:spLocks noGrp="1"/>
          </p:cNvSpPr>
          <p:nvPr>
            <p:ph idx="1"/>
          </p:nvPr>
        </p:nvSpPr>
        <p:spPr>
          <a:xfrm>
            <a:off x="3575051"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777301-5B5E-49CD-B7B9-6305778AC264}" type="datetimeFigureOut">
              <a:rPr lang="es-ES" smtClean="0"/>
              <a:pPr/>
              <a:t>03/03/20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BDB7F68-9DDB-4741-8E15-2628C3136EB8}" type="slidenum">
              <a:rPr lang="es-ES" smtClean="0"/>
              <a:pPr/>
              <a:t>‹Nº›</a:t>
            </a:fld>
            <a:endParaRPr lang="es-ES"/>
          </a:p>
        </p:txBody>
      </p:sp>
    </p:spTree>
    <p:extLst>
      <p:ext uri="{BB962C8B-B14F-4D97-AF65-F5344CB8AC3E}">
        <p14:creationId xmlns:p14="http://schemas.microsoft.com/office/powerpoint/2010/main" val="2131513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s-E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777301-5B5E-49CD-B7B9-6305778AC264}" type="datetimeFigureOut">
              <a:rPr lang="es-ES" smtClean="0"/>
              <a:pPr/>
              <a:t>03/03/20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BDB7F68-9DDB-4741-8E15-2628C3136EB8}" type="slidenum">
              <a:rPr lang="es-ES" smtClean="0"/>
              <a:pPr/>
              <a:t>‹Nº›</a:t>
            </a:fld>
            <a:endParaRPr lang="es-ES"/>
          </a:p>
        </p:txBody>
      </p:sp>
    </p:spTree>
    <p:extLst>
      <p:ext uri="{BB962C8B-B14F-4D97-AF65-F5344CB8AC3E}">
        <p14:creationId xmlns:p14="http://schemas.microsoft.com/office/powerpoint/2010/main" val="2846886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777301-5B5E-49CD-B7B9-6305778AC264}" type="datetimeFigureOut">
              <a:rPr lang="es-ES" smtClean="0"/>
              <a:pPr/>
              <a:t>03/03/20</a:t>
            </a:fld>
            <a:endParaRPr lang="es-ES"/>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DB7F68-9DDB-4741-8E15-2628C3136EB8}" type="slidenum">
              <a:rPr lang="es-ES" smtClean="0"/>
              <a:pPr/>
              <a:t>‹Nº›</a:t>
            </a:fld>
            <a:endParaRPr lang="es-ES"/>
          </a:p>
        </p:txBody>
      </p:sp>
    </p:spTree>
    <p:extLst>
      <p:ext uri="{BB962C8B-B14F-4D97-AF65-F5344CB8AC3E}">
        <p14:creationId xmlns:p14="http://schemas.microsoft.com/office/powerpoint/2010/main" val="1503067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2 Subtítulo"/>
          <p:cNvSpPr>
            <a:spLocks noGrp="1"/>
          </p:cNvSpPr>
          <p:nvPr>
            <p:ph type="subTitle" idx="1"/>
          </p:nvPr>
        </p:nvSpPr>
        <p:spPr>
          <a:xfrm>
            <a:off x="1043112" y="2060699"/>
            <a:ext cx="7417320" cy="4176613"/>
          </a:xfrm>
        </p:spPr>
        <p:txBody>
          <a:bodyPr>
            <a:noAutofit/>
          </a:bodyPr>
          <a:lstStyle/>
          <a:p>
            <a:pPr marL="342900" indent="-342900" algn="l" eaLnBrk="1" hangingPunct="1">
              <a:buFont typeface="Wingdings" pitchFamily="2" charset="2"/>
              <a:buChar char="Ø"/>
            </a:pPr>
            <a:r>
              <a:rPr lang="es-ES" sz="2800" dirty="0">
                <a:solidFill>
                  <a:srgbClr val="002060"/>
                </a:solidFill>
                <a:latin typeface="Arial" pitchFamily="34" charset="0"/>
                <a:cs typeface="Arial" pitchFamily="34" charset="0"/>
              </a:rPr>
              <a:t>La clase. </a:t>
            </a:r>
          </a:p>
          <a:p>
            <a:pPr marL="342900" indent="-342900" algn="l" eaLnBrk="1" hangingPunct="1">
              <a:buFont typeface="Wingdings" pitchFamily="2" charset="2"/>
              <a:buChar char="Ø"/>
            </a:pPr>
            <a:r>
              <a:rPr lang="es-ES" sz="2800" dirty="0">
                <a:solidFill>
                  <a:srgbClr val="002060"/>
                </a:solidFill>
                <a:latin typeface="Arial" pitchFamily="34" charset="0"/>
                <a:cs typeface="Arial" pitchFamily="34" charset="0"/>
              </a:rPr>
              <a:t>La práctica de estudio. </a:t>
            </a:r>
          </a:p>
          <a:p>
            <a:pPr marL="342900" indent="-342900" algn="l" eaLnBrk="1" hangingPunct="1">
              <a:buFont typeface="Wingdings" pitchFamily="2" charset="2"/>
              <a:buChar char="Ø"/>
            </a:pPr>
            <a:r>
              <a:rPr lang="es-ES" sz="2800" dirty="0">
                <a:solidFill>
                  <a:srgbClr val="002060"/>
                </a:solidFill>
                <a:latin typeface="Arial" pitchFamily="34" charset="0"/>
                <a:cs typeface="Arial" pitchFamily="34" charset="0"/>
              </a:rPr>
              <a:t>La práctica laboral. </a:t>
            </a:r>
          </a:p>
          <a:p>
            <a:pPr marL="342900" indent="-342900" algn="l" eaLnBrk="1" hangingPunct="1">
              <a:buFont typeface="Wingdings" pitchFamily="2" charset="2"/>
              <a:buChar char="Ø"/>
            </a:pPr>
            <a:r>
              <a:rPr lang="es-ES" sz="2800" dirty="0">
                <a:solidFill>
                  <a:srgbClr val="002060"/>
                </a:solidFill>
                <a:latin typeface="Arial" pitchFamily="34" charset="0"/>
                <a:cs typeface="Arial" pitchFamily="34" charset="0"/>
              </a:rPr>
              <a:t>El trabajo investigativo de los estudiantes. </a:t>
            </a:r>
          </a:p>
          <a:p>
            <a:pPr marL="342900" indent="-342900" algn="l" eaLnBrk="1" hangingPunct="1">
              <a:buFont typeface="Wingdings" pitchFamily="2" charset="2"/>
              <a:buChar char="Ø"/>
            </a:pPr>
            <a:r>
              <a:rPr lang="es-ES" sz="2800" dirty="0">
                <a:solidFill>
                  <a:srgbClr val="002060"/>
                </a:solidFill>
                <a:latin typeface="Arial" pitchFamily="34" charset="0"/>
                <a:cs typeface="Arial" pitchFamily="34" charset="0"/>
              </a:rPr>
              <a:t>La auto preparación de los estudiantes</a:t>
            </a:r>
          </a:p>
          <a:p>
            <a:pPr marL="342900" indent="-342900" algn="l" eaLnBrk="1" hangingPunct="1">
              <a:buFont typeface="Wingdings" pitchFamily="2" charset="2"/>
              <a:buChar char="Ø"/>
            </a:pPr>
            <a:r>
              <a:rPr lang="es-ES" sz="2800" dirty="0">
                <a:solidFill>
                  <a:srgbClr val="002060"/>
                </a:solidFill>
                <a:latin typeface="Arial" pitchFamily="34" charset="0"/>
                <a:cs typeface="Arial" pitchFamily="34" charset="0"/>
              </a:rPr>
              <a:t>La consulta docente. </a:t>
            </a:r>
          </a:p>
          <a:p>
            <a:pPr marL="342900" indent="-342900" algn="l" eaLnBrk="1" hangingPunct="1">
              <a:buFont typeface="Wingdings" pitchFamily="2" charset="2"/>
              <a:buChar char="Ø"/>
            </a:pPr>
            <a:r>
              <a:rPr lang="es-ES" sz="2800" dirty="0">
                <a:solidFill>
                  <a:srgbClr val="002060"/>
                </a:solidFill>
                <a:latin typeface="Arial" pitchFamily="34" charset="0"/>
                <a:cs typeface="Arial" pitchFamily="34" charset="0"/>
              </a:rPr>
              <a:t>La tutoría. </a:t>
            </a:r>
          </a:p>
        </p:txBody>
      </p:sp>
      <p:sp>
        <p:nvSpPr>
          <p:cNvPr id="2" name="1 Rectángulo"/>
          <p:cNvSpPr/>
          <p:nvPr/>
        </p:nvSpPr>
        <p:spPr>
          <a:xfrm>
            <a:off x="1187450" y="692150"/>
            <a:ext cx="6984950" cy="792163"/>
          </a:xfrm>
          <a:prstGeom prst="rect">
            <a:avLst/>
          </a:prstGeom>
          <a:solidFill>
            <a:schemeClr val="bg1">
              <a:lumMod val="95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2800" b="1" dirty="0">
                <a:solidFill>
                  <a:srgbClr val="002060"/>
                </a:solidFill>
                <a:latin typeface="Arial" pitchFamily="34" charset="0"/>
                <a:cs typeface="Arial" pitchFamily="34" charset="0"/>
              </a:rPr>
              <a:t>Formas Organizativas de la enseñanza</a:t>
            </a:r>
            <a:br>
              <a:rPr lang="es-ES" sz="2800" b="1" dirty="0">
                <a:solidFill>
                  <a:srgbClr val="002060"/>
                </a:solidFill>
                <a:latin typeface="Arial" pitchFamily="34" charset="0"/>
                <a:cs typeface="Arial" pitchFamily="34" charset="0"/>
              </a:rPr>
            </a:br>
            <a:r>
              <a:rPr lang="es-ES" sz="2800" b="1" dirty="0">
                <a:solidFill>
                  <a:srgbClr val="002060"/>
                </a:solidFill>
                <a:latin typeface="Arial" pitchFamily="34" charset="0"/>
                <a:cs typeface="Arial" pitchFamily="34" charset="0"/>
              </a:rPr>
              <a:t>Resolución  2/2018</a:t>
            </a:r>
          </a:p>
        </p:txBody>
      </p:sp>
    </p:spTree>
    <p:extLst>
      <p:ext uri="{BB962C8B-B14F-4D97-AF65-F5344CB8AC3E}">
        <p14:creationId xmlns:p14="http://schemas.microsoft.com/office/powerpoint/2010/main" val="3728475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 Box 1026"/>
          <p:cNvSpPr txBox="1">
            <a:spLocks noChangeArrowheads="1"/>
          </p:cNvSpPr>
          <p:nvPr/>
        </p:nvSpPr>
        <p:spPr bwMode="auto">
          <a:xfrm>
            <a:off x="467544" y="1342509"/>
            <a:ext cx="2475871" cy="646331"/>
          </a:xfrm>
          <a:prstGeom prst="rect">
            <a:avLst/>
          </a:prstGeom>
          <a:solidFill>
            <a:srgbClr val="002060"/>
          </a:solidFill>
          <a:ln w="38100">
            <a:noFill/>
            <a:miter lim="800000"/>
            <a:headEnd/>
            <a:tailEnd/>
          </a:ln>
          <a:effectLst/>
        </p:spPr>
        <p:txBody>
          <a:bodyPr wrap="none">
            <a:spAutoFit/>
          </a:bodyPr>
          <a:lstStyle/>
          <a:p>
            <a:pPr>
              <a:defRPr/>
            </a:pPr>
            <a:r>
              <a:rPr lang="es-ES_tradnl" sz="3600" b="1" dirty="0">
                <a:solidFill>
                  <a:schemeClr val="bg1"/>
                </a:solidFill>
                <a:latin typeface="Arial" pitchFamily="34" charset="0"/>
                <a:cs typeface="Arial" pitchFamily="34" charset="0"/>
              </a:rPr>
              <a:t>LA CLASE</a:t>
            </a:r>
          </a:p>
        </p:txBody>
      </p:sp>
      <p:sp>
        <p:nvSpPr>
          <p:cNvPr id="27651" name="Text Box 1028"/>
          <p:cNvSpPr txBox="1">
            <a:spLocks noChangeArrowheads="1"/>
          </p:cNvSpPr>
          <p:nvPr/>
        </p:nvSpPr>
        <p:spPr bwMode="auto">
          <a:xfrm>
            <a:off x="3499048" y="404664"/>
            <a:ext cx="5105400" cy="2677656"/>
          </a:xfrm>
          <a:prstGeom prst="rect">
            <a:avLst/>
          </a:prstGeom>
          <a:solidFill>
            <a:schemeClr val="bg1"/>
          </a:solidFill>
          <a:ln w="50800">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just" eaLnBrk="1" hangingPunct="1"/>
            <a:r>
              <a:rPr lang="es-ES_tradnl" dirty="0">
                <a:solidFill>
                  <a:srgbClr val="002060"/>
                </a:solidFill>
                <a:latin typeface="Arial" pitchFamily="34" charset="0"/>
                <a:cs typeface="Arial" pitchFamily="34" charset="0"/>
              </a:rPr>
              <a:t>Actividad de interrelación entre profesores y alumnos en busca  de  la asimilación del contenido  objeto de  estudio,</a:t>
            </a:r>
            <a:r>
              <a:rPr lang="es-ES" dirty="0">
                <a:solidFill>
                  <a:srgbClr val="002060"/>
                </a:solidFill>
                <a:latin typeface="Arial" pitchFamily="34" charset="0"/>
                <a:cs typeface="Arial" pitchFamily="34" charset="0"/>
              </a:rPr>
              <a:t> desarrollo de habilidades y la formación de valores e intereses cognoscitivos y profesionales en los estudiantes.</a:t>
            </a:r>
            <a:endParaRPr lang="es-ES_tradnl" dirty="0">
              <a:solidFill>
                <a:srgbClr val="002060"/>
              </a:solidFill>
              <a:latin typeface="Arial" pitchFamily="34" charset="0"/>
              <a:cs typeface="Arial" pitchFamily="34" charset="0"/>
            </a:endParaRPr>
          </a:p>
        </p:txBody>
      </p:sp>
      <p:sp>
        <p:nvSpPr>
          <p:cNvPr id="27653" name="Rectangle 1039"/>
          <p:cNvSpPr>
            <a:spLocks noChangeArrowheads="1"/>
          </p:cNvSpPr>
          <p:nvPr/>
        </p:nvSpPr>
        <p:spPr bwMode="auto">
          <a:xfrm>
            <a:off x="3419872" y="3471391"/>
            <a:ext cx="5544616" cy="4616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s-ES_tradnl" sz="2400" b="1" dirty="0">
                <a:solidFill>
                  <a:srgbClr val="002060"/>
                </a:solidFill>
                <a:latin typeface="Arial" pitchFamily="34" charset="0"/>
                <a:cs typeface="Arial" pitchFamily="34" charset="0"/>
              </a:rPr>
              <a:t>Teórico, práctico y teórico - práctico</a:t>
            </a:r>
          </a:p>
        </p:txBody>
      </p:sp>
      <p:sp>
        <p:nvSpPr>
          <p:cNvPr id="27656" name="Rectangle 1045"/>
          <p:cNvSpPr>
            <a:spLocks noChangeArrowheads="1"/>
          </p:cNvSpPr>
          <p:nvPr/>
        </p:nvSpPr>
        <p:spPr bwMode="auto">
          <a:xfrm>
            <a:off x="3492500" y="5943600"/>
            <a:ext cx="511175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0000"/>
              </a:lnSpc>
              <a:buClr>
                <a:schemeClr val="accent1"/>
              </a:buClr>
            </a:pPr>
            <a:r>
              <a:rPr lang="es-ES_tradnl" b="1">
                <a:latin typeface="Verdana" pitchFamily="34" charset="0"/>
              </a:rPr>
              <a:t> </a:t>
            </a:r>
          </a:p>
        </p:txBody>
      </p:sp>
      <p:sp>
        <p:nvSpPr>
          <p:cNvPr id="27658" name="Rectangle 1047"/>
          <p:cNvSpPr>
            <a:spLocks noChangeArrowheads="1"/>
          </p:cNvSpPr>
          <p:nvPr/>
        </p:nvSpPr>
        <p:spPr bwMode="auto">
          <a:xfrm>
            <a:off x="323528" y="3420289"/>
            <a:ext cx="2484976" cy="584775"/>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s-ES_tradnl" sz="3200" b="1" dirty="0">
                <a:solidFill>
                  <a:srgbClr val="C00000"/>
                </a:solidFill>
                <a:latin typeface="Arial" pitchFamily="34" charset="0"/>
                <a:cs typeface="Arial" pitchFamily="34" charset="0"/>
              </a:rPr>
              <a:t>de  carácter</a:t>
            </a:r>
          </a:p>
        </p:txBody>
      </p:sp>
      <p:cxnSp>
        <p:nvCxnSpPr>
          <p:cNvPr id="3" name="2 Conector recto"/>
          <p:cNvCxnSpPr>
            <a:stCxn id="76802" idx="3"/>
          </p:cNvCxnSpPr>
          <p:nvPr/>
        </p:nvCxnSpPr>
        <p:spPr>
          <a:xfrm flipV="1">
            <a:off x="2943415" y="1665674"/>
            <a:ext cx="549085" cy="1"/>
          </a:xfrm>
          <a:prstGeom prst="line">
            <a:avLst/>
          </a:prstGeom>
          <a:ln w="63500">
            <a:solidFill>
              <a:srgbClr val="002060"/>
            </a:solidFill>
          </a:ln>
        </p:spPr>
        <p:style>
          <a:lnRef idx="1">
            <a:schemeClr val="accent1"/>
          </a:lnRef>
          <a:fillRef idx="0">
            <a:schemeClr val="accent1"/>
          </a:fillRef>
          <a:effectRef idx="0">
            <a:schemeClr val="accent1"/>
          </a:effectRef>
          <a:fontRef idx="minor">
            <a:schemeClr val="tx1"/>
          </a:fontRef>
        </p:style>
      </p:cxnSp>
      <p:sp>
        <p:nvSpPr>
          <p:cNvPr id="6" name="5 Flecha derecha"/>
          <p:cNvSpPr/>
          <p:nvPr/>
        </p:nvSpPr>
        <p:spPr>
          <a:xfrm>
            <a:off x="2987824" y="3429000"/>
            <a:ext cx="281091" cy="484632"/>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Rectángulo"/>
          <p:cNvSpPr/>
          <p:nvPr/>
        </p:nvSpPr>
        <p:spPr>
          <a:xfrm>
            <a:off x="323528" y="3420289"/>
            <a:ext cx="8640960" cy="584775"/>
          </a:xfrm>
          <a:prstGeom prst="rect">
            <a:avLst/>
          </a:prstGeom>
          <a:noFill/>
          <a:ln w="635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CuadroTexto"/>
          <p:cNvSpPr txBox="1"/>
          <p:nvPr/>
        </p:nvSpPr>
        <p:spPr>
          <a:xfrm>
            <a:off x="3268688" y="4191471"/>
            <a:ext cx="3247528" cy="523220"/>
          </a:xfrm>
          <a:prstGeom prst="rect">
            <a:avLst/>
          </a:prstGeom>
          <a:solidFill>
            <a:schemeClr val="bg1">
              <a:lumMod val="95000"/>
            </a:schemeClr>
          </a:solidFill>
        </p:spPr>
        <p:txBody>
          <a:bodyPr wrap="square" rtlCol="0">
            <a:spAutoFit/>
          </a:bodyPr>
          <a:lstStyle/>
          <a:p>
            <a:r>
              <a:rPr lang="es-MX" sz="2800" b="1" dirty="0">
                <a:solidFill>
                  <a:srgbClr val="002060"/>
                </a:solidFill>
                <a:latin typeface="Arial" pitchFamily="34" charset="0"/>
                <a:cs typeface="Arial" pitchFamily="34" charset="0"/>
              </a:rPr>
              <a:t>Tipos de clases</a:t>
            </a:r>
          </a:p>
        </p:txBody>
      </p:sp>
      <p:sp>
        <p:nvSpPr>
          <p:cNvPr id="9" name="8 CuadroTexto"/>
          <p:cNvSpPr txBox="1"/>
          <p:nvPr/>
        </p:nvSpPr>
        <p:spPr>
          <a:xfrm>
            <a:off x="1979712" y="4941168"/>
            <a:ext cx="5760640" cy="1785104"/>
          </a:xfrm>
          <a:prstGeom prst="rect">
            <a:avLst/>
          </a:prstGeom>
          <a:noFill/>
          <a:ln w="50800">
            <a:solidFill>
              <a:srgbClr val="002060"/>
            </a:solidFill>
          </a:ln>
        </p:spPr>
        <p:txBody>
          <a:bodyPr wrap="square" rtlCol="0">
            <a:spAutoFit/>
          </a:bodyPr>
          <a:lstStyle/>
          <a:p>
            <a:pPr marL="285750" indent="-285750">
              <a:buFontTx/>
              <a:buChar char="-"/>
            </a:pPr>
            <a:r>
              <a:rPr lang="es-MX" sz="2200" dirty="0">
                <a:solidFill>
                  <a:srgbClr val="002060"/>
                </a:solidFill>
                <a:latin typeface="Arial" pitchFamily="34" charset="0"/>
                <a:cs typeface="Arial" pitchFamily="34" charset="0"/>
              </a:rPr>
              <a:t>Conferencias</a:t>
            </a:r>
          </a:p>
          <a:p>
            <a:pPr marL="285750" indent="-285750">
              <a:buFontTx/>
              <a:buChar char="-"/>
            </a:pPr>
            <a:r>
              <a:rPr lang="es-MX" sz="2200" dirty="0">
                <a:solidFill>
                  <a:srgbClr val="002060"/>
                </a:solidFill>
                <a:latin typeface="Arial" pitchFamily="34" charset="0"/>
                <a:cs typeface="Arial" pitchFamily="34" charset="0"/>
              </a:rPr>
              <a:t>Seminarios</a:t>
            </a:r>
          </a:p>
          <a:p>
            <a:pPr marL="285750" indent="-285750">
              <a:buFontTx/>
              <a:buChar char="-"/>
            </a:pPr>
            <a:r>
              <a:rPr lang="es-MX" sz="2200" dirty="0">
                <a:solidFill>
                  <a:srgbClr val="002060"/>
                </a:solidFill>
                <a:latin typeface="Arial" pitchFamily="34" charset="0"/>
                <a:cs typeface="Arial" pitchFamily="34" charset="0"/>
              </a:rPr>
              <a:t>Clases prácticas y teórico prácticas</a:t>
            </a:r>
          </a:p>
          <a:p>
            <a:pPr marL="285750" indent="-285750">
              <a:buFontTx/>
              <a:buChar char="-"/>
            </a:pPr>
            <a:r>
              <a:rPr lang="es-MX" sz="2200" dirty="0">
                <a:solidFill>
                  <a:srgbClr val="002060"/>
                </a:solidFill>
                <a:latin typeface="Arial" pitchFamily="34" charset="0"/>
                <a:cs typeface="Arial" pitchFamily="34" charset="0"/>
              </a:rPr>
              <a:t>Prácticas de laboratorio</a:t>
            </a:r>
          </a:p>
          <a:p>
            <a:pPr marL="285750" indent="-285750">
              <a:buFontTx/>
              <a:buChar char="-"/>
            </a:pPr>
            <a:r>
              <a:rPr lang="es-MX" sz="2200" dirty="0">
                <a:solidFill>
                  <a:srgbClr val="002060"/>
                </a:solidFill>
                <a:latin typeface="Arial" pitchFamily="34" charset="0"/>
                <a:cs typeface="Arial" pitchFamily="34" charset="0"/>
              </a:rPr>
              <a:t>Taller</a:t>
            </a:r>
          </a:p>
        </p:txBody>
      </p:sp>
    </p:spTree>
    <p:extLst>
      <p:ext uri="{BB962C8B-B14F-4D97-AF65-F5344CB8AC3E}">
        <p14:creationId xmlns:p14="http://schemas.microsoft.com/office/powerpoint/2010/main" val="912578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76802"/>
                                        </p:tgtEl>
                                        <p:attrNameLst>
                                          <p:attrName>style.visibility</p:attrName>
                                        </p:attrNameLst>
                                      </p:cBhvr>
                                      <p:to>
                                        <p:strVal val="visible"/>
                                      </p:to>
                                    </p:set>
                                    <p:animEffect transition="in" filter="wipe(down)">
                                      <p:cBhvr>
                                        <p:cTn id="7" dur="580">
                                          <p:stCondLst>
                                            <p:cond delay="0"/>
                                          </p:stCondLst>
                                        </p:cTn>
                                        <p:tgtEl>
                                          <p:spTgt spid="76802"/>
                                        </p:tgtEl>
                                      </p:cBhvr>
                                    </p:animEffect>
                                    <p:anim calcmode="lin" valueType="num">
                                      <p:cBhvr>
                                        <p:cTn id="8" dur="1822" tmFilter="0,0; 0.14,0.36; 0.43,0.73; 0.71,0.91; 1.0,1.0">
                                          <p:stCondLst>
                                            <p:cond delay="0"/>
                                          </p:stCondLst>
                                        </p:cTn>
                                        <p:tgtEl>
                                          <p:spTgt spid="7680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680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680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680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6802"/>
                                        </p:tgtEl>
                                        <p:attrNameLst>
                                          <p:attrName>ppt_y</p:attrName>
                                        </p:attrNameLst>
                                      </p:cBhvr>
                                      <p:tavLst>
                                        <p:tav tm="0" fmla="#ppt_y-sin(pi*$)/81">
                                          <p:val>
                                            <p:fltVal val="0"/>
                                          </p:val>
                                        </p:tav>
                                        <p:tav tm="100000">
                                          <p:val>
                                            <p:fltVal val="1"/>
                                          </p:val>
                                        </p:tav>
                                      </p:tavLst>
                                    </p:anim>
                                    <p:animScale>
                                      <p:cBhvr>
                                        <p:cTn id="13" dur="26">
                                          <p:stCondLst>
                                            <p:cond delay="650"/>
                                          </p:stCondLst>
                                        </p:cTn>
                                        <p:tgtEl>
                                          <p:spTgt spid="76802"/>
                                        </p:tgtEl>
                                      </p:cBhvr>
                                      <p:to x="100000" y="60000"/>
                                    </p:animScale>
                                    <p:animScale>
                                      <p:cBhvr>
                                        <p:cTn id="14" dur="166" decel="50000">
                                          <p:stCondLst>
                                            <p:cond delay="676"/>
                                          </p:stCondLst>
                                        </p:cTn>
                                        <p:tgtEl>
                                          <p:spTgt spid="76802"/>
                                        </p:tgtEl>
                                      </p:cBhvr>
                                      <p:to x="100000" y="100000"/>
                                    </p:animScale>
                                    <p:animScale>
                                      <p:cBhvr>
                                        <p:cTn id="15" dur="26">
                                          <p:stCondLst>
                                            <p:cond delay="1312"/>
                                          </p:stCondLst>
                                        </p:cTn>
                                        <p:tgtEl>
                                          <p:spTgt spid="76802"/>
                                        </p:tgtEl>
                                      </p:cBhvr>
                                      <p:to x="100000" y="80000"/>
                                    </p:animScale>
                                    <p:animScale>
                                      <p:cBhvr>
                                        <p:cTn id="16" dur="166" decel="50000">
                                          <p:stCondLst>
                                            <p:cond delay="1338"/>
                                          </p:stCondLst>
                                        </p:cTn>
                                        <p:tgtEl>
                                          <p:spTgt spid="76802"/>
                                        </p:tgtEl>
                                      </p:cBhvr>
                                      <p:to x="100000" y="100000"/>
                                    </p:animScale>
                                    <p:animScale>
                                      <p:cBhvr>
                                        <p:cTn id="17" dur="26">
                                          <p:stCondLst>
                                            <p:cond delay="1642"/>
                                          </p:stCondLst>
                                        </p:cTn>
                                        <p:tgtEl>
                                          <p:spTgt spid="76802"/>
                                        </p:tgtEl>
                                      </p:cBhvr>
                                      <p:to x="100000" y="90000"/>
                                    </p:animScale>
                                    <p:animScale>
                                      <p:cBhvr>
                                        <p:cTn id="18" dur="166" decel="50000">
                                          <p:stCondLst>
                                            <p:cond delay="1668"/>
                                          </p:stCondLst>
                                        </p:cTn>
                                        <p:tgtEl>
                                          <p:spTgt spid="76802"/>
                                        </p:tgtEl>
                                      </p:cBhvr>
                                      <p:to x="100000" y="100000"/>
                                    </p:animScale>
                                    <p:animScale>
                                      <p:cBhvr>
                                        <p:cTn id="19" dur="26">
                                          <p:stCondLst>
                                            <p:cond delay="1808"/>
                                          </p:stCondLst>
                                        </p:cTn>
                                        <p:tgtEl>
                                          <p:spTgt spid="76802"/>
                                        </p:tgtEl>
                                      </p:cBhvr>
                                      <p:to x="100000" y="95000"/>
                                    </p:animScale>
                                    <p:animScale>
                                      <p:cBhvr>
                                        <p:cTn id="20" dur="166" decel="50000">
                                          <p:stCondLst>
                                            <p:cond delay="1834"/>
                                          </p:stCondLst>
                                        </p:cTn>
                                        <p:tgtEl>
                                          <p:spTgt spid="7680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CuadroTexto 4"/>
          <p:cNvSpPr txBox="1">
            <a:spLocks noChangeArrowheads="1"/>
          </p:cNvSpPr>
          <p:nvPr/>
        </p:nvSpPr>
        <p:spPr bwMode="auto">
          <a:xfrm>
            <a:off x="323850" y="746125"/>
            <a:ext cx="8502650" cy="522288"/>
          </a:xfrm>
          <a:prstGeom prst="rect">
            <a:avLst/>
          </a:prstGeom>
          <a:solidFill>
            <a:srgbClr val="002060"/>
          </a:solidFill>
          <a:ln w="63500">
            <a:solidFill>
              <a:srgbClr val="002060"/>
            </a:solidFill>
            <a:miter lim="800000"/>
            <a:headEnd/>
            <a:tailEnd/>
          </a:ln>
        </p:spPr>
        <p:txBody>
          <a:bodyPr>
            <a:spAutoFit/>
          </a:bodyPr>
          <a:lstStyle>
            <a:lvl1pPr>
              <a:defRPr b="1">
                <a:solidFill>
                  <a:schemeClr val="tx1"/>
                </a:solidFill>
                <a:latin typeface="Arial" pitchFamily="34" charset="0"/>
              </a:defRPr>
            </a:lvl1pPr>
            <a:lvl2pPr marL="742950" indent="-285750">
              <a:defRPr b="1">
                <a:solidFill>
                  <a:schemeClr val="tx1"/>
                </a:solidFill>
                <a:latin typeface="Arial" pitchFamily="34" charset="0"/>
              </a:defRPr>
            </a:lvl2pPr>
            <a:lvl3pPr marL="1143000" indent="-228600">
              <a:defRPr b="1">
                <a:solidFill>
                  <a:schemeClr val="tx1"/>
                </a:solidFill>
                <a:latin typeface="Arial" pitchFamily="34" charset="0"/>
              </a:defRPr>
            </a:lvl3pPr>
            <a:lvl4pPr marL="1600200" indent="-228600">
              <a:defRPr b="1">
                <a:solidFill>
                  <a:schemeClr val="tx1"/>
                </a:solidFill>
                <a:latin typeface="Arial" pitchFamily="34" charset="0"/>
              </a:defRPr>
            </a:lvl4pPr>
            <a:lvl5pPr marL="2057400" indent="-22860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buClr>
                <a:srgbClr val="000000"/>
              </a:buClr>
              <a:buSzPct val="100000"/>
              <a:buFont typeface="Times New Roman" pitchFamily="18" charset="0"/>
              <a:buNone/>
            </a:pPr>
            <a:r>
              <a:rPr lang="es-ES" sz="2400">
                <a:solidFill>
                  <a:srgbClr val="FFFFFF"/>
                </a:solidFill>
                <a:cs typeface="Arial" pitchFamily="34" charset="0"/>
              </a:rPr>
              <a:t>            </a:t>
            </a:r>
            <a:r>
              <a:rPr lang="es-ES" sz="2800">
                <a:solidFill>
                  <a:srgbClr val="FFFFFF"/>
                </a:solidFill>
                <a:cs typeface="Arial" pitchFamily="34" charset="0"/>
              </a:rPr>
              <a:t>Las clases</a:t>
            </a:r>
            <a:endParaRPr lang="es-ES" sz="2800">
              <a:solidFill>
                <a:srgbClr val="EE9F00"/>
              </a:solidFill>
              <a:cs typeface="Arial" pitchFamily="34" charset="0"/>
            </a:endParaRPr>
          </a:p>
        </p:txBody>
      </p:sp>
      <p:sp>
        <p:nvSpPr>
          <p:cNvPr id="6" name="7 Rectángulo redondeado"/>
          <p:cNvSpPr/>
          <p:nvPr/>
        </p:nvSpPr>
        <p:spPr>
          <a:xfrm>
            <a:off x="2074863" y="2060575"/>
            <a:ext cx="6811962" cy="839788"/>
          </a:xfrm>
          <a:prstGeom prst="roundRect">
            <a:avLst/>
          </a:prstGeom>
          <a:solidFill>
            <a:sysClr val="window" lastClr="FFFFFF"/>
          </a:solidFill>
          <a:ln w="63500" cap="flat" cmpd="sng" algn="ctr">
            <a:solidFill>
              <a:srgbClr val="000066"/>
            </a:solidFill>
            <a:prstDash val="solid"/>
            <a:miter lim="800000"/>
          </a:ln>
          <a:effectLst/>
        </p:spPr>
        <p:txBody>
          <a:bodyPr anchor="ctr"/>
          <a:lstStyle/>
          <a:p>
            <a:pPr algn="ctr" eaLnBrk="1" fontAlgn="auto" hangingPunct="1">
              <a:spcBef>
                <a:spcPts val="0"/>
              </a:spcBef>
              <a:spcAft>
                <a:spcPts val="0"/>
              </a:spcAft>
              <a:buClr>
                <a:srgbClr val="000000"/>
              </a:buClr>
              <a:buSzPct val="100000"/>
              <a:buFont typeface="Times New Roman" pitchFamily="18" charset="0"/>
              <a:buNone/>
              <a:defRPr/>
            </a:pPr>
            <a:endParaRPr lang="es-ES" kern="0">
              <a:solidFill>
                <a:srgbClr val="FFFFFF"/>
              </a:solidFill>
              <a:latin typeface="Calibri"/>
            </a:endParaRPr>
          </a:p>
        </p:txBody>
      </p:sp>
      <p:sp>
        <p:nvSpPr>
          <p:cNvPr id="7" name="8 Rectángulo redondeado"/>
          <p:cNvSpPr/>
          <p:nvPr/>
        </p:nvSpPr>
        <p:spPr>
          <a:xfrm>
            <a:off x="2074863" y="3924300"/>
            <a:ext cx="6811962" cy="1160463"/>
          </a:xfrm>
          <a:prstGeom prst="roundRect">
            <a:avLst/>
          </a:prstGeom>
          <a:solidFill>
            <a:sysClr val="window" lastClr="FFFFFF"/>
          </a:solidFill>
          <a:ln w="63500" cap="flat" cmpd="sng" algn="ctr">
            <a:solidFill>
              <a:srgbClr val="000066"/>
            </a:solidFill>
            <a:prstDash val="solid"/>
            <a:miter lim="800000"/>
          </a:ln>
          <a:effectLst/>
        </p:spPr>
        <p:txBody>
          <a:bodyPr anchor="ctr"/>
          <a:lstStyle/>
          <a:p>
            <a:pPr algn="ctr" eaLnBrk="1" fontAlgn="auto" hangingPunct="1">
              <a:spcBef>
                <a:spcPts val="0"/>
              </a:spcBef>
              <a:spcAft>
                <a:spcPts val="0"/>
              </a:spcAft>
              <a:buClr>
                <a:srgbClr val="000000"/>
              </a:buClr>
              <a:buSzPct val="100000"/>
              <a:buFont typeface="Times New Roman" pitchFamily="18" charset="0"/>
              <a:buNone/>
              <a:defRPr/>
            </a:pPr>
            <a:endParaRPr lang="es-ES" kern="0">
              <a:solidFill>
                <a:srgbClr val="FFFFFF"/>
              </a:solidFill>
              <a:latin typeface="Calibri"/>
            </a:endParaRPr>
          </a:p>
        </p:txBody>
      </p:sp>
      <p:sp>
        <p:nvSpPr>
          <p:cNvPr id="8" name="11 Rectángulo"/>
          <p:cNvSpPr>
            <a:spLocks noChangeArrowheads="1"/>
          </p:cNvSpPr>
          <p:nvPr/>
        </p:nvSpPr>
        <p:spPr bwMode="auto">
          <a:xfrm>
            <a:off x="2411414" y="2155825"/>
            <a:ext cx="647541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fontAlgn="auto" hangingPunct="1">
              <a:spcBef>
                <a:spcPct val="20000"/>
              </a:spcBef>
              <a:spcAft>
                <a:spcPts val="0"/>
              </a:spcAft>
              <a:buClr>
                <a:srgbClr val="000000"/>
              </a:buClr>
              <a:buSzPct val="100000"/>
              <a:buFont typeface="Times New Roman" pitchFamily="18" charset="0"/>
              <a:buNone/>
              <a:defRPr/>
            </a:pPr>
            <a:r>
              <a:rPr lang="es-ES" b="0" kern="0" dirty="0">
                <a:solidFill>
                  <a:srgbClr val="002060"/>
                </a:solidFill>
                <a:latin typeface="Arial" pitchFamily="34" charset="0"/>
                <a:cs typeface="Arial" pitchFamily="34" charset="0"/>
              </a:rPr>
              <a:t>En ella el alumno inicia la apropiación del contenido y el papel principal lo desempeña el profesor (conferencia).</a:t>
            </a:r>
          </a:p>
        </p:txBody>
      </p:sp>
      <p:sp>
        <p:nvSpPr>
          <p:cNvPr id="9" name="12 Rectángulo"/>
          <p:cNvSpPr>
            <a:spLocks noChangeArrowheads="1"/>
          </p:cNvSpPr>
          <p:nvPr/>
        </p:nvSpPr>
        <p:spPr bwMode="auto">
          <a:xfrm>
            <a:off x="2484438" y="3979863"/>
            <a:ext cx="6342062"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eaLnBrk="1" fontAlgn="auto" hangingPunct="1">
              <a:spcBef>
                <a:spcPct val="20000"/>
              </a:spcBef>
              <a:spcAft>
                <a:spcPts val="0"/>
              </a:spcAft>
              <a:buClr>
                <a:srgbClr val="000000"/>
              </a:buClr>
              <a:buSzPct val="100000"/>
              <a:buFont typeface="Times New Roman" pitchFamily="18" charset="0"/>
              <a:buNone/>
              <a:defRPr/>
            </a:pPr>
            <a:r>
              <a:rPr lang="es-ES" sz="1900" b="0" kern="0" dirty="0">
                <a:solidFill>
                  <a:srgbClr val="002060"/>
                </a:solidFill>
                <a:latin typeface="Arial" pitchFamily="34" charset="0"/>
                <a:cs typeface="Arial" pitchFamily="34" charset="0"/>
              </a:rPr>
              <a:t>En ella el estudiante trabaja con el contenido y desarrolla la habilidad (clase práctica, práctica de laboratorio y el taller).</a:t>
            </a:r>
          </a:p>
        </p:txBody>
      </p:sp>
      <p:sp>
        <p:nvSpPr>
          <p:cNvPr id="10" name="13 Elipse"/>
          <p:cNvSpPr/>
          <p:nvPr/>
        </p:nvSpPr>
        <p:spPr>
          <a:xfrm>
            <a:off x="350838" y="2060575"/>
            <a:ext cx="2127250" cy="863600"/>
          </a:xfrm>
          <a:prstGeom prst="ellipse">
            <a:avLst/>
          </a:prstGeom>
          <a:solidFill>
            <a:srgbClr val="5B9BD5">
              <a:lumMod val="20000"/>
              <a:lumOff val="80000"/>
            </a:srgbClr>
          </a:solidFill>
          <a:ln w="63500" cap="flat" cmpd="sng" algn="ctr">
            <a:solidFill>
              <a:srgbClr val="000066"/>
            </a:solidFill>
            <a:prstDash val="solid"/>
            <a:miter lim="800000"/>
          </a:ln>
          <a:effectLst/>
        </p:spPr>
        <p:txBody>
          <a:bodyPr anchor="ctr"/>
          <a:lstStyle/>
          <a:p>
            <a:pPr algn="ctr" eaLnBrk="1" fontAlgn="auto" hangingPunct="1">
              <a:spcBef>
                <a:spcPts val="0"/>
              </a:spcBef>
              <a:spcAft>
                <a:spcPts val="0"/>
              </a:spcAft>
              <a:buClr>
                <a:srgbClr val="000000"/>
              </a:buClr>
              <a:buSzPct val="100000"/>
              <a:buFont typeface="Times New Roman" pitchFamily="18" charset="0"/>
              <a:buNone/>
              <a:defRPr/>
            </a:pPr>
            <a:endParaRPr lang="es-ES" kern="0">
              <a:solidFill>
                <a:srgbClr val="FFFFFF"/>
              </a:solidFill>
              <a:latin typeface="Calibri"/>
            </a:endParaRPr>
          </a:p>
        </p:txBody>
      </p:sp>
      <p:sp>
        <p:nvSpPr>
          <p:cNvPr id="11" name="14 Rectángulo"/>
          <p:cNvSpPr>
            <a:spLocks noChangeArrowheads="1"/>
          </p:cNvSpPr>
          <p:nvPr/>
        </p:nvSpPr>
        <p:spPr bwMode="auto">
          <a:xfrm>
            <a:off x="660400" y="2133600"/>
            <a:ext cx="1463675"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fontAlgn="auto" hangingPunct="1">
              <a:spcBef>
                <a:spcPts val="0"/>
              </a:spcBef>
              <a:spcAft>
                <a:spcPts val="0"/>
              </a:spcAft>
              <a:buClr>
                <a:srgbClr val="000000"/>
              </a:buClr>
              <a:buSzPct val="100000"/>
              <a:buFont typeface="Times New Roman" pitchFamily="18" charset="0"/>
              <a:buNone/>
              <a:defRPr/>
            </a:pPr>
            <a:r>
              <a:rPr lang="es-ES" sz="1500" b="1" kern="0" dirty="0">
                <a:solidFill>
                  <a:srgbClr val="002060"/>
                </a:solidFill>
                <a:latin typeface="Arial" pitchFamily="34" charset="0"/>
                <a:cs typeface="Arial" pitchFamily="34" charset="0"/>
              </a:rPr>
              <a:t>Introducción de nuevos contenidos</a:t>
            </a:r>
          </a:p>
        </p:txBody>
      </p:sp>
      <p:sp>
        <p:nvSpPr>
          <p:cNvPr id="12" name="15 Elipse"/>
          <p:cNvSpPr/>
          <p:nvPr/>
        </p:nvSpPr>
        <p:spPr>
          <a:xfrm>
            <a:off x="350838" y="3959225"/>
            <a:ext cx="2127250" cy="1125538"/>
          </a:xfrm>
          <a:prstGeom prst="ellipse">
            <a:avLst/>
          </a:prstGeom>
          <a:solidFill>
            <a:srgbClr val="5B9BD5">
              <a:lumMod val="20000"/>
              <a:lumOff val="80000"/>
            </a:srgbClr>
          </a:solidFill>
          <a:ln w="63500" cap="flat" cmpd="sng" algn="ctr">
            <a:solidFill>
              <a:srgbClr val="000066"/>
            </a:solidFill>
            <a:prstDash val="solid"/>
            <a:miter lim="800000"/>
          </a:ln>
          <a:effectLst/>
        </p:spPr>
        <p:txBody>
          <a:bodyPr anchor="ctr"/>
          <a:lstStyle/>
          <a:p>
            <a:pPr algn="ctr" eaLnBrk="1" fontAlgn="auto" hangingPunct="1">
              <a:spcBef>
                <a:spcPts val="0"/>
              </a:spcBef>
              <a:spcAft>
                <a:spcPts val="0"/>
              </a:spcAft>
              <a:buClr>
                <a:srgbClr val="000000"/>
              </a:buClr>
              <a:buSzPct val="100000"/>
              <a:buFont typeface="Times New Roman" pitchFamily="18" charset="0"/>
              <a:buNone/>
              <a:defRPr/>
            </a:pPr>
            <a:endParaRPr lang="es-ES" sz="1477" kern="0">
              <a:solidFill>
                <a:srgbClr val="FFFFFF"/>
              </a:solidFill>
              <a:latin typeface="Calibri"/>
            </a:endParaRPr>
          </a:p>
        </p:txBody>
      </p:sp>
      <p:sp>
        <p:nvSpPr>
          <p:cNvPr id="13" name="16 Rectángulo"/>
          <p:cNvSpPr>
            <a:spLocks noChangeArrowheads="1"/>
          </p:cNvSpPr>
          <p:nvPr/>
        </p:nvSpPr>
        <p:spPr bwMode="auto">
          <a:xfrm>
            <a:off x="741363" y="4003675"/>
            <a:ext cx="13144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auto" hangingPunct="1">
              <a:spcBef>
                <a:spcPts val="0"/>
              </a:spcBef>
              <a:spcAft>
                <a:spcPts val="0"/>
              </a:spcAft>
              <a:buClr>
                <a:srgbClr val="000000"/>
              </a:buClr>
              <a:buSzPct val="100000"/>
              <a:buFontTx/>
              <a:buNone/>
              <a:defRPr/>
            </a:pPr>
            <a:r>
              <a:rPr lang="es-ES_tradnl" sz="1500" b="1" kern="0" dirty="0">
                <a:solidFill>
                  <a:srgbClr val="002060"/>
                </a:solidFill>
              </a:rPr>
              <a:t>Asimilación o desarrollo del contenido</a:t>
            </a:r>
            <a:endParaRPr lang="es-ES" sz="1500" b="1" kern="0" dirty="0">
              <a:solidFill>
                <a:srgbClr val="002060"/>
              </a:solidFill>
            </a:endParaRPr>
          </a:p>
        </p:txBody>
      </p:sp>
      <p:sp>
        <p:nvSpPr>
          <p:cNvPr id="17" name="Cheurón 1"/>
          <p:cNvSpPr/>
          <p:nvPr/>
        </p:nvSpPr>
        <p:spPr>
          <a:xfrm>
            <a:off x="4140200" y="871538"/>
            <a:ext cx="287338" cy="255587"/>
          </a:xfrm>
          <a:prstGeom prst="chevron">
            <a:avLst/>
          </a:prstGeom>
          <a:solidFill>
            <a:sysClr val="window" lastClr="FFFFFF"/>
          </a:solidFill>
          <a:ln w="12700" cap="flat" cmpd="sng" algn="ctr">
            <a:solidFill>
              <a:srgbClr val="5B9BD5">
                <a:shade val="50000"/>
              </a:srgbClr>
            </a:solidFill>
            <a:prstDash val="solid"/>
            <a:miter lim="800000"/>
          </a:ln>
          <a:effectLst/>
        </p:spPr>
        <p:txBody>
          <a:bodyPr anchor="ctr"/>
          <a:lstStyle/>
          <a:p>
            <a:pPr algn="ctr" eaLnBrk="1" fontAlgn="auto" hangingPunct="1">
              <a:spcBef>
                <a:spcPts val="0"/>
              </a:spcBef>
              <a:spcAft>
                <a:spcPts val="0"/>
              </a:spcAft>
              <a:buClr>
                <a:srgbClr val="000000"/>
              </a:buClr>
              <a:buSzPct val="100000"/>
              <a:buFont typeface="Times New Roman" pitchFamily="18" charset="0"/>
              <a:buNone/>
              <a:defRPr/>
            </a:pPr>
            <a:endParaRPr lang="es-ES" kern="0">
              <a:solidFill>
                <a:prstClr val="black"/>
              </a:solidFill>
              <a:latin typeface="Calibri"/>
            </a:endParaRPr>
          </a:p>
        </p:txBody>
      </p:sp>
      <p:sp>
        <p:nvSpPr>
          <p:cNvPr id="18" name="6 CuadroTexto"/>
          <p:cNvSpPr txBox="1">
            <a:spLocks noChangeArrowheads="1"/>
          </p:cNvSpPr>
          <p:nvPr/>
        </p:nvSpPr>
        <p:spPr bwMode="auto">
          <a:xfrm>
            <a:off x="4575175" y="765175"/>
            <a:ext cx="41529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fontAlgn="auto" hangingPunct="1">
              <a:spcBef>
                <a:spcPts val="0"/>
              </a:spcBef>
              <a:spcAft>
                <a:spcPts val="0"/>
              </a:spcAft>
              <a:buClr>
                <a:srgbClr val="000000"/>
              </a:buClr>
              <a:buSzPct val="100000"/>
              <a:buFont typeface="Times New Roman" pitchFamily="18" charset="0"/>
              <a:buNone/>
              <a:defRPr/>
            </a:pPr>
            <a:r>
              <a:rPr lang="es-ES" sz="2400" kern="0" dirty="0">
                <a:solidFill>
                  <a:prstClr val="white"/>
                </a:solidFill>
                <a:cs typeface="Arial" pitchFamily="34" charset="0"/>
              </a:rPr>
              <a:t>(Según sus funciones)</a:t>
            </a:r>
          </a:p>
        </p:txBody>
      </p:sp>
    </p:spTree>
    <p:extLst>
      <p:ext uri="{BB962C8B-B14F-4D97-AF65-F5344CB8AC3E}">
        <p14:creationId xmlns:p14="http://schemas.microsoft.com/office/powerpoint/2010/main" val="3105988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CuadroTexto 4"/>
          <p:cNvSpPr txBox="1">
            <a:spLocks noChangeArrowheads="1"/>
          </p:cNvSpPr>
          <p:nvPr/>
        </p:nvSpPr>
        <p:spPr bwMode="auto">
          <a:xfrm>
            <a:off x="323850" y="746125"/>
            <a:ext cx="8502650" cy="522288"/>
          </a:xfrm>
          <a:prstGeom prst="rect">
            <a:avLst/>
          </a:prstGeom>
          <a:solidFill>
            <a:srgbClr val="002060"/>
          </a:solidFill>
          <a:ln w="63500">
            <a:solidFill>
              <a:srgbClr val="002060"/>
            </a:solidFill>
            <a:miter lim="800000"/>
            <a:headEnd/>
            <a:tailEnd/>
          </a:ln>
        </p:spPr>
        <p:txBody>
          <a:bodyPr>
            <a:spAutoFit/>
          </a:bodyPr>
          <a:lstStyle>
            <a:lvl1pPr>
              <a:defRPr b="1">
                <a:solidFill>
                  <a:schemeClr val="tx1"/>
                </a:solidFill>
                <a:latin typeface="Arial" pitchFamily="34" charset="0"/>
              </a:defRPr>
            </a:lvl1pPr>
            <a:lvl2pPr marL="742950" indent="-285750">
              <a:defRPr b="1">
                <a:solidFill>
                  <a:schemeClr val="tx1"/>
                </a:solidFill>
                <a:latin typeface="Arial" pitchFamily="34" charset="0"/>
              </a:defRPr>
            </a:lvl2pPr>
            <a:lvl3pPr marL="1143000" indent="-228600">
              <a:defRPr b="1">
                <a:solidFill>
                  <a:schemeClr val="tx1"/>
                </a:solidFill>
                <a:latin typeface="Arial" pitchFamily="34" charset="0"/>
              </a:defRPr>
            </a:lvl3pPr>
            <a:lvl4pPr marL="1600200" indent="-228600">
              <a:defRPr b="1">
                <a:solidFill>
                  <a:schemeClr val="tx1"/>
                </a:solidFill>
                <a:latin typeface="Arial" pitchFamily="34" charset="0"/>
              </a:defRPr>
            </a:lvl4pPr>
            <a:lvl5pPr marL="2057400" indent="-22860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eaLnBrk="1" hangingPunct="1">
              <a:buClr>
                <a:srgbClr val="000000"/>
              </a:buClr>
              <a:buSzPct val="100000"/>
              <a:buFont typeface="Times New Roman" pitchFamily="18" charset="0"/>
              <a:buNone/>
            </a:pPr>
            <a:r>
              <a:rPr lang="es-ES" sz="2400">
                <a:solidFill>
                  <a:srgbClr val="FFFFFF"/>
                </a:solidFill>
                <a:cs typeface="Arial" pitchFamily="34" charset="0"/>
              </a:rPr>
              <a:t>            </a:t>
            </a:r>
            <a:r>
              <a:rPr lang="es-ES" sz="2800">
                <a:solidFill>
                  <a:srgbClr val="FFFFFF"/>
                </a:solidFill>
                <a:cs typeface="Arial" pitchFamily="34" charset="0"/>
              </a:rPr>
              <a:t>Las clases</a:t>
            </a:r>
            <a:endParaRPr lang="es-ES" sz="2800">
              <a:solidFill>
                <a:srgbClr val="EE9F00"/>
              </a:solidFill>
              <a:cs typeface="Arial" pitchFamily="34" charset="0"/>
            </a:endParaRPr>
          </a:p>
        </p:txBody>
      </p:sp>
      <p:sp>
        <p:nvSpPr>
          <p:cNvPr id="6" name="7 Rectángulo redondeado"/>
          <p:cNvSpPr/>
          <p:nvPr/>
        </p:nvSpPr>
        <p:spPr>
          <a:xfrm>
            <a:off x="2074863" y="2060575"/>
            <a:ext cx="6811962" cy="1047750"/>
          </a:xfrm>
          <a:prstGeom prst="roundRect">
            <a:avLst/>
          </a:prstGeom>
          <a:solidFill>
            <a:sysClr val="window" lastClr="FFFFFF"/>
          </a:solidFill>
          <a:ln w="63500" cap="flat" cmpd="sng" algn="ctr">
            <a:solidFill>
              <a:srgbClr val="000066"/>
            </a:solidFill>
            <a:prstDash val="solid"/>
            <a:miter lim="800000"/>
          </a:ln>
          <a:effectLst/>
        </p:spPr>
        <p:txBody>
          <a:bodyPr anchor="ctr"/>
          <a:lstStyle/>
          <a:p>
            <a:pPr algn="ctr" eaLnBrk="1" fontAlgn="auto" hangingPunct="1">
              <a:spcBef>
                <a:spcPts val="0"/>
              </a:spcBef>
              <a:spcAft>
                <a:spcPts val="0"/>
              </a:spcAft>
              <a:buClr>
                <a:srgbClr val="000000"/>
              </a:buClr>
              <a:buSzPct val="100000"/>
              <a:buFont typeface="Times New Roman" pitchFamily="18" charset="0"/>
              <a:buNone/>
              <a:defRPr/>
            </a:pPr>
            <a:endParaRPr lang="es-ES" kern="0">
              <a:solidFill>
                <a:srgbClr val="FFFFFF"/>
              </a:solidFill>
              <a:latin typeface="Calibri"/>
            </a:endParaRPr>
          </a:p>
        </p:txBody>
      </p:sp>
      <p:sp>
        <p:nvSpPr>
          <p:cNvPr id="7" name="8 Rectángulo redondeado"/>
          <p:cNvSpPr/>
          <p:nvPr/>
        </p:nvSpPr>
        <p:spPr>
          <a:xfrm>
            <a:off x="2074863" y="3924300"/>
            <a:ext cx="6811962" cy="1160463"/>
          </a:xfrm>
          <a:prstGeom prst="roundRect">
            <a:avLst/>
          </a:prstGeom>
          <a:solidFill>
            <a:sysClr val="window" lastClr="FFFFFF"/>
          </a:solidFill>
          <a:ln w="63500" cap="flat" cmpd="sng" algn="ctr">
            <a:solidFill>
              <a:srgbClr val="000066"/>
            </a:solidFill>
            <a:prstDash val="solid"/>
            <a:miter lim="800000"/>
          </a:ln>
          <a:effectLst/>
        </p:spPr>
        <p:txBody>
          <a:bodyPr anchor="ctr"/>
          <a:lstStyle/>
          <a:p>
            <a:pPr algn="ctr" eaLnBrk="1" fontAlgn="auto" hangingPunct="1">
              <a:spcBef>
                <a:spcPts val="0"/>
              </a:spcBef>
              <a:spcAft>
                <a:spcPts val="0"/>
              </a:spcAft>
              <a:buClr>
                <a:srgbClr val="000000"/>
              </a:buClr>
              <a:buSzPct val="100000"/>
              <a:buFont typeface="Times New Roman" pitchFamily="18" charset="0"/>
              <a:buNone/>
              <a:defRPr/>
            </a:pPr>
            <a:endParaRPr lang="es-ES" kern="0">
              <a:solidFill>
                <a:srgbClr val="FFFFFF"/>
              </a:solidFill>
              <a:latin typeface="Calibri"/>
            </a:endParaRPr>
          </a:p>
        </p:txBody>
      </p:sp>
      <p:sp>
        <p:nvSpPr>
          <p:cNvPr id="8" name="11 Rectángulo"/>
          <p:cNvSpPr>
            <a:spLocks noChangeArrowheads="1"/>
          </p:cNvSpPr>
          <p:nvPr/>
        </p:nvSpPr>
        <p:spPr bwMode="auto">
          <a:xfrm>
            <a:off x="2549401" y="2155825"/>
            <a:ext cx="6277099"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eaLnBrk="1" fontAlgn="auto" hangingPunct="1">
              <a:spcBef>
                <a:spcPct val="20000"/>
              </a:spcBef>
              <a:spcAft>
                <a:spcPts val="0"/>
              </a:spcAft>
              <a:buClr>
                <a:srgbClr val="000000"/>
              </a:buClr>
              <a:buSzPct val="100000"/>
              <a:buFont typeface="Times New Roman" pitchFamily="18" charset="0"/>
              <a:buNone/>
              <a:defRPr/>
            </a:pPr>
            <a:r>
              <a:rPr lang="es-ES" b="0" kern="0" dirty="0">
                <a:solidFill>
                  <a:srgbClr val="002060"/>
                </a:solidFill>
                <a:latin typeface="Arial" pitchFamily="34" charset="0"/>
                <a:cs typeface="Arial" pitchFamily="34" charset="0"/>
              </a:rPr>
              <a:t>Aquí el estudiante integra los contenidos con lo cual se le posibilita encontrar las nuevas cualidades resultantes (seminario u otro tipo de clase antes mencionada).</a:t>
            </a:r>
          </a:p>
        </p:txBody>
      </p:sp>
      <p:sp>
        <p:nvSpPr>
          <p:cNvPr id="9" name="12 Rectángulo"/>
          <p:cNvSpPr>
            <a:spLocks noChangeArrowheads="1"/>
          </p:cNvSpPr>
          <p:nvPr/>
        </p:nvSpPr>
        <p:spPr bwMode="auto">
          <a:xfrm>
            <a:off x="2484438" y="3979863"/>
            <a:ext cx="626586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eaLnBrk="1" fontAlgn="auto" hangingPunct="1">
              <a:spcBef>
                <a:spcPct val="20000"/>
              </a:spcBef>
              <a:spcAft>
                <a:spcPts val="0"/>
              </a:spcAft>
              <a:buClr>
                <a:srgbClr val="000000"/>
              </a:buClr>
              <a:buSzPct val="100000"/>
              <a:buFont typeface="Times New Roman" pitchFamily="18" charset="0"/>
              <a:buNone/>
              <a:defRPr/>
            </a:pPr>
            <a:r>
              <a:rPr lang="es-ES" sz="2000" b="0" kern="0" dirty="0">
                <a:solidFill>
                  <a:srgbClr val="002060"/>
                </a:solidFill>
                <a:latin typeface="Arial" pitchFamily="34" charset="0"/>
                <a:cs typeface="Arial" pitchFamily="34" charset="0"/>
              </a:rPr>
              <a:t>En ella el profesor y los estudiantes constatan el grado de acercamiento de su aprendizaje a los objetivo.</a:t>
            </a:r>
          </a:p>
        </p:txBody>
      </p:sp>
      <p:sp>
        <p:nvSpPr>
          <p:cNvPr id="10" name="13 Elipse"/>
          <p:cNvSpPr/>
          <p:nvPr/>
        </p:nvSpPr>
        <p:spPr>
          <a:xfrm>
            <a:off x="350838" y="2060575"/>
            <a:ext cx="2127250" cy="1047750"/>
          </a:xfrm>
          <a:prstGeom prst="ellipse">
            <a:avLst/>
          </a:prstGeom>
          <a:solidFill>
            <a:srgbClr val="5B9BD5">
              <a:lumMod val="20000"/>
              <a:lumOff val="80000"/>
            </a:srgbClr>
          </a:solidFill>
          <a:ln w="63500" cap="flat" cmpd="sng" algn="ctr">
            <a:solidFill>
              <a:srgbClr val="000066"/>
            </a:solidFill>
            <a:prstDash val="solid"/>
            <a:miter lim="800000"/>
          </a:ln>
          <a:effectLst/>
        </p:spPr>
        <p:txBody>
          <a:bodyPr anchor="ctr"/>
          <a:lstStyle/>
          <a:p>
            <a:pPr algn="ctr" eaLnBrk="1" fontAlgn="auto" hangingPunct="1">
              <a:spcBef>
                <a:spcPts val="0"/>
              </a:spcBef>
              <a:spcAft>
                <a:spcPts val="0"/>
              </a:spcAft>
              <a:buClr>
                <a:srgbClr val="000000"/>
              </a:buClr>
              <a:buSzPct val="100000"/>
              <a:buFont typeface="Times New Roman" pitchFamily="18" charset="0"/>
              <a:buNone/>
              <a:defRPr/>
            </a:pPr>
            <a:endParaRPr lang="es-ES" kern="0">
              <a:solidFill>
                <a:srgbClr val="FFFFFF"/>
              </a:solidFill>
              <a:latin typeface="Calibri"/>
            </a:endParaRPr>
          </a:p>
        </p:txBody>
      </p:sp>
      <p:sp>
        <p:nvSpPr>
          <p:cNvPr id="11" name="14 Rectángulo"/>
          <p:cNvSpPr>
            <a:spLocks noChangeArrowheads="1"/>
          </p:cNvSpPr>
          <p:nvPr/>
        </p:nvSpPr>
        <p:spPr bwMode="auto">
          <a:xfrm>
            <a:off x="468313" y="2227263"/>
            <a:ext cx="1871662"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fontAlgn="auto" hangingPunct="1">
              <a:spcBef>
                <a:spcPts val="0"/>
              </a:spcBef>
              <a:spcAft>
                <a:spcPts val="0"/>
              </a:spcAft>
              <a:buClr>
                <a:srgbClr val="000000"/>
              </a:buClr>
              <a:buSzPct val="100000"/>
              <a:buFont typeface="Times New Roman" pitchFamily="18" charset="0"/>
              <a:buNone/>
              <a:defRPr/>
            </a:pPr>
            <a:r>
              <a:rPr lang="es-ES" sz="1700" b="1" kern="0" dirty="0">
                <a:solidFill>
                  <a:srgbClr val="002060"/>
                </a:solidFill>
                <a:latin typeface="Arial" pitchFamily="34" charset="0"/>
                <a:cs typeface="Arial" pitchFamily="34" charset="0"/>
              </a:rPr>
              <a:t>Sistematización del contenido</a:t>
            </a:r>
          </a:p>
        </p:txBody>
      </p:sp>
      <p:sp>
        <p:nvSpPr>
          <p:cNvPr id="12" name="15 Elipse"/>
          <p:cNvSpPr/>
          <p:nvPr/>
        </p:nvSpPr>
        <p:spPr>
          <a:xfrm>
            <a:off x="350838" y="3959225"/>
            <a:ext cx="2127250" cy="1125538"/>
          </a:xfrm>
          <a:prstGeom prst="ellipse">
            <a:avLst/>
          </a:prstGeom>
          <a:solidFill>
            <a:srgbClr val="5B9BD5">
              <a:lumMod val="20000"/>
              <a:lumOff val="80000"/>
            </a:srgbClr>
          </a:solidFill>
          <a:ln w="63500" cap="flat" cmpd="sng" algn="ctr">
            <a:solidFill>
              <a:srgbClr val="000066"/>
            </a:solidFill>
            <a:prstDash val="solid"/>
            <a:miter lim="800000"/>
          </a:ln>
          <a:effectLst/>
        </p:spPr>
        <p:txBody>
          <a:bodyPr anchor="ctr"/>
          <a:lstStyle/>
          <a:p>
            <a:pPr algn="ctr" eaLnBrk="1" fontAlgn="auto" hangingPunct="1">
              <a:spcBef>
                <a:spcPts val="0"/>
              </a:spcBef>
              <a:spcAft>
                <a:spcPts val="0"/>
              </a:spcAft>
              <a:buClr>
                <a:srgbClr val="000000"/>
              </a:buClr>
              <a:buSzPct val="100000"/>
              <a:buFont typeface="Times New Roman" pitchFamily="18" charset="0"/>
              <a:buNone/>
              <a:defRPr/>
            </a:pPr>
            <a:endParaRPr lang="es-ES" sz="1477" kern="0">
              <a:solidFill>
                <a:srgbClr val="FFFFFF"/>
              </a:solidFill>
              <a:latin typeface="Calibri"/>
            </a:endParaRPr>
          </a:p>
        </p:txBody>
      </p:sp>
      <p:sp>
        <p:nvSpPr>
          <p:cNvPr id="13" name="16 Rectángulo"/>
          <p:cNvSpPr>
            <a:spLocks noChangeArrowheads="1"/>
          </p:cNvSpPr>
          <p:nvPr/>
        </p:nvSpPr>
        <p:spPr bwMode="auto">
          <a:xfrm>
            <a:off x="539750" y="4084638"/>
            <a:ext cx="17272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auto" hangingPunct="1">
              <a:spcBef>
                <a:spcPts val="0"/>
              </a:spcBef>
              <a:spcAft>
                <a:spcPts val="0"/>
              </a:spcAft>
              <a:buClr>
                <a:srgbClr val="000000"/>
              </a:buClr>
              <a:buSzPct val="100000"/>
              <a:buFontTx/>
              <a:buNone/>
              <a:defRPr/>
            </a:pPr>
            <a:r>
              <a:rPr lang="es-ES_tradnl" sz="1600" b="1" kern="0" dirty="0">
                <a:solidFill>
                  <a:srgbClr val="002060"/>
                </a:solidFill>
              </a:rPr>
              <a:t>Comprobación o evaluación del aprendizaje</a:t>
            </a:r>
            <a:endParaRPr lang="es-ES" sz="1600" b="1" kern="0" dirty="0">
              <a:solidFill>
                <a:srgbClr val="002060"/>
              </a:solidFill>
            </a:endParaRPr>
          </a:p>
        </p:txBody>
      </p:sp>
      <p:sp>
        <p:nvSpPr>
          <p:cNvPr id="17" name="Cheurón 1"/>
          <p:cNvSpPr/>
          <p:nvPr/>
        </p:nvSpPr>
        <p:spPr>
          <a:xfrm>
            <a:off x="4140200" y="871538"/>
            <a:ext cx="287338" cy="255587"/>
          </a:xfrm>
          <a:prstGeom prst="chevron">
            <a:avLst/>
          </a:prstGeom>
          <a:solidFill>
            <a:sysClr val="window" lastClr="FFFFFF"/>
          </a:solidFill>
          <a:ln w="12700" cap="flat" cmpd="sng" algn="ctr">
            <a:solidFill>
              <a:srgbClr val="5B9BD5">
                <a:shade val="50000"/>
              </a:srgbClr>
            </a:solidFill>
            <a:prstDash val="solid"/>
            <a:miter lim="800000"/>
          </a:ln>
          <a:effectLst/>
        </p:spPr>
        <p:txBody>
          <a:bodyPr anchor="ctr"/>
          <a:lstStyle/>
          <a:p>
            <a:pPr algn="ctr" eaLnBrk="1" fontAlgn="auto" hangingPunct="1">
              <a:spcBef>
                <a:spcPts val="0"/>
              </a:spcBef>
              <a:spcAft>
                <a:spcPts val="0"/>
              </a:spcAft>
              <a:buClr>
                <a:srgbClr val="000000"/>
              </a:buClr>
              <a:buSzPct val="100000"/>
              <a:buFont typeface="Times New Roman" pitchFamily="18" charset="0"/>
              <a:buNone/>
              <a:defRPr/>
            </a:pPr>
            <a:endParaRPr lang="es-ES" kern="0">
              <a:solidFill>
                <a:prstClr val="black"/>
              </a:solidFill>
              <a:latin typeface="Calibri"/>
            </a:endParaRPr>
          </a:p>
        </p:txBody>
      </p:sp>
      <p:sp>
        <p:nvSpPr>
          <p:cNvPr id="18" name="6 CuadroTexto"/>
          <p:cNvSpPr txBox="1">
            <a:spLocks noChangeArrowheads="1"/>
          </p:cNvSpPr>
          <p:nvPr/>
        </p:nvSpPr>
        <p:spPr bwMode="auto">
          <a:xfrm>
            <a:off x="4575175" y="765175"/>
            <a:ext cx="41529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fontAlgn="auto" hangingPunct="1">
              <a:spcBef>
                <a:spcPts val="0"/>
              </a:spcBef>
              <a:spcAft>
                <a:spcPts val="0"/>
              </a:spcAft>
              <a:buClr>
                <a:srgbClr val="000000"/>
              </a:buClr>
              <a:buSzPct val="100000"/>
              <a:buFont typeface="Times New Roman" pitchFamily="18" charset="0"/>
              <a:buNone/>
              <a:defRPr/>
            </a:pPr>
            <a:r>
              <a:rPr lang="es-ES" sz="2400" kern="0" dirty="0">
                <a:solidFill>
                  <a:prstClr val="white"/>
                </a:solidFill>
                <a:cs typeface="Arial" pitchFamily="34" charset="0"/>
              </a:rPr>
              <a:t>(Según sus funciones)</a:t>
            </a:r>
          </a:p>
        </p:txBody>
      </p:sp>
      <p:sp>
        <p:nvSpPr>
          <p:cNvPr id="95245" name="1 CuadroTexto"/>
          <p:cNvSpPr txBox="1">
            <a:spLocks noChangeArrowheads="1"/>
          </p:cNvSpPr>
          <p:nvPr/>
        </p:nvSpPr>
        <p:spPr bwMode="auto">
          <a:xfrm>
            <a:off x="7308850" y="1268413"/>
            <a:ext cx="14192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itchFamily="34" charset="0"/>
              </a:defRPr>
            </a:lvl1pPr>
            <a:lvl2pPr marL="742950" indent="-285750">
              <a:defRPr b="1">
                <a:solidFill>
                  <a:schemeClr val="tx1"/>
                </a:solidFill>
                <a:latin typeface="Arial" pitchFamily="34" charset="0"/>
              </a:defRPr>
            </a:lvl2pPr>
            <a:lvl3pPr marL="1143000" indent="-228600">
              <a:defRPr b="1">
                <a:solidFill>
                  <a:schemeClr val="tx1"/>
                </a:solidFill>
                <a:latin typeface="Arial" pitchFamily="34" charset="0"/>
              </a:defRPr>
            </a:lvl3pPr>
            <a:lvl4pPr marL="1600200" indent="-228600">
              <a:defRPr b="1">
                <a:solidFill>
                  <a:schemeClr val="tx1"/>
                </a:solidFill>
                <a:latin typeface="Arial" pitchFamily="34" charset="0"/>
              </a:defRPr>
            </a:lvl4pPr>
            <a:lvl5pPr marL="2057400" indent="-22860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algn="ctr"/>
            <a:r>
              <a:rPr lang="es-MX">
                <a:solidFill>
                  <a:srgbClr val="002060"/>
                </a:solidFill>
              </a:rPr>
              <a:t>(Cont.)</a:t>
            </a:r>
          </a:p>
        </p:txBody>
      </p:sp>
    </p:spTree>
    <p:extLst>
      <p:ext uri="{BB962C8B-B14F-4D97-AF65-F5344CB8AC3E}">
        <p14:creationId xmlns:p14="http://schemas.microsoft.com/office/powerpoint/2010/main" val="4234375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1 CuadroTexto"/>
          <p:cNvSpPr txBox="1">
            <a:spLocks noChangeArrowheads="1"/>
          </p:cNvSpPr>
          <p:nvPr/>
        </p:nvSpPr>
        <p:spPr bwMode="auto">
          <a:xfrm>
            <a:off x="1115616" y="1340768"/>
            <a:ext cx="7129463" cy="3785652"/>
          </a:xfrm>
          <a:prstGeom prst="rect">
            <a:avLst/>
          </a:prstGeom>
          <a:noFill/>
          <a:ln w="63500">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b="1">
                <a:solidFill>
                  <a:schemeClr val="tx1"/>
                </a:solidFill>
                <a:latin typeface="Arial" pitchFamily="34" charset="0"/>
              </a:defRPr>
            </a:lvl1pPr>
            <a:lvl2pPr marL="742950" indent="-285750">
              <a:defRPr b="1">
                <a:solidFill>
                  <a:schemeClr val="tx1"/>
                </a:solidFill>
                <a:latin typeface="Arial" pitchFamily="34" charset="0"/>
              </a:defRPr>
            </a:lvl2pPr>
            <a:lvl3pPr marL="1143000" indent="-228600">
              <a:defRPr b="1">
                <a:solidFill>
                  <a:schemeClr val="tx1"/>
                </a:solidFill>
                <a:latin typeface="Arial" pitchFamily="34" charset="0"/>
              </a:defRPr>
            </a:lvl3pPr>
            <a:lvl4pPr marL="1600200" indent="-228600">
              <a:defRPr b="1">
                <a:solidFill>
                  <a:schemeClr val="tx1"/>
                </a:solidFill>
                <a:latin typeface="Arial" pitchFamily="34" charset="0"/>
              </a:defRPr>
            </a:lvl4pPr>
            <a:lvl5pPr marL="2057400" indent="-22860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algn="ctr"/>
            <a:endParaRPr lang="es-MX" sz="4400" dirty="0">
              <a:solidFill>
                <a:srgbClr val="002060"/>
              </a:solidFill>
            </a:endParaRPr>
          </a:p>
          <a:p>
            <a:pPr algn="ctr"/>
            <a:r>
              <a:rPr lang="es-MX" sz="5400" dirty="0">
                <a:solidFill>
                  <a:srgbClr val="002060"/>
                </a:solidFill>
              </a:rPr>
              <a:t>Estructura metodológica</a:t>
            </a:r>
            <a:endParaRPr lang="es-MX" sz="4400" dirty="0">
              <a:solidFill>
                <a:srgbClr val="002060"/>
              </a:solidFill>
            </a:endParaRPr>
          </a:p>
          <a:p>
            <a:pPr algn="ctr"/>
            <a:endParaRPr lang="es-MX" sz="4400" dirty="0">
              <a:solidFill>
                <a:srgbClr val="002060"/>
              </a:solidFill>
            </a:endParaRPr>
          </a:p>
          <a:p>
            <a:pPr algn="ctr"/>
            <a:endParaRPr lang="es-MX" sz="4400" dirty="0">
              <a:solidFill>
                <a:srgbClr val="002060"/>
              </a:solidFill>
            </a:endParaRPr>
          </a:p>
        </p:txBody>
      </p:sp>
    </p:spTree>
    <p:extLst>
      <p:ext uri="{BB962C8B-B14F-4D97-AF65-F5344CB8AC3E}">
        <p14:creationId xmlns:p14="http://schemas.microsoft.com/office/powerpoint/2010/main" val="2905506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ext Box 2"/>
          <p:cNvSpPr txBox="1">
            <a:spLocks noChangeArrowheads="1"/>
          </p:cNvSpPr>
          <p:nvPr/>
        </p:nvSpPr>
        <p:spPr bwMode="auto">
          <a:xfrm>
            <a:off x="827584" y="908720"/>
            <a:ext cx="4181722" cy="584775"/>
          </a:xfrm>
          <a:prstGeom prst="rect">
            <a:avLst/>
          </a:prstGeom>
          <a:solidFill>
            <a:schemeClr val="bg1">
              <a:lumMod val="95000"/>
            </a:schemeClr>
          </a:solidFill>
          <a:ln w="63500">
            <a:solidFill>
              <a:srgbClr val="002060"/>
            </a:solidFill>
            <a:miter lim="800000"/>
            <a:headEnd/>
            <a:tailEnd/>
          </a:ln>
          <a:effec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s-ES_tradnl" sz="3200" b="1" dirty="0">
                <a:solidFill>
                  <a:srgbClr val="C00000"/>
                </a:solidFill>
                <a:latin typeface="Arial" pitchFamily="34" charset="0"/>
                <a:cs typeface="Arial" pitchFamily="34" charset="0"/>
              </a:rPr>
              <a:t>  LA CONFERENCIA</a:t>
            </a:r>
          </a:p>
        </p:txBody>
      </p:sp>
      <p:sp>
        <p:nvSpPr>
          <p:cNvPr id="31747" name="Text Box 7"/>
          <p:cNvSpPr txBox="1">
            <a:spLocks noChangeArrowheads="1"/>
          </p:cNvSpPr>
          <p:nvPr/>
        </p:nvSpPr>
        <p:spPr bwMode="auto">
          <a:xfrm>
            <a:off x="827088" y="1460703"/>
            <a:ext cx="7707312" cy="1384995"/>
          </a:xfrm>
          <a:prstGeom prst="rect">
            <a:avLst/>
          </a:prstGeom>
          <a:solidFill>
            <a:schemeClr val="bg1"/>
          </a:solidFill>
          <a:ln w="63500">
            <a:solidFill>
              <a:srgbClr val="00206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just" eaLnBrk="1" hangingPunct="1"/>
            <a:r>
              <a:rPr lang="es-ES_tradnl" sz="2800" dirty="0">
                <a:solidFill>
                  <a:srgbClr val="002060"/>
                </a:solidFill>
                <a:latin typeface="Arial" pitchFamily="34" charset="0"/>
                <a:cs typeface="Arial" pitchFamily="34" charset="0"/>
              </a:rPr>
              <a:t>Actividad eminentemente teórica  desarrollada  por el profesor que promueve la actividad cognoscitiva</a:t>
            </a:r>
            <a:r>
              <a:rPr lang="es-ES_tradnl" sz="2800" b="1" dirty="0">
                <a:solidFill>
                  <a:srgbClr val="002060"/>
                </a:solidFill>
                <a:latin typeface="Arial" pitchFamily="34" charset="0"/>
                <a:cs typeface="Arial" pitchFamily="34" charset="0"/>
              </a:rPr>
              <a:t> </a:t>
            </a:r>
            <a:r>
              <a:rPr lang="es-ES_tradnl" sz="2800" dirty="0">
                <a:solidFill>
                  <a:srgbClr val="002060"/>
                </a:solidFill>
                <a:latin typeface="Arial" pitchFamily="34" charset="0"/>
                <a:cs typeface="Arial" pitchFamily="34" charset="0"/>
              </a:rPr>
              <a:t>de los alumnos.</a:t>
            </a:r>
          </a:p>
        </p:txBody>
      </p:sp>
      <p:sp>
        <p:nvSpPr>
          <p:cNvPr id="31748" name="Text Box 9"/>
          <p:cNvSpPr txBox="1">
            <a:spLocks noChangeArrowheads="1"/>
          </p:cNvSpPr>
          <p:nvPr/>
        </p:nvSpPr>
        <p:spPr bwMode="auto">
          <a:xfrm>
            <a:off x="323528" y="3356992"/>
            <a:ext cx="8435281" cy="1015663"/>
          </a:xfrm>
          <a:prstGeom prst="rect">
            <a:avLst/>
          </a:prstGeom>
          <a:solidFill>
            <a:schemeClr val="bg1">
              <a:lumMod val="95000"/>
            </a:schemeClr>
          </a:solidFill>
          <a:ln>
            <a:noFill/>
          </a:ln>
          <a:effectLst/>
        </p:spPr>
        <p:txBody>
          <a:bodyPr wrap="squar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r>
              <a:rPr lang="es-MX" sz="2000" b="1" dirty="0">
                <a:solidFill>
                  <a:srgbClr val="002060"/>
                </a:solidFill>
                <a:latin typeface="Arial" pitchFamily="34" charset="0"/>
                <a:cs typeface="Arial" pitchFamily="34" charset="0"/>
                <a:sym typeface="Monotype Sorts" pitchFamily="2" charset="2"/>
              </a:rPr>
              <a:t>Tiene como objetivo instructivo principal la orientación a los estudiantes de los fundamentos científico – técnicos más actualizados de una rama del saber. </a:t>
            </a:r>
            <a:endParaRPr lang="es-ES_tradnl" sz="2000" b="1" dirty="0">
              <a:solidFill>
                <a:srgbClr val="002060"/>
              </a:solidFill>
              <a:latin typeface="Arial" pitchFamily="34" charset="0"/>
              <a:cs typeface="Arial" pitchFamily="34" charset="0"/>
            </a:endParaRPr>
          </a:p>
        </p:txBody>
      </p:sp>
      <p:sp>
        <p:nvSpPr>
          <p:cNvPr id="31749" name="Text Box 11"/>
          <p:cNvSpPr txBox="1">
            <a:spLocks noChangeArrowheads="1"/>
          </p:cNvSpPr>
          <p:nvPr/>
        </p:nvSpPr>
        <p:spPr bwMode="auto">
          <a:xfrm>
            <a:off x="457200" y="5334000"/>
            <a:ext cx="25146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s-ES_tradnl" sz="2800" b="1" dirty="0">
                <a:solidFill>
                  <a:srgbClr val="002060"/>
                </a:solidFill>
                <a:latin typeface="Arial" pitchFamily="34" charset="0"/>
                <a:cs typeface="Arial" pitchFamily="34" charset="0"/>
              </a:rPr>
              <a:t>FUNCIONES</a:t>
            </a:r>
          </a:p>
        </p:txBody>
      </p:sp>
      <p:sp>
        <p:nvSpPr>
          <p:cNvPr id="31750" name="Text Box 12"/>
          <p:cNvSpPr txBox="1">
            <a:spLocks noChangeArrowheads="1"/>
          </p:cNvSpPr>
          <p:nvPr/>
        </p:nvSpPr>
        <p:spPr bwMode="auto">
          <a:xfrm>
            <a:off x="3429000" y="4891088"/>
            <a:ext cx="2265363" cy="51911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s-ES_tradnl" sz="2800" dirty="0">
                <a:solidFill>
                  <a:srgbClr val="002060"/>
                </a:solidFill>
                <a:latin typeface="Arial" pitchFamily="34" charset="0"/>
                <a:cs typeface="Arial" pitchFamily="34" charset="0"/>
              </a:rPr>
              <a:t> Orientadora </a:t>
            </a:r>
            <a:endParaRPr lang="es-ES_tradnl" dirty="0">
              <a:solidFill>
                <a:srgbClr val="002060"/>
              </a:solidFill>
              <a:latin typeface="Arial" pitchFamily="34" charset="0"/>
              <a:cs typeface="Arial" pitchFamily="34" charset="0"/>
            </a:endParaRPr>
          </a:p>
        </p:txBody>
      </p:sp>
      <p:sp>
        <p:nvSpPr>
          <p:cNvPr id="31751" name="Text Box 13"/>
          <p:cNvSpPr txBox="1">
            <a:spLocks noChangeArrowheads="1"/>
          </p:cNvSpPr>
          <p:nvPr/>
        </p:nvSpPr>
        <p:spPr bwMode="auto">
          <a:xfrm>
            <a:off x="3429000" y="5638800"/>
            <a:ext cx="2326278" cy="52322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s-ES_tradnl" sz="2800">
                <a:solidFill>
                  <a:srgbClr val="002060"/>
                </a:solidFill>
                <a:latin typeface="Arial" pitchFamily="34" charset="0"/>
                <a:cs typeface="Arial" pitchFamily="34" charset="0"/>
              </a:rPr>
              <a:t>Metodológica</a:t>
            </a:r>
            <a:endParaRPr lang="es-ES_tradnl">
              <a:solidFill>
                <a:srgbClr val="002060"/>
              </a:solidFill>
              <a:latin typeface="Arial" pitchFamily="34" charset="0"/>
              <a:cs typeface="Arial" pitchFamily="34" charset="0"/>
            </a:endParaRPr>
          </a:p>
        </p:txBody>
      </p:sp>
      <p:sp>
        <p:nvSpPr>
          <p:cNvPr id="31752" name="Text Box 14"/>
          <p:cNvSpPr txBox="1">
            <a:spLocks noChangeArrowheads="1"/>
          </p:cNvSpPr>
          <p:nvPr/>
        </p:nvSpPr>
        <p:spPr bwMode="auto">
          <a:xfrm>
            <a:off x="6324600" y="4876800"/>
            <a:ext cx="2364750" cy="52322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s-ES_tradnl" sz="2800">
                <a:solidFill>
                  <a:srgbClr val="002060"/>
                </a:solidFill>
                <a:latin typeface="Arial" pitchFamily="34" charset="0"/>
                <a:cs typeface="Arial" pitchFamily="34" charset="0"/>
              </a:rPr>
              <a:t>Actualizadora</a:t>
            </a:r>
            <a:endParaRPr lang="es-ES_tradnl">
              <a:solidFill>
                <a:srgbClr val="002060"/>
              </a:solidFill>
              <a:latin typeface="Arial" pitchFamily="34" charset="0"/>
              <a:cs typeface="Arial" pitchFamily="34" charset="0"/>
            </a:endParaRPr>
          </a:p>
        </p:txBody>
      </p:sp>
      <p:sp>
        <p:nvSpPr>
          <p:cNvPr id="31753" name="Text Box 15"/>
          <p:cNvSpPr txBox="1">
            <a:spLocks noChangeArrowheads="1"/>
          </p:cNvSpPr>
          <p:nvPr/>
        </p:nvSpPr>
        <p:spPr bwMode="auto">
          <a:xfrm>
            <a:off x="6324600" y="5638800"/>
            <a:ext cx="2209800" cy="52322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s-ES_tradnl" sz="2800" dirty="0">
                <a:solidFill>
                  <a:srgbClr val="002060"/>
                </a:solidFill>
                <a:latin typeface="Arial" pitchFamily="34" charset="0"/>
                <a:cs typeface="Arial" pitchFamily="34" charset="0"/>
              </a:rPr>
              <a:t> Informativa</a:t>
            </a:r>
            <a:endParaRPr lang="es-ES_tradnl" dirty="0">
              <a:solidFill>
                <a:srgbClr val="002060"/>
              </a:solidFill>
              <a:latin typeface="Arial" pitchFamily="34" charset="0"/>
              <a:cs typeface="Arial" pitchFamily="34" charset="0"/>
            </a:endParaRPr>
          </a:p>
        </p:txBody>
      </p:sp>
      <p:sp>
        <p:nvSpPr>
          <p:cNvPr id="2" name="1 Rectángulo"/>
          <p:cNvSpPr/>
          <p:nvPr/>
        </p:nvSpPr>
        <p:spPr>
          <a:xfrm>
            <a:off x="3275856" y="4876800"/>
            <a:ext cx="5482953" cy="1648544"/>
          </a:xfrm>
          <a:prstGeom prst="rect">
            <a:avLst/>
          </a:prstGeom>
          <a:noFill/>
          <a:ln w="508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8775647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77826"/>
                                        </p:tgtEl>
                                        <p:attrNameLst>
                                          <p:attrName>style.visibility</p:attrName>
                                        </p:attrNameLst>
                                      </p:cBhvr>
                                      <p:to>
                                        <p:strVal val="visible"/>
                                      </p:to>
                                    </p:set>
                                    <p:animEffect transition="in" filter="wipe(down)">
                                      <p:cBhvr>
                                        <p:cTn id="7" dur="580">
                                          <p:stCondLst>
                                            <p:cond delay="0"/>
                                          </p:stCondLst>
                                        </p:cTn>
                                        <p:tgtEl>
                                          <p:spTgt spid="77826"/>
                                        </p:tgtEl>
                                      </p:cBhvr>
                                    </p:animEffect>
                                    <p:anim calcmode="lin" valueType="num">
                                      <p:cBhvr>
                                        <p:cTn id="8" dur="1822" tmFilter="0,0; 0.14,0.36; 0.43,0.73; 0.71,0.91; 1.0,1.0">
                                          <p:stCondLst>
                                            <p:cond delay="0"/>
                                          </p:stCondLst>
                                        </p:cTn>
                                        <p:tgtEl>
                                          <p:spTgt spid="7782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782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782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782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7826"/>
                                        </p:tgtEl>
                                        <p:attrNameLst>
                                          <p:attrName>ppt_y</p:attrName>
                                        </p:attrNameLst>
                                      </p:cBhvr>
                                      <p:tavLst>
                                        <p:tav tm="0" fmla="#ppt_y-sin(pi*$)/81">
                                          <p:val>
                                            <p:fltVal val="0"/>
                                          </p:val>
                                        </p:tav>
                                        <p:tav tm="100000">
                                          <p:val>
                                            <p:fltVal val="1"/>
                                          </p:val>
                                        </p:tav>
                                      </p:tavLst>
                                    </p:anim>
                                    <p:animScale>
                                      <p:cBhvr>
                                        <p:cTn id="13" dur="26">
                                          <p:stCondLst>
                                            <p:cond delay="650"/>
                                          </p:stCondLst>
                                        </p:cTn>
                                        <p:tgtEl>
                                          <p:spTgt spid="77826"/>
                                        </p:tgtEl>
                                      </p:cBhvr>
                                      <p:to x="100000" y="60000"/>
                                    </p:animScale>
                                    <p:animScale>
                                      <p:cBhvr>
                                        <p:cTn id="14" dur="166" decel="50000">
                                          <p:stCondLst>
                                            <p:cond delay="676"/>
                                          </p:stCondLst>
                                        </p:cTn>
                                        <p:tgtEl>
                                          <p:spTgt spid="77826"/>
                                        </p:tgtEl>
                                      </p:cBhvr>
                                      <p:to x="100000" y="100000"/>
                                    </p:animScale>
                                    <p:animScale>
                                      <p:cBhvr>
                                        <p:cTn id="15" dur="26">
                                          <p:stCondLst>
                                            <p:cond delay="1312"/>
                                          </p:stCondLst>
                                        </p:cTn>
                                        <p:tgtEl>
                                          <p:spTgt spid="77826"/>
                                        </p:tgtEl>
                                      </p:cBhvr>
                                      <p:to x="100000" y="80000"/>
                                    </p:animScale>
                                    <p:animScale>
                                      <p:cBhvr>
                                        <p:cTn id="16" dur="166" decel="50000">
                                          <p:stCondLst>
                                            <p:cond delay="1338"/>
                                          </p:stCondLst>
                                        </p:cTn>
                                        <p:tgtEl>
                                          <p:spTgt spid="77826"/>
                                        </p:tgtEl>
                                      </p:cBhvr>
                                      <p:to x="100000" y="100000"/>
                                    </p:animScale>
                                    <p:animScale>
                                      <p:cBhvr>
                                        <p:cTn id="17" dur="26">
                                          <p:stCondLst>
                                            <p:cond delay="1642"/>
                                          </p:stCondLst>
                                        </p:cTn>
                                        <p:tgtEl>
                                          <p:spTgt spid="77826"/>
                                        </p:tgtEl>
                                      </p:cBhvr>
                                      <p:to x="100000" y="90000"/>
                                    </p:animScale>
                                    <p:animScale>
                                      <p:cBhvr>
                                        <p:cTn id="18" dur="166" decel="50000">
                                          <p:stCondLst>
                                            <p:cond delay="1668"/>
                                          </p:stCondLst>
                                        </p:cTn>
                                        <p:tgtEl>
                                          <p:spTgt spid="77826"/>
                                        </p:tgtEl>
                                      </p:cBhvr>
                                      <p:to x="100000" y="100000"/>
                                    </p:animScale>
                                    <p:animScale>
                                      <p:cBhvr>
                                        <p:cTn id="19" dur="26">
                                          <p:stCondLst>
                                            <p:cond delay="1808"/>
                                          </p:stCondLst>
                                        </p:cTn>
                                        <p:tgtEl>
                                          <p:spTgt spid="77826"/>
                                        </p:tgtEl>
                                      </p:cBhvr>
                                      <p:to x="100000" y="95000"/>
                                    </p:animScale>
                                    <p:animScale>
                                      <p:cBhvr>
                                        <p:cTn id="20" dur="166" decel="50000">
                                          <p:stCondLst>
                                            <p:cond delay="1834"/>
                                          </p:stCondLst>
                                        </p:cTn>
                                        <p:tgtEl>
                                          <p:spTgt spid="778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ubtítulo"/>
          <p:cNvSpPr>
            <a:spLocks noGrp="1"/>
          </p:cNvSpPr>
          <p:nvPr>
            <p:ph type="subTitle" idx="1"/>
          </p:nvPr>
        </p:nvSpPr>
        <p:spPr>
          <a:xfrm>
            <a:off x="395288" y="1071563"/>
            <a:ext cx="8280400" cy="5381773"/>
          </a:xfrm>
          <a:ln w="38100">
            <a:solidFill>
              <a:srgbClr val="002060"/>
            </a:solidFill>
          </a:ln>
        </p:spPr>
        <p:txBody>
          <a:bodyPr>
            <a:normAutofit fontScale="70000" lnSpcReduction="20000"/>
          </a:bodyPr>
          <a:lstStyle/>
          <a:p>
            <a:pPr marL="514350" indent="-514350" algn="just">
              <a:buFont typeface="Wingdings" pitchFamily="2" charset="2"/>
              <a:buChar char="Ø"/>
              <a:defRPr/>
            </a:pPr>
            <a:r>
              <a:rPr lang="es-MX" sz="2800" dirty="0">
                <a:solidFill>
                  <a:srgbClr val="002060"/>
                </a:solidFill>
                <a:latin typeface="Arial" pitchFamily="34" charset="0"/>
                <a:cs typeface="Arial" pitchFamily="34" charset="0"/>
              </a:rPr>
              <a:t>Organización de la brigada.</a:t>
            </a:r>
          </a:p>
          <a:p>
            <a:pPr marL="514350" indent="-514350" algn="just">
              <a:buFont typeface="Wingdings" pitchFamily="2" charset="2"/>
              <a:buChar char="Ø"/>
              <a:defRPr/>
            </a:pPr>
            <a:r>
              <a:rPr lang="es-MX" sz="2800" dirty="0">
                <a:solidFill>
                  <a:srgbClr val="002060"/>
                </a:solidFill>
                <a:latin typeface="Arial" pitchFamily="34" charset="0"/>
                <a:cs typeface="Arial" pitchFamily="34" charset="0"/>
              </a:rPr>
              <a:t>Momento político si es el primer turno de clase y no hubo matutino. (Análisis de las principales noticias nacionales e internacionales y efemérides). </a:t>
            </a:r>
          </a:p>
          <a:p>
            <a:pPr marL="514350" indent="-514350" algn="just">
              <a:buFont typeface="Wingdings" pitchFamily="2" charset="2"/>
              <a:buChar char="Ø"/>
              <a:defRPr/>
            </a:pPr>
            <a:r>
              <a:rPr lang="es-MX" sz="2800" dirty="0">
                <a:solidFill>
                  <a:srgbClr val="002060"/>
                </a:solidFill>
                <a:latin typeface="Arial" pitchFamily="34" charset="0"/>
                <a:cs typeface="Arial" pitchFamily="34" charset="0"/>
              </a:rPr>
              <a:t>Si es la primera conferencia del curso se presenta la nueva disciplina o asignatura, explicando sus objetivos, sistema de evaluación y las características generales del curso.</a:t>
            </a:r>
          </a:p>
          <a:p>
            <a:pPr marL="514350" indent="-514350" algn="just">
              <a:buFont typeface="Wingdings" pitchFamily="2" charset="2"/>
              <a:buChar char="Ø"/>
              <a:defRPr/>
            </a:pPr>
            <a:r>
              <a:rPr lang="es-MX" sz="2800" dirty="0">
                <a:solidFill>
                  <a:srgbClr val="002060"/>
                </a:solidFill>
                <a:latin typeface="Arial" pitchFamily="34" charset="0"/>
                <a:cs typeface="Arial" pitchFamily="34" charset="0"/>
              </a:rPr>
              <a:t>Si ya ha comenzado el programa además de los aspectos antes mencionados se rememora de forma breve, clara y dinámica la síntesis de los aspectos más importantes de la clase anterior, realizando una retroalimentación de lo tratado  en la actividad precedente.</a:t>
            </a:r>
          </a:p>
          <a:p>
            <a:pPr marL="514350" indent="-514350" algn="just">
              <a:buFont typeface="Wingdings" pitchFamily="2" charset="2"/>
              <a:buChar char="Ø"/>
              <a:defRPr/>
            </a:pPr>
            <a:r>
              <a:rPr lang="es-MX" sz="2800" dirty="0">
                <a:solidFill>
                  <a:srgbClr val="002060"/>
                </a:solidFill>
                <a:latin typeface="Arial" pitchFamily="34" charset="0"/>
                <a:cs typeface="Arial" pitchFamily="34" charset="0"/>
              </a:rPr>
              <a:t>Se realizan entre una y tres preguntas de control sobre el contenido de la clase anterior, las cuales se le hacen a estudiantes que previamente el profesor ha seleccionado en su control de asistencia y evaluación (C1). La pregunta se lanza abierta a toda el aula y luego se señala al estudiante; al final se dan las consideraciones sobre sus resultados y se evalúan los estudiantes dándole la calificación correspondiente. (Mal = 2 )(Regular = 3)(Bien = 4)(Excelente = 5).</a:t>
            </a:r>
            <a:endParaRPr lang="es-ES" sz="2000" dirty="0">
              <a:solidFill>
                <a:srgbClr val="002060"/>
              </a:solidFill>
              <a:latin typeface="Arial" pitchFamily="34" charset="0"/>
              <a:cs typeface="Arial" pitchFamily="34" charset="0"/>
            </a:endParaRPr>
          </a:p>
        </p:txBody>
      </p:sp>
      <p:sp>
        <p:nvSpPr>
          <p:cNvPr id="3" name="2 CuadroTexto"/>
          <p:cNvSpPr txBox="1"/>
          <p:nvPr/>
        </p:nvSpPr>
        <p:spPr>
          <a:xfrm>
            <a:off x="2916238" y="404664"/>
            <a:ext cx="3600450" cy="523875"/>
          </a:xfrm>
          <a:prstGeom prst="rect">
            <a:avLst/>
          </a:prstGeom>
          <a:solidFill>
            <a:schemeClr val="bg1">
              <a:lumMod val="85000"/>
            </a:schemeClr>
          </a:solidFill>
        </p:spPr>
        <p:txBody>
          <a:bodyPr>
            <a:spAutoFit/>
          </a:bodyPr>
          <a:lstStyle/>
          <a:p>
            <a:pPr algn="ctr">
              <a:defRPr/>
            </a:pPr>
            <a:r>
              <a:rPr lang="es-MX" sz="2800" b="1" dirty="0">
                <a:solidFill>
                  <a:srgbClr val="002060"/>
                </a:solidFill>
                <a:latin typeface="Arial" pitchFamily="34" charset="0"/>
                <a:cs typeface="Arial" pitchFamily="34" charset="0"/>
              </a:rPr>
              <a:t>Introducción</a:t>
            </a:r>
          </a:p>
        </p:txBody>
      </p:sp>
    </p:spTree>
    <p:extLst>
      <p:ext uri="{BB962C8B-B14F-4D97-AF65-F5344CB8AC3E}">
        <p14:creationId xmlns:p14="http://schemas.microsoft.com/office/powerpoint/2010/main" val="1080393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916238" y="476250"/>
            <a:ext cx="3600450" cy="523875"/>
          </a:xfrm>
          <a:prstGeom prst="rect">
            <a:avLst/>
          </a:prstGeom>
          <a:solidFill>
            <a:schemeClr val="bg1">
              <a:lumMod val="85000"/>
            </a:schemeClr>
          </a:solidFill>
        </p:spPr>
        <p:txBody>
          <a:bodyPr>
            <a:spAutoFit/>
          </a:bodyPr>
          <a:lstStyle/>
          <a:p>
            <a:pPr algn="ctr">
              <a:defRPr/>
            </a:pPr>
            <a:r>
              <a:rPr lang="es-MX" sz="2800" b="1" dirty="0">
                <a:solidFill>
                  <a:srgbClr val="002060"/>
                </a:solidFill>
                <a:latin typeface="Arial" pitchFamily="34" charset="0"/>
                <a:cs typeface="Arial" pitchFamily="34" charset="0"/>
              </a:rPr>
              <a:t>Desarrollo</a:t>
            </a:r>
          </a:p>
        </p:txBody>
      </p:sp>
      <p:sp>
        <p:nvSpPr>
          <p:cNvPr id="2" name="1 CuadroTexto"/>
          <p:cNvSpPr txBox="1"/>
          <p:nvPr/>
        </p:nvSpPr>
        <p:spPr>
          <a:xfrm>
            <a:off x="467544" y="1340768"/>
            <a:ext cx="8352928" cy="5355312"/>
          </a:xfrm>
          <a:prstGeom prst="rect">
            <a:avLst/>
          </a:prstGeom>
          <a:noFill/>
          <a:ln w="38100">
            <a:solidFill>
              <a:srgbClr val="002060"/>
            </a:solidFill>
          </a:ln>
        </p:spPr>
        <p:txBody>
          <a:bodyPr wrap="square" rtlCol="0">
            <a:spAutoFit/>
          </a:bodyPr>
          <a:lstStyle/>
          <a:p>
            <a:pPr marL="285750" indent="-285750" algn="just">
              <a:buFont typeface="Wingdings" pitchFamily="2" charset="2"/>
              <a:buChar char="Ø"/>
            </a:pPr>
            <a:r>
              <a:rPr lang="es-MX" dirty="0">
                <a:solidFill>
                  <a:srgbClr val="002060"/>
                </a:solidFill>
                <a:latin typeface="Arial" pitchFamily="34" charset="0"/>
                <a:cs typeface="Arial" pitchFamily="34" charset="0"/>
              </a:rPr>
              <a:t>Motivación sobre el contenido que se tratará en la conferencia, para lo cual; podemos usar una situación problémica o un problema de conocimiento que el estudiante no conoce, relacionado con el perfil de su profesión, sobre el que trataremos elementos centrales para su comprensión y solución.</a:t>
            </a:r>
          </a:p>
          <a:p>
            <a:pPr marL="285750" indent="-285750" algn="just">
              <a:buFont typeface="Wingdings" pitchFamily="2" charset="2"/>
              <a:buChar char="Ø"/>
            </a:pPr>
            <a:r>
              <a:rPr lang="es-MX" dirty="0">
                <a:solidFill>
                  <a:srgbClr val="002060"/>
                </a:solidFill>
                <a:latin typeface="Arial" pitchFamily="34" charset="0"/>
                <a:cs typeface="Arial" pitchFamily="34" charset="0"/>
              </a:rPr>
              <a:t>Presentación del tema, clase, sumario y demás créditos que se ponen en el pizarrón (la fecha y el nombre de la asignatura se pueden poner en pizarra desde el primer momento en que el profesor entra al aula).</a:t>
            </a:r>
          </a:p>
          <a:p>
            <a:pPr marL="285750" indent="-285750" algn="just">
              <a:buFont typeface="Wingdings" pitchFamily="2" charset="2"/>
              <a:buChar char="Ø"/>
            </a:pPr>
            <a:r>
              <a:rPr lang="es-MX" dirty="0">
                <a:solidFill>
                  <a:srgbClr val="002060"/>
                </a:solidFill>
                <a:latin typeface="Arial" pitchFamily="34" charset="0"/>
                <a:cs typeface="Arial" pitchFamily="34" charset="0"/>
              </a:rPr>
              <a:t>Orientación hacia el objetivo de la conferencia. Se puede leer o señalar en exposición el propósito de la actividad y la importancia de esta conferencia. </a:t>
            </a:r>
          </a:p>
          <a:p>
            <a:pPr marL="285750" indent="-285750" algn="just">
              <a:buFont typeface="Wingdings" pitchFamily="2" charset="2"/>
              <a:buChar char="Ø"/>
            </a:pPr>
            <a:r>
              <a:rPr lang="es-MX" dirty="0">
                <a:solidFill>
                  <a:srgbClr val="002060"/>
                </a:solidFill>
                <a:latin typeface="Arial" pitchFamily="34" charset="0"/>
                <a:cs typeface="Arial" pitchFamily="34" charset="0"/>
              </a:rPr>
              <a:t>Desarrollo de los puntos del sumario, siguiendo un orden lógico que incluye la definición de los conceptos fundamentales, la explicación de su contenido, la ilustración de sus elementos, etc., teniendo en cuenta el o los métodos seleccionados. Al finalizar cada punto del sumario podemos hacer una pequeña conclusión parcial, relacionada con la esencia de lo abordado en relación con el objetivo de la conferencia y una comprobación parcial haciendo una pregunta (que no se evalúa) relacionada con dicha esencia. En el transcurso del desarrollo podemos orientar actividades de estudio independiente sobre aspectos del contenido que deben profundizar los estudiantes. </a:t>
            </a:r>
          </a:p>
        </p:txBody>
      </p:sp>
    </p:spTree>
    <p:extLst>
      <p:ext uri="{BB962C8B-B14F-4D97-AF65-F5344CB8AC3E}">
        <p14:creationId xmlns:p14="http://schemas.microsoft.com/office/powerpoint/2010/main" val="1526016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5 Subtítulo"/>
          <p:cNvSpPr>
            <a:spLocks noGrp="1"/>
          </p:cNvSpPr>
          <p:nvPr>
            <p:ph type="subTitle" idx="1"/>
          </p:nvPr>
        </p:nvSpPr>
        <p:spPr>
          <a:xfrm>
            <a:off x="395288" y="1503363"/>
            <a:ext cx="8280400" cy="4589462"/>
          </a:xfrm>
          <a:ln w="38100">
            <a:solidFill>
              <a:srgbClr val="002060"/>
            </a:solidFill>
          </a:ln>
        </p:spPr>
        <p:txBody>
          <a:bodyPr>
            <a:normAutofit fontScale="85000" lnSpcReduction="20000"/>
          </a:bodyPr>
          <a:lstStyle/>
          <a:p>
            <a:pPr marL="514350" indent="-514350" algn="just">
              <a:buFont typeface="Wingdings" pitchFamily="2" charset="2"/>
              <a:buChar char="Ø"/>
            </a:pPr>
            <a:r>
              <a:rPr lang="es-MX" sz="2800" dirty="0">
                <a:solidFill>
                  <a:srgbClr val="002060"/>
                </a:solidFill>
                <a:latin typeface="Arial" pitchFamily="34" charset="0"/>
                <a:cs typeface="Arial" pitchFamily="34" charset="0"/>
              </a:rPr>
              <a:t>Generalización sobre el contenido tratado partiendo del objetivo propuesto en la clase.</a:t>
            </a:r>
          </a:p>
          <a:p>
            <a:pPr marL="514350" indent="-514350" algn="just">
              <a:buFont typeface="Wingdings" pitchFamily="2" charset="2"/>
              <a:buChar char="Ø"/>
            </a:pPr>
            <a:r>
              <a:rPr lang="es-MX" sz="2800" dirty="0">
                <a:solidFill>
                  <a:srgbClr val="002060"/>
                </a:solidFill>
                <a:latin typeface="Arial" pitchFamily="34" charset="0"/>
                <a:cs typeface="Arial" pitchFamily="34" charset="0"/>
              </a:rPr>
              <a:t>Se realizan preguntas de comprobación final que no se evalúan.</a:t>
            </a:r>
          </a:p>
          <a:p>
            <a:pPr marL="514350" indent="-514350" algn="just">
              <a:buFont typeface="Wingdings" pitchFamily="2" charset="2"/>
              <a:buChar char="Ø"/>
            </a:pPr>
            <a:r>
              <a:rPr lang="es-MX" sz="2800" dirty="0">
                <a:solidFill>
                  <a:srgbClr val="002060"/>
                </a:solidFill>
                <a:latin typeface="Arial" pitchFamily="34" charset="0"/>
                <a:cs typeface="Arial" pitchFamily="34" charset="0"/>
              </a:rPr>
              <a:t>Se orienta el estudio independiente (si no se ha indicado en algún momento anterior).</a:t>
            </a:r>
          </a:p>
          <a:p>
            <a:pPr marL="514350" indent="-514350" algn="just">
              <a:buFont typeface="Wingdings" pitchFamily="2" charset="2"/>
              <a:buChar char="Ø"/>
            </a:pPr>
            <a:r>
              <a:rPr lang="es-MX" sz="2800" dirty="0">
                <a:solidFill>
                  <a:srgbClr val="002060"/>
                </a:solidFill>
                <a:latin typeface="Arial" pitchFamily="34" charset="0"/>
                <a:cs typeface="Arial" pitchFamily="34" charset="0"/>
              </a:rPr>
              <a:t>Se orienta la bibliografía que puede utilizar el estudiante (si no se ha orientado anteriormente). La bibliografía debe ser acotada atendiendo a una las normas establecidas, se debe comentar cada una de ellas y orientar dónde encontrarla.</a:t>
            </a:r>
          </a:p>
          <a:p>
            <a:pPr marL="514350" indent="-514350" algn="just">
              <a:buFont typeface="Wingdings" pitchFamily="2" charset="2"/>
              <a:buChar char="Ø"/>
            </a:pPr>
            <a:r>
              <a:rPr lang="es-MX" sz="2800" dirty="0">
                <a:solidFill>
                  <a:srgbClr val="002060"/>
                </a:solidFill>
                <a:latin typeface="Arial" pitchFamily="34" charset="0"/>
                <a:cs typeface="Arial" pitchFamily="34" charset="0"/>
              </a:rPr>
              <a:t>Se motiva la próxima conferencia, indicando qué se abordará en la misma.</a:t>
            </a:r>
          </a:p>
        </p:txBody>
      </p:sp>
      <p:sp>
        <p:nvSpPr>
          <p:cNvPr id="3" name="2 CuadroTexto"/>
          <p:cNvSpPr txBox="1"/>
          <p:nvPr/>
        </p:nvSpPr>
        <p:spPr>
          <a:xfrm>
            <a:off x="2916238" y="476250"/>
            <a:ext cx="3600450" cy="523875"/>
          </a:xfrm>
          <a:prstGeom prst="rect">
            <a:avLst/>
          </a:prstGeom>
          <a:solidFill>
            <a:schemeClr val="bg1">
              <a:lumMod val="85000"/>
            </a:schemeClr>
          </a:solidFill>
        </p:spPr>
        <p:txBody>
          <a:bodyPr>
            <a:spAutoFit/>
          </a:bodyPr>
          <a:lstStyle/>
          <a:p>
            <a:pPr algn="ctr">
              <a:defRPr/>
            </a:pPr>
            <a:r>
              <a:rPr lang="es-MX" sz="2800" b="1" dirty="0">
                <a:solidFill>
                  <a:srgbClr val="002060"/>
                </a:solidFill>
                <a:latin typeface="Arial" pitchFamily="34" charset="0"/>
                <a:cs typeface="Arial" pitchFamily="34" charset="0"/>
              </a:rPr>
              <a:t>Conclusiones</a:t>
            </a:r>
          </a:p>
        </p:txBody>
      </p:sp>
    </p:spTree>
    <p:extLst>
      <p:ext uri="{BB962C8B-B14F-4D97-AF65-F5344CB8AC3E}">
        <p14:creationId xmlns:p14="http://schemas.microsoft.com/office/powerpoint/2010/main" val="8467254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7747</TotalTime>
  <Words>813</Words>
  <Application>Microsoft Office PowerPoint</Application>
  <PresentationFormat>Presentación en pantalla (4:3)</PresentationFormat>
  <Paragraphs>61</Paragraphs>
  <Slides>9</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Arial</vt:lpstr>
      <vt:lpstr>Calibri</vt:lpstr>
      <vt:lpstr>Times New Roman</vt:lpstr>
      <vt:lpstr>Verdana</vt:lpstr>
      <vt:lpstr>Wingdings</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Fundamentación teórica</dc:title>
  <dc:creator>Luis</dc:creator>
  <cp:lastModifiedBy>Joel</cp:lastModifiedBy>
  <cp:revision>450</cp:revision>
  <dcterms:created xsi:type="dcterms:W3CDTF">2015-02-28T18:30:52Z</dcterms:created>
  <dcterms:modified xsi:type="dcterms:W3CDTF">2020-03-04T01:42:19Z</dcterms:modified>
</cp:coreProperties>
</file>