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46" r:id="rId2"/>
    <p:sldId id="547" r:id="rId3"/>
    <p:sldId id="548" r:id="rId4"/>
    <p:sldId id="549" r:id="rId5"/>
    <p:sldId id="550" r:id="rId6"/>
    <p:sldId id="551" r:id="rId7"/>
    <p:sldId id="552" r:id="rId8"/>
    <p:sldId id="55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E2C5"/>
    <a:srgbClr val="080808"/>
    <a:srgbClr val="FFCC66"/>
    <a:srgbClr val="777777"/>
    <a:srgbClr val="4D4D4D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0" autoAdjust="0"/>
    <p:restoredTop sz="91281" autoAdjust="0"/>
  </p:normalViewPr>
  <p:slideViewPr>
    <p:cSldViewPr>
      <p:cViewPr varScale="1">
        <p:scale>
          <a:sx n="66" d="100"/>
          <a:sy n="66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C807D-ACAA-4742-B382-4EE3E2BAD3D2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7D98A-01DF-4BE1-9463-1D27CC413B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16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68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461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89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88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17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58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45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45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04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51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88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06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1774825"/>
            <a:ext cx="8247261" cy="4093428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endParaRPr lang="es-ES" sz="2600" dirty="0">
              <a:solidFill>
                <a:srgbClr val="000000"/>
              </a:solidFill>
            </a:endParaRPr>
          </a:p>
          <a:p>
            <a:pPr marL="360363" indent="-360363" algn="just" eaLnBrk="1" hangingPunct="1">
              <a:buFont typeface="Wingdings" pitchFamily="2" charset="2"/>
              <a:buChar char="Ø"/>
              <a:defRPr/>
            </a:pPr>
            <a:r>
              <a:rPr lang="es-MX" sz="2600" b="0" dirty="0">
                <a:solidFill>
                  <a:srgbClr val="002060"/>
                </a:solidFill>
              </a:rPr>
              <a:t>Es una forma colectiva de desarrollo de las habilidades adquiridas que se apoya en el trabajo individual de cada estudiante.</a:t>
            </a:r>
          </a:p>
          <a:p>
            <a:pPr marL="360363" indent="-360363" algn="just" eaLnBrk="1" hangingPunct="1">
              <a:buFont typeface="Wingdings" pitchFamily="2" charset="2"/>
              <a:buChar char="Ø"/>
              <a:defRPr/>
            </a:pPr>
            <a:r>
              <a:rPr lang="es-MX" sz="2600" b="0" dirty="0">
                <a:solidFill>
                  <a:srgbClr val="002060"/>
                </a:solidFill>
              </a:rPr>
              <a:t>De la autopreparación depende la efectividad  de la actividad.</a:t>
            </a:r>
          </a:p>
          <a:p>
            <a:pPr marL="360363" indent="-360363" algn="just" eaLnBrk="1" hangingPunct="1">
              <a:buFont typeface="Wingdings" pitchFamily="2" charset="2"/>
              <a:buChar char="Ø"/>
              <a:defRPr/>
            </a:pPr>
            <a:r>
              <a:rPr lang="es-MX" sz="2600" b="0" dirty="0">
                <a:solidFill>
                  <a:srgbClr val="002060"/>
                </a:solidFill>
              </a:rPr>
              <a:t>Constituye el marco idóneo para realizar la retroalimentación de la enseñanza.</a:t>
            </a:r>
          </a:p>
          <a:p>
            <a:pPr marL="360363" indent="-360363" algn="just" eaLnBrk="1" hangingPunct="1">
              <a:buFont typeface="Wingdings" pitchFamily="2" charset="2"/>
              <a:buChar char="Ø"/>
              <a:defRPr/>
            </a:pPr>
            <a:r>
              <a:rPr lang="es-MX" sz="2600" b="0" dirty="0">
                <a:solidFill>
                  <a:srgbClr val="002060"/>
                </a:solidFill>
              </a:rPr>
              <a:t>Consta de una fase organizativa, una fase introductoria, una fase de ejercitación práctica y fase final.</a:t>
            </a:r>
            <a:endParaRPr lang="es-ES" sz="2600" b="0" dirty="0">
              <a:solidFill>
                <a:srgbClr val="002060"/>
              </a:solidFill>
            </a:endParaRPr>
          </a:p>
        </p:txBody>
      </p:sp>
      <p:sp>
        <p:nvSpPr>
          <p:cNvPr id="108547" name="2 CuadroTexto"/>
          <p:cNvSpPr txBox="1">
            <a:spLocks noChangeArrowheads="1"/>
          </p:cNvSpPr>
          <p:nvPr/>
        </p:nvSpPr>
        <p:spPr bwMode="auto">
          <a:xfrm>
            <a:off x="357188" y="1346200"/>
            <a:ext cx="3214687" cy="523875"/>
          </a:xfrm>
          <a:prstGeom prst="rect">
            <a:avLst/>
          </a:prstGeom>
          <a:solidFill>
            <a:srgbClr val="002060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ES" sz="2800">
                <a:solidFill>
                  <a:srgbClr val="FFFFFF"/>
                </a:solidFill>
              </a:rPr>
              <a:t>Clase práctica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1071563" y="214313"/>
            <a:ext cx="7143750" cy="554037"/>
          </a:xfrm>
          <a:prstGeom prst="rect">
            <a:avLst/>
          </a:prstGeom>
          <a:solidFill>
            <a:srgbClr val="002060"/>
          </a:solidFill>
          <a:ln w="63500">
            <a:solidFill>
              <a:srgbClr val="3030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ES" sz="3000">
                <a:solidFill>
                  <a:srgbClr val="FFFFFF"/>
                </a:solidFill>
              </a:rPr>
              <a:t>Estructura metodológica</a:t>
            </a:r>
          </a:p>
        </p:txBody>
      </p:sp>
    </p:spTree>
    <p:extLst>
      <p:ext uri="{BB962C8B-B14F-4D97-AF65-F5344CB8AC3E}">
        <p14:creationId xmlns:p14="http://schemas.microsoft.com/office/powerpoint/2010/main" val="30623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>
            <a:spLocks noChangeArrowheads="1"/>
          </p:cNvSpPr>
          <p:nvPr/>
        </p:nvSpPr>
        <p:spPr bwMode="auto">
          <a:xfrm>
            <a:off x="1258888" y="1820863"/>
            <a:ext cx="684212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ES" sz="2600" b="0" kern="0" dirty="0">
                <a:solidFill>
                  <a:srgbClr val="002060"/>
                </a:solidFill>
              </a:rPr>
              <a:t>En esta el profesor organiza la brigada, controla la asistencia y el porte y aspecto personal de estudiantes.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endParaRPr lang="es-ES" sz="2600" b="0" kern="0" dirty="0">
              <a:solidFill>
                <a:srgbClr val="002060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ES" sz="2600" b="0" kern="0" dirty="0">
                <a:solidFill>
                  <a:srgbClr val="002060"/>
                </a:solidFill>
              </a:rPr>
              <a:t>Se crea la base material y psicológica para el desarrollo de la actividad, además de verificarse las condiciones de protección e higiene del trabajo necesario.</a:t>
            </a:r>
          </a:p>
        </p:txBody>
      </p:sp>
      <p:sp>
        <p:nvSpPr>
          <p:cNvPr id="3" name="CuadroTexto 4"/>
          <p:cNvSpPr txBox="1">
            <a:spLocks noChangeArrowheads="1"/>
          </p:cNvSpPr>
          <p:nvPr/>
        </p:nvSpPr>
        <p:spPr bwMode="auto">
          <a:xfrm>
            <a:off x="3059113" y="908050"/>
            <a:ext cx="3816350" cy="523875"/>
          </a:xfrm>
          <a:prstGeom prst="rect">
            <a:avLst/>
          </a:prstGeom>
          <a:noFill/>
          <a:ln w="635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S" sz="2800" b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Fase organizativa</a:t>
            </a:r>
          </a:p>
        </p:txBody>
      </p:sp>
      <p:sp>
        <p:nvSpPr>
          <p:cNvPr id="4" name="Llamada con línea 3 5"/>
          <p:cNvSpPr/>
          <p:nvPr/>
        </p:nvSpPr>
        <p:spPr>
          <a:xfrm>
            <a:off x="1177925" y="1674813"/>
            <a:ext cx="7065963" cy="3841750"/>
          </a:xfrm>
          <a:prstGeom prst="borderCallout3">
            <a:avLst>
              <a:gd name="adj1" fmla="val 49184"/>
              <a:gd name="adj2" fmla="val -78"/>
              <a:gd name="adj3" fmla="val 49184"/>
              <a:gd name="adj4" fmla="val -9082"/>
              <a:gd name="adj5" fmla="val -12316"/>
              <a:gd name="adj6" fmla="val -8859"/>
              <a:gd name="adj7" fmla="val -12472"/>
              <a:gd name="adj8" fmla="val 26786"/>
            </a:avLst>
          </a:prstGeom>
          <a:noFill/>
          <a:ln w="635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E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80988" y="1052513"/>
            <a:ext cx="546100" cy="430212"/>
          </a:xfrm>
          <a:prstGeom prst="plus">
            <a:avLst>
              <a:gd name="adj" fmla="val 25000"/>
            </a:avLst>
          </a:prstGeom>
          <a:solidFill>
            <a:srgbClr val="8000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kern="0" dirty="0">
                <a:solidFill>
                  <a:srgbClr val="FFFF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7332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>
            <a:spLocks noChangeArrowheads="1"/>
          </p:cNvSpPr>
          <p:nvPr/>
        </p:nvSpPr>
        <p:spPr bwMode="auto">
          <a:xfrm>
            <a:off x="1258888" y="1533525"/>
            <a:ext cx="684212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MX" sz="2000" b="0" kern="0" dirty="0">
                <a:solidFill>
                  <a:srgbClr val="002060"/>
                </a:solidFill>
              </a:rPr>
              <a:t>Su objetivo es preparar a los alumnos para cumplir conscientemente los trabajos; podrá revisarse parte de tareas orientadas, exponer contenidos, realizar preguntas que  propicien relacionar los contenidos recibidos con las actividades a desarrollar.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MX" sz="2000" b="0" kern="0" dirty="0">
                <a:solidFill>
                  <a:srgbClr val="002060"/>
                </a:solidFill>
              </a:rPr>
              <a:t>Se explica los procedimientos y métodos a seguir que va unido a una demostración práctica.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MX" sz="2000" b="0" kern="0" dirty="0">
                <a:solidFill>
                  <a:srgbClr val="002060"/>
                </a:solidFill>
              </a:rPr>
              <a:t>La demostración se realiza por pasos a ritmo que el alumno pueda asimilar los procedimientos y los métodos de trabajo. </a:t>
            </a:r>
            <a:endParaRPr lang="es-ES" sz="2000" b="0" kern="0" dirty="0">
              <a:solidFill>
                <a:srgbClr val="002060"/>
              </a:solidFill>
            </a:endParaRPr>
          </a:p>
        </p:txBody>
      </p:sp>
      <p:sp>
        <p:nvSpPr>
          <p:cNvPr id="3" name="CuadroTexto 4"/>
          <p:cNvSpPr txBox="1">
            <a:spLocks noChangeArrowheads="1"/>
          </p:cNvSpPr>
          <p:nvPr/>
        </p:nvSpPr>
        <p:spPr bwMode="auto">
          <a:xfrm>
            <a:off x="3059113" y="620713"/>
            <a:ext cx="3816350" cy="523875"/>
          </a:xfrm>
          <a:prstGeom prst="rect">
            <a:avLst/>
          </a:prstGeom>
          <a:noFill/>
          <a:ln w="635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S" sz="2800" b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Fase introductoria</a:t>
            </a:r>
          </a:p>
        </p:txBody>
      </p:sp>
      <p:sp>
        <p:nvSpPr>
          <p:cNvPr id="4" name="Llamada con línea 3 5"/>
          <p:cNvSpPr/>
          <p:nvPr/>
        </p:nvSpPr>
        <p:spPr>
          <a:xfrm>
            <a:off x="1177925" y="1387475"/>
            <a:ext cx="7065963" cy="3625850"/>
          </a:xfrm>
          <a:prstGeom prst="borderCallout3">
            <a:avLst>
              <a:gd name="adj1" fmla="val 49184"/>
              <a:gd name="adj2" fmla="val -78"/>
              <a:gd name="adj3" fmla="val 49184"/>
              <a:gd name="adj4" fmla="val -9082"/>
              <a:gd name="adj5" fmla="val -12316"/>
              <a:gd name="adj6" fmla="val -8859"/>
              <a:gd name="adj7" fmla="val -12472"/>
              <a:gd name="adj8" fmla="val 26786"/>
            </a:avLst>
          </a:prstGeom>
          <a:noFill/>
          <a:ln w="635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E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80988" y="765175"/>
            <a:ext cx="546100" cy="430213"/>
          </a:xfrm>
          <a:prstGeom prst="plus">
            <a:avLst>
              <a:gd name="adj" fmla="val 25000"/>
            </a:avLst>
          </a:prstGeom>
          <a:solidFill>
            <a:srgbClr val="8000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kern="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827088" y="5300663"/>
            <a:ext cx="7848600" cy="1323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s-MX" sz="20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organiza, teniendo en cuenta los objetivos que se persiguen, las características del tema los conocimientos de los alumnos, las condiciones de la base material de estudio u otros factores que puedan incidir.</a:t>
            </a:r>
          </a:p>
        </p:txBody>
      </p:sp>
    </p:spTree>
    <p:extLst>
      <p:ext uri="{BB962C8B-B14F-4D97-AF65-F5344CB8AC3E}">
        <p14:creationId xmlns:p14="http://schemas.microsoft.com/office/powerpoint/2010/main" val="2750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>
            <a:spLocks noChangeArrowheads="1"/>
          </p:cNvSpPr>
          <p:nvPr/>
        </p:nvSpPr>
        <p:spPr bwMode="auto">
          <a:xfrm>
            <a:off x="1258888" y="1597025"/>
            <a:ext cx="7561584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MX" sz="2300" b="0" kern="0" dirty="0">
                <a:solidFill>
                  <a:srgbClr val="002060"/>
                </a:solidFill>
              </a:rPr>
              <a:t>Los estudiantes dan cumplimiento a los trabajos previstos para la clase práctica, desarrollan hábitos y habilidades profesionales.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MX" sz="2300" b="0" kern="0" dirty="0">
                <a:solidFill>
                  <a:srgbClr val="002060"/>
                </a:solidFill>
              </a:rPr>
              <a:t>Se ponen en práctica las diferentes acciones y operaciones para la ejecución de la actividad.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MX" sz="2300" b="0" kern="0" dirty="0">
                <a:solidFill>
                  <a:srgbClr val="002060"/>
                </a:solidFill>
              </a:rPr>
              <a:t>Es la fase de mayor duración y donde se cumplen los objetivos de la actividad. El profesor debe observar atentamente el trabajo de cada estudiante y lo irá evaluando, solo </a:t>
            </a:r>
            <a:r>
              <a:rPr lang="es-MX" sz="2300" kern="0" dirty="0">
                <a:solidFill>
                  <a:srgbClr val="002060"/>
                </a:solidFill>
              </a:rPr>
              <a:t>se interrumpe </a:t>
            </a:r>
            <a:r>
              <a:rPr lang="es-MX" sz="2300" b="0" kern="0" dirty="0">
                <a:solidFill>
                  <a:srgbClr val="002060"/>
                </a:solidFill>
              </a:rPr>
              <a:t>al estudiante en </a:t>
            </a:r>
            <a:r>
              <a:rPr lang="es-MX" sz="2300" kern="0" dirty="0">
                <a:solidFill>
                  <a:srgbClr val="002060"/>
                </a:solidFill>
              </a:rPr>
              <a:t>caso de cometer errores.</a:t>
            </a:r>
            <a:endParaRPr lang="es-ES" sz="2300" kern="0" dirty="0">
              <a:solidFill>
                <a:srgbClr val="002060"/>
              </a:solidFill>
            </a:endParaRPr>
          </a:p>
        </p:txBody>
      </p:sp>
      <p:sp>
        <p:nvSpPr>
          <p:cNvPr id="3" name="CuadroTexto 4"/>
          <p:cNvSpPr txBox="1">
            <a:spLocks noChangeArrowheads="1"/>
          </p:cNvSpPr>
          <p:nvPr/>
        </p:nvSpPr>
        <p:spPr bwMode="auto">
          <a:xfrm>
            <a:off x="2339975" y="620713"/>
            <a:ext cx="5184775" cy="523875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S" sz="2800" b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Fase de ejercitación práctica</a:t>
            </a:r>
          </a:p>
        </p:txBody>
      </p:sp>
      <p:sp>
        <p:nvSpPr>
          <p:cNvPr id="4" name="Llamada con línea 3 5"/>
          <p:cNvSpPr/>
          <p:nvPr/>
        </p:nvSpPr>
        <p:spPr>
          <a:xfrm>
            <a:off x="1177925" y="1387475"/>
            <a:ext cx="7642547" cy="4202113"/>
          </a:xfrm>
          <a:prstGeom prst="borderCallout3">
            <a:avLst>
              <a:gd name="adj1" fmla="val 49184"/>
              <a:gd name="adj2" fmla="val -78"/>
              <a:gd name="adj3" fmla="val 49184"/>
              <a:gd name="adj4" fmla="val -9082"/>
              <a:gd name="adj5" fmla="val -12316"/>
              <a:gd name="adj6" fmla="val -8859"/>
              <a:gd name="adj7" fmla="val -13341"/>
              <a:gd name="adj8" fmla="val 16523"/>
            </a:avLst>
          </a:prstGeom>
          <a:noFill/>
          <a:ln w="635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E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80988" y="765175"/>
            <a:ext cx="546100" cy="430213"/>
          </a:xfrm>
          <a:prstGeom prst="plus">
            <a:avLst>
              <a:gd name="adj" fmla="val 25000"/>
            </a:avLst>
          </a:prstGeom>
          <a:solidFill>
            <a:srgbClr val="8000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kern="0" dirty="0">
                <a:solidFill>
                  <a:srgbClr val="FFFF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7949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>
            <a:spLocks noChangeArrowheads="1"/>
          </p:cNvSpPr>
          <p:nvPr/>
        </p:nvSpPr>
        <p:spPr bwMode="auto">
          <a:xfrm>
            <a:off x="1258888" y="1885950"/>
            <a:ext cx="6842125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MX" sz="2600" b="0" kern="0" dirty="0">
                <a:solidFill>
                  <a:srgbClr val="002060"/>
                </a:solidFill>
              </a:rPr>
              <a:t>El profesor hace un análisis con los estudiantes del trabajo realizado, en el que se incluyen los logros colectivos e individuales, en ellos se incluye la calidad del trabajo realizado, el aprovechamiento del tiempo, ahorro de materiales y disciplina laboral.</a:t>
            </a:r>
            <a:endParaRPr lang="es-ES" sz="2600" kern="0" dirty="0">
              <a:solidFill>
                <a:srgbClr val="002060"/>
              </a:solidFill>
            </a:endParaRPr>
          </a:p>
        </p:txBody>
      </p:sp>
      <p:sp>
        <p:nvSpPr>
          <p:cNvPr id="3" name="CuadroTexto 4"/>
          <p:cNvSpPr txBox="1">
            <a:spLocks noChangeArrowheads="1"/>
          </p:cNvSpPr>
          <p:nvPr/>
        </p:nvSpPr>
        <p:spPr bwMode="auto">
          <a:xfrm>
            <a:off x="2342542" y="1033463"/>
            <a:ext cx="5184775" cy="523875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S" sz="2800" b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Fase final</a:t>
            </a:r>
          </a:p>
        </p:txBody>
      </p:sp>
      <p:sp>
        <p:nvSpPr>
          <p:cNvPr id="4" name="Llamada con línea 3 5"/>
          <p:cNvSpPr/>
          <p:nvPr/>
        </p:nvSpPr>
        <p:spPr>
          <a:xfrm>
            <a:off x="1177925" y="1819275"/>
            <a:ext cx="7065963" cy="3554413"/>
          </a:xfrm>
          <a:prstGeom prst="borderCallout3">
            <a:avLst>
              <a:gd name="adj1" fmla="val 49184"/>
              <a:gd name="adj2" fmla="val -78"/>
              <a:gd name="adj3" fmla="val 49184"/>
              <a:gd name="adj4" fmla="val -9082"/>
              <a:gd name="adj5" fmla="val -12316"/>
              <a:gd name="adj6" fmla="val -8859"/>
              <a:gd name="adj7" fmla="val -13341"/>
              <a:gd name="adj8" fmla="val 16523"/>
            </a:avLst>
          </a:prstGeom>
          <a:noFill/>
          <a:ln w="635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E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80988" y="1054100"/>
            <a:ext cx="546100" cy="430213"/>
          </a:xfrm>
          <a:prstGeom prst="plus">
            <a:avLst>
              <a:gd name="adj" fmla="val 25000"/>
            </a:avLst>
          </a:prstGeom>
          <a:solidFill>
            <a:srgbClr val="8000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kern="0" dirty="0">
                <a:solidFill>
                  <a:srgbClr val="FFFFFF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8961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5 Subtítulo"/>
          <p:cNvSpPr>
            <a:spLocks noGrp="1"/>
          </p:cNvSpPr>
          <p:nvPr>
            <p:ph type="subTitle" idx="1"/>
          </p:nvPr>
        </p:nvSpPr>
        <p:spPr>
          <a:xfrm>
            <a:off x="684213" y="1628775"/>
            <a:ext cx="7848600" cy="3240088"/>
          </a:xfrm>
          <a:ln w="63500">
            <a:solidFill>
              <a:srgbClr val="002060"/>
            </a:solidFill>
          </a:ln>
        </p:spPr>
        <p:txBody>
          <a:bodyPr/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Aspectos organizativos comunes a los tipos de clase.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Rememorar aspectos fundamentales del contenido trabajado en clases anteriores que serán objeto de trabajo en la clase práctica.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Enunciar el objetivo de la actividad. </a:t>
            </a:r>
            <a:endParaRPr lang="es-E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916238" y="476250"/>
            <a:ext cx="3600450" cy="52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906304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5 Subtítulo"/>
          <p:cNvSpPr>
            <a:spLocks noGrp="1"/>
          </p:cNvSpPr>
          <p:nvPr>
            <p:ph type="subTitle" idx="1"/>
          </p:nvPr>
        </p:nvSpPr>
        <p:spPr>
          <a:xfrm>
            <a:off x="684213" y="1576388"/>
            <a:ext cx="7920037" cy="4589462"/>
          </a:xfrm>
          <a:ln w="63500">
            <a:solidFill>
              <a:srgbClr val="002060"/>
            </a:solidFill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Explicar la dinámica con la cual se desarrollará la misma, apoyándose en la guía de autopreparación y destacando el método de trabajo a desarrollar en la misma.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Comprobar la autopreparación de los estudiantes.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Llevar preseleccionados los estudiantes que intencionalmente se necesita evaluar (control del trabajo individual).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Hacer aclaraciones individuales o colectivas sobre dudas o errores que se perciban en el proceso de trabajo.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Evaluar y otorgar calificaciones priorizando los estudiantes preseleccionados. No es necesario evaluar a todos los estudiantes.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916238" y="476250"/>
            <a:ext cx="3600450" cy="52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3610885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5 Subtítulo"/>
          <p:cNvSpPr>
            <a:spLocks noGrp="1"/>
          </p:cNvSpPr>
          <p:nvPr>
            <p:ph type="subTitle" idx="1"/>
          </p:nvPr>
        </p:nvSpPr>
        <p:spPr>
          <a:xfrm>
            <a:off x="395288" y="1503363"/>
            <a:ext cx="8280400" cy="4589462"/>
          </a:xfrm>
          <a:ln w="63500">
            <a:solidFill>
              <a:srgbClr val="002060"/>
            </a:solidFill>
          </a:ln>
        </p:spPr>
        <p:txBody>
          <a:bodyPr/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Generalización sobre el contenido tratado.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Valoración integral de lo positivo y lo negativo de la actividad.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Orientar la profundización y consolidación de aquellos aspectos deficitarios que afloraron durante el desarrollo de la actividad.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Motivar la próxima clase práctica.</a:t>
            </a:r>
            <a:endParaRPr lang="es-E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916238" y="476250"/>
            <a:ext cx="3600450" cy="52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1705116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7746</TotalTime>
  <Words>527</Words>
  <Application>Microsoft Office PowerPoint</Application>
  <PresentationFormat>Presentación en pantalla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Fundamentación teórica</dc:title>
  <dc:creator>Luis</dc:creator>
  <cp:lastModifiedBy>Joel</cp:lastModifiedBy>
  <cp:revision>449</cp:revision>
  <dcterms:created xsi:type="dcterms:W3CDTF">2015-02-28T18:30:52Z</dcterms:created>
  <dcterms:modified xsi:type="dcterms:W3CDTF">2020-03-04T01:33:30Z</dcterms:modified>
</cp:coreProperties>
</file>