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7"/>
  </p:notesMasterIdLst>
  <p:sldIdLst>
    <p:sldId id="300" r:id="rId5"/>
    <p:sldId id="271" r:id="rId6"/>
    <p:sldId id="284" r:id="rId7"/>
    <p:sldId id="292" r:id="rId8"/>
    <p:sldId id="550" r:id="rId9"/>
    <p:sldId id="273" r:id="rId10"/>
    <p:sldId id="286" r:id="rId11"/>
    <p:sldId id="287" r:id="rId12"/>
    <p:sldId id="299" r:id="rId13"/>
    <p:sldId id="295" r:id="rId14"/>
    <p:sldId id="283" r:id="rId15"/>
    <p:sldId id="298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99FF66"/>
    <a:srgbClr val="00FFFF"/>
    <a:srgbClr val="00CCFF"/>
    <a:srgbClr val="000F2E"/>
    <a:srgbClr val="000D26"/>
    <a:srgbClr val="260000"/>
    <a:srgbClr val="2211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69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B945-4402-49CB-9CAD-7DA07581B1A8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A15AC-9695-4519-81EC-3214554D50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75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FF40-1C35-4525-A2FB-9C027139276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43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98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88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43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1AB01-0701-483D-B9FA-192905DA1E26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9430-3C5E-4518-B7CE-B5AAAADA14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68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B4D05-77B5-4DF6-9AFC-9896A8BF5112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3658-001D-4FFB-8A45-A08A8FEC301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82C23-AEFE-4E92-AADC-B9161A44EDD1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9E1-F1EF-4B38-8878-4AD7E3CC16F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1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089B5-9381-4062-A4F9-79EE709FBF68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856B-7AB1-420A-BD56-3A08135BAADD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3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3AE653-C6F6-4281-9039-56AED958D1C7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335A-DB4C-4071-8CF1-FCA78326CB0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3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E5C61-2BDE-46BE-A3BA-68454AB91AA2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A0A-27B9-45F1-90D5-9E43630FBA8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12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E2B75-1199-473D-B7BA-FE64E42A3B4C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B29F-51B5-4F27-A2D3-B9FB325F1952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53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9F38C-EC1C-4F49-9370-5253C191085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C1C0-026D-4E73-B8D9-8FACB81F9FDF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8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13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E9A644-904E-4C87-83A6-FE7C466DA67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5AF1-E24E-4E42-B24B-08618CA7C5AA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5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28C581-90FB-4355-B93C-9D74274EB57B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4DC6-4C43-48B7-9EAE-F57D57D2BC8B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58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E9365-6226-46F3-8E71-222AA4598EE5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F4FA-322C-4112-804D-040AD5435FF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94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94D9-AFD5-479F-9F10-B3F66563B857}" type="datetimeFigureOut">
              <a:rPr lang="es-ES_trad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FECA5-0951-4AC1-9010-6612E815104B}" type="slidenum">
              <a:rPr lang="es-ES_tradnl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83215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D053-E7C6-4940-AC48-64E72AE372E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62678-6EC7-4BA3-8284-1D0502FACB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182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3236-7956-4CC3-87F5-A15B2073543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A3432-48A8-49BE-A5F0-E49D57D017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851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DB7E-1FE3-46D7-B75A-35F32A638E8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7B1E-A692-49DA-B5FB-740F2A9B260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900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A14A1-C541-470F-BA92-CC7F44A0B60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72ACF-812A-4808-8467-5A57E68555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7679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923F-DDFB-4E01-9CE0-F65F7E830C4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CFDDC-453B-4A6F-B6CF-A7693620090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16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D8F0-359A-442C-9DDC-1DF86E929795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6E413-16B0-44DF-9A7A-9891B651558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22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625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7DA7-7BD0-43DF-BFCD-C8F12DD3C34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9BF0C-624A-4005-97EB-6C028452D3B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5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F613-AB59-4DE1-A672-BF0F9E16CD6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04EF2-1068-4AE4-B20E-C9D96F45FC1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6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F98D-020B-4065-ABBC-5FBA83DA1C1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3823-AE9D-47BD-B026-44DC99848FB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977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EFA6-6B94-4835-811F-5F41A765B2B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0BBA7-30ED-47B4-8570-02408B17846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346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9CF2-3C16-4D7F-B984-3207BD31FCE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DC86C-3136-4172-8494-FA6DC399CDB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1178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3/5/2020</a:t>
            </a:fld>
            <a:endParaRPr lang="en-US" sz="1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67938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F727-0ADD-45A3-A515-DF62883FDCEE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43394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B3A8-C081-4AB8-B823-44091E21A174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172696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F2F-C9B1-4F15-AECF-A73ED55ED44B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044486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7B65-15CE-44D5-A7F8-08DADB82E985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9983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8380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BF0F-EA41-470B-98DD-3A6BEE7D395F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68009864"/>
      </p:ext>
    </p:extLst>
  </p:cSld>
  <p:clrMapOvr>
    <a:masterClrMapping/>
  </p:clrMapOvr>
  <p:hf sldNum="0"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56FA-4D4E-4614-90DE-72F3418C5503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523532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775-3901-4F2C-92A0-A9A03B312000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99682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EE42-DF85-4C82-BA6B-B7C2111536D8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68815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4BC1-2507-42B2-8730-2DD6EEEF2B01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91403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97868-06CA-469B-8A05-7EEE631F6D11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733771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AEA3B-195B-4748-8E1B-1E5F044AAAEB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3544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75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75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31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95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85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E5D2-B0BD-4E06-96D6-FB3C5DE7A730}" type="datetimeFigureOut">
              <a:rPr lang="es-ES" smtClean="0"/>
              <a:pPr/>
              <a:t>05/03/20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2390-981D-47F6-99DD-6702E6A355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36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DECAD77-1E9A-49F8-9506-48D9FDACA9AA}" type="datetimeFigureOut">
              <a:rPr lang="es-ES_tradnl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05/03/2020</a:t>
            </a:fld>
            <a:endParaRPr lang="es-ES_tradn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365E634-8F6F-4630-A9E7-AA4FEFB00D2E}" type="slidenum">
              <a:rPr lang="es-ES_tradnl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2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4E1D4F-A41F-4ADB-A864-A76E5CE49EF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05/03/20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17112F-32A1-4061-B53B-6C561F32844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48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FBF0F-EA41-470B-98DD-3A6BEE7D395F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65497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Wors%20CAP&#205;TULO%20III%20listo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95550" y="316333"/>
            <a:ext cx="7416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b="1" dirty="0">
              <a:solidFill>
                <a:srgbClr val="030D0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solidFill>
                  <a:srgbClr val="03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Facultad de Ciencias Médicas de Bayamo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58064" y="4255422"/>
            <a:ext cx="8245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Trabajo para optar por la categoría principal de profesor Asistente</a:t>
            </a:r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11648049" y="316333"/>
            <a:ext cx="0" cy="590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63706" y="1420138"/>
            <a:ext cx="741680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3600" b="1" dirty="0">
                <a:solidFill>
                  <a:srgbClr val="FF0000"/>
                </a:solidFill>
                <a:latin typeface="Arial" charset="0"/>
              </a:rPr>
              <a:t>DISERTACIÓN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400" b="1" dirty="0">
              <a:solidFill>
                <a:srgbClr val="FF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latin typeface="Arial" charset="0"/>
              </a:rPr>
              <a:t>RESOLUCIÓN No. 02 /18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400" b="1" dirty="0"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latin typeface="Arial" charset="0"/>
              </a:rPr>
              <a:t>REGLAMENTO DE TRABAJO DOCENTE Y METODOLÓGICO DE LA EDUCACIÓN SUPERIOR</a:t>
            </a:r>
          </a:p>
        </p:txBody>
      </p:sp>
      <p:sp>
        <p:nvSpPr>
          <p:cNvPr id="2" name="Marco 1"/>
          <p:cNvSpPr/>
          <p:nvPr/>
        </p:nvSpPr>
        <p:spPr>
          <a:xfrm>
            <a:off x="717458" y="204080"/>
            <a:ext cx="10930591" cy="6464300"/>
          </a:xfrm>
          <a:prstGeom prst="frame">
            <a:avLst>
              <a:gd name="adj1" fmla="val 776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538262" y="4914454"/>
            <a:ext cx="7665277" cy="12875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714375" indent="276225">
              <a:lnSpc>
                <a:spcPct val="150000"/>
              </a:lnSpc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Dr. Joel Rondón Carrasco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714375" indent="276225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Especialista de </a:t>
            </a: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primer grado en Medicina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General Integral</a:t>
            </a:r>
          </a:p>
          <a:p>
            <a:pPr marL="714375" indent="276225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Profesor Instructor</a:t>
            </a:r>
            <a:endParaRPr lang="es-E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73801" y="5236468"/>
            <a:ext cx="1410064" cy="64350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026A88C-DED2-4D60-AE25-F48B4D228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18" y="1116552"/>
            <a:ext cx="1957767" cy="287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44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uadroTexto 1"/>
          <p:cNvSpPr txBox="1">
            <a:spLocks noChangeArrowheads="1"/>
          </p:cNvSpPr>
          <p:nvPr/>
        </p:nvSpPr>
        <p:spPr bwMode="auto">
          <a:xfrm>
            <a:off x="6803469" y="526223"/>
            <a:ext cx="5032382" cy="2677656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400" dirty="0">
                <a:latin typeface="Arial" pitchFamily="34" charset="0"/>
                <a:cs typeface="Arial" pitchFamily="34" charset="0"/>
              </a:rPr>
              <a:t>6 horas semanales y una guardia de 24 horas En aquellos lugares donde sea posible la realización de la guardia de más de 6  horas estas se pueden realizar para una mejor adquisición de habilidades de los estudiantes. 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6657871" y="253218"/>
            <a:ext cx="5291828" cy="2950661"/>
          </a:xfrm>
          <a:prstGeom prst="roundRect">
            <a:avLst>
              <a:gd name="adj" fmla="val 21558"/>
            </a:avLst>
          </a:prstGeom>
          <a:solidFill>
            <a:schemeClr val="bg1">
              <a:alpha val="5000"/>
            </a:schemeClr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56149" y="2313000"/>
            <a:ext cx="5177982" cy="2422842"/>
          </a:xfrm>
          <a:prstGeom prst="roundRect">
            <a:avLst>
              <a:gd name="adj" fmla="val 21558"/>
            </a:avLst>
          </a:prstGeom>
          <a:solidFill>
            <a:srgbClr val="00206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81" name="TextBox 3"/>
          <p:cNvSpPr txBox="1">
            <a:spLocks noChangeArrowheads="1"/>
          </p:cNvSpPr>
          <p:nvPr/>
        </p:nvSpPr>
        <p:spPr bwMode="auto">
          <a:xfrm>
            <a:off x="598115" y="2924256"/>
            <a:ext cx="44010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Guardias Médicas: 60 horas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02ACFA8C-B175-48D9-B181-4000060C0AB7}"/>
              </a:ext>
            </a:extLst>
          </p:cNvPr>
          <p:cNvSpPr/>
          <p:nvPr/>
        </p:nvSpPr>
        <p:spPr>
          <a:xfrm rot="20659976">
            <a:off x="5533396" y="2341690"/>
            <a:ext cx="10328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redondeado 2">
            <a:extLst>
              <a:ext uri="{FF2B5EF4-FFF2-40B4-BE49-F238E27FC236}">
                <a16:creationId xmlns:a16="http://schemas.microsoft.com/office/drawing/2014/main" id="{47708D4C-9913-4902-95C4-0104DD60224A}"/>
              </a:ext>
            </a:extLst>
          </p:cNvPr>
          <p:cNvSpPr/>
          <p:nvPr/>
        </p:nvSpPr>
        <p:spPr>
          <a:xfrm>
            <a:off x="7392502" y="3684097"/>
            <a:ext cx="4464578" cy="2232000"/>
          </a:xfrm>
          <a:prstGeom prst="roundRect">
            <a:avLst>
              <a:gd name="adj" fmla="val 21558"/>
            </a:avLst>
          </a:prstGeom>
          <a:solidFill>
            <a:schemeClr val="bg1">
              <a:alpha val="5000"/>
            </a:schemeClr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0" name="CuadroTexto 1">
            <a:extLst>
              <a:ext uri="{FF2B5EF4-FFF2-40B4-BE49-F238E27FC236}">
                <a16:creationId xmlns:a16="http://schemas.microsoft.com/office/drawing/2014/main" id="{860D0D3D-5991-4484-A867-588CB5A5A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772" y="4201438"/>
            <a:ext cx="4164037" cy="1384995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800" dirty="0">
                <a:latin typeface="Arial" pitchFamily="34" charset="0"/>
                <a:cs typeface="Arial" pitchFamily="34" charset="0"/>
              </a:rPr>
              <a:t>Al final de la rotación deben tener de 3-5 asistencias al parto.</a:t>
            </a: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CA5C47AF-47C2-4A27-9238-736C19976AC3}"/>
              </a:ext>
            </a:extLst>
          </p:cNvPr>
          <p:cNvSpPr/>
          <p:nvPr/>
        </p:nvSpPr>
        <p:spPr>
          <a:xfrm rot="1187390">
            <a:off x="5553877" y="3729406"/>
            <a:ext cx="16664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92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815926" y="2155238"/>
            <a:ext cx="10114669" cy="1581174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  <a:effectLst>
            <a:outerShdw blurRad="850900" dist="279400" dir="2700000" algn="tl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1">
            <a:extLst>
              <a:ext uri="{FF2B5EF4-FFF2-40B4-BE49-F238E27FC236}">
                <a16:creationId xmlns:a16="http://schemas.microsoft.com/office/drawing/2014/main" id="{9BA320A2-A63D-4BEE-A473-9E4DDE1B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62" y="648844"/>
            <a:ext cx="5533292" cy="1015663"/>
          </a:xfrm>
          <a:prstGeom prst="rect">
            <a:avLst/>
          </a:prstGeom>
          <a:solidFill>
            <a:srgbClr val="00CCFF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000" dirty="0">
                <a:latin typeface="Arial" pitchFamily="34" charset="0"/>
                <a:cs typeface="Arial" pitchFamily="34" charset="0"/>
              </a:rPr>
              <a:t>Integral los conocimientos que aporta la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MNT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a la práctica médica moderna en el tratamiento de determinadas enfermedades ginecológicas </a:t>
            </a:r>
          </a:p>
        </p:txBody>
      </p:sp>
      <p:sp>
        <p:nvSpPr>
          <p:cNvPr id="10" name="CuadroTexto 1">
            <a:extLst>
              <a:ext uri="{FF2B5EF4-FFF2-40B4-BE49-F238E27FC236}">
                <a16:creationId xmlns:a16="http://schemas.microsoft.com/office/drawing/2014/main" id="{82183088-C7B7-49E3-8E58-1A462BEB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0455" y="524022"/>
            <a:ext cx="4848681" cy="1631216"/>
          </a:xfrm>
          <a:prstGeom prst="rect">
            <a:avLst/>
          </a:prstGeom>
          <a:solidFill>
            <a:srgbClr val="FFFF00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000" dirty="0">
                <a:latin typeface="Arial" pitchFamily="34" charset="0"/>
                <a:cs typeface="Arial" pitchFamily="34" charset="0"/>
              </a:rPr>
              <a:t>La terapia con fitofármacos como en  la enfermedad inflamatoria pélvica, dolor pélvico crónico, menalgia, en la menopausia y en afecciones de la adolescencia</a:t>
            </a:r>
          </a:p>
        </p:txBody>
      </p:sp>
      <p:sp>
        <p:nvSpPr>
          <p:cNvPr id="11" name="CuadroTexto 1">
            <a:extLst>
              <a:ext uri="{FF2B5EF4-FFF2-40B4-BE49-F238E27FC236}">
                <a16:creationId xmlns:a16="http://schemas.microsoft.com/office/drawing/2014/main" id="{3156330B-C52D-4ADB-8FF2-A7FCD92F6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85" y="4976268"/>
            <a:ext cx="5406469" cy="1015663"/>
          </a:xfrm>
          <a:prstGeom prst="rect">
            <a:avLst/>
          </a:prstGeom>
          <a:solidFill>
            <a:srgbClr val="00FFFF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000" dirty="0">
                <a:latin typeface="Arial" pitchFamily="34" charset="0"/>
                <a:cs typeface="Arial" pitchFamily="34" charset="0"/>
              </a:rPr>
              <a:t>Igualmente brindará actividades de educación para la salud relacionadas con los siguientes programas:</a:t>
            </a:r>
          </a:p>
        </p:txBody>
      </p:sp>
      <p:sp>
        <p:nvSpPr>
          <p:cNvPr id="15" name="CuadroTexto 1">
            <a:extLst>
              <a:ext uri="{FF2B5EF4-FFF2-40B4-BE49-F238E27FC236}">
                <a16:creationId xmlns:a16="http://schemas.microsoft.com/office/drawing/2014/main" id="{3F4B6AA7-6844-4BB6-88DA-61C02CA0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036" y="4702762"/>
            <a:ext cx="4848680" cy="1323439"/>
          </a:xfrm>
          <a:prstGeom prst="rect">
            <a:avLst/>
          </a:prstGeom>
          <a:solidFill>
            <a:srgbClr val="FF66FF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0" fontAlgn="base" hangingPunct="0"/>
            <a:r>
              <a:rPr lang="es-MX" sz="2000" dirty="0">
                <a:latin typeface="Arial" pitchFamily="34" charset="0"/>
                <a:cs typeface="Arial" pitchFamily="34" charset="0"/>
              </a:rPr>
              <a:t>Riesgo preconcepcional, el programa de cáncer, planificación familiar, ITS, el PAMI y el control de la Mortalidad Materna y Perinatal.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ABC1ACA-D5B1-4E74-ADE9-776AC11C0CD0}"/>
              </a:ext>
            </a:extLst>
          </p:cNvPr>
          <p:cNvSpPr/>
          <p:nvPr/>
        </p:nvSpPr>
        <p:spPr>
          <a:xfrm>
            <a:off x="9345025" y="3167373"/>
            <a:ext cx="2906491" cy="1323439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rgbClr val="2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D9B23FA-13A9-4E69-9923-CB9707DE9277}"/>
              </a:ext>
            </a:extLst>
          </p:cNvPr>
          <p:cNvSpPr/>
          <p:nvPr/>
        </p:nvSpPr>
        <p:spPr>
          <a:xfrm>
            <a:off x="361284" y="3525262"/>
            <a:ext cx="3127504" cy="1323439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2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Informática</a:t>
            </a:r>
          </a:p>
        </p:txBody>
      </p:sp>
      <p:sp>
        <p:nvSpPr>
          <p:cNvPr id="2" name="Explosión: 8 puntos 1">
            <a:extLst>
              <a:ext uri="{FF2B5EF4-FFF2-40B4-BE49-F238E27FC236}">
                <a16:creationId xmlns:a16="http://schemas.microsoft.com/office/drawing/2014/main" id="{A1500477-E518-4308-872E-083DD7D4F721}"/>
              </a:ext>
            </a:extLst>
          </p:cNvPr>
          <p:cNvSpPr/>
          <p:nvPr/>
        </p:nvSpPr>
        <p:spPr>
          <a:xfrm>
            <a:off x="3621112" y="1378635"/>
            <a:ext cx="5533291" cy="385454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563591E-8F8F-44C8-8D4C-29A6567C19F8}"/>
              </a:ext>
            </a:extLst>
          </p:cNvPr>
          <p:cNvSpPr txBox="1"/>
          <p:nvPr/>
        </p:nvSpPr>
        <p:spPr>
          <a:xfrm>
            <a:off x="683601" y="2382033"/>
            <a:ext cx="10114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del Aprendizaje</a:t>
            </a:r>
          </a:p>
        </p:txBody>
      </p:sp>
    </p:spTree>
    <p:extLst>
      <p:ext uri="{BB962C8B-B14F-4D97-AF65-F5344CB8AC3E}">
        <p14:creationId xmlns:p14="http://schemas.microsoft.com/office/powerpoint/2010/main" val="158098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5350" y="2032079"/>
            <a:ext cx="108204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En todas las formas organizativas del trabajo docente, es fundamental el papel del profesor el cual  ha de poseer una adecuada preparación política, ideológica, pedagógica, metodológica, profesional y cultural; estableciendo apropiadas relaciones e interacciones con los estudiantes para el mejor cumplimiento de sus funciones y de los objetivos generales de la asignatura.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o 3"/>
          <p:cNvSpPr/>
          <p:nvPr/>
        </p:nvSpPr>
        <p:spPr>
          <a:xfrm>
            <a:off x="476250" y="577850"/>
            <a:ext cx="11391900" cy="6127274"/>
          </a:xfrm>
          <a:prstGeom prst="frame">
            <a:avLst>
              <a:gd name="adj1" fmla="val 73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471261" y="269677"/>
            <a:ext cx="535193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</p:txBody>
      </p:sp>
      <p:sp>
        <p:nvSpPr>
          <p:cNvPr id="5" name="Flecha: a la derecha 4">
            <a:hlinkClick r:id="rId2" action="ppaction://hlinksldjump"/>
            <a:extLst>
              <a:ext uri="{FF2B5EF4-FFF2-40B4-BE49-F238E27FC236}">
                <a16:creationId xmlns:a16="http://schemas.microsoft.com/office/drawing/2014/main" id="{133C0BAB-1994-4B01-A3B2-E847E33A9D9C}"/>
              </a:ext>
            </a:extLst>
          </p:cNvPr>
          <p:cNvSpPr/>
          <p:nvPr/>
        </p:nvSpPr>
        <p:spPr>
          <a:xfrm rot="10630444">
            <a:off x="10002129" y="56411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2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nillo"/>
          <p:cNvSpPr/>
          <p:nvPr/>
        </p:nvSpPr>
        <p:spPr>
          <a:xfrm rot="962139">
            <a:off x="871247" y="4117577"/>
            <a:ext cx="2702343" cy="2361120"/>
          </a:xfrm>
          <a:prstGeom prst="donut">
            <a:avLst>
              <a:gd name="adj" fmla="val 0"/>
            </a:avLst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Marco"/>
          <p:cNvSpPr/>
          <p:nvPr/>
        </p:nvSpPr>
        <p:spPr>
          <a:xfrm>
            <a:off x="4648200" y="4824308"/>
            <a:ext cx="5364000" cy="864000"/>
          </a:xfrm>
          <a:prstGeom prst="frame">
            <a:avLst>
              <a:gd name="adj1" fmla="val 151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Conector recto"/>
          <p:cNvCxnSpPr>
            <a:cxnSpLocks/>
          </p:cNvCxnSpPr>
          <p:nvPr/>
        </p:nvCxnSpPr>
        <p:spPr>
          <a:xfrm>
            <a:off x="3516150" y="5039563"/>
            <a:ext cx="1067694" cy="484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o 1"/>
          <p:cNvSpPr/>
          <p:nvPr/>
        </p:nvSpPr>
        <p:spPr>
          <a:xfrm>
            <a:off x="568412" y="478962"/>
            <a:ext cx="10263712" cy="2988000"/>
          </a:xfrm>
          <a:prstGeom prst="frame">
            <a:avLst>
              <a:gd name="adj1" fmla="val 776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705350" y="5039563"/>
            <a:ext cx="4611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Artículos del 124 al 157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049953" y="922222"/>
            <a:ext cx="6632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Capítulo I. Generalidades. </a:t>
            </a: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Capítulo II. Trabajo metodológico. </a:t>
            </a:r>
          </a:p>
          <a:p>
            <a:pPr algn="just"/>
            <a:r>
              <a:rPr lang="es-MX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Capítulo III. Trabajo docente. </a:t>
            </a: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Capítulo IV: Evaluación del aprendizaje. </a:t>
            </a: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Capítulo V. Trabajo con los alumnos ayudantes. </a:t>
            </a:r>
          </a:p>
          <a:p>
            <a:pPr algn="just"/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5C2492-AE37-48A3-A858-0BA11B7F3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23" y="790832"/>
            <a:ext cx="2855953" cy="25042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FDF2A93-8FF7-452A-B984-8BA006CEF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077" y="4606435"/>
            <a:ext cx="982722" cy="126797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D4CB56D-1777-457F-82FD-836F74CF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862" y="4606436"/>
            <a:ext cx="982722" cy="1267971"/>
          </a:xfrm>
          <a:prstGeom prst="rect">
            <a:avLst/>
          </a:prstGeom>
        </p:spPr>
      </p:pic>
      <p:sp>
        <p:nvSpPr>
          <p:cNvPr id="24" name="Flecha: a la derecha con muesca 23">
            <a:hlinkClick r:id="rId4" action="ppaction://hlinkfile"/>
            <a:extLst>
              <a:ext uri="{FF2B5EF4-FFF2-40B4-BE49-F238E27FC236}">
                <a16:creationId xmlns:a16="http://schemas.microsoft.com/office/drawing/2014/main" id="{39D07033-D9F8-4C0C-BAE9-678DCB4C825A}"/>
              </a:ext>
            </a:extLst>
          </p:cNvPr>
          <p:cNvSpPr/>
          <p:nvPr/>
        </p:nvSpPr>
        <p:spPr>
          <a:xfrm>
            <a:off x="8539090" y="499611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97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870982" y="1419566"/>
            <a:ext cx="9620250" cy="4914900"/>
          </a:xfrm>
          <a:prstGeom prst="roundRect">
            <a:avLst>
              <a:gd name="adj" fmla="val 21558"/>
            </a:avLst>
          </a:prstGeom>
          <a:solidFill>
            <a:schemeClr val="bg1">
              <a:alpha val="5000"/>
            </a:schemeClr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75" name="CuadroTexto 1"/>
          <p:cNvSpPr txBox="1">
            <a:spLocks noChangeArrowheads="1"/>
          </p:cNvSpPr>
          <p:nvPr/>
        </p:nvSpPr>
        <p:spPr bwMode="auto">
          <a:xfrm>
            <a:off x="2025748" y="2276878"/>
            <a:ext cx="9118503" cy="3046988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 la ejecución del proceso docente-educativo dirigido a</a:t>
            </a:r>
          </a:p>
          <a:p>
            <a:pPr marL="0" indent="0" algn="ctr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Lograr el cumplimiento de los objetivos generales </a:t>
            </a:r>
          </a:p>
          <a:p>
            <a:pPr marL="0" indent="0" algn="just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Elevada calidad de la formación de los futuros profesionales para satisfacer las exigencias sociales. </a:t>
            </a:r>
          </a:p>
        </p:txBody>
      </p:sp>
      <p:sp>
        <p:nvSpPr>
          <p:cNvPr id="7" name="Elipse 6"/>
          <p:cNvSpPr/>
          <p:nvPr/>
        </p:nvSpPr>
        <p:spPr>
          <a:xfrm>
            <a:off x="3714751" y="247135"/>
            <a:ext cx="7429500" cy="1848365"/>
          </a:xfrm>
          <a:prstGeom prst="ellipse">
            <a:avLst/>
          </a:prstGeom>
          <a:solidFill>
            <a:schemeClr val="bg1"/>
          </a:solidFill>
          <a:ln w="635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5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El trabajo Docente.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81000" y="801688"/>
            <a:ext cx="3124200" cy="1293812"/>
          </a:xfrm>
          <a:prstGeom prst="roundRect">
            <a:avLst>
              <a:gd name="adj" fmla="val 21558"/>
            </a:avLst>
          </a:prstGeom>
          <a:solidFill>
            <a:srgbClr val="00206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081" name="TextBox 3"/>
          <p:cNvSpPr txBox="1">
            <a:spLocks noChangeArrowheads="1"/>
          </p:cNvSpPr>
          <p:nvPr/>
        </p:nvSpPr>
        <p:spPr bwMode="auto">
          <a:xfrm>
            <a:off x="590550" y="820738"/>
            <a:ext cx="2647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Capítulo III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AA94C3BC-5E68-4D7E-867A-5CCD61E2FBCE}"/>
              </a:ext>
            </a:extLst>
          </p:cNvPr>
          <p:cNvSpPr/>
          <p:nvPr/>
        </p:nvSpPr>
        <p:spPr>
          <a:xfrm>
            <a:off x="6633988" y="2753991"/>
            <a:ext cx="583105" cy="602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53511335-462C-4358-88DA-001C0C290510}"/>
              </a:ext>
            </a:extLst>
          </p:cNvPr>
          <p:cNvSpPr/>
          <p:nvPr/>
        </p:nvSpPr>
        <p:spPr>
          <a:xfrm>
            <a:off x="6681107" y="3833200"/>
            <a:ext cx="583105" cy="685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92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o 4"/>
          <p:cNvSpPr/>
          <p:nvPr/>
        </p:nvSpPr>
        <p:spPr>
          <a:xfrm>
            <a:off x="3138616" y="808968"/>
            <a:ext cx="8612042" cy="4932000"/>
          </a:xfrm>
          <a:prstGeom prst="frame">
            <a:avLst>
              <a:gd name="adj1" fmla="val 978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uadroTexto 9"/>
          <p:cNvSpPr txBox="1"/>
          <p:nvPr/>
        </p:nvSpPr>
        <p:spPr>
          <a:xfrm>
            <a:off x="4596713" y="1890384"/>
            <a:ext cx="6326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asignatura se desarrolla en el octavo semestre correspondiente al cuarto año de  Medicina. Cuenta con una duración de 10 semanas, 248 horas lectivas, desglosadas en  las siguientes formas organizativas docentes: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96713" y="390383"/>
            <a:ext cx="632665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Ginecología y Obstetricia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4326EA2-FE9F-42D9-856C-5AE822CBC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23" y="808967"/>
            <a:ext cx="2916194" cy="493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37 Conector recto de flecha"/>
          <p:cNvCxnSpPr>
            <a:cxnSpLocks/>
            <a:stCxn id="40" idx="4"/>
          </p:cNvCxnSpPr>
          <p:nvPr/>
        </p:nvCxnSpPr>
        <p:spPr>
          <a:xfrm flipV="1">
            <a:off x="2794294" y="816568"/>
            <a:ext cx="0" cy="445937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Marco"/>
          <p:cNvSpPr/>
          <p:nvPr/>
        </p:nvSpPr>
        <p:spPr>
          <a:xfrm>
            <a:off x="3342942" y="4785828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21 Marco"/>
          <p:cNvSpPr/>
          <p:nvPr/>
        </p:nvSpPr>
        <p:spPr>
          <a:xfrm>
            <a:off x="3342942" y="4137756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22 Marco"/>
          <p:cNvSpPr/>
          <p:nvPr/>
        </p:nvSpPr>
        <p:spPr>
          <a:xfrm>
            <a:off x="3342942" y="3489684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23 Marco"/>
          <p:cNvSpPr/>
          <p:nvPr/>
        </p:nvSpPr>
        <p:spPr>
          <a:xfrm>
            <a:off x="3342942" y="2841612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24 Marco"/>
          <p:cNvSpPr/>
          <p:nvPr/>
        </p:nvSpPr>
        <p:spPr>
          <a:xfrm>
            <a:off x="3342942" y="2193540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25 Marco"/>
          <p:cNvSpPr/>
          <p:nvPr/>
        </p:nvSpPr>
        <p:spPr>
          <a:xfrm>
            <a:off x="3342942" y="1585538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26 Marco"/>
          <p:cNvSpPr/>
          <p:nvPr/>
        </p:nvSpPr>
        <p:spPr>
          <a:xfrm>
            <a:off x="3342942" y="937466"/>
            <a:ext cx="7056784" cy="400110"/>
          </a:xfrm>
          <a:prstGeom prst="frame">
            <a:avLst>
              <a:gd name="adj1" fmla="val 337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333204" y="941570"/>
            <a:ext cx="7076886" cy="40011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latin typeface="Arial" panose="020B0604020202020204" pitchFamily="34" charset="0"/>
              </a:rPr>
              <a:t>- La clase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363220" y="1585538"/>
            <a:ext cx="7036506" cy="40011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</a:rPr>
              <a:t>La práctica de estudio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3342941" y="2181135"/>
            <a:ext cx="703650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</a:rPr>
              <a:t>- La práctica laboral.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289244" y="2809674"/>
            <a:ext cx="709019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</a:rPr>
              <a:t>- El trabajo investigativo de los estudiantes. 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342943" y="3489684"/>
            <a:ext cx="7036499" cy="400110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</a:rPr>
              <a:t>La autopreparación de los estudiantes. 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342941" y="4118877"/>
            <a:ext cx="703649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</a:rPr>
              <a:t>La consulta.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3316910" y="4789982"/>
            <a:ext cx="705678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latin typeface="Arial" panose="020B0604020202020204" pitchFamily="34" charset="0"/>
              </a:rPr>
              <a:t>La tutoría.</a:t>
            </a:r>
            <a:r>
              <a:rPr lang="es-ES" sz="2000" dirty="0">
                <a:solidFill>
                  <a:srgbClr val="C00000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277916" y="180891"/>
            <a:ext cx="8674421" cy="5847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prstClr val="white"/>
                </a:solidFill>
                <a:latin typeface="Arial" panose="020B0604020202020204" pitchFamily="34" charset="0"/>
              </a:rPr>
              <a:t>Formas organizativas del trabajo docente  </a:t>
            </a:r>
          </a:p>
        </p:txBody>
      </p:sp>
      <p:sp>
        <p:nvSpPr>
          <p:cNvPr id="40" name="39 Conector"/>
          <p:cNvSpPr/>
          <p:nvPr/>
        </p:nvSpPr>
        <p:spPr>
          <a:xfrm flipH="1">
            <a:off x="2704294" y="5095938"/>
            <a:ext cx="180000" cy="1800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2" name="41 Conector recto"/>
          <p:cNvCxnSpPr>
            <a:cxnSpLocks/>
            <a:endCxn id="27" idx="1"/>
          </p:cNvCxnSpPr>
          <p:nvPr/>
        </p:nvCxnSpPr>
        <p:spPr>
          <a:xfrm>
            <a:off x="2999656" y="1137521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2999656" y="1772816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2999656" y="5013176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999656" y="4365104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2999656" y="3645024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2945958" y="2996952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2999656" y="2348880"/>
            <a:ext cx="3432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82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971541"/>
              </p:ext>
            </p:extLst>
          </p:nvPr>
        </p:nvGraphicFramePr>
        <p:xfrm>
          <a:off x="11007496" y="500357"/>
          <a:ext cx="10810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r:id="rId3" imgW="2026362" imgH="1901132" progId="">
                  <p:embed/>
                </p:oleObj>
              </mc:Choice>
              <mc:Fallback>
                <p:oleObj r:id="rId3" imgW="2026362" imgH="190113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7496" y="500357"/>
                        <a:ext cx="108108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06437" y="1689795"/>
            <a:ext cx="256571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Arial" pitchFamily="34" charset="0"/>
                <a:cs typeface="Arial" pitchFamily="34" charset="0"/>
              </a:rPr>
              <a:t>La clase</a:t>
            </a:r>
          </a:p>
        </p:txBody>
      </p:sp>
      <p:sp>
        <p:nvSpPr>
          <p:cNvPr id="8" name="1 CuadroTexto">
            <a:extLst>
              <a:ext uri="{FF2B5EF4-FFF2-40B4-BE49-F238E27FC236}">
                <a16:creationId xmlns:a16="http://schemas.microsoft.com/office/drawing/2014/main" id="{45223A0A-2649-4C93-8888-C7DB54C36E54}"/>
              </a:ext>
            </a:extLst>
          </p:cNvPr>
          <p:cNvSpPr txBox="1"/>
          <p:nvPr/>
        </p:nvSpPr>
        <p:spPr>
          <a:xfrm>
            <a:off x="4680361" y="1436982"/>
            <a:ext cx="700520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Es una de las formas organizativas del proceso docente educativo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B837859F-DD01-4647-8A1D-7BFED7DD285D}"/>
              </a:ext>
            </a:extLst>
          </p:cNvPr>
          <p:cNvSpPr/>
          <p:nvPr/>
        </p:nvSpPr>
        <p:spPr>
          <a:xfrm>
            <a:off x="3318223" y="1724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CC1C9B6-9A3A-4F80-AAB0-87C5FA62A9D2}"/>
              </a:ext>
            </a:extLst>
          </p:cNvPr>
          <p:cNvSpPr/>
          <p:nvPr/>
        </p:nvSpPr>
        <p:spPr>
          <a:xfrm>
            <a:off x="5950634" y="2703229"/>
            <a:ext cx="6137949" cy="1980110"/>
          </a:xfrm>
          <a:prstGeom prst="ellipse">
            <a:avLst/>
          </a:prstGeom>
          <a:solidFill>
            <a:schemeClr val="bg1"/>
          </a:solidFill>
          <a:ln w="635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es-MX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s-MX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Adquisición de conocimientos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s-MX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desarrollo de habilidades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s-MX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formación de valores </a:t>
            </a:r>
          </a:p>
          <a:p>
            <a:pPr algn="just">
              <a:defRPr/>
            </a:pPr>
            <a:endParaRPr lang="es-ES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28759A0-AC92-4B2B-9C97-77FF1D0E4116}"/>
              </a:ext>
            </a:extLst>
          </p:cNvPr>
          <p:cNvSpPr/>
          <p:nvPr/>
        </p:nvSpPr>
        <p:spPr>
          <a:xfrm>
            <a:off x="5050887" y="2317130"/>
            <a:ext cx="2090226" cy="724795"/>
          </a:xfrm>
          <a:prstGeom prst="ellipse">
            <a:avLst/>
          </a:prstGeom>
          <a:solidFill>
            <a:schemeClr val="bg1"/>
          </a:solidFill>
          <a:ln w="635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Objetivo</a:t>
            </a:r>
          </a:p>
        </p:txBody>
      </p:sp>
      <p:sp>
        <p:nvSpPr>
          <p:cNvPr id="14" name="1 CuadroTexto">
            <a:extLst>
              <a:ext uri="{FF2B5EF4-FFF2-40B4-BE49-F238E27FC236}">
                <a16:creationId xmlns:a16="http://schemas.microsoft.com/office/drawing/2014/main" id="{6614E797-5231-407D-A219-07A887DD7054}"/>
              </a:ext>
            </a:extLst>
          </p:cNvPr>
          <p:cNvSpPr txBox="1"/>
          <p:nvPr/>
        </p:nvSpPr>
        <p:spPr>
          <a:xfrm>
            <a:off x="239158" y="3219468"/>
            <a:ext cx="3637797" cy="2246769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Clase encuentro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Conferencia:</a:t>
            </a:r>
            <a:r>
              <a:rPr lang="es-MX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 para un total de 14 horas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Clase práctica 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Seminario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Práctica de laboratorio 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Taller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F2250FDF-80F7-4C8B-970E-72D96C034E50}"/>
              </a:ext>
            </a:extLst>
          </p:cNvPr>
          <p:cNvSpPr/>
          <p:nvPr/>
        </p:nvSpPr>
        <p:spPr>
          <a:xfrm>
            <a:off x="1516923" y="2548677"/>
            <a:ext cx="484632" cy="605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 CuadroTexto">
            <a:extLst>
              <a:ext uri="{FF2B5EF4-FFF2-40B4-BE49-F238E27FC236}">
                <a16:creationId xmlns:a16="http://schemas.microsoft.com/office/drawing/2014/main" id="{A6013286-2205-4842-9D61-7A7C054B703A}"/>
              </a:ext>
            </a:extLst>
          </p:cNvPr>
          <p:cNvSpPr txBox="1"/>
          <p:nvPr/>
        </p:nvSpPr>
        <p:spPr>
          <a:xfrm>
            <a:off x="4413081" y="4854570"/>
            <a:ext cx="7539761" cy="163121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Recogerán los aspectos necesarios para introducir, motivar y orientar a los estudiantes y lograr la transmisión de los fundamentos científico-técnicos más actualizados de una rama del saber con un enfoque dialéctico-materialista </a:t>
            </a:r>
          </a:p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echa: curvada hacia abajo 40">
            <a:extLst>
              <a:ext uri="{FF2B5EF4-FFF2-40B4-BE49-F238E27FC236}">
                <a16:creationId xmlns:a16="http://schemas.microsoft.com/office/drawing/2014/main" id="{ED1EDA28-C91A-4B93-9A9A-F343F60AEEB6}"/>
              </a:ext>
            </a:extLst>
          </p:cNvPr>
          <p:cNvSpPr/>
          <p:nvPr/>
        </p:nvSpPr>
        <p:spPr>
          <a:xfrm rot="2361339">
            <a:off x="3842750" y="3919208"/>
            <a:ext cx="1848595" cy="5287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7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o 28"/>
          <p:cNvSpPr/>
          <p:nvPr/>
        </p:nvSpPr>
        <p:spPr>
          <a:xfrm>
            <a:off x="250234" y="1000872"/>
            <a:ext cx="11262884" cy="5712838"/>
          </a:xfrm>
          <a:prstGeom prst="frame">
            <a:avLst>
              <a:gd name="adj1" fmla="val 735"/>
            </a:avLst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innerShdw blurRad="660400" dir="10620000">
              <a:srgbClr val="002060">
                <a:alpha val="66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639423" y="239881"/>
            <a:ext cx="4990685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Seminarios problémicos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78882" y="4862415"/>
            <a:ext cx="226853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rgbClr val="2A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rgbClr val="2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445391" y="3168973"/>
            <a:ext cx="6887371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rgbClr val="2A000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Consoliden, amplíen, profundicen, discutan, integren y generalicen los contenidos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Aborden la resolución de tareas docentes mediante la utilización de la investigación científica;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Desarrollen su expresión oral,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ordenamiento lógico de los conocimientos  y habilidades para su posterior aplicación práctica.</a:t>
            </a:r>
          </a:p>
        </p:txBody>
      </p:sp>
      <p:sp>
        <p:nvSpPr>
          <p:cNvPr id="18" name="Elipse 17"/>
          <p:cNvSpPr/>
          <p:nvPr/>
        </p:nvSpPr>
        <p:spPr>
          <a:xfrm>
            <a:off x="2865329" y="1050666"/>
            <a:ext cx="2029517" cy="1989891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00" b="1" dirty="0">
              <a:solidFill>
                <a:srgbClr val="2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70C7A67-DE89-464A-B9A6-8DB4404E4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267" y="1381788"/>
            <a:ext cx="850394" cy="1277115"/>
          </a:xfrm>
          <a:prstGeom prst="rect">
            <a:avLst/>
          </a:prstGeom>
        </p:spPr>
      </p:pic>
      <p:sp>
        <p:nvSpPr>
          <p:cNvPr id="21" name="Elipse 20">
            <a:extLst>
              <a:ext uri="{FF2B5EF4-FFF2-40B4-BE49-F238E27FC236}">
                <a16:creationId xmlns:a16="http://schemas.microsoft.com/office/drawing/2014/main" id="{7B103723-82FA-4F5D-B293-23F91D6EF59E}"/>
              </a:ext>
            </a:extLst>
          </p:cNvPr>
          <p:cNvSpPr/>
          <p:nvPr/>
        </p:nvSpPr>
        <p:spPr>
          <a:xfrm>
            <a:off x="7849771" y="1101030"/>
            <a:ext cx="2250831" cy="1989891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solidFill>
                  <a:srgbClr val="2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3" name="Flecha: a la derecha con muesca 12">
            <a:extLst>
              <a:ext uri="{FF2B5EF4-FFF2-40B4-BE49-F238E27FC236}">
                <a16:creationId xmlns:a16="http://schemas.microsoft.com/office/drawing/2014/main" id="{EDDF7DA8-D1FE-4EE2-8255-E47BCF9A5CC5}"/>
              </a:ext>
            </a:extLst>
          </p:cNvPr>
          <p:cNvSpPr/>
          <p:nvPr/>
        </p:nvSpPr>
        <p:spPr>
          <a:xfrm>
            <a:off x="5240919" y="1599524"/>
            <a:ext cx="2250831" cy="9952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3863DCF-B789-4879-86D7-7EEF82BE669D}"/>
              </a:ext>
            </a:extLst>
          </p:cNvPr>
          <p:cNvSpPr/>
          <p:nvPr/>
        </p:nvSpPr>
        <p:spPr>
          <a:xfrm>
            <a:off x="3207201" y="4828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54C923-254D-43B5-8668-F4584A8F5D80}"/>
              </a:ext>
            </a:extLst>
          </p:cNvPr>
          <p:cNvSpPr txBox="1"/>
          <p:nvPr/>
        </p:nvSpPr>
        <p:spPr>
          <a:xfrm>
            <a:off x="596792" y="3120489"/>
            <a:ext cx="226853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rgbClr val="2A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rgbClr val="2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tipo de clase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F4B20F89-3A3D-43AC-8196-BBF1425FF853}"/>
              </a:ext>
            </a:extLst>
          </p:cNvPr>
          <p:cNvSpPr/>
          <p:nvPr/>
        </p:nvSpPr>
        <p:spPr>
          <a:xfrm>
            <a:off x="1570834" y="4070194"/>
            <a:ext cx="484632" cy="704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21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42 Grupo"/>
          <p:cNvGrpSpPr/>
          <p:nvPr/>
        </p:nvGrpSpPr>
        <p:grpSpPr>
          <a:xfrm>
            <a:off x="261085" y="241756"/>
            <a:ext cx="11471370" cy="6027250"/>
            <a:chOff x="286755" y="623586"/>
            <a:chExt cx="10144781" cy="5353293"/>
          </a:xfrm>
        </p:grpSpPr>
        <p:sp>
          <p:nvSpPr>
            <p:cNvPr id="4" name="Marco 28"/>
            <p:cNvSpPr/>
            <p:nvPr/>
          </p:nvSpPr>
          <p:spPr>
            <a:xfrm>
              <a:off x="3442668" y="1398521"/>
              <a:ext cx="4752226" cy="578657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5" name="Elipse 3"/>
            <p:cNvSpPr/>
            <p:nvPr/>
          </p:nvSpPr>
          <p:spPr>
            <a:xfrm>
              <a:off x="1822113" y="623586"/>
              <a:ext cx="4504526" cy="522161"/>
            </a:xfrm>
            <a:prstGeom prst="ellipse">
              <a:avLst/>
            </a:prstGeom>
            <a:solidFill>
              <a:srgbClr val="000D26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Clase taller</a:t>
              </a:r>
            </a:p>
          </p:txBody>
        </p:sp>
        <p:sp>
          <p:nvSpPr>
            <p:cNvPr id="6" name="Marco 28"/>
            <p:cNvSpPr/>
            <p:nvPr/>
          </p:nvSpPr>
          <p:spPr>
            <a:xfrm>
              <a:off x="457198" y="2908130"/>
              <a:ext cx="2264227" cy="603608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7" name="Marco 28"/>
            <p:cNvSpPr/>
            <p:nvPr/>
          </p:nvSpPr>
          <p:spPr>
            <a:xfrm>
              <a:off x="8167309" y="5161781"/>
              <a:ext cx="2264227" cy="782219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0" name="Marco 28"/>
            <p:cNvSpPr/>
            <p:nvPr/>
          </p:nvSpPr>
          <p:spPr>
            <a:xfrm>
              <a:off x="5632008" y="3263841"/>
              <a:ext cx="4612581" cy="795383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Marco 28"/>
            <p:cNvSpPr/>
            <p:nvPr/>
          </p:nvSpPr>
          <p:spPr>
            <a:xfrm>
              <a:off x="5581706" y="2522167"/>
              <a:ext cx="4612581" cy="603608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Marco 28"/>
            <p:cNvSpPr/>
            <p:nvPr/>
          </p:nvSpPr>
          <p:spPr>
            <a:xfrm>
              <a:off x="286755" y="3827136"/>
              <a:ext cx="4242530" cy="1977516"/>
            </a:xfrm>
            <a:prstGeom prst="frame">
              <a:avLst>
                <a:gd name="adj1" fmla="val 735"/>
              </a:avLst>
            </a:prstGeom>
            <a:solidFill>
              <a:srgbClr val="000F2E"/>
            </a:solidFill>
            <a:ln w="38100">
              <a:solidFill>
                <a:srgbClr val="002060"/>
              </a:solidFill>
            </a:ln>
            <a:effectLst>
              <a:innerShdw blurRad="660400" dir="10620000">
                <a:srgbClr val="002060">
                  <a:alpha val="66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717481" y="1515513"/>
              <a:ext cx="4504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atin typeface="Arial" pitchFamily="34" charset="0"/>
                  <a:cs typeface="Arial" pitchFamily="34" charset="0"/>
                </a:rPr>
                <a:t>9 para un total de 18 horas</a:t>
              </a:r>
              <a:endParaRPr lang="es-MX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8339302" y="5207438"/>
              <a:ext cx="19202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200" dirty="0">
                  <a:latin typeface="Arial" pitchFamily="34" charset="0"/>
                  <a:cs typeface="Arial" pitchFamily="34" charset="0"/>
                </a:rPr>
                <a:t>Desarrollo  habilidades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35715" y="4262841"/>
              <a:ext cx="19202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976418" y="3124942"/>
              <a:ext cx="23817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510556" y="2644168"/>
              <a:ext cx="45797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200" dirty="0">
                  <a:latin typeface="Arial" pitchFamily="34" charset="0"/>
                  <a:cs typeface="Arial" pitchFamily="34" charset="0"/>
                </a:rPr>
                <a:t>Entre los componentes académico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5845498" y="3296844"/>
              <a:ext cx="42997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200" dirty="0">
                  <a:latin typeface="Arial" pitchFamily="34" charset="0"/>
                  <a:cs typeface="Arial" pitchFamily="34" charset="0"/>
                </a:rPr>
                <a:t>Investigativo y laboral</a:t>
              </a:r>
            </a:p>
            <a:p>
              <a:r>
                <a:rPr lang="es-ES" sz="2200" dirty="0">
                  <a:latin typeface="Arial" pitchFamily="34" charset="0"/>
                  <a:cs typeface="Arial" pitchFamily="34" charset="0"/>
                </a:rPr>
                <a:t>Reflexión Grupal</a:t>
              </a: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308177" y="4132086"/>
              <a:ext cx="4221108" cy="1284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2200" dirty="0">
                  <a:latin typeface="Arial" pitchFamily="34" charset="0"/>
                  <a:cs typeface="Arial" pitchFamily="34" charset="0"/>
                </a:rPr>
                <a:t>Estudiantes apliquen los conocimientos adquirido en las asignatura para la resolución de problemas propios de la carrera.</a:t>
              </a:r>
              <a:endParaRPr lang="es-ES" sz="2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23 Conector recto"/>
            <p:cNvCxnSpPr>
              <a:cxnSpLocks/>
            </p:cNvCxnSpPr>
            <p:nvPr/>
          </p:nvCxnSpPr>
          <p:spPr>
            <a:xfrm flipV="1">
              <a:off x="1542062" y="2303473"/>
              <a:ext cx="4089946" cy="4939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>
              <a:cxnSpLocks/>
              <a:stCxn id="5" idx="4"/>
              <a:endCxn id="4" idx="0"/>
            </p:cNvCxnSpPr>
            <p:nvPr/>
          </p:nvCxnSpPr>
          <p:spPr>
            <a:xfrm>
              <a:off x="4074376" y="1145747"/>
              <a:ext cx="1744405" cy="25277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>
              <a:cxnSpLocks/>
            </p:cNvCxnSpPr>
            <p:nvPr/>
          </p:nvCxnSpPr>
          <p:spPr>
            <a:xfrm>
              <a:off x="5636113" y="1977178"/>
              <a:ext cx="0" cy="35819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>
              <a:cxnSpLocks/>
              <a:endCxn id="6" idx="0"/>
            </p:cNvCxnSpPr>
            <p:nvPr/>
          </p:nvCxnSpPr>
          <p:spPr>
            <a:xfrm rot="16200000" flipH="1">
              <a:off x="1283894" y="2620128"/>
              <a:ext cx="5760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>
              <a:cxnSpLocks/>
              <a:endCxn id="6" idx="2"/>
            </p:cNvCxnSpPr>
            <p:nvPr/>
          </p:nvCxnSpPr>
          <p:spPr>
            <a:xfrm flipV="1">
              <a:off x="1589311" y="3511738"/>
              <a:ext cx="1" cy="31539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3F8A6B5-F7C6-47E8-B33F-3551DF3944B6}"/>
              </a:ext>
            </a:extLst>
          </p:cNvPr>
          <p:cNvSpPr/>
          <p:nvPr/>
        </p:nvSpPr>
        <p:spPr>
          <a:xfrm>
            <a:off x="880995" y="285429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55" name="Marco 28">
            <a:extLst>
              <a:ext uri="{FF2B5EF4-FFF2-40B4-BE49-F238E27FC236}">
                <a16:creationId xmlns:a16="http://schemas.microsoft.com/office/drawing/2014/main" id="{9CF57796-D342-43EE-A7AF-250465BA28B5}"/>
              </a:ext>
            </a:extLst>
          </p:cNvPr>
          <p:cNvSpPr/>
          <p:nvPr/>
        </p:nvSpPr>
        <p:spPr>
          <a:xfrm>
            <a:off x="8423658" y="242394"/>
            <a:ext cx="3547947" cy="824620"/>
          </a:xfrm>
          <a:prstGeom prst="frame">
            <a:avLst>
              <a:gd name="adj1" fmla="val 735"/>
            </a:avLst>
          </a:prstGeom>
          <a:solidFill>
            <a:srgbClr val="000F2E"/>
          </a:solidFill>
          <a:ln w="38100">
            <a:solidFill>
              <a:srgbClr val="002060"/>
            </a:solidFill>
          </a:ln>
          <a:effectLst>
            <a:innerShdw blurRad="660400" dir="10620000">
              <a:srgbClr val="002060">
                <a:alpha val="66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variedad de la clase práctica 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echa: a la derecha 55">
            <a:extLst>
              <a:ext uri="{FF2B5EF4-FFF2-40B4-BE49-F238E27FC236}">
                <a16:creationId xmlns:a16="http://schemas.microsoft.com/office/drawing/2014/main" id="{5326634E-9572-4004-8261-08E51342C751}"/>
              </a:ext>
            </a:extLst>
          </p:cNvPr>
          <p:cNvSpPr/>
          <p:nvPr/>
        </p:nvSpPr>
        <p:spPr>
          <a:xfrm>
            <a:off x="7230824" y="3550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394" name="Flecha: a la derecha 59393">
            <a:extLst>
              <a:ext uri="{FF2B5EF4-FFF2-40B4-BE49-F238E27FC236}">
                <a16:creationId xmlns:a16="http://schemas.microsoft.com/office/drawing/2014/main" id="{8C175531-A021-47BF-A059-CCE7E40CF5F9}"/>
              </a:ext>
            </a:extLst>
          </p:cNvPr>
          <p:cNvSpPr/>
          <p:nvPr/>
        </p:nvSpPr>
        <p:spPr>
          <a:xfrm rot="19657069">
            <a:off x="5102788" y="3547117"/>
            <a:ext cx="1079771" cy="479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Vinculo</a:t>
            </a:r>
            <a:endParaRPr lang="es-MX" dirty="0"/>
          </a:p>
        </p:txBody>
      </p:sp>
      <p:sp>
        <p:nvSpPr>
          <p:cNvPr id="59396" name="Flecha: hacia abajo 59395">
            <a:extLst>
              <a:ext uri="{FF2B5EF4-FFF2-40B4-BE49-F238E27FC236}">
                <a16:creationId xmlns:a16="http://schemas.microsoft.com/office/drawing/2014/main" id="{DACE6725-7E2F-4580-A421-E36BC6418C56}"/>
              </a:ext>
            </a:extLst>
          </p:cNvPr>
          <p:cNvSpPr/>
          <p:nvPr/>
        </p:nvSpPr>
        <p:spPr>
          <a:xfrm>
            <a:off x="9971363" y="42184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Marco 28">
            <a:extLst>
              <a:ext uri="{FF2B5EF4-FFF2-40B4-BE49-F238E27FC236}">
                <a16:creationId xmlns:a16="http://schemas.microsoft.com/office/drawing/2014/main" id="{5864DA92-26B9-454C-9D50-7218F45F3D67}"/>
              </a:ext>
            </a:extLst>
          </p:cNvPr>
          <p:cNvSpPr/>
          <p:nvPr/>
        </p:nvSpPr>
        <p:spPr>
          <a:xfrm>
            <a:off x="5252876" y="4532114"/>
            <a:ext cx="3384687" cy="1446550"/>
          </a:xfrm>
          <a:prstGeom prst="frame">
            <a:avLst>
              <a:gd name="adj1" fmla="val 735"/>
            </a:avLst>
          </a:prstGeom>
          <a:solidFill>
            <a:srgbClr val="000F2E"/>
          </a:solidFill>
          <a:ln w="38100">
            <a:solidFill>
              <a:srgbClr val="002060"/>
            </a:solidFill>
          </a:ln>
          <a:effectLst>
            <a:innerShdw blurRad="660400" dir="10620000">
              <a:srgbClr val="002060">
                <a:alpha val="66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0" name="13 CuadroTexto">
            <a:extLst>
              <a:ext uri="{FF2B5EF4-FFF2-40B4-BE49-F238E27FC236}">
                <a16:creationId xmlns:a16="http://schemas.microsoft.com/office/drawing/2014/main" id="{C24EC879-5BAD-4702-8BC4-2A8145AD869E}"/>
              </a:ext>
            </a:extLst>
          </p:cNvPr>
          <p:cNvSpPr txBox="1"/>
          <p:nvPr/>
        </p:nvSpPr>
        <p:spPr>
          <a:xfrm>
            <a:off x="5252877" y="4589219"/>
            <a:ext cx="3170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Según el escenario docente esta modalidad se puede realizar como </a:t>
            </a:r>
            <a:r>
              <a:rPr lang="es-MX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discusión de caso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9397" name="Flecha: hacia la izquierda 59396">
            <a:extLst>
              <a:ext uri="{FF2B5EF4-FFF2-40B4-BE49-F238E27FC236}">
                <a16:creationId xmlns:a16="http://schemas.microsoft.com/office/drawing/2014/main" id="{2F49122F-A386-4874-B182-C6E5DD8FB632}"/>
              </a:ext>
            </a:extLst>
          </p:cNvPr>
          <p:cNvSpPr/>
          <p:nvPr/>
        </p:nvSpPr>
        <p:spPr>
          <a:xfrm>
            <a:off x="8695138" y="5428026"/>
            <a:ext cx="436099" cy="484632"/>
          </a:xfrm>
          <a:prstGeom prst="leftArrow">
            <a:avLst>
              <a:gd name="adj1" fmla="val 50000"/>
              <a:gd name="adj2" fmla="val 52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adroTexto 30"/>
          <p:cNvSpPr txBox="1"/>
          <p:nvPr/>
        </p:nvSpPr>
        <p:spPr>
          <a:xfrm>
            <a:off x="58718" y="179496"/>
            <a:ext cx="4621644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</a:rPr>
              <a:t>La práctica de estudio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461161" y="429570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La educación en el trabajo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129 horas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3725450" y="2493420"/>
            <a:ext cx="2773824" cy="267765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Lograr la sistematización y generalización de habilidades adquiridas propias de una o varias disciplinas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7137192" y="4295708"/>
            <a:ext cx="4158308" cy="1938992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El consultorio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El hospital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Interconsultas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Pases de visitas en el hogar/salas hospitalarias  </a:t>
            </a: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Visita </a:t>
            </a:r>
            <a:r>
              <a:rPr lang="es-MX" sz="2000" b="1">
                <a:latin typeface="Arial" pitchFamily="34" charset="0"/>
                <a:cs typeface="Arial" pitchFamily="34" charset="0"/>
              </a:rPr>
              <a:t>de terreno.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137192" y="1780808"/>
            <a:ext cx="4158308" cy="163121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Que constituyen métodos y técnicas que, con un </a:t>
            </a:r>
            <a:r>
              <a:rPr lang="es-MX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carácter propedéutico.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Contribuyen a la futura actividad profesional del estudiante. </a:t>
            </a:r>
          </a:p>
        </p:txBody>
      </p:sp>
      <p:sp>
        <p:nvSpPr>
          <p:cNvPr id="33" name="Abrir llave 32"/>
          <p:cNvSpPr/>
          <p:nvPr/>
        </p:nvSpPr>
        <p:spPr>
          <a:xfrm>
            <a:off x="3197428" y="1910914"/>
            <a:ext cx="672000" cy="4212000"/>
          </a:xfrm>
          <a:prstGeom prst="leftBrace">
            <a:avLst>
              <a:gd name="adj1" fmla="val 57470"/>
              <a:gd name="adj2" fmla="val 5000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orchetes 37"/>
          <p:cNvSpPr/>
          <p:nvPr/>
        </p:nvSpPr>
        <p:spPr>
          <a:xfrm>
            <a:off x="6960096" y="1780808"/>
            <a:ext cx="4512501" cy="1681588"/>
          </a:xfrm>
          <a:prstGeom prst="bracketPair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orchetes 47"/>
          <p:cNvSpPr/>
          <p:nvPr/>
        </p:nvSpPr>
        <p:spPr>
          <a:xfrm>
            <a:off x="6960096" y="4221088"/>
            <a:ext cx="4512501" cy="2088232"/>
          </a:xfrm>
          <a:prstGeom prst="bracketPair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FFAFB75-339D-423A-8DCE-A1CB7E912F31}"/>
              </a:ext>
            </a:extLst>
          </p:cNvPr>
          <p:cNvSpPr/>
          <p:nvPr/>
        </p:nvSpPr>
        <p:spPr>
          <a:xfrm>
            <a:off x="0" y="2493420"/>
            <a:ext cx="3197428" cy="1724886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rgbClr val="2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52%</a:t>
            </a:r>
          </a:p>
        </p:txBody>
      </p:sp>
      <p:sp>
        <p:nvSpPr>
          <p:cNvPr id="12" name="1 CuadroTexto">
            <a:extLst>
              <a:ext uri="{FF2B5EF4-FFF2-40B4-BE49-F238E27FC236}">
                <a16:creationId xmlns:a16="http://schemas.microsoft.com/office/drawing/2014/main" id="{F80D005D-E77C-418D-ABE4-72CEE3D5F959}"/>
              </a:ext>
            </a:extLst>
          </p:cNvPr>
          <p:cNvSpPr txBox="1"/>
          <p:nvPr/>
        </p:nvSpPr>
        <p:spPr>
          <a:xfrm>
            <a:off x="5128080" y="335392"/>
            <a:ext cx="700520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Es una de las formas organizativas del proceso docente educativo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E3FAB9DA-95AC-4EB6-8EB3-30DB96F327AD}"/>
              </a:ext>
            </a:extLst>
          </p:cNvPr>
          <p:cNvSpPr/>
          <p:nvPr/>
        </p:nvSpPr>
        <p:spPr>
          <a:xfrm>
            <a:off x="3725451" y="825827"/>
            <a:ext cx="1738629" cy="954981"/>
          </a:xfrm>
          <a:prstGeom prst="curvedUpArrow">
            <a:avLst>
              <a:gd name="adj1" fmla="val 25000"/>
              <a:gd name="adj2" fmla="val 74773"/>
              <a:gd name="adj3" fmla="val 50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9E6CDFD-5411-4907-A4B8-A1CD9008CF3F}"/>
              </a:ext>
            </a:extLst>
          </p:cNvPr>
          <p:cNvSpPr/>
          <p:nvPr/>
        </p:nvSpPr>
        <p:spPr>
          <a:xfrm>
            <a:off x="4263605" y="1847089"/>
            <a:ext cx="1738629" cy="646331"/>
          </a:xfrm>
          <a:prstGeom prst="ellipse">
            <a:avLst/>
          </a:prstGeom>
          <a:solidFill>
            <a:schemeClr val="bg1"/>
          </a:solidFill>
          <a:ln w="63500">
            <a:solidFill>
              <a:srgbClr val="221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2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049224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675</Words>
  <Application>Microsoft Office PowerPoint</Application>
  <PresentationFormat>Panorámica</PresentationFormat>
  <Paragraphs>98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Monotype Corsiva</vt:lpstr>
      <vt:lpstr>Tahoma</vt:lpstr>
      <vt:lpstr>Wingdings</vt:lpstr>
      <vt:lpstr>Tema de Office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Joel</cp:lastModifiedBy>
  <cp:revision>308</cp:revision>
  <dcterms:created xsi:type="dcterms:W3CDTF">2019-03-16T11:06:28Z</dcterms:created>
  <dcterms:modified xsi:type="dcterms:W3CDTF">2020-03-05T17:53:32Z</dcterms:modified>
</cp:coreProperties>
</file>