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535" r:id="rId2"/>
    <p:sldId id="536" r:id="rId3"/>
    <p:sldId id="537" r:id="rId4"/>
    <p:sldId id="538" r:id="rId5"/>
    <p:sldId id="539" r:id="rId6"/>
    <p:sldId id="540" r:id="rId7"/>
    <p:sldId id="541" r:id="rId8"/>
    <p:sldId id="542" r:id="rId9"/>
    <p:sldId id="543" r:id="rId10"/>
    <p:sldId id="544" r:id="rId11"/>
    <p:sldId id="545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E2C5"/>
    <a:srgbClr val="080808"/>
    <a:srgbClr val="FFCC66"/>
    <a:srgbClr val="777777"/>
    <a:srgbClr val="4D4D4D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0" autoAdjust="0"/>
    <p:restoredTop sz="91281" autoAdjust="0"/>
  </p:normalViewPr>
  <p:slideViewPr>
    <p:cSldViewPr>
      <p:cViewPr varScale="1">
        <p:scale>
          <a:sx n="66" d="100"/>
          <a:sy n="66" d="100"/>
        </p:scale>
        <p:origin x="14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C807D-ACAA-4742-B382-4EE3E2BAD3D2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7D98A-01DF-4BE1-9463-1D27CC413B2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165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MX">
                <a:latin typeface="Arial" pitchFamily="34" charset="0"/>
              </a:rPr>
              <a:t>Atendiendo al criterio de algunos autores, los objetivos a lograr y el nivel de asimilación, los seminarios se clasifican de la forma siguiente:</a:t>
            </a:r>
          </a:p>
        </p:txBody>
      </p:sp>
      <p:sp>
        <p:nvSpPr>
          <p:cNvPr id="1208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FB2C0EF-B50A-4205-9F46-B3A389E34160}" type="slidenum">
              <a:rPr lang="es-ES" b="0" smtClean="0"/>
              <a:pPr/>
              <a:t>9</a:t>
            </a:fld>
            <a:endParaRPr lang="es-ES" b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MX">
                <a:latin typeface="Arial" pitchFamily="34" charset="0"/>
              </a:rPr>
              <a:t>Atendiendo al criterio de algunos autores, los objetivos a lograr y el nivel de asimilación, los seminarios se clasifican de la forma siguiente:</a:t>
            </a:r>
          </a:p>
        </p:txBody>
      </p:sp>
      <p:sp>
        <p:nvSpPr>
          <p:cNvPr id="1218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1518E55-B703-406B-A028-D5EB15054214}" type="slidenum">
              <a:rPr lang="es-ES" b="0" smtClean="0"/>
              <a:pPr/>
              <a:t>10</a:t>
            </a:fld>
            <a:endParaRPr lang="es-ES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MX">
                <a:latin typeface="Arial" pitchFamily="34" charset="0"/>
              </a:rPr>
              <a:t>Atendiendo al criterio de algunos autores, los objetivos a lograr y el nivel de asimilación, los seminarios se clasifican de la forma siguiente:</a:t>
            </a:r>
          </a:p>
        </p:txBody>
      </p:sp>
      <p:sp>
        <p:nvSpPr>
          <p:cNvPr id="1228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04873BB-B57A-48C1-BCB3-39ED0009AC8B}" type="slidenum">
              <a:rPr lang="es-ES" b="0" smtClean="0"/>
              <a:pPr/>
              <a:t>11</a:t>
            </a:fld>
            <a:endParaRPr lang="es-ES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68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4610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89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488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317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58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45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245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704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151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7301-5B5E-49CD-B7B9-6305778AC264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688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77301-5B5E-49CD-B7B9-6305778AC264}" type="datetimeFigureOut">
              <a:rPr lang="es-ES" smtClean="0"/>
              <a:pPr/>
              <a:t>03/03/20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B7F68-9DDB-4741-8E15-2628C3136EB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306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1337345"/>
            <a:ext cx="8319269" cy="3785652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endParaRPr lang="es-ES" sz="2400" dirty="0"/>
          </a:p>
          <a:p>
            <a:pPr marL="360363" indent="-360363" algn="just" eaLnBrk="1" hangingPunct="1">
              <a:buFont typeface="Wingdings" pitchFamily="2" charset="2"/>
              <a:buChar char="Ø"/>
              <a:defRPr/>
            </a:pPr>
            <a:r>
              <a:rPr lang="es-ES" sz="24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 la forma más propicia para que los alumnos analicen y discutan los problemas objeto de estudio.</a:t>
            </a:r>
          </a:p>
          <a:p>
            <a:pPr marL="360363" indent="-360363" algn="just" eaLnBrk="1" hangingPunct="1">
              <a:buFont typeface="Wingdings" pitchFamily="2" charset="2"/>
              <a:buChar char="Ø"/>
              <a:defRPr/>
            </a:pPr>
            <a:r>
              <a:rPr lang="es-ES" sz="24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Forma colectiva y activa del proceso docente educativo.</a:t>
            </a:r>
          </a:p>
          <a:p>
            <a:pPr marL="360363" indent="-360363" algn="just" eaLnBrk="1" hangingPunct="1">
              <a:buFont typeface="Wingdings" pitchFamily="2" charset="2"/>
              <a:buChar char="Ø"/>
              <a:defRPr/>
            </a:pPr>
            <a:r>
              <a:rPr lang="es-ES" sz="24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través de ellos se logra la profundización y sistematización de los contenidos, desarrolla el pensamiento lógico y abstracto de los estudiantes.</a:t>
            </a:r>
          </a:p>
          <a:p>
            <a:pPr marL="360363" indent="-360363" algn="just" eaLnBrk="1" hangingPunct="1">
              <a:buFont typeface="Wingdings" pitchFamily="2" charset="2"/>
              <a:buChar char="Ø"/>
              <a:defRPr/>
            </a:pPr>
            <a:r>
              <a:rPr lang="es-ES" sz="24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vincula la teoría con la práctica.</a:t>
            </a:r>
          </a:p>
          <a:p>
            <a:pPr marL="360363" indent="-360363" algn="just" eaLnBrk="1" hangingPunct="1">
              <a:buFont typeface="Wingdings" pitchFamily="2" charset="2"/>
              <a:buChar char="Ø"/>
              <a:defRPr/>
            </a:pPr>
            <a:r>
              <a:rPr lang="es-ES" sz="24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Desarrollan la habilidad de confección de resúmenes así como la expresión oral y escrita.</a:t>
            </a:r>
          </a:p>
        </p:txBody>
      </p:sp>
      <p:sp>
        <p:nvSpPr>
          <p:cNvPr id="97283" name="2 CuadroTexto"/>
          <p:cNvSpPr txBox="1">
            <a:spLocks noChangeArrowheads="1"/>
          </p:cNvSpPr>
          <p:nvPr/>
        </p:nvSpPr>
        <p:spPr bwMode="auto">
          <a:xfrm>
            <a:off x="357188" y="908720"/>
            <a:ext cx="3214687" cy="523875"/>
          </a:xfrm>
          <a:prstGeom prst="rect">
            <a:avLst/>
          </a:prstGeom>
          <a:solidFill>
            <a:srgbClr val="002060"/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s-ES" sz="2800">
                <a:solidFill>
                  <a:schemeClr val="bg1"/>
                </a:solidFill>
              </a:rPr>
              <a:t>Seminario</a:t>
            </a:r>
          </a:p>
        </p:txBody>
      </p:sp>
    </p:spTree>
    <p:extLst>
      <p:ext uri="{BB962C8B-B14F-4D97-AF65-F5344CB8AC3E}">
        <p14:creationId xmlns:p14="http://schemas.microsoft.com/office/powerpoint/2010/main" val="1012669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6"/>
          <p:cNvSpPr/>
          <p:nvPr/>
        </p:nvSpPr>
        <p:spPr>
          <a:xfrm>
            <a:off x="2627313" y="476250"/>
            <a:ext cx="4170362" cy="523875"/>
          </a:xfrm>
          <a:prstGeom prst="rect">
            <a:avLst/>
          </a:prstGeom>
          <a:solidFill>
            <a:sysClr val="window" lastClr="FFFFFF"/>
          </a:solidFill>
          <a:ln w="63500">
            <a:solidFill>
              <a:srgbClr val="000066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2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800" kern="0" dirty="0">
                <a:solidFill>
                  <a:srgbClr val="C00000"/>
                </a:solidFill>
                <a:latin typeface="Tahoma" pitchFamily="32" charset="0"/>
              </a:rPr>
              <a:t>Tipos de seminario</a:t>
            </a:r>
          </a:p>
        </p:txBody>
      </p:sp>
      <p:sp>
        <p:nvSpPr>
          <p:cNvPr id="106499" name="12 CuadroTexto"/>
          <p:cNvSpPr txBox="1">
            <a:spLocks noChangeArrowheads="1"/>
          </p:cNvSpPr>
          <p:nvPr/>
        </p:nvSpPr>
        <p:spPr bwMode="auto">
          <a:xfrm>
            <a:off x="468313" y="1838325"/>
            <a:ext cx="33829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s-MX" sz="2200" dirty="0">
                <a:solidFill>
                  <a:srgbClr val="002060"/>
                </a:solidFill>
              </a:rPr>
              <a:t>2do. Nivel </a:t>
            </a:r>
          </a:p>
          <a:p>
            <a:pPr algn="ctr"/>
            <a:r>
              <a:rPr lang="es-MX" sz="2200" dirty="0">
                <a:solidFill>
                  <a:srgbClr val="002060"/>
                </a:solidFill>
              </a:rPr>
              <a:t>(Producción)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755650" y="3968750"/>
            <a:ext cx="8064822" cy="169277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s-MX" sz="2600" b="0" dirty="0">
                <a:solidFill>
                  <a:srgbClr val="002060"/>
                </a:solidFill>
              </a:rPr>
              <a:t>Orienta a los estudiantes a establecer planes de respuestas más complejas.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s-MX" sz="2600" b="0" dirty="0">
                <a:solidFill>
                  <a:srgbClr val="002060"/>
                </a:solidFill>
              </a:rPr>
              <a:t>Requieren la solución de problemas y el establecimiento de un plan de respuestas más riguroso.</a:t>
            </a:r>
          </a:p>
        </p:txBody>
      </p:sp>
      <p:sp>
        <p:nvSpPr>
          <p:cNvPr id="106501" name="1 CuadroTexto"/>
          <p:cNvSpPr txBox="1">
            <a:spLocks noChangeArrowheads="1"/>
          </p:cNvSpPr>
          <p:nvPr/>
        </p:nvSpPr>
        <p:spPr bwMode="auto">
          <a:xfrm>
            <a:off x="6588125" y="981075"/>
            <a:ext cx="15128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s-MX" b="0">
                <a:solidFill>
                  <a:srgbClr val="002060"/>
                </a:solidFill>
              </a:rPr>
              <a:t>(Cont.)</a:t>
            </a:r>
          </a:p>
        </p:txBody>
      </p:sp>
      <p:sp>
        <p:nvSpPr>
          <p:cNvPr id="106502" name="6 CuadroTexto"/>
          <p:cNvSpPr txBox="1">
            <a:spLocks noChangeArrowheads="1"/>
          </p:cNvSpPr>
          <p:nvPr/>
        </p:nvSpPr>
        <p:spPr bwMode="auto">
          <a:xfrm>
            <a:off x="3635375" y="1746250"/>
            <a:ext cx="496887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s-MX" sz="2000" b="0">
                <a:solidFill>
                  <a:srgbClr val="002060"/>
                </a:solidFill>
              </a:rPr>
              <a:t>Problémico</a:t>
            </a:r>
          </a:p>
          <a:p>
            <a:pPr>
              <a:buFont typeface="Wingdings" pitchFamily="2" charset="2"/>
              <a:buChar char="Ø"/>
            </a:pPr>
            <a:r>
              <a:rPr lang="es-MX" sz="2000" b="0">
                <a:solidFill>
                  <a:srgbClr val="002060"/>
                </a:solidFill>
              </a:rPr>
              <a:t>Informe oral y escrito</a:t>
            </a:r>
          </a:p>
          <a:p>
            <a:pPr>
              <a:buFont typeface="Wingdings" pitchFamily="2" charset="2"/>
              <a:buChar char="Ø"/>
            </a:pPr>
            <a:r>
              <a:rPr lang="es-MX" sz="2000" b="0">
                <a:solidFill>
                  <a:srgbClr val="002060"/>
                </a:solidFill>
              </a:rPr>
              <a:t>Debate</a:t>
            </a:r>
          </a:p>
          <a:p>
            <a:pPr>
              <a:buFont typeface="Wingdings" pitchFamily="2" charset="2"/>
              <a:buChar char="Ø"/>
            </a:pPr>
            <a:r>
              <a:rPr lang="es-MX" sz="2000" b="0">
                <a:solidFill>
                  <a:srgbClr val="002060"/>
                </a:solidFill>
              </a:rPr>
              <a:t>Conversación (no es necesario evaluar)</a:t>
            </a:r>
          </a:p>
        </p:txBody>
      </p:sp>
    </p:spTree>
    <p:extLst>
      <p:ext uri="{BB962C8B-B14F-4D97-AF65-F5344CB8AC3E}">
        <p14:creationId xmlns:p14="http://schemas.microsoft.com/office/powerpoint/2010/main" val="3599732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6"/>
          <p:cNvSpPr/>
          <p:nvPr/>
        </p:nvSpPr>
        <p:spPr>
          <a:xfrm>
            <a:off x="2627313" y="476250"/>
            <a:ext cx="4170362" cy="523875"/>
          </a:xfrm>
          <a:prstGeom prst="rect">
            <a:avLst/>
          </a:prstGeom>
          <a:solidFill>
            <a:sysClr val="window" lastClr="FFFFFF"/>
          </a:solidFill>
          <a:ln w="63500">
            <a:solidFill>
              <a:srgbClr val="000066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2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800" kern="0" dirty="0">
                <a:solidFill>
                  <a:srgbClr val="C00000"/>
                </a:solidFill>
                <a:latin typeface="Tahoma" pitchFamily="32" charset="0"/>
              </a:rPr>
              <a:t>Tipos de seminario</a:t>
            </a:r>
          </a:p>
        </p:txBody>
      </p:sp>
      <p:sp>
        <p:nvSpPr>
          <p:cNvPr id="107523" name="12 CuadroTexto"/>
          <p:cNvSpPr txBox="1">
            <a:spLocks noChangeArrowheads="1"/>
          </p:cNvSpPr>
          <p:nvPr/>
        </p:nvSpPr>
        <p:spPr bwMode="auto">
          <a:xfrm>
            <a:off x="468313" y="1838325"/>
            <a:ext cx="33829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s-MX" sz="2200">
                <a:solidFill>
                  <a:srgbClr val="002060"/>
                </a:solidFill>
              </a:rPr>
              <a:t>3er. Nivel</a:t>
            </a:r>
          </a:p>
          <a:p>
            <a:pPr algn="ctr"/>
            <a:r>
              <a:rPr lang="es-MX" sz="2200">
                <a:solidFill>
                  <a:srgbClr val="002060"/>
                </a:solidFill>
              </a:rPr>
              <a:t> (Creación)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755650" y="4000500"/>
            <a:ext cx="8064822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s-MX" sz="2400" b="0" dirty="0">
                <a:solidFill>
                  <a:srgbClr val="002060"/>
                </a:solidFill>
              </a:rPr>
              <a:t>Los estudiantes deben adoptar posiciones críticas y creadoras.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s-MX" sz="2400" b="0" dirty="0">
                <a:solidFill>
                  <a:srgbClr val="002060"/>
                </a:solidFill>
              </a:rPr>
              <a:t>Harán valoraciones desarrollando la firmeza y profundización en sus concepciones acerca del problema que se analiza.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s-MX" sz="2400" b="0" dirty="0">
                <a:solidFill>
                  <a:srgbClr val="002060"/>
                </a:solidFill>
              </a:rPr>
              <a:t>Se deben integrar conocimientos</a:t>
            </a:r>
          </a:p>
        </p:txBody>
      </p:sp>
      <p:sp>
        <p:nvSpPr>
          <p:cNvPr id="107525" name="1 CuadroTexto"/>
          <p:cNvSpPr txBox="1">
            <a:spLocks noChangeArrowheads="1"/>
          </p:cNvSpPr>
          <p:nvPr/>
        </p:nvSpPr>
        <p:spPr bwMode="auto">
          <a:xfrm>
            <a:off x="6588125" y="981075"/>
            <a:ext cx="15128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s-MX" b="0">
                <a:solidFill>
                  <a:srgbClr val="002060"/>
                </a:solidFill>
              </a:rPr>
              <a:t>(Cont.)</a:t>
            </a:r>
          </a:p>
        </p:txBody>
      </p:sp>
      <p:sp>
        <p:nvSpPr>
          <p:cNvPr id="107526" name="7 CuadroTexto"/>
          <p:cNvSpPr txBox="1">
            <a:spLocks noChangeArrowheads="1"/>
          </p:cNvSpPr>
          <p:nvPr/>
        </p:nvSpPr>
        <p:spPr bwMode="auto">
          <a:xfrm>
            <a:off x="3708400" y="1412875"/>
            <a:ext cx="42481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s-MX" sz="2000" b="0">
                <a:solidFill>
                  <a:srgbClr val="002060"/>
                </a:solidFill>
              </a:rPr>
              <a:t>Mesa redonda</a:t>
            </a:r>
          </a:p>
          <a:p>
            <a:pPr>
              <a:buFont typeface="Wingdings" pitchFamily="2" charset="2"/>
              <a:buChar char="Ø"/>
            </a:pPr>
            <a:r>
              <a:rPr lang="es-MX" sz="2000" b="0">
                <a:solidFill>
                  <a:srgbClr val="002060"/>
                </a:solidFill>
              </a:rPr>
              <a:t>Conferencia de prensa</a:t>
            </a:r>
          </a:p>
          <a:p>
            <a:pPr>
              <a:buFont typeface="Wingdings" pitchFamily="2" charset="2"/>
              <a:buChar char="Ø"/>
            </a:pPr>
            <a:r>
              <a:rPr lang="es-MX" sz="2000" b="0">
                <a:solidFill>
                  <a:srgbClr val="002060"/>
                </a:solidFill>
              </a:rPr>
              <a:t>Panel</a:t>
            </a:r>
          </a:p>
          <a:p>
            <a:pPr>
              <a:buFont typeface="Wingdings" pitchFamily="2" charset="2"/>
              <a:buChar char="Ø"/>
            </a:pPr>
            <a:r>
              <a:rPr lang="es-MX" sz="2000" b="0">
                <a:solidFill>
                  <a:srgbClr val="002060"/>
                </a:solidFill>
              </a:rPr>
              <a:t>Ponencia y oponencia</a:t>
            </a:r>
          </a:p>
          <a:p>
            <a:pPr>
              <a:buFont typeface="Wingdings" pitchFamily="2" charset="2"/>
              <a:buChar char="Ø"/>
            </a:pPr>
            <a:r>
              <a:rPr lang="es-MX" sz="2000" b="0">
                <a:solidFill>
                  <a:srgbClr val="002060"/>
                </a:solidFill>
              </a:rPr>
              <a:t>Simposio</a:t>
            </a:r>
          </a:p>
          <a:p>
            <a:pPr>
              <a:buFont typeface="Wingdings" pitchFamily="2" charset="2"/>
              <a:buChar char="Ø"/>
            </a:pPr>
            <a:r>
              <a:rPr lang="es-MX" sz="2000" b="0">
                <a:solidFill>
                  <a:srgbClr val="002060"/>
                </a:solidFill>
              </a:rPr>
              <a:t>Integrador</a:t>
            </a:r>
          </a:p>
        </p:txBody>
      </p:sp>
    </p:spTree>
    <p:extLst>
      <p:ext uri="{BB962C8B-B14F-4D97-AF65-F5344CB8AC3E}">
        <p14:creationId xmlns:p14="http://schemas.microsoft.com/office/powerpoint/2010/main" val="5807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2 CuadroTexto"/>
          <p:cNvSpPr txBox="1">
            <a:spLocks noChangeArrowheads="1"/>
          </p:cNvSpPr>
          <p:nvPr/>
        </p:nvSpPr>
        <p:spPr bwMode="auto">
          <a:xfrm>
            <a:off x="1077913" y="333375"/>
            <a:ext cx="7165975" cy="522288"/>
          </a:xfrm>
          <a:prstGeom prst="rect">
            <a:avLst/>
          </a:prstGeom>
          <a:solidFill>
            <a:srgbClr val="002060"/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s-ES" sz="2800">
                <a:solidFill>
                  <a:schemeClr val="bg1"/>
                </a:solidFill>
              </a:rPr>
              <a:t>Fases para realizar un seminario</a:t>
            </a:r>
          </a:p>
        </p:txBody>
      </p:sp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785813" y="1500188"/>
            <a:ext cx="8001000" cy="3919537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1pPr>
            <a:lvl2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2pPr>
            <a:lvl3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3pPr>
            <a:lvl4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4pPr>
            <a:lvl5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9pPr>
          </a:lstStyle>
          <a:p>
            <a:pPr marL="0" lvl="1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ct val="80000"/>
              <a:defRPr/>
            </a:pPr>
            <a:endParaRPr lang="es-MX" sz="2400" kern="0" dirty="0">
              <a:solidFill>
                <a:srgbClr val="000000"/>
              </a:solidFill>
            </a:endParaRPr>
          </a:p>
          <a:p>
            <a:pPr marL="342900" lvl="1" indent="-342900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ct val="80000"/>
              <a:buFont typeface="Wingdings" pitchFamily="2" charset="2"/>
              <a:buChar char="Ø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Aparece incluido en el programa o por acuerdo del colectivo de asignatura, tiene que incluirse en el P1.</a:t>
            </a:r>
          </a:p>
          <a:p>
            <a:pPr marL="342900" lvl="1" indent="-342900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ct val="80000"/>
              <a:buFont typeface="Wingdings" pitchFamily="2" charset="2"/>
              <a:buChar char="Ø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Tener presente:</a:t>
            </a:r>
          </a:p>
          <a:p>
            <a:pPr marL="0" lvl="1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ct val="80000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     - Año de la carrera.</a:t>
            </a:r>
          </a:p>
          <a:p>
            <a:pPr marL="0" lvl="1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ct val="80000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     - Objetivos generales de la asignatura.</a:t>
            </a:r>
          </a:p>
          <a:p>
            <a:pPr marL="0" lvl="1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ct val="80000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     - Objetivos a lograr en el seminario.</a:t>
            </a:r>
          </a:p>
          <a:p>
            <a:pPr marL="0" lvl="1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ct val="80000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     - Nivel previo de los estudiantes.</a:t>
            </a:r>
          </a:p>
          <a:p>
            <a:pPr marL="0" lvl="1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ct val="80000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     - Maestría pedagógica del docente.</a:t>
            </a:r>
          </a:p>
          <a:p>
            <a:pPr marL="0" lvl="1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ct val="80000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     - Disponibilidades bibliográficas.</a:t>
            </a:r>
          </a:p>
          <a:p>
            <a:pPr marL="0" lvl="1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ct val="80000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     - Vinculación con otras formas de enseñanza. </a:t>
            </a:r>
            <a:endParaRPr lang="es-ES" sz="2400" b="0" kern="0" dirty="0">
              <a:solidFill>
                <a:srgbClr val="002060"/>
              </a:solidFill>
            </a:endParaRPr>
          </a:p>
        </p:txBody>
      </p:sp>
      <p:sp>
        <p:nvSpPr>
          <p:cNvPr id="8" name="5 CuadroTexto"/>
          <p:cNvSpPr txBox="1">
            <a:spLocks noChangeArrowheads="1"/>
          </p:cNvSpPr>
          <p:nvPr/>
        </p:nvSpPr>
        <p:spPr bwMode="auto">
          <a:xfrm>
            <a:off x="558800" y="1214438"/>
            <a:ext cx="2428875" cy="461962"/>
          </a:xfrm>
          <a:prstGeom prst="rect">
            <a:avLst/>
          </a:prstGeom>
          <a:solidFill>
            <a:srgbClr val="FFFFFF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MX" sz="24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Planificación</a:t>
            </a:r>
            <a:endParaRPr lang="es-ES" sz="2400" b="1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85813" y="5661025"/>
            <a:ext cx="8001000" cy="9239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s-MX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 importante en esta primera fase la elaboración de una guía orientadora, con el objetivo de orientar, dirigir el estudio hacia aspectos esenciales que serán analizados o debatidos.</a:t>
            </a: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179388" y="1198563"/>
            <a:ext cx="546100" cy="430212"/>
          </a:xfrm>
          <a:prstGeom prst="plus">
            <a:avLst>
              <a:gd name="adj" fmla="val 25000"/>
            </a:avLst>
          </a:prstGeom>
          <a:solidFill>
            <a:srgbClr val="800000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400" kern="0" dirty="0">
                <a:solidFill>
                  <a:srgbClr val="FFFF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36378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2 CuadroTexto"/>
          <p:cNvSpPr txBox="1">
            <a:spLocks noChangeArrowheads="1"/>
          </p:cNvSpPr>
          <p:nvPr/>
        </p:nvSpPr>
        <p:spPr bwMode="auto">
          <a:xfrm>
            <a:off x="1077913" y="692150"/>
            <a:ext cx="7165975" cy="523875"/>
          </a:xfrm>
          <a:prstGeom prst="rect">
            <a:avLst/>
          </a:prstGeom>
          <a:solidFill>
            <a:srgbClr val="002060"/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s-ES" sz="2800">
                <a:solidFill>
                  <a:schemeClr val="bg1"/>
                </a:solidFill>
              </a:rPr>
              <a:t>Fases para realizar un seminario</a:t>
            </a:r>
          </a:p>
        </p:txBody>
      </p:sp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558800" y="2501900"/>
            <a:ext cx="8228013" cy="2712537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1pPr>
            <a:lvl2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2pPr>
            <a:lvl3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3pPr>
            <a:lvl4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4pPr>
            <a:lvl5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9pPr>
          </a:lstStyle>
          <a:p>
            <a:pPr marL="0" lvl="1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ct val="80000"/>
              <a:defRPr/>
            </a:pPr>
            <a:endParaRPr lang="es-MX" sz="2400" kern="0" dirty="0">
              <a:solidFill>
                <a:srgbClr val="000000"/>
              </a:solidFill>
            </a:endParaRPr>
          </a:p>
          <a:p>
            <a:pPr marL="342900" lvl="1" indent="-342900" algn="just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ct val="80000"/>
              <a:buFont typeface="Wingdings" pitchFamily="2" charset="2"/>
              <a:buChar char="Ø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Parte operativa del seminario.</a:t>
            </a:r>
          </a:p>
          <a:p>
            <a:pPr marL="342900" lvl="1" indent="-342900" algn="just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ct val="80000"/>
              <a:buFont typeface="Wingdings" pitchFamily="2" charset="2"/>
              <a:buChar char="Ø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Se basa en la orientación del trabajo y realización de consultas donde se precisan los detalles del trabajo, es decir el nivel de preparación y la profundidad del mismo.</a:t>
            </a:r>
          </a:p>
          <a:p>
            <a:pPr marL="342900" lvl="1" indent="-342900" algn="just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ct val="80000"/>
              <a:buFont typeface="Wingdings" pitchFamily="2" charset="2"/>
              <a:buChar char="Ø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Se realiza con no menos de una semana de antelación.</a:t>
            </a:r>
          </a:p>
          <a:p>
            <a:pPr marL="342900" lvl="1" indent="-342900" algn="just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ct val="80000"/>
              <a:buFont typeface="Wingdings" pitchFamily="2" charset="2"/>
              <a:buChar char="Ø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Garantiza al igual que la planificación, la efectividad del seminario.</a:t>
            </a:r>
            <a:endParaRPr lang="es-ES" sz="2400" b="0" kern="0" dirty="0">
              <a:solidFill>
                <a:srgbClr val="002060"/>
              </a:solidFill>
            </a:endParaRPr>
          </a:p>
        </p:txBody>
      </p:sp>
      <p:sp>
        <p:nvSpPr>
          <p:cNvPr id="8" name="5 CuadroTexto"/>
          <p:cNvSpPr txBox="1">
            <a:spLocks noChangeArrowheads="1"/>
          </p:cNvSpPr>
          <p:nvPr/>
        </p:nvSpPr>
        <p:spPr bwMode="auto">
          <a:xfrm>
            <a:off x="558800" y="2216150"/>
            <a:ext cx="2428875" cy="461963"/>
          </a:xfrm>
          <a:prstGeom prst="rect">
            <a:avLst/>
          </a:prstGeom>
          <a:solidFill>
            <a:srgbClr val="FFFFFF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MX" sz="2400" kern="0" dirty="0">
                <a:solidFill>
                  <a:srgbClr val="002060"/>
                </a:solidFill>
              </a:rPr>
              <a:t>Preparación</a:t>
            </a:r>
            <a:endParaRPr lang="es-ES" sz="2400" b="0" kern="0" dirty="0">
              <a:solidFill>
                <a:srgbClr val="002060"/>
              </a:solidFill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179388" y="2200275"/>
            <a:ext cx="546100" cy="430213"/>
          </a:xfrm>
          <a:prstGeom prst="plus">
            <a:avLst>
              <a:gd name="adj" fmla="val 25000"/>
            </a:avLst>
          </a:prstGeom>
          <a:solidFill>
            <a:srgbClr val="800000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400" kern="0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99334" name="2 CuadroTexto"/>
          <p:cNvSpPr txBox="1">
            <a:spLocks noChangeArrowheads="1"/>
          </p:cNvSpPr>
          <p:nvPr/>
        </p:nvSpPr>
        <p:spPr bwMode="auto">
          <a:xfrm>
            <a:off x="7308850" y="1258888"/>
            <a:ext cx="935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s-MX">
                <a:solidFill>
                  <a:srgbClr val="002060"/>
                </a:solidFill>
              </a:rPr>
              <a:t>(Cont.)</a:t>
            </a:r>
          </a:p>
        </p:txBody>
      </p:sp>
    </p:spTree>
    <p:extLst>
      <p:ext uri="{BB962C8B-B14F-4D97-AF65-F5344CB8AC3E}">
        <p14:creationId xmlns:p14="http://schemas.microsoft.com/office/powerpoint/2010/main" val="182665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2 CuadroTexto"/>
          <p:cNvSpPr txBox="1">
            <a:spLocks noChangeArrowheads="1"/>
          </p:cNvSpPr>
          <p:nvPr/>
        </p:nvSpPr>
        <p:spPr bwMode="auto">
          <a:xfrm>
            <a:off x="1077913" y="530225"/>
            <a:ext cx="7165975" cy="522288"/>
          </a:xfrm>
          <a:prstGeom prst="rect">
            <a:avLst/>
          </a:prstGeom>
          <a:solidFill>
            <a:srgbClr val="002060"/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s-ES" sz="2800">
                <a:solidFill>
                  <a:srgbClr val="FFFFFF"/>
                </a:solidFill>
              </a:rPr>
              <a:t>Fases para realizar un seminario</a:t>
            </a:r>
          </a:p>
        </p:txBody>
      </p:sp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785813" y="2225675"/>
            <a:ext cx="8001000" cy="3219450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1pPr>
            <a:lvl2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2pPr>
            <a:lvl3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3pPr>
            <a:lvl4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4pPr>
            <a:lvl5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9pPr>
          </a:lstStyle>
          <a:p>
            <a:pPr marL="0" lvl="1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ct val="80000"/>
              <a:defRPr/>
            </a:pPr>
            <a:endParaRPr lang="es-MX" sz="2400" kern="0" dirty="0">
              <a:solidFill>
                <a:srgbClr val="000000"/>
              </a:solidFill>
            </a:endParaRPr>
          </a:p>
          <a:p>
            <a:pPr marL="342900" lvl="1" indent="-342900" algn="just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ct val="80000"/>
              <a:buFont typeface="Wingdings" pitchFamily="2" charset="2"/>
              <a:buChar char="Ø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En esta fase se manifiesta toda la preparación lograda, aquí se debe tener en cuenta los tres momentos principales del desarrollo:</a:t>
            </a:r>
          </a:p>
          <a:p>
            <a:pPr marL="0" lvl="1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ct val="80000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    - Introducción</a:t>
            </a:r>
          </a:p>
          <a:p>
            <a:pPr marL="0" lvl="1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ct val="80000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    - Desarrollo</a:t>
            </a:r>
          </a:p>
          <a:p>
            <a:pPr marL="0" lvl="1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ct val="80000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    - Conclusiones</a:t>
            </a:r>
          </a:p>
          <a:p>
            <a:pPr marL="342900" lvl="1" indent="-342900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ct val="80000"/>
              <a:buFont typeface="Wingdings" pitchFamily="2" charset="2"/>
              <a:buChar char="Ø"/>
              <a:defRPr/>
            </a:pPr>
            <a:endParaRPr lang="es-ES" sz="2400" b="0" kern="0" dirty="0">
              <a:solidFill>
                <a:srgbClr val="002060"/>
              </a:solidFill>
            </a:endParaRPr>
          </a:p>
        </p:txBody>
      </p:sp>
      <p:sp>
        <p:nvSpPr>
          <p:cNvPr id="8" name="5 CuadroTexto"/>
          <p:cNvSpPr txBox="1">
            <a:spLocks noChangeArrowheads="1"/>
          </p:cNvSpPr>
          <p:nvPr/>
        </p:nvSpPr>
        <p:spPr bwMode="auto">
          <a:xfrm>
            <a:off x="558800" y="1939925"/>
            <a:ext cx="2428875" cy="461963"/>
          </a:xfrm>
          <a:prstGeom prst="rect">
            <a:avLst/>
          </a:prstGeom>
          <a:solidFill>
            <a:srgbClr val="FFFFFF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MX" sz="2400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Desarrollo</a:t>
            </a:r>
            <a:endParaRPr lang="es-ES" sz="2400" b="0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179388" y="1924050"/>
            <a:ext cx="546100" cy="430213"/>
          </a:xfrm>
          <a:prstGeom prst="plus">
            <a:avLst>
              <a:gd name="adj" fmla="val 25000"/>
            </a:avLst>
          </a:prstGeom>
          <a:solidFill>
            <a:srgbClr val="800000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400" kern="0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00358" name="6 CuadroTexto"/>
          <p:cNvSpPr txBox="1">
            <a:spLocks noChangeArrowheads="1"/>
          </p:cNvSpPr>
          <p:nvPr/>
        </p:nvSpPr>
        <p:spPr bwMode="auto">
          <a:xfrm>
            <a:off x="7308850" y="1125538"/>
            <a:ext cx="935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s-MX">
                <a:solidFill>
                  <a:srgbClr val="002060"/>
                </a:solidFill>
              </a:rPr>
              <a:t>(Cont.)</a:t>
            </a:r>
          </a:p>
        </p:txBody>
      </p:sp>
    </p:spTree>
    <p:extLst>
      <p:ext uri="{BB962C8B-B14F-4D97-AF65-F5344CB8AC3E}">
        <p14:creationId xmlns:p14="http://schemas.microsoft.com/office/powerpoint/2010/main" val="3710195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395288" y="1071563"/>
            <a:ext cx="8280400" cy="5572125"/>
          </a:xfrm>
        </p:spPr>
        <p:txBody>
          <a:bodyPr/>
          <a:lstStyle/>
          <a:p>
            <a:pPr marL="514350" indent="-514350" algn="just">
              <a:buFont typeface="Wingdings" pitchFamily="2" charset="2"/>
              <a:buChar char="Ø"/>
              <a:defRPr/>
            </a:pPr>
            <a:r>
              <a:rPr lang="es-MX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Organización de la brigada.</a:t>
            </a:r>
          </a:p>
          <a:p>
            <a:pPr marL="514350" indent="-514350" algn="just">
              <a:buFont typeface="Wingdings" pitchFamily="2" charset="2"/>
              <a:buChar char="Ø"/>
              <a:defRPr/>
            </a:pPr>
            <a:r>
              <a:rPr lang="es-MX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Control de la asistencia.</a:t>
            </a:r>
          </a:p>
          <a:p>
            <a:pPr marL="514350" indent="-514350" algn="just">
              <a:buFont typeface="Wingdings" pitchFamily="2" charset="2"/>
              <a:buChar char="Ø"/>
              <a:defRPr/>
            </a:pPr>
            <a:r>
              <a:rPr lang="es-MX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Momento político si es el primer turno de clase y no hubo matutino. ( Análisis de las principales noticias nacionales e internacionales y efemérides). </a:t>
            </a:r>
          </a:p>
          <a:p>
            <a:pPr marL="514350" indent="-514350" algn="just">
              <a:buFont typeface="Wingdings" pitchFamily="2" charset="2"/>
              <a:buChar char="Ø"/>
              <a:defRPr/>
            </a:pPr>
            <a:r>
              <a:rPr lang="es-MX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Presentación de la actividad.</a:t>
            </a:r>
          </a:p>
          <a:p>
            <a:pPr marL="514350" indent="-514350" algn="just">
              <a:buFont typeface="Wingdings" pitchFamily="2" charset="2"/>
              <a:buChar char="Ø"/>
              <a:defRPr/>
            </a:pPr>
            <a:r>
              <a:rPr lang="es-MX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Recordatorio del tema trabajado precisando la preparación de los estudiantes.</a:t>
            </a:r>
          </a:p>
          <a:p>
            <a:pPr marL="514350" indent="-514350" algn="just">
              <a:buFont typeface="Wingdings" pitchFamily="2" charset="2"/>
              <a:buChar char="Ø"/>
              <a:defRPr/>
            </a:pPr>
            <a:r>
              <a:rPr lang="es-MX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orienta el objetivo y el tipo de seminario a desarrollar, además de la forma de evaluar.</a:t>
            </a:r>
            <a:endParaRPr lang="es-ES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charset="0"/>
              <a:buNone/>
              <a:defRPr/>
            </a:pPr>
            <a:endParaRPr lang="es-ES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916238" y="476250"/>
            <a:ext cx="3600450" cy="5238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800" dirty="0">
                <a:solidFill>
                  <a:srgbClr val="002060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3529418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5 Subtítulo"/>
          <p:cNvSpPr>
            <a:spLocks noGrp="1"/>
          </p:cNvSpPr>
          <p:nvPr>
            <p:ph type="subTitle" idx="1"/>
          </p:nvPr>
        </p:nvSpPr>
        <p:spPr>
          <a:xfrm>
            <a:off x="684213" y="1576388"/>
            <a:ext cx="7920037" cy="3724275"/>
          </a:xfrm>
        </p:spPr>
        <p:txBody>
          <a:bodyPr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es-E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explica la metodología del seminario.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E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comienza a desarrollar el mismo teniendo en cuenta la organización que se le ha dado a este.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E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mayor participación debe ser de los estudiantes, el profesor solo dirige el mismo y va evaluando la participación de cada estudiante.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916238" y="476250"/>
            <a:ext cx="3600450" cy="5238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800" dirty="0">
                <a:solidFill>
                  <a:srgbClr val="002060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3178338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5 Subtítulo"/>
          <p:cNvSpPr>
            <a:spLocks noGrp="1"/>
          </p:cNvSpPr>
          <p:nvPr>
            <p:ph type="subTitle" idx="1"/>
          </p:nvPr>
        </p:nvSpPr>
        <p:spPr>
          <a:xfrm>
            <a:off x="395288" y="1503363"/>
            <a:ext cx="8280400" cy="4589462"/>
          </a:xfrm>
        </p:spPr>
        <p:txBody>
          <a:bodyPr/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s-MX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Generalización sobre el contenido tratado.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s-MX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Valoración integral de lo positivo y lo negativo de la actividad.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s-MX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Orientar la profundización y consolidación de aquellos aspectos deficitarios que afloraron durante el desarrollo de la actividad.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s-MX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Motivar el próximo seminario.</a:t>
            </a:r>
            <a:endParaRPr lang="es-ES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916238" y="476250"/>
            <a:ext cx="3600450" cy="5238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800" dirty="0">
                <a:solidFill>
                  <a:srgbClr val="002060"/>
                </a:solidFill>
              </a:rPr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2728414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2 CuadroTexto"/>
          <p:cNvSpPr txBox="1">
            <a:spLocks noChangeArrowheads="1"/>
          </p:cNvSpPr>
          <p:nvPr/>
        </p:nvSpPr>
        <p:spPr bwMode="auto">
          <a:xfrm>
            <a:off x="1077913" y="530225"/>
            <a:ext cx="7165975" cy="522288"/>
          </a:xfrm>
          <a:prstGeom prst="rect">
            <a:avLst/>
          </a:prstGeom>
          <a:solidFill>
            <a:srgbClr val="002060"/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s-ES" sz="2800">
                <a:solidFill>
                  <a:srgbClr val="FFFFFF"/>
                </a:solidFill>
              </a:rPr>
              <a:t>Fases para realizar un seminario</a:t>
            </a:r>
          </a:p>
        </p:txBody>
      </p:sp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785813" y="2225675"/>
            <a:ext cx="8001000" cy="1549400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1pPr>
            <a:lvl2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2pPr>
            <a:lvl3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3pPr>
            <a:lvl4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4pPr>
            <a:lvl5pP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>
                <a:solidFill>
                  <a:schemeClr val="bg1"/>
                </a:solidFill>
                <a:latin typeface="Arial" pitchFamily="34" charset="0"/>
                <a:ea typeface="Droid Sans Fallback"/>
                <a:cs typeface="Droid Sans Fallback"/>
              </a:defRPr>
            </a:lvl9pPr>
          </a:lstStyle>
          <a:p>
            <a:pPr marL="0" lvl="1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ct val="80000"/>
              <a:defRPr/>
            </a:pPr>
            <a:endParaRPr lang="es-MX" sz="2400" kern="0" dirty="0">
              <a:solidFill>
                <a:srgbClr val="000000"/>
              </a:solidFill>
            </a:endParaRPr>
          </a:p>
          <a:p>
            <a:pPr marL="342900" lvl="1" indent="-342900" algn="just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ct val="80000"/>
              <a:buFont typeface="Wingdings" pitchFamily="2" charset="2"/>
              <a:buChar char="Ø"/>
              <a:defRPr/>
            </a:pPr>
            <a:r>
              <a:rPr lang="es-MX" sz="2400" b="0" kern="0" dirty="0">
                <a:solidFill>
                  <a:srgbClr val="002060"/>
                </a:solidFill>
              </a:rPr>
              <a:t>Comprobación, valoración y evaluación del seminario por parte del profesor.</a:t>
            </a:r>
          </a:p>
          <a:p>
            <a:pPr marL="342900" lvl="1" indent="-342900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ct val="80000"/>
              <a:buFont typeface="Wingdings" pitchFamily="2" charset="2"/>
              <a:buChar char="Ø"/>
              <a:defRPr/>
            </a:pPr>
            <a:endParaRPr lang="es-ES" sz="2400" b="0" kern="0" dirty="0">
              <a:solidFill>
                <a:srgbClr val="002060"/>
              </a:solidFill>
            </a:endParaRPr>
          </a:p>
        </p:txBody>
      </p:sp>
      <p:sp>
        <p:nvSpPr>
          <p:cNvPr id="8" name="5 CuadroTexto"/>
          <p:cNvSpPr txBox="1">
            <a:spLocks noChangeArrowheads="1"/>
          </p:cNvSpPr>
          <p:nvPr/>
        </p:nvSpPr>
        <p:spPr bwMode="auto">
          <a:xfrm>
            <a:off x="558800" y="1958975"/>
            <a:ext cx="3941763" cy="461963"/>
          </a:xfrm>
          <a:prstGeom prst="rect">
            <a:avLst/>
          </a:prstGeom>
          <a:solidFill>
            <a:srgbClr val="FFFFFF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MX" sz="2400" kern="0" dirty="0">
                <a:solidFill>
                  <a:srgbClr val="002060"/>
                </a:solidFill>
              </a:rPr>
              <a:t>Fiscalización y control</a:t>
            </a:r>
            <a:endParaRPr lang="es-ES" sz="2400" b="0" kern="0" dirty="0">
              <a:solidFill>
                <a:srgbClr val="002060"/>
              </a:solidFill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179388" y="1990725"/>
            <a:ext cx="546100" cy="430213"/>
          </a:xfrm>
          <a:prstGeom prst="plus">
            <a:avLst>
              <a:gd name="adj" fmla="val 25000"/>
            </a:avLst>
          </a:prstGeom>
          <a:solidFill>
            <a:srgbClr val="800000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400" kern="0" dirty="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04454" name="6 CuadroTexto"/>
          <p:cNvSpPr txBox="1">
            <a:spLocks noChangeArrowheads="1"/>
          </p:cNvSpPr>
          <p:nvPr/>
        </p:nvSpPr>
        <p:spPr bwMode="auto">
          <a:xfrm>
            <a:off x="7308850" y="1125538"/>
            <a:ext cx="935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s-MX">
                <a:solidFill>
                  <a:srgbClr val="002060"/>
                </a:solidFill>
              </a:rPr>
              <a:t>(Cont.)</a:t>
            </a:r>
          </a:p>
        </p:txBody>
      </p:sp>
    </p:spTree>
    <p:extLst>
      <p:ext uri="{BB962C8B-B14F-4D97-AF65-F5344CB8AC3E}">
        <p14:creationId xmlns:p14="http://schemas.microsoft.com/office/powerpoint/2010/main" val="2082127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6"/>
          <p:cNvSpPr/>
          <p:nvPr/>
        </p:nvSpPr>
        <p:spPr>
          <a:xfrm>
            <a:off x="2627313" y="476250"/>
            <a:ext cx="4170362" cy="523875"/>
          </a:xfrm>
          <a:prstGeom prst="rect">
            <a:avLst/>
          </a:prstGeom>
          <a:solidFill>
            <a:sysClr val="window" lastClr="FFFFFF"/>
          </a:solidFill>
          <a:ln w="63500">
            <a:solidFill>
              <a:srgbClr val="000066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2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800" kern="0" dirty="0">
                <a:solidFill>
                  <a:srgbClr val="C00000"/>
                </a:solidFill>
                <a:latin typeface="Tahoma" pitchFamily="32" charset="0"/>
              </a:rPr>
              <a:t>Tipos de seminario</a:t>
            </a:r>
          </a:p>
        </p:txBody>
      </p:sp>
      <p:sp>
        <p:nvSpPr>
          <p:cNvPr id="105475" name="12 CuadroTexto"/>
          <p:cNvSpPr txBox="1">
            <a:spLocks noChangeArrowheads="1"/>
          </p:cNvSpPr>
          <p:nvPr/>
        </p:nvSpPr>
        <p:spPr bwMode="auto">
          <a:xfrm>
            <a:off x="468313" y="1838325"/>
            <a:ext cx="33829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s-MX" sz="2200">
                <a:solidFill>
                  <a:srgbClr val="002060"/>
                </a:solidFill>
              </a:rPr>
              <a:t>1er. Nivel (Reproducción)</a:t>
            </a:r>
          </a:p>
        </p:txBody>
      </p:sp>
      <p:sp>
        <p:nvSpPr>
          <p:cNvPr id="105476" name="13 CuadroTexto"/>
          <p:cNvSpPr txBox="1">
            <a:spLocks noChangeArrowheads="1"/>
          </p:cNvSpPr>
          <p:nvPr/>
        </p:nvSpPr>
        <p:spPr bwMode="auto">
          <a:xfrm>
            <a:off x="3851275" y="1622425"/>
            <a:ext cx="4249738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s-MX" sz="2200" b="0">
                <a:solidFill>
                  <a:srgbClr val="002060"/>
                </a:solidFill>
              </a:rPr>
              <a:t>Preguntas y respuestas</a:t>
            </a:r>
          </a:p>
          <a:p>
            <a:pPr>
              <a:buFont typeface="Wingdings" pitchFamily="2" charset="2"/>
              <a:buChar char="Ø"/>
            </a:pPr>
            <a:r>
              <a:rPr lang="es-MX" sz="2200" b="0">
                <a:solidFill>
                  <a:srgbClr val="002060"/>
                </a:solidFill>
              </a:rPr>
              <a:t>Lectura comentada de las fuentes</a:t>
            </a:r>
          </a:p>
          <a:p>
            <a:pPr>
              <a:buFont typeface="Wingdings" pitchFamily="2" charset="2"/>
              <a:buChar char="Ø"/>
            </a:pPr>
            <a:r>
              <a:rPr lang="es-MX" sz="2200" b="0">
                <a:solidFill>
                  <a:srgbClr val="002060"/>
                </a:solidFill>
              </a:rPr>
              <a:t>Taller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755650" y="3968750"/>
            <a:ext cx="7777163" cy="16922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  <a:defRPr/>
            </a:pPr>
            <a:r>
              <a:rPr lang="es-MX" sz="2600" b="0" dirty="0">
                <a:solidFill>
                  <a:srgbClr val="002060"/>
                </a:solidFill>
              </a:rPr>
              <a:t>Ayudan a orientarse en la literatura.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s-MX" sz="2600" b="0" dirty="0">
                <a:solidFill>
                  <a:srgbClr val="002060"/>
                </a:solidFill>
              </a:rPr>
              <a:t>Ayudan a concretar e interiorizar los objetivos.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s-MX" sz="2600" b="0" dirty="0">
                <a:solidFill>
                  <a:srgbClr val="002060"/>
                </a:solidFill>
              </a:rPr>
              <a:t>Ayudan a exponer ante un colectivo.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s-MX" sz="2600" b="0" dirty="0">
                <a:solidFill>
                  <a:srgbClr val="002060"/>
                </a:solidFill>
              </a:rPr>
              <a:t>Ayudan a establecer un plan de respuestas.</a:t>
            </a:r>
          </a:p>
        </p:txBody>
      </p:sp>
    </p:spTree>
    <p:extLst>
      <p:ext uri="{BB962C8B-B14F-4D97-AF65-F5344CB8AC3E}">
        <p14:creationId xmlns:p14="http://schemas.microsoft.com/office/powerpoint/2010/main" val="412092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7747</TotalTime>
  <Words>725</Words>
  <Application>Microsoft Office PowerPoint</Application>
  <PresentationFormat>Presentación en pantalla (4:3)</PresentationFormat>
  <Paragraphs>99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Fundamentación teórica</dc:title>
  <dc:creator>Luis</dc:creator>
  <cp:lastModifiedBy>Joel</cp:lastModifiedBy>
  <cp:revision>449</cp:revision>
  <dcterms:created xsi:type="dcterms:W3CDTF">2015-02-28T18:30:52Z</dcterms:created>
  <dcterms:modified xsi:type="dcterms:W3CDTF">2020-03-04T02:33:02Z</dcterms:modified>
</cp:coreProperties>
</file>