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1" r:id="rId1"/>
    <p:sldMasterId id="2147483714" r:id="rId2"/>
  </p:sldMasterIdLst>
  <p:notesMasterIdLst>
    <p:notesMasterId r:id="rId33"/>
  </p:notesMasterIdLst>
  <p:sldIdLst>
    <p:sldId id="409" r:id="rId3"/>
    <p:sldId id="434" r:id="rId4"/>
    <p:sldId id="570" r:id="rId5"/>
    <p:sldId id="517" r:id="rId6"/>
    <p:sldId id="577" r:id="rId7"/>
    <p:sldId id="525" r:id="rId8"/>
    <p:sldId id="571" r:id="rId9"/>
    <p:sldId id="572" r:id="rId10"/>
    <p:sldId id="523" r:id="rId11"/>
    <p:sldId id="575" r:id="rId12"/>
    <p:sldId id="549" r:id="rId13"/>
    <p:sldId id="550" r:id="rId14"/>
    <p:sldId id="510" r:id="rId15"/>
    <p:sldId id="552" r:id="rId16"/>
    <p:sldId id="553" r:id="rId17"/>
    <p:sldId id="573" r:id="rId18"/>
    <p:sldId id="554" r:id="rId19"/>
    <p:sldId id="451" r:id="rId20"/>
    <p:sldId id="541" r:id="rId21"/>
    <p:sldId id="453" r:id="rId22"/>
    <p:sldId id="561" r:id="rId23"/>
    <p:sldId id="562" r:id="rId24"/>
    <p:sldId id="563" r:id="rId25"/>
    <p:sldId id="576" r:id="rId26"/>
    <p:sldId id="560" r:id="rId27"/>
    <p:sldId id="559" r:id="rId28"/>
    <p:sldId id="544" r:id="rId29"/>
    <p:sldId id="557" r:id="rId30"/>
    <p:sldId id="558" r:id="rId31"/>
    <p:sldId id="574"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FF"/>
    <a:srgbClr val="66FF33"/>
    <a:srgbClr val="66FFFF"/>
    <a:srgbClr val="FF99CC"/>
    <a:srgbClr val="66FF66"/>
    <a:srgbClr val="48930F"/>
    <a:srgbClr val="FF6600"/>
    <a:srgbClr val="A26000"/>
    <a:srgbClr val="A7B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9822" autoAdjust="0"/>
  </p:normalViewPr>
  <p:slideViewPr>
    <p:cSldViewPr>
      <p:cViewPr varScale="1">
        <p:scale>
          <a:sx n="49" d="100"/>
          <a:sy n="49" d="100"/>
        </p:scale>
        <p:origin x="54" y="15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158BFD-7826-4095-9F5B-27B91B7483F9}" type="datetimeFigureOut">
              <a:rPr lang="es-ES" smtClean="0"/>
              <a:pPr/>
              <a:t>06/03/20</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7C1650-6FEA-43B1-83F0-FA5F0FB47467}" type="slidenum">
              <a:rPr lang="es-ES" smtClean="0"/>
              <a:pPr/>
              <a:t>‹Nº›</a:t>
            </a:fld>
            <a:endParaRPr lang="es-ES"/>
          </a:p>
        </p:txBody>
      </p:sp>
    </p:spTree>
    <p:extLst>
      <p:ext uri="{BB962C8B-B14F-4D97-AF65-F5344CB8AC3E}">
        <p14:creationId xmlns:p14="http://schemas.microsoft.com/office/powerpoint/2010/main" val="4161362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677C1650-6FEA-43B1-83F0-FA5F0FB47467}" type="slidenum">
              <a:rPr lang="es-ES" smtClean="0"/>
              <a:pPr/>
              <a:t>1</a:t>
            </a:fld>
            <a:endParaRPr lang="es-ES" dirty="0"/>
          </a:p>
        </p:txBody>
      </p:sp>
    </p:spTree>
    <p:extLst>
      <p:ext uri="{BB962C8B-B14F-4D97-AF65-F5344CB8AC3E}">
        <p14:creationId xmlns:p14="http://schemas.microsoft.com/office/powerpoint/2010/main" val="2381940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Marcador de imagen de diapositiva 1"/>
          <p:cNvSpPr>
            <a:spLocks noGrp="1" noRot="1" noChangeAspect="1" noTextEdit="1"/>
          </p:cNvSpPr>
          <p:nvPr>
            <p:ph type="sldImg"/>
          </p:nvPr>
        </p:nvSpPr>
        <p:spPr>
          <a:xfrm>
            <a:off x="-14224000" y="-11796713"/>
            <a:ext cx="16635413" cy="12477751"/>
          </a:xfrm>
        </p:spPr>
      </p:sp>
      <p:sp>
        <p:nvSpPr>
          <p:cNvPr id="55299" name="Marcador de not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p>
        </p:txBody>
      </p:sp>
    </p:spTree>
    <p:extLst>
      <p:ext uri="{BB962C8B-B14F-4D97-AF65-F5344CB8AC3E}">
        <p14:creationId xmlns:p14="http://schemas.microsoft.com/office/powerpoint/2010/main" val="185656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77C1650-6FEA-43B1-83F0-FA5F0FB47467}" type="slidenum">
              <a:rPr lang="es-ES" smtClean="0"/>
              <a:pPr/>
              <a:t>4</a:t>
            </a:fld>
            <a:endParaRPr lang="es-ES"/>
          </a:p>
        </p:txBody>
      </p:sp>
    </p:spTree>
    <p:extLst>
      <p:ext uri="{BB962C8B-B14F-4D97-AF65-F5344CB8AC3E}">
        <p14:creationId xmlns:p14="http://schemas.microsoft.com/office/powerpoint/2010/main" val="3280949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5299" name="Rectangle 2"/>
          <p:cNvSpPr>
            <a:spLocks noGrp="1" noChangeArrowheads="1"/>
          </p:cNvSpPr>
          <p:nvPr>
            <p:ph type="body" idx="1"/>
          </p:nvPr>
        </p:nvSpPr>
        <p:spPr>
          <a:xfrm>
            <a:off x="685800" y="4343400"/>
            <a:ext cx="5465763" cy="4095750"/>
          </a:xfrm>
          <a:noFill/>
        </p:spPr>
        <p:txBody>
          <a:bodyPr wrap="none" anchor="ctr"/>
          <a:lstStyle/>
          <a:p>
            <a:endParaRPr lang="es-ES" dirty="0"/>
          </a:p>
        </p:txBody>
      </p:sp>
    </p:spTree>
    <p:extLst>
      <p:ext uri="{BB962C8B-B14F-4D97-AF65-F5344CB8AC3E}">
        <p14:creationId xmlns:p14="http://schemas.microsoft.com/office/powerpoint/2010/main" val="1024483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77C1650-6FEA-43B1-83F0-FA5F0FB47467}" type="slidenum">
              <a:rPr lang="es-ES" smtClean="0"/>
              <a:pPr/>
              <a:t>14</a:t>
            </a:fld>
            <a:endParaRPr lang="es-ES"/>
          </a:p>
        </p:txBody>
      </p:sp>
    </p:spTree>
    <p:extLst>
      <p:ext uri="{BB962C8B-B14F-4D97-AF65-F5344CB8AC3E}">
        <p14:creationId xmlns:p14="http://schemas.microsoft.com/office/powerpoint/2010/main" val="330768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ln>
        </p:spPr>
      </p:sp>
      <p:sp>
        <p:nvSpPr>
          <p:cNvPr id="55299" name="Rectangle 2"/>
          <p:cNvSpPr>
            <a:spLocks noGrp="1" noChangeArrowheads="1"/>
          </p:cNvSpPr>
          <p:nvPr>
            <p:ph type="body" idx="1"/>
          </p:nvPr>
        </p:nvSpPr>
        <p:spPr>
          <a:xfrm>
            <a:off x="685800" y="4343400"/>
            <a:ext cx="5465763" cy="4095750"/>
          </a:xfrm>
          <a:noFill/>
        </p:spPr>
        <p:txBody>
          <a:bodyPr wrap="none" anchor="ctr"/>
          <a:lstStyle/>
          <a:p>
            <a:endParaRPr lang="es-ES" dirty="0"/>
          </a:p>
        </p:txBody>
      </p:sp>
    </p:spTree>
    <p:extLst>
      <p:ext uri="{BB962C8B-B14F-4D97-AF65-F5344CB8AC3E}">
        <p14:creationId xmlns:p14="http://schemas.microsoft.com/office/powerpoint/2010/main" val="180486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bwMode="auto">
          <a:xfrm>
            <a:off x="1143000" y="695325"/>
            <a:ext cx="4572000" cy="3429000"/>
          </a:xfrm>
          <a:noFill/>
          <a:ln>
            <a:solidFill>
              <a:srgbClr val="000000"/>
            </a:solidFill>
            <a:miter lim="800000"/>
            <a:headEnd/>
            <a:tailEnd/>
          </a:ln>
        </p:spPr>
      </p:sp>
      <p:sp>
        <p:nvSpPr>
          <p:cNvPr id="20483" name="Rectangle 3"/>
          <p:cNvSpPr>
            <a:spLocks noGrp="1" noChangeArrowheads="1"/>
          </p:cNvSpPr>
          <p:nvPr>
            <p:ph type="body" idx="1"/>
          </p:nvPr>
        </p:nvSpPr>
        <p:spPr bwMode="auto">
          <a:xfrm>
            <a:off x="685800" y="4343400"/>
            <a:ext cx="5472113" cy="4100513"/>
          </a:xfrm>
          <a:noFill/>
        </p:spPr>
        <p:txBody>
          <a:bodyPr wrap="none" numCol="1" anchor="ctr" anchorCtr="0" compatLnSpc="1">
            <a:prstTxWarp prst="textNoShape">
              <a:avLst/>
            </a:prstTxWarp>
          </a:bodyPr>
          <a:lstStyle/>
          <a:p>
            <a:endParaRPr lang="es-ES"/>
          </a:p>
        </p:txBody>
      </p:sp>
    </p:spTree>
    <p:extLst>
      <p:ext uri="{BB962C8B-B14F-4D97-AF65-F5344CB8AC3E}">
        <p14:creationId xmlns:p14="http://schemas.microsoft.com/office/powerpoint/2010/main" val="8562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ACDF6120-F1F0-4C60-9FE9-39AC71A9C79D}" type="datetimeFigureOut">
              <a:rPr lang="en-US" smtClean="0"/>
              <a:pPr/>
              <a:t>3/6/2020</a:t>
            </a:fld>
            <a:endParaRPr lang="en-US" sz="1600" dirty="0"/>
          </a:p>
        </p:txBody>
      </p:sp>
      <p:sp>
        <p:nvSpPr>
          <p:cNvPr id="5" name="4 Marcador de pie de página"/>
          <p:cNvSpPr>
            <a:spLocks noGrp="1"/>
          </p:cNvSpPr>
          <p:nvPr>
            <p:ph type="ftr" sz="quarter" idx="11"/>
          </p:nvPr>
        </p:nvSpPr>
        <p:spPr/>
        <p:txBody>
          <a:bodyPr/>
          <a:lstStyle/>
          <a:p>
            <a:endParaRPr kumimoji="0" lang="en-US" dirty="0"/>
          </a:p>
        </p:txBody>
      </p:sp>
      <p:sp>
        <p:nvSpPr>
          <p:cNvPr id="6" name="5 Marcador de número de diapositiva"/>
          <p:cNvSpPr>
            <a:spLocks noGrp="1"/>
          </p:cNvSpPr>
          <p:nvPr>
            <p:ph type="sldNum" sz="quarter" idx="12"/>
          </p:nvPr>
        </p:nvSpPr>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r>
              <a:rPr lang="en-US" altLang="es-ES"/>
              <a:t>www.themegallery.com</a:t>
            </a:r>
          </a:p>
        </p:txBody>
      </p:sp>
      <p:sp>
        <p:nvSpPr>
          <p:cNvPr id="5" name="4 Marcador de pie de página"/>
          <p:cNvSpPr>
            <a:spLocks noGrp="1"/>
          </p:cNvSpPr>
          <p:nvPr>
            <p:ph type="ftr" sz="quarter" idx="11"/>
          </p:nvPr>
        </p:nvSpPr>
        <p:spPr/>
        <p:txBody>
          <a:bodyPr/>
          <a:lstStyle/>
          <a:p>
            <a:r>
              <a:rPr lang="en-US" altLang="es-ES"/>
              <a:t>Company Logo</a:t>
            </a:r>
          </a:p>
        </p:txBody>
      </p:sp>
      <p:sp>
        <p:nvSpPr>
          <p:cNvPr id="6" name="5 Marcador de número de diapositiva"/>
          <p:cNvSpPr>
            <a:spLocks noGrp="1"/>
          </p:cNvSpPr>
          <p:nvPr>
            <p:ph type="sldNum" sz="quarter" idx="12"/>
          </p:nvPr>
        </p:nvSpPr>
        <p:spPr/>
        <p:txBody>
          <a:bodyPr/>
          <a:lstStyle/>
          <a:p>
            <a:fld id="{6FB94BC1-2507-42B2-8730-2DD6EEEF2B01}" type="slidenum">
              <a:rPr lang="en-US" altLang="es-ES" smtClean="0"/>
              <a:pPr/>
              <a:t>‹Nº›</a:t>
            </a:fld>
            <a:endParaRPr lang="en-U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r>
              <a:rPr lang="en-US" altLang="es-ES"/>
              <a:t>www.themegallery.com</a:t>
            </a:r>
          </a:p>
        </p:txBody>
      </p:sp>
      <p:sp>
        <p:nvSpPr>
          <p:cNvPr id="5" name="4 Marcador de pie de página"/>
          <p:cNvSpPr>
            <a:spLocks noGrp="1"/>
          </p:cNvSpPr>
          <p:nvPr>
            <p:ph type="ftr" sz="quarter" idx="11"/>
          </p:nvPr>
        </p:nvSpPr>
        <p:spPr/>
        <p:txBody>
          <a:bodyPr/>
          <a:lstStyle/>
          <a:p>
            <a:r>
              <a:rPr lang="en-US" altLang="es-ES"/>
              <a:t>Company Logo</a:t>
            </a:r>
          </a:p>
        </p:txBody>
      </p:sp>
      <p:sp>
        <p:nvSpPr>
          <p:cNvPr id="6" name="5 Marcador de número de diapositiva"/>
          <p:cNvSpPr>
            <a:spLocks noGrp="1"/>
          </p:cNvSpPr>
          <p:nvPr>
            <p:ph type="sldNum" sz="quarter" idx="12"/>
          </p:nvPr>
        </p:nvSpPr>
        <p:spPr/>
        <p:txBody>
          <a:bodyPr/>
          <a:lstStyle/>
          <a:p>
            <a:fld id="{8D097868-06CA-469B-8A05-7EEE631F6D11}" type="slidenum">
              <a:rPr lang="en-US" altLang="es-ES" smtClean="0"/>
              <a:pPr/>
              <a:t>‹Nº›</a:t>
            </a:fld>
            <a:endParaRPr lang="en-U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457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5BAEA3B-195B-4748-8E1B-1E5F044AAAEB}" type="slidenum">
              <a:rPr lang="es-ES" altLang="pt-BR"/>
              <a:pPr>
                <a:defRPr/>
              </a:pPr>
              <a:t>‹Nº›</a:t>
            </a:fld>
            <a:endParaRPr lang="es-ES" altLang="pt-BR"/>
          </a:p>
        </p:txBody>
      </p:sp>
    </p:spTree>
    <p:extLst>
      <p:ext uri="{BB962C8B-B14F-4D97-AF65-F5344CB8AC3E}">
        <p14:creationId xmlns:p14="http://schemas.microsoft.com/office/powerpoint/2010/main" val="3546913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_tradn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7659EBF-48D6-4212-8DE4-036617B83C2C}"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70B20DF-9E02-45C7-BB0A-75FF5A360A2A}"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9297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06E4A7-F19B-421E-B830-9747EC916A4F}"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60FE4F5-BC85-457E-BC53-CAD53AFF30C5}"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533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0BE7498-37FE-40AA-8663-5B26ADAEC869}"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D754720-29D0-401A-8B8A-24991A00DB9E}"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703785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A258002-0855-4B1E-8239-A00B2DE17176}"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FA0349E-CEF3-4652-87D6-39A27AF344F2}"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92145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3C1208-B658-429B-B728-8A23C61F6FA9}"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05895B-DD69-4A05-8EA5-2422AB1FBB01}"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81490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7F55CB-25C8-4EEA-8854-B6F1AC962A8C}"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653B308-9D71-41E1-989C-E36DE10C0D22}"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27061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31E6545-C822-4DEE-9686-4A7B08F2E8AD}"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889F2E7-2EDB-4A6A-9561-04C9B006A444}"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57475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r>
              <a:rPr lang="en-US" altLang="es-ES"/>
              <a:t>www.themegallery.com</a:t>
            </a:r>
          </a:p>
        </p:txBody>
      </p:sp>
      <p:sp>
        <p:nvSpPr>
          <p:cNvPr id="5" name="4 Marcador de pie de página"/>
          <p:cNvSpPr>
            <a:spLocks noGrp="1"/>
          </p:cNvSpPr>
          <p:nvPr>
            <p:ph type="ftr" sz="quarter" idx="11"/>
          </p:nvPr>
        </p:nvSpPr>
        <p:spPr/>
        <p:txBody>
          <a:bodyPr/>
          <a:lstStyle/>
          <a:p>
            <a:r>
              <a:rPr lang="en-US" altLang="es-ES"/>
              <a:t>Company Logo</a:t>
            </a:r>
          </a:p>
        </p:txBody>
      </p:sp>
      <p:sp>
        <p:nvSpPr>
          <p:cNvPr id="6" name="5 Marcador de número de diapositiva"/>
          <p:cNvSpPr>
            <a:spLocks noGrp="1"/>
          </p:cNvSpPr>
          <p:nvPr>
            <p:ph type="sldNum" sz="quarter" idx="12"/>
          </p:nvPr>
        </p:nvSpPr>
        <p:spPr/>
        <p:txBody>
          <a:bodyPr/>
          <a:lstStyle/>
          <a:p>
            <a:fld id="{A926F727-0ADD-45A3-A515-DF62883FDCEE}" type="slidenum">
              <a:rPr lang="en-US" altLang="es-ES" smtClean="0"/>
              <a:pPr/>
              <a:t>‹Nº›</a:t>
            </a:fld>
            <a:endParaRPr lang="en-US" alt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56E4B2B-8728-4ADB-82BC-D112CAC13226}"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C7A5ED-5EC1-4608-B3DD-1F6DE2D1D99B}"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0734634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7338D7-5416-4D74-8691-F5952F5EDAEC}"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B905533-68AC-45C4-924A-E919F8B1EC77}"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0817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25EE5E7-01E5-4149-91AC-C07389D2B411}"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359E978-995F-41FF-87E1-DFC4A33B921D}"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29243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DB6C3AD-B25E-4B2D-BC3B-CFE501B16E69}"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410CD0D-2575-42F9-9E69-A930008EB9CE}"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37351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r>
              <a:rPr lang="en-US" altLang="es-ES"/>
              <a:t>www.themegallery.com</a:t>
            </a:r>
          </a:p>
        </p:txBody>
      </p:sp>
      <p:sp>
        <p:nvSpPr>
          <p:cNvPr id="5" name="4 Marcador de pie de página"/>
          <p:cNvSpPr>
            <a:spLocks noGrp="1"/>
          </p:cNvSpPr>
          <p:nvPr>
            <p:ph type="ftr" sz="quarter" idx="11"/>
          </p:nvPr>
        </p:nvSpPr>
        <p:spPr/>
        <p:txBody>
          <a:bodyPr/>
          <a:lstStyle/>
          <a:p>
            <a:r>
              <a:rPr lang="en-US" altLang="es-ES"/>
              <a:t>Company Logo</a:t>
            </a:r>
          </a:p>
        </p:txBody>
      </p:sp>
      <p:sp>
        <p:nvSpPr>
          <p:cNvPr id="6" name="5 Marcador de número de diapositiva"/>
          <p:cNvSpPr>
            <a:spLocks noGrp="1"/>
          </p:cNvSpPr>
          <p:nvPr>
            <p:ph type="sldNum" sz="quarter" idx="12"/>
          </p:nvPr>
        </p:nvSpPr>
        <p:spPr/>
        <p:txBody>
          <a:bodyPr/>
          <a:lstStyle/>
          <a:p>
            <a:fld id="{701CB3A8-C081-4AB8-B823-44091E21A174}" type="slidenum">
              <a:rPr lang="en-US" altLang="es-ES" smtClean="0"/>
              <a:pPr/>
              <a:t>‹Nº›</a:t>
            </a:fld>
            <a:endParaRPr lang="en-U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r>
              <a:rPr lang="en-US" altLang="es-ES"/>
              <a:t>www.themegallery.com</a:t>
            </a:r>
          </a:p>
        </p:txBody>
      </p:sp>
      <p:sp>
        <p:nvSpPr>
          <p:cNvPr id="6" name="5 Marcador de pie de página"/>
          <p:cNvSpPr>
            <a:spLocks noGrp="1"/>
          </p:cNvSpPr>
          <p:nvPr>
            <p:ph type="ftr" sz="quarter" idx="11"/>
          </p:nvPr>
        </p:nvSpPr>
        <p:spPr/>
        <p:txBody>
          <a:bodyPr/>
          <a:lstStyle/>
          <a:p>
            <a:r>
              <a:rPr lang="en-US" altLang="es-ES"/>
              <a:t>Company Logo</a:t>
            </a:r>
          </a:p>
        </p:txBody>
      </p:sp>
      <p:sp>
        <p:nvSpPr>
          <p:cNvPr id="7" name="6 Marcador de número de diapositiva"/>
          <p:cNvSpPr>
            <a:spLocks noGrp="1"/>
          </p:cNvSpPr>
          <p:nvPr>
            <p:ph type="sldNum" sz="quarter" idx="12"/>
          </p:nvPr>
        </p:nvSpPr>
        <p:spPr/>
        <p:txBody>
          <a:bodyPr/>
          <a:lstStyle/>
          <a:p>
            <a:fld id="{1E8CCF2F-C9B1-4F15-AECF-A73ED55ED44B}" type="slidenum">
              <a:rPr lang="en-US" altLang="es-ES" smtClean="0"/>
              <a:pPr/>
              <a:t>‹Nº›</a:t>
            </a:fld>
            <a:endParaRPr lang="en-U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r>
              <a:rPr lang="en-US" altLang="es-ES"/>
              <a:t>www.themegallery.com</a:t>
            </a:r>
          </a:p>
        </p:txBody>
      </p:sp>
      <p:sp>
        <p:nvSpPr>
          <p:cNvPr id="8" name="7 Marcador de pie de página"/>
          <p:cNvSpPr>
            <a:spLocks noGrp="1"/>
          </p:cNvSpPr>
          <p:nvPr>
            <p:ph type="ftr" sz="quarter" idx="11"/>
          </p:nvPr>
        </p:nvSpPr>
        <p:spPr/>
        <p:txBody>
          <a:bodyPr/>
          <a:lstStyle/>
          <a:p>
            <a:r>
              <a:rPr lang="en-US" altLang="es-ES"/>
              <a:t>Company Logo</a:t>
            </a:r>
          </a:p>
        </p:txBody>
      </p:sp>
      <p:sp>
        <p:nvSpPr>
          <p:cNvPr id="9" name="8 Marcador de número de diapositiva"/>
          <p:cNvSpPr>
            <a:spLocks noGrp="1"/>
          </p:cNvSpPr>
          <p:nvPr>
            <p:ph type="sldNum" sz="quarter" idx="12"/>
          </p:nvPr>
        </p:nvSpPr>
        <p:spPr/>
        <p:txBody>
          <a:bodyPr/>
          <a:lstStyle/>
          <a:p>
            <a:fld id="{60A07B65-15CE-44D5-A7F8-08DADB82E985}" type="slidenum">
              <a:rPr lang="en-US" altLang="es-ES" smtClean="0"/>
              <a:pPr/>
              <a:t>‹Nº›</a:t>
            </a:fld>
            <a:endParaRPr lang="en-U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r>
              <a:rPr lang="en-US" altLang="es-ES"/>
              <a:t>www.themegallery.com</a:t>
            </a:r>
          </a:p>
        </p:txBody>
      </p:sp>
      <p:sp>
        <p:nvSpPr>
          <p:cNvPr id="4" name="3 Marcador de pie de página"/>
          <p:cNvSpPr>
            <a:spLocks noGrp="1"/>
          </p:cNvSpPr>
          <p:nvPr>
            <p:ph type="ftr" sz="quarter" idx="11"/>
          </p:nvPr>
        </p:nvSpPr>
        <p:spPr/>
        <p:txBody>
          <a:bodyPr/>
          <a:lstStyle/>
          <a:p>
            <a:r>
              <a:rPr lang="en-US" altLang="es-ES"/>
              <a:t>Company Logo</a:t>
            </a:r>
          </a:p>
        </p:txBody>
      </p:sp>
      <p:sp>
        <p:nvSpPr>
          <p:cNvPr id="5" name="4 Marcador de número de diapositiva"/>
          <p:cNvSpPr>
            <a:spLocks noGrp="1"/>
          </p:cNvSpPr>
          <p:nvPr>
            <p:ph type="sldNum" sz="quarter" idx="12"/>
          </p:nvPr>
        </p:nvSpPr>
        <p:spPr/>
        <p:txBody>
          <a:bodyPr/>
          <a:lstStyle/>
          <a:p>
            <a:fld id="{B76FBF0F-EA41-470B-98DD-3A6BEE7D395F}" type="slidenum">
              <a:rPr lang="en-US" altLang="es-ES" smtClean="0"/>
              <a:pPr/>
              <a:t>‹Nº›</a:t>
            </a:fld>
            <a:endParaRPr lang="en-US" altLang="es-ES"/>
          </a:p>
        </p:txBody>
      </p:sp>
    </p:spTree>
  </p:cSld>
  <p:clrMapOvr>
    <a:masterClrMapping/>
  </p:clrMapOvr>
  <p:hf sldNum="0"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r>
              <a:rPr lang="en-US" altLang="es-ES"/>
              <a:t>www.themegallery.com</a:t>
            </a:r>
          </a:p>
        </p:txBody>
      </p:sp>
      <p:sp>
        <p:nvSpPr>
          <p:cNvPr id="3" name="2 Marcador de pie de página"/>
          <p:cNvSpPr>
            <a:spLocks noGrp="1"/>
          </p:cNvSpPr>
          <p:nvPr>
            <p:ph type="ftr" sz="quarter" idx="11"/>
          </p:nvPr>
        </p:nvSpPr>
        <p:spPr/>
        <p:txBody>
          <a:bodyPr/>
          <a:lstStyle/>
          <a:p>
            <a:r>
              <a:rPr lang="en-US" altLang="es-ES"/>
              <a:t>Company Logo</a:t>
            </a:r>
          </a:p>
        </p:txBody>
      </p:sp>
      <p:sp>
        <p:nvSpPr>
          <p:cNvPr id="4" name="3 Marcador de número de diapositiva"/>
          <p:cNvSpPr>
            <a:spLocks noGrp="1"/>
          </p:cNvSpPr>
          <p:nvPr>
            <p:ph type="sldNum" sz="quarter" idx="12"/>
          </p:nvPr>
        </p:nvSpPr>
        <p:spPr/>
        <p:txBody>
          <a:bodyPr/>
          <a:lstStyle/>
          <a:p>
            <a:fld id="{B3DB56FA-4D4E-4614-90DE-72F3418C5503}" type="slidenum">
              <a:rPr lang="en-US" altLang="es-ES" smtClean="0"/>
              <a:pPr/>
              <a:t>‹Nº›</a:t>
            </a:fld>
            <a:endParaRPr lang="en-U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n-US" altLang="es-ES"/>
              <a:t>www.themegallery.com</a:t>
            </a:r>
          </a:p>
        </p:txBody>
      </p:sp>
      <p:sp>
        <p:nvSpPr>
          <p:cNvPr id="6" name="5 Marcador de pie de página"/>
          <p:cNvSpPr>
            <a:spLocks noGrp="1"/>
          </p:cNvSpPr>
          <p:nvPr>
            <p:ph type="ftr" sz="quarter" idx="11"/>
          </p:nvPr>
        </p:nvSpPr>
        <p:spPr/>
        <p:txBody>
          <a:bodyPr/>
          <a:lstStyle/>
          <a:p>
            <a:r>
              <a:rPr lang="en-US" altLang="es-ES"/>
              <a:t>Company Logo</a:t>
            </a:r>
          </a:p>
        </p:txBody>
      </p:sp>
      <p:sp>
        <p:nvSpPr>
          <p:cNvPr id="7" name="6 Marcador de número de diapositiva"/>
          <p:cNvSpPr>
            <a:spLocks noGrp="1"/>
          </p:cNvSpPr>
          <p:nvPr>
            <p:ph type="sldNum" sz="quarter" idx="12"/>
          </p:nvPr>
        </p:nvSpPr>
        <p:spPr/>
        <p:txBody>
          <a:bodyPr/>
          <a:lstStyle/>
          <a:p>
            <a:fld id="{8B4A8775-3901-4F2C-92A0-A9A03B312000}" type="slidenum">
              <a:rPr lang="en-US" altLang="es-ES" smtClean="0"/>
              <a:pPr/>
              <a:t>‹Nº›</a:t>
            </a:fld>
            <a:endParaRPr lang="en-U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r>
              <a:rPr lang="en-US" altLang="es-ES"/>
              <a:t>www.themegallery.com</a:t>
            </a:r>
          </a:p>
        </p:txBody>
      </p:sp>
      <p:sp>
        <p:nvSpPr>
          <p:cNvPr id="6" name="5 Marcador de pie de página"/>
          <p:cNvSpPr>
            <a:spLocks noGrp="1"/>
          </p:cNvSpPr>
          <p:nvPr>
            <p:ph type="ftr" sz="quarter" idx="11"/>
          </p:nvPr>
        </p:nvSpPr>
        <p:spPr/>
        <p:txBody>
          <a:bodyPr/>
          <a:lstStyle/>
          <a:p>
            <a:r>
              <a:rPr lang="en-US" altLang="es-ES"/>
              <a:t>Company Logo</a:t>
            </a:r>
          </a:p>
        </p:txBody>
      </p:sp>
      <p:sp>
        <p:nvSpPr>
          <p:cNvPr id="7" name="6 Marcador de número de diapositiva"/>
          <p:cNvSpPr>
            <a:spLocks noGrp="1"/>
          </p:cNvSpPr>
          <p:nvPr>
            <p:ph type="sldNum" sz="quarter" idx="12"/>
          </p:nvPr>
        </p:nvSpPr>
        <p:spPr/>
        <p:txBody>
          <a:bodyPr/>
          <a:lstStyle/>
          <a:p>
            <a:fld id="{1580EE42-DF85-4C82-BA6B-B7C2111536D8}" type="slidenum">
              <a:rPr lang="en-US" altLang="es-ES" smtClean="0"/>
              <a:pPr/>
              <a:t>‹Nº›</a:t>
            </a:fld>
            <a:endParaRPr lang="en-US" alt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es-ES"/>
              <a:t>www.themegallery.com</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es-ES"/>
              <a:t>Company Logo</a:t>
            </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FBF0F-EA41-470B-98DD-3A6BEE7D395F}" type="slidenum">
              <a:rPr lang="en-US" altLang="es-ES" smtClean="0"/>
              <a:pPr/>
              <a:t>‹Nº›</a:t>
            </a:fld>
            <a:endParaRPr lang="en-US" altLang="es-E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s-ES_tradnl" altLang="es-ES"/>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s-ES_tradnl" alt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831B5B-395D-42CE-A748-31CC50AC61CC}" type="datetimeFigureOut">
              <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06/03/2020</a:t>
            </a:fld>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A32285-0B27-42BD-95D0-62AD55A0812E}" type="slidenum">
              <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altLang="es-E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459226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ChangeArrowheads="1"/>
          </p:cNvSpPr>
          <p:nvPr/>
        </p:nvSpPr>
        <p:spPr bwMode="auto">
          <a:xfrm>
            <a:off x="517921" y="453854"/>
            <a:ext cx="8108155" cy="461665"/>
          </a:xfrm>
          <a:prstGeom prst="rect">
            <a:avLst/>
          </a:prstGeom>
          <a:noFill/>
          <a:ln w="9525">
            <a:noFill/>
            <a:miter lim="800000"/>
            <a:headEnd/>
            <a:tailEnd/>
          </a:ln>
          <a:effectLst/>
        </p:spPr>
        <p:txBody>
          <a:bodyPr wrap="square">
            <a:spAutoFit/>
          </a:bodyPr>
          <a:lstStyle/>
          <a:p>
            <a:pPr algn="ctr"/>
            <a:r>
              <a:rPr lang="es-ES" sz="2400" b="1" dirty="0">
                <a:solidFill>
                  <a:srgbClr val="002060"/>
                </a:solidFill>
              </a:rPr>
              <a:t>Facultad de Ciencias Médicas de Bayamo </a:t>
            </a:r>
          </a:p>
        </p:txBody>
      </p:sp>
      <p:sp>
        <p:nvSpPr>
          <p:cNvPr id="5" name="CuadroTexto 4"/>
          <p:cNvSpPr txBox="1"/>
          <p:nvPr/>
        </p:nvSpPr>
        <p:spPr>
          <a:xfrm>
            <a:off x="1259632" y="4670552"/>
            <a:ext cx="7145972" cy="923330"/>
          </a:xfrm>
          <a:prstGeom prst="rect">
            <a:avLst/>
          </a:prstGeom>
          <a:noFill/>
          <a:ln w="38100">
            <a:solidFill>
              <a:srgbClr val="002060"/>
            </a:solidFill>
          </a:ln>
        </p:spPr>
        <p:txBody>
          <a:bodyPr wrap="square">
            <a:spAutoFit/>
          </a:bodyPr>
          <a:lstStyle/>
          <a:p>
            <a:pPr>
              <a:defRPr/>
            </a:pPr>
            <a:r>
              <a:rPr lang="es-MX" b="1" dirty="0">
                <a:solidFill>
                  <a:srgbClr val="002060"/>
                </a:solidFill>
                <a:effectLst>
                  <a:outerShdw blurRad="38100" dist="38100" dir="2700000" algn="tl">
                    <a:srgbClr val="FFFFFF"/>
                  </a:outerShdw>
                </a:effectLst>
              </a:rPr>
              <a:t>Dr. Joel Rondón Carrasco</a:t>
            </a:r>
          </a:p>
          <a:p>
            <a:pPr>
              <a:defRPr/>
            </a:pPr>
            <a:r>
              <a:rPr lang="es-MX" b="1" dirty="0">
                <a:solidFill>
                  <a:srgbClr val="002060"/>
                </a:solidFill>
                <a:effectLst>
                  <a:outerShdw blurRad="38100" dist="38100" dir="2700000" algn="tl">
                    <a:srgbClr val="FFFFFF"/>
                  </a:outerShdw>
                </a:effectLst>
              </a:rPr>
              <a:t>Especialista de primer grado en Medicina General Integral</a:t>
            </a:r>
          </a:p>
          <a:p>
            <a:pPr>
              <a:defRPr/>
            </a:pPr>
            <a:r>
              <a:rPr lang="es-MX" b="1" dirty="0">
                <a:solidFill>
                  <a:srgbClr val="002060"/>
                </a:solidFill>
                <a:effectLst>
                  <a:outerShdw blurRad="38100" dist="38100" dir="2700000" algn="tl">
                    <a:srgbClr val="FFFFFF"/>
                  </a:outerShdw>
                </a:effectLst>
              </a:rPr>
              <a:t>Profesor Instructor</a:t>
            </a:r>
          </a:p>
        </p:txBody>
      </p:sp>
      <p:sp>
        <p:nvSpPr>
          <p:cNvPr id="10" name="9 Rectángulo"/>
          <p:cNvSpPr/>
          <p:nvPr/>
        </p:nvSpPr>
        <p:spPr>
          <a:xfrm>
            <a:off x="357187" y="239963"/>
            <a:ext cx="8429625" cy="6429397"/>
          </a:xfrm>
          <a:prstGeom prst="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8" name="7 Rectángulo"/>
          <p:cNvSpPr/>
          <p:nvPr/>
        </p:nvSpPr>
        <p:spPr>
          <a:xfrm>
            <a:off x="1967497" y="1824009"/>
            <a:ext cx="5209002" cy="1604991"/>
          </a:xfrm>
          <a:prstGeom prst="rect">
            <a:avLst/>
          </a:prstGeom>
        </p:spPr>
        <p:txBody>
          <a:bodyPr wrap="square">
            <a:spAutoFit/>
          </a:bodyPr>
          <a:lstStyle/>
          <a:p>
            <a:pPr algn="ctr">
              <a:lnSpc>
                <a:spcPct val="150000"/>
              </a:lnSpc>
            </a:pPr>
            <a:r>
              <a:rPr lang="es-ES" sz="2800" b="1" dirty="0">
                <a:solidFill>
                  <a:srgbClr val="0000FF"/>
                </a:solidFill>
              </a:rPr>
              <a:t>CLASE DEMOSTRATIVA</a:t>
            </a:r>
          </a:p>
          <a:p>
            <a:pPr algn="ctr">
              <a:lnSpc>
                <a:spcPct val="150000"/>
              </a:lnSpc>
            </a:pPr>
            <a:r>
              <a:rPr lang="es-ES" sz="2000" b="1" dirty="0">
                <a:solidFill>
                  <a:srgbClr val="002060"/>
                </a:solidFill>
              </a:rPr>
              <a:t>EJERCICIO PARA OPTAR POR LA CATEGORÍA DE PROFESOR ASISTENTE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56 Elipse"/>
          <p:cNvSpPr/>
          <p:nvPr/>
        </p:nvSpPr>
        <p:spPr bwMode="auto">
          <a:xfrm rot="18030113">
            <a:off x="2486039" y="907483"/>
            <a:ext cx="682436" cy="99508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29" name="28 Elipse"/>
          <p:cNvSpPr/>
          <p:nvPr/>
        </p:nvSpPr>
        <p:spPr bwMode="auto">
          <a:xfrm rot="18030113">
            <a:off x="6727100" y="907483"/>
            <a:ext cx="682436" cy="995084"/>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p>
        </p:txBody>
      </p:sp>
      <p:sp>
        <p:nvSpPr>
          <p:cNvPr id="5" name="Elipse 4"/>
          <p:cNvSpPr/>
          <p:nvPr/>
        </p:nvSpPr>
        <p:spPr>
          <a:xfrm>
            <a:off x="323528" y="188640"/>
            <a:ext cx="9000999" cy="2592287"/>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40 CuadroTexto"/>
          <p:cNvSpPr txBox="1"/>
          <p:nvPr/>
        </p:nvSpPr>
        <p:spPr>
          <a:xfrm>
            <a:off x="883699" y="1108772"/>
            <a:ext cx="8100392" cy="492443"/>
          </a:xfrm>
          <a:prstGeom prst="rect">
            <a:avLst/>
          </a:prstGeom>
          <a:noFill/>
        </p:spPr>
        <p:txBody>
          <a:bodyPr wrap="square" rtlCol="0">
            <a:spAutoFit/>
          </a:bodyPr>
          <a:lstStyle/>
          <a:p>
            <a:pPr algn="ctr"/>
            <a:r>
              <a:rPr lang="es-MX" sz="2600" b="1" dirty="0">
                <a:solidFill>
                  <a:schemeClr val="bg1"/>
                </a:solidFill>
              </a:rPr>
              <a:t>Para poder hacer un buen control del Programa</a:t>
            </a:r>
            <a:endParaRPr lang="es-ES" sz="2600" b="1" dirty="0">
              <a:solidFill>
                <a:schemeClr val="bg1"/>
              </a:solidFill>
            </a:endParaRPr>
          </a:p>
        </p:txBody>
      </p:sp>
      <p:sp>
        <p:nvSpPr>
          <p:cNvPr id="55" name="7 Estrella de 24 puntas">
            <a:extLst>
              <a:ext uri="{FF2B5EF4-FFF2-40B4-BE49-F238E27FC236}">
                <a16:creationId xmlns:a16="http://schemas.microsoft.com/office/drawing/2014/main" id="{DA10980D-0E0D-4960-8319-058AA88FF9AE}"/>
              </a:ext>
            </a:extLst>
          </p:cNvPr>
          <p:cNvSpPr/>
          <p:nvPr/>
        </p:nvSpPr>
        <p:spPr>
          <a:xfrm>
            <a:off x="1475656" y="2780928"/>
            <a:ext cx="7128792" cy="3888432"/>
          </a:xfrm>
          <a:prstGeom prst="star24">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solidFill>
                  <a:schemeClr val="bg1"/>
                </a:solidFill>
              </a:rPr>
              <a:t>Dispensarización</a:t>
            </a:r>
          </a:p>
        </p:txBody>
      </p:sp>
    </p:spTree>
    <p:extLst>
      <p:ext uri="{BB962C8B-B14F-4D97-AF65-F5344CB8AC3E}">
        <p14:creationId xmlns:p14="http://schemas.microsoft.com/office/powerpoint/2010/main" val="336952528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Elipse 14"/>
          <p:cNvSpPr/>
          <p:nvPr/>
        </p:nvSpPr>
        <p:spPr>
          <a:xfrm>
            <a:off x="5823124" y="764704"/>
            <a:ext cx="3213372" cy="3110568"/>
          </a:xfrm>
          <a:prstGeom prst="ellipse">
            <a:avLst/>
          </a:prstGeom>
          <a:solidFill>
            <a:schemeClr val="accent6">
              <a:lumMod val="75000"/>
              <a:alpha val="70000"/>
            </a:schemeClr>
          </a:solidFill>
          <a:ln>
            <a:solidFill>
              <a:schemeClr val="accent6">
                <a:lumMod val="60000"/>
                <a:lumOff val="40000"/>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6 CuadroTexto"/>
          <p:cNvSpPr txBox="1"/>
          <p:nvPr/>
        </p:nvSpPr>
        <p:spPr>
          <a:xfrm>
            <a:off x="6372200" y="1988840"/>
            <a:ext cx="2016223" cy="461665"/>
          </a:xfrm>
          <a:prstGeom prst="rect">
            <a:avLst/>
          </a:prstGeom>
          <a:noFill/>
        </p:spPr>
        <p:txBody>
          <a:bodyPr wrap="square" rtlCol="0">
            <a:spAutoFit/>
          </a:bodyPr>
          <a:lstStyle/>
          <a:p>
            <a:r>
              <a:rPr lang="es-ES" sz="2400" b="1" dirty="0">
                <a:solidFill>
                  <a:srgbClr val="0000FF"/>
                </a:solidFill>
              </a:rPr>
              <a:t>Biológicos</a:t>
            </a:r>
          </a:p>
        </p:txBody>
      </p:sp>
      <p:sp>
        <p:nvSpPr>
          <p:cNvPr id="17" name="Elipse 16"/>
          <p:cNvSpPr/>
          <p:nvPr/>
        </p:nvSpPr>
        <p:spPr>
          <a:xfrm>
            <a:off x="323529" y="4612970"/>
            <a:ext cx="1980220" cy="1873458"/>
          </a:xfrm>
          <a:prstGeom prst="ellipse">
            <a:avLst/>
          </a:prstGeom>
          <a:solidFill>
            <a:srgbClr val="FFC000">
              <a:alpha val="52000"/>
            </a:srgbClr>
          </a:solidFill>
          <a:ln>
            <a:solidFill>
              <a:srgbClr val="FFC000">
                <a:alpha val="52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3 CuadroTexto"/>
          <p:cNvSpPr txBox="1"/>
          <p:nvPr/>
        </p:nvSpPr>
        <p:spPr>
          <a:xfrm>
            <a:off x="347774" y="5220865"/>
            <a:ext cx="2005086" cy="461665"/>
          </a:xfrm>
          <a:prstGeom prst="rect">
            <a:avLst/>
          </a:prstGeom>
          <a:noFill/>
        </p:spPr>
        <p:txBody>
          <a:bodyPr wrap="square" rtlCol="0">
            <a:spAutoFit/>
          </a:bodyPr>
          <a:lstStyle/>
          <a:p>
            <a:r>
              <a:rPr lang="es-ES" sz="2400" b="1" dirty="0">
                <a:solidFill>
                  <a:srgbClr val="FF00FF"/>
                </a:solidFill>
              </a:rPr>
              <a:t>Ambientales</a:t>
            </a:r>
            <a:r>
              <a:rPr lang="es-ES" sz="2400" dirty="0"/>
              <a:t> </a:t>
            </a:r>
          </a:p>
        </p:txBody>
      </p:sp>
      <p:sp>
        <p:nvSpPr>
          <p:cNvPr id="25" name="Elipse 24"/>
          <p:cNvSpPr/>
          <p:nvPr/>
        </p:nvSpPr>
        <p:spPr>
          <a:xfrm>
            <a:off x="3648905" y="2319988"/>
            <a:ext cx="2159812" cy="2124713"/>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6 CuadroTexto"/>
          <p:cNvSpPr txBox="1"/>
          <p:nvPr/>
        </p:nvSpPr>
        <p:spPr>
          <a:xfrm>
            <a:off x="3736680" y="3020596"/>
            <a:ext cx="2156520" cy="461665"/>
          </a:xfrm>
          <a:prstGeom prst="rect">
            <a:avLst/>
          </a:prstGeom>
          <a:noFill/>
        </p:spPr>
        <p:txBody>
          <a:bodyPr wrap="square" rtlCol="0">
            <a:spAutoFit/>
          </a:bodyPr>
          <a:lstStyle/>
          <a:p>
            <a:r>
              <a:rPr lang="es-ES" sz="2400" b="1" dirty="0">
                <a:solidFill>
                  <a:srgbClr val="FF0000"/>
                </a:solidFill>
              </a:rPr>
              <a:t>Psicológicos</a:t>
            </a:r>
          </a:p>
        </p:txBody>
      </p:sp>
      <p:sp>
        <p:nvSpPr>
          <p:cNvPr id="35" name="Elipse 34"/>
          <p:cNvSpPr/>
          <p:nvPr/>
        </p:nvSpPr>
        <p:spPr>
          <a:xfrm>
            <a:off x="2111786" y="3679205"/>
            <a:ext cx="1651462" cy="1530992"/>
          </a:xfrm>
          <a:prstGeom prst="ellipse">
            <a:avLst/>
          </a:prstGeom>
          <a:solidFill>
            <a:srgbClr val="FF00FF">
              <a:alpha val="51765"/>
            </a:srgbClr>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 CuadroTexto"/>
          <p:cNvSpPr txBox="1"/>
          <p:nvPr/>
        </p:nvSpPr>
        <p:spPr>
          <a:xfrm>
            <a:off x="2196269" y="4239021"/>
            <a:ext cx="1452635" cy="461665"/>
          </a:xfrm>
          <a:prstGeom prst="rect">
            <a:avLst/>
          </a:prstGeom>
          <a:noFill/>
        </p:spPr>
        <p:txBody>
          <a:bodyPr wrap="square" rtlCol="0">
            <a:spAutoFit/>
          </a:bodyPr>
          <a:lstStyle/>
          <a:p>
            <a:pPr algn="ctr"/>
            <a:r>
              <a:rPr lang="es-ES" sz="2400" b="1" dirty="0">
                <a:solidFill>
                  <a:srgbClr val="0000FF"/>
                </a:solidFill>
              </a:rPr>
              <a:t>Sociales</a:t>
            </a:r>
          </a:p>
        </p:txBody>
      </p:sp>
      <p:sp>
        <p:nvSpPr>
          <p:cNvPr id="43" name="38 Rectángulo"/>
          <p:cNvSpPr/>
          <p:nvPr/>
        </p:nvSpPr>
        <p:spPr>
          <a:xfrm>
            <a:off x="1354947" y="214535"/>
            <a:ext cx="6747728" cy="492443"/>
          </a:xfrm>
          <a:prstGeom prst="rect">
            <a:avLst/>
          </a:prstGeom>
          <a:solidFill>
            <a:srgbClr val="002060"/>
          </a:solidFill>
          <a:ln>
            <a:solidFill>
              <a:srgbClr val="002060"/>
            </a:solidFill>
          </a:ln>
        </p:spPr>
        <p:txBody>
          <a:bodyPr wrap="square">
            <a:spAutoFit/>
          </a:bodyPr>
          <a:lstStyle/>
          <a:p>
            <a:pPr algn="just"/>
            <a:r>
              <a:rPr lang="es-MX" sz="2600" b="1" dirty="0">
                <a:solidFill>
                  <a:schemeClr val="bg1"/>
                </a:solidFill>
                <a:cs typeface="Arial" pitchFamily="34" charset="0"/>
              </a:rPr>
              <a:t>PRINCIPALES  FACTORES  DE  RIESGO</a:t>
            </a:r>
            <a:endParaRPr lang="es-MX" sz="2600" dirty="0">
              <a:solidFill>
                <a:schemeClr val="bg1"/>
              </a:solidFill>
            </a:endParaRPr>
          </a:p>
        </p:txBody>
      </p:sp>
    </p:spTree>
    <p:extLst>
      <p:ext uri="{BB962C8B-B14F-4D97-AF65-F5344CB8AC3E}">
        <p14:creationId xmlns:p14="http://schemas.microsoft.com/office/powerpoint/2010/main" val="133288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37 Conector recto de flecha"/>
          <p:cNvCxnSpPr>
            <a:cxnSpLocks/>
          </p:cNvCxnSpPr>
          <p:nvPr/>
        </p:nvCxnSpPr>
        <p:spPr>
          <a:xfrm flipV="1">
            <a:off x="960290" y="910898"/>
            <a:ext cx="19535" cy="5036204"/>
          </a:xfrm>
          <a:prstGeom prst="straightConnector1">
            <a:avLst/>
          </a:prstGeom>
          <a:ln w="635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6 Conector"/>
          <p:cNvSpPr/>
          <p:nvPr/>
        </p:nvSpPr>
        <p:spPr>
          <a:xfrm>
            <a:off x="323528" y="2193540"/>
            <a:ext cx="1152128" cy="36004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latin typeface="Arial" pitchFamily="34" charset="0"/>
              <a:cs typeface="Arial" pitchFamily="34" charset="0"/>
            </a:endParaRPr>
          </a:p>
        </p:txBody>
      </p:sp>
      <p:sp>
        <p:nvSpPr>
          <p:cNvPr id="8" name="7 Conector"/>
          <p:cNvSpPr/>
          <p:nvPr/>
        </p:nvSpPr>
        <p:spPr>
          <a:xfrm>
            <a:off x="323528" y="2841612"/>
            <a:ext cx="1152128" cy="36004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latin typeface="Arial" pitchFamily="34" charset="0"/>
              <a:cs typeface="Arial" pitchFamily="34" charset="0"/>
            </a:endParaRPr>
          </a:p>
        </p:txBody>
      </p:sp>
      <p:sp>
        <p:nvSpPr>
          <p:cNvPr id="9" name="8 Conector"/>
          <p:cNvSpPr/>
          <p:nvPr/>
        </p:nvSpPr>
        <p:spPr>
          <a:xfrm>
            <a:off x="323528" y="3489684"/>
            <a:ext cx="1152128" cy="36004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latin typeface="Arial" pitchFamily="34" charset="0"/>
              <a:cs typeface="Arial" pitchFamily="34" charset="0"/>
            </a:endParaRPr>
          </a:p>
        </p:txBody>
      </p:sp>
      <p:sp>
        <p:nvSpPr>
          <p:cNvPr id="10" name="9 Conector"/>
          <p:cNvSpPr/>
          <p:nvPr/>
        </p:nvSpPr>
        <p:spPr>
          <a:xfrm>
            <a:off x="323528" y="1625608"/>
            <a:ext cx="1152128" cy="36004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latin typeface="Arial" pitchFamily="34" charset="0"/>
              <a:cs typeface="Arial" pitchFamily="34" charset="0"/>
            </a:endParaRPr>
          </a:p>
        </p:txBody>
      </p:sp>
      <p:sp>
        <p:nvSpPr>
          <p:cNvPr id="15" name="14 Conector"/>
          <p:cNvSpPr/>
          <p:nvPr/>
        </p:nvSpPr>
        <p:spPr>
          <a:xfrm>
            <a:off x="335779" y="4770510"/>
            <a:ext cx="1152128" cy="360040"/>
          </a:xfrm>
          <a:prstGeom prst="flowChartConnector">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b="1" dirty="0">
              <a:latin typeface="Arial" pitchFamily="34" charset="0"/>
              <a:cs typeface="Arial" pitchFamily="34" charset="0"/>
            </a:endParaRPr>
          </a:p>
        </p:txBody>
      </p:sp>
      <p:sp>
        <p:nvSpPr>
          <p:cNvPr id="22" name="21 Marco"/>
          <p:cNvSpPr/>
          <p:nvPr/>
        </p:nvSpPr>
        <p:spPr>
          <a:xfrm>
            <a:off x="1818942" y="4137756"/>
            <a:ext cx="7056784" cy="400110"/>
          </a:xfrm>
          <a:prstGeom prst="frame">
            <a:avLst>
              <a:gd name="adj1" fmla="val 33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1"/>
              </a:solidFill>
            </a:endParaRPr>
          </a:p>
        </p:txBody>
      </p:sp>
      <p:sp>
        <p:nvSpPr>
          <p:cNvPr id="23" name="22 Marco"/>
          <p:cNvSpPr/>
          <p:nvPr/>
        </p:nvSpPr>
        <p:spPr>
          <a:xfrm>
            <a:off x="1818942" y="3489684"/>
            <a:ext cx="7056784" cy="400110"/>
          </a:xfrm>
          <a:prstGeom prst="frame">
            <a:avLst>
              <a:gd name="adj1" fmla="val 33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1"/>
              </a:solidFill>
            </a:endParaRPr>
          </a:p>
        </p:txBody>
      </p:sp>
      <p:sp>
        <p:nvSpPr>
          <p:cNvPr id="24" name="23 Marco"/>
          <p:cNvSpPr/>
          <p:nvPr/>
        </p:nvSpPr>
        <p:spPr>
          <a:xfrm>
            <a:off x="1818942" y="2841612"/>
            <a:ext cx="7056784" cy="400110"/>
          </a:xfrm>
          <a:prstGeom prst="frame">
            <a:avLst>
              <a:gd name="adj1" fmla="val 33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1"/>
              </a:solidFill>
            </a:endParaRPr>
          </a:p>
        </p:txBody>
      </p:sp>
      <p:sp>
        <p:nvSpPr>
          <p:cNvPr id="25" name="24 Marco"/>
          <p:cNvSpPr/>
          <p:nvPr/>
        </p:nvSpPr>
        <p:spPr>
          <a:xfrm>
            <a:off x="1818942" y="2193540"/>
            <a:ext cx="7056784" cy="400110"/>
          </a:xfrm>
          <a:prstGeom prst="frame">
            <a:avLst>
              <a:gd name="adj1" fmla="val 33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1"/>
              </a:solidFill>
            </a:endParaRPr>
          </a:p>
        </p:txBody>
      </p:sp>
      <p:sp>
        <p:nvSpPr>
          <p:cNvPr id="26" name="25 Marco"/>
          <p:cNvSpPr/>
          <p:nvPr/>
        </p:nvSpPr>
        <p:spPr>
          <a:xfrm>
            <a:off x="1818942" y="1585538"/>
            <a:ext cx="7056784" cy="400110"/>
          </a:xfrm>
          <a:prstGeom prst="frame">
            <a:avLst>
              <a:gd name="adj1" fmla="val 33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solidFill>
                <a:schemeClr val="tx1"/>
              </a:solidFill>
            </a:endParaRPr>
          </a:p>
        </p:txBody>
      </p:sp>
      <p:sp>
        <p:nvSpPr>
          <p:cNvPr id="29" name="28 CuadroTexto"/>
          <p:cNvSpPr txBox="1"/>
          <p:nvPr/>
        </p:nvSpPr>
        <p:spPr>
          <a:xfrm>
            <a:off x="1839219" y="1585538"/>
            <a:ext cx="7019750" cy="400110"/>
          </a:xfrm>
          <a:prstGeom prst="rect">
            <a:avLst/>
          </a:prstGeom>
          <a:solidFill>
            <a:srgbClr val="66FF66"/>
          </a:solidFill>
        </p:spPr>
        <p:txBody>
          <a:bodyPr wrap="square" rtlCol="0">
            <a:spAutoFit/>
          </a:bodyPr>
          <a:lstStyle/>
          <a:p>
            <a:r>
              <a:rPr lang="es-ES" sz="2000" b="1" dirty="0">
                <a:solidFill>
                  <a:srgbClr val="0000FF"/>
                </a:solidFill>
              </a:rPr>
              <a:t>Edad: </a:t>
            </a:r>
            <a:r>
              <a:rPr lang="es-MX" sz="2000" b="1" dirty="0">
                <a:solidFill>
                  <a:srgbClr val="0000FF"/>
                </a:solidFill>
              </a:rPr>
              <a:t>riesgo         adolescentes           30 años    </a:t>
            </a:r>
            <a:endParaRPr lang="es-ES" sz="2000" b="1" dirty="0">
              <a:solidFill>
                <a:srgbClr val="0000FF"/>
              </a:solidFill>
            </a:endParaRPr>
          </a:p>
        </p:txBody>
      </p:sp>
      <p:sp>
        <p:nvSpPr>
          <p:cNvPr id="30" name="29 CuadroTexto"/>
          <p:cNvSpPr txBox="1"/>
          <p:nvPr/>
        </p:nvSpPr>
        <p:spPr>
          <a:xfrm>
            <a:off x="1818941" y="2181135"/>
            <a:ext cx="7040028" cy="400110"/>
          </a:xfrm>
          <a:prstGeom prst="rect">
            <a:avLst/>
          </a:prstGeom>
          <a:solidFill>
            <a:srgbClr val="FF00FF"/>
          </a:solidFill>
        </p:spPr>
        <p:txBody>
          <a:bodyPr wrap="square" rtlCol="0">
            <a:spAutoFit/>
          </a:bodyPr>
          <a:lstStyle/>
          <a:p>
            <a:r>
              <a:rPr lang="es-MX" sz="2000" b="1" dirty="0"/>
              <a:t>Estado nutricional (anemia, desnutrición u obesidad).</a:t>
            </a:r>
          </a:p>
        </p:txBody>
      </p:sp>
      <p:sp>
        <p:nvSpPr>
          <p:cNvPr id="31" name="30 CuadroTexto"/>
          <p:cNvSpPr txBox="1"/>
          <p:nvPr/>
        </p:nvSpPr>
        <p:spPr>
          <a:xfrm>
            <a:off x="1835695" y="2809674"/>
            <a:ext cx="7023273" cy="400110"/>
          </a:xfrm>
          <a:prstGeom prst="rect">
            <a:avLst/>
          </a:prstGeom>
          <a:solidFill>
            <a:srgbClr val="FFFF00"/>
          </a:solidFill>
        </p:spPr>
        <p:txBody>
          <a:bodyPr wrap="square" rtlCol="0">
            <a:spAutoFit/>
          </a:bodyPr>
          <a:lstStyle/>
          <a:p>
            <a:r>
              <a:rPr lang="es-ES" sz="2000" b="1" dirty="0"/>
              <a:t>Afecciones psiquiátricas.</a:t>
            </a:r>
          </a:p>
        </p:txBody>
      </p:sp>
      <p:sp>
        <p:nvSpPr>
          <p:cNvPr id="32" name="31 CuadroTexto"/>
          <p:cNvSpPr txBox="1"/>
          <p:nvPr/>
        </p:nvSpPr>
        <p:spPr>
          <a:xfrm>
            <a:off x="1818942" y="3489684"/>
            <a:ext cx="7040025" cy="400110"/>
          </a:xfrm>
          <a:prstGeom prst="rect">
            <a:avLst/>
          </a:prstGeom>
          <a:solidFill>
            <a:srgbClr val="FF99CC"/>
          </a:solidFill>
        </p:spPr>
        <p:txBody>
          <a:bodyPr wrap="square" rtlCol="0">
            <a:spAutoFit/>
          </a:bodyPr>
          <a:lstStyle/>
          <a:p>
            <a:r>
              <a:rPr lang="es-ES" sz="2000" b="1" dirty="0"/>
              <a:t>Patologías ginecológicas.</a:t>
            </a:r>
          </a:p>
        </p:txBody>
      </p:sp>
      <p:sp>
        <p:nvSpPr>
          <p:cNvPr id="33" name="32 CuadroTexto"/>
          <p:cNvSpPr txBox="1"/>
          <p:nvPr/>
        </p:nvSpPr>
        <p:spPr>
          <a:xfrm>
            <a:off x="1818942" y="4118877"/>
            <a:ext cx="7040024" cy="400110"/>
          </a:xfrm>
          <a:prstGeom prst="rect">
            <a:avLst/>
          </a:prstGeom>
          <a:solidFill>
            <a:srgbClr val="FF00FF"/>
          </a:solidFill>
        </p:spPr>
        <p:txBody>
          <a:bodyPr wrap="square" rtlCol="0">
            <a:spAutoFit/>
          </a:bodyPr>
          <a:lstStyle/>
          <a:p>
            <a:r>
              <a:rPr lang="es-ES" sz="2000" b="1" dirty="0">
                <a:solidFill>
                  <a:schemeClr val="bg1"/>
                </a:solidFill>
              </a:rPr>
              <a:t>Antecedentes obstétricos desfavorables.</a:t>
            </a:r>
          </a:p>
        </p:txBody>
      </p:sp>
      <p:sp>
        <p:nvSpPr>
          <p:cNvPr id="36" name="35 CuadroTexto"/>
          <p:cNvSpPr txBox="1"/>
          <p:nvPr/>
        </p:nvSpPr>
        <p:spPr>
          <a:xfrm>
            <a:off x="2483768" y="626639"/>
            <a:ext cx="4345986" cy="584775"/>
          </a:xfrm>
          <a:prstGeom prst="rect">
            <a:avLst/>
          </a:prstGeom>
          <a:solidFill>
            <a:srgbClr val="002060"/>
          </a:solidFill>
          <a:ln>
            <a:solidFill>
              <a:srgbClr val="002060"/>
            </a:solidFill>
          </a:ln>
        </p:spPr>
        <p:txBody>
          <a:bodyPr wrap="square" rtlCol="0">
            <a:spAutoFit/>
          </a:bodyPr>
          <a:lstStyle/>
          <a:p>
            <a:pPr algn="ctr"/>
            <a:r>
              <a:rPr lang="es-ES" sz="3200" b="1" dirty="0">
                <a:solidFill>
                  <a:schemeClr val="bg1"/>
                </a:solidFill>
              </a:rPr>
              <a:t>Factores Biológicos</a:t>
            </a:r>
          </a:p>
        </p:txBody>
      </p:sp>
      <p:sp>
        <p:nvSpPr>
          <p:cNvPr id="40" name="39 Conector"/>
          <p:cNvSpPr/>
          <p:nvPr/>
        </p:nvSpPr>
        <p:spPr>
          <a:xfrm flipH="1">
            <a:off x="870290" y="5871048"/>
            <a:ext cx="180000" cy="1800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2" name="41 Conector recto"/>
          <p:cNvCxnSpPr>
            <a:cxnSpLocks/>
            <a:stCxn id="15" idx="6"/>
          </p:cNvCxnSpPr>
          <p:nvPr/>
        </p:nvCxnSpPr>
        <p:spPr>
          <a:xfrm>
            <a:off x="1487907" y="4950530"/>
            <a:ext cx="343286" cy="3552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a:off x="1475656" y="1772816"/>
            <a:ext cx="3432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8" name="47 Conector recto"/>
          <p:cNvCxnSpPr/>
          <p:nvPr/>
        </p:nvCxnSpPr>
        <p:spPr>
          <a:xfrm>
            <a:off x="1475656" y="4365104"/>
            <a:ext cx="3432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9" name="48 Conector recto"/>
          <p:cNvCxnSpPr/>
          <p:nvPr/>
        </p:nvCxnSpPr>
        <p:spPr>
          <a:xfrm>
            <a:off x="1475656" y="3645024"/>
            <a:ext cx="3432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p:nvPr/>
        </p:nvCxnSpPr>
        <p:spPr>
          <a:xfrm>
            <a:off x="1492410" y="2996952"/>
            <a:ext cx="3432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1" name="50 Conector recto"/>
          <p:cNvCxnSpPr/>
          <p:nvPr/>
        </p:nvCxnSpPr>
        <p:spPr>
          <a:xfrm>
            <a:off x="1475656" y="2348880"/>
            <a:ext cx="343286"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3" name="Flecha: hacia arriba 2">
            <a:extLst>
              <a:ext uri="{FF2B5EF4-FFF2-40B4-BE49-F238E27FC236}">
                <a16:creationId xmlns:a16="http://schemas.microsoft.com/office/drawing/2014/main" id="{CDC931CD-DDAF-4E85-B3C6-A545CDB74E82}"/>
              </a:ext>
            </a:extLst>
          </p:cNvPr>
          <p:cNvSpPr/>
          <p:nvPr/>
        </p:nvSpPr>
        <p:spPr>
          <a:xfrm>
            <a:off x="3563888" y="1587546"/>
            <a:ext cx="484632" cy="385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Signo más 3">
            <a:extLst>
              <a:ext uri="{FF2B5EF4-FFF2-40B4-BE49-F238E27FC236}">
                <a16:creationId xmlns:a16="http://schemas.microsoft.com/office/drawing/2014/main" id="{CC597CE5-0937-42A6-8F27-939FDB6D9027}"/>
              </a:ext>
            </a:extLst>
          </p:cNvPr>
          <p:cNvSpPr/>
          <p:nvPr/>
        </p:nvSpPr>
        <p:spPr>
          <a:xfrm>
            <a:off x="5913742" y="1531490"/>
            <a:ext cx="484633" cy="486096"/>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8EBAEEA4-2CCD-4F6F-B849-98CC0D6A7DD3}"/>
              </a:ext>
            </a:extLst>
          </p:cNvPr>
          <p:cNvPicPr>
            <a:picLocks noChangeAspect="1"/>
          </p:cNvPicPr>
          <p:nvPr/>
        </p:nvPicPr>
        <p:blipFill>
          <a:blip r:embed="rId2"/>
          <a:stretch>
            <a:fillRect/>
          </a:stretch>
        </p:blipFill>
        <p:spPr>
          <a:xfrm>
            <a:off x="311277" y="4147688"/>
            <a:ext cx="1176630" cy="390178"/>
          </a:xfrm>
          <a:prstGeom prst="rect">
            <a:avLst/>
          </a:prstGeom>
        </p:spPr>
      </p:pic>
      <p:pic>
        <p:nvPicPr>
          <p:cNvPr id="17" name="Imagen 16">
            <a:extLst>
              <a:ext uri="{FF2B5EF4-FFF2-40B4-BE49-F238E27FC236}">
                <a16:creationId xmlns:a16="http://schemas.microsoft.com/office/drawing/2014/main" id="{C65D7E3D-F6F4-4FD7-98EF-518020AD0B96}"/>
              </a:ext>
            </a:extLst>
          </p:cNvPr>
          <p:cNvPicPr>
            <a:picLocks noChangeAspect="1"/>
          </p:cNvPicPr>
          <p:nvPr/>
        </p:nvPicPr>
        <p:blipFill>
          <a:blip r:embed="rId3"/>
          <a:stretch>
            <a:fillRect/>
          </a:stretch>
        </p:blipFill>
        <p:spPr>
          <a:xfrm>
            <a:off x="1803804" y="4736403"/>
            <a:ext cx="7102456" cy="536494"/>
          </a:xfrm>
          <a:prstGeom prst="rect">
            <a:avLst/>
          </a:prstGeom>
        </p:spPr>
      </p:pic>
      <p:pic>
        <p:nvPicPr>
          <p:cNvPr id="19" name="Imagen 18">
            <a:extLst>
              <a:ext uri="{FF2B5EF4-FFF2-40B4-BE49-F238E27FC236}">
                <a16:creationId xmlns:a16="http://schemas.microsoft.com/office/drawing/2014/main" id="{B8CAF545-5E7A-4B39-A119-DD2B2053E84D}"/>
              </a:ext>
            </a:extLst>
          </p:cNvPr>
          <p:cNvPicPr>
            <a:picLocks noChangeAspect="1"/>
          </p:cNvPicPr>
          <p:nvPr/>
        </p:nvPicPr>
        <p:blipFill>
          <a:blip r:embed="rId4"/>
          <a:stretch>
            <a:fillRect/>
          </a:stretch>
        </p:blipFill>
        <p:spPr>
          <a:xfrm>
            <a:off x="1809147" y="4725144"/>
            <a:ext cx="7084166" cy="493819"/>
          </a:xfrm>
          <a:prstGeom prst="rect">
            <a:avLst/>
          </a:prstGeom>
        </p:spPr>
      </p:pic>
    </p:spTree>
    <p:extLst>
      <p:ext uri="{BB962C8B-B14F-4D97-AF65-F5344CB8AC3E}">
        <p14:creationId xmlns:p14="http://schemas.microsoft.com/office/powerpoint/2010/main" val="97982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8"/>
          <p:cNvSpPr/>
          <p:nvPr/>
        </p:nvSpPr>
        <p:spPr>
          <a:xfrm>
            <a:off x="3680998" y="405792"/>
            <a:ext cx="5258163" cy="648072"/>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solidFill>
                  <a:schemeClr val="bg1"/>
                </a:solidFill>
                <a:latin typeface="Arial" pitchFamily="34" charset="0"/>
                <a:cs typeface="Arial" pitchFamily="34" charset="0"/>
              </a:rPr>
              <a:t>Factores Psicológicos</a:t>
            </a:r>
          </a:p>
        </p:txBody>
      </p:sp>
      <p:sp>
        <p:nvSpPr>
          <p:cNvPr id="4" name="3 CuadroTexto"/>
          <p:cNvSpPr txBox="1"/>
          <p:nvPr/>
        </p:nvSpPr>
        <p:spPr>
          <a:xfrm>
            <a:off x="323528" y="4222041"/>
            <a:ext cx="8136904" cy="1200329"/>
          </a:xfrm>
          <a:prstGeom prst="rect">
            <a:avLst/>
          </a:prstGeom>
          <a:noFill/>
        </p:spPr>
        <p:txBody>
          <a:bodyPr wrap="square" rtlCol="0">
            <a:spAutoFit/>
          </a:bodyPr>
          <a:lstStyle/>
          <a:p>
            <a:pPr marL="342900" indent="-342900" algn="just">
              <a:buFont typeface="Wingdings" panose="05000000000000000000" pitchFamily="2" charset="2"/>
              <a:buChar char="Ø"/>
            </a:pPr>
            <a:r>
              <a:rPr lang="es-MX" sz="2400" b="1" dirty="0">
                <a:solidFill>
                  <a:srgbClr val="C00000"/>
                </a:solidFill>
              </a:rPr>
              <a:t>Poca cooperación a las orientaciones médicas.</a:t>
            </a:r>
          </a:p>
          <a:p>
            <a:pPr marL="342900" indent="-342900" algn="just">
              <a:buFont typeface="Wingdings" panose="05000000000000000000" pitchFamily="2" charset="2"/>
              <a:buChar char="Ø"/>
            </a:pPr>
            <a:r>
              <a:rPr lang="es-MX" sz="2400" b="1" dirty="0">
                <a:solidFill>
                  <a:srgbClr val="C00000"/>
                </a:solidFill>
              </a:rPr>
              <a:t>Trastornos de personalidad.</a:t>
            </a:r>
          </a:p>
          <a:p>
            <a:pPr marL="342900" indent="-342900" algn="just">
              <a:buFont typeface="Wingdings" panose="05000000000000000000" pitchFamily="2" charset="2"/>
              <a:buChar char="Ø"/>
            </a:pPr>
            <a:r>
              <a:rPr lang="es-MX" sz="2400" b="1" dirty="0">
                <a:solidFill>
                  <a:srgbClr val="C00000"/>
                </a:solidFill>
              </a:rPr>
              <a:t>Otros factores: antecedentes de conducta suicida</a:t>
            </a:r>
            <a:r>
              <a:rPr lang="es-MX" sz="2000" b="1" dirty="0">
                <a:solidFill>
                  <a:srgbClr val="C00000"/>
                </a:solidFill>
              </a:rPr>
              <a:t>.</a:t>
            </a:r>
          </a:p>
        </p:txBody>
      </p:sp>
      <p:sp>
        <p:nvSpPr>
          <p:cNvPr id="12" name="11 Marco"/>
          <p:cNvSpPr/>
          <p:nvPr/>
        </p:nvSpPr>
        <p:spPr>
          <a:xfrm>
            <a:off x="179513" y="4060071"/>
            <a:ext cx="8392243" cy="1631007"/>
          </a:xfrm>
          <a:prstGeom prst="frame">
            <a:avLst>
              <a:gd name="adj1"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 name="Imagen 1">
            <a:extLst>
              <a:ext uri="{FF2B5EF4-FFF2-40B4-BE49-F238E27FC236}">
                <a16:creationId xmlns:a16="http://schemas.microsoft.com/office/drawing/2014/main" id="{2A2441FF-B004-4714-A28C-9ABDFA05B853}"/>
              </a:ext>
            </a:extLst>
          </p:cNvPr>
          <p:cNvPicPr>
            <a:picLocks noChangeAspect="1"/>
          </p:cNvPicPr>
          <p:nvPr/>
        </p:nvPicPr>
        <p:blipFill>
          <a:blip r:embed="rId2"/>
          <a:stretch>
            <a:fillRect/>
          </a:stretch>
        </p:blipFill>
        <p:spPr>
          <a:xfrm>
            <a:off x="179513" y="497921"/>
            <a:ext cx="2408394" cy="2356565"/>
          </a:xfrm>
          <a:prstGeom prst="rect">
            <a:avLst/>
          </a:prstGeom>
        </p:spPr>
      </p:pic>
      <p:pic>
        <p:nvPicPr>
          <p:cNvPr id="3" name="Imagen 2">
            <a:extLst>
              <a:ext uri="{FF2B5EF4-FFF2-40B4-BE49-F238E27FC236}">
                <a16:creationId xmlns:a16="http://schemas.microsoft.com/office/drawing/2014/main" id="{FF16356A-0540-482E-A97A-7F8D73CDC549}"/>
              </a:ext>
            </a:extLst>
          </p:cNvPr>
          <p:cNvPicPr>
            <a:picLocks noChangeAspect="1"/>
          </p:cNvPicPr>
          <p:nvPr/>
        </p:nvPicPr>
        <p:blipFill>
          <a:blip r:embed="rId3"/>
          <a:stretch>
            <a:fillRect/>
          </a:stretch>
        </p:blipFill>
        <p:spPr>
          <a:xfrm>
            <a:off x="6300192" y="1233884"/>
            <a:ext cx="2520280" cy="2411140"/>
          </a:xfrm>
          <a:prstGeom prst="rect">
            <a:avLst/>
          </a:prstGeom>
        </p:spPr>
      </p:pic>
      <p:pic>
        <p:nvPicPr>
          <p:cNvPr id="13" name="Imagen 12">
            <a:extLst>
              <a:ext uri="{FF2B5EF4-FFF2-40B4-BE49-F238E27FC236}">
                <a16:creationId xmlns:a16="http://schemas.microsoft.com/office/drawing/2014/main" id="{35127AD2-2B92-4C0B-B70C-091C22C20BDB}"/>
              </a:ext>
            </a:extLst>
          </p:cNvPr>
          <p:cNvPicPr>
            <a:picLocks noChangeAspect="1"/>
          </p:cNvPicPr>
          <p:nvPr/>
        </p:nvPicPr>
        <p:blipFill>
          <a:blip r:embed="rId4"/>
          <a:stretch>
            <a:fillRect/>
          </a:stretch>
        </p:blipFill>
        <p:spPr>
          <a:xfrm>
            <a:off x="3296706" y="1542150"/>
            <a:ext cx="2408394" cy="2102874"/>
          </a:xfrm>
          <a:prstGeom prst="rect">
            <a:avLst/>
          </a:prstGeom>
        </p:spPr>
      </p:pic>
    </p:spTree>
    <p:extLst>
      <p:ext uri="{BB962C8B-B14F-4D97-AF65-F5344CB8AC3E}">
        <p14:creationId xmlns:p14="http://schemas.microsoft.com/office/powerpoint/2010/main" val="583294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onector"/>
          <p:cNvSpPr/>
          <p:nvPr/>
        </p:nvSpPr>
        <p:spPr>
          <a:xfrm>
            <a:off x="2750677" y="2828267"/>
            <a:ext cx="3816424" cy="1800200"/>
          </a:xfrm>
          <a:prstGeom prst="flowChartConnector">
            <a:avLst/>
          </a:prstGeom>
          <a:solidFill>
            <a:srgbClr val="00206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CuadroTexto"/>
          <p:cNvSpPr txBox="1"/>
          <p:nvPr/>
        </p:nvSpPr>
        <p:spPr>
          <a:xfrm>
            <a:off x="2915816" y="3416596"/>
            <a:ext cx="3672408" cy="523220"/>
          </a:xfrm>
          <a:prstGeom prst="rect">
            <a:avLst/>
          </a:prstGeom>
          <a:noFill/>
        </p:spPr>
        <p:txBody>
          <a:bodyPr wrap="square" rtlCol="0">
            <a:spAutoFit/>
          </a:bodyPr>
          <a:lstStyle/>
          <a:p>
            <a:pPr algn="ctr"/>
            <a:r>
              <a:rPr lang="es-ES" sz="2800" b="1" dirty="0">
                <a:solidFill>
                  <a:schemeClr val="bg1"/>
                </a:solidFill>
              </a:rPr>
              <a:t>Factores Sociales</a:t>
            </a:r>
          </a:p>
        </p:txBody>
      </p:sp>
      <p:sp>
        <p:nvSpPr>
          <p:cNvPr id="22" name="21 Cheurón"/>
          <p:cNvSpPr/>
          <p:nvPr/>
        </p:nvSpPr>
        <p:spPr>
          <a:xfrm rot="2213497">
            <a:off x="2581034" y="2907990"/>
            <a:ext cx="408659" cy="428883"/>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3" name="22 Cheurón"/>
          <p:cNvSpPr/>
          <p:nvPr/>
        </p:nvSpPr>
        <p:spPr>
          <a:xfrm rot="5131371">
            <a:off x="4478889" y="2307732"/>
            <a:ext cx="360000" cy="360000"/>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4" name="23 Cheurón"/>
          <p:cNvSpPr/>
          <p:nvPr/>
        </p:nvSpPr>
        <p:spPr>
          <a:xfrm rot="8684872">
            <a:off x="6157340" y="2877440"/>
            <a:ext cx="360000" cy="360000"/>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5" name="24 Cheurón"/>
          <p:cNvSpPr/>
          <p:nvPr/>
        </p:nvSpPr>
        <p:spPr>
          <a:xfrm rot="19618273">
            <a:off x="3574101" y="4643645"/>
            <a:ext cx="360000" cy="360000"/>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6" name="25 Cheurón"/>
          <p:cNvSpPr/>
          <p:nvPr/>
        </p:nvSpPr>
        <p:spPr>
          <a:xfrm rot="13293111">
            <a:off x="5582202" y="4606564"/>
            <a:ext cx="360000" cy="360000"/>
          </a:xfrm>
          <a:prstGeom prst="chevron">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2" name="Imagen 1">
            <a:extLst>
              <a:ext uri="{FF2B5EF4-FFF2-40B4-BE49-F238E27FC236}">
                <a16:creationId xmlns:a16="http://schemas.microsoft.com/office/drawing/2014/main" id="{48864F60-D083-4707-8696-85BA9C77C600}"/>
              </a:ext>
            </a:extLst>
          </p:cNvPr>
          <p:cNvPicPr>
            <a:picLocks noChangeAspect="1"/>
          </p:cNvPicPr>
          <p:nvPr/>
        </p:nvPicPr>
        <p:blipFill>
          <a:blip r:embed="rId3"/>
          <a:stretch>
            <a:fillRect/>
          </a:stretch>
        </p:blipFill>
        <p:spPr>
          <a:xfrm>
            <a:off x="3347863" y="61109"/>
            <a:ext cx="2668437" cy="2185481"/>
          </a:xfrm>
          <a:prstGeom prst="rect">
            <a:avLst/>
          </a:prstGeom>
        </p:spPr>
      </p:pic>
      <p:pic>
        <p:nvPicPr>
          <p:cNvPr id="3" name="Imagen 2">
            <a:extLst>
              <a:ext uri="{FF2B5EF4-FFF2-40B4-BE49-F238E27FC236}">
                <a16:creationId xmlns:a16="http://schemas.microsoft.com/office/drawing/2014/main" id="{4B84FD74-9513-43B0-872B-187F00C7F36F}"/>
              </a:ext>
            </a:extLst>
          </p:cNvPr>
          <p:cNvPicPr>
            <a:picLocks noChangeAspect="1"/>
          </p:cNvPicPr>
          <p:nvPr/>
        </p:nvPicPr>
        <p:blipFill>
          <a:blip r:embed="rId4"/>
          <a:stretch>
            <a:fillRect/>
          </a:stretch>
        </p:blipFill>
        <p:spPr>
          <a:xfrm>
            <a:off x="162634" y="247996"/>
            <a:ext cx="2691561" cy="2856633"/>
          </a:xfrm>
          <a:prstGeom prst="rect">
            <a:avLst/>
          </a:prstGeom>
        </p:spPr>
      </p:pic>
      <p:pic>
        <p:nvPicPr>
          <p:cNvPr id="4" name="Imagen 3">
            <a:extLst>
              <a:ext uri="{FF2B5EF4-FFF2-40B4-BE49-F238E27FC236}">
                <a16:creationId xmlns:a16="http://schemas.microsoft.com/office/drawing/2014/main" id="{3C4D7AC0-20AE-4C31-A54F-F6E0713CB5CE}"/>
              </a:ext>
            </a:extLst>
          </p:cNvPr>
          <p:cNvPicPr>
            <a:picLocks noChangeAspect="1"/>
          </p:cNvPicPr>
          <p:nvPr/>
        </p:nvPicPr>
        <p:blipFill>
          <a:blip r:embed="rId5"/>
          <a:stretch>
            <a:fillRect/>
          </a:stretch>
        </p:blipFill>
        <p:spPr>
          <a:xfrm>
            <a:off x="6579046" y="836712"/>
            <a:ext cx="2448272" cy="2612989"/>
          </a:xfrm>
          <a:prstGeom prst="rect">
            <a:avLst/>
          </a:prstGeom>
        </p:spPr>
      </p:pic>
      <p:pic>
        <p:nvPicPr>
          <p:cNvPr id="11" name="Imagen 10">
            <a:extLst>
              <a:ext uri="{FF2B5EF4-FFF2-40B4-BE49-F238E27FC236}">
                <a16:creationId xmlns:a16="http://schemas.microsoft.com/office/drawing/2014/main" id="{172021B5-E048-43C8-8CB7-F3568217B499}"/>
              </a:ext>
            </a:extLst>
          </p:cNvPr>
          <p:cNvPicPr>
            <a:picLocks noChangeAspect="1"/>
          </p:cNvPicPr>
          <p:nvPr/>
        </p:nvPicPr>
        <p:blipFill>
          <a:blip r:embed="rId6"/>
          <a:stretch>
            <a:fillRect/>
          </a:stretch>
        </p:blipFill>
        <p:spPr>
          <a:xfrm>
            <a:off x="134563" y="3668712"/>
            <a:ext cx="1711067" cy="2941292"/>
          </a:xfrm>
          <a:prstGeom prst="rect">
            <a:avLst/>
          </a:prstGeom>
        </p:spPr>
      </p:pic>
      <p:pic>
        <p:nvPicPr>
          <p:cNvPr id="18" name="Imagen 17">
            <a:extLst>
              <a:ext uri="{FF2B5EF4-FFF2-40B4-BE49-F238E27FC236}">
                <a16:creationId xmlns:a16="http://schemas.microsoft.com/office/drawing/2014/main" id="{654B05CA-6B0D-4724-9560-08DAFDCFF4CA}"/>
              </a:ext>
            </a:extLst>
          </p:cNvPr>
          <p:cNvPicPr>
            <a:picLocks noChangeAspect="1"/>
          </p:cNvPicPr>
          <p:nvPr/>
        </p:nvPicPr>
        <p:blipFill>
          <a:blip r:embed="rId7"/>
          <a:stretch>
            <a:fillRect/>
          </a:stretch>
        </p:blipFill>
        <p:spPr>
          <a:xfrm>
            <a:off x="6168859" y="4290146"/>
            <a:ext cx="2880320" cy="2252865"/>
          </a:xfrm>
          <a:prstGeom prst="rect">
            <a:avLst/>
          </a:prstGeom>
        </p:spPr>
      </p:pic>
      <p:sp>
        <p:nvSpPr>
          <p:cNvPr id="20" name="Rectángulo 19">
            <a:extLst>
              <a:ext uri="{FF2B5EF4-FFF2-40B4-BE49-F238E27FC236}">
                <a16:creationId xmlns:a16="http://schemas.microsoft.com/office/drawing/2014/main" id="{41D1B5C0-51FE-47F8-BE0B-155BD94E1A72}"/>
              </a:ext>
            </a:extLst>
          </p:cNvPr>
          <p:cNvSpPr/>
          <p:nvPr/>
        </p:nvSpPr>
        <p:spPr>
          <a:xfrm>
            <a:off x="6049017" y="6245555"/>
            <a:ext cx="3159839" cy="369332"/>
          </a:xfrm>
          <a:prstGeom prst="rect">
            <a:avLst/>
          </a:prstGeom>
        </p:spPr>
        <p:txBody>
          <a:bodyPr wrap="none">
            <a:spAutoFit/>
          </a:bodyPr>
          <a:lstStyle/>
          <a:p>
            <a:r>
              <a:rPr lang="es-MX" b="1" dirty="0">
                <a:solidFill>
                  <a:srgbClr val="0000FF"/>
                </a:solidFill>
              </a:rPr>
              <a:t>Bajo nivel socioeconómico</a:t>
            </a:r>
          </a:p>
        </p:txBody>
      </p:sp>
      <p:sp>
        <p:nvSpPr>
          <p:cNvPr id="21" name="Rectángulo 20">
            <a:extLst>
              <a:ext uri="{FF2B5EF4-FFF2-40B4-BE49-F238E27FC236}">
                <a16:creationId xmlns:a16="http://schemas.microsoft.com/office/drawing/2014/main" id="{811A3634-2CCD-4ECC-83C5-4D8405F9978A}"/>
              </a:ext>
            </a:extLst>
          </p:cNvPr>
          <p:cNvSpPr/>
          <p:nvPr/>
        </p:nvSpPr>
        <p:spPr>
          <a:xfrm>
            <a:off x="833787" y="6554304"/>
            <a:ext cx="1762021" cy="369332"/>
          </a:xfrm>
          <a:prstGeom prst="rect">
            <a:avLst/>
          </a:prstGeom>
        </p:spPr>
        <p:txBody>
          <a:bodyPr wrap="none">
            <a:spAutoFit/>
          </a:bodyPr>
          <a:lstStyle/>
          <a:p>
            <a:r>
              <a:rPr lang="es-MX" b="1" dirty="0">
                <a:solidFill>
                  <a:srgbClr val="0000FF"/>
                </a:solidFill>
              </a:rPr>
              <a:t>Hacinamiento.</a:t>
            </a:r>
          </a:p>
        </p:txBody>
      </p:sp>
      <p:sp>
        <p:nvSpPr>
          <p:cNvPr id="17" name="Rectángulo 16">
            <a:extLst>
              <a:ext uri="{FF2B5EF4-FFF2-40B4-BE49-F238E27FC236}">
                <a16:creationId xmlns:a16="http://schemas.microsoft.com/office/drawing/2014/main" id="{D36F6CB2-E701-4B54-B5E5-684BFBE7E776}"/>
              </a:ext>
            </a:extLst>
          </p:cNvPr>
          <p:cNvSpPr/>
          <p:nvPr/>
        </p:nvSpPr>
        <p:spPr>
          <a:xfrm>
            <a:off x="731195" y="3125319"/>
            <a:ext cx="1633781" cy="369332"/>
          </a:xfrm>
          <a:prstGeom prst="rect">
            <a:avLst/>
          </a:prstGeom>
        </p:spPr>
        <p:txBody>
          <a:bodyPr wrap="none">
            <a:spAutoFit/>
          </a:bodyPr>
          <a:lstStyle/>
          <a:p>
            <a:r>
              <a:rPr lang="es-MX" b="1" dirty="0">
                <a:solidFill>
                  <a:srgbClr val="0000FF"/>
                </a:solidFill>
              </a:rPr>
              <a:t>Alcoholismo.</a:t>
            </a:r>
          </a:p>
        </p:txBody>
      </p:sp>
      <p:sp>
        <p:nvSpPr>
          <p:cNvPr id="19" name="Rectángulo 18">
            <a:extLst>
              <a:ext uri="{FF2B5EF4-FFF2-40B4-BE49-F238E27FC236}">
                <a16:creationId xmlns:a16="http://schemas.microsoft.com/office/drawing/2014/main" id="{A1CF71FF-C832-42DB-8293-AE221F3DA2C6}"/>
              </a:ext>
            </a:extLst>
          </p:cNvPr>
          <p:cNvSpPr/>
          <p:nvPr/>
        </p:nvSpPr>
        <p:spPr>
          <a:xfrm>
            <a:off x="6952802" y="3470975"/>
            <a:ext cx="1723549" cy="369332"/>
          </a:xfrm>
          <a:prstGeom prst="rect">
            <a:avLst/>
          </a:prstGeom>
        </p:spPr>
        <p:txBody>
          <a:bodyPr wrap="none">
            <a:spAutoFit/>
          </a:bodyPr>
          <a:lstStyle/>
          <a:p>
            <a:r>
              <a:rPr lang="es-MX" b="1" dirty="0">
                <a:solidFill>
                  <a:srgbClr val="0000FF"/>
                </a:solidFill>
              </a:rPr>
              <a:t>Drogadicción.</a:t>
            </a:r>
          </a:p>
        </p:txBody>
      </p:sp>
    </p:spTree>
    <p:extLst>
      <p:ext uri="{BB962C8B-B14F-4D97-AF65-F5344CB8AC3E}">
        <p14:creationId xmlns:p14="http://schemas.microsoft.com/office/powerpoint/2010/main" val="3883002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38 Rectángulo"/>
          <p:cNvSpPr/>
          <p:nvPr/>
        </p:nvSpPr>
        <p:spPr>
          <a:xfrm>
            <a:off x="2894041" y="278088"/>
            <a:ext cx="4057125" cy="461665"/>
          </a:xfrm>
          <a:prstGeom prst="rect">
            <a:avLst/>
          </a:prstGeom>
          <a:solidFill>
            <a:srgbClr val="002060"/>
          </a:solidFill>
          <a:ln>
            <a:solidFill>
              <a:srgbClr val="002060"/>
            </a:solidFill>
          </a:ln>
        </p:spPr>
        <p:txBody>
          <a:bodyPr wrap="square">
            <a:spAutoFit/>
          </a:bodyPr>
          <a:lstStyle/>
          <a:p>
            <a:pPr marL="266700" algn="just"/>
            <a:r>
              <a:rPr lang="es-ES" sz="2400" b="1" dirty="0">
                <a:solidFill>
                  <a:schemeClr val="bg1"/>
                </a:solidFill>
              </a:rPr>
              <a:t>Factores Ambientales</a:t>
            </a:r>
            <a:endParaRPr lang="es-MX" sz="2400" b="1" dirty="0">
              <a:solidFill>
                <a:schemeClr val="bg1"/>
              </a:solidFill>
            </a:endParaRPr>
          </a:p>
        </p:txBody>
      </p:sp>
      <p:pic>
        <p:nvPicPr>
          <p:cNvPr id="12" name="Picture 7"/>
          <p:cNvPicPr>
            <a:picLocks noChangeAspect="1" noChangeArrowheads="1"/>
          </p:cNvPicPr>
          <p:nvPr/>
        </p:nvPicPr>
        <p:blipFill>
          <a:blip r:embed="rId3"/>
          <a:srcRect/>
          <a:stretch>
            <a:fillRect/>
          </a:stretch>
        </p:blipFill>
        <p:spPr bwMode="auto">
          <a:xfrm>
            <a:off x="379843" y="1873482"/>
            <a:ext cx="1528570" cy="1100756"/>
          </a:xfrm>
          <a:prstGeom prst="rect">
            <a:avLst/>
          </a:prstGeom>
          <a:ln>
            <a:noFill/>
          </a:ln>
          <a:effectLst>
            <a:softEdge rad="112500"/>
          </a:effectLst>
        </p:spPr>
      </p:pic>
      <p:pic>
        <p:nvPicPr>
          <p:cNvPr id="17" name="Imagen 4"/>
          <p:cNvPicPr>
            <a:picLocks noChangeAspect="1"/>
          </p:cNvPicPr>
          <p:nvPr/>
        </p:nvPicPr>
        <p:blipFill>
          <a:blip r:embed="rId4"/>
          <a:stretch>
            <a:fillRect/>
          </a:stretch>
        </p:blipFill>
        <p:spPr>
          <a:xfrm>
            <a:off x="379844" y="203189"/>
            <a:ext cx="2001704" cy="1597543"/>
          </a:xfrm>
          <a:prstGeom prst="rect">
            <a:avLst/>
          </a:prstGeom>
          <a:effectLst>
            <a:softEdge rad="317500"/>
          </a:effectLst>
        </p:spPr>
      </p:pic>
      <p:sp>
        <p:nvSpPr>
          <p:cNvPr id="4" name="Título 3">
            <a:extLst>
              <a:ext uri="{FF2B5EF4-FFF2-40B4-BE49-F238E27FC236}">
                <a16:creationId xmlns:a16="http://schemas.microsoft.com/office/drawing/2014/main" id="{AB4F1DD2-698E-4ACC-B6E1-1799AE99DE4E}"/>
              </a:ext>
            </a:extLst>
          </p:cNvPr>
          <p:cNvSpPr>
            <a:spLocks noGrp="1"/>
          </p:cNvSpPr>
          <p:nvPr>
            <p:ph type="title"/>
          </p:nvPr>
        </p:nvSpPr>
        <p:spPr>
          <a:xfrm>
            <a:off x="2381547" y="1110517"/>
            <a:ext cx="3774629" cy="448397"/>
          </a:xfrm>
        </p:spPr>
        <p:txBody>
          <a:bodyPr>
            <a:normAutofit fontScale="90000"/>
          </a:bodyPr>
          <a:lstStyle/>
          <a:p>
            <a:br>
              <a:rPr lang="es-MX" sz="2400" dirty="0"/>
            </a:br>
            <a:r>
              <a:rPr lang="es-MX" sz="2700" b="1" dirty="0">
                <a:solidFill>
                  <a:srgbClr val="0000FF"/>
                </a:solidFill>
                <a:latin typeface="Arial" panose="020B0604020202020204" pitchFamily="34" charset="0"/>
                <a:cs typeface="Arial" panose="020B0604020202020204" pitchFamily="34" charset="0"/>
              </a:rPr>
              <a:t>Atmósfera enrarecida.</a:t>
            </a:r>
            <a:br>
              <a:rPr lang="es-MX" sz="2400" dirty="0"/>
            </a:br>
            <a:endParaRPr lang="es-MX" sz="2400" dirty="0"/>
          </a:p>
        </p:txBody>
      </p:sp>
      <p:sp>
        <p:nvSpPr>
          <p:cNvPr id="16" name="Título 3">
            <a:extLst>
              <a:ext uri="{FF2B5EF4-FFF2-40B4-BE49-F238E27FC236}">
                <a16:creationId xmlns:a16="http://schemas.microsoft.com/office/drawing/2014/main" id="{9D91C0EA-4482-4751-9C2B-9428EBF40980}"/>
              </a:ext>
            </a:extLst>
          </p:cNvPr>
          <p:cNvSpPr txBox="1">
            <a:spLocks/>
          </p:cNvSpPr>
          <p:nvPr/>
        </p:nvSpPr>
        <p:spPr>
          <a:xfrm>
            <a:off x="2097126" y="2171443"/>
            <a:ext cx="5957859" cy="448397"/>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br>
              <a:rPr lang="es-MX" sz="2400" dirty="0"/>
            </a:br>
            <a:r>
              <a:rPr lang="es-MX" sz="9600" b="1" dirty="0">
                <a:solidFill>
                  <a:srgbClr val="0000FF"/>
                </a:solidFill>
                <a:latin typeface="Arial" panose="020B0604020202020204" pitchFamily="34" charset="0"/>
                <a:cs typeface="Arial" panose="020B0604020202020204" pitchFamily="34" charset="0"/>
              </a:rPr>
              <a:t>Fuente de abasto de agua insegura.</a:t>
            </a:r>
          </a:p>
          <a:p>
            <a:pPr fontAlgn="auto">
              <a:spcAft>
                <a:spcPts val="0"/>
              </a:spcAft>
            </a:pPr>
            <a:r>
              <a:rPr lang="es-MX" sz="2700" b="1" dirty="0">
                <a:solidFill>
                  <a:srgbClr val="0000FF"/>
                </a:solidFill>
                <a:latin typeface="Arial" panose="020B0604020202020204" pitchFamily="34" charset="0"/>
                <a:cs typeface="Arial" panose="020B0604020202020204" pitchFamily="34" charset="0"/>
              </a:rPr>
              <a:t>.</a:t>
            </a:r>
            <a:br>
              <a:rPr lang="es-MX" sz="2400" dirty="0"/>
            </a:br>
            <a:endParaRPr lang="es-MX" sz="2400" dirty="0"/>
          </a:p>
        </p:txBody>
      </p:sp>
      <p:sp>
        <p:nvSpPr>
          <p:cNvPr id="5" name="Rectángulo 4">
            <a:extLst>
              <a:ext uri="{FF2B5EF4-FFF2-40B4-BE49-F238E27FC236}">
                <a16:creationId xmlns:a16="http://schemas.microsoft.com/office/drawing/2014/main" id="{DE040B39-0549-4CB5-947C-57DA7B949E4B}"/>
              </a:ext>
            </a:extLst>
          </p:cNvPr>
          <p:cNvSpPr/>
          <p:nvPr/>
        </p:nvSpPr>
        <p:spPr>
          <a:xfrm>
            <a:off x="2636602" y="3053835"/>
            <a:ext cx="6284934" cy="830997"/>
          </a:xfrm>
          <a:prstGeom prst="rect">
            <a:avLst/>
          </a:prstGeom>
        </p:spPr>
        <p:txBody>
          <a:bodyPr wrap="square">
            <a:spAutoFit/>
          </a:bodyPr>
          <a:lstStyle/>
          <a:p>
            <a:r>
              <a:rPr lang="es-MX" sz="2400" b="1" dirty="0">
                <a:solidFill>
                  <a:srgbClr val="0000FF"/>
                </a:solidFill>
              </a:rPr>
              <a:t>Convivencia con animales transmisores de enfermedades al hombre.</a:t>
            </a:r>
          </a:p>
        </p:txBody>
      </p:sp>
      <p:pic>
        <p:nvPicPr>
          <p:cNvPr id="6" name="Imagen 5">
            <a:extLst>
              <a:ext uri="{FF2B5EF4-FFF2-40B4-BE49-F238E27FC236}">
                <a16:creationId xmlns:a16="http://schemas.microsoft.com/office/drawing/2014/main" id="{FA25BEE1-9232-43F3-A88E-C2065621A868}"/>
              </a:ext>
            </a:extLst>
          </p:cNvPr>
          <p:cNvPicPr>
            <a:picLocks noChangeAspect="1"/>
          </p:cNvPicPr>
          <p:nvPr/>
        </p:nvPicPr>
        <p:blipFill>
          <a:blip r:embed="rId5"/>
          <a:stretch>
            <a:fillRect/>
          </a:stretch>
        </p:blipFill>
        <p:spPr>
          <a:xfrm>
            <a:off x="1579872" y="3046988"/>
            <a:ext cx="996698" cy="1194818"/>
          </a:xfrm>
          <a:prstGeom prst="rect">
            <a:avLst/>
          </a:prstGeom>
        </p:spPr>
      </p:pic>
      <p:pic>
        <p:nvPicPr>
          <p:cNvPr id="7" name="Imagen 6">
            <a:extLst>
              <a:ext uri="{FF2B5EF4-FFF2-40B4-BE49-F238E27FC236}">
                <a16:creationId xmlns:a16="http://schemas.microsoft.com/office/drawing/2014/main" id="{FE43FCAA-4A1E-4B64-B4A8-44A5031893AC}"/>
              </a:ext>
            </a:extLst>
          </p:cNvPr>
          <p:cNvPicPr>
            <a:picLocks noChangeAspect="1"/>
          </p:cNvPicPr>
          <p:nvPr/>
        </p:nvPicPr>
        <p:blipFill>
          <a:blip r:embed="rId6"/>
          <a:stretch>
            <a:fillRect/>
          </a:stretch>
        </p:blipFill>
        <p:spPr>
          <a:xfrm>
            <a:off x="194093" y="2913447"/>
            <a:ext cx="1283211" cy="1277115"/>
          </a:xfrm>
          <a:prstGeom prst="rect">
            <a:avLst/>
          </a:prstGeom>
        </p:spPr>
      </p:pic>
      <p:sp>
        <p:nvSpPr>
          <p:cNvPr id="8" name="Rectángulo 7">
            <a:extLst>
              <a:ext uri="{FF2B5EF4-FFF2-40B4-BE49-F238E27FC236}">
                <a16:creationId xmlns:a16="http://schemas.microsoft.com/office/drawing/2014/main" id="{F726CE9E-EF5E-4E00-8CAC-06DB8DC2392C}"/>
              </a:ext>
            </a:extLst>
          </p:cNvPr>
          <p:cNvSpPr/>
          <p:nvPr/>
        </p:nvSpPr>
        <p:spPr>
          <a:xfrm>
            <a:off x="2636602" y="4490582"/>
            <a:ext cx="2081019" cy="461665"/>
          </a:xfrm>
          <a:prstGeom prst="rect">
            <a:avLst/>
          </a:prstGeom>
        </p:spPr>
        <p:txBody>
          <a:bodyPr wrap="none">
            <a:spAutoFit/>
          </a:bodyPr>
          <a:lstStyle/>
          <a:p>
            <a:r>
              <a:rPr lang="es-MX" sz="2400" b="1" dirty="0">
                <a:solidFill>
                  <a:srgbClr val="0000FF"/>
                </a:solidFill>
              </a:rPr>
              <a:t>Poca higiene</a:t>
            </a:r>
          </a:p>
        </p:txBody>
      </p:sp>
      <p:pic>
        <p:nvPicPr>
          <p:cNvPr id="9" name="Imagen 8">
            <a:extLst>
              <a:ext uri="{FF2B5EF4-FFF2-40B4-BE49-F238E27FC236}">
                <a16:creationId xmlns:a16="http://schemas.microsoft.com/office/drawing/2014/main" id="{9661ABDC-19CA-4F09-9A1C-2718752168F1}"/>
              </a:ext>
            </a:extLst>
          </p:cNvPr>
          <p:cNvPicPr>
            <a:picLocks noChangeAspect="1"/>
          </p:cNvPicPr>
          <p:nvPr/>
        </p:nvPicPr>
        <p:blipFill>
          <a:blip r:embed="rId7"/>
          <a:stretch>
            <a:fillRect/>
          </a:stretch>
        </p:blipFill>
        <p:spPr>
          <a:xfrm>
            <a:off x="194093" y="4299974"/>
            <a:ext cx="2187454" cy="1304547"/>
          </a:xfrm>
          <a:prstGeom prst="rect">
            <a:avLst/>
          </a:prstGeom>
        </p:spPr>
      </p:pic>
      <p:sp>
        <p:nvSpPr>
          <p:cNvPr id="10" name="Rectángulo 9">
            <a:extLst>
              <a:ext uri="{FF2B5EF4-FFF2-40B4-BE49-F238E27FC236}">
                <a16:creationId xmlns:a16="http://schemas.microsoft.com/office/drawing/2014/main" id="{4155585A-9CE8-4F98-A9CC-BD7E8E9B650F}"/>
              </a:ext>
            </a:extLst>
          </p:cNvPr>
          <p:cNvSpPr/>
          <p:nvPr/>
        </p:nvSpPr>
        <p:spPr>
          <a:xfrm>
            <a:off x="2111281" y="5790040"/>
            <a:ext cx="6284934" cy="570990"/>
          </a:xfrm>
          <a:prstGeom prst="rect">
            <a:avLst/>
          </a:prstGeom>
        </p:spPr>
        <p:txBody>
          <a:bodyPr wrap="square">
            <a:spAutoFit/>
          </a:bodyPr>
          <a:lstStyle/>
          <a:p>
            <a:pPr marL="273050" lvl="0" indent="-273050" algn="just" eaLnBrk="0" hangingPunct="0">
              <a:lnSpc>
                <a:spcPct val="150000"/>
              </a:lnSpc>
              <a:spcBef>
                <a:spcPts val="575"/>
              </a:spcBef>
              <a:buClr>
                <a:srgbClr val="0070C0"/>
              </a:buClr>
              <a:buSzPct val="85000"/>
              <a:buFont typeface="Wingdings" panose="05000000000000000000" pitchFamily="2" charset="2"/>
              <a:buChar char="v"/>
            </a:pPr>
            <a:r>
              <a:rPr lang="es-MX" altLang="es-MX" sz="2400" b="1" dirty="0">
                <a:solidFill>
                  <a:srgbClr val="0000FF"/>
                </a:solidFill>
                <a:latin typeface="Tahoma" panose="020B0604030504040204" pitchFamily="34" charset="0"/>
                <a:cs typeface="Tahoma" panose="020B0604030504040204" pitchFamily="34" charset="0"/>
              </a:rPr>
              <a:t>Otras condiciones del medio.</a:t>
            </a:r>
          </a:p>
        </p:txBody>
      </p:sp>
      <p:pic>
        <p:nvPicPr>
          <p:cNvPr id="11" name="Imagen 10">
            <a:extLst>
              <a:ext uri="{FF2B5EF4-FFF2-40B4-BE49-F238E27FC236}">
                <a16:creationId xmlns:a16="http://schemas.microsoft.com/office/drawing/2014/main" id="{382138D5-F861-4B99-A69C-80069C12DCA5}"/>
              </a:ext>
            </a:extLst>
          </p:cNvPr>
          <p:cNvPicPr>
            <a:picLocks noChangeAspect="1"/>
          </p:cNvPicPr>
          <p:nvPr/>
        </p:nvPicPr>
        <p:blipFill>
          <a:blip r:embed="rId8"/>
          <a:stretch>
            <a:fillRect/>
          </a:stretch>
        </p:blipFill>
        <p:spPr>
          <a:xfrm>
            <a:off x="379843" y="5662689"/>
            <a:ext cx="1528570" cy="1195311"/>
          </a:xfrm>
          <a:prstGeom prst="rect">
            <a:avLst/>
          </a:prstGeom>
        </p:spPr>
      </p:pic>
    </p:spTree>
    <p:extLst>
      <p:ext uri="{BB962C8B-B14F-4D97-AF65-F5344CB8AC3E}">
        <p14:creationId xmlns:p14="http://schemas.microsoft.com/office/powerpoint/2010/main" val="10960537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79512" y="2348880"/>
            <a:ext cx="1872208" cy="830997"/>
          </a:xfrm>
          <a:prstGeom prst="rect">
            <a:avLst/>
          </a:prstGeom>
          <a:noFill/>
          <a:ln w="63500">
            <a:solidFill>
              <a:srgbClr val="00206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Alcoholismo y drogas</a:t>
            </a:r>
          </a:p>
        </p:txBody>
      </p:sp>
      <p:sp>
        <p:nvSpPr>
          <p:cNvPr id="6" name="CuadroTexto 5"/>
          <p:cNvSpPr txBox="1"/>
          <p:nvPr/>
        </p:nvSpPr>
        <p:spPr>
          <a:xfrm>
            <a:off x="2203285" y="2492123"/>
            <a:ext cx="2016224" cy="461665"/>
          </a:xfrm>
          <a:prstGeom prst="rect">
            <a:avLst/>
          </a:prstGeom>
          <a:noFill/>
          <a:ln w="63500">
            <a:solidFill>
              <a:srgbClr val="00206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Desnutrición</a:t>
            </a:r>
          </a:p>
        </p:txBody>
      </p:sp>
      <p:sp>
        <p:nvSpPr>
          <p:cNvPr id="7" name="CuadroTexto 6"/>
          <p:cNvSpPr txBox="1"/>
          <p:nvPr/>
        </p:nvSpPr>
        <p:spPr>
          <a:xfrm>
            <a:off x="4396765" y="2348880"/>
            <a:ext cx="2304256" cy="1200329"/>
          </a:xfrm>
          <a:prstGeom prst="rect">
            <a:avLst/>
          </a:prstGeom>
          <a:noFill/>
          <a:ln w="63500">
            <a:solidFill>
              <a:srgbClr val="00206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Enfermedades crónicas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HTA, DM</a:t>
            </a:r>
          </a:p>
        </p:txBody>
      </p:sp>
      <p:sp>
        <p:nvSpPr>
          <p:cNvPr id="8" name="CuadroTexto 7"/>
          <p:cNvSpPr txBox="1"/>
          <p:nvPr/>
        </p:nvSpPr>
        <p:spPr>
          <a:xfrm>
            <a:off x="6852084" y="2492123"/>
            <a:ext cx="2184412" cy="830997"/>
          </a:xfrm>
          <a:prstGeom prst="rect">
            <a:avLst/>
          </a:prstGeom>
          <a:noFill/>
          <a:ln w="63500">
            <a:solidFill>
              <a:srgbClr val="00206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Enfermedades hereditarias</a:t>
            </a:r>
          </a:p>
        </p:txBody>
      </p:sp>
      <p:sp>
        <p:nvSpPr>
          <p:cNvPr id="5" name="CuadroTexto 4"/>
          <p:cNvSpPr txBox="1"/>
          <p:nvPr/>
        </p:nvSpPr>
        <p:spPr>
          <a:xfrm>
            <a:off x="2555776" y="544323"/>
            <a:ext cx="6480720" cy="1200329"/>
          </a:xfrm>
          <a:prstGeom prst="rect">
            <a:avLst/>
          </a:prstGeom>
          <a:solidFill>
            <a:srgbClr val="002060"/>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En el hombre</a:t>
            </a:r>
            <a:r>
              <a:rPr kumimoji="0" lang="es-MX"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se prioriza la búsqueda activa de factores tales como: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a:t>
            </a:r>
          </a:p>
        </p:txBody>
      </p:sp>
      <p:sp>
        <p:nvSpPr>
          <p:cNvPr id="10" name="CuadroTexto 9"/>
          <p:cNvSpPr txBox="1"/>
          <p:nvPr/>
        </p:nvSpPr>
        <p:spPr>
          <a:xfrm>
            <a:off x="619082" y="4169404"/>
            <a:ext cx="2054188"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Antecedentes</a:t>
            </a:r>
          </a:p>
        </p:txBody>
      </p:sp>
      <p:sp>
        <p:nvSpPr>
          <p:cNvPr id="11" name="CuadroTexto 10"/>
          <p:cNvSpPr txBox="1"/>
          <p:nvPr/>
        </p:nvSpPr>
        <p:spPr>
          <a:xfrm>
            <a:off x="5381415" y="3984163"/>
            <a:ext cx="3439057" cy="83099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Infecciones transmisión sexual </a:t>
            </a:r>
          </a:p>
        </p:txBody>
      </p:sp>
      <p:sp>
        <p:nvSpPr>
          <p:cNvPr id="12" name="Elipse 11"/>
          <p:cNvSpPr/>
          <p:nvPr/>
        </p:nvSpPr>
        <p:spPr>
          <a:xfrm>
            <a:off x="3835333" y="3933056"/>
            <a:ext cx="1008112" cy="936104"/>
          </a:xfrm>
          <a:prstGeom prst="ellipse">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CuadroTexto 8"/>
          <p:cNvSpPr txBox="1"/>
          <p:nvPr/>
        </p:nvSpPr>
        <p:spPr>
          <a:xfrm>
            <a:off x="4139952" y="4077072"/>
            <a:ext cx="432048"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o</a:t>
            </a:r>
          </a:p>
        </p:txBody>
      </p:sp>
      <p:sp>
        <p:nvSpPr>
          <p:cNvPr id="14" name="6 Marco"/>
          <p:cNvSpPr/>
          <p:nvPr/>
        </p:nvSpPr>
        <p:spPr>
          <a:xfrm>
            <a:off x="323528" y="4077072"/>
            <a:ext cx="2520280" cy="646331"/>
          </a:xfrm>
          <a:prstGeom prst="frame">
            <a:avLst>
              <a:gd name="adj1" fmla="val 399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6 Marco"/>
          <p:cNvSpPr/>
          <p:nvPr/>
        </p:nvSpPr>
        <p:spPr>
          <a:xfrm>
            <a:off x="5292820" y="3889844"/>
            <a:ext cx="3632834" cy="1046151"/>
          </a:xfrm>
          <a:prstGeom prst="frame">
            <a:avLst>
              <a:gd name="adj1" fmla="val 399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16" name="Conector recto 15"/>
          <p:cNvCxnSpPr>
            <a:cxnSpLocks/>
            <a:stCxn id="14" idx="3"/>
          </p:cNvCxnSpPr>
          <p:nvPr/>
        </p:nvCxnSpPr>
        <p:spPr>
          <a:xfrm>
            <a:off x="2843808" y="4400238"/>
            <a:ext cx="1008112"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a:cxnSpLocks/>
          </p:cNvCxnSpPr>
          <p:nvPr/>
        </p:nvCxnSpPr>
        <p:spPr>
          <a:xfrm>
            <a:off x="4843445" y="4400238"/>
            <a:ext cx="449374" cy="0"/>
          </a:xfrm>
          <a:prstGeom prst="line">
            <a:avLst/>
          </a:prstGeom>
          <a:ln w="63500">
            <a:solidFill>
              <a:srgbClr val="002060"/>
            </a:solidFill>
          </a:ln>
        </p:spPr>
        <p:style>
          <a:lnRef idx="1">
            <a:schemeClr val="accent1"/>
          </a:lnRef>
          <a:fillRef idx="0">
            <a:schemeClr val="accent1"/>
          </a:fillRef>
          <a:effectRef idx="0">
            <a:schemeClr val="accent1"/>
          </a:effectRef>
          <a:fontRef idx="minor">
            <a:schemeClr val="tx1"/>
          </a:fontRef>
        </p:style>
      </p:cxnSp>
      <p:sp>
        <p:nvSpPr>
          <p:cNvPr id="25" name="Elipse 24"/>
          <p:cNvSpPr/>
          <p:nvPr/>
        </p:nvSpPr>
        <p:spPr>
          <a:xfrm>
            <a:off x="2522972" y="5573490"/>
            <a:ext cx="3632834" cy="958030"/>
          </a:xfrm>
          <a:prstGeom prst="ellipse">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CuadroTexto 20"/>
          <p:cNvSpPr txBox="1"/>
          <p:nvPr/>
        </p:nvSpPr>
        <p:spPr>
          <a:xfrm>
            <a:off x="2471775" y="5786082"/>
            <a:ext cx="363283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incluido VIH/sida.</a:t>
            </a:r>
          </a:p>
        </p:txBody>
      </p:sp>
      <p:sp>
        <p:nvSpPr>
          <p:cNvPr id="19" name="Flecha: hacia abajo 18">
            <a:extLst>
              <a:ext uri="{FF2B5EF4-FFF2-40B4-BE49-F238E27FC236}">
                <a16:creationId xmlns:a16="http://schemas.microsoft.com/office/drawing/2014/main" id="{2C350D19-7E41-474C-A675-C3A1615F0AC3}"/>
              </a:ext>
            </a:extLst>
          </p:cNvPr>
          <p:cNvSpPr/>
          <p:nvPr/>
        </p:nvSpPr>
        <p:spPr>
          <a:xfrm rot="3591784">
            <a:off x="2032737" y="1709892"/>
            <a:ext cx="484632" cy="63956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white"/>
              </a:solidFill>
              <a:effectLst/>
              <a:uLnTx/>
              <a:uFillTx/>
              <a:latin typeface="Calibri"/>
              <a:ea typeface="+mn-ea"/>
              <a:cs typeface="+mn-cs"/>
            </a:endParaRPr>
          </a:p>
        </p:txBody>
      </p:sp>
      <p:pic>
        <p:nvPicPr>
          <p:cNvPr id="20" name="Imagen 19">
            <a:extLst>
              <a:ext uri="{FF2B5EF4-FFF2-40B4-BE49-F238E27FC236}">
                <a16:creationId xmlns:a16="http://schemas.microsoft.com/office/drawing/2014/main" id="{A844530D-AD25-462F-98A7-20D07AF03488}"/>
              </a:ext>
            </a:extLst>
          </p:cNvPr>
          <p:cNvPicPr>
            <a:picLocks noChangeAspect="1"/>
          </p:cNvPicPr>
          <p:nvPr/>
        </p:nvPicPr>
        <p:blipFill>
          <a:blip r:embed="rId2"/>
          <a:stretch>
            <a:fillRect/>
          </a:stretch>
        </p:blipFill>
        <p:spPr>
          <a:xfrm rot="17896695">
            <a:off x="3449050" y="1824946"/>
            <a:ext cx="652329" cy="560881"/>
          </a:xfrm>
          <a:prstGeom prst="rect">
            <a:avLst/>
          </a:prstGeom>
        </p:spPr>
      </p:pic>
      <p:pic>
        <p:nvPicPr>
          <p:cNvPr id="24" name="Imagen 23">
            <a:extLst>
              <a:ext uri="{FF2B5EF4-FFF2-40B4-BE49-F238E27FC236}">
                <a16:creationId xmlns:a16="http://schemas.microsoft.com/office/drawing/2014/main" id="{A8B55AB0-040C-4D25-B217-8B8B8852473D}"/>
              </a:ext>
            </a:extLst>
          </p:cNvPr>
          <p:cNvPicPr>
            <a:picLocks noChangeAspect="1"/>
          </p:cNvPicPr>
          <p:nvPr/>
        </p:nvPicPr>
        <p:blipFill>
          <a:blip r:embed="rId2"/>
          <a:stretch>
            <a:fillRect/>
          </a:stretch>
        </p:blipFill>
        <p:spPr>
          <a:xfrm rot="17873530">
            <a:off x="5111780" y="1740299"/>
            <a:ext cx="567727" cy="488139"/>
          </a:xfrm>
          <a:prstGeom prst="rect">
            <a:avLst/>
          </a:prstGeom>
        </p:spPr>
      </p:pic>
      <p:pic>
        <p:nvPicPr>
          <p:cNvPr id="26" name="Imagen 25">
            <a:extLst>
              <a:ext uri="{FF2B5EF4-FFF2-40B4-BE49-F238E27FC236}">
                <a16:creationId xmlns:a16="http://schemas.microsoft.com/office/drawing/2014/main" id="{181E8D44-336D-4CF6-B5D2-E8E941CA8144}"/>
              </a:ext>
            </a:extLst>
          </p:cNvPr>
          <p:cNvPicPr>
            <a:picLocks noChangeAspect="1"/>
          </p:cNvPicPr>
          <p:nvPr/>
        </p:nvPicPr>
        <p:blipFill>
          <a:blip r:embed="rId2"/>
          <a:stretch>
            <a:fillRect/>
          </a:stretch>
        </p:blipFill>
        <p:spPr>
          <a:xfrm rot="17836565">
            <a:off x="7499411" y="1797535"/>
            <a:ext cx="652329" cy="560881"/>
          </a:xfrm>
          <a:prstGeom prst="rect">
            <a:avLst/>
          </a:prstGeom>
        </p:spPr>
      </p:pic>
      <p:sp>
        <p:nvSpPr>
          <p:cNvPr id="27" name="Flecha: cheurón 26">
            <a:extLst>
              <a:ext uri="{FF2B5EF4-FFF2-40B4-BE49-F238E27FC236}">
                <a16:creationId xmlns:a16="http://schemas.microsoft.com/office/drawing/2014/main" id="{A9E13D33-BF1E-44A2-86DC-EE21C578FF42}"/>
              </a:ext>
            </a:extLst>
          </p:cNvPr>
          <p:cNvSpPr/>
          <p:nvPr/>
        </p:nvSpPr>
        <p:spPr>
          <a:xfrm>
            <a:off x="2932403" y="4173812"/>
            <a:ext cx="797748"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MX" sz="1800" b="0" i="0" u="none" strike="noStrike" kern="1200" cap="none" spc="0" normalizeH="0" baseline="0" noProof="0">
              <a:ln>
                <a:noFill/>
              </a:ln>
              <a:solidFill>
                <a:prstClr val="black"/>
              </a:solidFill>
              <a:effectLst/>
              <a:uLnTx/>
              <a:uFillTx/>
              <a:latin typeface="Calibri"/>
              <a:ea typeface="+mn-ea"/>
              <a:cs typeface="+mn-cs"/>
            </a:endParaRPr>
          </a:p>
        </p:txBody>
      </p:sp>
      <p:pic>
        <p:nvPicPr>
          <p:cNvPr id="28" name="Imagen 27">
            <a:extLst>
              <a:ext uri="{FF2B5EF4-FFF2-40B4-BE49-F238E27FC236}">
                <a16:creationId xmlns:a16="http://schemas.microsoft.com/office/drawing/2014/main" id="{050B9B86-F9B1-4135-B105-6C02D413D349}"/>
              </a:ext>
            </a:extLst>
          </p:cNvPr>
          <p:cNvPicPr>
            <a:picLocks noChangeAspect="1"/>
          </p:cNvPicPr>
          <p:nvPr/>
        </p:nvPicPr>
        <p:blipFill>
          <a:blip r:embed="rId2"/>
          <a:stretch>
            <a:fillRect/>
          </a:stretch>
        </p:blipFill>
        <p:spPr>
          <a:xfrm rot="21091733">
            <a:off x="5561100" y="5082926"/>
            <a:ext cx="690567" cy="603630"/>
          </a:xfrm>
          <a:prstGeom prst="rect">
            <a:avLst/>
          </a:prstGeom>
        </p:spPr>
      </p:pic>
    </p:spTree>
    <p:extLst>
      <p:ext uri="{BB962C8B-B14F-4D97-AF65-F5344CB8AC3E}">
        <p14:creationId xmlns:p14="http://schemas.microsoft.com/office/powerpoint/2010/main" val="70422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619672" y="206624"/>
            <a:ext cx="7161855" cy="1077218"/>
          </a:xfrm>
          <a:prstGeom prst="rect">
            <a:avLst/>
          </a:prstGeom>
          <a:solidFill>
            <a:srgbClr val="002060"/>
          </a:solidFill>
          <a:ln>
            <a:solidFill>
              <a:srgbClr val="002060"/>
            </a:solidFill>
          </a:ln>
        </p:spPr>
        <p:txBody>
          <a:bodyPr wrap="square">
            <a:spAutoFit/>
          </a:bodyPr>
          <a:lstStyle/>
          <a:p>
            <a:pPr marL="266700" algn="ctr"/>
            <a:r>
              <a:rPr lang="es-MX" sz="3200" b="1" dirty="0">
                <a:solidFill>
                  <a:schemeClr val="bg1"/>
                </a:solidFill>
              </a:rPr>
              <a:t>Nuevo enfoque del riesgo preconcepcional</a:t>
            </a:r>
          </a:p>
        </p:txBody>
      </p:sp>
      <p:sp>
        <p:nvSpPr>
          <p:cNvPr id="2" name="Rectángulo 1">
            <a:extLst>
              <a:ext uri="{FF2B5EF4-FFF2-40B4-BE49-F238E27FC236}">
                <a16:creationId xmlns:a16="http://schemas.microsoft.com/office/drawing/2014/main" id="{3451567F-D8DF-47E2-BBF2-A9A2BB68E061}"/>
              </a:ext>
            </a:extLst>
          </p:cNvPr>
          <p:cNvSpPr/>
          <p:nvPr/>
        </p:nvSpPr>
        <p:spPr>
          <a:xfrm>
            <a:off x="383704" y="1988840"/>
            <a:ext cx="8419054" cy="3785652"/>
          </a:xfrm>
          <a:prstGeom prst="rect">
            <a:avLst/>
          </a:prstGeom>
          <a:solidFill>
            <a:srgbClr val="66FF66"/>
          </a:solidFill>
        </p:spPr>
        <p:txBody>
          <a:bodyPr wrap="square">
            <a:spAutoFit/>
          </a:bodyPr>
          <a:lstStyle/>
          <a:p>
            <a:pPr algn="just"/>
            <a:r>
              <a:rPr lang="es-MX" sz="2000" b="1" dirty="0">
                <a:solidFill>
                  <a:srgbClr val="0000FF"/>
                </a:solidFill>
              </a:rPr>
              <a:t>Implica cambios en los procesos de atención a grupos específicos.</a:t>
            </a:r>
          </a:p>
          <a:p>
            <a:pPr algn="just"/>
            <a:endParaRPr lang="es-MX" sz="2000" b="1" dirty="0"/>
          </a:p>
          <a:p>
            <a:pPr marL="342900" indent="-342900" algn="just">
              <a:buFont typeface="Wingdings" panose="05000000000000000000" pitchFamily="2" charset="2"/>
              <a:buChar char="Ø"/>
            </a:pPr>
            <a:r>
              <a:rPr lang="es-MX" sz="2000" b="1" dirty="0"/>
              <a:t>Prevenir a toda costa los embarazos en menores de 20 años.</a:t>
            </a:r>
          </a:p>
          <a:p>
            <a:pPr algn="just"/>
            <a:endParaRPr lang="es-MX" sz="2000" b="1" dirty="0"/>
          </a:p>
          <a:p>
            <a:pPr marL="342900" indent="-342900" algn="just">
              <a:buFont typeface="Wingdings" panose="05000000000000000000" pitchFamily="2" charset="2"/>
              <a:buChar char="Ø"/>
            </a:pPr>
            <a:r>
              <a:rPr lang="es-MX" sz="2000" b="1" dirty="0"/>
              <a:t>Favorecer los embarazos en los grupos priorizados (de 20 a 30 años).</a:t>
            </a:r>
          </a:p>
          <a:p>
            <a:pPr marL="342900" indent="-342900" algn="just">
              <a:buFont typeface="Wingdings" panose="05000000000000000000" pitchFamily="2" charset="2"/>
              <a:buChar char="Ø"/>
            </a:pPr>
            <a:endParaRPr lang="es-MX" sz="2000" b="1" dirty="0"/>
          </a:p>
          <a:p>
            <a:pPr marL="342900" indent="-342900" algn="just">
              <a:buFont typeface="Wingdings" panose="05000000000000000000" pitchFamily="2" charset="2"/>
              <a:buChar char="Ø"/>
            </a:pPr>
            <a:r>
              <a:rPr lang="es-MX" sz="2000" b="1" dirty="0"/>
              <a:t>Proporcionar elevada seguridad en el embarazo de mujeres después de los 30 años.</a:t>
            </a:r>
          </a:p>
          <a:p>
            <a:pPr marL="342900" indent="-342900" algn="just">
              <a:buFont typeface="Wingdings" panose="05000000000000000000" pitchFamily="2" charset="2"/>
              <a:buChar char="Ø"/>
            </a:pPr>
            <a:endParaRPr lang="es-MX" sz="2000" b="1" dirty="0"/>
          </a:p>
          <a:p>
            <a:pPr marL="342900" indent="-342900" algn="just">
              <a:buFont typeface="Wingdings" panose="05000000000000000000" pitchFamily="2" charset="2"/>
              <a:buChar char="Ø"/>
            </a:pPr>
            <a:r>
              <a:rPr lang="es-MX" sz="2000" b="1" dirty="0"/>
              <a:t>Atenuar o eliminar los riesgos con celeridad, mientas tanto sugerir el uso de método anticonceptivo transitorio.</a:t>
            </a:r>
          </a:p>
        </p:txBody>
      </p:sp>
    </p:spTree>
    <p:extLst>
      <p:ext uri="{BB962C8B-B14F-4D97-AF65-F5344CB8AC3E}">
        <p14:creationId xmlns:p14="http://schemas.microsoft.com/office/powerpoint/2010/main" val="340373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16496" y="1484784"/>
            <a:ext cx="8820000" cy="5138052"/>
          </a:xfrm>
          <a:prstGeom prst="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0" name="19 Rectángulo"/>
          <p:cNvSpPr/>
          <p:nvPr/>
        </p:nvSpPr>
        <p:spPr>
          <a:xfrm>
            <a:off x="1032258" y="457508"/>
            <a:ext cx="7212149" cy="523220"/>
          </a:xfrm>
          <a:prstGeom prst="rect">
            <a:avLst/>
          </a:prstGeom>
          <a:solidFill>
            <a:srgbClr val="002060"/>
          </a:solidFill>
          <a:ln>
            <a:solidFill>
              <a:srgbClr val="002060"/>
            </a:solidFill>
          </a:ln>
        </p:spPr>
        <p:txBody>
          <a:bodyPr wrap="square">
            <a:spAutoFit/>
          </a:bodyPr>
          <a:lstStyle/>
          <a:p>
            <a:pPr marL="266700" algn="ctr"/>
            <a:r>
              <a:rPr lang="es-ES" sz="2800" b="1" dirty="0">
                <a:solidFill>
                  <a:schemeClr val="bg1"/>
                </a:solidFill>
              </a:rPr>
              <a:t>Grupos a priorizar</a:t>
            </a:r>
            <a:endParaRPr lang="es-MX" sz="2800" b="1" dirty="0">
              <a:solidFill>
                <a:schemeClr val="bg1"/>
              </a:solidFill>
            </a:endParaRPr>
          </a:p>
        </p:txBody>
      </p:sp>
      <p:sp>
        <p:nvSpPr>
          <p:cNvPr id="4" name="Rectángulo 3">
            <a:extLst>
              <a:ext uri="{FF2B5EF4-FFF2-40B4-BE49-F238E27FC236}">
                <a16:creationId xmlns:a16="http://schemas.microsoft.com/office/drawing/2014/main" id="{A26B06F8-4164-46DB-BC78-DA00E19B041C}"/>
              </a:ext>
            </a:extLst>
          </p:cNvPr>
          <p:cNvSpPr/>
          <p:nvPr/>
        </p:nvSpPr>
        <p:spPr>
          <a:xfrm>
            <a:off x="551675" y="1895341"/>
            <a:ext cx="8375829" cy="3477875"/>
          </a:xfrm>
          <a:prstGeom prst="rect">
            <a:avLst/>
          </a:prstGeom>
        </p:spPr>
        <p:txBody>
          <a:bodyPr wrap="square">
            <a:spAutoFit/>
          </a:bodyPr>
          <a:lstStyle/>
          <a:p>
            <a:pPr marL="342900" indent="-342900" algn="just">
              <a:buFont typeface="Wingdings" panose="05000000000000000000" pitchFamily="2" charset="2"/>
              <a:buChar char="Ø"/>
            </a:pPr>
            <a:r>
              <a:rPr lang="es-MX" sz="2000" b="1" dirty="0">
                <a:solidFill>
                  <a:srgbClr val="0000FF"/>
                </a:solidFill>
              </a:rPr>
              <a:t>Adolescentes.</a:t>
            </a:r>
          </a:p>
          <a:p>
            <a:pPr marL="342900" indent="-342900" algn="just">
              <a:buFont typeface="Wingdings" panose="05000000000000000000" pitchFamily="2" charset="2"/>
              <a:buChar char="Ø"/>
            </a:pPr>
            <a:r>
              <a:rPr lang="es-MX" sz="2000" b="1" dirty="0">
                <a:solidFill>
                  <a:srgbClr val="0000FF"/>
                </a:solidFill>
              </a:rPr>
              <a:t>Mujeres de 30 años y más, con otros factores asociados.</a:t>
            </a:r>
          </a:p>
          <a:p>
            <a:pPr marL="342900" indent="-342900" algn="just">
              <a:buFont typeface="Wingdings" panose="05000000000000000000" pitchFamily="2" charset="2"/>
              <a:buChar char="Ø"/>
            </a:pPr>
            <a:r>
              <a:rPr lang="es-MX" sz="2000" b="1" dirty="0">
                <a:solidFill>
                  <a:srgbClr val="0000FF"/>
                </a:solidFill>
              </a:rPr>
              <a:t>Desnutridas y anemia (30 %).</a:t>
            </a:r>
          </a:p>
          <a:p>
            <a:pPr marL="342900" indent="-342900" algn="just">
              <a:buFont typeface="Wingdings" panose="05000000000000000000" pitchFamily="2" charset="2"/>
              <a:buChar char="Ø"/>
            </a:pPr>
            <a:r>
              <a:rPr lang="es-MX" sz="2000" b="1" dirty="0">
                <a:solidFill>
                  <a:srgbClr val="0000FF"/>
                </a:solidFill>
              </a:rPr>
              <a:t>Hipertensas (menores de 20 años y mayores de 30 años).</a:t>
            </a:r>
          </a:p>
          <a:p>
            <a:pPr marL="342900" indent="-342900" algn="just">
              <a:buFont typeface="Wingdings" panose="05000000000000000000" pitchFamily="2" charset="2"/>
              <a:buChar char="Ø"/>
            </a:pPr>
            <a:r>
              <a:rPr lang="es-MX" sz="2000" b="1" dirty="0">
                <a:solidFill>
                  <a:srgbClr val="0000FF"/>
                </a:solidFill>
              </a:rPr>
              <a:t>Diabéticas (gestacional).</a:t>
            </a:r>
          </a:p>
          <a:p>
            <a:pPr marL="342900" indent="-342900" algn="just">
              <a:buFont typeface="Wingdings" panose="05000000000000000000" pitchFamily="2" charset="2"/>
              <a:buChar char="Ø"/>
            </a:pPr>
            <a:r>
              <a:rPr lang="es-MX" sz="2000" b="1" dirty="0">
                <a:solidFill>
                  <a:srgbClr val="0000FF"/>
                </a:solidFill>
              </a:rPr>
              <a:t>Cardiópatas.</a:t>
            </a:r>
          </a:p>
          <a:p>
            <a:pPr marL="342900" indent="-342900" algn="just">
              <a:buFont typeface="Wingdings" panose="05000000000000000000" pitchFamily="2" charset="2"/>
              <a:buChar char="Ø"/>
            </a:pPr>
            <a:r>
              <a:rPr lang="es-MX" sz="2000" b="1" dirty="0">
                <a:solidFill>
                  <a:srgbClr val="0000FF"/>
                </a:solidFill>
              </a:rPr>
              <a:t>Urosepsis silentes y conocidas.</a:t>
            </a:r>
          </a:p>
          <a:p>
            <a:pPr marL="342900" indent="-342900" algn="just">
              <a:buFont typeface="Wingdings" panose="05000000000000000000" pitchFamily="2" charset="2"/>
              <a:buChar char="Ø"/>
            </a:pPr>
            <a:r>
              <a:rPr lang="es-MX" sz="2000" b="1" dirty="0">
                <a:solidFill>
                  <a:srgbClr val="0000FF"/>
                </a:solidFill>
              </a:rPr>
              <a:t>Riesgos de enfermedad tromboembólicas.</a:t>
            </a:r>
          </a:p>
          <a:p>
            <a:pPr marL="342900" indent="-342900" algn="just">
              <a:buFont typeface="Wingdings" panose="05000000000000000000" pitchFamily="2" charset="2"/>
              <a:buChar char="Ø"/>
            </a:pPr>
            <a:r>
              <a:rPr lang="es-MX" sz="2000" b="1" dirty="0">
                <a:solidFill>
                  <a:srgbClr val="0000FF"/>
                </a:solidFill>
              </a:rPr>
              <a:t>Antecedentes obstétricos desfavorables (bajo peso, mortinatos).</a:t>
            </a:r>
          </a:p>
          <a:p>
            <a:pPr marL="342900" indent="-342900" algn="just">
              <a:buFont typeface="Wingdings" panose="05000000000000000000" pitchFamily="2" charset="2"/>
              <a:buChar char="Ø"/>
            </a:pPr>
            <a:r>
              <a:rPr lang="es-MX" sz="2000" b="1" dirty="0">
                <a:solidFill>
                  <a:srgbClr val="0000FF"/>
                </a:solidFill>
              </a:rPr>
              <a:t>Riesgos genéticos (malformaciones, etc.).</a:t>
            </a:r>
          </a:p>
          <a:p>
            <a:pPr marL="342900" indent="-342900" algn="just">
              <a:buFont typeface="Wingdings" panose="05000000000000000000" pitchFamily="2" charset="2"/>
              <a:buChar char="Ø"/>
            </a:pPr>
            <a:r>
              <a:rPr lang="es-MX" sz="2000" b="1" dirty="0">
                <a:solidFill>
                  <a:srgbClr val="0000FF"/>
                </a:solidFill>
              </a:rPr>
              <a:t>Otros riesgos relevantes.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1032258" y="457508"/>
            <a:ext cx="7212149" cy="523220"/>
          </a:xfrm>
          <a:prstGeom prst="rect">
            <a:avLst/>
          </a:prstGeom>
          <a:solidFill>
            <a:srgbClr val="002060"/>
          </a:solidFill>
          <a:ln>
            <a:solidFill>
              <a:srgbClr val="002060"/>
            </a:solidFill>
          </a:ln>
        </p:spPr>
        <p:txBody>
          <a:bodyPr wrap="square">
            <a:spAutoFit/>
          </a:bodyPr>
          <a:lstStyle/>
          <a:p>
            <a:pPr marL="266700" algn="ctr"/>
            <a:r>
              <a:rPr lang="es-ES" sz="2800" b="1" dirty="0">
                <a:solidFill>
                  <a:schemeClr val="bg1"/>
                </a:solidFill>
              </a:rPr>
              <a:t>Chequeo pregravídico</a:t>
            </a:r>
            <a:endParaRPr lang="es-MX" sz="2800" b="1" dirty="0">
              <a:solidFill>
                <a:schemeClr val="bg1"/>
              </a:solidFill>
            </a:endParaRPr>
          </a:p>
        </p:txBody>
      </p:sp>
      <p:sp>
        <p:nvSpPr>
          <p:cNvPr id="2" name="Rectángulo 1">
            <a:extLst>
              <a:ext uri="{FF2B5EF4-FFF2-40B4-BE49-F238E27FC236}">
                <a16:creationId xmlns:a16="http://schemas.microsoft.com/office/drawing/2014/main" id="{CA11D4B1-E090-4ECA-91F5-6AB79B039FCE}"/>
              </a:ext>
            </a:extLst>
          </p:cNvPr>
          <p:cNvSpPr/>
          <p:nvPr/>
        </p:nvSpPr>
        <p:spPr>
          <a:xfrm>
            <a:off x="539553" y="1700808"/>
            <a:ext cx="8136904" cy="4524315"/>
          </a:xfrm>
          <a:prstGeom prst="rect">
            <a:avLst/>
          </a:prstGeom>
        </p:spPr>
        <p:txBody>
          <a:bodyPr wrap="square">
            <a:spAutoFit/>
          </a:bodyPr>
          <a:lstStyle/>
          <a:p>
            <a:pPr algn="just"/>
            <a:r>
              <a:rPr lang="es-MX" sz="2400" b="1" dirty="0">
                <a:solidFill>
                  <a:srgbClr val="0000FF"/>
                </a:solidFill>
              </a:rPr>
              <a:t>Término designado para el chequeo sistemático de la pareja que no ha sido considerada como riesgo preconcepcional y que planifica su embarazo conscientemente. </a:t>
            </a:r>
          </a:p>
          <a:p>
            <a:pPr algn="just"/>
            <a:endParaRPr lang="es-MX" sz="2400" b="1" dirty="0">
              <a:solidFill>
                <a:srgbClr val="0000FF"/>
              </a:solidFill>
            </a:endParaRPr>
          </a:p>
          <a:p>
            <a:pPr algn="ctr"/>
            <a:r>
              <a:rPr lang="es-MX" sz="2400" b="1" dirty="0">
                <a:solidFill>
                  <a:srgbClr val="0000FF"/>
                </a:solidFill>
              </a:rPr>
              <a:t>Este consiste en:</a:t>
            </a:r>
          </a:p>
          <a:p>
            <a:pPr algn="just"/>
            <a:endParaRPr lang="es-MX" sz="2400" b="1" dirty="0">
              <a:solidFill>
                <a:srgbClr val="0000FF"/>
              </a:solidFill>
            </a:endParaRPr>
          </a:p>
          <a:p>
            <a:pPr algn="just"/>
            <a:r>
              <a:rPr lang="es-MX" sz="2400" b="1" dirty="0">
                <a:solidFill>
                  <a:srgbClr val="0000FF"/>
                </a:solidFill>
              </a:rPr>
              <a:t>Estudio clínico y psicológico de la pareja al menos 6 meses antes de la fecundación del embarazo deseado.</a:t>
            </a:r>
          </a:p>
          <a:p>
            <a:pPr algn="just"/>
            <a:endParaRPr lang="es-MX" sz="2400" b="1" dirty="0">
              <a:solidFill>
                <a:srgbClr val="0000FF"/>
              </a:solidFill>
            </a:endParaRPr>
          </a:p>
          <a:p>
            <a:pPr algn="just"/>
            <a:r>
              <a:rPr lang="es-MX" sz="2400" b="1" dirty="0">
                <a:solidFill>
                  <a:srgbClr val="0000FF"/>
                </a:solidFill>
              </a:rPr>
              <a:t>Complementación con profilácticos establecidos para la mujer sana: (MUFER y ácido fólico).</a:t>
            </a:r>
          </a:p>
        </p:txBody>
      </p:sp>
    </p:spTree>
    <p:extLst>
      <p:ext uri="{BB962C8B-B14F-4D97-AF65-F5344CB8AC3E}">
        <p14:creationId xmlns:p14="http://schemas.microsoft.com/office/powerpoint/2010/main" val="1095212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a:xfrm>
            <a:off x="971550" y="1498600"/>
            <a:ext cx="7740650" cy="4740275"/>
          </a:xfrm>
          <a:prstGeom prst="rect">
            <a:avLst/>
          </a:prstGeom>
          <a:ln w="63500">
            <a:solidFill>
              <a:srgbClr val="002060"/>
            </a:solidFill>
          </a:ln>
        </p:spPr>
        <p:txBody>
          <a:bodyPr>
            <a:normAutofit fontScale="97500"/>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4" charset="0"/>
              </a:defRPr>
            </a:lvl5pPr>
            <a:lvl6pPr marL="25146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6pPr>
            <a:lvl7pPr marL="29718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7pPr>
            <a:lvl8pPr marL="34290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8pPr>
            <a:lvl9pPr marL="3886200" indent="-228600" algn="ctr" defTabSz="449263" rtl="0" fontAlgn="base">
              <a:spcBef>
                <a:spcPct val="0"/>
              </a:spcBef>
              <a:spcAft>
                <a:spcPct val="0"/>
              </a:spcAft>
              <a:buClr>
                <a:srgbClr val="000000"/>
              </a:buClr>
              <a:buSzPct val="100000"/>
              <a:buFont typeface="Times New Roman" pitchFamily="18" charset="0"/>
              <a:defRPr sz="4400">
                <a:solidFill>
                  <a:srgbClr val="000000"/>
                </a:solidFill>
                <a:latin typeface="Calibri" pitchFamily="34" charset="0"/>
              </a:defRPr>
            </a:lvl9pPr>
          </a:lstStyle>
          <a:p>
            <a:pPr marL="0" marR="0" lvl="0" indent="0" algn="l" defTabSz="449263"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defRPr/>
            </a:pPr>
            <a:endParaRPr kumimoji="0" lang="es-ES_tradnl" sz="2400" b="0" i="0" u="none" strike="noStrike" kern="0" cap="none" spc="0" normalizeH="0" baseline="0" noProof="0" dirty="0">
              <a:ln>
                <a:noFill/>
              </a:ln>
              <a:solidFill>
                <a:srgbClr val="002060"/>
              </a:solidFill>
              <a:effectLst/>
              <a:uLnTx/>
              <a:uFillTx/>
              <a:latin typeface="Arial" pitchFamily="34" charset="0"/>
              <a:ea typeface="+mj-ea"/>
              <a:cs typeface="Arial" pitchFamily="34" charset="0"/>
            </a:endParaRPr>
          </a:p>
          <a:p>
            <a:pPr marL="0" marR="0" lvl="0" indent="0" algn="l" defTabSz="449263"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defRPr/>
            </a:pPr>
            <a:endParaRPr kumimoji="0" lang="es-ES_tradnl" sz="2400" b="0" i="0" u="none" strike="noStrike" kern="0" cap="none" spc="0" normalizeH="0" baseline="0" noProof="0" dirty="0">
              <a:ln>
                <a:noFill/>
              </a:ln>
              <a:solidFill>
                <a:srgbClr val="002060"/>
              </a:solidFill>
              <a:effectLst/>
              <a:uLnTx/>
              <a:uFillTx/>
              <a:latin typeface="Arial" pitchFamily="34" charset="0"/>
              <a:ea typeface="+mj-ea"/>
              <a:cs typeface="Arial" pitchFamily="34" charset="0"/>
            </a:endParaRPr>
          </a:p>
          <a:p>
            <a:pPr marL="0" marR="0" lvl="0" indent="0" algn="l" defTabSz="449263" rtl="0" eaLnBrk="1" fontAlgn="auto" latinLnBrk="0" hangingPunct="1">
              <a:lnSpc>
                <a:spcPct val="100000"/>
              </a:lnSpc>
              <a:spcBef>
                <a:spcPct val="0"/>
              </a:spcBef>
              <a:spcAft>
                <a:spcPts val="0"/>
              </a:spcAft>
              <a:buClr>
                <a:srgbClr val="000000"/>
              </a:buClr>
              <a:buSzPct val="100000"/>
              <a:buFont typeface="Times New Roman" panose="02020603050405020304" pitchFamily="18" charset="0"/>
              <a:buNone/>
              <a:tabLst/>
              <a:defRPr/>
            </a:pPr>
            <a:br>
              <a:rPr kumimoji="0" lang="es-ES_tradnl" sz="2400" b="0" i="0" u="none" strike="noStrike" kern="0" cap="none" spc="0" normalizeH="0" baseline="0" noProof="0" dirty="0">
                <a:ln>
                  <a:noFill/>
                </a:ln>
                <a:solidFill>
                  <a:srgbClr val="002060"/>
                </a:solidFill>
                <a:effectLst/>
                <a:uLnTx/>
                <a:uFillTx/>
                <a:latin typeface="Arial" pitchFamily="34" charset="0"/>
                <a:ea typeface="+mj-ea"/>
                <a:cs typeface="Arial" pitchFamily="34" charset="0"/>
              </a:rPr>
            </a:br>
            <a:endParaRPr kumimoji="0" lang="es-ES_tradnl" sz="2400" b="0" i="0" u="none" strike="noStrike" kern="0" cap="none" spc="0" normalizeH="0" baseline="0" noProof="0" dirty="0">
              <a:ln>
                <a:noFill/>
              </a:ln>
              <a:solidFill>
                <a:srgbClr val="002060"/>
              </a:solidFill>
              <a:effectLst/>
              <a:uLnTx/>
              <a:uFillTx/>
              <a:latin typeface="Arial" pitchFamily="34" charset="0"/>
              <a:ea typeface="+mj-ea"/>
              <a:cs typeface="Arial" pitchFamily="34" charset="0"/>
            </a:endParaRPr>
          </a:p>
        </p:txBody>
      </p:sp>
      <p:sp>
        <p:nvSpPr>
          <p:cNvPr id="5129" name="Text Box 3"/>
          <p:cNvSpPr txBox="1">
            <a:spLocks noChangeArrowheads="1"/>
          </p:cNvSpPr>
          <p:nvPr/>
        </p:nvSpPr>
        <p:spPr bwMode="auto">
          <a:xfrm>
            <a:off x="828674" y="179388"/>
            <a:ext cx="7740649" cy="833178"/>
          </a:xfrm>
          <a:prstGeom prst="rect">
            <a:avLst/>
          </a:prstGeom>
          <a:solidFill>
            <a:srgbClr val="00FFFF"/>
          </a:solidFill>
          <a:ln w="38100">
            <a:solidFill>
              <a:srgbClr val="002060"/>
            </a:solidFill>
            <a:miter lim="800000"/>
            <a:headEnd/>
            <a:tailEnd/>
          </a:ln>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Calibri" panose="020F0502020204030204" pitchFamily="34" charset="0"/>
              </a:defRPr>
            </a:lvl9pPr>
          </a:lstStyle>
          <a:p>
            <a:pPr lvl="0" algn="ctr">
              <a:buClr>
                <a:srgbClr val="000000"/>
              </a:buClr>
              <a:buSzPct val="100000"/>
            </a:pPr>
            <a:r>
              <a:rPr lang="es-MX" sz="2400" b="1" dirty="0">
                <a:solidFill>
                  <a:srgbClr val="000066"/>
                </a:solidFill>
                <a:latin typeface="Arial" panose="020B0604020202020204" pitchFamily="34" charset="0"/>
              </a:rPr>
              <a:t>Recordar los aspectos más generales tratados en la </a:t>
            </a:r>
            <a:r>
              <a:rPr kumimoji="0" lang="es-ES_tradnl" sz="2400" b="1" i="0" u="none" strike="noStrike" kern="1200" cap="none" spc="0" normalizeH="0" baseline="0" noProof="0" dirty="0">
                <a:ln>
                  <a:noFill/>
                </a:ln>
                <a:solidFill>
                  <a:srgbClr val="000066"/>
                </a:solidFill>
                <a:effectLst/>
                <a:uLnTx/>
                <a:uFillTx/>
                <a:latin typeface="Arial" panose="020B0604020202020204" pitchFamily="34" charset="0"/>
                <a:ea typeface="+mn-ea"/>
                <a:cs typeface="+mn-cs"/>
              </a:rPr>
              <a:t>Clase anterior</a:t>
            </a:r>
            <a:endParaRPr kumimoji="0" lang="es-ES" sz="2400" b="1" i="0" u="none" strike="noStrike" kern="1200" cap="none" spc="0" normalizeH="0" baseline="0" noProof="0" dirty="0">
              <a:ln>
                <a:noFill/>
              </a:ln>
              <a:solidFill>
                <a:srgbClr val="000066"/>
              </a:solidFill>
              <a:effectLst/>
              <a:uLnTx/>
              <a:uFillTx/>
              <a:latin typeface="Arial" panose="020B0604020202020204" pitchFamily="34" charset="0"/>
              <a:ea typeface="+mn-ea"/>
              <a:cs typeface="+mn-cs"/>
            </a:endParaRPr>
          </a:p>
        </p:txBody>
      </p:sp>
      <p:pic>
        <p:nvPicPr>
          <p:cNvPr id="4" name="Imagen 3">
            <a:extLst>
              <a:ext uri="{FF2B5EF4-FFF2-40B4-BE49-F238E27FC236}">
                <a16:creationId xmlns:a16="http://schemas.microsoft.com/office/drawing/2014/main" id="{150A9F39-EB76-4476-94A5-35E35F77F85C}"/>
              </a:ext>
            </a:extLst>
          </p:cNvPr>
          <p:cNvPicPr>
            <a:picLocks noChangeAspect="1"/>
          </p:cNvPicPr>
          <p:nvPr/>
        </p:nvPicPr>
        <p:blipFill>
          <a:blip r:embed="rId3"/>
          <a:stretch>
            <a:fillRect/>
          </a:stretch>
        </p:blipFill>
        <p:spPr>
          <a:xfrm>
            <a:off x="3079513" y="2276872"/>
            <a:ext cx="3524724" cy="2592288"/>
          </a:xfrm>
          <a:prstGeom prst="rect">
            <a:avLst/>
          </a:prstGeom>
        </p:spPr>
      </p:pic>
    </p:spTree>
    <p:extLst>
      <p:ext uri="{BB962C8B-B14F-4D97-AF65-F5344CB8AC3E}">
        <p14:creationId xmlns:p14="http://schemas.microsoft.com/office/powerpoint/2010/main" val="120917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1322252" y="238261"/>
            <a:ext cx="6850147" cy="400110"/>
          </a:xfrm>
          <a:prstGeom prst="rect">
            <a:avLst/>
          </a:prstGeom>
          <a:solidFill>
            <a:srgbClr val="66FF33"/>
          </a:solidFill>
          <a:ln w="63500">
            <a:solidFill>
              <a:srgbClr val="002060"/>
            </a:solidFill>
          </a:ln>
        </p:spPr>
        <p:txBody>
          <a:bodyPr wrap="square">
            <a:spAutoFit/>
          </a:bodyPr>
          <a:lstStyle/>
          <a:p>
            <a:pPr algn="ctr"/>
            <a:r>
              <a:rPr lang="es-MX" sz="2000" b="1" dirty="0"/>
              <a:t>Chequeo anual a toda mujer en edad fértil y a su pareja</a:t>
            </a:r>
            <a:endParaRPr lang="es-MX" sz="2000" dirty="0"/>
          </a:p>
        </p:txBody>
      </p:sp>
      <p:sp>
        <p:nvSpPr>
          <p:cNvPr id="8" name="7 CuadroTexto"/>
          <p:cNvSpPr txBox="1"/>
          <p:nvPr/>
        </p:nvSpPr>
        <p:spPr>
          <a:xfrm>
            <a:off x="712839" y="1227952"/>
            <a:ext cx="7718320" cy="5078313"/>
          </a:xfrm>
          <a:prstGeom prst="rect">
            <a:avLst/>
          </a:prstGeom>
          <a:noFill/>
        </p:spPr>
        <p:txBody>
          <a:bodyPr wrap="square" rtlCol="0">
            <a:spAutoFit/>
          </a:bodyPr>
          <a:lstStyle/>
          <a:p>
            <a:pPr algn="just"/>
            <a:r>
              <a:rPr lang="es-MX" sz="2400" b="1" dirty="0">
                <a:solidFill>
                  <a:srgbClr val="0000FF"/>
                </a:solidFill>
                <a:cs typeface="Arial" pitchFamily="34" charset="0"/>
              </a:rPr>
              <a:t>Término designado para el seguimiento de la pareja que no ha sido caracterizada como riesgo preconcepcional, independientemente de que refiera o no tener relaciones sexuales, pareja estable o deseo de tener hijos. </a:t>
            </a:r>
          </a:p>
          <a:p>
            <a:pPr algn="just"/>
            <a:endParaRPr lang="es-MX" sz="2400" b="1" dirty="0">
              <a:solidFill>
                <a:srgbClr val="0000FF"/>
              </a:solidFill>
              <a:cs typeface="Arial" pitchFamily="34" charset="0"/>
            </a:endParaRPr>
          </a:p>
          <a:p>
            <a:pPr algn="just"/>
            <a:r>
              <a:rPr lang="es-MX" sz="2400" b="1" dirty="0">
                <a:solidFill>
                  <a:srgbClr val="0000FF"/>
                </a:solidFill>
                <a:cs typeface="Arial" pitchFamily="34" charset="0"/>
              </a:rPr>
              <a:t>Estudio clínico y psicológico de la pareja al menos 6 meses antes de la fecundación del embarazo deseado.</a:t>
            </a:r>
          </a:p>
          <a:p>
            <a:pPr algn="just"/>
            <a:endParaRPr lang="es-MX" sz="2400" b="1" dirty="0">
              <a:solidFill>
                <a:srgbClr val="0000FF"/>
              </a:solidFill>
              <a:cs typeface="Arial" pitchFamily="34" charset="0"/>
            </a:endParaRPr>
          </a:p>
          <a:p>
            <a:pPr algn="just"/>
            <a:r>
              <a:rPr lang="es-MX" sz="2400" b="1" dirty="0">
                <a:solidFill>
                  <a:srgbClr val="0000FF"/>
                </a:solidFill>
                <a:cs typeface="Arial" pitchFamily="34" charset="0"/>
              </a:rPr>
              <a:t>Complementación con (Mufer y ácido fólico</a:t>
            </a:r>
            <a:r>
              <a:rPr lang="es-MX" b="1" dirty="0">
                <a:solidFill>
                  <a:srgbClr val="0000FF"/>
                </a:solidFill>
                <a:cs typeface="Arial" pitchFamily="34" charset="0"/>
              </a:rPr>
              <a:t>). </a:t>
            </a:r>
          </a:p>
          <a:p>
            <a:pPr algn="just"/>
            <a:r>
              <a:rPr lang="es-MX" b="1" dirty="0">
                <a:solidFill>
                  <a:srgbClr val="0000FF"/>
                </a:solidFill>
                <a:cs typeface="Arial" pitchFamily="34" charset="0"/>
              </a:rPr>
              <a:t>180 mg de Fumarato ferroso equivalente a 59.4 mg de hierro elemental y 0.4 mg de ácido fólico.</a:t>
            </a:r>
          </a:p>
          <a:p>
            <a:pPr algn="just"/>
            <a:endParaRPr lang="es-MX" sz="2400" b="1" dirty="0">
              <a:solidFill>
                <a:srgbClr val="0000FF"/>
              </a:solidFill>
              <a:cs typeface="Arial" pitchFamily="34" charset="0"/>
            </a:endParaRPr>
          </a:p>
        </p:txBody>
      </p:sp>
      <p:sp>
        <p:nvSpPr>
          <p:cNvPr id="10" name="9 Marco"/>
          <p:cNvSpPr/>
          <p:nvPr/>
        </p:nvSpPr>
        <p:spPr>
          <a:xfrm>
            <a:off x="569983" y="945463"/>
            <a:ext cx="8004033" cy="5435865"/>
          </a:xfrm>
          <a:prstGeom prst="frame">
            <a:avLst>
              <a:gd name="adj1" fmla="val 966"/>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30647" y="188640"/>
            <a:ext cx="8507288" cy="5851525"/>
          </a:xfrm>
        </p:spPr>
        <p:txBody>
          <a:bodyPr>
            <a:normAutofit/>
          </a:bodyPr>
          <a:lstStyle/>
          <a:p>
            <a:pPr marL="0" indent="0">
              <a:buNone/>
            </a:pPr>
            <a:endParaRPr lang="es-ES" b="1" dirty="0"/>
          </a:p>
          <a:p>
            <a:pPr marL="0" indent="0">
              <a:buNone/>
            </a:pPr>
            <a:endParaRPr lang="es-ES" b="1" dirty="0"/>
          </a:p>
          <a:p>
            <a:pPr marL="0" indent="0">
              <a:buNone/>
            </a:pPr>
            <a:endParaRPr lang="es-ES" b="1" dirty="0"/>
          </a:p>
          <a:p>
            <a:pPr marL="0" indent="0">
              <a:buNone/>
            </a:pPr>
            <a:endParaRPr lang="es-ES" b="1" dirty="0"/>
          </a:p>
          <a:p>
            <a:pPr marL="0" indent="0">
              <a:buNone/>
            </a:pPr>
            <a:r>
              <a:rPr lang="es-ES" b="1" dirty="0"/>
              <a:t> </a:t>
            </a:r>
            <a:endParaRPr lang="es-ES" dirty="0"/>
          </a:p>
          <a:p>
            <a:pPr marL="0" indent="0">
              <a:buNone/>
            </a:pPr>
            <a:endParaRPr lang="es-ES" dirty="0"/>
          </a:p>
          <a:p>
            <a:endParaRPr lang="es-ES" dirty="0"/>
          </a:p>
          <a:p>
            <a:endParaRPr lang="es-ES" dirty="0"/>
          </a:p>
        </p:txBody>
      </p:sp>
      <p:sp>
        <p:nvSpPr>
          <p:cNvPr id="11" name="Rectángulo 10"/>
          <p:cNvSpPr/>
          <p:nvPr/>
        </p:nvSpPr>
        <p:spPr>
          <a:xfrm>
            <a:off x="1721821" y="457330"/>
            <a:ext cx="5149552" cy="914400"/>
          </a:xfrm>
          <a:prstGeom prst="rect">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panose="020B0604020202020204" pitchFamily="34" charset="0"/>
                <a:cs typeface="Arial" panose="020B0604020202020204" pitchFamily="34" charset="0"/>
              </a:rPr>
              <a:t>Caso controlado</a:t>
            </a:r>
          </a:p>
        </p:txBody>
      </p:sp>
      <p:sp>
        <p:nvSpPr>
          <p:cNvPr id="4" name="Rectángulo 3">
            <a:extLst>
              <a:ext uri="{FF2B5EF4-FFF2-40B4-BE49-F238E27FC236}">
                <a16:creationId xmlns:a16="http://schemas.microsoft.com/office/drawing/2014/main" id="{D5902949-C47D-4C9D-A417-3693B36C79EB}"/>
              </a:ext>
            </a:extLst>
          </p:cNvPr>
          <p:cNvSpPr/>
          <p:nvPr/>
        </p:nvSpPr>
        <p:spPr>
          <a:xfrm>
            <a:off x="306065" y="1859340"/>
            <a:ext cx="8531869" cy="4154984"/>
          </a:xfrm>
          <a:prstGeom prst="rect">
            <a:avLst/>
          </a:prstGeom>
        </p:spPr>
        <p:txBody>
          <a:bodyPr wrap="square">
            <a:spAutoFit/>
          </a:bodyPr>
          <a:lstStyle/>
          <a:p>
            <a:pPr marL="457200" indent="-457200" algn="just">
              <a:buFont typeface="+mj-lt"/>
              <a:buAutoNum type="arabicPeriod"/>
            </a:pPr>
            <a:r>
              <a:rPr lang="es-MX" sz="2400" b="1" dirty="0">
                <a:solidFill>
                  <a:srgbClr val="0000FF"/>
                </a:solidFill>
              </a:rPr>
              <a:t>Cuando existe constancia en la historia clínica del pensamiento médico. </a:t>
            </a:r>
          </a:p>
          <a:p>
            <a:pPr marL="457200" indent="-457200" algn="just">
              <a:buFont typeface="+mj-lt"/>
              <a:buAutoNum type="arabicPeriod"/>
            </a:pPr>
            <a:endParaRPr lang="es-MX" sz="2400" b="1" dirty="0">
              <a:solidFill>
                <a:srgbClr val="0000FF"/>
              </a:solidFill>
            </a:endParaRPr>
          </a:p>
          <a:p>
            <a:pPr marL="457200" indent="-457200" algn="just">
              <a:buFont typeface="+mj-lt"/>
              <a:buAutoNum type="arabicPeriod"/>
            </a:pPr>
            <a:r>
              <a:rPr lang="es-MX" sz="2400" b="1" dirty="0">
                <a:solidFill>
                  <a:srgbClr val="0000FF"/>
                </a:solidFill>
              </a:rPr>
              <a:t>Se comprueba en la historia clínica un protocolo escrito que incluye:</a:t>
            </a:r>
          </a:p>
          <a:p>
            <a:pPr algn="just"/>
            <a:endParaRPr lang="es-MX" sz="2400" b="1" dirty="0">
              <a:solidFill>
                <a:srgbClr val="0000FF"/>
              </a:solidFill>
            </a:endParaRPr>
          </a:p>
          <a:p>
            <a:pPr marL="1257300" lvl="2" indent="-342900" algn="just">
              <a:buFont typeface="Wingdings" panose="05000000000000000000" pitchFamily="2" charset="2"/>
              <a:buChar char="Ø"/>
            </a:pPr>
            <a:r>
              <a:rPr lang="es-MX" sz="2400" b="1" dirty="0"/>
              <a:t>Negociación con la pareja, </a:t>
            </a:r>
          </a:p>
          <a:p>
            <a:pPr marL="1257300" lvl="2" indent="-342900" algn="just">
              <a:buFont typeface="Wingdings" panose="05000000000000000000" pitchFamily="2" charset="2"/>
              <a:buChar char="Ø"/>
            </a:pPr>
            <a:r>
              <a:rPr lang="es-MX" sz="2400" b="1" dirty="0"/>
              <a:t>Consentimiento informado, </a:t>
            </a:r>
          </a:p>
          <a:p>
            <a:pPr marL="1257300" lvl="2" indent="-342900" algn="just">
              <a:buFont typeface="Wingdings" panose="05000000000000000000" pitchFamily="2" charset="2"/>
              <a:buChar char="Ø"/>
            </a:pPr>
            <a:r>
              <a:rPr lang="es-MX" sz="2400" b="1" dirty="0"/>
              <a:t>Plan o programa para modificar el riesgo,    que propone el método anticonceptivo para el aplazamiento transitorio del embarazo.</a:t>
            </a:r>
          </a:p>
        </p:txBody>
      </p:sp>
    </p:spTree>
    <p:extLst>
      <p:ext uri="{BB962C8B-B14F-4D97-AF65-F5344CB8AC3E}">
        <p14:creationId xmlns:p14="http://schemas.microsoft.com/office/powerpoint/2010/main" val="14170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p:cNvSpPr/>
          <p:nvPr/>
        </p:nvSpPr>
        <p:spPr>
          <a:xfrm>
            <a:off x="1721821" y="457330"/>
            <a:ext cx="5149552" cy="914400"/>
          </a:xfrm>
          <a:prstGeom prst="rect">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latin typeface="Arial" panose="020B0604020202020204" pitchFamily="34" charset="0"/>
                <a:cs typeface="Arial" panose="020B0604020202020204" pitchFamily="34" charset="0"/>
              </a:rPr>
              <a:t>Salen del control</a:t>
            </a:r>
          </a:p>
        </p:txBody>
      </p:sp>
      <p:sp>
        <p:nvSpPr>
          <p:cNvPr id="2" name="Rectángulo 1">
            <a:extLst>
              <a:ext uri="{FF2B5EF4-FFF2-40B4-BE49-F238E27FC236}">
                <a16:creationId xmlns:a16="http://schemas.microsoft.com/office/drawing/2014/main" id="{84C086C6-DA14-4F02-817F-65C889C512C1}"/>
              </a:ext>
            </a:extLst>
          </p:cNvPr>
          <p:cNvSpPr/>
          <p:nvPr/>
        </p:nvSpPr>
        <p:spPr>
          <a:xfrm>
            <a:off x="539552" y="2274838"/>
            <a:ext cx="8280920" cy="2677656"/>
          </a:xfrm>
          <a:prstGeom prst="rect">
            <a:avLst/>
          </a:prstGeom>
          <a:solidFill>
            <a:srgbClr val="66FF66"/>
          </a:solidFill>
        </p:spPr>
        <p:txBody>
          <a:bodyPr wrap="square">
            <a:spAutoFit/>
          </a:bodyPr>
          <a:lstStyle/>
          <a:p>
            <a:pPr marL="457200" indent="-457200" algn="just">
              <a:buFont typeface="+mj-lt"/>
              <a:buAutoNum type="arabicPeriod"/>
            </a:pPr>
            <a:r>
              <a:rPr lang="es-MX" sz="2400" b="1" dirty="0">
                <a:solidFill>
                  <a:srgbClr val="0000FF"/>
                </a:solidFill>
              </a:rPr>
              <a:t>Mujeres que usan anticoncepción permanente y no desean tener hijos. </a:t>
            </a:r>
          </a:p>
          <a:p>
            <a:pPr marL="457200" indent="-457200" algn="just">
              <a:buFont typeface="+mj-lt"/>
              <a:buAutoNum type="arabicPeriod"/>
            </a:pPr>
            <a:endParaRPr lang="es-MX" sz="2400" b="1" dirty="0">
              <a:solidFill>
                <a:srgbClr val="0000FF"/>
              </a:solidFill>
            </a:endParaRPr>
          </a:p>
          <a:p>
            <a:pPr marL="457200" indent="-457200" algn="just">
              <a:buFont typeface="+mj-lt"/>
              <a:buAutoNum type="arabicPeriod"/>
            </a:pPr>
            <a:r>
              <a:rPr lang="es-MX" sz="2400" b="1" dirty="0">
                <a:solidFill>
                  <a:srgbClr val="0000FF"/>
                </a:solidFill>
              </a:rPr>
              <a:t>No desean el embarazo y usan método anticonceptivo de larga duración y larga eficacia.</a:t>
            </a:r>
          </a:p>
          <a:p>
            <a:pPr marL="457200" indent="-457200" algn="just">
              <a:buFont typeface="+mj-lt"/>
              <a:buAutoNum type="arabicPeriod"/>
            </a:pPr>
            <a:endParaRPr lang="es-MX" sz="2400" b="1" dirty="0">
              <a:solidFill>
                <a:srgbClr val="0000FF"/>
              </a:solidFill>
            </a:endParaRPr>
          </a:p>
          <a:p>
            <a:pPr marL="457200" indent="-457200" algn="just">
              <a:buFont typeface="+mj-lt"/>
              <a:buAutoNum type="arabicPeriod"/>
            </a:pPr>
            <a:r>
              <a:rPr lang="es-MX" sz="2400" b="1" dirty="0">
                <a:solidFill>
                  <a:srgbClr val="0000FF"/>
                </a:solidFill>
              </a:rPr>
              <a:t>Desaparición de la condición de riesgo.</a:t>
            </a:r>
          </a:p>
        </p:txBody>
      </p:sp>
    </p:spTree>
    <p:extLst>
      <p:ext uri="{BB962C8B-B14F-4D97-AF65-F5344CB8AC3E}">
        <p14:creationId xmlns:p14="http://schemas.microsoft.com/office/powerpoint/2010/main" val="34046804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50169" y="2818243"/>
            <a:ext cx="7494239" cy="3170099"/>
          </a:xfrm>
          <a:prstGeom prst="rect">
            <a:avLst/>
          </a:prstGeom>
          <a:noFill/>
        </p:spPr>
        <p:txBody>
          <a:bodyPr wrap="square" rtlCol="0">
            <a:spAutoFit/>
          </a:bodyPr>
          <a:lstStyle/>
          <a:p>
            <a:pPr algn="just"/>
            <a:r>
              <a:rPr lang="es-MX" sz="2000" b="1" dirty="0">
                <a:solidFill>
                  <a:srgbClr val="0000FF"/>
                </a:solidFill>
              </a:rPr>
              <a:t>Examen médico completo, que incluye interrogatorio y examen físico.</a:t>
            </a:r>
          </a:p>
          <a:p>
            <a:pPr algn="just"/>
            <a:endParaRPr lang="es-MX" sz="2000" b="1" dirty="0">
              <a:solidFill>
                <a:srgbClr val="0000FF"/>
              </a:solidFill>
            </a:endParaRPr>
          </a:p>
          <a:p>
            <a:pPr algn="just"/>
            <a:r>
              <a:rPr lang="es-MX" sz="2000" b="1" dirty="0">
                <a:solidFill>
                  <a:srgbClr val="0000FF"/>
                </a:solidFill>
              </a:rPr>
              <a:t>Electrocardiograma y fondo de ojo a todas las mayores de 35 años con sospechas de riesgo cardiovascular. Deben ser evaluadas por el clínico.</a:t>
            </a:r>
          </a:p>
          <a:p>
            <a:pPr algn="just"/>
            <a:endParaRPr lang="es-MX" sz="2000" b="1" dirty="0">
              <a:solidFill>
                <a:srgbClr val="0000FF"/>
              </a:solidFill>
            </a:endParaRPr>
          </a:p>
          <a:p>
            <a:pPr algn="just"/>
            <a:r>
              <a:rPr lang="es-MX" sz="2000" b="1" dirty="0">
                <a:solidFill>
                  <a:srgbClr val="0000FF"/>
                </a:solidFill>
              </a:rPr>
              <a:t>Exámenes de laboratorios básicos , que incluyen hemograma completo , grupo y factor, Examen de orina, urocultivo a mayores de 30 años</a:t>
            </a:r>
          </a:p>
        </p:txBody>
      </p:sp>
      <p:sp>
        <p:nvSpPr>
          <p:cNvPr id="6" name="Llamada con línea 3 (borde y barra de énfasis) 5"/>
          <p:cNvSpPr/>
          <p:nvPr/>
        </p:nvSpPr>
        <p:spPr>
          <a:xfrm rot="5400000">
            <a:off x="2450468" y="476153"/>
            <a:ext cx="4032447" cy="7854278"/>
          </a:xfrm>
          <a:prstGeom prst="accentBorderCallout3">
            <a:avLst>
              <a:gd name="adj1" fmla="val 49794"/>
              <a:gd name="adj2" fmla="val -3044"/>
              <a:gd name="adj3" fmla="val 64408"/>
              <a:gd name="adj4" fmla="val -22623"/>
              <a:gd name="adj5" fmla="val 1868"/>
              <a:gd name="adj6" fmla="val -22012"/>
              <a:gd name="adj7" fmla="val -468"/>
              <a:gd name="adj8" fmla="val -36587"/>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2411760" y="412801"/>
            <a:ext cx="6192687" cy="461665"/>
          </a:xfrm>
          <a:prstGeom prst="rect">
            <a:avLst/>
          </a:prstGeom>
          <a:solidFill>
            <a:srgbClr val="66FF33">
              <a:alpha val="34902"/>
            </a:srgbClr>
          </a:solidFill>
          <a:ln w="38100">
            <a:solidFill>
              <a:srgbClr val="002060"/>
            </a:solidFill>
          </a:ln>
        </p:spPr>
        <p:txBody>
          <a:bodyPr wrap="square">
            <a:spAutoFit/>
          </a:bodyPr>
          <a:lstStyle/>
          <a:p>
            <a:pPr algn="ctr"/>
            <a:r>
              <a:rPr lang="es-MX" sz="2400" b="1" dirty="0"/>
              <a:t>Calidad de la atención médica al riesgo</a:t>
            </a:r>
          </a:p>
        </p:txBody>
      </p:sp>
    </p:spTree>
    <p:extLst>
      <p:ext uri="{BB962C8B-B14F-4D97-AF65-F5344CB8AC3E}">
        <p14:creationId xmlns:p14="http://schemas.microsoft.com/office/powerpoint/2010/main" val="675565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19571" y="2510466"/>
            <a:ext cx="7494239" cy="3785652"/>
          </a:xfrm>
          <a:prstGeom prst="rect">
            <a:avLst/>
          </a:prstGeom>
          <a:noFill/>
        </p:spPr>
        <p:txBody>
          <a:bodyPr wrap="square" rtlCol="0">
            <a:spAutoFit/>
          </a:bodyPr>
          <a:lstStyle/>
          <a:p>
            <a:pPr algn="just"/>
            <a:r>
              <a:rPr lang="es-MX" sz="2000" b="1" dirty="0">
                <a:solidFill>
                  <a:srgbClr val="0000FF"/>
                </a:solidFill>
              </a:rPr>
              <a:t>Evaluación Nutricional, utilizando los recursos disponibles para su corrección.</a:t>
            </a:r>
          </a:p>
          <a:p>
            <a:pPr algn="just"/>
            <a:endParaRPr lang="es-MX" sz="2000" b="1" dirty="0">
              <a:solidFill>
                <a:srgbClr val="0000FF"/>
              </a:solidFill>
            </a:endParaRPr>
          </a:p>
          <a:p>
            <a:pPr algn="just"/>
            <a:r>
              <a:rPr lang="es-MX" sz="2000" b="1" dirty="0">
                <a:solidFill>
                  <a:srgbClr val="0000FF"/>
                </a:solidFill>
              </a:rPr>
              <a:t>Estudio completo de la anemia (menos de 11 gramos) que incluye hierro sérico . Tratamiento completo de la anemia en cada caso.</a:t>
            </a:r>
          </a:p>
          <a:p>
            <a:pPr algn="just"/>
            <a:endParaRPr lang="es-MX" sz="2000" b="1" dirty="0">
              <a:solidFill>
                <a:srgbClr val="0000FF"/>
              </a:solidFill>
            </a:endParaRPr>
          </a:p>
          <a:p>
            <a:pPr algn="just"/>
            <a:r>
              <a:rPr lang="es-MX" sz="2000" b="1" dirty="0">
                <a:solidFill>
                  <a:srgbClr val="0000FF"/>
                </a:solidFill>
              </a:rPr>
              <a:t>Tratamiento de la Bacteriuria asintomática y sepsis urinaria de forma completa .</a:t>
            </a:r>
          </a:p>
          <a:p>
            <a:pPr algn="just"/>
            <a:endParaRPr lang="es-MX" sz="2000" b="1" dirty="0">
              <a:solidFill>
                <a:srgbClr val="0000FF"/>
              </a:solidFill>
            </a:endParaRPr>
          </a:p>
          <a:p>
            <a:pPr algn="just"/>
            <a:r>
              <a:rPr lang="es-MX" sz="2000" b="1" dirty="0">
                <a:solidFill>
                  <a:srgbClr val="0000FF"/>
                </a:solidFill>
              </a:rPr>
              <a:t>Equilibrio y compensación de las diabéticas según programa.</a:t>
            </a:r>
          </a:p>
        </p:txBody>
      </p:sp>
      <p:sp>
        <p:nvSpPr>
          <p:cNvPr id="6" name="Llamada con línea 3 (borde y barra de énfasis) 5"/>
          <p:cNvSpPr/>
          <p:nvPr/>
        </p:nvSpPr>
        <p:spPr>
          <a:xfrm rot="5400000">
            <a:off x="2450468" y="476153"/>
            <a:ext cx="4032447" cy="7854278"/>
          </a:xfrm>
          <a:prstGeom prst="accentBorderCallout3">
            <a:avLst>
              <a:gd name="adj1" fmla="val 49794"/>
              <a:gd name="adj2" fmla="val -3044"/>
              <a:gd name="adj3" fmla="val 64408"/>
              <a:gd name="adj4" fmla="val -22623"/>
              <a:gd name="adj5" fmla="val 1868"/>
              <a:gd name="adj6" fmla="val -22012"/>
              <a:gd name="adj7" fmla="val -468"/>
              <a:gd name="adj8" fmla="val -36587"/>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Rectángulo"/>
          <p:cNvSpPr/>
          <p:nvPr/>
        </p:nvSpPr>
        <p:spPr>
          <a:xfrm>
            <a:off x="2339752" y="412801"/>
            <a:ext cx="6264695" cy="461665"/>
          </a:xfrm>
          <a:prstGeom prst="rect">
            <a:avLst/>
          </a:prstGeom>
          <a:solidFill>
            <a:srgbClr val="66FF33">
              <a:alpha val="34902"/>
            </a:srgbClr>
          </a:solidFill>
          <a:ln w="38100">
            <a:solidFill>
              <a:srgbClr val="002060"/>
            </a:solidFill>
          </a:ln>
        </p:spPr>
        <p:txBody>
          <a:bodyPr wrap="square">
            <a:spAutoFit/>
          </a:bodyPr>
          <a:lstStyle/>
          <a:p>
            <a:pPr algn="ctr"/>
            <a:r>
              <a:rPr lang="es-MX" sz="2400" b="1" dirty="0"/>
              <a:t>Calidad de la atención médica al riesgo</a:t>
            </a:r>
          </a:p>
        </p:txBody>
      </p:sp>
    </p:spTree>
    <p:extLst>
      <p:ext uri="{BB962C8B-B14F-4D97-AF65-F5344CB8AC3E}">
        <p14:creationId xmlns:p14="http://schemas.microsoft.com/office/powerpoint/2010/main" val="3736225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4"/>
          <p:cNvSpPr txBox="1"/>
          <p:nvPr/>
        </p:nvSpPr>
        <p:spPr>
          <a:xfrm>
            <a:off x="1520109" y="1412776"/>
            <a:ext cx="7201607" cy="3170099"/>
          </a:xfrm>
          <a:prstGeom prst="rect">
            <a:avLst/>
          </a:prstGeom>
          <a:solidFill>
            <a:srgbClr val="66FF33"/>
          </a:solidFill>
          <a:ln w="63500">
            <a:noFill/>
          </a:ln>
        </p:spPr>
        <p:txBody>
          <a:bodyPr wrap="square">
            <a:spAutoFit/>
          </a:bodyPr>
          <a:lstStyle/>
          <a:p>
            <a:pPr marL="342900" indent="-342900" algn="just">
              <a:buFont typeface="Wingdings" panose="05000000000000000000" pitchFamily="2" charset="2"/>
              <a:buChar char="ü"/>
            </a:pPr>
            <a:r>
              <a:rPr lang="es-MX" sz="2000" dirty="0"/>
              <a:t>El control del Riesgo preconcepcional es una actividad específica desarrollada por el médico de la familia.</a:t>
            </a:r>
          </a:p>
          <a:p>
            <a:pPr marL="342900" indent="-342900" algn="just">
              <a:buFont typeface="Wingdings" panose="05000000000000000000" pitchFamily="2" charset="2"/>
              <a:buChar char="ü"/>
            </a:pPr>
            <a:endParaRPr lang="es-MX" sz="2000" dirty="0"/>
          </a:p>
          <a:p>
            <a:pPr marL="342900" indent="-342900" algn="just">
              <a:buFont typeface="Wingdings" panose="05000000000000000000" pitchFamily="2" charset="2"/>
              <a:buChar char="ü"/>
            </a:pPr>
            <a:r>
              <a:rPr lang="es-MX" sz="2000" dirty="0"/>
              <a:t>Su control permite mejorar la salud sexual y reproductiva de las mujeres y parejas con el objetivo de lograr embarazos saludables y oportunos </a:t>
            </a:r>
          </a:p>
          <a:p>
            <a:pPr marL="342900" indent="-342900" algn="just">
              <a:buFont typeface="Wingdings" panose="05000000000000000000" pitchFamily="2" charset="2"/>
              <a:buChar char="ü"/>
            </a:pPr>
            <a:endParaRPr lang="es-MX" sz="2000" dirty="0"/>
          </a:p>
          <a:p>
            <a:pPr marL="342900" indent="-342900" algn="just">
              <a:buFont typeface="Wingdings" panose="05000000000000000000" pitchFamily="2" charset="2"/>
              <a:buChar char="ü"/>
            </a:pPr>
            <a:r>
              <a:rPr lang="es-MX" sz="2000" dirty="0"/>
              <a:t>Con el control del riesgo se logra elevar la calidad de vida de madres e hijos y por consiguiente elevar el estado de salud de la población.</a:t>
            </a:r>
          </a:p>
        </p:txBody>
      </p:sp>
      <p:sp>
        <p:nvSpPr>
          <p:cNvPr id="7" name="6 CuadroTexto"/>
          <p:cNvSpPr txBox="1"/>
          <p:nvPr/>
        </p:nvSpPr>
        <p:spPr>
          <a:xfrm>
            <a:off x="3533825" y="470037"/>
            <a:ext cx="3960440" cy="461665"/>
          </a:xfrm>
          <a:prstGeom prst="rect">
            <a:avLst/>
          </a:prstGeom>
          <a:solidFill>
            <a:srgbClr val="002060"/>
          </a:solidFill>
          <a:ln>
            <a:solidFill>
              <a:srgbClr val="002060"/>
            </a:solidFill>
          </a:ln>
        </p:spPr>
        <p:txBody>
          <a:bodyPr wrap="square" rtlCol="0">
            <a:spAutoFit/>
          </a:bodyPr>
          <a:lstStyle/>
          <a:p>
            <a:pPr algn="ctr"/>
            <a:r>
              <a:rPr lang="es-ES" sz="2400" b="1" dirty="0">
                <a:solidFill>
                  <a:schemeClr val="bg1"/>
                </a:solidFill>
              </a:rPr>
              <a:t>CONCLUSIONES</a:t>
            </a:r>
            <a:endParaRPr lang="es-MX" sz="2400" b="1" dirty="0">
              <a:solidFill>
                <a:schemeClr val="bg1"/>
              </a:solidFill>
            </a:endParaRPr>
          </a:p>
        </p:txBody>
      </p:sp>
      <p:sp>
        <p:nvSpPr>
          <p:cNvPr id="4" name="Llamada con línea 3 (borde y barra de énfasis) 3"/>
          <p:cNvSpPr/>
          <p:nvPr/>
        </p:nvSpPr>
        <p:spPr>
          <a:xfrm>
            <a:off x="1420548" y="1267013"/>
            <a:ext cx="7400731" cy="3602147"/>
          </a:xfrm>
          <a:prstGeom prst="accentBorderCallout3">
            <a:avLst>
              <a:gd name="adj1" fmla="val 51445"/>
              <a:gd name="adj2" fmla="val -5059"/>
              <a:gd name="adj3" fmla="val 51445"/>
              <a:gd name="adj4" fmla="val -13321"/>
              <a:gd name="adj5" fmla="val -16440"/>
              <a:gd name="adj6" fmla="val -13064"/>
              <a:gd name="adj7" fmla="val -16096"/>
              <a:gd name="adj8" fmla="val 28991"/>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646967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CuadroTexto 1"/>
          <p:cNvSpPr txBox="1">
            <a:spLocks noChangeArrowheads="1"/>
          </p:cNvSpPr>
          <p:nvPr/>
        </p:nvSpPr>
        <p:spPr bwMode="auto">
          <a:xfrm>
            <a:off x="787602" y="1443201"/>
            <a:ext cx="7712812" cy="3785652"/>
          </a:xfrm>
          <a:prstGeom prst="rect">
            <a:avLst/>
          </a:prstGeom>
          <a:solidFill>
            <a:srgbClr val="66FFFF"/>
          </a:solidFill>
          <a:ln w="63500">
            <a:no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s-ES" altLang="es-ES" sz="2400" b="1" dirty="0"/>
              <a:t>¿Qué importancia tiene el conocimiento de los factores de riesgos preconcepcional?</a:t>
            </a:r>
          </a:p>
          <a:p>
            <a:pPr algn="just">
              <a:spcBef>
                <a:spcPct val="0"/>
              </a:spcBef>
              <a:buNone/>
            </a:pPr>
            <a:endParaRPr lang="es-ES" altLang="es-ES" sz="2400" b="1" dirty="0"/>
          </a:p>
          <a:p>
            <a:pPr algn="just">
              <a:spcBef>
                <a:spcPct val="0"/>
              </a:spcBef>
              <a:buNone/>
            </a:pPr>
            <a:r>
              <a:rPr lang="es-ES" altLang="es-ES" sz="2400" b="1" dirty="0"/>
              <a:t>¿Qué acciones se deben desarrollar por el Médico de familia para controlar el riesgo en las adolescentes?</a:t>
            </a:r>
          </a:p>
          <a:p>
            <a:pPr algn="just">
              <a:spcBef>
                <a:spcPct val="0"/>
              </a:spcBef>
              <a:buNone/>
            </a:pPr>
            <a:endParaRPr lang="es-ES" altLang="es-ES" sz="2400" b="1" dirty="0"/>
          </a:p>
          <a:p>
            <a:pPr algn="just">
              <a:spcBef>
                <a:spcPct val="0"/>
              </a:spcBef>
              <a:buNone/>
            </a:pPr>
            <a:r>
              <a:rPr lang="es-ES" altLang="es-ES" sz="2400" b="1" dirty="0"/>
              <a:t>¿Qué criterios se deben cumplir para plantear que un caso está controlado desde el manejo integral del riesgo preconcepcional?</a:t>
            </a:r>
          </a:p>
        </p:txBody>
      </p:sp>
      <p:sp>
        <p:nvSpPr>
          <p:cNvPr id="2" name="1 Marco"/>
          <p:cNvSpPr/>
          <p:nvPr/>
        </p:nvSpPr>
        <p:spPr>
          <a:xfrm>
            <a:off x="611560" y="980034"/>
            <a:ext cx="8125959" cy="5082143"/>
          </a:xfrm>
          <a:prstGeom prst="frame">
            <a:avLst>
              <a:gd name="adj1" fmla="val 934"/>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3" name="Retângulo 2"/>
          <p:cNvSpPr/>
          <p:nvPr/>
        </p:nvSpPr>
        <p:spPr>
          <a:xfrm>
            <a:off x="1529645" y="405359"/>
            <a:ext cx="6273875" cy="574675"/>
          </a:xfrm>
          <a:prstGeom prst="rect">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3200" b="1" dirty="0">
                <a:solidFill>
                  <a:schemeClr val="bg1"/>
                </a:solidFill>
                <a:latin typeface="Arial" pitchFamily="34" charset="0"/>
                <a:cs typeface="Arial" pitchFamily="34" charset="0"/>
              </a:rPr>
              <a:t>Preguntas de comprobación </a:t>
            </a:r>
            <a:endParaRPr lang="pt-BR" sz="3200" b="1" dirty="0">
              <a:solidFill>
                <a:schemeClr val="bg1"/>
              </a:solidFill>
              <a:latin typeface="Arial" pitchFamily="34" charset="0"/>
              <a:cs typeface="Arial" pitchFamily="34" charset="0"/>
            </a:endParaRPr>
          </a:p>
        </p:txBody>
      </p:sp>
      <p:sp>
        <p:nvSpPr>
          <p:cNvPr id="4" name="3 Estrella de 4 puntas"/>
          <p:cNvSpPr/>
          <p:nvPr/>
        </p:nvSpPr>
        <p:spPr>
          <a:xfrm>
            <a:off x="323528" y="1988841"/>
            <a:ext cx="576064" cy="575369"/>
          </a:xfrm>
          <a:prstGeom prst="star4">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Estrella de 4 puntas"/>
          <p:cNvSpPr/>
          <p:nvPr/>
        </p:nvSpPr>
        <p:spPr>
          <a:xfrm>
            <a:off x="323528" y="3501009"/>
            <a:ext cx="576064" cy="575369"/>
          </a:xfrm>
          <a:prstGeom prst="star4">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Estrella de 4 puntas"/>
          <p:cNvSpPr/>
          <p:nvPr/>
        </p:nvSpPr>
        <p:spPr>
          <a:xfrm>
            <a:off x="323528" y="4941169"/>
            <a:ext cx="576064" cy="575369"/>
          </a:xfrm>
          <a:prstGeom prst="star4">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Estrella de 4 puntas"/>
          <p:cNvSpPr/>
          <p:nvPr/>
        </p:nvSpPr>
        <p:spPr>
          <a:xfrm>
            <a:off x="8388424" y="1988841"/>
            <a:ext cx="576064" cy="575369"/>
          </a:xfrm>
          <a:prstGeom prst="star4">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Estrella de 4 puntas"/>
          <p:cNvSpPr/>
          <p:nvPr/>
        </p:nvSpPr>
        <p:spPr>
          <a:xfrm>
            <a:off x="8388424" y="3501009"/>
            <a:ext cx="576064" cy="575369"/>
          </a:xfrm>
          <a:prstGeom prst="star4">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Estrella de 4 puntas"/>
          <p:cNvSpPr/>
          <p:nvPr/>
        </p:nvSpPr>
        <p:spPr>
          <a:xfrm>
            <a:off x="8388424" y="4941169"/>
            <a:ext cx="576064" cy="575369"/>
          </a:xfrm>
          <a:prstGeom prst="star4">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12095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06546" y="797506"/>
            <a:ext cx="7992888" cy="461665"/>
          </a:xfrm>
          <a:prstGeom prst="rect">
            <a:avLst/>
          </a:prstGeom>
          <a:solidFill>
            <a:srgbClr val="FFFF00">
              <a:alpha val="22000"/>
            </a:srgbClr>
          </a:solidFill>
          <a:ln w="63500">
            <a:solidFill>
              <a:srgbClr val="002060"/>
            </a:solidFill>
          </a:ln>
        </p:spPr>
        <p:txBody>
          <a:bodyPr wrap="square" rtlCol="0">
            <a:spAutoFit/>
          </a:bodyPr>
          <a:lstStyle/>
          <a:p>
            <a:pPr algn="ctr"/>
            <a:r>
              <a:rPr lang="es-ES" altLang="es-ES" sz="2400" b="1" dirty="0">
                <a:solidFill>
                  <a:srgbClr val="0000FF"/>
                </a:solidFill>
                <a:cs typeface="Times New Roman" panose="02020603050405020304" pitchFamily="18" charset="0"/>
              </a:rPr>
              <a:t>Situación problémica</a:t>
            </a:r>
            <a:r>
              <a:rPr lang="es-ES" altLang="es-ES" sz="2400" dirty="0">
                <a:solidFill>
                  <a:srgbClr val="000000"/>
                </a:solidFill>
                <a:cs typeface="Times New Roman" panose="02020603050405020304" pitchFamily="18" charset="0"/>
              </a:rPr>
              <a:t>.</a:t>
            </a:r>
          </a:p>
        </p:txBody>
      </p:sp>
      <p:sp>
        <p:nvSpPr>
          <p:cNvPr id="3" name="Retângulo 2"/>
          <p:cNvSpPr/>
          <p:nvPr/>
        </p:nvSpPr>
        <p:spPr>
          <a:xfrm>
            <a:off x="1906588" y="188640"/>
            <a:ext cx="5257800" cy="57467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2400" b="1" dirty="0">
                <a:effectLst>
                  <a:outerShdw blurRad="38100" dist="38100" dir="2700000" algn="tl">
                    <a:srgbClr val="000000">
                      <a:alpha val="43137"/>
                    </a:srgbClr>
                  </a:outerShdw>
                </a:effectLst>
                <a:latin typeface="Arial" pitchFamily="34" charset="0"/>
                <a:cs typeface="Arial" pitchFamily="34" charset="0"/>
              </a:rPr>
              <a:t>ESTUDIO INDEPENDIENTE</a:t>
            </a:r>
            <a:endParaRPr lang="pt-BR"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4" name="3 Rectángulo redondeado"/>
          <p:cNvSpPr/>
          <p:nvPr/>
        </p:nvSpPr>
        <p:spPr>
          <a:xfrm>
            <a:off x="2051100" y="1571308"/>
            <a:ext cx="5977780" cy="4392488"/>
          </a:xfrm>
          <a:prstGeom prst="roundRect">
            <a:avLst/>
          </a:prstGeom>
          <a:solidFill>
            <a:schemeClr val="accent1">
              <a:alpha val="56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748" name="CuadroTexto 1"/>
          <p:cNvSpPr txBox="1">
            <a:spLocks noChangeArrowheads="1"/>
          </p:cNvSpPr>
          <p:nvPr/>
        </p:nvSpPr>
        <p:spPr bwMode="auto">
          <a:xfrm>
            <a:off x="1132178" y="3193807"/>
            <a:ext cx="7561336" cy="1569660"/>
          </a:xfrm>
          <a:prstGeom prst="rect">
            <a:avLst/>
          </a:prstGeom>
          <a:solidFill>
            <a:srgbClr val="FF99CC"/>
          </a:solidFill>
          <a:ln w="38100">
            <a:solidFill>
              <a:srgbClr val="00206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MX" altLang="es-ES" sz="2400" dirty="0">
                <a:solidFill>
                  <a:srgbClr val="000000"/>
                </a:solidFill>
                <a:cs typeface="Times New Roman" panose="02020603050405020304" pitchFamily="18" charset="0"/>
              </a:rPr>
              <a:t>¿Cuál sería el método anticonceptivo ideal ?</a:t>
            </a:r>
          </a:p>
          <a:p>
            <a:pPr algn="just">
              <a:spcBef>
                <a:spcPct val="0"/>
              </a:spcBef>
              <a:buFontTx/>
              <a:buNone/>
            </a:pPr>
            <a:r>
              <a:rPr lang="es-MX" altLang="es-ES" sz="2400" dirty="0">
                <a:solidFill>
                  <a:srgbClr val="000000"/>
                </a:solidFill>
                <a:cs typeface="Times New Roman" panose="02020603050405020304" pitchFamily="18" charset="0"/>
              </a:rPr>
              <a:t>¿ Qué método usted le recomendaría ?</a:t>
            </a:r>
          </a:p>
          <a:p>
            <a:pPr algn="just">
              <a:spcBef>
                <a:spcPct val="0"/>
              </a:spcBef>
              <a:buFontTx/>
              <a:buNone/>
            </a:pPr>
            <a:r>
              <a:rPr lang="es-MX" altLang="es-ES" sz="2400" dirty="0">
                <a:solidFill>
                  <a:srgbClr val="000000"/>
                </a:solidFill>
                <a:cs typeface="Times New Roman" panose="02020603050405020304" pitchFamily="18" charset="0"/>
              </a:rPr>
              <a:t>¿ Qué factores usted tendría en cuenta a la hora de seleccionarlo?</a:t>
            </a:r>
          </a:p>
        </p:txBody>
      </p:sp>
      <p:sp>
        <p:nvSpPr>
          <p:cNvPr id="6" name="CuadroTexto 1"/>
          <p:cNvSpPr txBox="1">
            <a:spLocks noChangeArrowheads="1"/>
          </p:cNvSpPr>
          <p:nvPr/>
        </p:nvSpPr>
        <p:spPr bwMode="auto">
          <a:xfrm>
            <a:off x="1022322" y="1756674"/>
            <a:ext cx="7561336" cy="1200329"/>
          </a:xfrm>
          <a:prstGeom prst="rect">
            <a:avLst/>
          </a:prstGeom>
          <a:solidFill>
            <a:srgbClr val="00B0F0"/>
          </a:solidFill>
          <a:ln w="38100">
            <a:solidFill>
              <a:srgbClr val="00206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MX" altLang="es-ES" sz="2400" dirty="0">
                <a:solidFill>
                  <a:srgbClr val="000000"/>
                </a:solidFill>
                <a:cs typeface="Times New Roman" panose="02020603050405020304" pitchFamily="18" charset="0"/>
              </a:rPr>
              <a:t>A la consulta de planificación familiar llega una adolescente de 15 años acompañada de sus padres  solicitando un método anticonceptivo. </a:t>
            </a:r>
          </a:p>
        </p:txBody>
      </p:sp>
      <p:sp>
        <p:nvSpPr>
          <p:cNvPr id="7" name="CuadroTexto 1"/>
          <p:cNvSpPr txBox="1">
            <a:spLocks noChangeArrowheads="1"/>
          </p:cNvSpPr>
          <p:nvPr/>
        </p:nvSpPr>
        <p:spPr bwMode="auto">
          <a:xfrm>
            <a:off x="1132178" y="5000271"/>
            <a:ext cx="7561336" cy="1200329"/>
          </a:xfrm>
          <a:prstGeom prst="rect">
            <a:avLst/>
          </a:prstGeom>
          <a:solidFill>
            <a:srgbClr val="66FF33"/>
          </a:solidFill>
          <a:ln w="38100">
            <a:solidFill>
              <a:srgbClr val="00206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ES" sz="2400" dirty="0">
                <a:solidFill>
                  <a:srgbClr val="000000"/>
                </a:solidFill>
                <a:cs typeface="Times New Roman" panose="02020603050405020304" pitchFamily="18" charset="0"/>
              </a:rPr>
              <a:t>Bibliografía Básica</a:t>
            </a:r>
          </a:p>
          <a:p>
            <a:pPr algn="just">
              <a:spcBef>
                <a:spcPct val="0"/>
              </a:spcBef>
              <a:buFontTx/>
              <a:buNone/>
            </a:pPr>
            <a:r>
              <a:rPr lang="es-ES" altLang="es-ES" sz="2400" dirty="0">
                <a:solidFill>
                  <a:srgbClr val="000000"/>
                </a:solidFill>
                <a:cs typeface="Times New Roman" panose="02020603050405020304" pitchFamily="18" charset="0"/>
              </a:rPr>
              <a:t>Bibliografía Complementaria</a:t>
            </a:r>
          </a:p>
          <a:p>
            <a:pPr algn="just">
              <a:spcBef>
                <a:spcPct val="0"/>
              </a:spcBef>
              <a:buFontTx/>
              <a:buNone/>
            </a:pPr>
            <a:r>
              <a:rPr lang="es-ES" altLang="es-ES" sz="2400" dirty="0">
                <a:solidFill>
                  <a:srgbClr val="000000"/>
                </a:solidFill>
                <a:cs typeface="Times New Roman" panose="02020603050405020304" pitchFamily="18" charset="0"/>
              </a:rPr>
              <a:t>Infomed</a:t>
            </a:r>
          </a:p>
        </p:txBody>
      </p:sp>
      <p:sp>
        <p:nvSpPr>
          <p:cNvPr id="9" name="8 Elipse"/>
          <p:cNvSpPr/>
          <p:nvPr/>
        </p:nvSpPr>
        <p:spPr>
          <a:xfrm>
            <a:off x="290342" y="2054712"/>
            <a:ext cx="540000" cy="540000"/>
          </a:xfrm>
          <a:prstGeom prst="ellipse">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Arial" pitchFamily="34" charset="0"/>
                <a:cs typeface="Arial" pitchFamily="34" charset="0"/>
              </a:rPr>
              <a:t>1</a:t>
            </a:r>
          </a:p>
        </p:txBody>
      </p:sp>
      <p:sp>
        <p:nvSpPr>
          <p:cNvPr id="10" name="9 Elipse"/>
          <p:cNvSpPr/>
          <p:nvPr/>
        </p:nvSpPr>
        <p:spPr>
          <a:xfrm>
            <a:off x="259013" y="3497552"/>
            <a:ext cx="540000" cy="540000"/>
          </a:xfrm>
          <a:prstGeom prst="ellipse">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Arial" pitchFamily="34" charset="0"/>
                <a:cs typeface="Arial" pitchFamily="34" charset="0"/>
              </a:rPr>
              <a:t>2</a:t>
            </a:r>
          </a:p>
        </p:txBody>
      </p:sp>
      <p:sp>
        <p:nvSpPr>
          <p:cNvPr id="11" name="10 Elipse"/>
          <p:cNvSpPr/>
          <p:nvPr/>
        </p:nvSpPr>
        <p:spPr>
          <a:xfrm>
            <a:off x="259013" y="5060435"/>
            <a:ext cx="540000" cy="540000"/>
          </a:xfrm>
          <a:prstGeom prst="ellipse">
            <a:avLst/>
          </a:prstGeom>
          <a:solidFill>
            <a:srgbClr val="C0000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atin typeface="Arial" pitchFamily="34" charset="0"/>
                <a:cs typeface="Arial" pitchFamily="34" charset="0"/>
              </a:rPr>
              <a:t>3</a:t>
            </a:r>
          </a:p>
        </p:txBody>
      </p:sp>
    </p:spTree>
    <p:extLst>
      <p:ext uri="{BB962C8B-B14F-4D97-AF65-F5344CB8AC3E}">
        <p14:creationId xmlns:p14="http://schemas.microsoft.com/office/powerpoint/2010/main" val="4002205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359532" y="188640"/>
            <a:ext cx="8424936" cy="6494085"/>
          </a:xfrm>
          <a:prstGeom prst="rect">
            <a:avLst/>
          </a:prstGeom>
          <a:ln w="63500">
            <a:solidFill>
              <a:srgbClr val="002060"/>
            </a:solidFill>
          </a:ln>
        </p:spPr>
        <p:txBody>
          <a:bodyPr wrap="square">
            <a:spAutoFit/>
          </a:bodyPr>
          <a:lstStyle/>
          <a:p>
            <a:pPr marL="890588">
              <a:defRPr/>
            </a:pPr>
            <a:r>
              <a:rPr lang="es-ES" sz="2800" b="1" dirty="0">
                <a:solidFill>
                  <a:srgbClr val="C00000"/>
                </a:solidFill>
                <a:ea typeface="Calibri" pitchFamily="34" charset="0"/>
                <a:cs typeface="Times New Roman" pitchFamily="18" charset="0"/>
              </a:rPr>
              <a:t>Bibliografía básica.</a:t>
            </a:r>
          </a:p>
          <a:p>
            <a:pPr marL="1347788" indent="-457200">
              <a:buFont typeface="+mj-lt"/>
              <a:buAutoNum type="arabicPeriod"/>
              <a:defRPr/>
            </a:pPr>
            <a:r>
              <a:rPr lang="es-MX" sz="2000" dirty="0"/>
              <a:t>Rigol-Santisteban. Obstetricia y Ginecología. ECIMED. Editorial Ciencias Médicas. La Habana 2014.</a:t>
            </a:r>
          </a:p>
          <a:p>
            <a:pPr marL="890588">
              <a:defRPr/>
            </a:pPr>
            <a:r>
              <a:rPr lang="es-ES" sz="2800" b="1" dirty="0">
                <a:solidFill>
                  <a:srgbClr val="C00000"/>
                </a:solidFill>
                <a:ea typeface="Calibri" pitchFamily="34" charset="0"/>
                <a:cs typeface="Times New Roman" pitchFamily="18" charset="0"/>
              </a:rPr>
              <a:t>Bibliografía complementaria. </a:t>
            </a:r>
            <a:r>
              <a:rPr lang="es-ES_tradnl" sz="2800" b="1" dirty="0">
                <a:solidFill>
                  <a:srgbClr val="002060"/>
                </a:solidFill>
              </a:rPr>
              <a:t> </a:t>
            </a:r>
            <a:endParaRPr lang="es-MX" sz="2800" dirty="0">
              <a:solidFill>
                <a:srgbClr val="002060"/>
              </a:solidFill>
            </a:endParaRPr>
          </a:p>
          <a:p>
            <a:pPr marL="1347788" indent="-457200" algn="just">
              <a:buFont typeface="+mj-lt"/>
              <a:buAutoNum type="arabicPeriod"/>
              <a:defRPr/>
            </a:pPr>
            <a:r>
              <a:rPr lang="es-MX" sz="2000" dirty="0"/>
              <a:t>Obstetricia y Perinatología. Diagnóstico y tratamiento. ECIMED. La Habana, 2012. Dres. Cabezas Cruz, Cutié León, E. y Santisteban Alba, S.R. Manual de procedimientos en ginecología. La Habana ECIMED, 2006.</a:t>
            </a:r>
          </a:p>
          <a:p>
            <a:pPr marL="1347788" indent="-457200" algn="just">
              <a:buFont typeface="+mj-lt"/>
              <a:buAutoNum type="arabicPeriod"/>
              <a:defRPr/>
            </a:pPr>
            <a:endParaRPr lang="es-MX" sz="2000" dirty="0"/>
          </a:p>
          <a:p>
            <a:pPr marL="1347788" indent="-457200" algn="just">
              <a:buFont typeface="+mj-lt"/>
              <a:buAutoNum type="arabicPeriod"/>
              <a:defRPr/>
            </a:pPr>
            <a:r>
              <a:rPr lang="es-MX" sz="2000" dirty="0"/>
              <a:t>Álvarez Sintes, R y colaboradores. Medicina General Integral. Salud y Medicina. Tercera edición. ECIMED, La Habana,  2014.</a:t>
            </a:r>
          </a:p>
          <a:p>
            <a:pPr marL="1347788" indent="-457200" algn="just">
              <a:buFont typeface="+mj-lt"/>
              <a:buAutoNum type="arabicPeriod"/>
              <a:defRPr/>
            </a:pPr>
            <a:endParaRPr lang="es-MX" sz="2000" dirty="0"/>
          </a:p>
          <a:p>
            <a:pPr marL="1347788" indent="-457200" algn="just">
              <a:buFont typeface="+mj-lt"/>
              <a:buAutoNum type="arabicPeriod"/>
              <a:defRPr/>
            </a:pPr>
            <a:r>
              <a:rPr lang="es-MX" sz="2000" dirty="0"/>
              <a:t>Breto García, Piloto Padrón y otros. Guías de actuación en las afecciones obstétricas frecuentes. ECIMED, La Habana,  2017.</a:t>
            </a:r>
          </a:p>
          <a:p>
            <a:pPr marL="1347788" indent="-457200" algn="just">
              <a:buFont typeface="+mj-lt"/>
              <a:buAutoNum type="arabicPeriod"/>
              <a:defRPr/>
            </a:pPr>
            <a:endParaRPr lang="es-MX" sz="2000" dirty="0"/>
          </a:p>
          <a:p>
            <a:pPr marL="1347788" indent="-457200" algn="just">
              <a:buFont typeface="+mj-lt"/>
              <a:buAutoNum type="arabicPeriod"/>
              <a:defRPr/>
            </a:pPr>
            <a:r>
              <a:rPr lang="es-MX" sz="2000" dirty="0"/>
              <a:t>Cambero Martínez y otros. Temas de Obstetricia para la atención primaria de salud. ECIMED, La Habana,  2019.</a:t>
            </a:r>
          </a:p>
          <a:p>
            <a:pPr marL="890588" algn="just">
              <a:defRPr/>
            </a:pPr>
            <a:endParaRPr lang="es-MX" sz="2000" b="1" dirty="0">
              <a:ea typeface="Calibri" pitchFamily="34" charset="0"/>
              <a:cs typeface="Times New Roman" pitchFamily="18" charset="0"/>
            </a:endParaRPr>
          </a:p>
        </p:txBody>
      </p:sp>
    </p:spTree>
    <p:extLst>
      <p:ext uri="{BB962C8B-B14F-4D97-AF65-F5344CB8AC3E}">
        <p14:creationId xmlns:p14="http://schemas.microsoft.com/office/powerpoint/2010/main" val="213495924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uadroTexto 14"/>
          <p:cNvSpPr txBox="1">
            <a:spLocks noChangeArrowheads="1"/>
          </p:cNvSpPr>
          <p:nvPr/>
        </p:nvSpPr>
        <p:spPr bwMode="auto">
          <a:xfrm>
            <a:off x="179512" y="1661899"/>
            <a:ext cx="2475309" cy="830997"/>
          </a:xfrm>
          <a:prstGeom prst="rect">
            <a:avLst/>
          </a:prstGeom>
          <a:solidFill>
            <a:srgbClr val="002060"/>
          </a:solidFill>
          <a:ln w="63500">
            <a:solidFill>
              <a:srgbClr val="002060"/>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Bef>
                <a:spcPts val="800"/>
              </a:spcBef>
              <a:buClr>
                <a:srgbClr val="003366"/>
              </a:buClr>
              <a:buFont typeface="Wingdings" pitchFamily="2" charset="2"/>
              <a:buNone/>
            </a:pPr>
            <a:r>
              <a:rPr lang="es-ES_tradnl" sz="2400" b="1" dirty="0">
                <a:solidFill>
                  <a:schemeClr val="bg1"/>
                </a:solidFill>
                <a:latin typeface="Arial" pitchFamily="34" charset="0"/>
                <a:cs typeface="Arial" pitchFamily="34" charset="0"/>
              </a:rPr>
              <a:t>LITERATURA DE CONSULTA</a:t>
            </a:r>
            <a:endParaRPr lang="es-ES" sz="2400" dirty="0">
              <a:solidFill>
                <a:schemeClr val="bg1"/>
              </a:solidFill>
              <a:latin typeface="Arial" pitchFamily="34" charset="0"/>
              <a:cs typeface="Arial" pitchFamily="34" charset="0"/>
            </a:endParaRPr>
          </a:p>
        </p:txBody>
      </p:sp>
      <p:sp>
        <p:nvSpPr>
          <p:cNvPr id="26" name="Flecha doblada hacia arriba 25"/>
          <p:cNvSpPr/>
          <p:nvPr/>
        </p:nvSpPr>
        <p:spPr>
          <a:xfrm rot="5400000">
            <a:off x="764293" y="2672866"/>
            <a:ext cx="2088232" cy="1728292"/>
          </a:xfrm>
          <a:prstGeom prst="bentUpArrow">
            <a:avLst>
              <a:gd name="adj1" fmla="val 1165"/>
              <a:gd name="adj2" fmla="val 9875"/>
              <a:gd name="adj3" fmla="val 12445"/>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solidFill>
                <a:srgbClr val="D7E4BE"/>
              </a:solidFill>
            </a:endParaRPr>
          </a:p>
        </p:txBody>
      </p:sp>
      <p:sp>
        <p:nvSpPr>
          <p:cNvPr id="3" name="CuadroTexto 2"/>
          <p:cNvSpPr txBox="1"/>
          <p:nvPr/>
        </p:nvSpPr>
        <p:spPr>
          <a:xfrm>
            <a:off x="2672554" y="2529463"/>
            <a:ext cx="6291933" cy="2862322"/>
          </a:xfrm>
          <a:prstGeom prst="rect">
            <a:avLst/>
          </a:prstGeom>
          <a:solidFill>
            <a:srgbClr val="002060">
              <a:alpha val="0"/>
            </a:srgbClr>
          </a:solidFill>
          <a:ln w="63500">
            <a:solidFill>
              <a:srgbClr val="002060"/>
            </a:solidFill>
          </a:ln>
        </p:spPr>
        <p:txBody>
          <a:bodyPr wrap="square">
            <a:spAutoFit/>
          </a:bodyPr>
          <a:lstStyle/>
          <a:p>
            <a:pPr marL="457200" indent="-457200" algn="just">
              <a:buFont typeface="+mj-lt"/>
              <a:buAutoNum type="arabicPeriod"/>
              <a:defRPr/>
            </a:pPr>
            <a:r>
              <a:rPr lang="es-ES" sz="2000" dirty="0"/>
              <a:t>Oliva Rodríguez J.A. Obstetricia y Ginecología. La Habana ECIMED, 2007.</a:t>
            </a:r>
            <a:br>
              <a:rPr lang="es-ES" sz="2000"/>
            </a:br>
            <a:r>
              <a:rPr lang="en-US" sz="2000"/>
              <a:t>Danforth’s Obstetrics and Gynecology. Lippincott-Raven, Philadelphia</a:t>
            </a:r>
            <a:r>
              <a:rPr lang="es-ES" sz="2000"/>
              <a:t> </a:t>
            </a:r>
            <a:r>
              <a:rPr lang="es-ES" sz="2000" dirty="0"/>
              <a:t>2001.</a:t>
            </a:r>
          </a:p>
          <a:p>
            <a:pPr marL="457200" indent="-457200" algn="just">
              <a:buFont typeface="+mj-lt"/>
              <a:buAutoNum type="arabicPeriod"/>
              <a:defRPr/>
            </a:pPr>
            <a:endParaRPr lang="es-ES" sz="2000" dirty="0"/>
          </a:p>
          <a:p>
            <a:pPr marL="457200" indent="-457200" algn="just">
              <a:buFont typeface="+mj-lt"/>
              <a:buAutoNum type="arabicPeriod"/>
              <a:defRPr/>
            </a:pPr>
            <a:r>
              <a:rPr lang="es-ES" sz="2000" dirty="0"/>
              <a:t>William. Obstetricia. ECIMED, 2003. González Merlo, J. González Bosquet, J., González Bosquet, E. Ginecología I y II. La Habana ECIMED, 2007.</a:t>
            </a:r>
          </a:p>
        </p:txBody>
      </p:sp>
    </p:spTree>
    <p:extLst>
      <p:ext uri="{BB962C8B-B14F-4D97-AF65-F5344CB8AC3E}">
        <p14:creationId xmlns:p14="http://schemas.microsoft.com/office/powerpoint/2010/main" val="1132468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lamada con línea 3 (borde y barra de énfasis) 5"/>
          <p:cNvSpPr/>
          <p:nvPr/>
        </p:nvSpPr>
        <p:spPr>
          <a:xfrm>
            <a:off x="1799692" y="201686"/>
            <a:ext cx="4716524" cy="1512168"/>
          </a:xfrm>
          <a:prstGeom prst="accentBorderCallout3">
            <a:avLst>
              <a:gd name="adj1" fmla="val 51653"/>
              <a:gd name="adj2" fmla="val -5113"/>
              <a:gd name="adj3" fmla="val 52542"/>
              <a:gd name="adj4" fmla="val -29224"/>
              <a:gd name="adj5" fmla="val 257397"/>
              <a:gd name="adj6" fmla="val -30512"/>
              <a:gd name="adj7" fmla="val 257911"/>
              <a:gd name="adj8" fmla="val -17992"/>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3 CuadroTexto"/>
          <p:cNvSpPr txBox="1"/>
          <p:nvPr/>
        </p:nvSpPr>
        <p:spPr>
          <a:xfrm>
            <a:off x="2051720" y="253622"/>
            <a:ext cx="4320480" cy="830997"/>
          </a:xfrm>
          <a:prstGeom prst="rect">
            <a:avLst/>
          </a:prstGeom>
          <a:noFill/>
        </p:spPr>
        <p:txBody>
          <a:bodyPr wrap="square" rtlCol="0">
            <a:spAutoFit/>
          </a:bodyPr>
          <a:lstStyle/>
          <a:p>
            <a:pPr algn="just"/>
            <a:r>
              <a:rPr lang="es-MX" sz="2400" b="1" dirty="0">
                <a:solidFill>
                  <a:schemeClr val="bg1"/>
                </a:solidFill>
              </a:rPr>
              <a:t>Preguntas de control sobre el contenido </a:t>
            </a:r>
            <a:endParaRPr lang="es-ES" sz="2400" b="1" dirty="0">
              <a:solidFill>
                <a:schemeClr val="bg1"/>
              </a:solidFill>
            </a:endParaRPr>
          </a:p>
        </p:txBody>
      </p:sp>
      <p:sp>
        <p:nvSpPr>
          <p:cNvPr id="5" name="4 CuadroTexto"/>
          <p:cNvSpPr txBox="1"/>
          <p:nvPr/>
        </p:nvSpPr>
        <p:spPr>
          <a:xfrm>
            <a:off x="1115616" y="1916832"/>
            <a:ext cx="7848872" cy="4708981"/>
          </a:xfrm>
          <a:prstGeom prst="rect">
            <a:avLst/>
          </a:prstGeom>
          <a:noFill/>
          <a:ln w="63500">
            <a:solidFill>
              <a:srgbClr val="002060"/>
            </a:solidFill>
          </a:ln>
        </p:spPr>
        <p:txBody>
          <a:bodyPr wrap="square" rtlCol="0">
            <a:spAutoFit/>
          </a:bodyPr>
          <a:lstStyle/>
          <a:p>
            <a:pPr algn="just"/>
            <a:r>
              <a:rPr lang="es-MX" sz="2000" b="1" dirty="0"/>
              <a:t>Adolescente de 17 años de edad con antecedentes obstétricos de G1 P0 A1 provocado actualmente sin control preconcepcional, procedente de un área rural de Guisa que es llevada al consultorio porque refieren los padres sufrió caída de un caballo y sufrió trauma en sus genitales. </a:t>
            </a:r>
          </a:p>
          <a:p>
            <a:endParaRPr lang="es-MX" sz="2000" b="1" dirty="0"/>
          </a:p>
          <a:p>
            <a:r>
              <a:rPr lang="es-MX" sz="2000" b="1" dirty="0"/>
              <a:t>Al respecto diga:</a:t>
            </a:r>
          </a:p>
          <a:p>
            <a:endParaRPr lang="es-MX" sz="2000" b="1" dirty="0"/>
          </a:p>
          <a:p>
            <a:pPr marL="457200" indent="-457200">
              <a:buAutoNum type="arabicPeriod"/>
            </a:pPr>
            <a:r>
              <a:rPr lang="es-MX" sz="2000" b="1" dirty="0"/>
              <a:t>¿Qué órganos genitales o estructuras anatómicas pudieran estar afectadas? </a:t>
            </a:r>
          </a:p>
          <a:p>
            <a:endParaRPr lang="es-MX" sz="2000" b="1" dirty="0"/>
          </a:p>
          <a:p>
            <a:pPr algn="just"/>
            <a:r>
              <a:rPr lang="es-MX" sz="2000" b="1" dirty="0"/>
              <a:t>2. Describa brevemente como realizaría la exploración del aparato genital femenino.</a:t>
            </a:r>
          </a:p>
          <a:p>
            <a:endParaRPr lang="es-MX" sz="2000" b="1" dirty="0"/>
          </a:p>
          <a:p>
            <a:r>
              <a:rPr lang="es-MX" sz="2000" b="1" dirty="0"/>
              <a:t>3. ¿Qué acciones de educación para la salud usted realizaría? </a:t>
            </a:r>
          </a:p>
        </p:txBody>
      </p:sp>
    </p:spTree>
    <p:extLst>
      <p:ext uri="{BB962C8B-B14F-4D97-AF65-F5344CB8AC3E}">
        <p14:creationId xmlns:p14="http://schemas.microsoft.com/office/powerpoint/2010/main" val="3144659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5BFDE4-A3F9-4F2E-9F44-CBB7C547A2E3}"/>
              </a:ext>
            </a:extLst>
          </p:cNvPr>
          <p:cNvSpPr/>
          <p:nvPr/>
        </p:nvSpPr>
        <p:spPr>
          <a:xfrm>
            <a:off x="2267744" y="1700808"/>
            <a:ext cx="3212739" cy="461665"/>
          </a:xfrm>
          <a:prstGeom prst="rect">
            <a:avLst/>
          </a:prstGeom>
          <a:solidFill>
            <a:srgbClr val="FF00FF"/>
          </a:solidFill>
        </p:spPr>
        <p:txBody>
          <a:bodyPr wrap="none">
            <a:spAutoFit/>
          </a:bodyPr>
          <a:lstStyle/>
          <a:p>
            <a:r>
              <a:rPr lang="es-MX" sz="2400" b="1" dirty="0">
                <a:ea typeface="Calibri" panose="020F0502020204030204" pitchFamily="34" charset="0"/>
              </a:rPr>
              <a:t>Próxima conferencia</a:t>
            </a:r>
            <a:endParaRPr lang="es-MX" sz="2400" b="1" dirty="0"/>
          </a:p>
        </p:txBody>
      </p:sp>
      <p:sp>
        <p:nvSpPr>
          <p:cNvPr id="5" name="CuadroTexto 4">
            <a:extLst>
              <a:ext uri="{FF2B5EF4-FFF2-40B4-BE49-F238E27FC236}">
                <a16:creationId xmlns:a16="http://schemas.microsoft.com/office/drawing/2014/main" id="{39624C63-A9CB-43A8-AF27-CA365C6E5B52}"/>
              </a:ext>
            </a:extLst>
          </p:cNvPr>
          <p:cNvSpPr txBox="1"/>
          <p:nvPr/>
        </p:nvSpPr>
        <p:spPr>
          <a:xfrm>
            <a:off x="899592" y="2780928"/>
            <a:ext cx="7344816" cy="1015663"/>
          </a:xfrm>
          <a:prstGeom prst="rect">
            <a:avLst/>
          </a:prstGeom>
          <a:noFill/>
          <a:ln w="38100">
            <a:noFill/>
          </a:ln>
        </p:spPr>
        <p:txBody>
          <a:bodyPr wrap="square">
            <a:spAutoFit/>
          </a:bodyPr>
          <a:lstStyle/>
          <a:p>
            <a:pPr lvl="0" algn="just"/>
            <a:r>
              <a:rPr lang="es-MX" sz="2000" b="1" dirty="0"/>
              <a:t>TRASTORNOS DE LA FERTILIDAD</a:t>
            </a:r>
            <a:endParaRPr kumimoji="0" lang="es-MX" sz="2000" b="1" i="0" u="none" strike="noStrike" kern="1200" cap="none" spc="0" normalizeH="0" baseline="0" noProof="0" dirty="0">
              <a:ln>
                <a:noFill/>
              </a:ln>
              <a:effectLst/>
              <a:uLnTx/>
              <a:uFillTx/>
            </a:endParaRPr>
          </a:p>
          <a:p>
            <a:pPr lvl="0" algn="just"/>
            <a:r>
              <a:rPr lang="es-MX" sz="2000" b="1" dirty="0"/>
              <a:t>Concepto de infertilidad y esterilidad. Causas más frecuentes. Acciones de salud para la orientación correcta.</a:t>
            </a:r>
          </a:p>
        </p:txBody>
      </p:sp>
    </p:spTree>
    <p:extLst>
      <p:ext uri="{BB962C8B-B14F-4D97-AF65-F5344CB8AC3E}">
        <p14:creationId xmlns:p14="http://schemas.microsoft.com/office/powerpoint/2010/main" val="322929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2368014" y="2724100"/>
            <a:ext cx="5544616" cy="723141"/>
          </a:xfrm>
          <a:prstGeom prst="ellipse">
            <a:avLst/>
          </a:prstGeom>
          <a:solidFill>
            <a:srgbClr val="FF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154BCA33-95C6-4B6F-BFD3-E7DEA0ED1618}"/>
              </a:ext>
            </a:extLst>
          </p:cNvPr>
          <p:cNvPicPr>
            <a:picLocks noChangeAspect="1"/>
          </p:cNvPicPr>
          <p:nvPr/>
        </p:nvPicPr>
        <p:blipFill>
          <a:blip r:embed="rId3"/>
          <a:stretch>
            <a:fillRect/>
          </a:stretch>
        </p:blipFill>
        <p:spPr>
          <a:xfrm>
            <a:off x="6211700" y="3447241"/>
            <a:ext cx="2809688" cy="2767751"/>
          </a:xfrm>
          <a:prstGeom prst="rect">
            <a:avLst/>
          </a:prstGeom>
        </p:spPr>
      </p:pic>
      <p:pic>
        <p:nvPicPr>
          <p:cNvPr id="5" name="Imagen 4">
            <a:extLst>
              <a:ext uri="{FF2B5EF4-FFF2-40B4-BE49-F238E27FC236}">
                <a16:creationId xmlns:a16="http://schemas.microsoft.com/office/drawing/2014/main" id="{FE9D03F3-0AB4-48EB-B8B6-5FAB687476B1}"/>
              </a:ext>
            </a:extLst>
          </p:cNvPr>
          <p:cNvPicPr>
            <a:picLocks noChangeAspect="1"/>
          </p:cNvPicPr>
          <p:nvPr/>
        </p:nvPicPr>
        <p:blipFill>
          <a:blip r:embed="rId4"/>
          <a:stretch>
            <a:fillRect/>
          </a:stretch>
        </p:blipFill>
        <p:spPr>
          <a:xfrm>
            <a:off x="414878" y="3265295"/>
            <a:ext cx="2517424" cy="2949697"/>
          </a:xfrm>
          <a:prstGeom prst="rect">
            <a:avLst/>
          </a:prstGeom>
        </p:spPr>
      </p:pic>
      <p:sp>
        <p:nvSpPr>
          <p:cNvPr id="7" name="Título 6">
            <a:extLst>
              <a:ext uri="{FF2B5EF4-FFF2-40B4-BE49-F238E27FC236}">
                <a16:creationId xmlns:a16="http://schemas.microsoft.com/office/drawing/2014/main" id="{99F4C474-2793-42E9-933F-DEBC0E2E67EE}"/>
              </a:ext>
            </a:extLst>
          </p:cNvPr>
          <p:cNvSpPr>
            <a:spLocks noGrp="1"/>
          </p:cNvSpPr>
          <p:nvPr>
            <p:ph type="title"/>
          </p:nvPr>
        </p:nvSpPr>
        <p:spPr>
          <a:xfrm>
            <a:off x="2932303" y="2893824"/>
            <a:ext cx="4376002" cy="371471"/>
          </a:xfrm>
          <a:solidFill>
            <a:srgbClr val="FF00FF"/>
          </a:solidFill>
        </p:spPr>
        <p:txBody>
          <a:bodyPr>
            <a:noAutofit/>
          </a:bodyPr>
          <a:lstStyle/>
          <a:p>
            <a:r>
              <a:rPr lang="es-ES" sz="1800" b="1" dirty="0">
                <a:solidFill>
                  <a:srgbClr val="002060"/>
                </a:solidFill>
                <a:latin typeface="Arial" panose="020B0604020202020204" pitchFamily="34" charset="0"/>
                <a:cs typeface="Arial" panose="020B0604020202020204" pitchFamily="34" charset="0"/>
              </a:rPr>
              <a:t>Riesgo Reproductivo Preconcepcional</a:t>
            </a:r>
            <a:endParaRPr lang="es-MX" sz="1800" b="1" dirty="0">
              <a:solidFill>
                <a:srgbClr val="002060"/>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9C60D4AD-EEF1-41AD-972B-0389451ADC16}"/>
              </a:ext>
            </a:extLst>
          </p:cNvPr>
          <p:cNvPicPr>
            <a:picLocks noChangeAspect="1"/>
          </p:cNvPicPr>
          <p:nvPr/>
        </p:nvPicPr>
        <p:blipFill>
          <a:blip r:embed="rId5"/>
          <a:stretch>
            <a:fillRect/>
          </a:stretch>
        </p:blipFill>
        <p:spPr>
          <a:xfrm>
            <a:off x="103716" y="116084"/>
            <a:ext cx="4468284" cy="2632992"/>
          </a:xfrm>
          <a:prstGeom prst="rect">
            <a:avLst/>
          </a:prstGeom>
        </p:spPr>
      </p:pic>
      <p:sp>
        <p:nvSpPr>
          <p:cNvPr id="8" name="Rectángulo 7">
            <a:extLst>
              <a:ext uri="{FF2B5EF4-FFF2-40B4-BE49-F238E27FC236}">
                <a16:creationId xmlns:a16="http://schemas.microsoft.com/office/drawing/2014/main" id="{C82D2F67-6D14-4BD9-8F95-CB77087BB70C}"/>
              </a:ext>
            </a:extLst>
          </p:cNvPr>
          <p:cNvSpPr/>
          <p:nvPr/>
        </p:nvSpPr>
        <p:spPr>
          <a:xfrm>
            <a:off x="3617148" y="41598"/>
            <a:ext cx="1523174" cy="405047"/>
          </a:xfrm>
          <a:prstGeom prst="rect">
            <a:avLst/>
          </a:prstGeom>
          <a:solidFill>
            <a:srgbClr val="66FF33"/>
          </a:solidFill>
        </p:spPr>
        <p:txBody>
          <a:bodyPr wrap="none">
            <a:spAutoFit/>
          </a:bodyPr>
          <a:lstStyle/>
          <a:p>
            <a:pPr algn="just">
              <a:lnSpc>
                <a:spcPct val="107000"/>
              </a:lnSpc>
              <a:spcAft>
                <a:spcPts val="0"/>
              </a:spcAft>
            </a:pPr>
            <a:r>
              <a:rPr lang="es-MX" sz="2000" b="1" dirty="0">
                <a:ea typeface="Calibri" panose="020F0502020204030204" pitchFamily="34" charset="0"/>
                <a:cs typeface="Times New Roman" panose="02020603050405020304" pitchFamily="18" charset="0"/>
              </a:rPr>
              <a:t>Motivación</a:t>
            </a: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388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lamada con línea 3 (borde y barra de énfasis) 5"/>
          <p:cNvSpPr/>
          <p:nvPr/>
        </p:nvSpPr>
        <p:spPr>
          <a:xfrm>
            <a:off x="1799692" y="201686"/>
            <a:ext cx="4716524" cy="1512168"/>
          </a:xfrm>
          <a:prstGeom prst="accentBorderCallout3">
            <a:avLst>
              <a:gd name="adj1" fmla="val 51653"/>
              <a:gd name="adj2" fmla="val -5113"/>
              <a:gd name="adj3" fmla="val 52542"/>
              <a:gd name="adj4" fmla="val -29224"/>
              <a:gd name="adj5" fmla="val 257397"/>
              <a:gd name="adj6" fmla="val -30512"/>
              <a:gd name="adj7" fmla="val 257911"/>
              <a:gd name="adj8" fmla="val -17992"/>
            </a:avLst>
          </a:prstGeom>
          <a:solidFill>
            <a:srgbClr val="002060"/>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3 CuadroTexto"/>
          <p:cNvSpPr txBox="1"/>
          <p:nvPr/>
        </p:nvSpPr>
        <p:spPr>
          <a:xfrm>
            <a:off x="2016514" y="475711"/>
            <a:ext cx="4320480"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Motivación Situación problémica</a:t>
            </a:r>
            <a:endParaRPr kumimoji="0" lang="es-ES" sz="2400"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5" name="4 CuadroTexto"/>
          <p:cNvSpPr txBox="1"/>
          <p:nvPr/>
        </p:nvSpPr>
        <p:spPr>
          <a:xfrm>
            <a:off x="1115616" y="1916832"/>
            <a:ext cx="7848872" cy="4401205"/>
          </a:xfrm>
          <a:prstGeom prst="rect">
            <a:avLst/>
          </a:prstGeom>
          <a:noFill/>
          <a:ln w="63500">
            <a:solidFill>
              <a:srgbClr val="002060"/>
            </a:solidFill>
          </a:ln>
        </p:spPr>
        <p:txBody>
          <a:bodyPr wrap="square" rtlCol="0">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En el área de salud de corralillo existe una familia en la conviven 5 adolescente de los cuales 3 son femeninas y tienen vida sexual activa sin protección. La madre falleció de una enfermedad maligna y el padre es alcohólico</a:t>
            </a:r>
            <a:r>
              <a:rPr lang="es-MX" sz="2000" b="1" dirty="0">
                <a:solidFill>
                  <a:prstClr val="black"/>
                </a:solidFill>
              </a:rPr>
              <a:t>.</a:t>
            </a: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Al respecto diga: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457200" marR="0" lvl="0" indent="-457200" algn="just" defTabSz="914400" rtl="0" eaLnBrk="1" fontAlgn="base" latinLnBrk="0" hangingPunct="1">
              <a:lnSpc>
                <a:spcPct val="100000"/>
              </a:lnSpc>
              <a:spcBef>
                <a:spcPct val="0"/>
              </a:spcBef>
              <a:spcAft>
                <a:spcPct val="0"/>
              </a:spcAft>
              <a:buClrTx/>
              <a:buSzTx/>
              <a:buFontTx/>
              <a:buAutoNum type="arabicPeriod"/>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¿Qué acciones de salud debe desarrollar el médico de la comunidad para lograr el control del riesgo preconcepcional?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2. ¿Cómo abordar la problemática desde un enfoque comunitario e intersectorial?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MX" sz="20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778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11530" y="1092154"/>
            <a:ext cx="7920880" cy="5401479"/>
          </a:xfrm>
          <a:prstGeom prst="rect">
            <a:avLst/>
          </a:prstGeom>
          <a:noFill/>
        </p:spPr>
        <p:txBody>
          <a:bodyPr wrap="square" rtlCol="0">
            <a:spAutoFit/>
          </a:bodyPr>
          <a:lstStyle/>
          <a:p>
            <a:pPr algn="just"/>
            <a:r>
              <a:rPr lang="es-ES" sz="2300" b="1" dirty="0">
                <a:solidFill>
                  <a:srgbClr val="C00000"/>
                </a:solidFill>
              </a:rPr>
              <a:t>Asignatura:</a:t>
            </a:r>
            <a:r>
              <a:rPr lang="es-ES" sz="2300" dirty="0"/>
              <a:t> Ginecología y Obstetricia</a:t>
            </a:r>
          </a:p>
          <a:p>
            <a:pPr algn="just"/>
            <a:endParaRPr lang="es-ES" sz="2300" dirty="0"/>
          </a:p>
          <a:p>
            <a:pPr algn="just"/>
            <a:r>
              <a:rPr lang="es-MX" sz="2300" b="1" dirty="0">
                <a:solidFill>
                  <a:srgbClr val="C00000"/>
                </a:solidFill>
              </a:rPr>
              <a:t>Tema II: Salud reproductiva y sexual. </a:t>
            </a:r>
          </a:p>
          <a:p>
            <a:pPr algn="just"/>
            <a:endParaRPr lang="es-ES" sz="2300" dirty="0"/>
          </a:p>
          <a:p>
            <a:pPr algn="just"/>
            <a:r>
              <a:rPr lang="es-ES" sz="2300" b="1" dirty="0">
                <a:solidFill>
                  <a:srgbClr val="C00000"/>
                </a:solidFill>
              </a:rPr>
              <a:t>Título: </a:t>
            </a:r>
            <a:r>
              <a:rPr lang="es-ES" sz="2300" dirty="0"/>
              <a:t>Riesgo pre concepcional.</a:t>
            </a:r>
          </a:p>
          <a:p>
            <a:pPr algn="just"/>
            <a:endParaRPr lang="es-ES" sz="2300" dirty="0"/>
          </a:p>
          <a:p>
            <a:pPr algn="just"/>
            <a:r>
              <a:rPr lang="es-ES" sz="2300" b="1" dirty="0">
                <a:solidFill>
                  <a:srgbClr val="C00000"/>
                </a:solidFill>
              </a:rPr>
              <a:t>Sumario</a:t>
            </a:r>
          </a:p>
          <a:p>
            <a:pPr algn="just"/>
            <a:r>
              <a:rPr lang="es-MX" sz="2300" dirty="0"/>
              <a:t>Concepto. </a:t>
            </a:r>
          </a:p>
          <a:p>
            <a:pPr algn="just"/>
            <a:r>
              <a:rPr lang="es-MX" sz="2300" dirty="0"/>
              <a:t>Factores de Riesgo: biológicos, psicológicos,   ambientales y sociales. </a:t>
            </a:r>
          </a:p>
          <a:p>
            <a:pPr algn="just"/>
            <a:r>
              <a:rPr lang="es-MX" sz="2300" dirty="0"/>
              <a:t>Riesgos en el Hombre. </a:t>
            </a:r>
          </a:p>
          <a:p>
            <a:pPr algn="just"/>
            <a:r>
              <a:rPr lang="es-MX" sz="2300" dirty="0"/>
              <a:t>Nuevo enfoque del riesgo preconcepcional. </a:t>
            </a:r>
          </a:p>
          <a:p>
            <a:pPr algn="just"/>
            <a:r>
              <a:rPr lang="es-MX" sz="2300" dirty="0"/>
              <a:t>Grupos a priorizar. </a:t>
            </a:r>
          </a:p>
          <a:p>
            <a:pPr algn="just"/>
            <a:r>
              <a:rPr lang="es-MX" sz="2300" dirty="0"/>
              <a:t>Calidad de la atención medica al riesgo</a:t>
            </a:r>
          </a:p>
          <a:p>
            <a:pPr algn="just"/>
            <a:endParaRPr lang="es-ES" sz="2300" dirty="0"/>
          </a:p>
        </p:txBody>
      </p:sp>
      <p:sp>
        <p:nvSpPr>
          <p:cNvPr id="3" name="9 Rectángulo"/>
          <p:cNvSpPr/>
          <p:nvPr/>
        </p:nvSpPr>
        <p:spPr>
          <a:xfrm>
            <a:off x="357158" y="214313"/>
            <a:ext cx="8429625" cy="6429397"/>
          </a:xfrm>
          <a:prstGeom prst="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2" name="CuadroTexto 1"/>
          <p:cNvSpPr txBox="1"/>
          <p:nvPr/>
        </p:nvSpPr>
        <p:spPr>
          <a:xfrm>
            <a:off x="3851920" y="332656"/>
            <a:ext cx="4824536" cy="830997"/>
          </a:xfrm>
          <a:prstGeom prst="rect">
            <a:avLst/>
          </a:prstGeom>
          <a:noFill/>
        </p:spPr>
        <p:txBody>
          <a:bodyPr wrap="square" rtlCol="0">
            <a:spAutoFit/>
          </a:bodyPr>
          <a:lstStyle/>
          <a:p>
            <a:pPr algn="just"/>
            <a:r>
              <a:rPr lang="es-ES" sz="2300" dirty="0"/>
              <a:t>Bayamo, 10 de marzo de 2020                                                                                    Año 62 de la Revolución </a:t>
            </a:r>
          </a:p>
        </p:txBody>
      </p:sp>
    </p:spTree>
    <p:extLst>
      <p:ext uri="{BB962C8B-B14F-4D97-AF65-F5344CB8AC3E}">
        <p14:creationId xmlns:p14="http://schemas.microsoft.com/office/powerpoint/2010/main" val="368289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uadroTexto 6"/>
          <p:cNvSpPr txBox="1">
            <a:spLocks noChangeArrowheads="1"/>
          </p:cNvSpPr>
          <p:nvPr/>
        </p:nvSpPr>
        <p:spPr bwMode="auto">
          <a:xfrm>
            <a:off x="683568" y="3725510"/>
            <a:ext cx="7632848" cy="1569660"/>
          </a:xfrm>
          <a:prstGeom prst="rect">
            <a:avLst/>
          </a:prstGeom>
          <a:solidFill>
            <a:srgbClr val="66FFFF"/>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a:r>
              <a:rPr lang="es-MX" sz="2400" b="1" dirty="0">
                <a:latin typeface="Arial" panose="020B0604020202020204" pitchFamily="34" charset="0"/>
                <a:cs typeface="Arial" panose="020B0604020202020204" pitchFamily="34" charset="0"/>
              </a:rPr>
              <a:t>Mejorar la salud sexual y reproductiva de las mujeres y parejas, para lograr embarazos saludables y oportunos y elevar la calidad de vida de madres e hijos.</a:t>
            </a:r>
          </a:p>
        </p:txBody>
      </p:sp>
      <p:sp>
        <p:nvSpPr>
          <p:cNvPr id="6" name="Rectángulo redondeado 5"/>
          <p:cNvSpPr/>
          <p:nvPr/>
        </p:nvSpPr>
        <p:spPr>
          <a:xfrm>
            <a:off x="3347864" y="1124744"/>
            <a:ext cx="4143375" cy="771525"/>
          </a:xfrm>
          <a:prstGeom prst="roundRect">
            <a:avLst/>
          </a:prstGeom>
          <a:solidFill>
            <a:srgbClr val="66FF66"/>
          </a:solidFill>
          <a:ln w="63500">
            <a:solidFill>
              <a:srgbClr val="002060"/>
            </a:solidFill>
          </a:ln>
          <a:effectLst>
            <a:outerShdw blurRad="482600" dir="21540000" sx="110000" sy="110000" algn="ctr"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2054" name="CuadroTexto 1"/>
          <p:cNvSpPr txBox="1">
            <a:spLocks noChangeArrowheads="1"/>
          </p:cNvSpPr>
          <p:nvPr/>
        </p:nvSpPr>
        <p:spPr bwMode="auto">
          <a:xfrm>
            <a:off x="3968142" y="1153547"/>
            <a:ext cx="29028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s-ES" sz="3600" b="1" dirty="0">
                <a:solidFill>
                  <a:srgbClr val="002060"/>
                </a:solidFill>
                <a:latin typeface="Arial" panose="020B0604020202020204" pitchFamily="34" charset="0"/>
                <a:cs typeface="Arial" panose="020B0604020202020204" pitchFamily="34" charset="0"/>
              </a:rPr>
              <a:t>OBJETIVO</a:t>
            </a:r>
          </a:p>
        </p:txBody>
      </p:sp>
      <p:sp>
        <p:nvSpPr>
          <p:cNvPr id="2" name="Llamada con línea 3 1"/>
          <p:cNvSpPr/>
          <p:nvPr/>
        </p:nvSpPr>
        <p:spPr>
          <a:xfrm>
            <a:off x="539552" y="3636008"/>
            <a:ext cx="7920880" cy="1748663"/>
          </a:xfrm>
          <a:prstGeom prst="borderCallout3">
            <a:avLst>
              <a:gd name="adj1" fmla="val 51052"/>
              <a:gd name="adj2" fmla="val 99978"/>
              <a:gd name="adj3" fmla="val 51051"/>
              <a:gd name="adj4" fmla="val 106075"/>
              <a:gd name="adj5" fmla="val -62013"/>
              <a:gd name="adj6" fmla="val 106414"/>
              <a:gd name="adj7" fmla="val -104107"/>
              <a:gd name="adj8" fmla="val 88098"/>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227050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8970A6F-AA7E-42B2-B75B-9A5234D481DB}"/>
              </a:ext>
            </a:extLst>
          </p:cNvPr>
          <p:cNvSpPr/>
          <p:nvPr/>
        </p:nvSpPr>
        <p:spPr>
          <a:xfrm>
            <a:off x="2483768" y="3140968"/>
            <a:ext cx="3608680" cy="936667"/>
          </a:xfrm>
          <a:prstGeom prst="rect">
            <a:avLst/>
          </a:prstGeom>
        </p:spPr>
        <p:txBody>
          <a:bodyPr wrap="none">
            <a:spAutoFit/>
          </a:bodyPr>
          <a:lstStyle/>
          <a:p>
            <a:pPr algn="just">
              <a:lnSpc>
                <a:spcPct val="107000"/>
              </a:lnSpc>
              <a:spcAft>
                <a:spcPts val="800"/>
              </a:spcAft>
            </a:pPr>
            <a:r>
              <a:rPr lang="es-ES" sz="5400" b="1" dirty="0">
                <a:solidFill>
                  <a:srgbClr val="0000FF"/>
                </a:solidFill>
                <a:ea typeface="Calibri" panose="020F0502020204030204" pitchFamily="34" charset="0"/>
                <a:cs typeface="Times New Roman" panose="02020603050405020304" pitchFamily="18" charset="0"/>
              </a:rPr>
              <a:t>Desarrollo</a:t>
            </a:r>
            <a:endParaRPr lang="es-MX" sz="5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2785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3211600" y="620688"/>
            <a:ext cx="3072608" cy="584775"/>
          </a:xfrm>
          <a:prstGeom prst="rect">
            <a:avLst/>
          </a:prstGeom>
          <a:solidFill>
            <a:srgbClr val="66FFFF"/>
          </a:solidFill>
          <a:ln w="63500">
            <a:solidFill>
              <a:srgbClr val="002060"/>
            </a:solidFill>
          </a:ln>
        </p:spPr>
        <p:txBody>
          <a:bodyPr wrap="square" rtlCol="0">
            <a:spAutoFit/>
          </a:bodyPr>
          <a:lstStyle/>
          <a:p>
            <a:pPr algn="ctr"/>
            <a:r>
              <a:rPr lang="es-MX" sz="3200" b="1" dirty="0">
                <a:solidFill>
                  <a:srgbClr val="002060"/>
                </a:solidFill>
              </a:rPr>
              <a:t>Concepto</a:t>
            </a:r>
          </a:p>
        </p:txBody>
      </p:sp>
      <p:cxnSp>
        <p:nvCxnSpPr>
          <p:cNvPr id="17" name="16 Conector recto"/>
          <p:cNvCxnSpPr/>
          <p:nvPr/>
        </p:nvCxnSpPr>
        <p:spPr>
          <a:xfrm flipV="1">
            <a:off x="2203533" y="1211290"/>
            <a:ext cx="1143008" cy="98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8 Elipse"/>
          <p:cNvSpPr/>
          <p:nvPr/>
        </p:nvSpPr>
        <p:spPr>
          <a:xfrm>
            <a:off x="179511" y="620688"/>
            <a:ext cx="2060091" cy="137713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9 Rectángulo"/>
          <p:cNvSpPr/>
          <p:nvPr/>
        </p:nvSpPr>
        <p:spPr>
          <a:xfrm>
            <a:off x="5167934" y="2489135"/>
            <a:ext cx="3780868" cy="3606254"/>
          </a:xfrm>
          <a:prstGeom prst="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12" name="CuadroTexto 11"/>
          <p:cNvSpPr txBox="1"/>
          <p:nvPr/>
        </p:nvSpPr>
        <p:spPr>
          <a:xfrm>
            <a:off x="5380658" y="2290843"/>
            <a:ext cx="3393537" cy="400110"/>
          </a:xfrm>
          <a:prstGeom prst="rect">
            <a:avLst/>
          </a:prstGeom>
          <a:solidFill>
            <a:srgbClr val="002060"/>
          </a:solidFill>
          <a:ln w="63500">
            <a:solidFill>
              <a:srgbClr val="002060"/>
            </a:solidFill>
          </a:ln>
        </p:spPr>
        <p:txBody>
          <a:bodyPr wrap="square" rtlCol="0">
            <a:spAutoFit/>
          </a:bodyPr>
          <a:lstStyle/>
          <a:p>
            <a:pPr algn="ctr"/>
            <a:r>
              <a:rPr lang="es-ES" sz="2000" b="1" dirty="0">
                <a:solidFill>
                  <a:schemeClr val="bg1"/>
                </a:solidFill>
              </a:rPr>
              <a:t>Pareja y producto</a:t>
            </a:r>
          </a:p>
        </p:txBody>
      </p:sp>
      <p:sp>
        <p:nvSpPr>
          <p:cNvPr id="19" name="9 Rectángulo"/>
          <p:cNvSpPr/>
          <p:nvPr/>
        </p:nvSpPr>
        <p:spPr>
          <a:xfrm>
            <a:off x="179512" y="2448631"/>
            <a:ext cx="3816424" cy="3646758"/>
          </a:xfrm>
          <a:prstGeom prst="rect">
            <a:avLst/>
          </a:prstGeom>
          <a:no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dirty="0"/>
          </a:p>
        </p:txBody>
      </p:sp>
      <p:sp>
        <p:nvSpPr>
          <p:cNvPr id="4" name="CuadroTexto 3"/>
          <p:cNvSpPr txBox="1"/>
          <p:nvPr/>
        </p:nvSpPr>
        <p:spPr>
          <a:xfrm>
            <a:off x="539551" y="2290843"/>
            <a:ext cx="3072608" cy="400110"/>
          </a:xfrm>
          <a:prstGeom prst="rect">
            <a:avLst/>
          </a:prstGeom>
          <a:solidFill>
            <a:srgbClr val="002060"/>
          </a:solidFill>
          <a:ln w="63500">
            <a:solidFill>
              <a:srgbClr val="002060"/>
            </a:solidFill>
          </a:ln>
        </p:spPr>
        <p:txBody>
          <a:bodyPr wrap="square" rtlCol="0">
            <a:spAutoFit/>
          </a:bodyPr>
          <a:lstStyle/>
          <a:p>
            <a:pPr algn="ctr"/>
            <a:r>
              <a:rPr lang="es-ES" sz="2000" b="1" dirty="0">
                <a:solidFill>
                  <a:schemeClr val="bg1"/>
                </a:solidFill>
              </a:rPr>
              <a:t>Mujer n edad Fértil</a:t>
            </a:r>
          </a:p>
        </p:txBody>
      </p:sp>
      <p:sp>
        <p:nvSpPr>
          <p:cNvPr id="7" name="Rectángulo 6">
            <a:extLst>
              <a:ext uri="{FF2B5EF4-FFF2-40B4-BE49-F238E27FC236}">
                <a16:creationId xmlns:a16="http://schemas.microsoft.com/office/drawing/2014/main" id="{CBD053DF-D8B7-4EE6-92EC-4C94CDC2C180}"/>
              </a:ext>
            </a:extLst>
          </p:cNvPr>
          <p:cNvSpPr/>
          <p:nvPr/>
        </p:nvSpPr>
        <p:spPr>
          <a:xfrm>
            <a:off x="193850" y="1055637"/>
            <a:ext cx="2045753" cy="461665"/>
          </a:xfrm>
          <a:prstGeom prst="rect">
            <a:avLst/>
          </a:prstGeom>
        </p:spPr>
        <p:txBody>
          <a:bodyPr wrap="none">
            <a:spAutoFit/>
          </a:bodyPr>
          <a:lstStyle/>
          <a:p>
            <a:r>
              <a:rPr lang="es-MX" sz="2400" b="1" dirty="0">
                <a:solidFill>
                  <a:srgbClr val="FF0000"/>
                </a:solidFill>
              </a:rPr>
              <a:t>Probabilidad</a:t>
            </a:r>
          </a:p>
        </p:txBody>
      </p:sp>
      <p:sp>
        <p:nvSpPr>
          <p:cNvPr id="8" name="Rectángulo 7">
            <a:extLst>
              <a:ext uri="{FF2B5EF4-FFF2-40B4-BE49-F238E27FC236}">
                <a16:creationId xmlns:a16="http://schemas.microsoft.com/office/drawing/2014/main" id="{88B4D5F4-25B3-4006-A6B6-30420C82E276}"/>
              </a:ext>
            </a:extLst>
          </p:cNvPr>
          <p:cNvSpPr/>
          <p:nvPr/>
        </p:nvSpPr>
        <p:spPr>
          <a:xfrm>
            <a:off x="7562833" y="1037137"/>
            <a:ext cx="1129650" cy="461665"/>
          </a:xfrm>
          <a:prstGeom prst="rect">
            <a:avLst/>
          </a:prstGeom>
        </p:spPr>
        <p:txBody>
          <a:bodyPr wrap="square">
            <a:spAutoFit/>
          </a:bodyPr>
          <a:lstStyle/>
          <a:p>
            <a:r>
              <a:rPr lang="es-MX" sz="2400" b="1" dirty="0">
                <a:solidFill>
                  <a:srgbClr val="FF0000"/>
                </a:solidFill>
              </a:rPr>
              <a:t>Daño</a:t>
            </a:r>
          </a:p>
        </p:txBody>
      </p:sp>
      <p:pic>
        <p:nvPicPr>
          <p:cNvPr id="11" name="Imagen 10">
            <a:extLst>
              <a:ext uri="{FF2B5EF4-FFF2-40B4-BE49-F238E27FC236}">
                <a16:creationId xmlns:a16="http://schemas.microsoft.com/office/drawing/2014/main" id="{4B6C1DB5-6AF1-456F-8C86-A8C4C4D403A4}"/>
              </a:ext>
            </a:extLst>
          </p:cNvPr>
          <p:cNvPicPr>
            <a:picLocks noChangeAspect="1"/>
          </p:cNvPicPr>
          <p:nvPr/>
        </p:nvPicPr>
        <p:blipFill>
          <a:blip r:embed="rId2"/>
          <a:stretch>
            <a:fillRect/>
          </a:stretch>
        </p:blipFill>
        <p:spPr>
          <a:xfrm>
            <a:off x="7020720" y="666406"/>
            <a:ext cx="1908213" cy="1165851"/>
          </a:xfrm>
          <a:prstGeom prst="rect">
            <a:avLst/>
          </a:prstGeom>
        </p:spPr>
      </p:pic>
      <p:pic>
        <p:nvPicPr>
          <p:cNvPr id="15" name="Imagen 14">
            <a:extLst>
              <a:ext uri="{FF2B5EF4-FFF2-40B4-BE49-F238E27FC236}">
                <a16:creationId xmlns:a16="http://schemas.microsoft.com/office/drawing/2014/main" id="{349D79E7-126E-4A32-8A3B-7F3BCC441824}"/>
              </a:ext>
            </a:extLst>
          </p:cNvPr>
          <p:cNvPicPr>
            <a:picLocks noChangeAspect="1"/>
          </p:cNvPicPr>
          <p:nvPr/>
        </p:nvPicPr>
        <p:blipFill>
          <a:blip r:embed="rId3"/>
          <a:stretch>
            <a:fillRect/>
          </a:stretch>
        </p:blipFill>
        <p:spPr>
          <a:xfrm>
            <a:off x="5766721" y="1185517"/>
            <a:ext cx="1253998" cy="45719"/>
          </a:xfrm>
          <a:prstGeom prst="rect">
            <a:avLst/>
          </a:prstGeom>
        </p:spPr>
      </p:pic>
      <p:pic>
        <p:nvPicPr>
          <p:cNvPr id="16" name="Imagen 15">
            <a:extLst>
              <a:ext uri="{FF2B5EF4-FFF2-40B4-BE49-F238E27FC236}">
                <a16:creationId xmlns:a16="http://schemas.microsoft.com/office/drawing/2014/main" id="{13B7AF50-F85D-458E-9D83-A11E9C843331}"/>
              </a:ext>
            </a:extLst>
          </p:cNvPr>
          <p:cNvPicPr>
            <a:picLocks noChangeAspect="1"/>
          </p:cNvPicPr>
          <p:nvPr/>
        </p:nvPicPr>
        <p:blipFill>
          <a:blip r:embed="rId4"/>
          <a:stretch>
            <a:fillRect/>
          </a:stretch>
        </p:blipFill>
        <p:spPr>
          <a:xfrm>
            <a:off x="359531" y="3129424"/>
            <a:ext cx="3432649" cy="2672939"/>
          </a:xfrm>
          <a:prstGeom prst="rect">
            <a:avLst/>
          </a:prstGeom>
        </p:spPr>
      </p:pic>
      <p:pic>
        <p:nvPicPr>
          <p:cNvPr id="20" name="Imagen 19">
            <a:extLst>
              <a:ext uri="{FF2B5EF4-FFF2-40B4-BE49-F238E27FC236}">
                <a16:creationId xmlns:a16="http://schemas.microsoft.com/office/drawing/2014/main" id="{6A8DA840-7329-4189-A32B-0499101CC2F0}"/>
              </a:ext>
            </a:extLst>
          </p:cNvPr>
          <p:cNvPicPr>
            <a:picLocks noChangeAspect="1"/>
          </p:cNvPicPr>
          <p:nvPr/>
        </p:nvPicPr>
        <p:blipFill>
          <a:blip r:embed="rId5"/>
          <a:stretch>
            <a:fillRect/>
          </a:stretch>
        </p:blipFill>
        <p:spPr>
          <a:xfrm>
            <a:off x="5428760" y="2855122"/>
            <a:ext cx="3330884" cy="3016202"/>
          </a:xfrm>
          <a:prstGeom prst="rect">
            <a:avLst/>
          </a:prstGeom>
        </p:spPr>
      </p:pic>
      <p:sp>
        <p:nvSpPr>
          <p:cNvPr id="21" name="Es igual a 20">
            <a:extLst>
              <a:ext uri="{FF2B5EF4-FFF2-40B4-BE49-F238E27FC236}">
                <a16:creationId xmlns:a16="http://schemas.microsoft.com/office/drawing/2014/main" id="{CF2DBF10-0A6F-4B86-8A16-3A197D896741}"/>
              </a:ext>
            </a:extLst>
          </p:cNvPr>
          <p:cNvSpPr/>
          <p:nvPr/>
        </p:nvSpPr>
        <p:spPr>
          <a:xfrm>
            <a:off x="4194755" y="3804847"/>
            <a:ext cx="914400" cy="914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pic>
        <p:nvPicPr>
          <p:cNvPr id="22" name="Imagen 21">
            <a:extLst>
              <a:ext uri="{FF2B5EF4-FFF2-40B4-BE49-F238E27FC236}">
                <a16:creationId xmlns:a16="http://schemas.microsoft.com/office/drawing/2014/main" id="{A436AACD-2E39-45AA-AC5A-655799EC2364}"/>
              </a:ext>
            </a:extLst>
          </p:cNvPr>
          <p:cNvPicPr>
            <a:picLocks noChangeAspect="1"/>
          </p:cNvPicPr>
          <p:nvPr/>
        </p:nvPicPr>
        <p:blipFill>
          <a:blip r:embed="rId6"/>
          <a:stretch>
            <a:fillRect/>
          </a:stretch>
        </p:blipFill>
        <p:spPr>
          <a:xfrm>
            <a:off x="5251387" y="3143507"/>
            <a:ext cx="1085090" cy="493777"/>
          </a:xfrm>
          <a:prstGeom prst="rect">
            <a:avLst/>
          </a:prstGeom>
        </p:spPr>
      </p:pic>
      <p:sp>
        <p:nvSpPr>
          <p:cNvPr id="25" name="12 CuadroTexto">
            <a:extLst>
              <a:ext uri="{FF2B5EF4-FFF2-40B4-BE49-F238E27FC236}">
                <a16:creationId xmlns:a16="http://schemas.microsoft.com/office/drawing/2014/main" id="{D9B81E38-075B-487A-A5A5-9EAD444A369F}"/>
              </a:ext>
            </a:extLst>
          </p:cNvPr>
          <p:cNvSpPr txBox="1"/>
          <p:nvPr/>
        </p:nvSpPr>
        <p:spPr>
          <a:xfrm>
            <a:off x="193850" y="6165124"/>
            <a:ext cx="8754951" cy="584775"/>
          </a:xfrm>
          <a:prstGeom prst="rect">
            <a:avLst/>
          </a:prstGeom>
          <a:solidFill>
            <a:srgbClr val="66FFFF"/>
          </a:solidFill>
          <a:ln w="63500">
            <a:solidFill>
              <a:srgbClr val="002060"/>
            </a:solidFill>
          </a:ln>
        </p:spPr>
        <p:txBody>
          <a:bodyPr wrap="square" rtlCol="0">
            <a:spAutoFit/>
          </a:bodyPr>
          <a:lstStyle/>
          <a:p>
            <a:pPr algn="ctr"/>
            <a:r>
              <a:rPr lang="es-MX" sz="3200" b="1" dirty="0">
                <a:solidFill>
                  <a:srgbClr val="002060"/>
                </a:solidFill>
              </a:rPr>
              <a:t>Durante el proceso de la reproducción</a:t>
            </a:r>
          </a:p>
        </p:txBody>
      </p:sp>
      <p:pic>
        <p:nvPicPr>
          <p:cNvPr id="24" name="Imagen 23">
            <a:extLst>
              <a:ext uri="{FF2B5EF4-FFF2-40B4-BE49-F238E27FC236}">
                <a16:creationId xmlns:a16="http://schemas.microsoft.com/office/drawing/2014/main" id="{A4801873-29E2-4A5B-97BF-65EAA7931EBA}"/>
              </a:ext>
            </a:extLst>
          </p:cNvPr>
          <p:cNvPicPr>
            <a:picLocks noChangeAspect="1"/>
          </p:cNvPicPr>
          <p:nvPr/>
        </p:nvPicPr>
        <p:blipFill>
          <a:blip r:embed="rId7"/>
          <a:stretch>
            <a:fillRect/>
          </a:stretch>
        </p:blipFill>
        <p:spPr>
          <a:xfrm>
            <a:off x="4414993" y="2796539"/>
            <a:ext cx="157007" cy="840746"/>
          </a:xfrm>
          <a:prstGeom prst="rect">
            <a:avLst/>
          </a:prstGeom>
        </p:spPr>
      </p:pic>
      <p:pic>
        <p:nvPicPr>
          <p:cNvPr id="26" name="Imagen 25">
            <a:extLst>
              <a:ext uri="{FF2B5EF4-FFF2-40B4-BE49-F238E27FC236}">
                <a16:creationId xmlns:a16="http://schemas.microsoft.com/office/drawing/2014/main" id="{2E890347-58F6-4702-B5A7-F7FCEDEE417B}"/>
              </a:ext>
            </a:extLst>
          </p:cNvPr>
          <p:cNvPicPr>
            <a:picLocks noChangeAspect="1"/>
          </p:cNvPicPr>
          <p:nvPr/>
        </p:nvPicPr>
        <p:blipFill>
          <a:blip r:embed="rId8"/>
          <a:stretch>
            <a:fillRect/>
          </a:stretch>
        </p:blipFill>
        <p:spPr>
          <a:xfrm>
            <a:off x="4664294" y="2780214"/>
            <a:ext cx="168532" cy="840746"/>
          </a:xfrm>
          <a:prstGeom prst="rect">
            <a:avLst/>
          </a:prstGeom>
        </p:spPr>
      </p:pic>
      <p:pic>
        <p:nvPicPr>
          <p:cNvPr id="27" name="Imagen 26">
            <a:extLst>
              <a:ext uri="{FF2B5EF4-FFF2-40B4-BE49-F238E27FC236}">
                <a16:creationId xmlns:a16="http://schemas.microsoft.com/office/drawing/2014/main" id="{4371B467-49E1-4130-84DE-E27FD8452232}"/>
              </a:ext>
            </a:extLst>
          </p:cNvPr>
          <p:cNvPicPr>
            <a:picLocks noChangeAspect="1"/>
          </p:cNvPicPr>
          <p:nvPr/>
        </p:nvPicPr>
        <p:blipFill>
          <a:blip r:embed="rId9"/>
          <a:stretch>
            <a:fillRect/>
          </a:stretch>
        </p:blipFill>
        <p:spPr>
          <a:xfrm>
            <a:off x="4293949" y="4757773"/>
            <a:ext cx="296305" cy="941176"/>
          </a:xfrm>
          <a:prstGeom prst="rect">
            <a:avLst/>
          </a:prstGeom>
        </p:spPr>
      </p:pic>
      <p:pic>
        <p:nvPicPr>
          <p:cNvPr id="28" name="Imagen 27">
            <a:extLst>
              <a:ext uri="{FF2B5EF4-FFF2-40B4-BE49-F238E27FC236}">
                <a16:creationId xmlns:a16="http://schemas.microsoft.com/office/drawing/2014/main" id="{8660CF0C-12EC-4F4C-B0B1-757DFBB40565}"/>
              </a:ext>
            </a:extLst>
          </p:cNvPr>
          <p:cNvPicPr>
            <a:picLocks noChangeAspect="1"/>
          </p:cNvPicPr>
          <p:nvPr/>
        </p:nvPicPr>
        <p:blipFill>
          <a:blip r:embed="rId10"/>
          <a:stretch>
            <a:fillRect/>
          </a:stretch>
        </p:blipFill>
        <p:spPr>
          <a:xfrm>
            <a:off x="4711676" y="4705520"/>
            <a:ext cx="260721" cy="964461"/>
          </a:xfrm>
          <a:prstGeom prst="rect">
            <a:avLst/>
          </a:prstGeom>
        </p:spPr>
      </p:pic>
    </p:spTree>
    <p:extLst>
      <p:ext uri="{BB962C8B-B14F-4D97-AF65-F5344CB8AC3E}">
        <p14:creationId xmlns:p14="http://schemas.microsoft.com/office/powerpoint/2010/main" val="235962700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11366</TotalTime>
  <Words>1245</Words>
  <Application>Microsoft Office PowerPoint</Application>
  <PresentationFormat>Presentación en pantalla (4:3)</PresentationFormat>
  <Paragraphs>208</Paragraphs>
  <Slides>30</Slides>
  <Notes>7</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30</vt:i4>
      </vt:variant>
    </vt:vector>
  </HeadingPairs>
  <TitlesOfParts>
    <vt:vector size="37" baseType="lpstr">
      <vt:lpstr>Arial</vt:lpstr>
      <vt:lpstr>Calibri</vt:lpstr>
      <vt:lpstr>Tahoma</vt:lpstr>
      <vt:lpstr>Times New Roman</vt:lpstr>
      <vt:lpstr>Wingdings</vt:lpstr>
      <vt:lpstr>Tema de Office</vt:lpstr>
      <vt:lpstr>2_Tema de Office</vt:lpstr>
      <vt:lpstr>Presentación de PowerPoint</vt:lpstr>
      <vt:lpstr>Presentación de PowerPoint</vt:lpstr>
      <vt:lpstr>Presentación de PowerPoint</vt:lpstr>
      <vt:lpstr>Riesgo Reproductivo Preconcepcional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Atmósfera enrarecida.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Guilddesign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DR</dc:creator>
  <cp:lastModifiedBy>Joel</cp:lastModifiedBy>
  <cp:revision>1243</cp:revision>
  <dcterms:created xsi:type="dcterms:W3CDTF">2017-04-25T19:51:54Z</dcterms:created>
  <dcterms:modified xsi:type="dcterms:W3CDTF">2020-03-06T07:03:59Z</dcterms:modified>
</cp:coreProperties>
</file>