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256" r:id="rId2"/>
    <p:sldId id="430" r:id="rId3"/>
    <p:sldId id="432" r:id="rId4"/>
    <p:sldId id="431" r:id="rId5"/>
    <p:sldId id="441" r:id="rId6"/>
    <p:sldId id="434" r:id="rId7"/>
    <p:sldId id="435" r:id="rId8"/>
    <p:sldId id="436" r:id="rId9"/>
    <p:sldId id="437" r:id="rId10"/>
    <p:sldId id="438" r:id="rId11"/>
    <p:sldId id="439" r:id="rId12"/>
    <p:sldId id="554" r:id="rId13"/>
    <p:sldId id="555" r:id="rId14"/>
    <p:sldId id="440" r:id="rId15"/>
    <p:sldId id="443" r:id="rId16"/>
    <p:sldId id="444" r:id="rId17"/>
    <p:sldId id="447" r:id="rId18"/>
    <p:sldId id="453" r:id="rId19"/>
    <p:sldId id="448" r:id="rId20"/>
    <p:sldId id="449" r:id="rId21"/>
    <p:sldId id="450" r:id="rId22"/>
    <p:sldId id="451" r:id="rId23"/>
    <p:sldId id="452" r:id="rId24"/>
    <p:sldId id="454" r:id="rId25"/>
    <p:sldId id="463" r:id="rId26"/>
    <p:sldId id="464" r:id="rId27"/>
    <p:sldId id="552" r:id="rId28"/>
    <p:sldId id="553" r:id="rId29"/>
    <p:sldId id="556" r:id="rId30"/>
    <p:sldId id="557" r:id="rId31"/>
    <p:sldId id="558" r:id="rId32"/>
    <p:sldId id="465" r:id="rId33"/>
    <p:sldId id="466" r:id="rId34"/>
    <p:sldId id="467" r:id="rId35"/>
    <p:sldId id="468" r:id="rId36"/>
    <p:sldId id="469" r:id="rId37"/>
    <p:sldId id="470" r:id="rId38"/>
    <p:sldId id="471" r:id="rId39"/>
    <p:sldId id="506"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505"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502" r:id="rId71"/>
    <p:sldId id="504" r:id="rId72"/>
    <p:sldId id="507" r:id="rId73"/>
    <p:sldId id="508" r:id="rId74"/>
    <p:sldId id="551" r:id="rId75"/>
    <p:sldId id="509" r:id="rId76"/>
    <p:sldId id="510" r:id="rId77"/>
    <p:sldId id="511" r:id="rId78"/>
    <p:sldId id="512" r:id="rId79"/>
    <p:sldId id="513" r:id="rId80"/>
    <p:sldId id="514" r:id="rId81"/>
    <p:sldId id="515" r:id="rId82"/>
    <p:sldId id="516" r:id="rId83"/>
    <p:sldId id="517" r:id="rId84"/>
    <p:sldId id="518" r:id="rId85"/>
    <p:sldId id="519" r:id="rId86"/>
    <p:sldId id="520" r:id="rId87"/>
    <p:sldId id="521" r:id="rId88"/>
    <p:sldId id="522" r:id="rId89"/>
    <p:sldId id="523" r:id="rId90"/>
    <p:sldId id="524" r:id="rId91"/>
    <p:sldId id="525" r:id="rId92"/>
    <p:sldId id="526" r:id="rId93"/>
    <p:sldId id="527" r:id="rId94"/>
    <p:sldId id="528" r:id="rId95"/>
    <p:sldId id="529" r:id="rId96"/>
    <p:sldId id="530" r:id="rId97"/>
    <p:sldId id="531" r:id="rId98"/>
    <p:sldId id="532" r:id="rId99"/>
    <p:sldId id="533" r:id="rId100"/>
    <p:sldId id="534" r:id="rId101"/>
    <p:sldId id="535" r:id="rId102"/>
    <p:sldId id="536" r:id="rId103"/>
    <p:sldId id="537" r:id="rId104"/>
    <p:sldId id="538" r:id="rId105"/>
    <p:sldId id="539" r:id="rId106"/>
    <p:sldId id="540" r:id="rId107"/>
    <p:sldId id="541" r:id="rId108"/>
    <p:sldId id="542" r:id="rId109"/>
    <p:sldId id="543" r:id="rId110"/>
    <p:sldId id="544" r:id="rId111"/>
    <p:sldId id="545" r:id="rId112"/>
    <p:sldId id="546" r:id="rId113"/>
    <p:sldId id="547" r:id="rId114"/>
    <p:sldId id="548" r:id="rId115"/>
    <p:sldId id="549" r:id="rId116"/>
    <p:sldId id="425" r:id="rId1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9F4"/>
    <a:srgbClr val="CCDCEC"/>
    <a:srgbClr val="2A2061"/>
    <a:srgbClr val="C6D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9" autoAdjust="0"/>
    <p:restoredTop sz="94660"/>
  </p:normalViewPr>
  <p:slideViewPr>
    <p:cSldViewPr>
      <p:cViewPr varScale="1">
        <p:scale>
          <a:sx n="111" d="100"/>
          <a:sy n="111" d="100"/>
        </p:scale>
        <p:origin x="-16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9F7E5-671B-472D-91F9-9B4B76555F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F1FE9EF5-7F6F-469B-9901-0298D1BD3EB1}">
      <dgm:prSet phldrT="[Texto]"/>
      <dgm:spPr/>
      <dgm:t>
        <a:bodyPr/>
        <a:lstStyle/>
        <a:p>
          <a:pPr algn="l"/>
          <a:r>
            <a:rPr lang="es-ES" dirty="0" smtClean="0"/>
            <a:t>Existe una realidad objetiva única. El mundo es concebido como externo al investigador.</a:t>
          </a:r>
          <a:endParaRPr lang="es-ES" dirty="0"/>
        </a:p>
      </dgm:t>
    </dgm:pt>
    <dgm:pt modelId="{57536DF0-E65D-4148-BFCA-837E74488840}" type="parTrans" cxnId="{6A9B6B9A-0592-489B-B224-509DED651FE6}">
      <dgm:prSet/>
      <dgm:spPr/>
      <dgm:t>
        <a:bodyPr/>
        <a:lstStyle/>
        <a:p>
          <a:endParaRPr lang="es-ES"/>
        </a:p>
      </dgm:t>
    </dgm:pt>
    <dgm:pt modelId="{23EA8D18-28B0-48D1-A2F6-5041EABB557D}" type="sibTrans" cxnId="{6A9B6B9A-0592-489B-B224-509DED651FE6}">
      <dgm:prSet/>
      <dgm:spPr/>
      <dgm:t>
        <a:bodyPr/>
        <a:lstStyle/>
        <a:p>
          <a:endParaRPr lang="es-ES"/>
        </a:p>
      </dgm:t>
    </dgm:pt>
    <dgm:pt modelId="{B247C2EC-76E5-460D-B893-9C459AAB411C}">
      <dgm:prSet phldrT="[Texto]"/>
      <dgm:spPr/>
      <dgm:t>
        <a:bodyPr/>
        <a:lstStyle/>
        <a:p>
          <a:pPr algn="l"/>
          <a:r>
            <a:rPr lang="es-MX" dirty="0" smtClean="0"/>
            <a:t>La realidad no cambia por las observaciones y mediciones realizadas.</a:t>
          </a:r>
          <a:endParaRPr lang="es-ES" dirty="0"/>
        </a:p>
      </dgm:t>
    </dgm:pt>
    <dgm:pt modelId="{B9390D84-6562-46F9-A476-F2C9865057D7}" type="parTrans" cxnId="{AECEFFED-1625-4217-93F9-865F8E0B5BDA}">
      <dgm:prSet/>
      <dgm:spPr/>
      <dgm:t>
        <a:bodyPr/>
        <a:lstStyle/>
        <a:p>
          <a:endParaRPr lang="es-ES"/>
        </a:p>
      </dgm:t>
    </dgm:pt>
    <dgm:pt modelId="{907FBEB2-1E09-4937-A0D0-66484F6DCF06}" type="sibTrans" cxnId="{AECEFFED-1625-4217-93F9-865F8E0B5BDA}">
      <dgm:prSet/>
      <dgm:spPr/>
      <dgm:t>
        <a:bodyPr/>
        <a:lstStyle/>
        <a:p>
          <a:endParaRPr lang="es-ES"/>
        </a:p>
      </dgm:t>
    </dgm:pt>
    <dgm:pt modelId="{90C8EB2D-1E4C-4042-951E-D669CCA57E2C}">
      <dgm:prSet phldrT="[Texto]"/>
      <dgm:spPr/>
      <dgm:t>
        <a:bodyPr/>
        <a:lstStyle/>
        <a:p>
          <a:r>
            <a:rPr lang="es-ES" dirty="0" smtClean="0"/>
            <a:t>Cualitativo</a:t>
          </a:r>
          <a:endParaRPr lang="es-ES" dirty="0"/>
        </a:p>
      </dgm:t>
    </dgm:pt>
    <dgm:pt modelId="{66A9D154-5271-4B74-BBC3-8F50EA55CBB4}" type="parTrans" cxnId="{D4C093F0-6627-4C8A-8152-2B6A2C4287B8}">
      <dgm:prSet/>
      <dgm:spPr/>
      <dgm:t>
        <a:bodyPr/>
        <a:lstStyle/>
        <a:p>
          <a:endParaRPr lang="es-ES"/>
        </a:p>
      </dgm:t>
    </dgm:pt>
    <dgm:pt modelId="{4EA05537-3ADB-4196-BC5A-7D286A66E5E8}" type="sibTrans" cxnId="{D4C093F0-6627-4C8A-8152-2B6A2C4287B8}">
      <dgm:prSet/>
      <dgm:spPr/>
      <dgm:t>
        <a:bodyPr/>
        <a:lstStyle/>
        <a:p>
          <a:endParaRPr lang="es-ES"/>
        </a:p>
      </dgm:t>
    </dgm:pt>
    <dgm:pt modelId="{51F00ED3-687C-414B-9E46-33EBE8E65680}">
      <dgm:prSet phldrT="[Texto]"/>
      <dgm:spPr/>
      <dgm:t>
        <a:bodyPr/>
        <a:lstStyle/>
        <a:p>
          <a:pPr algn="l"/>
          <a:r>
            <a:rPr lang="es-ES" dirty="0" smtClean="0"/>
            <a:t>Existen varias realidades subjetivas construidas en la investigación, las cuales varían en su forma y contenido entre individuos, grupos y culturas.</a:t>
          </a:r>
          <a:endParaRPr lang="es-ES" dirty="0"/>
        </a:p>
      </dgm:t>
    </dgm:pt>
    <dgm:pt modelId="{D44E628E-8525-4AF5-8E55-8AFED29FDC66}" type="parTrans" cxnId="{80FB06B3-5965-4EF8-9774-48ECDE72534C}">
      <dgm:prSet/>
      <dgm:spPr/>
      <dgm:t>
        <a:bodyPr/>
        <a:lstStyle/>
        <a:p>
          <a:endParaRPr lang="es-ES"/>
        </a:p>
      </dgm:t>
    </dgm:pt>
    <dgm:pt modelId="{1FF5FEAF-DA01-4DAB-A05C-C25218B08D7F}" type="sibTrans" cxnId="{80FB06B3-5965-4EF8-9774-48ECDE72534C}">
      <dgm:prSet/>
      <dgm:spPr/>
      <dgm:t>
        <a:bodyPr/>
        <a:lstStyle/>
        <a:p>
          <a:endParaRPr lang="es-ES"/>
        </a:p>
      </dgm:t>
    </dgm:pt>
    <dgm:pt modelId="{137E3458-9619-40E3-9150-6C387F6B23AB}">
      <dgm:prSet phldrT="[Texto]"/>
      <dgm:spPr/>
      <dgm:t>
        <a:bodyPr/>
        <a:lstStyle/>
        <a:p>
          <a:pPr algn="l"/>
          <a:r>
            <a:rPr lang="es-ES" dirty="0" smtClean="0"/>
            <a:t>La realidad sí cambia por las observaciones y la recolección de datos.</a:t>
          </a:r>
          <a:endParaRPr lang="es-ES" dirty="0"/>
        </a:p>
      </dgm:t>
    </dgm:pt>
    <dgm:pt modelId="{15A932DC-9FBB-49D6-9B27-45BB0927976D}" type="parTrans" cxnId="{6184F328-1906-442E-8CD2-B85DDEF816BD}">
      <dgm:prSet/>
      <dgm:spPr/>
      <dgm:t>
        <a:bodyPr/>
        <a:lstStyle/>
        <a:p>
          <a:endParaRPr lang="es-ES"/>
        </a:p>
      </dgm:t>
    </dgm:pt>
    <dgm:pt modelId="{CDE47E0F-2D85-4C23-8563-4D7A27C169E2}" type="sibTrans" cxnId="{6184F328-1906-442E-8CD2-B85DDEF816BD}">
      <dgm:prSet/>
      <dgm:spPr/>
      <dgm:t>
        <a:bodyPr/>
        <a:lstStyle/>
        <a:p>
          <a:endParaRPr lang="es-ES"/>
        </a:p>
      </dgm:t>
    </dgm:pt>
    <dgm:pt modelId="{F76A88B4-CCF6-4A26-B73C-914ABE8F307F}">
      <dgm:prSet phldrT="[Texto]"/>
      <dgm:spPr/>
      <dgm:t>
        <a:bodyPr/>
        <a:lstStyle/>
        <a:p>
          <a:pPr algn="l"/>
          <a:r>
            <a:rPr lang="es-ES" dirty="0" smtClean="0"/>
            <a:t>Busca ser objetivo.</a:t>
          </a:r>
          <a:endParaRPr lang="es-ES" dirty="0"/>
        </a:p>
      </dgm:t>
    </dgm:pt>
    <dgm:pt modelId="{6689E34A-5984-4534-B788-3EF73FC83F44}" type="parTrans" cxnId="{D83E63FA-783B-494A-8C99-24E20A8D875D}">
      <dgm:prSet/>
      <dgm:spPr/>
      <dgm:t>
        <a:bodyPr/>
        <a:lstStyle/>
        <a:p>
          <a:endParaRPr lang="es-ES"/>
        </a:p>
      </dgm:t>
    </dgm:pt>
    <dgm:pt modelId="{993CD4B8-3645-429A-9C78-C2EF70A7C95C}" type="sibTrans" cxnId="{D83E63FA-783B-494A-8C99-24E20A8D875D}">
      <dgm:prSet/>
      <dgm:spPr/>
      <dgm:t>
        <a:bodyPr/>
        <a:lstStyle/>
        <a:p>
          <a:endParaRPr lang="es-ES"/>
        </a:p>
      </dgm:t>
    </dgm:pt>
    <dgm:pt modelId="{68745C86-6D8F-4CCD-A2B3-9532BC15AF0B}">
      <dgm:prSet phldrT="[Texto]"/>
      <dgm:spPr/>
      <dgm:t>
        <a:bodyPr/>
        <a:lstStyle/>
        <a:p>
          <a:r>
            <a:rPr lang="es-ES" dirty="0" smtClean="0"/>
            <a:t>Cuantitativo</a:t>
          </a:r>
          <a:endParaRPr lang="es-ES" dirty="0"/>
        </a:p>
      </dgm:t>
    </dgm:pt>
    <dgm:pt modelId="{A14E5A77-7300-42A3-8511-2C1384132442}" type="parTrans" cxnId="{90F03F53-BFF6-4FF2-8F70-B02233607515}">
      <dgm:prSet/>
      <dgm:spPr/>
      <dgm:t>
        <a:bodyPr/>
        <a:lstStyle/>
        <a:p>
          <a:endParaRPr lang="es-ES"/>
        </a:p>
      </dgm:t>
    </dgm:pt>
    <dgm:pt modelId="{1BCFFB7A-8462-491B-B9E1-04EE0851E0D6}" type="sibTrans" cxnId="{90F03F53-BFF6-4FF2-8F70-B02233607515}">
      <dgm:prSet/>
      <dgm:spPr/>
      <dgm:t>
        <a:bodyPr/>
        <a:lstStyle/>
        <a:p>
          <a:endParaRPr lang="es-ES"/>
        </a:p>
      </dgm:t>
    </dgm:pt>
    <dgm:pt modelId="{3DCAB92E-B7E0-49D4-97D5-4EF3DF4D468A}">
      <dgm:prSet/>
      <dgm:spPr/>
      <dgm:t>
        <a:bodyPr/>
        <a:lstStyle/>
        <a:p>
          <a:pPr algn="l"/>
          <a:r>
            <a:rPr lang="es-ES" dirty="0" smtClean="0"/>
            <a:t>Admite subjetividad.</a:t>
          </a:r>
          <a:endParaRPr lang="es-ES" dirty="0"/>
        </a:p>
      </dgm:t>
    </dgm:pt>
    <dgm:pt modelId="{F39260D1-A778-4CBA-9748-1BC2B1C58C54}" type="parTrans" cxnId="{F1E4E148-F977-422D-B3DB-163A9FA5F3F2}">
      <dgm:prSet/>
      <dgm:spPr/>
      <dgm:t>
        <a:bodyPr/>
        <a:lstStyle/>
        <a:p>
          <a:endParaRPr lang="es-ES"/>
        </a:p>
      </dgm:t>
    </dgm:pt>
    <dgm:pt modelId="{ADE0F66F-D1A4-4AAE-B20E-5B0EC45853EC}" type="sibTrans" cxnId="{F1E4E148-F977-422D-B3DB-163A9FA5F3F2}">
      <dgm:prSet/>
      <dgm:spPr/>
      <dgm:t>
        <a:bodyPr/>
        <a:lstStyle/>
        <a:p>
          <a:endParaRPr lang="es-ES"/>
        </a:p>
      </dgm:t>
    </dgm:pt>
    <dgm:pt modelId="{0F4C3197-28B8-4923-9ADE-61A8CEC7F04C}">
      <dgm:prSet phldrT="[Texto]"/>
      <dgm:spPr/>
      <dgm:t>
        <a:bodyPr/>
        <a:lstStyle/>
        <a:p>
          <a:r>
            <a:rPr lang="es-ES" dirty="0" smtClean="0"/>
            <a:t>Dimensiones</a:t>
          </a:r>
          <a:endParaRPr lang="es-ES" dirty="0"/>
        </a:p>
      </dgm:t>
    </dgm:pt>
    <dgm:pt modelId="{6C404812-DAD5-411B-8D6F-65FC25F5E321}" type="parTrans" cxnId="{99A5D39F-FD23-44A2-9046-4A120983C254}">
      <dgm:prSet/>
      <dgm:spPr/>
      <dgm:t>
        <a:bodyPr/>
        <a:lstStyle/>
        <a:p>
          <a:endParaRPr lang="es-ES"/>
        </a:p>
      </dgm:t>
    </dgm:pt>
    <dgm:pt modelId="{4FF540CF-EB01-4658-AE2F-CC8580F79339}" type="sibTrans" cxnId="{99A5D39F-FD23-44A2-9046-4A120983C254}">
      <dgm:prSet/>
      <dgm:spPr/>
      <dgm:t>
        <a:bodyPr/>
        <a:lstStyle/>
        <a:p>
          <a:endParaRPr lang="es-ES"/>
        </a:p>
      </dgm:t>
    </dgm:pt>
    <dgm:pt modelId="{BB21F710-6434-4168-A376-3EC5F1CAFCA6}">
      <dgm:prSet phldrT="[Texto]"/>
      <dgm:spPr/>
      <dgm:t>
        <a:bodyPr/>
        <a:lstStyle/>
        <a:p>
          <a:r>
            <a:rPr lang="es-MX" dirty="0" smtClean="0"/>
            <a:t>Realidad que se va a estudiar</a:t>
          </a:r>
          <a:endParaRPr lang="es-ES" dirty="0"/>
        </a:p>
      </dgm:t>
    </dgm:pt>
    <dgm:pt modelId="{C106D146-2319-4BFB-B40D-2165B2EF1D76}" type="parTrans" cxnId="{21527DB2-F210-49FC-8989-50399728DDE6}">
      <dgm:prSet/>
      <dgm:spPr/>
      <dgm:t>
        <a:bodyPr/>
        <a:lstStyle/>
        <a:p>
          <a:endParaRPr lang="es-ES"/>
        </a:p>
      </dgm:t>
    </dgm:pt>
    <dgm:pt modelId="{4DAF006E-2BA8-4A5F-B81E-DD59DA9B09DC}" type="sibTrans" cxnId="{21527DB2-F210-49FC-8989-50399728DDE6}">
      <dgm:prSet/>
      <dgm:spPr/>
      <dgm:t>
        <a:bodyPr/>
        <a:lstStyle/>
        <a:p>
          <a:endParaRPr lang="es-ES"/>
        </a:p>
      </dgm:t>
    </dgm:pt>
    <dgm:pt modelId="{5705DA27-18A0-4D21-AC4E-031FE5732C8F}">
      <dgm:prSet phldrT="[Texto]"/>
      <dgm:spPr/>
      <dgm:t>
        <a:bodyPr/>
        <a:lstStyle/>
        <a:p>
          <a:r>
            <a:rPr lang="es-ES" dirty="0" smtClean="0"/>
            <a:t>Naturaleza de la realidad</a:t>
          </a:r>
          <a:endParaRPr lang="es-ES" dirty="0"/>
        </a:p>
      </dgm:t>
    </dgm:pt>
    <dgm:pt modelId="{4219EF09-E58B-4621-B2C8-035AAAE1E346}" type="parTrans" cxnId="{8E5AB347-010A-4E24-A3A5-BF441B79773E}">
      <dgm:prSet/>
      <dgm:spPr/>
      <dgm:t>
        <a:bodyPr/>
        <a:lstStyle/>
        <a:p>
          <a:endParaRPr lang="es-ES"/>
        </a:p>
      </dgm:t>
    </dgm:pt>
    <dgm:pt modelId="{B8FAC1BF-46CC-414A-A346-1257EA4F6A89}" type="sibTrans" cxnId="{8E5AB347-010A-4E24-A3A5-BF441B79773E}">
      <dgm:prSet/>
      <dgm:spPr/>
      <dgm:t>
        <a:bodyPr/>
        <a:lstStyle/>
        <a:p>
          <a:endParaRPr lang="es-ES"/>
        </a:p>
      </dgm:t>
    </dgm:pt>
    <dgm:pt modelId="{6E8C2AAF-CE5F-4995-9183-E696B36D9516}">
      <dgm:prSet phldrT="[Texto]"/>
      <dgm:spPr/>
      <dgm:t>
        <a:bodyPr/>
        <a:lstStyle/>
        <a:p>
          <a:r>
            <a:rPr lang="es-ES" dirty="0" smtClean="0"/>
            <a:t>Objetividad</a:t>
          </a:r>
          <a:endParaRPr lang="es-ES" dirty="0"/>
        </a:p>
      </dgm:t>
    </dgm:pt>
    <dgm:pt modelId="{F714208F-38E5-4D11-993B-1D7FB378DFF6}" type="parTrans" cxnId="{DA53CEC7-8695-4866-AE4A-7D7603EFAB46}">
      <dgm:prSet/>
      <dgm:spPr/>
      <dgm:t>
        <a:bodyPr/>
        <a:lstStyle/>
        <a:p>
          <a:endParaRPr lang="es-ES"/>
        </a:p>
      </dgm:t>
    </dgm:pt>
    <dgm:pt modelId="{9CD54503-C416-45EA-9C47-76E904C262AC}" type="sibTrans" cxnId="{DA53CEC7-8695-4866-AE4A-7D7603EFAB46}">
      <dgm:prSet/>
      <dgm:spPr/>
      <dgm:t>
        <a:bodyPr/>
        <a:lstStyle/>
        <a:p>
          <a:endParaRPr lang="es-ES"/>
        </a:p>
      </dgm:t>
    </dgm:pt>
    <dgm:pt modelId="{FA6F5B0A-F649-4274-8073-11A2789EDF28}" type="pres">
      <dgm:prSet presAssocID="{BA69F7E5-671B-472D-91F9-9B4B76555FDF}" presName="diagram" presStyleCnt="0">
        <dgm:presLayoutVars>
          <dgm:chPref val="1"/>
          <dgm:dir/>
          <dgm:animOne val="branch"/>
          <dgm:animLvl val="lvl"/>
          <dgm:resizeHandles/>
        </dgm:presLayoutVars>
      </dgm:prSet>
      <dgm:spPr/>
      <dgm:t>
        <a:bodyPr/>
        <a:lstStyle/>
        <a:p>
          <a:endParaRPr lang="es-ES"/>
        </a:p>
      </dgm:t>
    </dgm:pt>
    <dgm:pt modelId="{85C4045D-74F9-4ADB-BB6E-F58A3D7B0DFB}" type="pres">
      <dgm:prSet presAssocID="{0F4C3197-28B8-4923-9ADE-61A8CEC7F04C}" presName="root" presStyleCnt="0"/>
      <dgm:spPr/>
    </dgm:pt>
    <dgm:pt modelId="{83BF6BBD-6DFB-4844-8E3E-A406828E50BC}" type="pres">
      <dgm:prSet presAssocID="{0F4C3197-28B8-4923-9ADE-61A8CEC7F04C}" presName="rootComposite" presStyleCnt="0"/>
      <dgm:spPr/>
    </dgm:pt>
    <dgm:pt modelId="{FB039292-EA1D-4D23-9306-669FBEC81525}" type="pres">
      <dgm:prSet presAssocID="{0F4C3197-28B8-4923-9ADE-61A8CEC7F04C}" presName="rootText" presStyleLbl="node1" presStyleIdx="0" presStyleCnt="3" custScaleX="157076" custScaleY="119607"/>
      <dgm:spPr/>
      <dgm:t>
        <a:bodyPr/>
        <a:lstStyle/>
        <a:p>
          <a:endParaRPr lang="es-ES"/>
        </a:p>
      </dgm:t>
    </dgm:pt>
    <dgm:pt modelId="{3D515D08-392E-4E96-A339-570230994935}" type="pres">
      <dgm:prSet presAssocID="{0F4C3197-28B8-4923-9ADE-61A8CEC7F04C}" presName="rootConnector" presStyleLbl="node1" presStyleIdx="0" presStyleCnt="3"/>
      <dgm:spPr/>
      <dgm:t>
        <a:bodyPr/>
        <a:lstStyle/>
        <a:p>
          <a:endParaRPr lang="es-ES"/>
        </a:p>
      </dgm:t>
    </dgm:pt>
    <dgm:pt modelId="{D2B18198-4723-48C8-997D-F46877B34E0F}" type="pres">
      <dgm:prSet presAssocID="{0F4C3197-28B8-4923-9ADE-61A8CEC7F04C}" presName="childShape" presStyleCnt="0"/>
      <dgm:spPr/>
    </dgm:pt>
    <dgm:pt modelId="{A11B3C3C-A631-4D00-9B64-6528CE03E543}" type="pres">
      <dgm:prSet presAssocID="{C106D146-2319-4BFB-B40D-2165B2EF1D76}" presName="Name13" presStyleLbl="parChTrans1D2" presStyleIdx="0" presStyleCnt="9"/>
      <dgm:spPr/>
      <dgm:t>
        <a:bodyPr/>
        <a:lstStyle/>
        <a:p>
          <a:endParaRPr lang="es-ES"/>
        </a:p>
      </dgm:t>
    </dgm:pt>
    <dgm:pt modelId="{A4B9E7EA-9CB1-4AF2-B499-4898C77E5C56}" type="pres">
      <dgm:prSet presAssocID="{BB21F710-6434-4168-A376-3EC5F1CAFCA6}" presName="childText" presStyleLbl="bgAcc1" presStyleIdx="0" presStyleCnt="9" custScaleX="157076" custScaleY="343818">
        <dgm:presLayoutVars>
          <dgm:bulletEnabled val="1"/>
        </dgm:presLayoutVars>
      </dgm:prSet>
      <dgm:spPr/>
      <dgm:t>
        <a:bodyPr/>
        <a:lstStyle/>
        <a:p>
          <a:endParaRPr lang="es-ES"/>
        </a:p>
      </dgm:t>
    </dgm:pt>
    <dgm:pt modelId="{A6D080F3-C21D-492E-8E0E-ECC74C466CCD}" type="pres">
      <dgm:prSet presAssocID="{4219EF09-E58B-4621-B2C8-035AAAE1E346}" presName="Name13" presStyleLbl="parChTrans1D2" presStyleIdx="1" presStyleCnt="9"/>
      <dgm:spPr/>
      <dgm:t>
        <a:bodyPr/>
        <a:lstStyle/>
        <a:p>
          <a:endParaRPr lang="es-ES"/>
        </a:p>
      </dgm:t>
    </dgm:pt>
    <dgm:pt modelId="{499AC828-243F-43C8-A249-C5D6193619DB}" type="pres">
      <dgm:prSet presAssocID="{5705DA27-18A0-4D21-AC4E-031FE5732C8F}" presName="childText" presStyleLbl="bgAcc1" presStyleIdx="1" presStyleCnt="9" custScaleX="157076" custScaleY="343818">
        <dgm:presLayoutVars>
          <dgm:bulletEnabled val="1"/>
        </dgm:presLayoutVars>
      </dgm:prSet>
      <dgm:spPr/>
      <dgm:t>
        <a:bodyPr/>
        <a:lstStyle/>
        <a:p>
          <a:endParaRPr lang="es-ES"/>
        </a:p>
      </dgm:t>
    </dgm:pt>
    <dgm:pt modelId="{04EF9AD0-0577-4462-9141-8CE81A31943B}" type="pres">
      <dgm:prSet presAssocID="{F714208F-38E5-4D11-993B-1D7FB378DFF6}" presName="Name13" presStyleLbl="parChTrans1D2" presStyleIdx="2" presStyleCnt="9" custSzX="143630" custSzY="6380410"/>
      <dgm:spPr/>
      <dgm:t>
        <a:bodyPr/>
        <a:lstStyle/>
        <a:p>
          <a:endParaRPr lang="es-ES"/>
        </a:p>
      </dgm:t>
    </dgm:pt>
    <dgm:pt modelId="{061EB13C-64FD-4E07-8040-AE660BC565C5}" type="pres">
      <dgm:prSet presAssocID="{6E8C2AAF-CE5F-4995-9183-E696B36D9516}" presName="childText" presStyleLbl="bgAcc1" presStyleIdx="2" presStyleCnt="9" custScaleX="157076" custScaleY="343818">
        <dgm:presLayoutVars>
          <dgm:bulletEnabled val="1"/>
        </dgm:presLayoutVars>
      </dgm:prSet>
      <dgm:spPr/>
      <dgm:t>
        <a:bodyPr/>
        <a:lstStyle/>
        <a:p>
          <a:endParaRPr lang="es-ES"/>
        </a:p>
      </dgm:t>
    </dgm:pt>
    <dgm:pt modelId="{68C853DA-288F-4CB5-85B5-959459683DD0}" type="pres">
      <dgm:prSet presAssocID="{68745C86-6D8F-4CCD-A2B3-9532BC15AF0B}" presName="root" presStyleCnt="0"/>
      <dgm:spPr/>
    </dgm:pt>
    <dgm:pt modelId="{5C9A6C9B-8252-4700-803A-BF18EF4CEA0D}" type="pres">
      <dgm:prSet presAssocID="{68745C86-6D8F-4CCD-A2B3-9532BC15AF0B}" presName="rootComposite" presStyleCnt="0"/>
      <dgm:spPr/>
    </dgm:pt>
    <dgm:pt modelId="{9A59C937-1A4F-4C3B-8D98-523028E7A2F2}" type="pres">
      <dgm:prSet presAssocID="{68745C86-6D8F-4CCD-A2B3-9532BC15AF0B}" presName="rootText" presStyleLbl="node1" presStyleIdx="1" presStyleCnt="3" custScaleX="436104" custScaleY="119607"/>
      <dgm:spPr/>
      <dgm:t>
        <a:bodyPr/>
        <a:lstStyle/>
        <a:p>
          <a:endParaRPr lang="es-ES"/>
        </a:p>
      </dgm:t>
    </dgm:pt>
    <dgm:pt modelId="{98644973-CDCE-471B-ADBD-1FC07257F051}" type="pres">
      <dgm:prSet presAssocID="{68745C86-6D8F-4CCD-A2B3-9532BC15AF0B}" presName="rootConnector" presStyleLbl="node1" presStyleIdx="1" presStyleCnt="3"/>
      <dgm:spPr/>
      <dgm:t>
        <a:bodyPr/>
        <a:lstStyle/>
        <a:p>
          <a:endParaRPr lang="es-ES"/>
        </a:p>
      </dgm:t>
    </dgm:pt>
    <dgm:pt modelId="{1D655702-148A-476B-9BE3-1D128CB01337}" type="pres">
      <dgm:prSet presAssocID="{68745C86-6D8F-4CCD-A2B3-9532BC15AF0B}" presName="childShape" presStyleCnt="0"/>
      <dgm:spPr/>
    </dgm:pt>
    <dgm:pt modelId="{28AAB341-2F6C-442B-80E4-89104363A620}" type="pres">
      <dgm:prSet presAssocID="{57536DF0-E65D-4148-BFCA-837E74488840}" presName="Name13" presStyleLbl="parChTrans1D2" presStyleIdx="3" presStyleCnt="9"/>
      <dgm:spPr/>
      <dgm:t>
        <a:bodyPr/>
        <a:lstStyle/>
        <a:p>
          <a:endParaRPr lang="es-ES"/>
        </a:p>
      </dgm:t>
    </dgm:pt>
    <dgm:pt modelId="{1B9A45CC-8886-47DA-A32E-F11151F89DD9}" type="pres">
      <dgm:prSet presAssocID="{F1FE9EF5-7F6F-469B-9901-0298D1BD3EB1}" presName="childText" presStyleLbl="bgAcc1" presStyleIdx="3" presStyleCnt="9" custScaleX="436104" custScaleY="343818">
        <dgm:presLayoutVars>
          <dgm:bulletEnabled val="1"/>
        </dgm:presLayoutVars>
      </dgm:prSet>
      <dgm:spPr/>
      <dgm:t>
        <a:bodyPr/>
        <a:lstStyle/>
        <a:p>
          <a:endParaRPr lang="es-ES"/>
        </a:p>
      </dgm:t>
    </dgm:pt>
    <dgm:pt modelId="{54D5A66E-C17F-4814-8468-FCC96CCFC349}" type="pres">
      <dgm:prSet presAssocID="{B9390D84-6562-46F9-A476-F2C9865057D7}" presName="Name13" presStyleLbl="parChTrans1D2" presStyleIdx="4" presStyleCnt="9"/>
      <dgm:spPr/>
      <dgm:t>
        <a:bodyPr/>
        <a:lstStyle/>
        <a:p>
          <a:endParaRPr lang="es-ES"/>
        </a:p>
      </dgm:t>
    </dgm:pt>
    <dgm:pt modelId="{5C36BBD9-3D8F-4338-8C8B-9C8BFA771A19}" type="pres">
      <dgm:prSet presAssocID="{B247C2EC-76E5-460D-B893-9C459AAB411C}" presName="childText" presStyleLbl="bgAcc1" presStyleIdx="4" presStyleCnt="9" custScaleX="436104" custScaleY="343818">
        <dgm:presLayoutVars>
          <dgm:bulletEnabled val="1"/>
        </dgm:presLayoutVars>
      </dgm:prSet>
      <dgm:spPr/>
      <dgm:t>
        <a:bodyPr/>
        <a:lstStyle/>
        <a:p>
          <a:endParaRPr lang="es-ES"/>
        </a:p>
      </dgm:t>
    </dgm:pt>
    <dgm:pt modelId="{1B53130E-88D8-46F2-8367-4BAA7386CE36}" type="pres">
      <dgm:prSet presAssocID="{6689E34A-5984-4534-B788-3EF73FC83F44}" presName="Name13" presStyleLbl="parChTrans1D2" presStyleIdx="5" presStyleCnt="9" custSzX="324579" custSzY="6380410"/>
      <dgm:spPr/>
      <dgm:t>
        <a:bodyPr/>
        <a:lstStyle/>
        <a:p>
          <a:endParaRPr lang="es-ES"/>
        </a:p>
      </dgm:t>
    </dgm:pt>
    <dgm:pt modelId="{9EE64940-515E-457B-A300-FCAFE153421E}" type="pres">
      <dgm:prSet presAssocID="{F76A88B4-CCF6-4A26-B73C-914ABE8F307F}" presName="childText" presStyleLbl="bgAcc1" presStyleIdx="5" presStyleCnt="9" custScaleX="436104" custScaleY="343818">
        <dgm:presLayoutVars>
          <dgm:bulletEnabled val="1"/>
        </dgm:presLayoutVars>
      </dgm:prSet>
      <dgm:spPr/>
      <dgm:t>
        <a:bodyPr/>
        <a:lstStyle/>
        <a:p>
          <a:endParaRPr lang="es-ES"/>
        </a:p>
      </dgm:t>
    </dgm:pt>
    <dgm:pt modelId="{8EA8B1D4-9D8F-49F2-8C9C-3A2663F7F08E}" type="pres">
      <dgm:prSet presAssocID="{90C8EB2D-1E4C-4042-951E-D669CCA57E2C}" presName="root" presStyleCnt="0"/>
      <dgm:spPr/>
    </dgm:pt>
    <dgm:pt modelId="{874C2924-B4B2-426A-BF02-6766793CCDBE}" type="pres">
      <dgm:prSet presAssocID="{90C8EB2D-1E4C-4042-951E-D669CCA57E2C}" presName="rootComposite" presStyleCnt="0"/>
      <dgm:spPr/>
    </dgm:pt>
    <dgm:pt modelId="{997C7F1B-A8C7-4FAD-AC9E-6394BF9D4840}" type="pres">
      <dgm:prSet presAssocID="{90C8EB2D-1E4C-4042-951E-D669CCA57E2C}" presName="rootText" presStyleLbl="node1" presStyleIdx="2" presStyleCnt="3" custScaleX="436104" custScaleY="119607"/>
      <dgm:spPr/>
      <dgm:t>
        <a:bodyPr/>
        <a:lstStyle/>
        <a:p>
          <a:endParaRPr lang="es-ES"/>
        </a:p>
      </dgm:t>
    </dgm:pt>
    <dgm:pt modelId="{FB848B04-778D-4F4C-9848-DBBACE130DF7}" type="pres">
      <dgm:prSet presAssocID="{90C8EB2D-1E4C-4042-951E-D669CCA57E2C}" presName="rootConnector" presStyleLbl="node1" presStyleIdx="2" presStyleCnt="3"/>
      <dgm:spPr/>
      <dgm:t>
        <a:bodyPr/>
        <a:lstStyle/>
        <a:p>
          <a:endParaRPr lang="es-ES"/>
        </a:p>
      </dgm:t>
    </dgm:pt>
    <dgm:pt modelId="{4358FEFD-72D8-4201-98A1-09177B2D2564}" type="pres">
      <dgm:prSet presAssocID="{90C8EB2D-1E4C-4042-951E-D669CCA57E2C}" presName="childShape" presStyleCnt="0"/>
      <dgm:spPr/>
    </dgm:pt>
    <dgm:pt modelId="{645044AD-0988-4365-BA83-83E2FF81A7C3}" type="pres">
      <dgm:prSet presAssocID="{D44E628E-8525-4AF5-8E55-8AFED29FDC66}" presName="Name13" presStyleLbl="parChTrans1D2" presStyleIdx="6" presStyleCnt="9"/>
      <dgm:spPr/>
      <dgm:t>
        <a:bodyPr/>
        <a:lstStyle/>
        <a:p>
          <a:endParaRPr lang="es-ES"/>
        </a:p>
      </dgm:t>
    </dgm:pt>
    <dgm:pt modelId="{C24C006F-81F2-422A-8E3D-4D8CBF2C5BF4}" type="pres">
      <dgm:prSet presAssocID="{51F00ED3-687C-414B-9E46-33EBE8E65680}" presName="childText" presStyleLbl="bgAcc1" presStyleIdx="6" presStyleCnt="9" custScaleX="436104" custScaleY="343818">
        <dgm:presLayoutVars>
          <dgm:bulletEnabled val="1"/>
        </dgm:presLayoutVars>
      </dgm:prSet>
      <dgm:spPr/>
      <dgm:t>
        <a:bodyPr/>
        <a:lstStyle/>
        <a:p>
          <a:endParaRPr lang="es-ES"/>
        </a:p>
      </dgm:t>
    </dgm:pt>
    <dgm:pt modelId="{186343D2-BB0D-45D3-A3DF-B16FEB27808A}" type="pres">
      <dgm:prSet presAssocID="{15A932DC-9FBB-49D6-9B27-45BB0927976D}" presName="Name13" presStyleLbl="parChTrans1D2" presStyleIdx="7" presStyleCnt="9"/>
      <dgm:spPr/>
      <dgm:t>
        <a:bodyPr/>
        <a:lstStyle/>
        <a:p>
          <a:endParaRPr lang="es-ES"/>
        </a:p>
      </dgm:t>
    </dgm:pt>
    <dgm:pt modelId="{4CE7C268-8B98-464B-816D-98D9D38E0860}" type="pres">
      <dgm:prSet presAssocID="{137E3458-9619-40E3-9150-6C387F6B23AB}" presName="childText" presStyleLbl="bgAcc1" presStyleIdx="7" presStyleCnt="9" custScaleX="436104" custScaleY="343818">
        <dgm:presLayoutVars>
          <dgm:bulletEnabled val="1"/>
        </dgm:presLayoutVars>
      </dgm:prSet>
      <dgm:spPr/>
      <dgm:t>
        <a:bodyPr/>
        <a:lstStyle/>
        <a:p>
          <a:endParaRPr lang="es-ES"/>
        </a:p>
      </dgm:t>
    </dgm:pt>
    <dgm:pt modelId="{4DAF1ED1-7B39-44D3-9CF6-CCC5BD395F96}" type="pres">
      <dgm:prSet presAssocID="{F39260D1-A778-4CBA-9748-1BC2B1C58C54}" presName="Name13" presStyleLbl="parChTrans1D2" presStyleIdx="8" presStyleCnt="9" custSzX="324579" custSzY="6380410"/>
      <dgm:spPr/>
      <dgm:t>
        <a:bodyPr/>
        <a:lstStyle/>
        <a:p>
          <a:endParaRPr lang="es-ES"/>
        </a:p>
      </dgm:t>
    </dgm:pt>
    <dgm:pt modelId="{B5A434B3-BF07-46CA-911C-BCD44450690E}" type="pres">
      <dgm:prSet presAssocID="{3DCAB92E-B7E0-49D4-97D5-4EF3DF4D468A}" presName="childText" presStyleLbl="bgAcc1" presStyleIdx="8" presStyleCnt="9" custScaleX="436104" custScaleY="343818">
        <dgm:presLayoutVars>
          <dgm:bulletEnabled val="1"/>
        </dgm:presLayoutVars>
      </dgm:prSet>
      <dgm:spPr/>
      <dgm:t>
        <a:bodyPr/>
        <a:lstStyle/>
        <a:p>
          <a:endParaRPr lang="es-ES"/>
        </a:p>
      </dgm:t>
    </dgm:pt>
  </dgm:ptLst>
  <dgm:cxnLst>
    <dgm:cxn modelId="{8E5AB347-010A-4E24-A3A5-BF441B79773E}" srcId="{0F4C3197-28B8-4923-9ADE-61A8CEC7F04C}" destId="{5705DA27-18A0-4D21-AC4E-031FE5732C8F}" srcOrd="1" destOrd="0" parTransId="{4219EF09-E58B-4621-B2C8-035AAAE1E346}" sibTransId="{B8FAC1BF-46CC-414A-A346-1257EA4F6A89}"/>
    <dgm:cxn modelId="{3453A96B-296A-42EA-8ED3-48F07212F935}" type="presOf" srcId="{4219EF09-E58B-4621-B2C8-035AAAE1E346}" destId="{A6D080F3-C21D-492E-8E0E-ECC74C466CCD}" srcOrd="0" destOrd="0" presId="urn:microsoft.com/office/officeart/2005/8/layout/hierarchy3"/>
    <dgm:cxn modelId="{0597B250-57F9-422D-95A3-8502C80BF5F3}" type="presOf" srcId="{6E8C2AAF-CE5F-4995-9183-E696B36D9516}" destId="{061EB13C-64FD-4E07-8040-AE660BC565C5}" srcOrd="0" destOrd="0" presId="urn:microsoft.com/office/officeart/2005/8/layout/hierarchy3"/>
    <dgm:cxn modelId="{21527DB2-F210-49FC-8989-50399728DDE6}" srcId="{0F4C3197-28B8-4923-9ADE-61A8CEC7F04C}" destId="{BB21F710-6434-4168-A376-3EC5F1CAFCA6}" srcOrd="0" destOrd="0" parTransId="{C106D146-2319-4BFB-B40D-2165B2EF1D76}" sibTransId="{4DAF006E-2BA8-4A5F-B81E-DD59DA9B09DC}"/>
    <dgm:cxn modelId="{D83E63FA-783B-494A-8C99-24E20A8D875D}" srcId="{68745C86-6D8F-4CCD-A2B3-9532BC15AF0B}" destId="{F76A88B4-CCF6-4A26-B73C-914ABE8F307F}" srcOrd="2" destOrd="0" parTransId="{6689E34A-5984-4534-B788-3EF73FC83F44}" sibTransId="{993CD4B8-3645-429A-9C78-C2EF70A7C95C}"/>
    <dgm:cxn modelId="{7A15EE96-B94F-4E4C-ABA7-BE04F6E75210}" type="presOf" srcId="{15A932DC-9FBB-49D6-9B27-45BB0927976D}" destId="{186343D2-BB0D-45D3-A3DF-B16FEB27808A}" srcOrd="0" destOrd="0" presId="urn:microsoft.com/office/officeart/2005/8/layout/hierarchy3"/>
    <dgm:cxn modelId="{EBC13568-812A-48E2-A94A-7FA7BDDE9D45}" type="presOf" srcId="{BA69F7E5-671B-472D-91F9-9B4B76555FDF}" destId="{FA6F5B0A-F649-4274-8073-11A2789EDF28}" srcOrd="0" destOrd="0" presId="urn:microsoft.com/office/officeart/2005/8/layout/hierarchy3"/>
    <dgm:cxn modelId="{B61D3AA2-D673-4E6E-AF7B-06EE852896BC}" type="presOf" srcId="{90C8EB2D-1E4C-4042-951E-D669CCA57E2C}" destId="{FB848B04-778D-4F4C-9848-DBBACE130DF7}" srcOrd="1" destOrd="0" presId="urn:microsoft.com/office/officeart/2005/8/layout/hierarchy3"/>
    <dgm:cxn modelId="{3266827D-50D4-4A30-AC1E-37610A4A70DE}" type="presOf" srcId="{51F00ED3-687C-414B-9E46-33EBE8E65680}" destId="{C24C006F-81F2-422A-8E3D-4D8CBF2C5BF4}" srcOrd="0" destOrd="0" presId="urn:microsoft.com/office/officeart/2005/8/layout/hierarchy3"/>
    <dgm:cxn modelId="{D76EB886-5651-4895-92F6-4EED0103CE9E}" type="presOf" srcId="{F76A88B4-CCF6-4A26-B73C-914ABE8F307F}" destId="{9EE64940-515E-457B-A300-FCAFE153421E}" srcOrd="0" destOrd="0" presId="urn:microsoft.com/office/officeart/2005/8/layout/hierarchy3"/>
    <dgm:cxn modelId="{90F03F53-BFF6-4FF2-8F70-B02233607515}" srcId="{BA69F7E5-671B-472D-91F9-9B4B76555FDF}" destId="{68745C86-6D8F-4CCD-A2B3-9532BC15AF0B}" srcOrd="1" destOrd="0" parTransId="{A14E5A77-7300-42A3-8511-2C1384132442}" sibTransId="{1BCFFB7A-8462-491B-B9E1-04EE0851E0D6}"/>
    <dgm:cxn modelId="{6A9B6B9A-0592-489B-B224-509DED651FE6}" srcId="{68745C86-6D8F-4CCD-A2B3-9532BC15AF0B}" destId="{F1FE9EF5-7F6F-469B-9901-0298D1BD3EB1}" srcOrd="0" destOrd="0" parTransId="{57536DF0-E65D-4148-BFCA-837E74488840}" sibTransId="{23EA8D18-28B0-48D1-A2F6-5041EABB557D}"/>
    <dgm:cxn modelId="{9EA61AA4-93CD-4479-88EC-8C9D3E0DAB07}" type="presOf" srcId="{0F4C3197-28B8-4923-9ADE-61A8CEC7F04C}" destId="{3D515D08-392E-4E96-A339-570230994935}" srcOrd="1" destOrd="0" presId="urn:microsoft.com/office/officeart/2005/8/layout/hierarchy3"/>
    <dgm:cxn modelId="{B7205EB4-C793-456D-A100-8DD17E66167E}" type="presOf" srcId="{57536DF0-E65D-4148-BFCA-837E74488840}" destId="{28AAB341-2F6C-442B-80E4-89104363A620}" srcOrd="0" destOrd="0" presId="urn:microsoft.com/office/officeart/2005/8/layout/hierarchy3"/>
    <dgm:cxn modelId="{BD0F5282-95F5-4763-88C8-D339BBCCA05D}" type="presOf" srcId="{6689E34A-5984-4534-B788-3EF73FC83F44}" destId="{1B53130E-88D8-46F2-8367-4BAA7386CE36}" srcOrd="0" destOrd="0" presId="urn:microsoft.com/office/officeart/2005/8/layout/hierarchy3"/>
    <dgm:cxn modelId="{99A5D39F-FD23-44A2-9046-4A120983C254}" srcId="{BA69F7E5-671B-472D-91F9-9B4B76555FDF}" destId="{0F4C3197-28B8-4923-9ADE-61A8CEC7F04C}" srcOrd="0" destOrd="0" parTransId="{6C404812-DAD5-411B-8D6F-65FC25F5E321}" sibTransId="{4FF540CF-EB01-4658-AE2F-CC8580F79339}"/>
    <dgm:cxn modelId="{D4C093F0-6627-4C8A-8152-2B6A2C4287B8}" srcId="{BA69F7E5-671B-472D-91F9-9B4B76555FDF}" destId="{90C8EB2D-1E4C-4042-951E-D669CCA57E2C}" srcOrd="2" destOrd="0" parTransId="{66A9D154-5271-4B74-BBC3-8F50EA55CBB4}" sibTransId="{4EA05537-3ADB-4196-BC5A-7D286A66E5E8}"/>
    <dgm:cxn modelId="{35035772-FCB7-4A20-BA6F-0BBCCCF9DDE8}" type="presOf" srcId="{137E3458-9619-40E3-9150-6C387F6B23AB}" destId="{4CE7C268-8B98-464B-816D-98D9D38E0860}" srcOrd="0" destOrd="0" presId="urn:microsoft.com/office/officeart/2005/8/layout/hierarchy3"/>
    <dgm:cxn modelId="{5B436849-8930-4BB8-83D8-1122D6A4FF1A}" type="presOf" srcId="{B9390D84-6562-46F9-A476-F2C9865057D7}" destId="{54D5A66E-C17F-4814-8468-FCC96CCFC349}" srcOrd="0" destOrd="0" presId="urn:microsoft.com/office/officeart/2005/8/layout/hierarchy3"/>
    <dgm:cxn modelId="{5B73B28D-3580-4D79-9F12-D708189FA7A1}" type="presOf" srcId="{D44E628E-8525-4AF5-8E55-8AFED29FDC66}" destId="{645044AD-0988-4365-BA83-83E2FF81A7C3}" srcOrd="0" destOrd="0" presId="urn:microsoft.com/office/officeart/2005/8/layout/hierarchy3"/>
    <dgm:cxn modelId="{1921B0E7-C2BE-4EF3-A57F-153F4B40EF7B}" type="presOf" srcId="{C106D146-2319-4BFB-B40D-2165B2EF1D76}" destId="{A11B3C3C-A631-4D00-9B64-6528CE03E543}" srcOrd="0" destOrd="0" presId="urn:microsoft.com/office/officeart/2005/8/layout/hierarchy3"/>
    <dgm:cxn modelId="{EC088102-F797-40C7-ABB9-1642C31E113C}" type="presOf" srcId="{B247C2EC-76E5-460D-B893-9C459AAB411C}" destId="{5C36BBD9-3D8F-4338-8C8B-9C8BFA771A19}" srcOrd="0" destOrd="0" presId="urn:microsoft.com/office/officeart/2005/8/layout/hierarchy3"/>
    <dgm:cxn modelId="{A1FC05D2-6E0C-48BD-96A6-3065305683BD}" type="presOf" srcId="{F39260D1-A778-4CBA-9748-1BC2B1C58C54}" destId="{4DAF1ED1-7B39-44D3-9CF6-CCC5BD395F96}" srcOrd="0" destOrd="0" presId="urn:microsoft.com/office/officeart/2005/8/layout/hierarchy3"/>
    <dgm:cxn modelId="{80FB06B3-5965-4EF8-9774-48ECDE72534C}" srcId="{90C8EB2D-1E4C-4042-951E-D669CCA57E2C}" destId="{51F00ED3-687C-414B-9E46-33EBE8E65680}" srcOrd="0" destOrd="0" parTransId="{D44E628E-8525-4AF5-8E55-8AFED29FDC66}" sibTransId="{1FF5FEAF-DA01-4DAB-A05C-C25218B08D7F}"/>
    <dgm:cxn modelId="{457EED03-BCE8-4D25-A44A-373DF2F308D4}" type="presOf" srcId="{3DCAB92E-B7E0-49D4-97D5-4EF3DF4D468A}" destId="{B5A434B3-BF07-46CA-911C-BCD44450690E}" srcOrd="0" destOrd="0" presId="urn:microsoft.com/office/officeart/2005/8/layout/hierarchy3"/>
    <dgm:cxn modelId="{DA53CEC7-8695-4866-AE4A-7D7603EFAB46}" srcId="{0F4C3197-28B8-4923-9ADE-61A8CEC7F04C}" destId="{6E8C2AAF-CE5F-4995-9183-E696B36D9516}" srcOrd="2" destOrd="0" parTransId="{F714208F-38E5-4D11-993B-1D7FB378DFF6}" sibTransId="{9CD54503-C416-45EA-9C47-76E904C262AC}"/>
    <dgm:cxn modelId="{31261E8C-C9B6-4C2F-B0B0-710F1383F790}" type="presOf" srcId="{5705DA27-18A0-4D21-AC4E-031FE5732C8F}" destId="{499AC828-243F-43C8-A249-C5D6193619DB}" srcOrd="0" destOrd="0" presId="urn:microsoft.com/office/officeart/2005/8/layout/hierarchy3"/>
    <dgm:cxn modelId="{B27E7A2C-9379-42B5-9091-A81F93B121AC}" type="presOf" srcId="{BB21F710-6434-4168-A376-3EC5F1CAFCA6}" destId="{A4B9E7EA-9CB1-4AF2-B499-4898C77E5C56}" srcOrd="0" destOrd="0" presId="urn:microsoft.com/office/officeart/2005/8/layout/hierarchy3"/>
    <dgm:cxn modelId="{B12D82DD-F0D5-4CC1-A6CA-E69C3BBBD9D3}" type="presOf" srcId="{68745C86-6D8F-4CCD-A2B3-9532BC15AF0B}" destId="{9A59C937-1A4F-4C3B-8D98-523028E7A2F2}" srcOrd="0" destOrd="0" presId="urn:microsoft.com/office/officeart/2005/8/layout/hierarchy3"/>
    <dgm:cxn modelId="{27B30695-DF56-41C2-A589-64CEF875BC03}" type="presOf" srcId="{F714208F-38E5-4D11-993B-1D7FB378DFF6}" destId="{04EF9AD0-0577-4462-9141-8CE81A31943B}" srcOrd="0" destOrd="0" presId="urn:microsoft.com/office/officeart/2005/8/layout/hierarchy3"/>
    <dgm:cxn modelId="{6184F328-1906-442E-8CD2-B85DDEF816BD}" srcId="{90C8EB2D-1E4C-4042-951E-D669CCA57E2C}" destId="{137E3458-9619-40E3-9150-6C387F6B23AB}" srcOrd="1" destOrd="0" parTransId="{15A932DC-9FBB-49D6-9B27-45BB0927976D}" sibTransId="{CDE47E0F-2D85-4C23-8563-4D7A27C169E2}"/>
    <dgm:cxn modelId="{F1B36AE4-FF4E-4FB0-8970-F974BB0D5DD3}" type="presOf" srcId="{F1FE9EF5-7F6F-469B-9901-0298D1BD3EB1}" destId="{1B9A45CC-8886-47DA-A32E-F11151F89DD9}" srcOrd="0" destOrd="0" presId="urn:microsoft.com/office/officeart/2005/8/layout/hierarchy3"/>
    <dgm:cxn modelId="{F1E4E148-F977-422D-B3DB-163A9FA5F3F2}" srcId="{90C8EB2D-1E4C-4042-951E-D669CCA57E2C}" destId="{3DCAB92E-B7E0-49D4-97D5-4EF3DF4D468A}" srcOrd="2" destOrd="0" parTransId="{F39260D1-A778-4CBA-9748-1BC2B1C58C54}" sibTransId="{ADE0F66F-D1A4-4AAE-B20E-5B0EC45853EC}"/>
    <dgm:cxn modelId="{C7D53A56-327C-4D3B-A667-8623D3304C5F}" type="presOf" srcId="{68745C86-6D8F-4CCD-A2B3-9532BC15AF0B}" destId="{98644973-CDCE-471B-ADBD-1FC07257F051}" srcOrd="1" destOrd="0" presId="urn:microsoft.com/office/officeart/2005/8/layout/hierarchy3"/>
    <dgm:cxn modelId="{CEE0F802-443F-4792-9BF4-31B70774D8AB}" type="presOf" srcId="{0F4C3197-28B8-4923-9ADE-61A8CEC7F04C}" destId="{FB039292-EA1D-4D23-9306-669FBEC81525}" srcOrd="0" destOrd="0" presId="urn:microsoft.com/office/officeart/2005/8/layout/hierarchy3"/>
    <dgm:cxn modelId="{9CFF1181-331F-48CC-A24D-187EBB03DCEC}" type="presOf" srcId="{90C8EB2D-1E4C-4042-951E-D669CCA57E2C}" destId="{997C7F1B-A8C7-4FAD-AC9E-6394BF9D4840}" srcOrd="0" destOrd="0" presId="urn:microsoft.com/office/officeart/2005/8/layout/hierarchy3"/>
    <dgm:cxn modelId="{AECEFFED-1625-4217-93F9-865F8E0B5BDA}" srcId="{68745C86-6D8F-4CCD-A2B3-9532BC15AF0B}" destId="{B247C2EC-76E5-460D-B893-9C459AAB411C}" srcOrd="1" destOrd="0" parTransId="{B9390D84-6562-46F9-A476-F2C9865057D7}" sibTransId="{907FBEB2-1E09-4937-A0D0-66484F6DCF06}"/>
    <dgm:cxn modelId="{0B91231B-96CB-4E1A-9705-27A3DD299F45}" type="presParOf" srcId="{FA6F5B0A-F649-4274-8073-11A2789EDF28}" destId="{85C4045D-74F9-4ADB-BB6E-F58A3D7B0DFB}" srcOrd="0" destOrd="0" presId="urn:microsoft.com/office/officeart/2005/8/layout/hierarchy3"/>
    <dgm:cxn modelId="{1A80CFAA-BB94-424D-8633-DA3CBDCA3008}" type="presParOf" srcId="{85C4045D-74F9-4ADB-BB6E-F58A3D7B0DFB}" destId="{83BF6BBD-6DFB-4844-8E3E-A406828E50BC}" srcOrd="0" destOrd="0" presId="urn:microsoft.com/office/officeart/2005/8/layout/hierarchy3"/>
    <dgm:cxn modelId="{DA6384E5-7744-4CB6-9D4A-BC656F6D34E9}" type="presParOf" srcId="{83BF6BBD-6DFB-4844-8E3E-A406828E50BC}" destId="{FB039292-EA1D-4D23-9306-669FBEC81525}" srcOrd="0" destOrd="0" presId="urn:microsoft.com/office/officeart/2005/8/layout/hierarchy3"/>
    <dgm:cxn modelId="{D6073F99-03B3-42A8-9ADB-42123C84599D}" type="presParOf" srcId="{83BF6BBD-6DFB-4844-8E3E-A406828E50BC}" destId="{3D515D08-392E-4E96-A339-570230994935}" srcOrd="1" destOrd="0" presId="urn:microsoft.com/office/officeart/2005/8/layout/hierarchy3"/>
    <dgm:cxn modelId="{AB187E01-A36F-4119-B61A-C0440C48B113}" type="presParOf" srcId="{85C4045D-74F9-4ADB-BB6E-F58A3D7B0DFB}" destId="{D2B18198-4723-48C8-997D-F46877B34E0F}" srcOrd="1" destOrd="0" presId="urn:microsoft.com/office/officeart/2005/8/layout/hierarchy3"/>
    <dgm:cxn modelId="{138988DB-57D9-44D0-B864-9A7F96ED9A84}" type="presParOf" srcId="{D2B18198-4723-48C8-997D-F46877B34E0F}" destId="{A11B3C3C-A631-4D00-9B64-6528CE03E543}" srcOrd="0" destOrd="0" presId="urn:microsoft.com/office/officeart/2005/8/layout/hierarchy3"/>
    <dgm:cxn modelId="{99BFDD3D-8DFF-4F22-940B-5C6A9F33040D}" type="presParOf" srcId="{D2B18198-4723-48C8-997D-F46877B34E0F}" destId="{A4B9E7EA-9CB1-4AF2-B499-4898C77E5C56}" srcOrd="1" destOrd="0" presId="urn:microsoft.com/office/officeart/2005/8/layout/hierarchy3"/>
    <dgm:cxn modelId="{75FFBD48-A3A6-445F-8A31-9897164B9A58}" type="presParOf" srcId="{D2B18198-4723-48C8-997D-F46877B34E0F}" destId="{A6D080F3-C21D-492E-8E0E-ECC74C466CCD}" srcOrd="2" destOrd="0" presId="urn:microsoft.com/office/officeart/2005/8/layout/hierarchy3"/>
    <dgm:cxn modelId="{AED359CA-173B-4129-932E-2DE15A73EAD8}" type="presParOf" srcId="{D2B18198-4723-48C8-997D-F46877B34E0F}" destId="{499AC828-243F-43C8-A249-C5D6193619DB}" srcOrd="3" destOrd="0" presId="urn:microsoft.com/office/officeart/2005/8/layout/hierarchy3"/>
    <dgm:cxn modelId="{4912ACC8-88F6-4C31-992E-F9C43D056CEB}" type="presParOf" srcId="{D2B18198-4723-48C8-997D-F46877B34E0F}" destId="{04EF9AD0-0577-4462-9141-8CE81A31943B}" srcOrd="4" destOrd="0" presId="urn:microsoft.com/office/officeart/2005/8/layout/hierarchy3"/>
    <dgm:cxn modelId="{FFF5CCAE-1195-400F-A07C-16FE7E12A53F}" type="presParOf" srcId="{D2B18198-4723-48C8-997D-F46877B34E0F}" destId="{061EB13C-64FD-4E07-8040-AE660BC565C5}" srcOrd="5" destOrd="0" presId="urn:microsoft.com/office/officeart/2005/8/layout/hierarchy3"/>
    <dgm:cxn modelId="{59B12504-8AFC-40E0-9F0C-5E5BE274F9D2}" type="presParOf" srcId="{FA6F5B0A-F649-4274-8073-11A2789EDF28}" destId="{68C853DA-288F-4CB5-85B5-959459683DD0}" srcOrd="1" destOrd="0" presId="urn:microsoft.com/office/officeart/2005/8/layout/hierarchy3"/>
    <dgm:cxn modelId="{303253DC-CFD5-4A19-B4E0-296C93647559}" type="presParOf" srcId="{68C853DA-288F-4CB5-85B5-959459683DD0}" destId="{5C9A6C9B-8252-4700-803A-BF18EF4CEA0D}" srcOrd="0" destOrd="0" presId="urn:microsoft.com/office/officeart/2005/8/layout/hierarchy3"/>
    <dgm:cxn modelId="{7070B9AB-7C91-45B5-821B-820DFF3D24C7}" type="presParOf" srcId="{5C9A6C9B-8252-4700-803A-BF18EF4CEA0D}" destId="{9A59C937-1A4F-4C3B-8D98-523028E7A2F2}" srcOrd="0" destOrd="0" presId="urn:microsoft.com/office/officeart/2005/8/layout/hierarchy3"/>
    <dgm:cxn modelId="{1A6C2637-BC34-4C1F-87E5-BEB8A141582F}" type="presParOf" srcId="{5C9A6C9B-8252-4700-803A-BF18EF4CEA0D}" destId="{98644973-CDCE-471B-ADBD-1FC07257F051}" srcOrd="1" destOrd="0" presId="urn:microsoft.com/office/officeart/2005/8/layout/hierarchy3"/>
    <dgm:cxn modelId="{2BC29AFD-D2EC-4FB7-A0E6-92C6B3B58543}" type="presParOf" srcId="{68C853DA-288F-4CB5-85B5-959459683DD0}" destId="{1D655702-148A-476B-9BE3-1D128CB01337}" srcOrd="1" destOrd="0" presId="urn:microsoft.com/office/officeart/2005/8/layout/hierarchy3"/>
    <dgm:cxn modelId="{00F18913-9B4A-4CA5-B18F-079282288AC9}" type="presParOf" srcId="{1D655702-148A-476B-9BE3-1D128CB01337}" destId="{28AAB341-2F6C-442B-80E4-89104363A620}" srcOrd="0" destOrd="0" presId="urn:microsoft.com/office/officeart/2005/8/layout/hierarchy3"/>
    <dgm:cxn modelId="{663F6A40-FCB8-4BCD-9261-568AD8A92298}" type="presParOf" srcId="{1D655702-148A-476B-9BE3-1D128CB01337}" destId="{1B9A45CC-8886-47DA-A32E-F11151F89DD9}" srcOrd="1" destOrd="0" presId="urn:microsoft.com/office/officeart/2005/8/layout/hierarchy3"/>
    <dgm:cxn modelId="{C6581D0E-63D3-4524-99CC-E933CE90531F}" type="presParOf" srcId="{1D655702-148A-476B-9BE3-1D128CB01337}" destId="{54D5A66E-C17F-4814-8468-FCC96CCFC349}" srcOrd="2" destOrd="0" presId="urn:microsoft.com/office/officeart/2005/8/layout/hierarchy3"/>
    <dgm:cxn modelId="{979DCD7C-9D35-4A67-99E5-973C75B83186}" type="presParOf" srcId="{1D655702-148A-476B-9BE3-1D128CB01337}" destId="{5C36BBD9-3D8F-4338-8C8B-9C8BFA771A19}" srcOrd="3" destOrd="0" presId="urn:microsoft.com/office/officeart/2005/8/layout/hierarchy3"/>
    <dgm:cxn modelId="{0DDEC12F-7581-44C2-ACA6-206B99E29BEC}" type="presParOf" srcId="{1D655702-148A-476B-9BE3-1D128CB01337}" destId="{1B53130E-88D8-46F2-8367-4BAA7386CE36}" srcOrd="4" destOrd="0" presId="urn:microsoft.com/office/officeart/2005/8/layout/hierarchy3"/>
    <dgm:cxn modelId="{93F8801F-902D-433C-AD07-580AE81FB5B3}" type="presParOf" srcId="{1D655702-148A-476B-9BE3-1D128CB01337}" destId="{9EE64940-515E-457B-A300-FCAFE153421E}" srcOrd="5" destOrd="0" presId="urn:microsoft.com/office/officeart/2005/8/layout/hierarchy3"/>
    <dgm:cxn modelId="{7A3A388D-78E5-46DE-B98B-C5DDCC07777A}" type="presParOf" srcId="{FA6F5B0A-F649-4274-8073-11A2789EDF28}" destId="{8EA8B1D4-9D8F-49F2-8C9C-3A2663F7F08E}" srcOrd="2" destOrd="0" presId="urn:microsoft.com/office/officeart/2005/8/layout/hierarchy3"/>
    <dgm:cxn modelId="{C844AE89-A275-47D8-9D10-80FFDDD46340}" type="presParOf" srcId="{8EA8B1D4-9D8F-49F2-8C9C-3A2663F7F08E}" destId="{874C2924-B4B2-426A-BF02-6766793CCDBE}" srcOrd="0" destOrd="0" presId="urn:microsoft.com/office/officeart/2005/8/layout/hierarchy3"/>
    <dgm:cxn modelId="{9F166C72-5E22-4682-ABB9-879DE70A5D58}" type="presParOf" srcId="{874C2924-B4B2-426A-BF02-6766793CCDBE}" destId="{997C7F1B-A8C7-4FAD-AC9E-6394BF9D4840}" srcOrd="0" destOrd="0" presId="urn:microsoft.com/office/officeart/2005/8/layout/hierarchy3"/>
    <dgm:cxn modelId="{5119D7D5-A6CF-4A3E-8914-D6D0EA506D85}" type="presParOf" srcId="{874C2924-B4B2-426A-BF02-6766793CCDBE}" destId="{FB848B04-778D-4F4C-9848-DBBACE130DF7}" srcOrd="1" destOrd="0" presId="urn:microsoft.com/office/officeart/2005/8/layout/hierarchy3"/>
    <dgm:cxn modelId="{F4AC566E-1E9E-4B1C-BD89-3E72E5F046F8}" type="presParOf" srcId="{8EA8B1D4-9D8F-49F2-8C9C-3A2663F7F08E}" destId="{4358FEFD-72D8-4201-98A1-09177B2D2564}" srcOrd="1" destOrd="0" presId="urn:microsoft.com/office/officeart/2005/8/layout/hierarchy3"/>
    <dgm:cxn modelId="{C950623F-DC1F-4C87-884D-FC7FE2C22DD5}" type="presParOf" srcId="{4358FEFD-72D8-4201-98A1-09177B2D2564}" destId="{645044AD-0988-4365-BA83-83E2FF81A7C3}" srcOrd="0" destOrd="0" presId="urn:microsoft.com/office/officeart/2005/8/layout/hierarchy3"/>
    <dgm:cxn modelId="{FFC945E7-4432-470E-B6A3-1A11CCBCFDF1}" type="presParOf" srcId="{4358FEFD-72D8-4201-98A1-09177B2D2564}" destId="{C24C006F-81F2-422A-8E3D-4D8CBF2C5BF4}" srcOrd="1" destOrd="0" presId="urn:microsoft.com/office/officeart/2005/8/layout/hierarchy3"/>
    <dgm:cxn modelId="{DFF21F3A-BA95-4F99-A54C-349EF273C9B9}" type="presParOf" srcId="{4358FEFD-72D8-4201-98A1-09177B2D2564}" destId="{186343D2-BB0D-45D3-A3DF-B16FEB27808A}" srcOrd="2" destOrd="0" presId="urn:microsoft.com/office/officeart/2005/8/layout/hierarchy3"/>
    <dgm:cxn modelId="{1A28D5C0-D5F8-4D5E-B286-8324B6F20ADF}" type="presParOf" srcId="{4358FEFD-72D8-4201-98A1-09177B2D2564}" destId="{4CE7C268-8B98-464B-816D-98D9D38E0860}" srcOrd="3" destOrd="0" presId="urn:microsoft.com/office/officeart/2005/8/layout/hierarchy3"/>
    <dgm:cxn modelId="{044985F9-5315-4CC2-BAF9-CCAB09F47F32}" type="presParOf" srcId="{4358FEFD-72D8-4201-98A1-09177B2D2564}" destId="{4DAF1ED1-7B39-44D3-9CF6-CCC5BD395F96}" srcOrd="4" destOrd="0" presId="urn:microsoft.com/office/officeart/2005/8/layout/hierarchy3"/>
    <dgm:cxn modelId="{21E93B19-5633-49EF-A48E-B75BF9A34D75}" type="presParOf" srcId="{4358FEFD-72D8-4201-98A1-09177B2D2564}" destId="{B5A434B3-BF07-46CA-911C-BCD4445069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9F7E5-671B-472D-91F9-9B4B76555F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F1FE9EF5-7F6F-469B-9901-0298D1BD3EB1}">
      <dgm:prSet phldrT="[Texto]"/>
      <dgm:spPr/>
      <dgm:t>
        <a:bodyPr/>
        <a:lstStyle/>
        <a:p>
          <a:pPr algn="l"/>
          <a:r>
            <a:rPr lang="es-ES" dirty="0" smtClean="0"/>
            <a:t>Describir, explicar, comprobar y pre- decir los fenómenos (causalidad).</a:t>
          </a:r>
        </a:p>
        <a:p>
          <a:pPr algn="l"/>
          <a:r>
            <a:rPr lang="es-ES" dirty="0" smtClean="0"/>
            <a:t>Generar y probar teorías.</a:t>
          </a:r>
          <a:endParaRPr lang="es-ES" dirty="0"/>
        </a:p>
      </dgm:t>
    </dgm:pt>
    <dgm:pt modelId="{57536DF0-E65D-4148-BFCA-837E74488840}" type="parTrans" cxnId="{6A9B6B9A-0592-489B-B224-509DED651FE6}">
      <dgm:prSet/>
      <dgm:spPr/>
      <dgm:t>
        <a:bodyPr/>
        <a:lstStyle/>
        <a:p>
          <a:endParaRPr lang="es-ES"/>
        </a:p>
      </dgm:t>
    </dgm:pt>
    <dgm:pt modelId="{23EA8D18-28B0-48D1-A2F6-5041EABB557D}" type="sibTrans" cxnId="{6A9B6B9A-0592-489B-B224-509DED651FE6}">
      <dgm:prSet/>
      <dgm:spPr/>
      <dgm:t>
        <a:bodyPr/>
        <a:lstStyle/>
        <a:p>
          <a:endParaRPr lang="es-ES"/>
        </a:p>
      </dgm:t>
    </dgm:pt>
    <dgm:pt modelId="{B247C2EC-76E5-460D-B893-9C459AAB411C}">
      <dgm:prSet phldrT="[Texto]"/>
      <dgm:spPr/>
      <dgm:t>
        <a:bodyPr/>
        <a:lstStyle/>
        <a:p>
          <a:pPr algn="l"/>
          <a:r>
            <a:rPr lang="es-ES" dirty="0" smtClean="0"/>
            <a:t>Neutral. El investigador “hace a un lado” sus propios valores y creencias. La posición del investigador es “imparcial”, intenta asegurar procedimientos rigurosos y “objetivos” de recolección y análisis de los datos, así como evitar que sus sesgos y tendencias influyan en los resultados.</a:t>
          </a:r>
          <a:endParaRPr lang="es-ES" dirty="0"/>
        </a:p>
      </dgm:t>
    </dgm:pt>
    <dgm:pt modelId="{B9390D84-6562-46F9-A476-F2C9865057D7}" type="parTrans" cxnId="{AECEFFED-1625-4217-93F9-865F8E0B5BDA}">
      <dgm:prSet/>
      <dgm:spPr/>
      <dgm:t>
        <a:bodyPr/>
        <a:lstStyle/>
        <a:p>
          <a:endParaRPr lang="es-ES"/>
        </a:p>
      </dgm:t>
    </dgm:pt>
    <dgm:pt modelId="{907FBEB2-1E09-4937-A0D0-66484F6DCF06}" type="sibTrans" cxnId="{AECEFFED-1625-4217-93F9-865F8E0B5BDA}">
      <dgm:prSet/>
      <dgm:spPr/>
      <dgm:t>
        <a:bodyPr/>
        <a:lstStyle/>
        <a:p>
          <a:endParaRPr lang="es-ES"/>
        </a:p>
      </dgm:t>
    </dgm:pt>
    <dgm:pt modelId="{90C8EB2D-1E4C-4042-951E-D669CCA57E2C}">
      <dgm:prSet phldrT="[Texto]"/>
      <dgm:spPr/>
      <dgm:t>
        <a:bodyPr/>
        <a:lstStyle/>
        <a:p>
          <a:r>
            <a:rPr lang="es-ES" dirty="0" smtClean="0"/>
            <a:t>Cualitativo</a:t>
          </a:r>
          <a:endParaRPr lang="es-ES" dirty="0"/>
        </a:p>
      </dgm:t>
    </dgm:pt>
    <dgm:pt modelId="{66A9D154-5271-4B74-BBC3-8F50EA55CBB4}" type="parTrans" cxnId="{D4C093F0-6627-4C8A-8152-2B6A2C4287B8}">
      <dgm:prSet/>
      <dgm:spPr/>
      <dgm:t>
        <a:bodyPr/>
        <a:lstStyle/>
        <a:p>
          <a:endParaRPr lang="es-ES"/>
        </a:p>
      </dgm:t>
    </dgm:pt>
    <dgm:pt modelId="{4EA05537-3ADB-4196-BC5A-7D286A66E5E8}" type="sibTrans" cxnId="{D4C093F0-6627-4C8A-8152-2B6A2C4287B8}">
      <dgm:prSet/>
      <dgm:spPr/>
      <dgm:t>
        <a:bodyPr/>
        <a:lstStyle/>
        <a:p>
          <a:endParaRPr lang="es-ES"/>
        </a:p>
      </dgm:t>
    </dgm:pt>
    <dgm:pt modelId="{51F00ED3-687C-414B-9E46-33EBE8E65680}">
      <dgm:prSet phldrT="[Texto]"/>
      <dgm:spPr/>
      <dgm:t>
        <a:bodyPr/>
        <a:lstStyle/>
        <a:p>
          <a:pPr algn="l"/>
          <a:r>
            <a:rPr lang="es-ES" dirty="0" smtClean="0"/>
            <a:t>Describir, comprender  e interpretar los fenómenos,  a través de las percepciones y significados producidos por las experiencias de los participantes.</a:t>
          </a:r>
          <a:endParaRPr lang="es-ES" dirty="0"/>
        </a:p>
      </dgm:t>
    </dgm:pt>
    <dgm:pt modelId="{D44E628E-8525-4AF5-8E55-8AFED29FDC66}" type="parTrans" cxnId="{80FB06B3-5965-4EF8-9774-48ECDE72534C}">
      <dgm:prSet/>
      <dgm:spPr/>
      <dgm:t>
        <a:bodyPr/>
        <a:lstStyle/>
        <a:p>
          <a:endParaRPr lang="es-ES"/>
        </a:p>
      </dgm:t>
    </dgm:pt>
    <dgm:pt modelId="{1FF5FEAF-DA01-4DAB-A05C-C25218B08D7F}" type="sibTrans" cxnId="{80FB06B3-5965-4EF8-9774-48ECDE72534C}">
      <dgm:prSet/>
      <dgm:spPr/>
      <dgm:t>
        <a:bodyPr/>
        <a:lstStyle/>
        <a:p>
          <a:endParaRPr lang="es-ES"/>
        </a:p>
      </dgm:t>
    </dgm:pt>
    <dgm:pt modelId="{137E3458-9619-40E3-9150-6C387F6B23AB}">
      <dgm:prSet phldrT="[Texto]"/>
      <dgm:spPr/>
      <dgm:t>
        <a:bodyPr/>
        <a:lstStyle/>
        <a:p>
          <a:pPr algn="l"/>
          <a:r>
            <a:rPr lang="es-ES" dirty="0" smtClean="0"/>
            <a:t>Explícita. El investigador reconoce sus propios valores y creencias, incluso son fuentes de datos parte del estudio.</a:t>
          </a:r>
          <a:endParaRPr lang="es-ES" dirty="0"/>
        </a:p>
      </dgm:t>
    </dgm:pt>
    <dgm:pt modelId="{15A932DC-9FBB-49D6-9B27-45BB0927976D}" type="parTrans" cxnId="{6184F328-1906-442E-8CD2-B85DDEF816BD}">
      <dgm:prSet/>
      <dgm:spPr/>
      <dgm:t>
        <a:bodyPr/>
        <a:lstStyle/>
        <a:p>
          <a:endParaRPr lang="es-ES"/>
        </a:p>
      </dgm:t>
    </dgm:pt>
    <dgm:pt modelId="{CDE47E0F-2D85-4C23-8563-4D7A27C169E2}" type="sibTrans" cxnId="{6184F328-1906-442E-8CD2-B85DDEF816BD}">
      <dgm:prSet/>
      <dgm:spPr/>
      <dgm:t>
        <a:bodyPr/>
        <a:lstStyle/>
        <a:p>
          <a:endParaRPr lang="es-ES"/>
        </a:p>
      </dgm:t>
    </dgm:pt>
    <dgm:pt modelId="{F76A88B4-CCF6-4A26-B73C-914ABE8F307F}">
      <dgm:prSet phldrT="[Texto]"/>
      <dgm:spPr/>
      <dgm:t>
        <a:bodyPr/>
        <a:lstStyle/>
        <a:p>
          <a:pPr algn="l"/>
          <a:r>
            <a:rPr lang="es-ES" dirty="0" smtClean="0"/>
            <a:t>Estructurado, predeterminado (pre- cede a la recolección de los datos).</a:t>
          </a:r>
          <a:endParaRPr lang="es-ES" dirty="0"/>
        </a:p>
      </dgm:t>
    </dgm:pt>
    <dgm:pt modelId="{6689E34A-5984-4534-B788-3EF73FC83F44}" type="parTrans" cxnId="{D83E63FA-783B-494A-8C99-24E20A8D875D}">
      <dgm:prSet/>
      <dgm:spPr/>
      <dgm:t>
        <a:bodyPr/>
        <a:lstStyle/>
        <a:p>
          <a:endParaRPr lang="es-ES"/>
        </a:p>
      </dgm:t>
    </dgm:pt>
    <dgm:pt modelId="{993CD4B8-3645-429A-9C78-C2EF70A7C95C}" type="sibTrans" cxnId="{D83E63FA-783B-494A-8C99-24E20A8D875D}">
      <dgm:prSet/>
      <dgm:spPr/>
      <dgm:t>
        <a:bodyPr/>
        <a:lstStyle/>
        <a:p>
          <a:endParaRPr lang="es-ES"/>
        </a:p>
      </dgm:t>
    </dgm:pt>
    <dgm:pt modelId="{68745C86-6D8F-4CCD-A2B3-9532BC15AF0B}">
      <dgm:prSet phldrT="[Texto]"/>
      <dgm:spPr/>
      <dgm:t>
        <a:bodyPr/>
        <a:lstStyle/>
        <a:p>
          <a:r>
            <a:rPr lang="es-ES" dirty="0" smtClean="0"/>
            <a:t>Cuantitativo</a:t>
          </a:r>
          <a:endParaRPr lang="es-ES" dirty="0"/>
        </a:p>
      </dgm:t>
    </dgm:pt>
    <dgm:pt modelId="{A14E5A77-7300-42A3-8511-2C1384132442}" type="parTrans" cxnId="{90F03F53-BFF6-4FF2-8F70-B02233607515}">
      <dgm:prSet/>
      <dgm:spPr/>
      <dgm:t>
        <a:bodyPr/>
        <a:lstStyle/>
        <a:p>
          <a:endParaRPr lang="es-ES"/>
        </a:p>
      </dgm:t>
    </dgm:pt>
    <dgm:pt modelId="{1BCFFB7A-8462-491B-B9E1-04EE0851E0D6}" type="sibTrans" cxnId="{90F03F53-BFF6-4FF2-8F70-B02233607515}">
      <dgm:prSet/>
      <dgm:spPr/>
      <dgm:t>
        <a:bodyPr/>
        <a:lstStyle/>
        <a:p>
          <a:endParaRPr lang="es-ES"/>
        </a:p>
      </dgm:t>
    </dgm:pt>
    <dgm:pt modelId="{3DCAB92E-B7E0-49D4-97D5-4EF3DF4D468A}">
      <dgm:prSet/>
      <dgm:spPr/>
      <dgm:t>
        <a:bodyPr/>
        <a:lstStyle/>
        <a:p>
          <a:pPr algn="l"/>
          <a:r>
            <a:rPr lang="es-ES" dirty="0" smtClean="0"/>
            <a:t>Abierto, flexible, construido durante el trabajo de campo o realización del estudio.</a:t>
          </a:r>
          <a:endParaRPr lang="es-ES" dirty="0"/>
        </a:p>
      </dgm:t>
    </dgm:pt>
    <dgm:pt modelId="{F39260D1-A778-4CBA-9748-1BC2B1C58C54}" type="parTrans" cxnId="{F1E4E148-F977-422D-B3DB-163A9FA5F3F2}">
      <dgm:prSet/>
      <dgm:spPr/>
      <dgm:t>
        <a:bodyPr/>
        <a:lstStyle/>
        <a:p>
          <a:endParaRPr lang="es-ES"/>
        </a:p>
      </dgm:t>
    </dgm:pt>
    <dgm:pt modelId="{ADE0F66F-D1A4-4AAE-B20E-5B0EC45853EC}" type="sibTrans" cxnId="{F1E4E148-F977-422D-B3DB-163A9FA5F3F2}">
      <dgm:prSet/>
      <dgm:spPr/>
      <dgm:t>
        <a:bodyPr/>
        <a:lstStyle/>
        <a:p>
          <a:endParaRPr lang="es-ES"/>
        </a:p>
      </dgm:t>
    </dgm:pt>
    <dgm:pt modelId="{0F4C3197-28B8-4923-9ADE-61A8CEC7F04C}">
      <dgm:prSet phldrT="[Texto]"/>
      <dgm:spPr/>
      <dgm:t>
        <a:bodyPr/>
        <a:lstStyle/>
        <a:p>
          <a:r>
            <a:rPr lang="es-ES" dirty="0" smtClean="0"/>
            <a:t>Dimensiones</a:t>
          </a:r>
          <a:endParaRPr lang="es-ES" dirty="0"/>
        </a:p>
      </dgm:t>
    </dgm:pt>
    <dgm:pt modelId="{6C404812-DAD5-411B-8D6F-65FC25F5E321}" type="parTrans" cxnId="{99A5D39F-FD23-44A2-9046-4A120983C254}">
      <dgm:prSet/>
      <dgm:spPr/>
      <dgm:t>
        <a:bodyPr/>
        <a:lstStyle/>
        <a:p>
          <a:endParaRPr lang="es-ES"/>
        </a:p>
      </dgm:t>
    </dgm:pt>
    <dgm:pt modelId="{4FF540CF-EB01-4658-AE2F-CC8580F79339}" type="sibTrans" cxnId="{99A5D39F-FD23-44A2-9046-4A120983C254}">
      <dgm:prSet/>
      <dgm:spPr/>
      <dgm:t>
        <a:bodyPr/>
        <a:lstStyle/>
        <a:p>
          <a:endParaRPr lang="es-ES"/>
        </a:p>
      </dgm:t>
    </dgm:pt>
    <dgm:pt modelId="{BB21F710-6434-4168-A376-3EC5F1CAFCA6}">
      <dgm:prSet phldrT="[Texto]"/>
      <dgm:spPr/>
      <dgm:t>
        <a:bodyPr/>
        <a:lstStyle/>
        <a:p>
          <a:r>
            <a:rPr lang="es-ES" dirty="0" smtClean="0"/>
            <a:t>Metas de la investigación</a:t>
          </a:r>
          <a:endParaRPr lang="es-ES" dirty="0"/>
        </a:p>
      </dgm:t>
    </dgm:pt>
    <dgm:pt modelId="{C106D146-2319-4BFB-B40D-2165B2EF1D76}" type="parTrans" cxnId="{21527DB2-F210-49FC-8989-50399728DDE6}">
      <dgm:prSet/>
      <dgm:spPr/>
      <dgm:t>
        <a:bodyPr/>
        <a:lstStyle/>
        <a:p>
          <a:endParaRPr lang="es-ES"/>
        </a:p>
      </dgm:t>
    </dgm:pt>
    <dgm:pt modelId="{4DAF006E-2BA8-4A5F-B81E-DD59DA9B09DC}" type="sibTrans" cxnId="{21527DB2-F210-49FC-8989-50399728DDE6}">
      <dgm:prSet/>
      <dgm:spPr/>
      <dgm:t>
        <a:bodyPr/>
        <a:lstStyle/>
        <a:p>
          <a:endParaRPr lang="es-ES"/>
        </a:p>
      </dgm:t>
    </dgm:pt>
    <dgm:pt modelId="{5705DA27-18A0-4D21-AC4E-031FE5732C8F}">
      <dgm:prSet phldrT="[Texto]"/>
      <dgm:spPr/>
      <dgm:t>
        <a:bodyPr/>
        <a:lstStyle/>
        <a:p>
          <a:r>
            <a:rPr lang="es-ES" dirty="0" smtClean="0"/>
            <a:t>Posición personal del investigador</a:t>
          </a:r>
          <a:endParaRPr lang="es-ES" dirty="0"/>
        </a:p>
      </dgm:t>
    </dgm:pt>
    <dgm:pt modelId="{4219EF09-E58B-4621-B2C8-035AAAE1E346}" type="parTrans" cxnId="{8E5AB347-010A-4E24-A3A5-BF441B79773E}">
      <dgm:prSet/>
      <dgm:spPr/>
      <dgm:t>
        <a:bodyPr/>
        <a:lstStyle/>
        <a:p>
          <a:endParaRPr lang="es-ES"/>
        </a:p>
      </dgm:t>
    </dgm:pt>
    <dgm:pt modelId="{B8FAC1BF-46CC-414A-A346-1257EA4F6A89}" type="sibTrans" cxnId="{8E5AB347-010A-4E24-A3A5-BF441B79773E}">
      <dgm:prSet/>
      <dgm:spPr/>
      <dgm:t>
        <a:bodyPr/>
        <a:lstStyle/>
        <a:p>
          <a:endParaRPr lang="es-ES"/>
        </a:p>
      </dgm:t>
    </dgm:pt>
    <dgm:pt modelId="{6E8C2AAF-CE5F-4995-9183-E696B36D9516}">
      <dgm:prSet phldrT="[Texto]"/>
      <dgm:spPr/>
      <dgm:t>
        <a:bodyPr/>
        <a:lstStyle/>
        <a:p>
          <a:r>
            <a:rPr lang="es-ES" dirty="0" smtClean="0"/>
            <a:t>Diseño de la investigación</a:t>
          </a:r>
          <a:endParaRPr lang="es-ES" dirty="0"/>
        </a:p>
      </dgm:t>
    </dgm:pt>
    <dgm:pt modelId="{F714208F-38E5-4D11-993B-1D7FB378DFF6}" type="parTrans" cxnId="{DA53CEC7-8695-4866-AE4A-7D7603EFAB46}">
      <dgm:prSet/>
      <dgm:spPr/>
      <dgm:t>
        <a:bodyPr/>
        <a:lstStyle/>
        <a:p>
          <a:endParaRPr lang="es-ES"/>
        </a:p>
      </dgm:t>
    </dgm:pt>
    <dgm:pt modelId="{9CD54503-C416-45EA-9C47-76E904C262AC}" type="sibTrans" cxnId="{DA53CEC7-8695-4866-AE4A-7D7603EFAB46}">
      <dgm:prSet/>
      <dgm:spPr/>
      <dgm:t>
        <a:bodyPr/>
        <a:lstStyle/>
        <a:p>
          <a:endParaRPr lang="es-ES"/>
        </a:p>
      </dgm:t>
    </dgm:pt>
    <dgm:pt modelId="{FA6F5B0A-F649-4274-8073-11A2789EDF28}" type="pres">
      <dgm:prSet presAssocID="{BA69F7E5-671B-472D-91F9-9B4B76555FDF}" presName="diagram" presStyleCnt="0">
        <dgm:presLayoutVars>
          <dgm:chPref val="1"/>
          <dgm:dir/>
          <dgm:animOne val="branch"/>
          <dgm:animLvl val="lvl"/>
          <dgm:resizeHandles/>
        </dgm:presLayoutVars>
      </dgm:prSet>
      <dgm:spPr/>
      <dgm:t>
        <a:bodyPr/>
        <a:lstStyle/>
        <a:p>
          <a:endParaRPr lang="es-ES"/>
        </a:p>
      </dgm:t>
    </dgm:pt>
    <dgm:pt modelId="{85C4045D-74F9-4ADB-BB6E-F58A3D7B0DFB}" type="pres">
      <dgm:prSet presAssocID="{0F4C3197-28B8-4923-9ADE-61A8CEC7F04C}" presName="root" presStyleCnt="0"/>
      <dgm:spPr/>
    </dgm:pt>
    <dgm:pt modelId="{83BF6BBD-6DFB-4844-8E3E-A406828E50BC}" type="pres">
      <dgm:prSet presAssocID="{0F4C3197-28B8-4923-9ADE-61A8CEC7F04C}" presName="rootComposite" presStyleCnt="0"/>
      <dgm:spPr/>
    </dgm:pt>
    <dgm:pt modelId="{FB039292-EA1D-4D23-9306-669FBEC81525}" type="pres">
      <dgm:prSet presAssocID="{0F4C3197-28B8-4923-9ADE-61A8CEC7F04C}" presName="rootText" presStyleLbl="node1" presStyleIdx="0" presStyleCnt="3" custScaleX="157076" custScaleY="119607"/>
      <dgm:spPr/>
      <dgm:t>
        <a:bodyPr/>
        <a:lstStyle/>
        <a:p>
          <a:endParaRPr lang="es-ES"/>
        </a:p>
      </dgm:t>
    </dgm:pt>
    <dgm:pt modelId="{3D515D08-392E-4E96-A339-570230994935}" type="pres">
      <dgm:prSet presAssocID="{0F4C3197-28B8-4923-9ADE-61A8CEC7F04C}" presName="rootConnector" presStyleLbl="node1" presStyleIdx="0" presStyleCnt="3"/>
      <dgm:spPr/>
      <dgm:t>
        <a:bodyPr/>
        <a:lstStyle/>
        <a:p>
          <a:endParaRPr lang="es-ES"/>
        </a:p>
      </dgm:t>
    </dgm:pt>
    <dgm:pt modelId="{D2B18198-4723-48C8-997D-F46877B34E0F}" type="pres">
      <dgm:prSet presAssocID="{0F4C3197-28B8-4923-9ADE-61A8CEC7F04C}" presName="childShape" presStyleCnt="0"/>
      <dgm:spPr/>
    </dgm:pt>
    <dgm:pt modelId="{A11B3C3C-A631-4D00-9B64-6528CE03E543}" type="pres">
      <dgm:prSet presAssocID="{C106D146-2319-4BFB-B40D-2165B2EF1D76}" presName="Name13" presStyleLbl="parChTrans1D2" presStyleIdx="0" presStyleCnt="9"/>
      <dgm:spPr/>
      <dgm:t>
        <a:bodyPr/>
        <a:lstStyle/>
        <a:p>
          <a:endParaRPr lang="es-ES"/>
        </a:p>
      </dgm:t>
    </dgm:pt>
    <dgm:pt modelId="{A4B9E7EA-9CB1-4AF2-B499-4898C77E5C56}" type="pres">
      <dgm:prSet presAssocID="{BB21F710-6434-4168-A376-3EC5F1CAFCA6}" presName="childText" presStyleLbl="bgAcc1" presStyleIdx="0" presStyleCnt="9" custScaleX="157076" custScaleY="343818">
        <dgm:presLayoutVars>
          <dgm:bulletEnabled val="1"/>
        </dgm:presLayoutVars>
      </dgm:prSet>
      <dgm:spPr/>
      <dgm:t>
        <a:bodyPr/>
        <a:lstStyle/>
        <a:p>
          <a:endParaRPr lang="es-ES"/>
        </a:p>
      </dgm:t>
    </dgm:pt>
    <dgm:pt modelId="{A6D080F3-C21D-492E-8E0E-ECC74C466CCD}" type="pres">
      <dgm:prSet presAssocID="{4219EF09-E58B-4621-B2C8-035AAAE1E346}" presName="Name13" presStyleLbl="parChTrans1D2" presStyleIdx="1" presStyleCnt="9"/>
      <dgm:spPr/>
      <dgm:t>
        <a:bodyPr/>
        <a:lstStyle/>
        <a:p>
          <a:endParaRPr lang="es-ES"/>
        </a:p>
      </dgm:t>
    </dgm:pt>
    <dgm:pt modelId="{499AC828-243F-43C8-A249-C5D6193619DB}" type="pres">
      <dgm:prSet presAssocID="{5705DA27-18A0-4D21-AC4E-031FE5732C8F}" presName="childText" presStyleLbl="bgAcc1" presStyleIdx="1" presStyleCnt="9" custScaleX="157076" custScaleY="343818">
        <dgm:presLayoutVars>
          <dgm:bulletEnabled val="1"/>
        </dgm:presLayoutVars>
      </dgm:prSet>
      <dgm:spPr/>
      <dgm:t>
        <a:bodyPr/>
        <a:lstStyle/>
        <a:p>
          <a:endParaRPr lang="es-ES"/>
        </a:p>
      </dgm:t>
    </dgm:pt>
    <dgm:pt modelId="{04EF9AD0-0577-4462-9141-8CE81A31943B}" type="pres">
      <dgm:prSet presAssocID="{F714208F-38E5-4D11-993B-1D7FB378DFF6}" presName="Name13" presStyleLbl="parChTrans1D2" presStyleIdx="2" presStyleCnt="9" custSzX="143630" custSzY="6380410"/>
      <dgm:spPr/>
      <dgm:t>
        <a:bodyPr/>
        <a:lstStyle/>
        <a:p>
          <a:endParaRPr lang="es-ES"/>
        </a:p>
      </dgm:t>
    </dgm:pt>
    <dgm:pt modelId="{061EB13C-64FD-4E07-8040-AE660BC565C5}" type="pres">
      <dgm:prSet presAssocID="{6E8C2AAF-CE5F-4995-9183-E696B36D9516}" presName="childText" presStyleLbl="bgAcc1" presStyleIdx="2" presStyleCnt="9" custScaleX="157076" custScaleY="343818">
        <dgm:presLayoutVars>
          <dgm:bulletEnabled val="1"/>
        </dgm:presLayoutVars>
      </dgm:prSet>
      <dgm:spPr/>
      <dgm:t>
        <a:bodyPr/>
        <a:lstStyle/>
        <a:p>
          <a:endParaRPr lang="es-ES"/>
        </a:p>
      </dgm:t>
    </dgm:pt>
    <dgm:pt modelId="{68C853DA-288F-4CB5-85B5-959459683DD0}" type="pres">
      <dgm:prSet presAssocID="{68745C86-6D8F-4CCD-A2B3-9532BC15AF0B}" presName="root" presStyleCnt="0"/>
      <dgm:spPr/>
    </dgm:pt>
    <dgm:pt modelId="{5C9A6C9B-8252-4700-803A-BF18EF4CEA0D}" type="pres">
      <dgm:prSet presAssocID="{68745C86-6D8F-4CCD-A2B3-9532BC15AF0B}" presName="rootComposite" presStyleCnt="0"/>
      <dgm:spPr/>
    </dgm:pt>
    <dgm:pt modelId="{9A59C937-1A4F-4C3B-8D98-523028E7A2F2}" type="pres">
      <dgm:prSet presAssocID="{68745C86-6D8F-4CCD-A2B3-9532BC15AF0B}" presName="rootText" presStyleLbl="node1" presStyleIdx="1" presStyleCnt="3" custScaleX="436104" custScaleY="119607"/>
      <dgm:spPr/>
      <dgm:t>
        <a:bodyPr/>
        <a:lstStyle/>
        <a:p>
          <a:endParaRPr lang="es-ES"/>
        </a:p>
      </dgm:t>
    </dgm:pt>
    <dgm:pt modelId="{98644973-CDCE-471B-ADBD-1FC07257F051}" type="pres">
      <dgm:prSet presAssocID="{68745C86-6D8F-4CCD-A2B3-9532BC15AF0B}" presName="rootConnector" presStyleLbl="node1" presStyleIdx="1" presStyleCnt="3"/>
      <dgm:spPr/>
      <dgm:t>
        <a:bodyPr/>
        <a:lstStyle/>
        <a:p>
          <a:endParaRPr lang="es-ES"/>
        </a:p>
      </dgm:t>
    </dgm:pt>
    <dgm:pt modelId="{1D655702-148A-476B-9BE3-1D128CB01337}" type="pres">
      <dgm:prSet presAssocID="{68745C86-6D8F-4CCD-A2B3-9532BC15AF0B}" presName="childShape" presStyleCnt="0"/>
      <dgm:spPr/>
    </dgm:pt>
    <dgm:pt modelId="{28AAB341-2F6C-442B-80E4-89104363A620}" type="pres">
      <dgm:prSet presAssocID="{57536DF0-E65D-4148-BFCA-837E74488840}" presName="Name13" presStyleLbl="parChTrans1D2" presStyleIdx="3" presStyleCnt="9"/>
      <dgm:spPr/>
      <dgm:t>
        <a:bodyPr/>
        <a:lstStyle/>
        <a:p>
          <a:endParaRPr lang="es-ES"/>
        </a:p>
      </dgm:t>
    </dgm:pt>
    <dgm:pt modelId="{1B9A45CC-8886-47DA-A32E-F11151F89DD9}" type="pres">
      <dgm:prSet presAssocID="{F1FE9EF5-7F6F-469B-9901-0298D1BD3EB1}" presName="childText" presStyleLbl="bgAcc1" presStyleIdx="3" presStyleCnt="9" custScaleX="436104" custScaleY="343818">
        <dgm:presLayoutVars>
          <dgm:bulletEnabled val="1"/>
        </dgm:presLayoutVars>
      </dgm:prSet>
      <dgm:spPr/>
      <dgm:t>
        <a:bodyPr/>
        <a:lstStyle/>
        <a:p>
          <a:endParaRPr lang="es-ES"/>
        </a:p>
      </dgm:t>
    </dgm:pt>
    <dgm:pt modelId="{54D5A66E-C17F-4814-8468-FCC96CCFC349}" type="pres">
      <dgm:prSet presAssocID="{B9390D84-6562-46F9-A476-F2C9865057D7}" presName="Name13" presStyleLbl="parChTrans1D2" presStyleIdx="4" presStyleCnt="9"/>
      <dgm:spPr/>
      <dgm:t>
        <a:bodyPr/>
        <a:lstStyle/>
        <a:p>
          <a:endParaRPr lang="es-ES"/>
        </a:p>
      </dgm:t>
    </dgm:pt>
    <dgm:pt modelId="{5C36BBD9-3D8F-4338-8C8B-9C8BFA771A19}" type="pres">
      <dgm:prSet presAssocID="{B247C2EC-76E5-460D-B893-9C459AAB411C}" presName="childText" presStyleLbl="bgAcc1" presStyleIdx="4" presStyleCnt="9" custScaleX="436104" custScaleY="343818">
        <dgm:presLayoutVars>
          <dgm:bulletEnabled val="1"/>
        </dgm:presLayoutVars>
      </dgm:prSet>
      <dgm:spPr/>
      <dgm:t>
        <a:bodyPr/>
        <a:lstStyle/>
        <a:p>
          <a:endParaRPr lang="es-ES"/>
        </a:p>
      </dgm:t>
    </dgm:pt>
    <dgm:pt modelId="{1B53130E-88D8-46F2-8367-4BAA7386CE36}" type="pres">
      <dgm:prSet presAssocID="{6689E34A-5984-4534-B788-3EF73FC83F44}" presName="Name13" presStyleLbl="parChTrans1D2" presStyleIdx="5" presStyleCnt="9" custSzX="324579" custSzY="6380410"/>
      <dgm:spPr/>
      <dgm:t>
        <a:bodyPr/>
        <a:lstStyle/>
        <a:p>
          <a:endParaRPr lang="es-ES"/>
        </a:p>
      </dgm:t>
    </dgm:pt>
    <dgm:pt modelId="{9EE64940-515E-457B-A300-FCAFE153421E}" type="pres">
      <dgm:prSet presAssocID="{F76A88B4-CCF6-4A26-B73C-914ABE8F307F}" presName="childText" presStyleLbl="bgAcc1" presStyleIdx="5" presStyleCnt="9" custScaleX="436104" custScaleY="343818">
        <dgm:presLayoutVars>
          <dgm:bulletEnabled val="1"/>
        </dgm:presLayoutVars>
      </dgm:prSet>
      <dgm:spPr/>
      <dgm:t>
        <a:bodyPr/>
        <a:lstStyle/>
        <a:p>
          <a:endParaRPr lang="es-ES"/>
        </a:p>
      </dgm:t>
    </dgm:pt>
    <dgm:pt modelId="{8EA8B1D4-9D8F-49F2-8C9C-3A2663F7F08E}" type="pres">
      <dgm:prSet presAssocID="{90C8EB2D-1E4C-4042-951E-D669CCA57E2C}" presName="root" presStyleCnt="0"/>
      <dgm:spPr/>
    </dgm:pt>
    <dgm:pt modelId="{874C2924-B4B2-426A-BF02-6766793CCDBE}" type="pres">
      <dgm:prSet presAssocID="{90C8EB2D-1E4C-4042-951E-D669CCA57E2C}" presName="rootComposite" presStyleCnt="0"/>
      <dgm:spPr/>
    </dgm:pt>
    <dgm:pt modelId="{997C7F1B-A8C7-4FAD-AC9E-6394BF9D4840}" type="pres">
      <dgm:prSet presAssocID="{90C8EB2D-1E4C-4042-951E-D669CCA57E2C}" presName="rootText" presStyleLbl="node1" presStyleIdx="2" presStyleCnt="3" custScaleX="436104" custScaleY="119607"/>
      <dgm:spPr/>
      <dgm:t>
        <a:bodyPr/>
        <a:lstStyle/>
        <a:p>
          <a:endParaRPr lang="es-ES"/>
        </a:p>
      </dgm:t>
    </dgm:pt>
    <dgm:pt modelId="{FB848B04-778D-4F4C-9848-DBBACE130DF7}" type="pres">
      <dgm:prSet presAssocID="{90C8EB2D-1E4C-4042-951E-D669CCA57E2C}" presName="rootConnector" presStyleLbl="node1" presStyleIdx="2" presStyleCnt="3"/>
      <dgm:spPr/>
      <dgm:t>
        <a:bodyPr/>
        <a:lstStyle/>
        <a:p>
          <a:endParaRPr lang="es-ES"/>
        </a:p>
      </dgm:t>
    </dgm:pt>
    <dgm:pt modelId="{4358FEFD-72D8-4201-98A1-09177B2D2564}" type="pres">
      <dgm:prSet presAssocID="{90C8EB2D-1E4C-4042-951E-D669CCA57E2C}" presName="childShape" presStyleCnt="0"/>
      <dgm:spPr/>
    </dgm:pt>
    <dgm:pt modelId="{645044AD-0988-4365-BA83-83E2FF81A7C3}" type="pres">
      <dgm:prSet presAssocID="{D44E628E-8525-4AF5-8E55-8AFED29FDC66}" presName="Name13" presStyleLbl="parChTrans1D2" presStyleIdx="6" presStyleCnt="9"/>
      <dgm:spPr/>
      <dgm:t>
        <a:bodyPr/>
        <a:lstStyle/>
        <a:p>
          <a:endParaRPr lang="es-ES"/>
        </a:p>
      </dgm:t>
    </dgm:pt>
    <dgm:pt modelId="{C24C006F-81F2-422A-8E3D-4D8CBF2C5BF4}" type="pres">
      <dgm:prSet presAssocID="{51F00ED3-687C-414B-9E46-33EBE8E65680}" presName="childText" presStyleLbl="bgAcc1" presStyleIdx="6" presStyleCnt="9" custScaleX="436104" custScaleY="343818">
        <dgm:presLayoutVars>
          <dgm:bulletEnabled val="1"/>
        </dgm:presLayoutVars>
      </dgm:prSet>
      <dgm:spPr/>
      <dgm:t>
        <a:bodyPr/>
        <a:lstStyle/>
        <a:p>
          <a:endParaRPr lang="es-ES"/>
        </a:p>
      </dgm:t>
    </dgm:pt>
    <dgm:pt modelId="{186343D2-BB0D-45D3-A3DF-B16FEB27808A}" type="pres">
      <dgm:prSet presAssocID="{15A932DC-9FBB-49D6-9B27-45BB0927976D}" presName="Name13" presStyleLbl="parChTrans1D2" presStyleIdx="7" presStyleCnt="9"/>
      <dgm:spPr/>
      <dgm:t>
        <a:bodyPr/>
        <a:lstStyle/>
        <a:p>
          <a:endParaRPr lang="es-ES"/>
        </a:p>
      </dgm:t>
    </dgm:pt>
    <dgm:pt modelId="{4CE7C268-8B98-464B-816D-98D9D38E0860}" type="pres">
      <dgm:prSet presAssocID="{137E3458-9619-40E3-9150-6C387F6B23AB}" presName="childText" presStyleLbl="bgAcc1" presStyleIdx="7" presStyleCnt="9" custScaleX="436104" custScaleY="343818">
        <dgm:presLayoutVars>
          <dgm:bulletEnabled val="1"/>
        </dgm:presLayoutVars>
      </dgm:prSet>
      <dgm:spPr/>
      <dgm:t>
        <a:bodyPr/>
        <a:lstStyle/>
        <a:p>
          <a:endParaRPr lang="es-ES"/>
        </a:p>
      </dgm:t>
    </dgm:pt>
    <dgm:pt modelId="{4DAF1ED1-7B39-44D3-9CF6-CCC5BD395F96}" type="pres">
      <dgm:prSet presAssocID="{F39260D1-A778-4CBA-9748-1BC2B1C58C54}" presName="Name13" presStyleLbl="parChTrans1D2" presStyleIdx="8" presStyleCnt="9" custSzX="324579" custSzY="6380410"/>
      <dgm:spPr/>
      <dgm:t>
        <a:bodyPr/>
        <a:lstStyle/>
        <a:p>
          <a:endParaRPr lang="es-ES"/>
        </a:p>
      </dgm:t>
    </dgm:pt>
    <dgm:pt modelId="{B5A434B3-BF07-46CA-911C-BCD44450690E}" type="pres">
      <dgm:prSet presAssocID="{3DCAB92E-B7E0-49D4-97D5-4EF3DF4D468A}" presName="childText" presStyleLbl="bgAcc1" presStyleIdx="8" presStyleCnt="9" custScaleX="436104" custScaleY="343818">
        <dgm:presLayoutVars>
          <dgm:bulletEnabled val="1"/>
        </dgm:presLayoutVars>
      </dgm:prSet>
      <dgm:spPr/>
      <dgm:t>
        <a:bodyPr/>
        <a:lstStyle/>
        <a:p>
          <a:endParaRPr lang="es-ES"/>
        </a:p>
      </dgm:t>
    </dgm:pt>
  </dgm:ptLst>
  <dgm:cxnLst>
    <dgm:cxn modelId="{D9A6BB4C-F1A3-427A-9A35-2923806BEF96}" type="presOf" srcId="{F1FE9EF5-7F6F-469B-9901-0298D1BD3EB1}" destId="{1B9A45CC-8886-47DA-A32E-F11151F89DD9}" srcOrd="0" destOrd="0" presId="urn:microsoft.com/office/officeart/2005/8/layout/hierarchy3"/>
    <dgm:cxn modelId="{100F86A8-8A38-4250-B074-BB9E5AB8100F}" type="presOf" srcId="{B9390D84-6562-46F9-A476-F2C9865057D7}" destId="{54D5A66E-C17F-4814-8468-FCC96CCFC349}" srcOrd="0" destOrd="0" presId="urn:microsoft.com/office/officeart/2005/8/layout/hierarchy3"/>
    <dgm:cxn modelId="{8E5AB347-010A-4E24-A3A5-BF441B79773E}" srcId="{0F4C3197-28B8-4923-9ADE-61A8CEC7F04C}" destId="{5705DA27-18A0-4D21-AC4E-031FE5732C8F}" srcOrd="1" destOrd="0" parTransId="{4219EF09-E58B-4621-B2C8-035AAAE1E346}" sibTransId="{B8FAC1BF-46CC-414A-A346-1257EA4F6A89}"/>
    <dgm:cxn modelId="{AA69C198-ECED-46E0-A2DC-39C85C13E19D}" type="presOf" srcId="{D44E628E-8525-4AF5-8E55-8AFED29FDC66}" destId="{645044AD-0988-4365-BA83-83E2FF81A7C3}" srcOrd="0" destOrd="0" presId="urn:microsoft.com/office/officeart/2005/8/layout/hierarchy3"/>
    <dgm:cxn modelId="{21527DB2-F210-49FC-8989-50399728DDE6}" srcId="{0F4C3197-28B8-4923-9ADE-61A8CEC7F04C}" destId="{BB21F710-6434-4168-A376-3EC5F1CAFCA6}" srcOrd="0" destOrd="0" parTransId="{C106D146-2319-4BFB-B40D-2165B2EF1D76}" sibTransId="{4DAF006E-2BA8-4A5F-B81E-DD59DA9B09DC}"/>
    <dgm:cxn modelId="{D83E63FA-783B-494A-8C99-24E20A8D875D}" srcId="{68745C86-6D8F-4CCD-A2B3-9532BC15AF0B}" destId="{F76A88B4-CCF6-4A26-B73C-914ABE8F307F}" srcOrd="2" destOrd="0" parTransId="{6689E34A-5984-4534-B788-3EF73FC83F44}" sibTransId="{993CD4B8-3645-429A-9C78-C2EF70A7C95C}"/>
    <dgm:cxn modelId="{49EC2F6D-3EF4-4440-B71B-F44AADBD7422}" type="presOf" srcId="{BB21F710-6434-4168-A376-3EC5F1CAFCA6}" destId="{A4B9E7EA-9CB1-4AF2-B499-4898C77E5C56}" srcOrd="0" destOrd="0" presId="urn:microsoft.com/office/officeart/2005/8/layout/hierarchy3"/>
    <dgm:cxn modelId="{0EA80986-EB46-4031-8EF7-3F931B379814}" type="presOf" srcId="{68745C86-6D8F-4CCD-A2B3-9532BC15AF0B}" destId="{9A59C937-1A4F-4C3B-8D98-523028E7A2F2}" srcOrd="0" destOrd="0" presId="urn:microsoft.com/office/officeart/2005/8/layout/hierarchy3"/>
    <dgm:cxn modelId="{21E8FEF2-71C5-472D-8DBC-07E4619C517A}" type="presOf" srcId="{F76A88B4-CCF6-4A26-B73C-914ABE8F307F}" destId="{9EE64940-515E-457B-A300-FCAFE153421E}" srcOrd="0" destOrd="0" presId="urn:microsoft.com/office/officeart/2005/8/layout/hierarchy3"/>
    <dgm:cxn modelId="{25A92028-2E28-4EF0-800D-AC31D7D7A9F7}" type="presOf" srcId="{3DCAB92E-B7E0-49D4-97D5-4EF3DF4D468A}" destId="{B5A434B3-BF07-46CA-911C-BCD44450690E}" srcOrd="0" destOrd="0" presId="urn:microsoft.com/office/officeart/2005/8/layout/hierarchy3"/>
    <dgm:cxn modelId="{F5AD90D4-D8F5-43EC-88E2-60C5B7566D0A}" type="presOf" srcId="{F714208F-38E5-4D11-993B-1D7FB378DFF6}" destId="{04EF9AD0-0577-4462-9141-8CE81A31943B}" srcOrd="0" destOrd="0" presId="urn:microsoft.com/office/officeart/2005/8/layout/hierarchy3"/>
    <dgm:cxn modelId="{CB4F3E79-256D-4D97-9405-99777F4FB529}" type="presOf" srcId="{90C8EB2D-1E4C-4042-951E-D669CCA57E2C}" destId="{997C7F1B-A8C7-4FAD-AC9E-6394BF9D4840}" srcOrd="0" destOrd="0" presId="urn:microsoft.com/office/officeart/2005/8/layout/hierarchy3"/>
    <dgm:cxn modelId="{90F03F53-BFF6-4FF2-8F70-B02233607515}" srcId="{BA69F7E5-671B-472D-91F9-9B4B76555FDF}" destId="{68745C86-6D8F-4CCD-A2B3-9532BC15AF0B}" srcOrd="1" destOrd="0" parTransId="{A14E5A77-7300-42A3-8511-2C1384132442}" sibTransId="{1BCFFB7A-8462-491B-B9E1-04EE0851E0D6}"/>
    <dgm:cxn modelId="{6A9B6B9A-0592-489B-B224-509DED651FE6}" srcId="{68745C86-6D8F-4CCD-A2B3-9532BC15AF0B}" destId="{F1FE9EF5-7F6F-469B-9901-0298D1BD3EB1}" srcOrd="0" destOrd="0" parTransId="{57536DF0-E65D-4148-BFCA-837E74488840}" sibTransId="{23EA8D18-28B0-48D1-A2F6-5041EABB557D}"/>
    <dgm:cxn modelId="{C309E279-B5A0-4937-84EB-89D9E3988416}" type="presOf" srcId="{F39260D1-A778-4CBA-9748-1BC2B1C58C54}" destId="{4DAF1ED1-7B39-44D3-9CF6-CCC5BD395F96}" srcOrd="0" destOrd="0" presId="urn:microsoft.com/office/officeart/2005/8/layout/hierarchy3"/>
    <dgm:cxn modelId="{99A5D39F-FD23-44A2-9046-4A120983C254}" srcId="{BA69F7E5-671B-472D-91F9-9B4B76555FDF}" destId="{0F4C3197-28B8-4923-9ADE-61A8CEC7F04C}" srcOrd="0" destOrd="0" parTransId="{6C404812-DAD5-411B-8D6F-65FC25F5E321}" sibTransId="{4FF540CF-EB01-4658-AE2F-CC8580F79339}"/>
    <dgm:cxn modelId="{D4C093F0-6627-4C8A-8152-2B6A2C4287B8}" srcId="{BA69F7E5-671B-472D-91F9-9B4B76555FDF}" destId="{90C8EB2D-1E4C-4042-951E-D669CCA57E2C}" srcOrd="2" destOrd="0" parTransId="{66A9D154-5271-4B74-BBC3-8F50EA55CBB4}" sibTransId="{4EA05537-3ADB-4196-BC5A-7D286A66E5E8}"/>
    <dgm:cxn modelId="{1E1F8DC7-4518-4745-91D4-A1E6ECAF7CD9}" type="presOf" srcId="{137E3458-9619-40E3-9150-6C387F6B23AB}" destId="{4CE7C268-8B98-464B-816D-98D9D38E0860}" srcOrd="0" destOrd="0" presId="urn:microsoft.com/office/officeart/2005/8/layout/hierarchy3"/>
    <dgm:cxn modelId="{388469EE-C5BF-4F56-B276-B4212A496D3B}" type="presOf" srcId="{5705DA27-18A0-4D21-AC4E-031FE5732C8F}" destId="{499AC828-243F-43C8-A249-C5D6193619DB}" srcOrd="0" destOrd="0" presId="urn:microsoft.com/office/officeart/2005/8/layout/hierarchy3"/>
    <dgm:cxn modelId="{80FB06B3-5965-4EF8-9774-48ECDE72534C}" srcId="{90C8EB2D-1E4C-4042-951E-D669CCA57E2C}" destId="{51F00ED3-687C-414B-9E46-33EBE8E65680}" srcOrd="0" destOrd="0" parTransId="{D44E628E-8525-4AF5-8E55-8AFED29FDC66}" sibTransId="{1FF5FEAF-DA01-4DAB-A05C-C25218B08D7F}"/>
    <dgm:cxn modelId="{DA40B84C-786F-4F45-8E0F-A57F51E59946}" type="presOf" srcId="{4219EF09-E58B-4621-B2C8-035AAAE1E346}" destId="{A6D080F3-C21D-492E-8E0E-ECC74C466CCD}" srcOrd="0" destOrd="0" presId="urn:microsoft.com/office/officeart/2005/8/layout/hierarchy3"/>
    <dgm:cxn modelId="{C382577E-90D4-4157-94C4-5885FF3B540F}" type="presOf" srcId="{B247C2EC-76E5-460D-B893-9C459AAB411C}" destId="{5C36BBD9-3D8F-4338-8C8B-9C8BFA771A19}" srcOrd="0" destOrd="0" presId="urn:microsoft.com/office/officeart/2005/8/layout/hierarchy3"/>
    <dgm:cxn modelId="{DA53CEC7-8695-4866-AE4A-7D7603EFAB46}" srcId="{0F4C3197-28B8-4923-9ADE-61A8CEC7F04C}" destId="{6E8C2AAF-CE5F-4995-9183-E696B36D9516}" srcOrd="2" destOrd="0" parTransId="{F714208F-38E5-4D11-993B-1D7FB378DFF6}" sibTransId="{9CD54503-C416-45EA-9C47-76E904C262AC}"/>
    <dgm:cxn modelId="{97A0AFE8-262C-4729-8140-A739CED7E9C2}" type="presOf" srcId="{6689E34A-5984-4534-B788-3EF73FC83F44}" destId="{1B53130E-88D8-46F2-8367-4BAA7386CE36}" srcOrd="0" destOrd="0" presId="urn:microsoft.com/office/officeart/2005/8/layout/hierarchy3"/>
    <dgm:cxn modelId="{9E1D845C-3468-42EE-A402-48D57DEBAF4D}" type="presOf" srcId="{BA69F7E5-671B-472D-91F9-9B4B76555FDF}" destId="{FA6F5B0A-F649-4274-8073-11A2789EDF28}" srcOrd="0" destOrd="0" presId="urn:microsoft.com/office/officeart/2005/8/layout/hierarchy3"/>
    <dgm:cxn modelId="{648A711A-2A4E-4E92-ADAE-32B1123E3B57}" type="presOf" srcId="{C106D146-2319-4BFB-B40D-2165B2EF1D76}" destId="{A11B3C3C-A631-4D00-9B64-6528CE03E543}" srcOrd="0" destOrd="0" presId="urn:microsoft.com/office/officeart/2005/8/layout/hierarchy3"/>
    <dgm:cxn modelId="{6184F328-1906-442E-8CD2-B85DDEF816BD}" srcId="{90C8EB2D-1E4C-4042-951E-D669CCA57E2C}" destId="{137E3458-9619-40E3-9150-6C387F6B23AB}" srcOrd="1" destOrd="0" parTransId="{15A932DC-9FBB-49D6-9B27-45BB0927976D}" sibTransId="{CDE47E0F-2D85-4C23-8563-4D7A27C169E2}"/>
    <dgm:cxn modelId="{8EBC0938-BB38-4425-9A57-ABBA356BE315}" type="presOf" srcId="{57536DF0-E65D-4148-BFCA-837E74488840}" destId="{28AAB341-2F6C-442B-80E4-89104363A620}" srcOrd="0" destOrd="0" presId="urn:microsoft.com/office/officeart/2005/8/layout/hierarchy3"/>
    <dgm:cxn modelId="{0AE8B34C-52A4-4362-A196-D5169ECB56FD}" type="presOf" srcId="{51F00ED3-687C-414B-9E46-33EBE8E65680}" destId="{C24C006F-81F2-422A-8E3D-4D8CBF2C5BF4}" srcOrd="0" destOrd="0" presId="urn:microsoft.com/office/officeart/2005/8/layout/hierarchy3"/>
    <dgm:cxn modelId="{D4B147BE-71BE-4825-8F32-0508BD6632D4}" type="presOf" srcId="{15A932DC-9FBB-49D6-9B27-45BB0927976D}" destId="{186343D2-BB0D-45D3-A3DF-B16FEB27808A}" srcOrd="0" destOrd="0" presId="urn:microsoft.com/office/officeart/2005/8/layout/hierarchy3"/>
    <dgm:cxn modelId="{4B0C7307-68A0-486D-B948-CF014BFC967E}" type="presOf" srcId="{0F4C3197-28B8-4923-9ADE-61A8CEC7F04C}" destId="{FB039292-EA1D-4D23-9306-669FBEC81525}" srcOrd="0" destOrd="0" presId="urn:microsoft.com/office/officeart/2005/8/layout/hierarchy3"/>
    <dgm:cxn modelId="{F1E4E148-F977-422D-B3DB-163A9FA5F3F2}" srcId="{90C8EB2D-1E4C-4042-951E-D669CCA57E2C}" destId="{3DCAB92E-B7E0-49D4-97D5-4EF3DF4D468A}" srcOrd="2" destOrd="0" parTransId="{F39260D1-A778-4CBA-9748-1BC2B1C58C54}" sibTransId="{ADE0F66F-D1A4-4AAE-B20E-5B0EC45853EC}"/>
    <dgm:cxn modelId="{8B3145CA-6E23-41BE-B35C-EF1196CABAB2}" type="presOf" srcId="{68745C86-6D8F-4CCD-A2B3-9532BC15AF0B}" destId="{98644973-CDCE-471B-ADBD-1FC07257F051}" srcOrd="1" destOrd="0" presId="urn:microsoft.com/office/officeart/2005/8/layout/hierarchy3"/>
    <dgm:cxn modelId="{38CAD653-C0EC-45BF-97D2-9E2DC9AF8F3F}" type="presOf" srcId="{6E8C2AAF-CE5F-4995-9183-E696B36D9516}" destId="{061EB13C-64FD-4E07-8040-AE660BC565C5}" srcOrd="0" destOrd="0" presId="urn:microsoft.com/office/officeart/2005/8/layout/hierarchy3"/>
    <dgm:cxn modelId="{AECEFFED-1625-4217-93F9-865F8E0B5BDA}" srcId="{68745C86-6D8F-4CCD-A2B3-9532BC15AF0B}" destId="{B247C2EC-76E5-460D-B893-9C459AAB411C}" srcOrd="1" destOrd="0" parTransId="{B9390D84-6562-46F9-A476-F2C9865057D7}" sibTransId="{907FBEB2-1E09-4937-A0D0-66484F6DCF06}"/>
    <dgm:cxn modelId="{47132281-AB47-465C-8D8C-26D6311CDA06}" type="presOf" srcId="{90C8EB2D-1E4C-4042-951E-D669CCA57E2C}" destId="{FB848B04-778D-4F4C-9848-DBBACE130DF7}" srcOrd="1" destOrd="0" presId="urn:microsoft.com/office/officeart/2005/8/layout/hierarchy3"/>
    <dgm:cxn modelId="{ACAA0548-62E2-434F-964F-764E516F01D7}" type="presOf" srcId="{0F4C3197-28B8-4923-9ADE-61A8CEC7F04C}" destId="{3D515D08-392E-4E96-A339-570230994935}" srcOrd="1" destOrd="0" presId="urn:microsoft.com/office/officeart/2005/8/layout/hierarchy3"/>
    <dgm:cxn modelId="{2C5EE05D-146A-414D-9A37-30CE068E1ED7}" type="presParOf" srcId="{FA6F5B0A-F649-4274-8073-11A2789EDF28}" destId="{85C4045D-74F9-4ADB-BB6E-F58A3D7B0DFB}" srcOrd="0" destOrd="0" presId="urn:microsoft.com/office/officeart/2005/8/layout/hierarchy3"/>
    <dgm:cxn modelId="{1D378387-4BE9-40B0-B105-389351535417}" type="presParOf" srcId="{85C4045D-74F9-4ADB-BB6E-F58A3D7B0DFB}" destId="{83BF6BBD-6DFB-4844-8E3E-A406828E50BC}" srcOrd="0" destOrd="0" presId="urn:microsoft.com/office/officeart/2005/8/layout/hierarchy3"/>
    <dgm:cxn modelId="{5F6B2441-C3AE-43A5-972A-31B855401FBB}" type="presParOf" srcId="{83BF6BBD-6DFB-4844-8E3E-A406828E50BC}" destId="{FB039292-EA1D-4D23-9306-669FBEC81525}" srcOrd="0" destOrd="0" presId="urn:microsoft.com/office/officeart/2005/8/layout/hierarchy3"/>
    <dgm:cxn modelId="{72B140BA-A17D-4637-A2B0-F5C9C5B6D4FF}" type="presParOf" srcId="{83BF6BBD-6DFB-4844-8E3E-A406828E50BC}" destId="{3D515D08-392E-4E96-A339-570230994935}" srcOrd="1" destOrd="0" presId="urn:microsoft.com/office/officeart/2005/8/layout/hierarchy3"/>
    <dgm:cxn modelId="{0FB6B432-55AD-4F81-B395-078E072252BC}" type="presParOf" srcId="{85C4045D-74F9-4ADB-BB6E-F58A3D7B0DFB}" destId="{D2B18198-4723-48C8-997D-F46877B34E0F}" srcOrd="1" destOrd="0" presId="urn:microsoft.com/office/officeart/2005/8/layout/hierarchy3"/>
    <dgm:cxn modelId="{22B87AB9-1C41-4F2D-95BC-E95C9568CB40}" type="presParOf" srcId="{D2B18198-4723-48C8-997D-F46877B34E0F}" destId="{A11B3C3C-A631-4D00-9B64-6528CE03E543}" srcOrd="0" destOrd="0" presId="urn:microsoft.com/office/officeart/2005/8/layout/hierarchy3"/>
    <dgm:cxn modelId="{A828FBE1-605B-4213-BAF2-A3B0B4439FA4}" type="presParOf" srcId="{D2B18198-4723-48C8-997D-F46877B34E0F}" destId="{A4B9E7EA-9CB1-4AF2-B499-4898C77E5C56}" srcOrd="1" destOrd="0" presId="urn:microsoft.com/office/officeart/2005/8/layout/hierarchy3"/>
    <dgm:cxn modelId="{24218AAF-ADC6-4950-9604-ADB50BA5E97F}" type="presParOf" srcId="{D2B18198-4723-48C8-997D-F46877B34E0F}" destId="{A6D080F3-C21D-492E-8E0E-ECC74C466CCD}" srcOrd="2" destOrd="0" presId="urn:microsoft.com/office/officeart/2005/8/layout/hierarchy3"/>
    <dgm:cxn modelId="{3791691B-79DD-47D4-907B-AAC88A184385}" type="presParOf" srcId="{D2B18198-4723-48C8-997D-F46877B34E0F}" destId="{499AC828-243F-43C8-A249-C5D6193619DB}" srcOrd="3" destOrd="0" presId="urn:microsoft.com/office/officeart/2005/8/layout/hierarchy3"/>
    <dgm:cxn modelId="{3104015C-47F0-4311-9964-398B2A463C38}" type="presParOf" srcId="{D2B18198-4723-48C8-997D-F46877B34E0F}" destId="{04EF9AD0-0577-4462-9141-8CE81A31943B}" srcOrd="4" destOrd="0" presId="urn:microsoft.com/office/officeart/2005/8/layout/hierarchy3"/>
    <dgm:cxn modelId="{8EFDD040-6CBC-419D-A07E-B2C963B4EC83}" type="presParOf" srcId="{D2B18198-4723-48C8-997D-F46877B34E0F}" destId="{061EB13C-64FD-4E07-8040-AE660BC565C5}" srcOrd="5" destOrd="0" presId="urn:microsoft.com/office/officeart/2005/8/layout/hierarchy3"/>
    <dgm:cxn modelId="{FBE990BC-BCC6-46FE-A4C5-E75C468F5E7A}" type="presParOf" srcId="{FA6F5B0A-F649-4274-8073-11A2789EDF28}" destId="{68C853DA-288F-4CB5-85B5-959459683DD0}" srcOrd="1" destOrd="0" presId="urn:microsoft.com/office/officeart/2005/8/layout/hierarchy3"/>
    <dgm:cxn modelId="{307A8ABD-FFE9-4565-8E43-FB2C463ABB89}" type="presParOf" srcId="{68C853DA-288F-4CB5-85B5-959459683DD0}" destId="{5C9A6C9B-8252-4700-803A-BF18EF4CEA0D}" srcOrd="0" destOrd="0" presId="urn:microsoft.com/office/officeart/2005/8/layout/hierarchy3"/>
    <dgm:cxn modelId="{7B70B43D-A5AA-48A7-B4CE-CBB27D501DAE}" type="presParOf" srcId="{5C9A6C9B-8252-4700-803A-BF18EF4CEA0D}" destId="{9A59C937-1A4F-4C3B-8D98-523028E7A2F2}" srcOrd="0" destOrd="0" presId="urn:microsoft.com/office/officeart/2005/8/layout/hierarchy3"/>
    <dgm:cxn modelId="{7B0EC314-822D-4747-9852-BEF0C9B556A3}" type="presParOf" srcId="{5C9A6C9B-8252-4700-803A-BF18EF4CEA0D}" destId="{98644973-CDCE-471B-ADBD-1FC07257F051}" srcOrd="1" destOrd="0" presId="urn:microsoft.com/office/officeart/2005/8/layout/hierarchy3"/>
    <dgm:cxn modelId="{88397715-C700-487E-B2D7-FE9884467721}" type="presParOf" srcId="{68C853DA-288F-4CB5-85B5-959459683DD0}" destId="{1D655702-148A-476B-9BE3-1D128CB01337}" srcOrd="1" destOrd="0" presId="urn:microsoft.com/office/officeart/2005/8/layout/hierarchy3"/>
    <dgm:cxn modelId="{6A33D425-5DF5-488D-BB51-99E1F2AF847C}" type="presParOf" srcId="{1D655702-148A-476B-9BE3-1D128CB01337}" destId="{28AAB341-2F6C-442B-80E4-89104363A620}" srcOrd="0" destOrd="0" presId="urn:microsoft.com/office/officeart/2005/8/layout/hierarchy3"/>
    <dgm:cxn modelId="{D6D5A71A-EDE8-4AB9-96E4-4E4A7E9625F8}" type="presParOf" srcId="{1D655702-148A-476B-9BE3-1D128CB01337}" destId="{1B9A45CC-8886-47DA-A32E-F11151F89DD9}" srcOrd="1" destOrd="0" presId="urn:microsoft.com/office/officeart/2005/8/layout/hierarchy3"/>
    <dgm:cxn modelId="{B0C8D9B4-0559-42AD-903A-E75DDB31B86E}" type="presParOf" srcId="{1D655702-148A-476B-9BE3-1D128CB01337}" destId="{54D5A66E-C17F-4814-8468-FCC96CCFC349}" srcOrd="2" destOrd="0" presId="urn:microsoft.com/office/officeart/2005/8/layout/hierarchy3"/>
    <dgm:cxn modelId="{FD4F5510-EC7E-4C7F-879B-12089AC71498}" type="presParOf" srcId="{1D655702-148A-476B-9BE3-1D128CB01337}" destId="{5C36BBD9-3D8F-4338-8C8B-9C8BFA771A19}" srcOrd="3" destOrd="0" presId="urn:microsoft.com/office/officeart/2005/8/layout/hierarchy3"/>
    <dgm:cxn modelId="{11DC4276-D079-4CF8-AA2C-D56E96C71086}" type="presParOf" srcId="{1D655702-148A-476B-9BE3-1D128CB01337}" destId="{1B53130E-88D8-46F2-8367-4BAA7386CE36}" srcOrd="4" destOrd="0" presId="urn:microsoft.com/office/officeart/2005/8/layout/hierarchy3"/>
    <dgm:cxn modelId="{CD4B1124-E575-4D3B-AF96-B071957D42CF}" type="presParOf" srcId="{1D655702-148A-476B-9BE3-1D128CB01337}" destId="{9EE64940-515E-457B-A300-FCAFE153421E}" srcOrd="5" destOrd="0" presId="urn:microsoft.com/office/officeart/2005/8/layout/hierarchy3"/>
    <dgm:cxn modelId="{A9EAEB5E-1D02-4211-9F85-E29564D35B3D}" type="presParOf" srcId="{FA6F5B0A-F649-4274-8073-11A2789EDF28}" destId="{8EA8B1D4-9D8F-49F2-8C9C-3A2663F7F08E}" srcOrd="2" destOrd="0" presId="urn:microsoft.com/office/officeart/2005/8/layout/hierarchy3"/>
    <dgm:cxn modelId="{717F9C81-257A-41B9-AD20-F66CD5D0310C}" type="presParOf" srcId="{8EA8B1D4-9D8F-49F2-8C9C-3A2663F7F08E}" destId="{874C2924-B4B2-426A-BF02-6766793CCDBE}" srcOrd="0" destOrd="0" presId="urn:microsoft.com/office/officeart/2005/8/layout/hierarchy3"/>
    <dgm:cxn modelId="{634CD056-03B0-4E54-827D-17E8F705B94A}" type="presParOf" srcId="{874C2924-B4B2-426A-BF02-6766793CCDBE}" destId="{997C7F1B-A8C7-4FAD-AC9E-6394BF9D4840}" srcOrd="0" destOrd="0" presId="urn:microsoft.com/office/officeart/2005/8/layout/hierarchy3"/>
    <dgm:cxn modelId="{D1245864-2BD5-40E6-8C30-3FF0EBAF500B}" type="presParOf" srcId="{874C2924-B4B2-426A-BF02-6766793CCDBE}" destId="{FB848B04-778D-4F4C-9848-DBBACE130DF7}" srcOrd="1" destOrd="0" presId="urn:microsoft.com/office/officeart/2005/8/layout/hierarchy3"/>
    <dgm:cxn modelId="{BC9ABEC1-E3F5-4C7B-B08D-132B03376A07}" type="presParOf" srcId="{8EA8B1D4-9D8F-49F2-8C9C-3A2663F7F08E}" destId="{4358FEFD-72D8-4201-98A1-09177B2D2564}" srcOrd="1" destOrd="0" presId="urn:microsoft.com/office/officeart/2005/8/layout/hierarchy3"/>
    <dgm:cxn modelId="{A82297EF-5160-48BF-8A73-B57FF332AAF0}" type="presParOf" srcId="{4358FEFD-72D8-4201-98A1-09177B2D2564}" destId="{645044AD-0988-4365-BA83-83E2FF81A7C3}" srcOrd="0" destOrd="0" presId="urn:microsoft.com/office/officeart/2005/8/layout/hierarchy3"/>
    <dgm:cxn modelId="{AAEC42AA-B6CD-4A11-B7B4-2990C67700B2}" type="presParOf" srcId="{4358FEFD-72D8-4201-98A1-09177B2D2564}" destId="{C24C006F-81F2-422A-8E3D-4D8CBF2C5BF4}" srcOrd="1" destOrd="0" presId="urn:microsoft.com/office/officeart/2005/8/layout/hierarchy3"/>
    <dgm:cxn modelId="{074FC10F-6057-40AF-922F-06CD20F15A99}" type="presParOf" srcId="{4358FEFD-72D8-4201-98A1-09177B2D2564}" destId="{186343D2-BB0D-45D3-A3DF-B16FEB27808A}" srcOrd="2" destOrd="0" presId="urn:microsoft.com/office/officeart/2005/8/layout/hierarchy3"/>
    <dgm:cxn modelId="{8BC1E6A5-44C5-4EBF-A7CE-995D5726912B}" type="presParOf" srcId="{4358FEFD-72D8-4201-98A1-09177B2D2564}" destId="{4CE7C268-8B98-464B-816D-98D9D38E0860}" srcOrd="3" destOrd="0" presId="urn:microsoft.com/office/officeart/2005/8/layout/hierarchy3"/>
    <dgm:cxn modelId="{68EC7C01-481A-4D2A-B8DF-F23EF1FE52BD}" type="presParOf" srcId="{4358FEFD-72D8-4201-98A1-09177B2D2564}" destId="{4DAF1ED1-7B39-44D3-9CF6-CCC5BD395F96}" srcOrd="4" destOrd="0" presId="urn:microsoft.com/office/officeart/2005/8/layout/hierarchy3"/>
    <dgm:cxn modelId="{0F9A65E3-E64C-434A-BEA7-EA95CCC98EB6}" type="presParOf" srcId="{4358FEFD-72D8-4201-98A1-09177B2D2564}" destId="{B5A434B3-BF07-46CA-911C-BCD4445069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69F7E5-671B-472D-91F9-9B4B76555F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F1FE9EF5-7F6F-469B-9901-0298D1BD3EB1}">
      <dgm:prSet phldrT="[Texto]"/>
      <dgm:spPr/>
      <dgm:t>
        <a:bodyPr/>
        <a:lstStyle/>
        <a:p>
          <a:pPr algn="l"/>
          <a:r>
            <a:rPr lang="es-ES" dirty="0" smtClean="0"/>
            <a:t>Se involucran a muchos casos en la investigación porque se pretende generalizar los resultados del estudio.</a:t>
          </a:r>
          <a:endParaRPr lang="es-ES" dirty="0"/>
        </a:p>
      </dgm:t>
    </dgm:pt>
    <dgm:pt modelId="{57536DF0-E65D-4148-BFCA-837E74488840}" type="parTrans" cxnId="{6A9B6B9A-0592-489B-B224-509DED651FE6}">
      <dgm:prSet/>
      <dgm:spPr/>
      <dgm:t>
        <a:bodyPr/>
        <a:lstStyle/>
        <a:p>
          <a:endParaRPr lang="es-ES"/>
        </a:p>
      </dgm:t>
    </dgm:pt>
    <dgm:pt modelId="{23EA8D18-28B0-48D1-A2F6-5041EABB557D}" type="sibTrans" cxnId="{6A9B6B9A-0592-489B-B224-509DED651FE6}">
      <dgm:prSet/>
      <dgm:spPr/>
      <dgm:t>
        <a:bodyPr/>
        <a:lstStyle/>
        <a:p>
          <a:endParaRPr lang="es-ES"/>
        </a:p>
      </dgm:t>
    </dgm:pt>
    <dgm:pt modelId="{B247C2EC-76E5-460D-B893-9C459AAB411C}">
      <dgm:prSet phldrT="[Texto]"/>
      <dgm:spPr/>
      <dgm:t>
        <a:bodyPr/>
        <a:lstStyle/>
        <a:p>
          <a:pPr algn="l"/>
          <a:r>
            <a:rPr lang="es-ES" dirty="0" smtClean="0"/>
            <a:t>Describir las variables y explicar sus cambios y movimientos.</a:t>
          </a:r>
          <a:endParaRPr lang="es-ES" dirty="0"/>
        </a:p>
      </dgm:t>
    </dgm:pt>
    <dgm:pt modelId="{B9390D84-6562-46F9-A476-F2C9865057D7}" type="parTrans" cxnId="{AECEFFED-1625-4217-93F9-865F8E0B5BDA}">
      <dgm:prSet/>
      <dgm:spPr/>
      <dgm:t>
        <a:bodyPr/>
        <a:lstStyle/>
        <a:p>
          <a:endParaRPr lang="es-ES"/>
        </a:p>
      </dgm:t>
    </dgm:pt>
    <dgm:pt modelId="{907FBEB2-1E09-4937-A0D0-66484F6DCF06}" type="sibTrans" cxnId="{AECEFFED-1625-4217-93F9-865F8E0B5BDA}">
      <dgm:prSet/>
      <dgm:spPr/>
      <dgm:t>
        <a:bodyPr/>
        <a:lstStyle/>
        <a:p>
          <a:endParaRPr lang="es-ES"/>
        </a:p>
      </dgm:t>
    </dgm:pt>
    <dgm:pt modelId="{90C8EB2D-1E4C-4042-951E-D669CCA57E2C}">
      <dgm:prSet phldrT="[Texto]"/>
      <dgm:spPr/>
      <dgm:t>
        <a:bodyPr/>
        <a:lstStyle/>
        <a:p>
          <a:r>
            <a:rPr lang="es-ES" dirty="0" smtClean="0"/>
            <a:t>Cualitativo</a:t>
          </a:r>
          <a:endParaRPr lang="es-ES" dirty="0"/>
        </a:p>
      </dgm:t>
    </dgm:pt>
    <dgm:pt modelId="{66A9D154-5271-4B74-BBC3-8F50EA55CBB4}" type="parTrans" cxnId="{D4C093F0-6627-4C8A-8152-2B6A2C4287B8}">
      <dgm:prSet/>
      <dgm:spPr/>
      <dgm:t>
        <a:bodyPr/>
        <a:lstStyle/>
        <a:p>
          <a:endParaRPr lang="es-ES"/>
        </a:p>
      </dgm:t>
    </dgm:pt>
    <dgm:pt modelId="{4EA05537-3ADB-4196-BC5A-7D286A66E5E8}" type="sibTrans" cxnId="{D4C093F0-6627-4C8A-8152-2B6A2C4287B8}">
      <dgm:prSet/>
      <dgm:spPr/>
      <dgm:t>
        <a:bodyPr/>
        <a:lstStyle/>
        <a:p>
          <a:endParaRPr lang="es-ES"/>
        </a:p>
      </dgm:t>
    </dgm:pt>
    <dgm:pt modelId="{51F00ED3-687C-414B-9E46-33EBE8E65680}">
      <dgm:prSet phldrT="[Texto]"/>
      <dgm:spPr/>
      <dgm:t>
        <a:bodyPr/>
        <a:lstStyle/>
        <a:p>
          <a:pPr algn="l"/>
          <a:r>
            <a:rPr lang="es-ES" dirty="0" smtClean="0"/>
            <a:t>Se involucran a unos cuantos casos porque no se pretende necesariamente generalizar los resultados del estudio, sino analizarlos intensivamente.</a:t>
          </a:r>
          <a:endParaRPr lang="es-ES" dirty="0"/>
        </a:p>
      </dgm:t>
    </dgm:pt>
    <dgm:pt modelId="{D44E628E-8525-4AF5-8E55-8AFED29FDC66}" type="parTrans" cxnId="{80FB06B3-5965-4EF8-9774-48ECDE72534C}">
      <dgm:prSet/>
      <dgm:spPr/>
      <dgm:t>
        <a:bodyPr/>
        <a:lstStyle/>
        <a:p>
          <a:endParaRPr lang="es-ES"/>
        </a:p>
      </dgm:t>
    </dgm:pt>
    <dgm:pt modelId="{1FF5FEAF-DA01-4DAB-A05C-C25218B08D7F}" type="sibTrans" cxnId="{80FB06B3-5965-4EF8-9774-48ECDE72534C}">
      <dgm:prSet/>
      <dgm:spPr/>
      <dgm:t>
        <a:bodyPr/>
        <a:lstStyle/>
        <a:p>
          <a:endParaRPr lang="es-ES"/>
        </a:p>
      </dgm:t>
    </dgm:pt>
    <dgm:pt modelId="{137E3458-9619-40E3-9150-6C387F6B23AB}">
      <dgm:prSet phldrT="[Texto]"/>
      <dgm:spPr/>
      <dgm:t>
        <a:bodyPr/>
        <a:lstStyle/>
        <a:p>
          <a:pPr algn="l"/>
          <a:r>
            <a:rPr lang="es-ES" dirty="0" smtClean="0"/>
            <a:t>Comprender a las personas, procesos, eventos y sus contextos.</a:t>
          </a:r>
          <a:endParaRPr lang="es-ES" dirty="0"/>
        </a:p>
      </dgm:t>
    </dgm:pt>
    <dgm:pt modelId="{15A932DC-9FBB-49D6-9B27-45BB0927976D}" type="parTrans" cxnId="{6184F328-1906-442E-8CD2-B85DDEF816BD}">
      <dgm:prSet/>
      <dgm:spPr/>
      <dgm:t>
        <a:bodyPr/>
        <a:lstStyle/>
        <a:p>
          <a:endParaRPr lang="es-ES"/>
        </a:p>
      </dgm:t>
    </dgm:pt>
    <dgm:pt modelId="{CDE47E0F-2D85-4C23-8563-4D7A27C169E2}" type="sibTrans" cxnId="{6184F328-1906-442E-8CD2-B85DDEF816BD}">
      <dgm:prSet/>
      <dgm:spPr/>
      <dgm:t>
        <a:bodyPr/>
        <a:lstStyle/>
        <a:p>
          <a:endParaRPr lang="es-ES"/>
        </a:p>
      </dgm:t>
    </dgm:pt>
    <dgm:pt modelId="{F76A88B4-CCF6-4A26-B73C-914ABE8F307F}">
      <dgm:prSet phldrT="[Texto]"/>
      <dgm:spPr/>
      <dgm:t>
        <a:bodyPr/>
        <a:lstStyle/>
        <a:p>
          <a:pPr algn="l"/>
          <a:r>
            <a:rPr lang="es-ES" dirty="0" smtClean="0"/>
            <a:t>Los datos son representados en forma de números que son analizados estadísticamente.</a:t>
          </a:r>
          <a:endParaRPr lang="es-ES" dirty="0"/>
        </a:p>
      </dgm:t>
    </dgm:pt>
    <dgm:pt modelId="{6689E34A-5984-4534-B788-3EF73FC83F44}" type="parTrans" cxnId="{D83E63FA-783B-494A-8C99-24E20A8D875D}">
      <dgm:prSet/>
      <dgm:spPr/>
      <dgm:t>
        <a:bodyPr/>
        <a:lstStyle/>
        <a:p>
          <a:endParaRPr lang="es-ES"/>
        </a:p>
      </dgm:t>
    </dgm:pt>
    <dgm:pt modelId="{993CD4B8-3645-429A-9C78-C2EF70A7C95C}" type="sibTrans" cxnId="{D83E63FA-783B-494A-8C99-24E20A8D875D}">
      <dgm:prSet/>
      <dgm:spPr/>
      <dgm:t>
        <a:bodyPr/>
        <a:lstStyle/>
        <a:p>
          <a:endParaRPr lang="es-ES"/>
        </a:p>
      </dgm:t>
    </dgm:pt>
    <dgm:pt modelId="{68745C86-6D8F-4CCD-A2B3-9532BC15AF0B}">
      <dgm:prSet phldrT="[Texto]"/>
      <dgm:spPr/>
      <dgm:t>
        <a:bodyPr/>
        <a:lstStyle/>
        <a:p>
          <a:r>
            <a:rPr lang="es-ES" dirty="0" smtClean="0"/>
            <a:t>Cuantitativo</a:t>
          </a:r>
          <a:endParaRPr lang="es-ES" dirty="0"/>
        </a:p>
      </dgm:t>
    </dgm:pt>
    <dgm:pt modelId="{A14E5A77-7300-42A3-8511-2C1384132442}" type="parTrans" cxnId="{90F03F53-BFF6-4FF2-8F70-B02233607515}">
      <dgm:prSet/>
      <dgm:spPr/>
      <dgm:t>
        <a:bodyPr/>
        <a:lstStyle/>
        <a:p>
          <a:endParaRPr lang="es-ES"/>
        </a:p>
      </dgm:t>
    </dgm:pt>
    <dgm:pt modelId="{1BCFFB7A-8462-491B-B9E1-04EE0851E0D6}" type="sibTrans" cxnId="{90F03F53-BFF6-4FF2-8F70-B02233607515}">
      <dgm:prSet/>
      <dgm:spPr/>
      <dgm:t>
        <a:bodyPr/>
        <a:lstStyle/>
        <a:p>
          <a:endParaRPr lang="es-ES"/>
        </a:p>
      </dgm:t>
    </dgm:pt>
    <dgm:pt modelId="{3DCAB92E-B7E0-49D4-97D5-4EF3DF4D468A}">
      <dgm:prSet/>
      <dgm:spPr/>
      <dgm:t>
        <a:bodyPr/>
        <a:lstStyle/>
        <a:p>
          <a:pPr algn="l"/>
          <a:r>
            <a:rPr lang="es-ES" dirty="0" smtClean="0"/>
            <a:t>Datos en forma de textos, imágenes, piezas audiovisuales, documentos  y objetos personales.</a:t>
          </a:r>
          <a:endParaRPr lang="es-ES" dirty="0"/>
        </a:p>
      </dgm:t>
    </dgm:pt>
    <dgm:pt modelId="{F39260D1-A778-4CBA-9748-1BC2B1C58C54}" type="parTrans" cxnId="{F1E4E148-F977-422D-B3DB-163A9FA5F3F2}">
      <dgm:prSet/>
      <dgm:spPr/>
      <dgm:t>
        <a:bodyPr/>
        <a:lstStyle/>
        <a:p>
          <a:endParaRPr lang="es-ES"/>
        </a:p>
      </dgm:t>
    </dgm:pt>
    <dgm:pt modelId="{ADE0F66F-D1A4-4AAE-B20E-5B0EC45853EC}" type="sibTrans" cxnId="{F1E4E148-F977-422D-B3DB-163A9FA5F3F2}">
      <dgm:prSet/>
      <dgm:spPr/>
      <dgm:t>
        <a:bodyPr/>
        <a:lstStyle/>
        <a:p>
          <a:endParaRPr lang="es-ES"/>
        </a:p>
      </dgm:t>
    </dgm:pt>
    <dgm:pt modelId="{0F4C3197-28B8-4923-9ADE-61A8CEC7F04C}">
      <dgm:prSet phldrT="[Texto]"/>
      <dgm:spPr/>
      <dgm:t>
        <a:bodyPr/>
        <a:lstStyle/>
        <a:p>
          <a:r>
            <a:rPr lang="es-ES" dirty="0" smtClean="0"/>
            <a:t>Dimensiones</a:t>
          </a:r>
          <a:endParaRPr lang="es-ES" dirty="0"/>
        </a:p>
      </dgm:t>
    </dgm:pt>
    <dgm:pt modelId="{6C404812-DAD5-411B-8D6F-65FC25F5E321}" type="parTrans" cxnId="{99A5D39F-FD23-44A2-9046-4A120983C254}">
      <dgm:prSet/>
      <dgm:spPr/>
      <dgm:t>
        <a:bodyPr/>
        <a:lstStyle/>
        <a:p>
          <a:endParaRPr lang="es-ES"/>
        </a:p>
      </dgm:t>
    </dgm:pt>
    <dgm:pt modelId="{4FF540CF-EB01-4658-AE2F-CC8580F79339}" type="sibTrans" cxnId="{99A5D39F-FD23-44A2-9046-4A120983C254}">
      <dgm:prSet/>
      <dgm:spPr/>
      <dgm:t>
        <a:bodyPr/>
        <a:lstStyle/>
        <a:p>
          <a:endParaRPr lang="es-ES"/>
        </a:p>
      </dgm:t>
    </dgm:pt>
    <dgm:pt modelId="{BB21F710-6434-4168-A376-3EC5F1CAFCA6}">
      <dgm:prSet phldrT="[Texto]"/>
      <dgm:spPr/>
      <dgm:t>
        <a:bodyPr/>
        <a:lstStyle/>
        <a:p>
          <a:pPr algn="l"/>
          <a:r>
            <a:rPr lang="es-ES" dirty="0" smtClean="0"/>
            <a:t>Muestra</a:t>
          </a:r>
          <a:endParaRPr lang="es-ES" dirty="0"/>
        </a:p>
      </dgm:t>
    </dgm:pt>
    <dgm:pt modelId="{C106D146-2319-4BFB-B40D-2165B2EF1D76}" type="parTrans" cxnId="{21527DB2-F210-49FC-8989-50399728DDE6}">
      <dgm:prSet/>
      <dgm:spPr/>
      <dgm:t>
        <a:bodyPr/>
        <a:lstStyle/>
        <a:p>
          <a:endParaRPr lang="es-ES"/>
        </a:p>
      </dgm:t>
    </dgm:pt>
    <dgm:pt modelId="{4DAF006E-2BA8-4A5F-B81E-DD59DA9B09DC}" type="sibTrans" cxnId="{21527DB2-F210-49FC-8989-50399728DDE6}">
      <dgm:prSet/>
      <dgm:spPr/>
      <dgm:t>
        <a:bodyPr/>
        <a:lstStyle/>
        <a:p>
          <a:endParaRPr lang="es-ES"/>
        </a:p>
      </dgm:t>
    </dgm:pt>
    <dgm:pt modelId="{5705DA27-18A0-4D21-AC4E-031FE5732C8F}">
      <dgm:prSet phldrT="[Texto]"/>
      <dgm:spPr/>
      <dgm:t>
        <a:bodyPr/>
        <a:lstStyle/>
        <a:p>
          <a:pPr algn="l"/>
          <a:r>
            <a:rPr lang="es-ES" dirty="0" smtClean="0"/>
            <a:t>Finalidad del análisis de los datos</a:t>
          </a:r>
          <a:endParaRPr lang="es-ES" dirty="0"/>
        </a:p>
      </dgm:t>
    </dgm:pt>
    <dgm:pt modelId="{4219EF09-E58B-4621-B2C8-035AAAE1E346}" type="parTrans" cxnId="{8E5AB347-010A-4E24-A3A5-BF441B79773E}">
      <dgm:prSet/>
      <dgm:spPr/>
      <dgm:t>
        <a:bodyPr/>
        <a:lstStyle/>
        <a:p>
          <a:endParaRPr lang="es-ES"/>
        </a:p>
      </dgm:t>
    </dgm:pt>
    <dgm:pt modelId="{B8FAC1BF-46CC-414A-A346-1257EA4F6A89}" type="sibTrans" cxnId="{8E5AB347-010A-4E24-A3A5-BF441B79773E}">
      <dgm:prSet/>
      <dgm:spPr/>
      <dgm:t>
        <a:bodyPr/>
        <a:lstStyle/>
        <a:p>
          <a:endParaRPr lang="es-ES"/>
        </a:p>
      </dgm:t>
    </dgm:pt>
    <dgm:pt modelId="{6E8C2AAF-CE5F-4995-9183-E696B36D9516}">
      <dgm:prSet phldrT="[Texto]"/>
      <dgm:spPr/>
      <dgm:t>
        <a:bodyPr/>
        <a:lstStyle/>
        <a:p>
          <a:pPr algn="l"/>
          <a:r>
            <a:rPr lang="es-ES" dirty="0" smtClean="0"/>
            <a:t>Forma de los datos para analizar</a:t>
          </a:r>
          <a:endParaRPr lang="es-ES" dirty="0"/>
        </a:p>
      </dgm:t>
    </dgm:pt>
    <dgm:pt modelId="{F714208F-38E5-4D11-993B-1D7FB378DFF6}" type="parTrans" cxnId="{DA53CEC7-8695-4866-AE4A-7D7603EFAB46}">
      <dgm:prSet/>
      <dgm:spPr/>
      <dgm:t>
        <a:bodyPr/>
        <a:lstStyle/>
        <a:p>
          <a:endParaRPr lang="es-ES"/>
        </a:p>
      </dgm:t>
    </dgm:pt>
    <dgm:pt modelId="{9CD54503-C416-45EA-9C47-76E904C262AC}" type="sibTrans" cxnId="{DA53CEC7-8695-4866-AE4A-7D7603EFAB46}">
      <dgm:prSet/>
      <dgm:spPr/>
      <dgm:t>
        <a:bodyPr/>
        <a:lstStyle/>
        <a:p>
          <a:endParaRPr lang="es-ES"/>
        </a:p>
      </dgm:t>
    </dgm:pt>
    <dgm:pt modelId="{FA6F5B0A-F649-4274-8073-11A2789EDF28}" type="pres">
      <dgm:prSet presAssocID="{BA69F7E5-671B-472D-91F9-9B4B76555FDF}" presName="diagram" presStyleCnt="0">
        <dgm:presLayoutVars>
          <dgm:chPref val="1"/>
          <dgm:dir/>
          <dgm:animOne val="branch"/>
          <dgm:animLvl val="lvl"/>
          <dgm:resizeHandles/>
        </dgm:presLayoutVars>
      </dgm:prSet>
      <dgm:spPr/>
      <dgm:t>
        <a:bodyPr/>
        <a:lstStyle/>
        <a:p>
          <a:endParaRPr lang="es-ES"/>
        </a:p>
      </dgm:t>
    </dgm:pt>
    <dgm:pt modelId="{85C4045D-74F9-4ADB-BB6E-F58A3D7B0DFB}" type="pres">
      <dgm:prSet presAssocID="{0F4C3197-28B8-4923-9ADE-61A8CEC7F04C}" presName="root" presStyleCnt="0"/>
      <dgm:spPr/>
    </dgm:pt>
    <dgm:pt modelId="{83BF6BBD-6DFB-4844-8E3E-A406828E50BC}" type="pres">
      <dgm:prSet presAssocID="{0F4C3197-28B8-4923-9ADE-61A8CEC7F04C}" presName="rootComposite" presStyleCnt="0"/>
      <dgm:spPr/>
    </dgm:pt>
    <dgm:pt modelId="{FB039292-EA1D-4D23-9306-669FBEC81525}" type="pres">
      <dgm:prSet presAssocID="{0F4C3197-28B8-4923-9ADE-61A8CEC7F04C}" presName="rootText" presStyleLbl="node1" presStyleIdx="0" presStyleCnt="3" custScaleX="157076" custScaleY="119607"/>
      <dgm:spPr/>
      <dgm:t>
        <a:bodyPr/>
        <a:lstStyle/>
        <a:p>
          <a:endParaRPr lang="es-ES"/>
        </a:p>
      </dgm:t>
    </dgm:pt>
    <dgm:pt modelId="{3D515D08-392E-4E96-A339-570230994935}" type="pres">
      <dgm:prSet presAssocID="{0F4C3197-28B8-4923-9ADE-61A8CEC7F04C}" presName="rootConnector" presStyleLbl="node1" presStyleIdx="0" presStyleCnt="3"/>
      <dgm:spPr/>
      <dgm:t>
        <a:bodyPr/>
        <a:lstStyle/>
        <a:p>
          <a:endParaRPr lang="es-ES"/>
        </a:p>
      </dgm:t>
    </dgm:pt>
    <dgm:pt modelId="{D2B18198-4723-48C8-997D-F46877B34E0F}" type="pres">
      <dgm:prSet presAssocID="{0F4C3197-28B8-4923-9ADE-61A8CEC7F04C}" presName="childShape" presStyleCnt="0"/>
      <dgm:spPr/>
    </dgm:pt>
    <dgm:pt modelId="{A11B3C3C-A631-4D00-9B64-6528CE03E543}" type="pres">
      <dgm:prSet presAssocID="{C106D146-2319-4BFB-B40D-2165B2EF1D76}" presName="Name13" presStyleLbl="parChTrans1D2" presStyleIdx="0" presStyleCnt="9"/>
      <dgm:spPr/>
      <dgm:t>
        <a:bodyPr/>
        <a:lstStyle/>
        <a:p>
          <a:endParaRPr lang="es-ES"/>
        </a:p>
      </dgm:t>
    </dgm:pt>
    <dgm:pt modelId="{A4B9E7EA-9CB1-4AF2-B499-4898C77E5C56}" type="pres">
      <dgm:prSet presAssocID="{BB21F710-6434-4168-A376-3EC5F1CAFCA6}" presName="childText" presStyleLbl="bgAcc1" presStyleIdx="0" presStyleCnt="9" custScaleX="157076" custScaleY="343818">
        <dgm:presLayoutVars>
          <dgm:bulletEnabled val="1"/>
        </dgm:presLayoutVars>
      </dgm:prSet>
      <dgm:spPr/>
      <dgm:t>
        <a:bodyPr/>
        <a:lstStyle/>
        <a:p>
          <a:endParaRPr lang="es-ES"/>
        </a:p>
      </dgm:t>
    </dgm:pt>
    <dgm:pt modelId="{A6D080F3-C21D-492E-8E0E-ECC74C466CCD}" type="pres">
      <dgm:prSet presAssocID="{4219EF09-E58B-4621-B2C8-035AAAE1E346}" presName="Name13" presStyleLbl="parChTrans1D2" presStyleIdx="1" presStyleCnt="9"/>
      <dgm:spPr/>
      <dgm:t>
        <a:bodyPr/>
        <a:lstStyle/>
        <a:p>
          <a:endParaRPr lang="es-ES"/>
        </a:p>
      </dgm:t>
    </dgm:pt>
    <dgm:pt modelId="{499AC828-243F-43C8-A249-C5D6193619DB}" type="pres">
      <dgm:prSet presAssocID="{5705DA27-18A0-4D21-AC4E-031FE5732C8F}" presName="childText" presStyleLbl="bgAcc1" presStyleIdx="1" presStyleCnt="9" custScaleX="157076" custScaleY="343818">
        <dgm:presLayoutVars>
          <dgm:bulletEnabled val="1"/>
        </dgm:presLayoutVars>
      </dgm:prSet>
      <dgm:spPr/>
      <dgm:t>
        <a:bodyPr/>
        <a:lstStyle/>
        <a:p>
          <a:endParaRPr lang="es-ES"/>
        </a:p>
      </dgm:t>
    </dgm:pt>
    <dgm:pt modelId="{04EF9AD0-0577-4462-9141-8CE81A31943B}" type="pres">
      <dgm:prSet presAssocID="{F714208F-38E5-4D11-993B-1D7FB378DFF6}" presName="Name13" presStyleLbl="parChTrans1D2" presStyleIdx="2" presStyleCnt="9" custSzX="143630" custSzY="6380410"/>
      <dgm:spPr/>
      <dgm:t>
        <a:bodyPr/>
        <a:lstStyle/>
        <a:p>
          <a:endParaRPr lang="es-ES"/>
        </a:p>
      </dgm:t>
    </dgm:pt>
    <dgm:pt modelId="{061EB13C-64FD-4E07-8040-AE660BC565C5}" type="pres">
      <dgm:prSet presAssocID="{6E8C2AAF-CE5F-4995-9183-E696B36D9516}" presName="childText" presStyleLbl="bgAcc1" presStyleIdx="2" presStyleCnt="9" custScaleX="157076" custScaleY="343818">
        <dgm:presLayoutVars>
          <dgm:bulletEnabled val="1"/>
        </dgm:presLayoutVars>
      </dgm:prSet>
      <dgm:spPr/>
      <dgm:t>
        <a:bodyPr/>
        <a:lstStyle/>
        <a:p>
          <a:endParaRPr lang="es-ES"/>
        </a:p>
      </dgm:t>
    </dgm:pt>
    <dgm:pt modelId="{68C853DA-288F-4CB5-85B5-959459683DD0}" type="pres">
      <dgm:prSet presAssocID="{68745C86-6D8F-4CCD-A2B3-9532BC15AF0B}" presName="root" presStyleCnt="0"/>
      <dgm:spPr/>
    </dgm:pt>
    <dgm:pt modelId="{5C9A6C9B-8252-4700-803A-BF18EF4CEA0D}" type="pres">
      <dgm:prSet presAssocID="{68745C86-6D8F-4CCD-A2B3-9532BC15AF0B}" presName="rootComposite" presStyleCnt="0"/>
      <dgm:spPr/>
    </dgm:pt>
    <dgm:pt modelId="{9A59C937-1A4F-4C3B-8D98-523028E7A2F2}" type="pres">
      <dgm:prSet presAssocID="{68745C86-6D8F-4CCD-A2B3-9532BC15AF0B}" presName="rootText" presStyleLbl="node1" presStyleIdx="1" presStyleCnt="3" custScaleX="436104" custScaleY="119607"/>
      <dgm:spPr/>
      <dgm:t>
        <a:bodyPr/>
        <a:lstStyle/>
        <a:p>
          <a:endParaRPr lang="es-ES"/>
        </a:p>
      </dgm:t>
    </dgm:pt>
    <dgm:pt modelId="{98644973-CDCE-471B-ADBD-1FC07257F051}" type="pres">
      <dgm:prSet presAssocID="{68745C86-6D8F-4CCD-A2B3-9532BC15AF0B}" presName="rootConnector" presStyleLbl="node1" presStyleIdx="1" presStyleCnt="3"/>
      <dgm:spPr/>
      <dgm:t>
        <a:bodyPr/>
        <a:lstStyle/>
        <a:p>
          <a:endParaRPr lang="es-ES"/>
        </a:p>
      </dgm:t>
    </dgm:pt>
    <dgm:pt modelId="{1D655702-148A-476B-9BE3-1D128CB01337}" type="pres">
      <dgm:prSet presAssocID="{68745C86-6D8F-4CCD-A2B3-9532BC15AF0B}" presName="childShape" presStyleCnt="0"/>
      <dgm:spPr/>
    </dgm:pt>
    <dgm:pt modelId="{28AAB341-2F6C-442B-80E4-89104363A620}" type="pres">
      <dgm:prSet presAssocID="{57536DF0-E65D-4148-BFCA-837E74488840}" presName="Name13" presStyleLbl="parChTrans1D2" presStyleIdx="3" presStyleCnt="9"/>
      <dgm:spPr/>
      <dgm:t>
        <a:bodyPr/>
        <a:lstStyle/>
        <a:p>
          <a:endParaRPr lang="es-ES"/>
        </a:p>
      </dgm:t>
    </dgm:pt>
    <dgm:pt modelId="{1B9A45CC-8886-47DA-A32E-F11151F89DD9}" type="pres">
      <dgm:prSet presAssocID="{F1FE9EF5-7F6F-469B-9901-0298D1BD3EB1}" presName="childText" presStyleLbl="bgAcc1" presStyleIdx="3" presStyleCnt="9" custScaleX="436104" custScaleY="343818">
        <dgm:presLayoutVars>
          <dgm:bulletEnabled val="1"/>
        </dgm:presLayoutVars>
      </dgm:prSet>
      <dgm:spPr/>
      <dgm:t>
        <a:bodyPr/>
        <a:lstStyle/>
        <a:p>
          <a:endParaRPr lang="es-ES"/>
        </a:p>
      </dgm:t>
    </dgm:pt>
    <dgm:pt modelId="{54D5A66E-C17F-4814-8468-FCC96CCFC349}" type="pres">
      <dgm:prSet presAssocID="{B9390D84-6562-46F9-A476-F2C9865057D7}" presName="Name13" presStyleLbl="parChTrans1D2" presStyleIdx="4" presStyleCnt="9"/>
      <dgm:spPr/>
      <dgm:t>
        <a:bodyPr/>
        <a:lstStyle/>
        <a:p>
          <a:endParaRPr lang="es-ES"/>
        </a:p>
      </dgm:t>
    </dgm:pt>
    <dgm:pt modelId="{5C36BBD9-3D8F-4338-8C8B-9C8BFA771A19}" type="pres">
      <dgm:prSet presAssocID="{B247C2EC-76E5-460D-B893-9C459AAB411C}" presName="childText" presStyleLbl="bgAcc1" presStyleIdx="4" presStyleCnt="9" custScaleX="436104" custScaleY="343818">
        <dgm:presLayoutVars>
          <dgm:bulletEnabled val="1"/>
        </dgm:presLayoutVars>
      </dgm:prSet>
      <dgm:spPr/>
      <dgm:t>
        <a:bodyPr/>
        <a:lstStyle/>
        <a:p>
          <a:endParaRPr lang="es-ES"/>
        </a:p>
      </dgm:t>
    </dgm:pt>
    <dgm:pt modelId="{1B53130E-88D8-46F2-8367-4BAA7386CE36}" type="pres">
      <dgm:prSet presAssocID="{6689E34A-5984-4534-B788-3EF73FC83F44}" presName="Name13" presStyleLbl="parChTrans1D2" presStyleIdx="5" presStyleCnt="9" custSzX="324579" custSzY="6380410"/>
      <dgm:spPr/>
      <dgm:t>
        <a:bodyPr/>
        <a:lstStyle/>
        <a:p>
          <a:endParaRPr lang="es-ES"/>
        </a:p>
      </dgm:t>
    </dgm:pt>
    <dgm:pt modelId="{9EE64940-515E-457B-A300-FCAFE153421E}" type="pres">
      <dgm:prSet presAssocID="{F76A88B4-CCF6-4A26-B73C-914ABE8F307F}" presName="childText" presStyleLbl="bgAcc1" presStyleIdx="5" presStyleCnt="9" custScaleX="436104" custScaleY="343818">
        <dgm:presLayoutVars>
          <dgm:bulletEnabled val="1"/>
        </dgm:presLayoutVars>
      </dgm:prSet>
      <dgm:spPr/>
      <dgm:t>
        <a:bodyPr/>
        <a:lstStyle/>
        <a:p>
          <a:endParaRPr lang="es-ES"/>
        </a:p>
      </dgm:t>
    </dgm:pt>
    <dgm:pt modelId="{8EA8B1D4-9D8F-49F2-8C9C-3A2663F7F08E}" type="pres">
      <dgm:prSet presAssocID="{90C8EB2D-1E4C-4042-951E-D669CCA57E2C}" presName="root" presStyleCnt="0"/>
      <dgm:spPr/>
    </dgm:pt>
    <dgm:pt modelId="{874C2924-B4B2-426A-BF02-6766793CCDBE}" type="pres">
      <dgm:prSet presAssocID="{90C8EB2D-1E4C-4042-951E-D669CCA57E2C}" presName="rootComposite" presStyleCnt="0"/>
      <dgm:spPr/>
    </dgm:pt>
    <dgm:pt modelId="{997C7F1B-A8C7-4FAD-AC9E-6394BF9D4840}" type="pres">
      <dgm:prSet presAssocID="{90C8EB2D-1E4C-4042-951E-D669CCA57E2C}" presName="rootText" presStyleLbl="node1" presStyleIdx="2" presStyleCnt="3" custScaleX="436104" custScaleY="119607"/>
      <dgm:spPr/>
      <dgm:t>
        <a:bodyPr/>
        <a:lstStyle/>
        <a:p>
          <a:endParaRPr lang="es-ES"/>
        </a:p>
      </dgm:t>
    </dgm:pt>
    <dgm:pt modelId="{FB848B04-778D-4F4C-9848-DBBACE130DF7}" type="pres">
      <dgm:prSet presAssocID="{90C8EB2D-1E4C-4042-951E-D669CCA57E2C}" presName="rootConnector" presStyleLbl="node1" presStyleIdx="2" presStyleCnt="3"/>
      <dgm:spPr/>
      <dgm:t>
        <a:bodyPr/>
        <a:lstStyle/>
        <a:p>
          <a:endParaRPr lang="es-ES"/>
        </a:p>
      </dgm:t>
    </dgm:pt>
    <dgm:pt modelId="{4358FEFD-72D8-4201-98A1-09177B2D2564}" type="pres">
      <dgm:prSet presAssocID="{90C8EB2D-1E4C-4042-951E-D669CCA57E2C}" presName="childShape" presStyleCnt="0"/>
      <dgm:spPr/>
    </dgm:pt>
    <dgm:pt modelId="{645044AD-0988-4365-BA83-83E2FF81A7C3}" type="pres">
      <dgm:prSet presAssocID="{D44E628E-8525-4AF5-8E55-8AFED29FDC66}" presName="Name13" presStyleLbl="parChTrans1D2" presStyleIdx="6" presStyleCnt="9"/>
      <dgm:spPr/>
      <dgm:t>
        <a:bodyPr/>
        <a:lstStyle/>
        <a:p>
          <a:endParaRPr lang="es-ES"/>
        </a:p>
      </dgm:t>
    </dgm:pt>
    <dgm:pt modelId="{C24C006F-81F2-422A-8E3D-4D8CBF2C5BF4}" type="pres">
      <dgm:prSet presAssocID="{51F00ED3-687C-414B-9E46-33EBE8E65680}" presName="childText" presStyleLbl="bgAcc1" presStyleIdx="6" presStyleCnt="9" custScaleX="436104" custScaleY="343818">
        <dgm:presLayoutVars>
          <dgm:bulletEnabled val="1"/>
        </dgm:presLayoutVars>
      </dgm:prSet>
      <dgm:spPr/>
      <dgm:t>
        <a:bodyPr/>
        <a:lstStyle/>
        <a:p>
          <a:endParaRPr lang="es-ES"/>
        </a:p>
      </dgm:t>
    </dgm:pt>
    <dgm:pt modelId="{186343D2-BB0D-45D3-A3DF-B16FEB27808A}" type="pres">
      <dgm:prSet presAssocID="{15A932DC-9FBB-49D6-9B27-45BB0927976D}" presName="Name13" presStyleLbl="parChTrans1D2" presStyleIdx="7" presStyleCnt="9"/>
      <dgm:spPr/>
      <dgm:t>
        <a:bodyPr/>
        <a:lstStyle/>
        <a:p>
          <a:endParaRPr lang="es-ES"/>
        </a:p>
      </dgm:t>
    </dgm:pt>
    <dgm:pt modelId="{4CE7C268-8B98-464B-816D-98D9D38E0860}" type="pres">
      <dgm:prSet presAssocID="{137E3458-9619-40E3-9150-6C387F6B23AB}" presName="childText" presStyleLbl="bgAcc1" presStyleIdx="7" presStyleCnt="9" custScaleX="436104" custScaleY="343818">
        <dgm:presLayoutVars>
          <dgm:bulletEnabled val="1"/>
        </dgm:presLayoutVars>
      </dgm:prSet>
      <dgm:spPr/>
      <dgm:t>
        <a:bodyPr/>
        <a:lstStyle/>
        <a:p>
          <a:endParaRPr lang="es-ES"/>
        </a:p>
      </dgm:t>
    </dgm:pt>
    <dgm:pt modelId="{4DAF1ED1-7B39-44D3-9CF6-CCC5BD395F96}" type="pres">
      <dgm:prSet presAssocID="{F39260D1-A778-4CBA-9748-1BC2B1C58C54}" presName="Name13" presStyleLbl="parChTrans1D2" presStyleIdx="8" presStyleCnt="9" custSzX="324579" custSzY="6380410"/>
      <dgm:spPr/>
      <dgm:t>
        <a:bodyPr/>
        <a:lstStyle/>
        <a:p>
          <a:endParaRPr lang="es-ES"/>
        </a:p>
      </dgm:t>
    </dgm:pt>
    <dgm:pt modelId="{B5A434B3-BF07-46CA-911C-BCD44450690E}" type="pres">
      <dgm:prSet presAssocID="{3DCAB92E-B7E0-49D4-97D5-4EF3DF4D468A}" presName="childText" presStyleLbl="bgAcc1" presStyleIdx="8" presStyleCnt="9" custScaleX="436104" custScaleY="343818">
        <dgm:presLayoutVars>
          <dgm:bulletEnabled val="1"/>
        </dgm:presLayoutVars>
      </dgm:prSet>
      <dgm:spPr/>
      <dgm:t>
        <a:bodyPr/>
        <a:lstStyle/>
        <a:p>
          <a:endParaRPr lang="es-ES"/>
        </a:p>
      </dgm:t>
    </dgm:pt>
  </dgm:ptLst>
  <dgm:cxnLst>
    <dgm:cxn modelId="{8719FC9A-DF8E-4784-9D0B-0BE8FCFBA40F}" type="presOf" srcId="{D44E628E-8525-4AF5-8E55-8AFED29FDC66}" destId="{645044AD-0988-4365-BA83-83E2FF81A7C3}" srcOrd="0" destOrd="0" presId="urn:microsoft.com/office/officeart/2005/8/layout/hierarchy3"/>
    <dgm:cxn modelId="{8E5AB347-010A-4E24-A3A5-BF441B79773E}" srcId="{0F4C3197-28B8-4923-9ADE-61A8CEC7F04C}" destId="{5705DA27-18A0-4D21-AC4E-031FE5732C8F}" srcOrd="1" destOrd="0" parTransId="{4219EF09-E58B-4621-B2C8-035AAAE1E346}" sibTransId="{B8FAC1BF-46CC-414A-A346-1257EA4F6A89}"/>
    <dgm:cxn modelId="{3B3970E4-8C54-4D4D-951F-5B10E6058347}" type="presOf" srcId="{B247C2EC-76E5-460D-B893-9C459AAB411C}" destId="{5C36BBD9-3D8F-4338-8C8B-9C8BFA771A19}" srcOrd="0" destOrd="0" presId="urn:microsoft.com/office/officeart/2005/8/layout/hierarchy3"/>
    <dgm:cxn modelId="{14E46819-1835-4476-A5FF-FACA72BEEAB8}" type="presOf" srcId="{F714208F-38E5-4D11-993B-1D7FB378DFF6}" destId="{04EF9AD0-0577-4462-9141-8CE81A31943B}" srcOrd="0" destOrd="0" presId="urn:microsoft.com/office/officeart/2005/8/layout/hierarchy3"/>
    <dgm:cxn modelId="{39C5B2DC-EF81-4806-BA9E-D22503632D04}" type="presOf" srcId="{0F4C3197-28B8-4923-9ADE-61A8CEC7F04C}" destId="{FB039292-EA1D-4D23-9306-669FBEC81525}" srcOrd="0" destOrd="0" presId="urn:microsoft.com/office/officeart/2005/8/layout/hierarchy3"/>
    <dgm:cxn modelId="{D83E63FA-783B-494A-8C99-24E20A8D875D}" srcId="{68745C86-6D8F-4CCD-A2B3-9532BC15AF0B}" destId="{F76A88B4-CCF6-4A26-B73C-914ABE8F307F}" srcOrd="2" destOrd="0" parTransId="{6689E34A-5984-4534-B788-3EF73FC83F44}" sibTransId="{993CD4B8-3645-429A-9C78-C2EF70A7C95C}"/>
    <dgm:cxn modelId="{21527DB2-F210-49FC-8989-50399728DDE6}" srcId="{0F4C3197-28B8-4923-9ADE-61A8CEC7F04C}" destId="{BB21F710-6434-4168-A376-3EC5F1CAFCA6}" srcOrd="0" destOrd="0" parTransId="{C106D146-2319-4BFB-B40D-2165B2EF1D76}" sibTransId="{4DAF006E-2BA8-4A5F-B81E-DD59DA9B09DC}"/>
    <dgm:cxn modelId="{684F71B3-F62E-43C2-A4DA-06D17B6599CF}" type="presOf" srcId="{90C8EB2D-1E4C-4042-951E-D669CCA57E2C}" destId="{FB848B04-778D-4F4C-9848-DBBACE130DF7}" srcOrd="1" destOrd="0" presId="urn:microsoft.com/office/officeart/2005/8/layout/hierarchy3"/>
    <dgm:cxn modelId="{63B4996B-70E6-4B0B-8845-EDB7BE6D07B0}" type="presOf" srcId="{F39260D1-A778-4CBA-9748-1BC2B1C58C54}" destId="{4DAF1ED1-7B39-44D3-9CF6-CCC5BD395F96}" srcOrd="0" destOrd="0" presId="urn:microsoft.com/office/officeart/2005/8/layout/hierarchy3"/>
    <dgm:cxn modelId="{90F03F53-BFF6-4FF2-8F70-B02233607515}" srcId="{BA69F7E5-671B-472D-91F9-9B4B76555FDF}" destId="{68745C86-6D8F-4CCD-A2B3-9532BC15AF0B}" srcOrd="1" destOrd="0" parTransId="{A14E5A77-7300-42A3-8511-2C1384132442}" sibTransId="{1BCFFB7A-8462-491B-B9E1-04EE0851E0D6}"/>
    <dgm:cxn modelId="{6A9B6B9A-0592-489B-B224-509DED651FE6}" srcId="{68745C86-6D8F-4CCD-A2B3-9532BC15AF0B}" destId="{F1FE9EF5-7F6F-469B-9901-0298D1BD3EB1}" srcOrd="0" destOrd="0" parTransId="{57536DF0-E65D-4148-BFCA-837E74488840}" sibTransId="{23EA8D18-28B0-48D1-A2F6-5041EABB557D}"/>
    <dgm:cxn modelId="{31885842-B065-4639-B1C0-709C5AFB2D15}" type="presOf" srcId="{3DCAB92E-B7E0-49D4-97D5-4EF3DF4D468A}" destId="{B5A434B3-BF07-46CA-911C-BCD44450690E}" srcOrd="0" destOrd="0" presId="urn:microsoft.com/office/officeart/2005/8/layout/hierarchy3"/>
    <dgm:cxn modelId="{16FB5C1D-219A-4636-825D-AE1C3A6024F3}" type="presOf" srcId="{F1FE9EF5-7F6F-469B-9901-0298D1BD3EB1}" destId="{1B9A45CC-8886-47DA-A32E-F11151F89DD9}" srcOrd="0" destOrd="0" presId="urn:microsoft.com/office/officeart/2005/8/layout/hierarchy3"/>
    <dgm:cxn modelId="{99A5D39F-FD23-44A2-9046-4A120983C254}" srcId="{BA69F7E5-671B-472D-91F9-9B4B76555FDF}" destId="{0F4C3197-28B8-4923-9ADE-61A8CEC7F04C}" srcOrd="0" destOrd="0" parTransId="{6C404812-DAD5-411B-8D6F-65FC25F5E321}" sibTransId="{4FF540CF-EB01-4658-AE2F-CC8580F79339}"/>
    <dgm:cxn modelId="{D4C093F0-6627-4C8A-8152-2B6A2C4287B8}" srcId="{BA69F7E5-671B-472D-91F9-9B4B76555FDF}" destId="{90C8EB2D-1E4C-4042-951E-D669CCA57E2C}" srcOrd="2" destOrd="0" parTransId="{66A9D154-5271-4B74-BBC3-8F50EA55CBB4}" sibTransId="{4EA05537-3ADB-4196-BC5A-7D286A66E5E8}"/>
    <dgm:cxn modelId="{7FA21081-931E-42C2-8018-3B7B8F1F9A09}" type="presOf" srcId="{C106D146-2319-4BFB-B40D-2165B2EF1D76}" destId="{A11B3C3C-A631-4D00-9B64-6528CE03E543}" srcOrd="0" destOrd="0" presId="urn:microsoft.com/office/officeart/2005/8/layout/hierarchy3"/>
    <dgm:cxn modelId="{9355E697-7AD2-4048-8185-5442C8E35E7F}" type="presOf" srcId="{137E3458-9619-40E3-9150-6C387F6B23AB}" destId="{4CE7C268-8B98-464B-816D-98D9D38E0860}" srcOrd="0" destOrd="0" presId="urn:microsoft.com/office/officeart/2005/8/layout/hierarchy3"/>
    <dgm:cxn modelId="{56989CE0-80E2-420D-859A-3D74C2A3A056}" type="presOf" srcId="{68745C86-6D8F-4CCD-A2B3-9532BC15AF0B}" destId="{9A59C937-1A4F-4C3B-8D98-523028E7A2F2}" srcOrd="0" destOrd="0" presId="urn:microsoft.com/office/officeart/2005/8/layout/hierarchy3"/>
    <dgm:cxn modelId="{D722F6E0-C249-4808-9B31-016B2CCCFAD8}" type="presOf" srcId="{BB21F710-6434-4168-A376-3EC5F1CAFCA6}" destId="{A4B9E7EA-9CB1-4AF2-B499-4898C77E5C56}" srcOrd="0" destOrd="0" presId="urn:microsoft.com/office/officeart/2005/8/layout/hierarchy3"/>
    <dgm:cxn modelId="{9B9B8A29-9C66-4B7B-9F6C-BBB42E96BB9A}" type="presOf" srcId="{0F4C3197-28B8-4923-9ADE-61A8CEC7F04C}" destId="{3D515D08-392E-4E96-A339-570230994935}" srcOrd="1" destOrd="0" presId="urn:microsoft.com/office/officeart/2005/8/layout/hierarchy3"/>
    <dgm:cxn modelId="{80FB06B3-5965-4EF8-9774-48ECDE72534C}" srcId="{90C8EB2D-1E4C-4042-951E-D669CCA57E2C}" destId="{51F00ED3-687C-414B-9E46-33EBE8E65680}" srcOrd="0" destOrd="0" parTransId="{D44E628E-8525-4AF5-8E55-8AFED29FDC66}" sibTransId="{1FF5FEAF-DA01-4DAB-A05C-C25218B08D7F}"/>
    <dgm:cxn modelId="{A0D5F0E5-1FD9-4D05-9FAA-36305FA3E99F}" type="presOf" srcId="{57536DF0-E65D-4148-BFCA-837E74488840}" destId="{28AAB341-2F6C-442B-80E4-89104363A620}" srcOrd="0" destOrd="0" presId="urn:microsoft.com/office/officeart/2005/8/layout/hierarchy3"/>
    <dgm:cxn modelId="{DA53CEC7-8695-4866-AE4A-7D7603EFAB46}" srcId="{0F4C3197-28B8-4923-9ADE-61A8CEC7F04C}" destId="{6E8C2AAF-CE5F-4995-9183-E696B36D9516}" srcOrd="2" destOrd="0" parTransId="{F714208F-38E5-4D11-993B-1D7FB378DFF6}" sibTransId="{9CD54503-C416-45EA-9C47-76E904C262AC}"/>
    <dgm:cxn modelId="{39E842AC-79C8-4EB0-827A-BAD7F4327943}" type="presOf" srcId="{F76A88B4-CCF6-4A26-B73C-914ABE8F307F}" destId="{9EE64940-515E-457B-A300-FCAFE153421E}" srcOrd="0" destOrd="0" presId="urn:microsoft.com/office/officeart/2005/8/layout/hierarchy3"/>
    <dgm:cxn modelId="{AD36A03D-3F3F-4588-B4F9-8A2E8CFA24C4}" type="presOf" srcId="{51F00ED3-687C-414B-9E46-33EBE8E65680}" destId="{C24C006F-81F2-422A-8E3D-4D8CBF2C5BF4}" srcOrd="0" destOrd="0" presId="urn:microsoft.com/office/officeart/2005/8/layout/hierarchy3"/>
    <dgm:cxn modelId="{9266EAF8-44EC-49B6-9405-155332B24002}" type="presOf" srcId="{5705DA27-18A0-4D21-AC4E-031FE5732C8F}" destId="{499AC828-243F-43C8-A249-C5D6193619DB}" srcOrd="0" destOrd="0" presId="urn:microsoft.com/office/officeart/2005/8/layout/hierarchy3"/>
    <dgm:cxn modelId="{6184F328-1906-442E-8CD2-B85DDEF816BD}" srcId="{90C8EB2D-1E4C-4042-951E-D669CCA57E2C}" destId="{137E3458-9619-40E3-9150-6C387F6B23AB}" srcOrd="1" destOrd="0" parTransId="{15A932DC-9FBB-49D6-9B27-45BB0927976D}" sibTransId="{CDE47E0F-2D85-4C23-8563-4D7A27C169E2}"/>
    <dgm:cxn modelId="{764FA14B-046C-470E-A408-E2003DB0E105}" type="presOf" srcId="{90C8EB2D-1E4C-4042-951E-D669CCA57E2C}" destId="{997C7F1B-A8C7-4FAD-AC9E-6394BF9D4840}" srcOrd="0" destOrd="0" presId="urn:microsoft.com/office/officeart/2005/8/layout/hierarchy3"/>
    <dgm:cxn modelId="{2AE33B09-C434-4D5C-9CEE-DBF29953DE42}" type="presOf" srcId="{6689E34A-5984-4534-B788-3EF73FC83F44}" destId="{1B53130E-88D8-46F2-8367-4BAA7386CE36}" srcOrd="0" destOrd="0" presId="urn:microsoft.com/office/officeart/2005/8/layout/hierarchy3"/>
    <dgm:cxn modelId="{902B8A3C-1082-4A99-B246-F923AE1C3A54}" type="presOf" srcId="{68745C86-6D8F-4CCD-A2B3-9532BC15AF0B}" destId="{98644973-CDCE-471B-ADBD-1FC07257F051}" srcOrd="1" destOrd="0" presId="urn:microsoft.com/office/officeart/2005/8/layout/hierarchy3"/>
    <dgm:cxn modelId="{591335F0-CAD0-4E9B-8D27-BE247A3A827F}" type="presOf" srcId="{4219EF09-E58B-4621-B2C8-035AAAE1E346}" destId="{A6D080F3-C21D-492E-8E0E-ECC74C466CCD}" srcOrd="0" destOrd="0" presId="urn:microsoft.com/office/officeart/2005/8/layout/hierarchy3"/>
    <dgm:cxn modelId="{F1E4E148-F977-422D-B3DB-163A9FA5F3F2}" srcId="{90C8EB2D-1E4C-4042-951E-D669CCA57E2C}" destId="{3DCAB92E-B7E0-49D4-97D5-4EF3DF4D468A}" srcOrd="2" destOrd="0" parTransId="{F39260D1-A778-4CBA-9748-1BC2B1C58C54}" sibTransId="{ADE0F66F-D1A4-4AAE-B20E-5B0EC45853EC}"/>
    <dgm:cxn modelId="{C315311E-8EBF-4FDA-BA7B-514CA0966567}" type="presOf" srcId="{15A932DC-9FBB-49D6-9B27-45BB0927976D}" destId="{186343D2-BB0D-45D3-A3DF-B16FEB27808A}" srcOrd="0" destOrd="0" presId="urn:microsoft.com/office/officeart/2005/8/layout/hierarchy3"/>
    <dgm:cxn modelId="{8ADB965E-D3D8-435F-B34D-2B1C8C0F3933}" type="presOf" srcId="{BA69F7E5-671B-472D-91F9-9B4B76555FDF}" destId="{FA6F5B0A-F649-4274-8073-11A2789EDF28}" srcOrd="0" destOrd="0" presId="urn:microsoft.com/office/officeart/2005/8/layout/hierarchy3"/>
    <dgm:cxn modelId="{3D890DEB-6F0E-49AC-8532-07CC38FF33ED}" type="presOf" srcId="{6E8C2AAF-CE5F-4995-9183-E696B36D9516}" destId="{061EB13C-64FD-4E07-8040-AE660BC565C5}" srcOrd="0" destOrd="0" presId="urn:microsoft.com/office/officeart/2005/8/layout/hierarchy3"/>
    <dgm:cxn modelId="{AECEFFED-1625-4217-93F9-865F8E0B5BDA}" srcId="{68745C86-6D8F-4CCD-A2B3-9532BC15AF0B}" destId="{B247C2EC-76E5-460D-B893-9C459AAB411C}" srcOrd="1" destOrd="0" parTransId="{B9390D84-6562-46F9-A476-F2C9865057D7}" sibTransId="{907FBEB2-1E09-4937-A0D0-66484F6DCF06}"/>
    <dgm:cxn modelId="{1B116A00-55A6-4196-973D-5BE46B69BD5D}" type="presOf" srcId="{B9390D84-6562-46F9-A476-F2C9865057D7}" destId="{54D5A66E-C17F-4814-8468-FCC96CCFC349}" srcOrd="0" destOrd="0" presId="urn:microsoft.com/office/officeart/2005/8/layout/hierarchy3"/>
    <dgm:cxn modelId="{880C1FF2-FA93-4820-A0EB-AB0192569752}" type="presParOf" srcId="{FA6F5B0A-F649-4274-8073-11A2789EDF28}" destId="{85C4045D-74F9-4ADB-BB6E-F58A3D7B0DFB}" srcOrd="0" destOrd="0" presId="urn:microsoft.com/office/officeart/2005/8/layout/hierarchy3"/>
    <dgm:cxn modelId="{6CAAA798-E60E-4D65-BF18-177AD5921E43}" type="presParOf" srcId="{85C4045D-74F9-4ADB-BB6E-F58A3D7B0DFB}" destId="{83BF6BBD-6DFB-4844-8E3E-A406828E50BC}" srcOrd="0" destOrd="0" presId="urn:microsoft.com/office/officeart/2005/8/layout/hierarchy3"/>
    <dgm:cxn modelId="{1C290C22-B0CE-4051-A40A-957E4467477F}" type="presParOf" srcId="{83BF6BBD-6DFB-4844-8E3E-A406828E50BC}" destId="{FB039292-EA1D-4D23-9306-669FBEC81525}" srcOrd="0" destOrd="0" presId="urn:microsoft.com/office/officeart/2005/8/layout/hierarchy3"/>
    <dgm:cxn modelId="{245484E6-E81C-4FE1-9267-6AD0956257E9}" type="presParOf" srcId="{83BF6BBD-6DFB-4844-8E3E-A406828E50BC}" destId="{3D515D08-392E-4E96-A339-570230994935}" srcOrd="1" destOrd="0" presId="urn:microsoft.com/office/officeart/2005/8/layout/hierarchy3"/>
    <dgm:cxn modelId="{D1A9BD3F-AA70-462F-A8AC-E0A3B6A5AE16}" type="presParOf" srcId="{85C4045D-74F9-4ADB-BB6E-F58A3D7B0DFB}" destId="{D2B18198-4723-48C8-997D-F46877B34E0F}" srcOrd="1" destOrd="0" presId="urn:microsoft.com/office/officeart/2005/8/layout/hierarchy3"/>
    <dgm:cxn modelId="{99F242DD-3D6D-437F-9A49-CEAD282CAF3C}" type="presParOf" srcId="{D2B18198-4723-48C8-997D-F46877B34E0F}" destId="{A11B3C3C-A631-4D00-9B64-6528CE03E543}" srcOrd="0" destOrd="0" presId="urn:microsoft.com/office/officeart/2005/8/layout/hierarchy3"/>
    <dgm:cxn modelId="{3CD04EBE-F96D-494F-9577-69CB8773B4A8}" type="presParOf" srcId="{D2B18198-4723-48C8-997D-F46877B34E0F}" destId="{A4B9E7EA-9CB1-4AF2-B499-4898C77E5C56}" srcOrd="1" destOrd="0" presId="urn:microsoft.com/office/officeart/2005/8/layout/hierarchy3"/>
    <dgm:cxn modelId="{DE9AB269-77DB-4A78-9D9B-C532A2A90BC3}" type="presParOf" srcId="{D2B18198-4723-48C8-997D-F46877B34E0F}" destId="{A6D080F3-C21D-492E-8E0E-ECC74C466CCD}" srcOrd="2" destOrd="0" presId="urn:microsoft.com/office/officeart/2005/8/layout/hierarchy3"/>
    <dgm:cxn modelId="{686267B7-23F5-4F4D-A1D9-AC9EF3B51659}" type="presParOf" srcId="{D2B18198-4723-48C8-997D-F46877B34E0F}" destId="{499AC828-243F-43C8-A249-C5D6193619DB}" srcOrd="3" destOrd="0" presId="urn:microsoft.com/office/officeart/2005/8/layout/hierarchy3"/>
    <dgm:cxn modelId="{2A36D013-869D-4EC2-B520-70EACE144065}" type="presParOf" srcId="{D2B18198-4723-48C8-997D-F46877B34E0F}" destId="{04EF9AD0-0577-4462-9141-8CE81A31943B}" srcOrd="4" destOrd="0" presId="urn:microsoft.com/office/officeart/2005/8/layout/hierarchy3"/>
    <dgm:cxn modelId="{EB9BBD8F-09B8-46B8-A467-D77B5B0C39ED}" type="presParOf" srcId="{D2B18198-4723-48C8-997D-F46877B34E0F}" destId="{061EB13C-64FD-4E07-8040-AE660BC565C5}" srcOrd="5" destOrd="0" presId="urn:microsoft.com/office/officeart/2005/8/layout/hierarchy3"/>
    <dgm:cxn modelId="{C696BB79-7B93-4487-A6A4-6EC3C05AED78}" type="presParOf" srcId="{FA6F5B0A-F649-4274-8073-11A2789EDF28}" destId="{68C853DA-288F-4CB5-85B5-959459683DD0}" srcOrd="1" destOrd="0" presId="urn:microsoft.com/office/officeart/2005/8/layout/hierarchy3"/>
    <dgm:cxn modelId="{D10C42C3-B702-4B9D-9D9A-A4E1600C8513}" type="presParOf" srcId="{68C853DA-288F-4CB5-85B5-959459683DD0}" destId="{5C9A6C9B-8252-4700-803A-BF18EF4CEA0D}" srcOrd="0" destOrd="0" presId="urn:microsoft.com/office/officeart/2005/8/layout/hierarchy3"/>
    <dgm:cxn modelId="{55CFC926-295C-4EFF-B2B8-639496902928}" type="presParOf" srcId="{5C9A6C9B-8252-4700-803A-BF18EF4CEA0D}" destId="{9A59C937-1A4F-4C3B-8D98-523028E7A2F2}" srcOrd="0" destOrd="0" presId="urn:microsoft.com/office/officeart/2005/8/layout/hierarchy3"/>
    <dgm:cxn modelId="{724165B7-306F-4A00-BD2C-57DDAA229DB4}" type="presParOf" srcId="{5C9A6C9B-8252-4700-803A-BF18EF4CEA0D}" destId="{98644973-CDCE-471B-ADBD-1FC07257F051}" srcOrd="1" destOrd="0" presId="urn:microsoft.com/office/officeart/2005/8/layout/hierarchy3"/>
    <dgm:cxn modelId="{B5EACB35-F2CF-4306-9FD9-1B388E10DDDE}" type="presParOf" srcId="{68C853DA-288F-4CB5-85B5-959459683DD0}" destId="{1D655702-148A-476B-9BE3-1D128CB01337}" srcOrd="1" destOrd="0" presId="urn:microsoft.com/office/officeart/2005/8/layout/hierarchy3"/>
    <dgm:cxn modelId="{A122A660-A02C-4C85-A539-ADAEA40F0E21}" type="presParOf" srcId="{1D655702-148A-476B-9BE3-1D128CB01337}" destId="{28AAB341-2F6C-442B-80E4-89104363A620}" srcOrd="0" destOrd="0" presId="urn:microsoft.com/office/officeart/2005/8/layout/hierarchy3"/>
    <dgm:cxn modelId="{4C4CB33A-4BAF-48FC-97CB-4B9B09AABB8E}" type="presParOf" srcId="{1D655702-148A-476B-9BE3-1D128CB01337}" destId="{1B9A45CC-8886-47DA-A32E-F11151F89DD9}" srcOrd="1" destOrd="0" presId="urn:microsoft.com/office/officeart/2005/8/layout/hierarchy3"/>
    <dgm:cxn modelId="{4FED8F12-7B14-488D-BEEE-B3EFB1DA81B8}" type="presParOf" srcId="{1D655702-148A-476B-9BE3-1D128CB01337}" destId="{54D5A66E-C17F-4814-8468-FCC96CCFC349}" srcOrd="2" destOrd="0" presId="urn:microsoft.com/office/officeart/2005/8/layout/hierarchy3"/>
    <dgm:cxn modelId="{67564280-FF71-4EBD-8665-B6B67B8E7AD0}" type="presParOf" srcId="{1D655702-148A-476B-9BE3-1D128CB01337}" destId="{5C36BBD9-3D8F-4338-8C8B-9C8BFA771A19}" srcOrd="3" destOrd="0" presId="urn:microsoft.com/office/officeart/2005/8/layout/hierarchy3"/>
    <dgm:cxn modelId="{804F6F4B-4B54-4B44-8D92-071D15245E15}" type="presParOf" srcId="{1D655702-148A-476B-9BE3-1D128CB01337}" destId="{1B53130E-88D8-46F2-8367-4BAA7386CE36}" srcOrd="4" destOrd="0" presId="urn:microsoft.com/office/officeart/2005/8/layout/hierarchy3"/>
    <dgm:cxn modelId="{4A98B931-6F1E-4F6C-9D63-609BDB288C27}" type="presParOf" srcId="{1D655702-148A-476B-9BE3-1D128CB01337}" destId="{9EE64940-515E-457B-A300-FCAFE153421E}" srcOrd="5" destOrd="0" presId="urn:microsoft.com/office/officeart/2005/8/layout/hierarchy3"/>
    <dgm:cxn modelId="{B91D1304-46E0-4EDE-ACDD-39087238A3F8}" type="presParOf" srcId="{FA6F5B0A-F649-4274-8073-11A2789EDF28}" destId="{8EA8B1D4-9D8F-49F2-8C9C-3A2663F7F08E}" srcOrd="2" destOrd="0" presId="urn:microsoft.com/office/officeart/2005/8/layout/hierarchy3"/>
    <dgm:cxn modelId="{4A6EB719-75F3-4E4D-A27D-E715D26BA467}" type="presParOf" srcId="{8EA8B1D4-9D8F-49F2-8C9C-3A2663F7F08E}" destId="{874C2924-B4B2-426A-BF02-6766793CCDBE}" srcOrd="0" destOrd="0" presId="urn:microsoft.com/office/officeart/2005/8/layout/hierarchy3"/>
    <dgm:cxn modelId="{FD985136-E31C-429E-9045-18612950F659}" type="presParOf" srcId="{874C2924-B4B2-426A-BF02-6766793CCDBE}" destId="{997C7F1B-A8C7-4FAD-AC9E-6394BF9D4840}" srcOrd="0" destOrd="0" presId="urn:microsoft.com/office/officeart/2005/8/layout/hierarchy3"/>
    <dgm:cxn modelId="{4616CDD6-15AA-496C-A9AD-71B3F65929F8}" type="presParOf" srcId="{874C2924-B4B2-426A-BF02-6766793CCDBE}" destId="{FB848B04-778D-4F4C-9848-DBBACE130DF7}" srcOrd="1" destOrd="0" presId="urn:microsoft.com/office/officeart/2005/8/layout/hierarchy3"/>
    <dgm:cxn modelId="{B0AB6622-D75B-4C16-A674-DD7BA189B050}" type="presParOf" srcId="{8EA8B1D4-9D8F-49F2-8C9C-3A2663F7F08E}" destId="{4358FEFD-72D8-4201-98A1-09177B2D2564}" srcOrd="1" destOrd="0" presId="urn:microsoft.com/office/officeart/2005/8/layout/hierarchy3"/>
    <dgm:cxn modelId="{2A2DCA2F-F1ED-4A37-B1CF-32F7D337539F}" type="presParOf" srcId="{4358FEFD-72D8-4201-98A1-09177B2D2564}" destId="{645044AD-0988-4365-BA83-83E2FF81A7C3}" srcOrd="0" destOrd="0" presId="urn:microsoft.com/office/officeart/2005/8/layout/hierarchy3"/>
    <dgm:cxn modelId="{FF944392-7BC0-4E28-B996-9014BE9C2295}" type="presParOf" srcId="{4358FEFD-72D8-4201-98A1-09177B2D2564}" destId="{C24C006F-81F2-422A-8E3D-4D8CBF2C5BF4}" srcOrd="1" destOrd="0" presId="urn:microsoft.com/office/officeart/2005/8/layout/hierarchy3"/>
    <dgm:cxn modelId="{1596612B-0FB8-4BEA-9A2F-B12EE7AE75CE}" type="presParOf" srcId="{4358FEFD-72D8-4201-98A1-09177B2D2564}" destId="{186343D2-BB0D-45D3-A3DF-B16FEB27808A}" srcOrd="2" destOrd="0" presId="urn:microsoft.com/office/officeart/2005/8/layout/hierarchy3"/>
    <dgm:cxn modelId="{7FC16F66-2467-4C75-830F-C0F8814D37FF}" type="presParOf" srcId="{4358FEFD-72D8-4201-98A1-09177B2D2564}" destId="{4CE7C268-8B98-464B-816D-98D9D38E0860}" srcOrd="3" destOrd="0" presId="urn:microsoft.com/office/officeart/2005/8/layout/hierarchy3"/>
    <dgm:cxn modelId="{09F3A085-F7E1-44EE-9A6C-DB938CFFA5D7}" type="presParOf" srcId="{4358FEFD-72D8-4201-98A1-09177B2D2564}" destId="{4DAF1ED1-7B39-44D3-9CF6-CCC5BD395F96}" srcOrd="4" destOrd="0" presId="urn:microsoft.com/office/officeart/2005/8/layout/hierarchy3"/>
    <dgm:cxn modelId="{B934EBDF-64AC-4D04-85A1-81C9ADC621DF}" type="presParOf" srcId="{4358FEFD-72D8-4201-98A1-09177B2D2564}" destId="{B5A434B3-BF07-46CA-911C-BCD4445069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68DEA-AED9-40E5-9B92-EB9606299C1C}" type="datetimeFigureOut">
              <a:rPr lang="es-ES" smtClean="0"/>
              <a:t>18/03/2020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75F04-1D2D-4C79-82F7-864BAB8A97D2}" type="slidenum">
              <a:rPr lang="es-ES" smtClean="0"/>
              <a:t>‹Nº›</a:t>
            </a:fld>
            <a:endParaRPr lang="es-ES"/>
          </a:p>
        </p:txBody>
      </p:sp>
    </p:spTree>
    <p:extLst>
      <p:ext uri="{BB962C8B-B14F-4D97-AF65-F5344CB8AC3E}">
        <p14:creationId xmlns:p14="http://schemas.microsoft.com/office/powerpoint/2010/main" val="375349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4"/>
          <p:cNvSpPr>
            <a:spLocks/>
          </p:cNvSpPr>
          <p:nvPr/>
        </p:nvSpPr>
        <p:spPr bwMode="auto">
          <a:xfrm>
            <a:off x="-14288" y="6380163"/>
            <a:ext cx="9158288" cy="477837"/>
          </a:xfrm>
          <a:custGeom>
            <a:avLst/>
            <a:gdLst>
              <a:gd name="T0" fmla="*/ 14288 w 5769"/>
              <a:gd name="T1" fmla="*/ 477837 h 301"/>
              <a:gd name="T2" fmla="*/ 4586288 w 5769"/>
              <a:gd name="T3" fmla="*/ 20637 h 301"/>
              <a:gd name="T4" fmla="*/ 9158288 w 5769"/>
              <a:gd name="T5" fmla="*/ 477837 h 301"/>
              <a:gd name="T6" fmla="*/ 14288 w 5769"/>
              <a:gd name="T7" fmla="*/ 477837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 name="Freeform 25"/>
          <p:cNvSpPr>
            <a:spLocks/>
          </p:cNvSpPr>
          <p:nvPr/>
        </p:nvSpPr>
        <p:spPr bwMode="auto">
          <a:xfrm>
            <a:off x="0" y="0"/>
            <a:ext cx="9144000" cy="465138"/>
          </a:xfrm>
          <a:custGeom>
            <a:avLst/>
            <a:gdLst>
              <a:gd name="T0" fmla="*/ 0 w 5760"/>
              <a:gd name="T1" fmla="*/ 0 h 293"/>
              <a:gd name="T2" fmla="*/ 4557713 w 5760"/>
              <a:gd name="T3" fmla="*/ 465138 h 293"/>
              <a:gd name="T4" fmla="*/ 9144000 w 5760"/>
              <a:gd name="T5" fmla="*/ 0 h 293"/>
              <a:gd name="T6" fmla="*/ 0 w 5760"/>
              <a:gd name="T7" fmla="*/ 0 h 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6" name="Text Box 14"/>
          <p:cNvSpPr txBox="1">
            <a:spLocks noChangeArrowheads="1"/>
          </p:cNvSpPr>
          <p:nvPr/>
        </p:nvSpPr>
        <p:spPr bwMode="white">
          <a:xfrm>
            <a:off x="5486400" y="3276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800" b="1" i="1">
                <a:solidFill>
                  <a:schemeClr val="hlink"/>
                </a:solidFill>
              </a:rPr>
              <a:t>LOGO</a:t>
            </a:r>
          </a:p>
        </p:txBody>
      </p:sp>
      <p:sp>
        <p:nvSpPr>
          <p:cNvPr id="3075" name="Rectangle 3"/>
          <p:cNvSpPr>
            <a:spLocks noGrp="1" noChangeArrowheads="1"/>
          </p:cNvSpPr>
          <p:nvPr>
            <p:ph type="subTitle" idx="1"/>
          </p:nvPr>
        </p:nvSpPr>
        <p:spPr bwMode="white">
          <a:xfrm>
            <a:off x="2590800" y="1981200"/>
            <a:ext cx="5638800" cy="381000"/>
          </a:xfrm>
        </p:spPr>
        <p:txBody>
          <a:bodyPr/>
          <a:lstStyle>
            <a:lvl1pPr marL="0" indent="0" algn="r">
              <a:buFont typeface="Wingdings" panose="05000000000000000000" pitchFamily="2" charset="2"/>
              <a:buNone/>
              <a:defRPr sz="2000">
                <a:solidFill>
                  <a:schemeClr val="bg2"/>
                </a:solidFill>
              </a:defRPr>
            </a:lvl1pPr>
          </a:lstStyle>
          <a:p>
            <a:pPr lvl="0"/>
            <a:r>
              <a:rPr lang="en-US" altLang="es-ES" noProof="0" smtClean="0"/>
              <a:t>Haga clic para modificar el estilo de subtítulo del patrón</a:t>
            </a:r>
          </a:p>
        </p:txBody>
      </p:sp>
      <p:sp>
        <p:nvSpPr>
          <p:cNvPr id="3074" name="Rectangle 2"/>
          <p:cNvSpPr>
            <a:spLocks noGrp="1" noChangeArrowheads="1"/>
          </p:cNvSpPr>
          <p:nvPr>
            <p:ph type="ctrTitle"/>
          </p:nvPr>
        </p:nvSpPr>
        <p:spPr>
          <a:xfrm>
            <a:off x="304800" y="1295400"/>
            <a:ext cx="81534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4800" b="0">
                <a:solidFill>
                  <a:schemeClr val="bg1"/>
                </a:solidFill>
              </a:defRPr>
            </a:lvl1pPr>
          </a:lstStyle>
          <a:p>
            <a:pPr lvl="0"/>
            <a:r>
              <a:rPr lang="en-US" altLang="es-ES" noProof="0" smtClean="0"/>
              <a:t>Haga clic para cambiar el estilo de título	</a:t>
            </a:r>
          </a:p>
        </p:txBody>
      </p:sp>
      <p:sp>
        <p:nvSpPr>
          <p:cNvPr id="7" name="Rectangle 4"/>
          <p:cNvSpPr>
            <a:spLocks noGrp="1" noChangeArrowheads="1"/>
          </p:cNvSpPr>
          <p:nvPr>
            <p:ph type="dt" sz="half" idx="10"/>
          </p:nvPr>
        </p:nvSpPr>
        <p:spPr>
          <a:xfrm>
            <a:off x="457200" y="6410325"/>
            <a:ext cx="2133600" cy="244475"/>
          </a:xfrm>
        </p:spPr>
        <p:txBody>
          <a:bodyPr/>
          <a:lstStyle>
            <a:lvl1pPr>
              <a:defRPr smtClean="0">
                <a:solidFill>
                  <a:schemeClr val="bg1"/>
                </a:solidFill>
              </a:defRPr>
            </a:lvl1pPr>
          </a:lstStyle>
          <a:p>
            <a:pPr>
              <a:defRPr/>
            </a:pPr>
            <a:endParaRPr lang="en-US" altLang="es-ES"/>
          </a:p>
        </p:txBody>
      </p:sp>
      <p:sp>
        <p:nvSpPr>
          <p:cNvPr id="8" name="Rectangle 5"/>
          <p:cNvSpPr>
            <a:spLocks noGrp="1" noChangeArrowheads="1"/>
          </p:cNvSpPr>
          <p:nvPr>
            <p:ph type="ftr" sz="quarter" idx="11"/>
          </p:nvPr>
        </p:nvSpPr>
        <p:spPr bwMode="auto">
          <a:xfrm>
            <a:off x="3581400" y="6508750"/>
            <a:ext cx="1981200" cy="244475"/>
          </a:xfrm>
        </p:spPr>
        <p:txBody>
          <a:bodyPr/>
          <a:lstStyle>
            <a:lvl1pPr algn="r">
              <a:defRPr smtClean="0"/>
            </a:lvl1pPr>
          </a:lstStyle>
          <a:p>
            <a:pPr>
              <a:defRPr/>
            </a:pPr>
            <a:r>
              <a:rPr lang="en-US" altLang="es-ES"/>
              <a:t>www.themegallery.com</a:t>
            </a:r>
          </a:p>
        </p:txBody>
      </p:sp>
      <p:sp>
        <p:nvSpPr>
          <p:cNvPr id="9" name="Rectangle 6"/>
          <p:cNvSpPr>
            <a:spLocks noGrp="1" noChangeArrowheads="1"/>
          </p:cNvSpPr>
          <p:nvPr>
            <p:ph type="sldNum" sz="quarter" idx="12"/>
          </p:nvPr>
        </p:nvSpPr>
        <p:spPr>
          <a:xfrm>
            <a:off x="6477000" y="6410325"/>
            <a:ext cx="2133600" cy="244475"/>
          </a:xfrm>
        </p:spPr>
        <p:txBody>
          <a:bodyPr/>
          <a:lstStyle>
            <a:lvl1pPr algn="r">
              <a:defRPr smtClean="0">
                <a:solidFill>
                  <a:schemeClr val="bg1"/>
                </a:solidFill>
              </a:defRPr>
            </a:lvl1pPr>
          </a:lstStyle>
          <a:p>
            <a:pPr>
              <a:defRPr/>
            </a:pPr>
            <a:fld id="{B2DDB67A-AE31-4496-B269-09DF64C6A786}" type="slidenum">
              <a:rPr lang="en-US" altLang="es-ES"/>
              <a:pPr>
                <a:defRPr/>
              </a:pPr>
              <a:t>‹Nº›</a:t>
            </a:fld>
            <a:endParaRPr lang="en-US" altLang="es-ES"/>
          </a:p>
        </p:txBody>
      </p:sp>
    </p:spTree>
    <p:extLst>
      <p:ext uri="{BB962C8B-B14F-4D97-AF65-F5344CB8AC3E}">
        <p14:creationId xmlns:p14="http://schemas.microsoft.com/office/powerpoint/2010/main" val="1721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1BDBB83-C91F-41C8-9E18-C84FD6C2E40C}" type="slidenum">
              <a:rPr lang="en-US" altLang="es-ES"/>
              <a:pPr>
                <a:defRPr/>
              </a:pPr>
              <a:t>‹Nº›</a:t>
            </a:fld>
            <a:endParaRPr lang="en-US" altLang="es-ES"/>
          </a:p>
        </p:txBody>
      </p:sp>
    </p:spTree>
    <p:extLst>
      <p:ext uri="{BB962C8B-B14F-4D97-AF65-F5344CB8AC3E}">
        <p14:creationId xmlns:p14="http://schemas.microsoft.com/office/powerpoint/2010/main" val="46467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566738"/>
            <a:ext cx="2171700" cy="5757862"/>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0" y="566738"/>
            <a:ext cx="6362700" cy="57578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275D22C8-F69D-4093-ADAA-C1B0ADE9AF42}" type="slidenum">
              <a:rPr lang="en-US" altLang="es-ES"/>
              <a:pPr>
                <a:defRPr/>
              </a:pPr>
              <a:t>‹Nº›</a:t>
            </a:fld>
            <a:endParaRPr lang="en-US" altLang="es-ES"/>
          </a:p>
        </p:txBody>
      </p:sp>
    </p:spTree>
    <p:extLst>
      <p:ext uri="{BB962C8B-B14F-4D97-AF65-F5344CB8AC3E}">
        <p14:creationId xmlns:p14="http://schemas.microsoft.com/office/powerpoint/2010/main" val="179426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D71C1F86-2307-41FE-B173-DF177181ABC9}" type="slidenum">
              <a:rPr lang="en-US" altLang="es-ES"/>
              <a:pPr>
                <a:defRPr/>
              </a:pPr>
              <a:t>‹Nº›</a:t>
            </a:fld>
            <a:endParaRPr lang="en-US" altLang="es-ES"/>
          </a:p>
        </p:txBody>
      </p:sp>
    </p:spTree>
    <p:extLst>
      <p:ext uri="{BB962C8B-B14F-4D97-AF65-F5344CB8AC3E}">
        <p14:creationId xmlns:p14="http://schemas.microsoft.com/office/powerpoint/2010/main" val="23797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50520407-59F6-4B64-8FAC-CF2E00242EE1}" type="slidenum">
              <a:rPr lang="en-US" altLang="es-ES"/>
              <a:pPr>
                <a:defRPr/>
              </a:pPr>
              <a:t>‹Nº›</a:t>
            </a:fld>
            <a:endParaRPr lang="en-US" altLang="es-ES"/>
          </a:p>
        </p:txBody>
      </p:sp>
    </p:spTree>
    <p:extLst>
      <p:ext uri="{BB962C8B-B14F-4D97-AF65-F5344CB8AC3E}">
        <p14:creationId xmlns:p14="http://schemas.microsoft.com/office/powerpoint/2010/main" val="32070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9FA6983C-F213-440C-BF73-E526C0F79CDE}" type="slidenum">
              <a:rPr lang="en-US" altLang="es-ES"/>
              <a:pPr>
                <a:defRPr/>
              </a:pPr>
              <a:t>‹Nº›</a:t>
            </a:fld>
            <a:endParaRPr lang="en-US" altLang="es-ES"/>
          </a:p>
        </p:txBody>
      </p:sp>
    </p:spTree>
    <p:extLst>
      <p:ext uri="{BB962C8B-B14F-4D97-AF65-F5344CB8AC3E}">
        <p14:creationId xmlns:p14="http://schemas.microsoft.com/office/powerpoint/2010/main" val="20221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E56CC775-B71C-4593-BD51-4CD26D6E4A52}" type="slidenum">
              <a:rPr lang="en-US" altLang="es-ES"/>
              <a:pPr>
                <a:defRPr/>
              </a:pPr>
              <a:t>‹Nº›</a:t>
            </a:fld>
            <a:endParaRPr lang="en-US" altLang="es-ES"/>
          </a:p>
        </p:txBody>
      </p:sp>
    </p:spTree>
    <p:extLst>
      <p:ext uri="{BB962C8B-B14F-4D97-AF65-F5344CB8AC3E}">
        <p14:creationId xmlns:p14="http://schemas.microsoft.com/office/powerpoint/2010/main" val="18118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C35715D9-EA84-4F18-B939-48A91C745053}" type="slidenum">
              <a:rPr lang="en-US" altLang="es-ES"/>
              <a:pPr>
                <a:defRPr/>
              </a:pPr>
              <a:t>‹Nº›</a:t>
            </a:fld>
            <a:endParaRPr lang="en-US" altLang="es-ES"/>
          </a:p>
        </p:txBody>
      </p:sp>
    </p:spTree>
    <p:extLst>
      <p:ext uri="{BB962C8B-B14F-4D97-AF65-F5344CB8AC3E}">
        <p14:creationId xmlns:p14="http://schemas.microsoft.com/office/powerpoint/2010/main" val="218139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7C08CFB6-572E-43B4-997E-F3EA7A5E5E1E}" type="slidenum">
              <a:rPr lang="en-US" altLang="es-ES"/>
              <a:pPr>
                <a:defRPr/>
              </a:pPr>
              <a:t>‹Nº›</a:t>
            </a:fld>
            <a:endParaRPr lang="en-US" altLang="es-ES"/>
          </a:p>
        </p:txBody>
      </p:sp>
    </p:spTree>
    <p:extLst>
      <p:ext uri="{BB962C8B-B14F-4D97-AF65-F5344CB8AC3E}">
        <p14:creationId xmlns:p14="http://schemas.microsoft.com/office/powerpoint/2010/main" val="390559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BB86D86C-7124-4B69-B0F3-34CA8EE5DFD3}" type="slidenum">
              <a:rPr lang="en-US" altLang="es-ES"/>
              <a:pPr>
                <a:defRPr/>
              </a:pPr>
              <a:t>‹Nº›</a:t>
            </a:fld>
            <a:endParaRPr lang="en-US" altLang="es-ES"/>
          </a:p>
        </p:txBody>
      </p:sp>
    </p:spTree>
    <p:extLst>
      <p:ext uri="{BB962C8B-B14F-4D97-AF65-F5344CB8AC3E}">
        <p14:creationId xmlns:p14="http://schemas.microsoft.com/office/powerpoint/2010/main" val="60998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s-E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s-E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4084BAE7-2351-4BC0-8D31-CD5D95407669}" type="slidenum">
              <a:rPr lang="en-US" altLang="es-ES"/>
              <a:pPr>
                <a:defRPr/>
              </a:pPr>
              <a:t>‹Nº›</a:t>
            </a:fld>
            <a:endParaRPr lang="en-US" altLang="es-ES"/>
          </a:p>
        </p:txBody>
      </p:sp>
    </p:spTree>
    <p:extLst>
      <p:ext uri="{BB962C8B-B14F-4D97-AF65-F5344CB8AC3E}">
        <p14:creationId xmlns:p14="http://schemas.microsoft.com/office/powerpoint/2010/main" val="8373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reeform 59"/>
          <p:cNvSpPr>
            <a:spLocks/>
          </p:cNvSpPr>
          <p:nvPr/>
        </p:nvSpPr>
        <p:spPr bwMode="invGray">
          <a:xfrm>
            <a:off x="-14288" y="6457950"/>
            <a:ext cx="9158288" cy="414338"/>
          </a:xfrm>
          <a:custGeom>
            <a:avLst/>
            <a:gdLst>
              <a:gd name="T0" fmla="*/ 14288 w 5769"/>
              <a:gd name="T1" fmla="*/ 414338 h 301"/>
              <a:gd name="T2" fmla="*/ 4586288 w 5769"/>
              <a:gd name="T3" fmla="*/ 17895 h 301"/>
              <a:gd name="T4" fmla="*/ 9158288 w 5769"/>
              <a:gd name="T5" fmla="*/ 414338 h 301"/>
              <a:gd name="T6" fmla="*/ 14288 w 5769"/>
              <a:gd name="T7" fmla="*/ 414338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7" name="Freeform 60"/>
          <p:cNvSpPr>
            <a:spLocks/>
          </p:cNvSpPr>
          <p:nvPr/>
        </p:nvSpPr>
        <p:spPr bwMode="invGray">
          <a:xfrm>
            <a:off x="0" y="0"/>
            <a:ext cx="9144000" cy="457200"/>
          </a:xfrm>
          <a:custGeom>
            <a:avLst/>
            <a:gdLst>
              <a:gd name="T0" fmla="*/ 0 w 5760"/>
              <a:gd name="T1" fmla="*/ 0 h 293"/>
              <a:gd name="T2" fmla="*/ 4557713 w 5760"/>
              <a:gd name="T3" fmla="*/ 457200 h 293"/>
              <a:gd name="T4" fmla="*/ 9144000 w 5760"/>
              <a:gd name="T5" fmla="*/ 0 h 293"/>
              <a:gd name="T6" fmla="*/ 0 w 5760"/>
              <a:gd name="T7" fmla="*/ 0 h 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8" name="Rectangle 3"/>
          <p:cNvSpPr>
            <a:spLocks noGrp="1" noChangeArrowheads="1"/>
          </p:cNvSpPr>
          <p:nvPr>
            <p:ph type="body" idx="1"/>
          </p:nvPr>
        </p:nvSpPr>
        <p:spPr bwMode="auto">
          <a:xfrm>
            <a:off x="457200" y="14478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smtClean="0"/>
              <a:t>Haga clic para modificar el estilo de texto del patrón</a:t>
            </a:r>
          </a:p>
          <a:p>
            <a:pPr lvl="1"/>
            <a:r>
              <a:rPr lang="en-US" altLang="es-ES" smtClean="0"/>
              <a:t>Segundo nivel</a:t>
            </a:r>
          </a:p>
          <a:p>
            <a:pPr lvl="2"/>
            <a:r>
              <a:rPr lang="en-US" altLang="es-ES" smtClean="0"/>
              <a:t>Tercer nivel</a:t>
            </a:r>
          </a:p>
          <a:p>
            <a:pPr lvl="3"/>
            <a:r>
              <a:rPr lang="en-US" altLang="es-ES" smtClean="0"/>
              <a:t>Cuarto nivel</a:t>
            </a:r>
          </a:p>
          <a:p>
            <a:pPr lvl="4"/>
            <a:r>
              <a:rPr lang="en-US" altLang="es-ES" smtClean="0"/>
              <a:t>Quinto nivel</a:t>
            </a:r>
          </a:p>
        </p:txBody>
      </p:sp>
      <p:sp>
        <p:nvSpPr>
          <p:cNvPr id="2" name="Rectangle 4"/>
          <p:cNvSpPr>
            <a:spLocks noGrp="1" noChangeArrowheads="1"/>
          </p:cNvSpPr>
          <p:nvPr>
            <p:ph type="dt" sz="half" idx="2"/>
          </p:nvPr>
        </p:nvSpPr>
        <p:spPr bwMode="auto">
          <a:xfrm>
            <a:off x="457200" y="649128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s-ES"/>
          </a:p>
        </p:txBody>
      </p:sp>
      <p:sp>
        <p:nvSpPr>
          <p:cNvPr id="1029" name="Rectangle 5"/>
          <p:cNvSpPr>
            <a:spLocks noGrp="1" noChangeArrowheads="1"/>
          </p:cNvSpPr>
          <p:nvPr>
            <p:ph type="ftr" sz="quarter" idx="3"/>
          </p:nvPr>
        </p:nvSpPr>
        <p:spPr bwMode="white">
          <a:xfrm>
            <a:off x="3429000" y="6551613"/>
            <a:ext cx="2286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smtClean="0"/>
            </a:lvl1pPr>
          </a:lstStyle>
          <a:p>
            <a:pPr>
              <a:defRPr/>
            </a:pPr>
            <a:r>
              <a:rPr lang="en-US" altLang="es-ES"/>
              <a:t>www.themegallery.com</a:t>
            </a:r>
          </a:p>
        </p:txBody>
      </p:sp>
      <p:sp>
        <p:nvSpPr>
          <p:cNvPr id="1030" name="Rectangle 6"/>
          <p:cNvSpPr>
            <a:spLocks noGrp="1" noChangeArrowheads="1"/>
          </p:cNvSpPr>
          <p:nvPr>
            <p:ph type="sldNum" sz="quarter" idx="4"/>
          </p:nvPr>
        </p:nvSpPr>
        <p:spPr bwMode="auto">
          <a:xfrm>
            <a:off x="7924800" y="6491288"/>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smtClean="0"/>
            </a:lvl1pPr>
          </a:lstStyle>
          <a:p>
            <a:pPr>
              <a:defRPr/>
            </a:pPr>
            <a:fld id="{05365254-0356-4F1C-892E-D3D6655C88B4}" type="slidenum">
              <a:rPr lang="en-US" altLang="es-ES"/>
              <a:pPr>
                <a:defRPr/>
              </a:pPr>
              <a:t>‹Nº›</a:t>
            </a:fld>
            <a:endParaRPr lang="en-US" altLang="es-ES"/>
          </a:p>
        </p:txBody>
      </p:sp>
      <p:sp>
        <p:nvSpPr>
          <p:cNvPr id="1032" name="Text Box 13"/>
          <p:cNvSpPr txBox="1">
            <a:spLocks noChangeArrowheads="1"/>
          </p:cNvSpPr>
          <p:nvPr/>
        </p:nvSpPr>
        <p:spPr bwMode="white">
          <a:xfrm>
            <a:off x="4114800" y="76200"/>
            <a:ext cx="954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2000" b="1">
                <a:solidFill>
                  <a:schemeClr val="hlink"/>
                </a:solidFill>
              </a:rPr>
              <a:t>LOGO</a:t>
            </a:r>
          </a:p>
        </p:txBody>
      </p:sp>
      <p:sp>
        <p:nvSpPr>
          <p:cNvPr id="1033" name="Rectangle 2"/>
          <p:cNvSpPr>
            <a:spLocks noGrp="1" noChangeArrowheads="1"/>
          </p:cNvSpPr>
          <p:nvPr>
            <p:ph type="title"/>
          </p:nvPr>
        </p:nvSpPr>
        <p:spPr bwMode="gray">
          <a:xfrm>
            <a:off x="0" y="566738"/>
            <a:ext cx="75438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ES" smtClean="0"/>
              <a:t>Haga clic para cambiar el estilo de título	</a:t>
            </a:r>
          </a:p>
        </p:txBody>
      </p:sp>
      <p:sp>
        <p:nvSpPr>
          <p:cNvPr id="1034" name="Text Box 61"/>
          <p:cNvSpPr txBox="1">
            <a:spLocks noChangeArrowheads="1"/>
          </p:cNvSpPr>
          <p:nvPr/>
        </p:nvSpPr>
        <p:spPr bwMode="auto">
          <a:xfrm>
            <a:off x="60325" y="1047750"/>
            <a:ext cx="748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20000"/>
              </a:spcBef>
              <a:buClr>
                <a:schemeClr val="tx2"/>
              </a:buClr>
              <a:buFont typeface="Wingdings" panose="05000000000000000000" pitchFamily="2" charset="2"/>
              <a:buNone/>
            </a:pPr>
            <a:r>
              <a:rPr lang="en-US" altLang="es-ES" sz="1400"/>
              <a:t>Click to edit Master text styles</a:t>
            </a:r>
          </a:p>
        </p:txBody>
      </p:sp>
      <p:pic>
        <p:nvPicPr>
          <p:cNvPr id="1035" name="Picture 65" descr="7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2375" y="693738"/>
            <a:ext cx="11049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sldNum="0" hdr="0" dt="0"/>
  <p:txStyles>
    <p:title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a:t>www.themegallery.com</a:t>
            </a:r>
          </a:p>
        </p:txBody>
      </p:sp>
      <p:sp>
        <p:nvSpPr>
          <p:cNvPr id="3076" name="Rectangle 2"/>
          <p:cNvSpPr>
            <a:spLocks noGrp="1" noChangeArrowheads="1"/>
          </p:cNvSpPr>
          <p:nvPr>
            <p:ph type="ctrTitle"/>
          </p:nvPr>
        </p:nvSpPr>
        <p:spPr>
          <a:xfrm>
            <a:off x="755576" y="692696"/>
            <a:ext cx="8299450" cy="3456384"/>
          </a:xfrm>
          <a:solidFill>
            <a:srgbClr val="2A2061"/>
          </a:solidFill>
        </p:spPr>
        <p:txBody>
          <a:bodyPr/>
          <a:lstStyle/>
          <a:p>
            <a:r>
              <a:rPr lang="es-ES_tradnl" sz="2400" b="1" dirty="0"/>
              <a:t>DISCIPLINA: </a:t>
            </a:r>
            <a:r>
              <a:rPr lang="es-ES_tradnl" sz="2400" dirty="0"/>
              <a:t>Metodología de la Investigación</a:t>
            </a:r>
            <a:r>
              <a:rPr lang="es-ES_tradnl" sz="2400" dirty="0" smtClean="0"/>
              <a:t/>
            </a:r>
            <a:br>
              <a:rPr lang="es-ES_tradnl" sz="2400" dirty="0" smtClean="0"/>
            </a:br>
            <a:r>
              <a:rPr lang="es-ES" sz="2400" b="1" dirty="0"/>
              <a:t>CARRERA: </a:t>
            </a:r>
            <a:r>
              <a:rPr lang="es-ES" sz="2400" dirty="0" smtClean="0"/>
              <a:t>Medicina (</a:t>
            </a:r>
            <a:r>
              <a:rPr lang="es-ES" sz="2400" dirty="0"/>
              <a:t>Plan E).</a:t>
            </a:r>
            <a:br>
              <a:rPr lang="es-ES" sz="2400" dirty="0"/>
            </a:br>
            <a:r>
              <a:rPr lang="es-ES" sz="2400" b="1" dirty="0"/>
              <a:t>ASIGNATURA: </a:t>
            </a:r>
            <a:r>
              <a:rPr lang="es-ES" sz="2400" dirty="0"/>
              <a:t>Metodología de la investigación </a:t>
            </a:r>
            <a:br>
              <a:rPr lang="es-ES" sz="2400" dirty="0"/>
            </a:br>
            <a:r>
              <a:rPr lang="es-ES" sz="2400" b="1" dirty="0"/>
              <a:t>MODALIDAD:</a:t>
            </a:r>
            <a:r>
              <a:rPr lang="es-ES" sz="2400" dirty="0"/>
              <a:t> Curso Regular Diurno</a:t>
            </a:r>
            <a:br>
              <a:rPr lang="es-ES" sz="2400" dirty="0"/>
            </a:br>
            <a:r>
              <a:rPr lang="es-ES" sz="2400" b="1" dirty="0"/>
              <a:t>Año ACADEMICO</a:t>
            </a:r>
            <a:r>
              <a:rPr lang="es-ES" sz="2400" dirty="0"/>
              <a:t>: </a:t>
            </a:r>
            <a:r>
              <a:rPr lang="es-ES" sz="2400" dirty="0" smtClean="0"/>
              <a:t>1</a:t>
            </a:r>
            <a:r>
              <a:rPr lang="es-ES" sz="2400" baseline="30000" dirty="0" smtClean="0"/>
              <a:t>ero</a:t>
            </a:r>
            <a:r>
              <a:rPr lang="es-ES" sz="2400" dirty="0"/>
              <a:t/>
            </a:r>
            <a:br>
              <a:rPr lang="es-ES" sz="2400" dirty="0"/>
            </a:br>
            <a:r>
              <a:rPr lang="es-ES" sz="2400" b="1" dirty="0" smtClean="0"/>
              <a:t>SEMESTRE: </a:t>
            </a:r>
            <a:r>
              <a:rPr lang="es-ES" sz="2400" dirty="0" smtClean="0"/>
              <a:t>2</a:t>
            </a:r>
            <a:r>
              <a:rPr lang="es-ES" sz="2400" baseline="30000" dirty="0" smtClean="0"/>
              <a:t>do</a:t>
            </a:r>
            <a:r>
              <a:rPr lang="es-ES" sz="2400" dirty="0"/>
              <a:t/>
            </a:r>
            <a:br>
              <a:rPr lang="es-ES" sz="2400" dirty="0"/>
            </a:br>
            <a:r>
              <a:rPr lang="es-MX" altLang="es-ES" sz="2400" b="1" i="1" dirty="0"/>
              <a:t>TIEMPO: </a:t>
            </a:r>
            <a:r>
              <a:rPr lang="es-MX" altLang="es-ES" sz="2400" i="1" dirty="0"/>
              <a:t>100 Minutos</a:t>
            </a:r>
            <a:r>
              <a:rPr lang="es-MX" altLang="es-ES" sz="2400" b="1" i="1" dirty="0"/>
              <a:t/>
            </a:r>
            <a:br>
              <a:rPr lang="es-MX" altLang="es-ES" sz="2400" b="1" i="1" dirty="0"/>
            </a:br>
            <a:r>
              <a:rPr lang="es-MX" altLang="es-ES" sz="2400" b="1" i="1" dirty="0"/>
              <a:t>FOE: </a:t>
            </a:r>
            <a:r>
              <a:rPr lang="es-MX" altLang="es-ES" sz="2400" i="1" dirty="0"/>
              <a:t>Conferencia.</a:t>
            </a:r>
            <a:r>
              <a:rPr lang="es-MX" altLang="es-ES" sz="2400" b="1" i="1" dirty="0"/>
              <a:t/>
            </a:r>
            <a:br>
              <a:rPr lang="es-MX" altLang="es-ES" sz="2400" b="1" i="1" dirty="0"/>
            </a:br>
            <a:r>
              <a:rPr lang="es-MX" altLang="es-ES" sz="2400" b="1" i="1" dirty="0"/>
              <a:t>TEMA </a:t>
            </a:r>
            <a:r>
              <a:rPr lang="es-MX" altLang="es-ES" sz="2400" b="1" i="1" dirty="0" smtClean="0"/>
              <a:t>1: </a:t>
            </a:r>
            <a:r>
              <a:rPr lang="es-MX" altLang="es-ES" sz="2400" i="1" dirty="0"/>
              <a:t>Introducción a la Metodología de la Investigación.</a:t>
            </a:r>
            <a:endParaRPr lang="en-US" altLang="es-ES" sz="2400" b="1" i="1" dirty="0" smtClean="0"/>
          </a:p>
        </p:txBody>
      </p:sp>
      <p:sp>
        <p:nvSpPr>
          <p:cNvPr id="3" name="Rectángulo 2"/>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8136904" cy="487363"/>
          </a:xfrm>
          <a:solidFill>
            <a:schemeClr val="bg1"/>
          </a:solidFill>
        </p:spPr>
        <p:txBody>
          <a:bodyPr/>
          <a:lstStyle/>
          <a:p>
            <a:pPr algn="ctr" eaLnBrk="1" hangingPunct="1"/>
            <a:r>
              <a:rPr lang="es-ES" altLang="es-ES" dirty="0"/>
              <a:t>Método de Investigación Científica:</a:t>
            </a:r>
            <a:endParaRPr lang="en-US" altLang="es-ES" dirty="0" smtClean="0"/>
          </a:p>
        </p:txBody>
      </p:sp>
      <p:sp>
        <p:nvSpPr>
          <p:cNvPr id="16388" name="Text Box 3"/>
          <p:cNvSpPr txBox="1">
            <a:spLocks noChangeArrowheads="1"/>
          </p:cNvSpPr>
          <p:nvPr/>
        </p:nvSpPr>
        <p:spPr bwMode="auto">
          <a:xfrm>
            <a:off x="539552" y="1700213"/>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Constituyen las reglas o procedimientos por medio de los cuales se investiga el objeto de estudio de las ciencias, permitiendo obtener nuevos conocimientos sobre el fenómeno en estudio de las ciencias y desempeñan un papel  importante en la construcción y desarrollo de las ciencias.</a:t>
            </a: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3" name="Imagen 2"/>
          <p:cNvPicPr>
            <a:picLocks noChangeAspect="1"/>
          </p:cNvPicPr>
          <p:nvPr/>
        </p:nvPicPr>
        <p:blipFill>
          <a:blip r:embed="rId2"/>
          <a:stretch>
            <a:fillRect/>
          </a:stretch>
        </p:blipFill>
        <p:spPr>
          <a:xfrm>
            <a:off x="683568" y="4008537"/>
            <a:ext cx="8048303" cy="2336604"/>
          </a:xfrm>
          <a:prstGeom prst="rect">
            <a:avLst/>
          </a:prstGeom>
        </p:spPr>
      </p:pic>
    </p:spTree>
    <p:extLst>
      <p:ext uri="{BB962C8B-B14F-4D97-AF65-F5344CB8AC3E}">
        <p14:creationId xmlns:p14="http://schemas.microsoft.com/office/powerpoint/2010/main" val="29931682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85750" y="1571625"/>
            <a:ext cx="8466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Hipótesis descriptivas</a:t>
            </a:r>
          </a:p>
          <a:p>
            <a:pPr algn="just" eaLnBrk="1" hangingPunct="1">
              <a:spcBef>
                <a:spcPct val="50000"/>
              </a:spcBef>
            </a:pPr>
            <a:r>
              <a:rPr lang="es-ES" sz="2400" b="0">
                <a:solidFill>
                  <a:schemeClr val="tx1"/>
                </a:solidFill>
              </a:rPr>
              <a:t>Hipótesis correlacionales.</a:t>
            </a:r>
          </a:p>
          <a:p>
            <a:pPr algn="just" eaLnBrk="1" hangingPunct="1">
              <a:spcBef>
                <a:spcPct val="50000"/>
              </a:spcBef>
            </a:pPr>
            <a:r>
              <a:rPr lang="es-ES" sz="2400" b="0">
                <a:solidFill>
                  <a:schemeClr val="tx1"/>
                </a:solidFill>
              </a:rPr>
              <a:t>Hipótesis de la diferencia entre grupos</a:t>
            </a:r>
          </a:p>
          <a:p>
            <a:pPr algn="just" eaLnBrk="1" hangingPunct="1">
              <a:spcBef>
                <a:spcPct val="50000"/>
              </a:spcBef>
            </a:pPr>
            <a:r>
              <a:rPr lang="es-ES" sz="2400" b="0">
                <a:solidFill>
                  <a:schemeClr val="tx1"/>
                </a:solidFill>
              </a:rPr>
              <a:t>Hipótesis que establecen relaciones de causalidad</a:t>
            </a:r>
          </a:p>
          <a:p>
            <a:pPr algn="just" eaLnBrk="1" hangingPunct="1">
              <a:spcBef>
                <a:spcPct val="50000"/>
              </a:spcBef>
            </a:pPr>
            <a:endParaRPr lang="es-ES" sz="2400" b="0">
              <a:solidFill>
                <a:schemeClr val="tx1"/>
              </a:solidFill>
            </a:endParaRPr>
          </a:p>
        </p:txBody>
      </p:sp>
      <p:sp>
        <p:nvSpPr>
          <p:cNvPr id="4" name="Rectangle 2"/>
          <p:cNvSpPr txBox="1">
            <a:spLocks noChangeArrowheads="1"/>
          </p:cNvSpPr>
          <p:nvPr/>
        </p:nvSpPr>
        <p:spPr>
          <a:xfrm>
            <a:off x="-108520" y="484063"/>
            <a:ext cx="7741096"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A su vez, </a:t>
            </a:r>
            <a:r>
              <a:rPr lang="es-MX" dirty="0">
                <a:solidFill>
                  <a:srgbClr val="FF0000"/>
                </a:solidFill>
                <a:latin typeface="Times New Roman" panose="02020603050405020304" pitchFamily="18" charset="0"/>
                <a:cs typeface="Times New Roman" panose="02020603050405020304" pitchFamily="18" charset="0"/>
              </a:rPr>
              <a:t>las hipótesis de </a:t>
            </a:r>
            <a:r>
              <a:rPr lang="es-MX" dirty="0" smtClean="0">
                <a:solidFill>
                  <a:srgbClr val="FF0000"/>
                </a:solidFill>
                <a:latin typeface="Times New Roman" panose="02020603050405020304" pitchFamily="18" charset="0"/>
                <a:cs typeface="Times New Roman" panose="02020603050405020304" pitchFamily="18" charset="0"/>
              </a:rPr>
              <a:t>investigación pueden </a:t>
            </a:r>
            <a:r>
              <a:rPr lang="es-MX" dirty="0">
                <a:solidFill>
                  <a:srgbClr val="FF0000"/>
                </a:solidFill>
                <a:latin typeface="Times New Roman" panose="02020603050405020304" pitchFamily="18" charset="0"/>
                <a:cs typeface="Times New Roman" panose="02020603050405020304" pitchFamily="18" charset="0"/>
              </a:rPr>
              <a:t>ser</a:t>
            </a:r>
            <a:r>
              <a:rPr lang="es-MX" dirty="0">
                <a:latin typeface="Times New Roman" panose="02020603050405020304" pitchFamily="18" charset="0"/>
                <a:cs typeface="Times New Roman" panose="02020603050405020304" pitchFamily="18" charset="0"/>
              </a:rPr>
              <a:t>:</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6520683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285750" y="1571625"/>
            <a:ext cx="846613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Del valor de variables que se va a observar en un contexto o en la manifestación de otra variable.</a:t>
            </a:r>
          </a:p>
          <a:p>
            <a:pPr algn="just" eaLnBrk="1" hangingPunct="1">
              <a:spcBef>
                <a:spcPct val="50000"/>
              </a:spcBef>
            </a:pPr>
            <a:r>
              <a:rPr lang="es-ES" sz="2400" b="0" dirty="0">
                <a:solidFill>
                  <a:schemeClr val="tx1"/>
                </a:solidFill>
              </a:rPr>
              <a:t>Las hipótesis de este tipo se utilizan a veces en estudios descriptivos. Pero cabe comentar que </a:t>
            </a:r>
            <a:r>
              <a:rPr lang="es-ES" sz="2400" dirty="0">
                <a:solidFill>
                  <a:srgbClr val="FF0000"/>
                </a:solidFill>
              </a:rPr>
              <a:t>no en todas las investigaciones descriptivas se formulan hipótesis</a:t>
            </a:r>
            <a:r>
              <a:rPr lang="es-ES" sz="2400" dirty="0">
                <a:solidFill>
                  <a:schemeClr val="tx1"/>
                </a:solidFill>
              </a:rPr>
              <a:t> </a:t>
            </a:r>
            <a:r>
              <a:rPr lang="es-ES" sz="2400" b="0" dirty="0">
                <a:solidFill>
                  <a:schemeClr val="tx1"/>
                </a:solidFill>
              </a:rPr>
              <a:t>o que éstas son afirmaciones más generales (“La ansiedad en los jóvenes alcohólicos será elevada”, “El número de psicoterapias va a aumentar en las ciudades cubanas con más de 300 000 mil habitantes”, etc.). No es sencillo hacer estimaciones con cierta precisión respecto a fenómenos del comportamiento humano.</a:t>
            </a:r>
          </a:p>
        </p:txBody>
      </p:sp>
      <p:sp>
        <p:nvSpPr>
          <p:cNvPr id="4" name="Rectangle 2"/>
          <p:cNvSpPr txBox="1">
            <a:spLocks noChangeArrowheads="1"/>
          </p:cNvSpPr>
          <p:nvPr/>
        </p:nvSpPr>
        <p:spPr>
          <a:xfrm>
            <a:off x="106905" y="484063"/>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Hipótesis descriptivas</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7583940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85750" y="1571625"/>
            <a:ext cx="846613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Corresponden a los estudios </a:t>
            </a:r>
            <a:r>
              <a:rPr lang="es-ES" sz="2400" b="0" dirty="0" err="1">
                <a:solidFill>
                  <a:schemeClr val="tx1"/>
                </a:solidFill>
              </a:rPr>
              <a:t>correlacionales</a:t>
            </a:r>
            <a:r>
              <a:rPr lang="es-ES" sz="2400" b="0" dirty="0">
                <a:solidFill>
                  <a:schemeClr val="tx1"/>
                </a:solidFill>
              </a:rPr>
              <a:t> y pueden establecer la </a:t>
            </a:r>
            <a:r>
              <a:rPr lang="es-ES" sz="2400" dirty="0">
                <a:solidFill>
                  <a:srgbClr val="FF0000"/>
                </a:solidFill>
              </a:rPr>
              <a:t>asociación entre dos variables </a:t>
            </a:r>
            <a:r>
              <a:rPr lang="es-ES" sz="2400" b="0" dirty="0">
                <a:solidFill>
                  <a:schemeClr val="tx1"/>
                </a:solidFill>
              </a:rPr>
              <a:t>("La inteligencia está relacionada con la memoria"); o establecer la </a:t>
            </a:r>
            <a:r>
              <a:rPr lang="es-ES" sz="2400" dirty="0">
                <a:solidFill>
                  <a:srgbClr val="FF0000"/>
                </a:solidFill>
              </a:rPr>
              <a:t>asociación entre más de dos variables </a:t>
            </a:r>
            <a:r>
              <a:rPr lang="es-ES" sz="2400" b="0" dirty="0">
                <a:solidFill>
                  <a:schemeClr val="tx1"/>
                </a:solidFill>
              </a:rPr>
              <a:t>("La atracción física, las demostraciones de afecto, la similitud en valores y la satisfacción en el noviazgo, se encuentran vinculadas entre sí).</a:t>
            </a:r>
          </a:p>
          <a:p>
            <a:pPr algn="just" eaLnBrk="1" hangingPunct="1">
              <a:spcBef>
                <a:spcPct val="50000"/>
              </a:spcBef>
            </a:pPr>
            <a:r>
              <a:rPr lang="es-ES" sz="2400" b="0" dirty="0">
                <a:solidFill>
                  <a:schemeClr val="tx1"/>
                </a:solidFill>
              </a:rPr>
              <a:t>Sin embargo, las hipótesis </a:t>
            </a:r>
            <a:r>
              <a:rPr lang="es-ES" sz="2400" b="0" dirty="0" err="1">
                <a:solidFill>
                  <a:schemeClr val="tx1"/>
                </a:solidFill>
              </a:rPr>
              <a:t>correlacionales</a:t>
            </a:r>
            <a:r>
              <a:rPr lang="es-ES" sz="2400" b="0" dirty="0">
                <a:solidFill>
                  <a:schemeClr val="tx1"/>
                </a:solidFill>
              </a:rPr>
              <a:t> pueden no sólo establecer que dos o más variables se encuentran asociadas, sino </a:t>
            </a:r>
            <a:r>
              <a:rPr lang="es-ES" sz="2400" dirty="0">
                <a:solidFill>
                  <a:srgbClr val="FF0000"/>
                </a:solidFill>
              </a:rPr>
              <a:t>cómo están asociadas</a:t>
            </a:r>
            <a:r>
              <a:rPr lang="es-ES" sz="2400" b="0" dirty="0">
                <a:solidFill>
                  <a:schemeClr val="tx1"/>
                </a:solidFill>
              </a:rPr>
              <a:t>. Éstas son las que alcanzan el nivel predictivo y parcialmente explicativo.</a:t>
            </a:r>
          </a:p>
        </p:txBody>
      </p:sp>
      <p:sp>
        <p:nvSpPr>
          <p:cNvPr id="4" name="Rectangle 2"/>
          <p:cNvSpPr txBox="1">
            <a:spLocks noChangeArrowheads="1"/>
          </p:cNvSpPr>
          <p:nvPr/>
        </p:nvSpPr>
        <p:spPr>
          <a:xfrm>
            <a:off x="132928" y="484063"/>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Hipótesis </a:t>
            </a:r>
            <a:r>
              <a:rPr lang="es-ES_tradnl" dirty="0" err="1">
                <a:latin typeface="Times New Roman" panose="02020603050405020304" pitchFamily="18" charset="0"/>
                <a:cs typeface="Times New Roman" panose="02020603050405020304" pitchFamily="18" charset="0"/>
              </a:rPr>
              <a:t>correlacionales</a:t>
            </a:r>
            <a:endParaRPr lang="es-ES_tradnl" dirty="0">
              <a:latin typeface="Times New Roman" panose="02020603050405020304" pitchFamily="18" charset="0"/>
              <a:cs typeface="Times New Roman" panose="02020603050405020304" pitchFamily="18" charset="0"/>
            </a:endParaRP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1460481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285750" y="1571625"/>
            <a:ext cx="84661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"A mayor exposición por parte de los adolescentes a videos musicales con alto contenido sexual, mayor manifestación de estrategias en las relaciones interpersonales heterosexuales para establecer contacto sexual" . [Aquí la hipótesis nos indica que, cuando una variable aumenta la otra también y viceversa que cuando una variable disminuye, la otra disminuye.]</a:t>
            </a:r>
          </a:p>
          <a:p>
            <a:pPr algn="just" eaLnBrk="1" hangingPunct="1">
              <a:spcBef>
                <a:spcPct val="50000"/>
              </a:spcBef>
            </a:pPr>
            <a:r>
              <a:rPr lang="es-ES" sz="2400" b="0">
                <a:solidFill>
                  <a:schemeClr val="tx1"/>
                </a:solidFill>
              </a:rPr>
              <a:t>"A mayor autoestima, menor temor de logro". [Aquí la hipótesis nos indica que, cuando una variable aumenta, la otra disminuye, y si ésta disminuye aquélla aumenta.]</a:t>
            </a:r>
          </a:p>
        </p:txBody>
      </p:sp>
      <p:sp>
        <p:nvSpPr>
          <p:cNvPr id="4" name="Rectangle 2"/>
          <p:cNvSpPr txBox="1">
            <a:spLocks noChangeArrowheads="1"/>
          </p:cNvSpPr>
          <p:nvPr/>
        </p:nvSpPr>
        <p:spPr>
          <a:xfrm>
            <a:off x="107449" y="484063"/>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Hipótesis </a:t>
            </a:r>
            <a:r>
              <a:rPr lang="es-ES_tradnl" dirty="0" smtClean="0">
                <a:latin typeface="Times New Roman" panose="02020603050405020304" pitchFamily="18" charset="0"/>
                <a:cs typeface="Times New Roman" panose="02020603050405020304" pitchFamily="18" charset="0"/>
              </a:rPr>
              <a:t>correlaciónales EJEMPLOS:</a:t>
            </a:r>
            <a:endParaRPr lang="es-ES_tradnl" dirty="0">
              <a:latin typeface="Times New Roman" panose="02020603050405020304" pitchFamily="18" charset="0"/>
              <a:cs typeface="Times New Roman" panose="02020603050405020304" pitchFamily="18" charset="0"/>
            </a:endParaRP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5405909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85750" y="1357313"/>
            <a:ext cx="846613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En estos ejemplos, no sólo se establece que hay relación entre las variables, sino también cómo es la relación (qué dirección sigue). Como se comprenderá, es diferente </a:t>
            </a:r>
            <a:r>
              <a:rPr lang="es-ES" sz="2400" b="0" dirty="0" err="1">
                <a:solidFill>
                  <a:schemeClr val="tx1"/>
                </a:solidFill>
              </a:rPr>
              <a:t>hipotetizar</a:t>
            </a:r>
            <a:r>
              <a:rPr lang="es-ES" sz="2400" b="0" dirty="0">
                <a:solidFill>
                  <a:schemeClr val="tx1"/>
                </a:solidFill>
              </a:rPr>
              <a:t> que dos o más variables están relacionadas a </a:t>
            </a:r>
            <a:r>
              <a:rPr lang="es-ES" sz="2400" b="0" dirty="0" err="1">
                <a:solidFill>
                  <a:schemeClr val="tx1"/>
                </a:solidFill>
              </a:rPr>
              <a:t>hipotetizar</a:t>
            </a:r>
            <a:r>
              <a:rPr lang="es-ES" sz="2400" b="0" dirty="0">
                <a:solidFill>
                  <a:schemeClr val="tx1"/>
                </a:solidFill>
              </a:rPr>
              <a:t> cómo son estas relaciones. </a:t>
            </a:r>
          </a:p>
          <a:p>
            <a:pPr algn="just" eaLnBrk="1" hangingPunct="1">
              <a:spcBef>
                <a:spcPct val="50000"/>
              </a:spcBef>
            </a:pPr>
            <a:r>
              <a:rPr lang="es-ES" sz="2400" b="0" dirty="0">
                <a:solidFill>
                  <a:schemeClr val="tx1"/>
                </a:solidFill>
              </a:rPr>
              <a:t>Cuando se correlacionan dos variables, se le conoce como "correlación </a:t>
            </a:r>
            <a:r>
              <a:rPr lang="es-ES" sz="2400" b="0" dirty="0" err="1">
                <a:solidFill>
                  <a:schemeClr val="tx1"/>
                </a:solidFill>
              </a:rPr>
              <a:t>bivariada</a:t>
            </a:r>
            <a:r>
              <a:rPr lang="es-ES" sz="2400" b="0" dirty="0">
                <a:solidFill>
                  <a:schemeClr val="tx1"/>
                </a:solidFill>
              </a:rPr>
              <a:t>" y, cuando se correlacionan varias variables, se le llama “correlación múltiple”.</a:t>
            </a:r>
          </a:p>
          <a:p>
            <a:pPr algn="just" eaLnBrk="1" hangingPunct="1">
              <a:spcBef>
                <a:spcPct val="50000"/>
              </a:spcBef>
            </a:pPr>
            <a:r>
              <a:rPr lang="es-ES" sz="2400" b="0" dirty="0">
                <a:solidFill>
                  <a:schemeClr val="tx1"/>
                </a:solidFill>
              </a:rPr>
              <a:t>Es necesario agregar que, en una hipótesis de correlación, el orden en que coloquemos las variables no es importante (ninguna variable antecede a la otra; </a:t>
            </a:r>
            <a:r>
              <a:rPr lang="es-ES" sz="2400" dirty="0">
                <a:solidFill>
                  <a:srgbClr val="FF0000"/>
                </a:solidFill>
              </a:rPr>
              <a:t>no hay relación de causalidad</a:t>
            </a:r>
            <a:r>
              <a:rPr lang="es-ES" sz="2400" b="0" dirty="0">
                <a:solidFill>
                  <a:schemeClr val="tx1"/>
                </a:solidFill>
              </a:rPr>
              <a:t>). </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8310527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285750" y="1571625"/>
            <a:ext cx="84661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Es decir, como nos enseñaron desde pequeños: "el orden de los factores (variables) no altera el producto (la hipótesis)". Desde luego, esto ocurre en la correlación mas no en las relaciones de causalidad, en donde sí importa el orden de la variables. Pero </a:t>
            </a:r>
            <a:r>
              <a:rPr lang="es-ES" sz="2400" dirty="0">
                <a:solidFill>
                  <a:srgbClr val="FF0000"/>
                </a:solidFill>
              </a:rPr>
              <a:t>en la correlación no hablamos de variables independiente y dependiente </a:t>
            </a:r>
            <a:r>
              <a:rPr lang="es-ES" sz="2400" b="0" dirty="0">
                <a:solidFill>
                  <a:schemeClr val="tx1"/>
                </a:solidFill>
              </a:rPr>
              <a:t>(cuando sólo hay correlación estos términos carecen de sentido). Los estudiantes que comienzan en sus cursos de investigación suelen indicar en toda hipótesis cuál es la variable independiente y cuál la dependiente. Ello es un error. Únicamente en hipótesis causales se puede hacer esto. </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8581841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1746" name="Text Box 5"/>
          <p:cNvSpPr txBox="1">
            <a:spLocks noChangeArrowheads="1"/>
          </p:cNvSpPr>
          <p:nvPr/>
        </p:nvSpPr>
        <p:spPr bwMode="auto">
          <a:xfrm>
            <a:off x="251520" y="1052736"/>
            <a:ext cx="84661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Estas hipótesis se formulan en investigaciones dirigidas a </a:t>
            </a:r>
            <a:r>
              <a:rPr lang="es-ES" sz="2400" dirty="0">
                <a:solidFill>
                  <a:srgbClr val="FF0000"/>
                </a:solidFill>
              </a:rPr>
              <a:t>comparar grupos</a:t>
            </a:r>
            <a:r>
              <a:rPr lang="es-ES" sz="2400" b="0" dirty="0">
                <a:solidFill>
                  <a:schemeClr val="tx1"/>
                </a:solidFill>
              </a:rPr>
              <a:t>. Por ejemplo, supongamos que un publicista piensa que un comercial televisivo en blanco y negro, para que adolescentes que comienzan a fumar cigarrillos dejen de fumar, tiene una eficacia diferente que uno en color. Su pregunta de investigación podría ser: ¿es más eficaz un comercial televisivo en blanco y negro que uno en color, cuyo mensaje es persuadir a los adolescentes que </a:t>
            </a:r>
            <a:r>
              <a:rPr lang="es-ES" sz="2400" b="0" dirty="0" smtClean="0">
                <a:solidFill>
                  <a:schemeClr val="tx1"/>
                </a:solidFill>
              </a:rPr>
              <a:t>comienzan </a:t>
            </a:r>
            <a:r>
              <a:rPr lang="es-ES" sz="2400" b="0" dirty="0">
                <a:solidFill>
                  <a:schemeClr val="tx1"/>
                </a:solidFill>
              </a:rPr>
              <a:t>a fumar cigarrillos para que dejen de hacerlo? Y su hipótesis podría quedar formulada así:</a:t>
            </a:r>
          </a:p>
          <a:p>
            <a:pPr algn="just" eaLnBrk="1" hangingPunct="1">
              <a:spcBef>
                <a:spcPct val="50000"/>
              </a:spcBef>
            </a:pPr>
            <a:r>
              <a:rPr lang="es-ES" sz="2400" b="0" dirty="0">
                <a:solidFill>
                  <a:schemeClr val="tx1"/>
                </a:solidFill>
              </a:rPr>
              <a:t>Hi: "El efecto persuasivo para dejar de </a:t>
            </a:r>
            <a:r>
              <a:rPr lang="es-ES" sz="2400" b="0" dirty="0" smtClean="0">
                <a:solidFill>
                  <a:schemeClr val="tx1"/>
                </a:solidFill>
              </a:rPr>
              <a:t>fumar, </a:t>
            </a:r>
            <a:r>
              <a:rPr lang="es-ES" sz="2400" b="0" dirty="0">
                <a:solidFill>
                  <a:schemeClr val="tx1"/>
                </a:solidFill>
              </a:rPr>
              <a:t>no será igual en los adolescentes que vean la versión del comercial televisivo a color que en los adolescentes que vean la versión del comercial en blanco y negro".</a:t>
            </a:r>
          </a:p>
        </p:txBody>
      </p:sp>
      <p:sp>
        <p:nvSpPr>
          <p:cNvPr id="4" name="Rectangle 2"/>
          <p:cNvSpPr txBox="1">
            <a:spLocks noChangeArrowheads="1"/>
          </p:cNvSpPr>
          <p:nvPr/>
        </p:nvSpPr>
        <p:spPr>
          <a:xfrm>
            <a:off x="132928" y="417165"/>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Hipótesis de la diferencia entre grupos</a:t>
            </a:r>
          </a:p>
        </p:txBody>
      </p:sp>
    </p:spTree>
    <p:extLst>
      <p:ext uri="{BB962C8B-B14F-4D97-AF65-F5344CB8AC3E}">
        <p14:creationId xmlns:p14="http://schemas.microsoft.com/office/powerpoint/2010/main" val="41920041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2770" name="Text Box 5"/>
          <p:cNvSpPr txBox="1">
            <a:spLocks noChangeArrowheads="1"/>
          </p:cNvSpPr>
          <p:nvPr/>
        </p:nvSpPr>
        <p:spPr bwMode="auto">
          <a:xfrm>
            <a:off x="251520" y="1338263"/>
            <a:ext cx="8466138"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Hi: "Los adolescentes le atribuyen más importancia que las adolescentes al atractivo físico en sus relaciones heterosexuales".</a:t>
            </a:r>
          </a:p>
          <a:p>
            <a:pPr algn="just" eaLnBrk="1" hangingPunct="1">
              <a:spcBef>
                <a:spcPct val="50000"/>
              </a:spcBef>
            </a:pPr>
            <a:r>
              <a:rPr lang="es-ES" sz="2400" b="0" dirty="0">
                <a:solidFill>
                  <a:schemeClr val="tx1"/>
                </a:solidFill>
              </a:rPr>
              <a:t>En ambos ejemplos, se plantea una posible diferencia entre grupos; solamente que en el primero de ellos únicamente se establece que “hay diferencia” entre los grupos que se están comparando, pero no se afirma en favor de cuál de los grupos es la diferencia. No establece si el efecto persuasivo es mayor en los adolescentes que se exponen al comercial en blanco y negro o los que se exponen al comercial en color. Se limita a decir que se espera una diferencia. En cambio, en el segundo, además de establecer la diferencia, se especifica en favor de cuál de los grupos a comparar es ésta.</a:t>
            </a:r>
          </a:p>
        </p:txBody>
      </p:sp>
      <p:sp>
        <p:nvSpPr>
          <p:cNvPr id="4" name="Rectangle 2"/>
          <p:cNvSpPr txBox="1">
            <a:spLocks noChangeArrowheads="1"/>
          </p:cNvSpPr>
          <p:nvPr/>
        </p:nvSpPr>
        <p:spPr>
          <a:xfrm>
            <a:off x="132928" y="469453"/>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Otro ejemplo de este tipo de hipótesis sería:</a:t>
            </a:r>
          </a:p>
        </p:txBody>
      </p:sp>
    </p:spTree>
    <p:extLst>
      <p:ext uri="{BB962C8B-B14F-4D97-AF65-F5344CB8AC3E}">
        <p14:creationId xmlns:p14="http://schemas.microsoft.com/office/powerpoint/2010/main" val="1682879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85750" y="1428750"/>
            <a:ext cx="846613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Algunos investigadores consideran las hipótesis de diferencia de grupos como </a:t>
            </a:r>
            <a:r>
              <a:rPr lang="es-ES" sz="2400" dirty="0">
                <a:solidFill>
                  <a:srgbClr val="FF0000"/>
                </a:solidFill>
              </a:rPr>
              <a:t>un tipo de hipótesis </a:t>
            </a:r>
            <a:r>
              <a:rPr lang="es-ES" sz="2400" dirty="0" err="1">
                <a:solidFill>
                  <a:srgbClr val="FF0000"/>
                </a:solidFill>
              </a:rPr>
              <a:t>correlacionales</a:t>
            </a:r>
            <a:r>
              <a:rPr lang="es-ES" sz="2400" b="0" dirty="0">
                <a:solidFill>
                  <a:schemeClr val="tx1"/>
                </a:solidFill>
              </a:rPr>
              <a:t>, porque en última instancia relacionan dos o más variables. La diferencia entre ambas clases de hipótesis estriba en que normalmente en las hipótesis de diferencia de grupos una de las variables (aquélla sobre la cual se dividen los grupos) adquiere un número más limitado de valores (habrá tantos valores como grupos se comparen) que los valores que adquieren las variables de las hipótesis </a:t>
            </a:r>
            <a:r>
              <a:rPr lang="es-ES" sz="2400" b="0" dirty="0" err="1">
                <a:solidFill>
                  <a:schemeClr val="tx1"/>
                </a:solidFill>
              </a:rPr>
              <a:t>correlacionales</a:t>
            </a:r>
            <a:r>
              <a:rPr lang="es-ES" sz="2400" b="0" dirty="0">
                <a:solidFill>
                  <a:schemeClr val="tx1"/>
                </a:solidFill>
              </a:rPr>
              <a:t>. Y han sido diferenciadas debido a que por su nivel de medición, </a:t>
            </a:r>
            <a:r>
              <a:rPr lang="es-ES" sz="2400" dirty="0">
                <a:solidFill>
                  <a:srgbClr val="FF0000"/>
                </a:solidFill>
              </a:rPr>
              <a:t>requieren análisis estadísticos distintos</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569557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85750" y="1428750"/>
            <a:ext cx="84661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Las hipótesis de diferencia de grupos (aunque son distintas de las hipótesis </a:t>
            </a:r>
            <a:r>
              <a:rPr lang="es-ES" sz="2400" b="0" dirty="0" err="1">
                <a:solidFill>
                  <a:schemeClr val="tx1"/>
                </a:solidFill>
              </a:rPr>
              <a:t>correlacionales</a:t>
            </a:r>
            <a:r>
              <a:rPr lang="es-ES" sz="2400" b="0" dirty="0">
                <a:solidFill>
                  <a:schemeClr val="tx1"/>
                </a:solidFill>
              </a:rPr>
              <a:t>) pueden formar parte de estudios </a:t>
            </a:r>
            <a:r>
              <a:rPr lang="es-ES" sz="2400" b="0" dirty="0" err="1">
                <a:solidFill>
                  <a:schemeClr val="tx1"/>
                </a:solidFill>
              </a:rPr>
              <a:t>correlacionales</a:t>
            </a:r>
            <a:r>
              <a:rPr lang="es-ES" sz="2400" b="0" dirty="0">
                <a:solidFill>
                  <a:schemeClr val="tx1"/>
                </a:solidFill>
              </a:rPr>
              <a:t>, si únicamente establecen que hay diferencia entre los grupos –aunque establezcan en favor de qué grupo es ésta–. Ahora bien, si además de establecer tales diferencias explican el porqué de las diferencias (las causas o razones de éstas), entonces son hipótesis de estudios explicativos. Asimismo, puede darse el caso de una investigación que se inicie como </a:t>
            </a:r>
            <a:r>
              <a:rPr lang="es-ES" sz="2400" b="0" dirty="0" err="1">
                <a:solidFill>
                  <a:schemeClr val="tx1"/>
                </a:solidFill>
              </a:rPr>
              <a:t>correlacional</a:t>
            </a:r>
            <a:r>
              <a:rPr lang="es-ES" sz="2400" b="0" dirty="0">
                <a:solidFill>
                  <a:schemeClr val="tx1"/>
                </a:solidFill>
              </a:rPr>
              <a:t> (con una hipótesis de diferencia de grupos) y termine como explicativa (en los resultados se expongan los motivos de esas diferencias).</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11225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a:t>Métodos del nivel teórico:</a:t>
            </a:r>
            <a:endParaRPr lang="en-US" altLang="es-ES" dirty="0" smtClean="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ES" altLang="es-ES" sz="2400" dirty="0" smtClean="0"/>
              <a:t>Histórico – lógico</a:t>
            </a:r>
          </a:p>
          <a:p>
            <a:pPr algn="just" eaLnBrk="1" hangingPunct="1">
              <a:spcBef>
                <a:spcPct val="0"/>
              </a:spcBef>
              <a:buClrTx/>
              <a:buNone/>
            </a:pPr>
            <a:r>
              <a:rPr lang="es-ES" sz="2400" spc="-15" dirty="0" smtClean="0"/>
              <a:t>Inducción - deducción</a:t>
            </a:r>
            <a:endParaRPr lang="es-ES" sz="2400" dirty="0" smtClean="0">
              <a:latin typeface="Times New Roman" panose="02020603050405020304" pitchFamily="18" charset="0"/>
              <a:ea typeface="Times New Roman" panose="02020603050405020304" pitchFamily="18" charset="0"/>
            </a:endParaRPr>
          </a:p>
          <a:p>
            <a:pPr algn="just" eaLnBrk="1" hangingPunct="1">
              <a:spcBef>
                <a:spcPct val="0"/>
              </a:spcBef>
              <a:buClrTx/>
              <a:buNone/>
            </a:pPr>
            <a:r>
              <a:rPr lang="es-ES" sz="2400" spc="-15" dirty="0" smtClean="0"/>
              <a:t>Abstracto - concreto</a:t>
            </a:r>
            <a:endParaRPr lang="es-ES" sz="2400" dirty="0" smtClean="0">
              <a:latin typeface="Times New Roman" panose="02020603050405020304" pitchFamily="18" charset="0"/>
              <a:ea typeface="Times New Roman" panose="02020603050405020304" pitchFamily="18" charset="0"/>
            </a:endParaRPr>
          </a:p>
          <a:p>
            <a:pPr algn="just" eaLnBrk="1" hangingPunct="1">
              <a:spcBef>
                <a:spcPct val="0"/>
              </a:spcBef>
              <a:buClrTx/>
              <a:buNone/>
            </a:pPr>
            <a:r>
              <a:rPr lang="es-ES" sz="2400" spc="-15" dirty="0" smtClean="0"/>
              <a:t>Enfoque sistémico</a:t>
            </a:r>
            <a:endParaRPr lang="es-ES" sz="2400" dirty="0" smtClean="0">
              <a:latin typeface="Times New Roman" panose="02020603050405020304" pitchFamily="18" charset="0"/>
              <a:ea typeface="Times New Roman" panose="02020603050405020304" pitchFamily="18" charset="0"/>
            </a:endParaRPr>
          </a:p>
          <a:p>
            <a:pPr algn="just" eaLnBrk="1" hangingPunct="1">
              <a:spcBef>
                <a:spcPct val="0"/>
              </a:spcBef>
              <a:buClrTx/>
              <a:buNone/>
            </a:pPr>
            <a:r>
              <a:rPr lang="es-ES" sz="2400" spc="-15" dirty="0" smtClean="0"/>
              <a:t>Análisis - síntesis</a:t>
            </a:r>
            <a:endParaRPr lang="es-ES" sz="2400" dirty="0" smtClean="0">
              <a:latin typeface="Times New Roman" panose="02020603050405020304" pitchFamily="18" charset="0"/>
              <a:ea typeface="Times New Roman" panose="02020603050405020304" pitchFamily="18" charset="0"/>
            </a:endParaRPr>
          </a:p>
          <a:p>
            <a:pPr algn="just" eaLnBrk="1" hangingPunct="1">
              <a:spcBef>
                <a:spcPct val="0"/>
              </a:spcBef>
              <a:buClrTx/>
              <a:buFontTx/>
              <a:buNone/>
            </a:pPr>
            <a:r>
              <a:rPr lang="es-ES" sz="2400" spc="-15" dirty="0" smtClean="0"/>
              <a:t>Modelación</a:t>
            </a:r>
          </a:p>
          <a:p>
            <a:pPr algn="just" eaLnBrk="1" hangingPunct="1">
              <a:spcBef>
                <a:spcPct val="0"/>
              </a:spcBef>
              <a:buClrTx/>
              <a:buFontTx/>
              <a:buNone/>
            </a:pPr>
            <a:endParaRPr lang="es-ES" altLang="es-ES" sz="2400" spc="-15" dirty="0"/>
          </a:p>
          <a:p>
            <a:pPr algn="just" eaLnBrk="1" hangingPunct="1">
              <a:spcBef>
                <a:spcPct val="0"/>
              </a:spcBef>
              <a:buClrTx/>
              <a:buFontTx/>
              <a:buNone/>
            </a:pPr>
            <a:r>
              <a:rPr lang="es-ES" altLang="es-ES" sz="2400" spc="-15" dirty="0" smtClean="0"/>
              <a:t>De forma general, los métodos teóricos no son exigidos en la metodología de investigación de las ciencias médicas. Pueden ser omitidos en el informe final.</a:t>
            </a:r>
            <a:endParaRPr lang="es-ES" altLang="es-ES" sz="2400" dirty="0"/>
          </a:p>
        </p:txBody>
      </p:sp>
    </p:spTree>
    <p:extLst>
      <p:ext uri="{BB962C8B-B14F-4D97-AF65-F5344CB8AC3E}">
        <p14:creationId xmlns:p14="http://schemas.microsoft.com/office/powerpoint/2010/main" val="28457298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285750" y="1428750"/>
            <a:ext cx="8466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Este tipo de hipótesis no solamente afirman las relaciones entre dos o más variables y cómo se dan dichas relaciones, sino que además proponen un "sentido de entendimiento" de ellas. Este sentido puede ser más o menos completo, dependiendo del número de variables que se incluyan, pero todas estas hipótesis establecen relaciones de </a:t>
            </a:r>
            <a:r>
              <a:rPr lang="es-ES" sz="2400">
                <a:solidFill>
                  <a:srgbClr val="FF0000"/>
                </a:solidFill>
              </a:rPr>
              <a:t>causa-efecto</a:t>
            </a:r>
            <a:r>
              <a:rPr lang="es-ES" sz="2400" b="0">
                <a:solidFill>
                  <a:schemeClr val="tx1"/>
                </a:solidFill>
              </a:rPr>
              <a:t>.</a:t>
            </a:r>
          </a:p>
        </p:txBody>
      </p:sp>
      <p:sp>
        <p:nvSpPr>
          <p:cNvPr id="4" name="Rectangle 2"/>
          <p:cNvSpPr txBox="1">
            <a:spLocks noChangeArrowheads="1"/>
          </p:cNvSpPr>
          <p:nvPr/>
        </p:nvSpPr>
        <p:spPr>
          <a:xfrm>
            <a:off x="0" y="532177"/>
            <a:ext cx="756285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Hipótesis que establecen relaciones de </a:t>
            </a:r>
            <a:r>
              <a:rPr lang="es-MX" dirty="0">
                <a:solidFill>
                  <a:srgbClr val="FF0000"/>
                </a:solidFill>
                <a:latin typeface="Times New Roman" panose="02020603050405020304" pitchFamily="18" charset="0"/>
                <a:cs typeface="Times New Roman" panose="02020603050405020304" pitchFamily="18" charset="0"/>
              </a:rPr>
              <a:t>causalidad</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8496005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285750" y="1428750"/>
            <a:ext cx="8466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EJEMPLO SENCILLO</a:t>
            </a:r>
          </a:p>
          <a:p>
            <a:pPr algn="just" eaLnBrk="1" hangingPunct="1">
              <a:spcBef>
                <a:spcPct val="50000"/>
              </a:spcBef>
            </a:pPr>
            <a:endParaRPr lang="es-ES" sz="2400" b="0" dirty="0">
              <a:solidFill>
                <a:schemeClr val="tx1"/>
              </a:solidFill>
            </a:endParaRPr>
          </a:p>
          <a:p>
            <a:pPr algn="just" eaLnBrk="1" hangingPunct="1">
              <a:spcBef>
                <a:spcPct val="50000"/>
              </a:spcBef>
            </a:pPr>
            <a:r>
              <a:rPr lang="es-ES" sz="2400" b="0" dirty="0">
                <a:solidFill>
                  <a:schemeClr val="tx1"/>
                </a:solidFill>
              </a:rPr>
              <a:t>Hi: "</a:t>
            </a:r>
            <a:r>
              <a:rPr lang="es-ES" sz="2400" b="0" u="sng" dirty="0">
                <a:solidFill>
                  <a:schemeClr val="tx1"/>
                </a:solidFill>
              </a:rPr>
              <a:t>La desintegración familiar de los padres provoca baja autoestima en los hijos</a:t>
            </a:r>
            <a:r>
              <a:rPr lang="es-ES" sz="2400" b="0" dirty="0">
                <a:solidFill>
                  <a:schemeClr val="tx1"/>
                </a:solidFill>
              </a:rPr>
              <a:t>". En el ejemplo, además de establecerse una relación entre las variables, se propone la </a:t>
            </a:r>
            <a:r>
              <a:rPr lang="es-ES" sz="2400" dirty="0">
                <a:solidFill>
                  <a:srgbClr val="FF0000"/>
                </a:solidFill>
              </a:rPr>
              <a:t>causalidad</a:t>
            </a:r>
            <a:r>
              <a:rPr lang="es-ES" sz="2400" b="0" dirty="0">
                <a:solidFill>
                  <a:schemeClr val="tx1"/>
                </a:solidFill>
              </a:rPr>
              <a:t> de esa relación.</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71288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338931" y="1628800"/>
            <a:ext cx="84661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dirty="0">
                <a:solidFill>
                  <a:srgbClr val="FF0000"/>
                </a:solidFill>
              </a:rPr>
              <a:t>Correlación y causalidad </a:t>
            </a:r>
            <a:r>
              <a:rPr lang="es-ES" sz="2400" b="0" dirty="0">
                <a:solidFill>
                  <a:schemeClr val="tx1"/>
                </a:solidFill>
              </a:rPr>
              <a:t>son conceptos asociados pero distintos. Dos variables pueden estar correlacionadas y esto no necesariamente implica que una será causa de la otra. Pudiera verse en un ejemplo que en un estudio determinado se obtuvo que  la “estatura” “parecía” estar correlacionada con la “inteligencia” en niños cuyas edades oscilaban entre los 8 y 12 años (los niños con mayor estatura, tendían a obtener las calificaciones más altas en la prueba de inteligencia); pero la realidad era que la “maduración” era la variable que estaba relacionada con “la respuesta a una prueba de inteligencia” (más que a la inteligencia en sí). </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4513723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38931" y="1700808"/>
            <a:ext cx="8466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Es decir, no todas las correlaciones tienen sentido y no siempre que se encuentra una correlación puede inferirse causalidad.</a:t>
            </a:r>
          </a:p>
          <a:p>
            <a:pPr algn="just" eaLnBrk="1" hangingPunct="1">
              <a:spcBef>
                <a:spcPct val="50000"/>
              </a:spcBef>
            </a:pPr>
            <a:endParaRPr lang="es-ES" sz="24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6542683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85750" y="1428750"/>
            <a:ext cx="8466138" cy="5078313"/>
            <a:chOff x="285750" y="1428750"/>
            <a:chExt cx="8466138" cy="5078313"/>
          </a:xfrm>
        </p:grpSpPr>
        <p:sp>
          <p:nvSpPr>
            <p:cNvPr id="39938" name="Text Box 5"/>
            <p:cNvSpPr txBox="1">
              <a:spLocks noChangeArrowheads="1"/>
            </p:cNvSpPr>
            <p:nvPr/>
          </p:nvSpPr>
          <p:spPr bwMode="auto">
            <a:xfrm>
              <a:off x="285750" y="1428750"/>
              <a:ext cx="8466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Para poder establecer causalidad se requiere </a:t>
              </a:r>
              <a:r>
                <a:rPr lang="es-ES" sz="2400" b="0" dirty="0" smtClean="0">
                  <a:solidFill>
                    <a:schemeClr val="tx1"/>
                  </a:solidFill>
                </a:rPr>
                <a:t>que:</a:t>
              </a:r>
            </a:p>
            <a:p>
              <a:pPr marL="457200" indent="-457200" algn="just" eaLnBrk="1" hangingPunct="1">
                <a:spcBef>
                  <a:spcPct val="50000"/>
                </a:spcBef>
                <a:buFont typeface="+mj-lt"/>
                <a:buAutoNum type="arabicPeriod"/>
              </a:pPr>
              <a:r>
                <a:rPr lang="es-ES" sz="2400" b="0" dirty="0" smtClean="0">
                  <a:solidFill>
                    <a:schemeClr val="tx1"/>
                  </a:solidFill>
                </a:rPr>
                <a:t>Antes </a:t>
              </a:r>
              <a:r>
                <a:rPr lang="es-ES" sz="2400" b="0" dirty="0">
                  <a:solidFill>
                    <a:schemeClr val="tx1"/>
                  </a:solidFill>
                </a:rPr>
                <a:t>se haya demostrado </a:t>
              </a:r>
              <a:r>
                <a:rPr lang="es-ES" sz="2400" dirty="0" smtClean="0">
                  <a:solidFill>
                    <a:srgbClr val="FF0000"/>
                  </a:solidFill>
                </a:rPr>
                <a:t>correlación</a:t>
              </a:r>
              <a:r>
                <a:rPr lang="es-ES" sz="2400" b="0" dirty="0" smtClean="0">
                  <a:solidFill>
                    <a:schemeClr val="tx1"/>
                  </a:solidFill>
                </a:rPr>
                <a:t>.</a:t>
              </a:r>
            </a:p>
            <a:p>
              <a:pPr marL="457200" indent="-457200" algn="just" eaLnBrk="1" hangingPunct="1">
                <a:spcBef>
                  <a:spcPct val="50000"/>
                </a:spcBef>
                <a:buFont typeface="+mj-lt"/>
                <a:buAutoNum type="arabicPeriod"/>
              </a:pPr>
              <a:r>
                <a:rPr lang="es-ES" sz="2400" b="0" dirty="0" smtClean="0">
                  <a:solidFill>
                    <a:schemeClr val="tx1"/>
                  </a:solidFill>
                </a:rPr>
                <a:t>La </a:t>
              </a:r>
              <a:r>
                <a:rPr lang="es-ES" sz="2400" b="0" dirty="0">
                  <a:solidFill>
                    <a:schemeClr val="tx1"/>
                  </a:solidFill>
                </a:rPr>
                <a:t>causa debe ocurrir antes que el </a:t>
              </a:r>
              <a:r>
                <a:rPr lang="es-ES" sz="2400" b="0" dirty="0" smtClean="0">
                  <a:solidFill>
                    <a:schemeClr val="tx1"/>
                  </a:solidFill>
                </a:rPr>
                <a:t>efecto.</a:t>
              </a:r>
            </a:p>
            <a:p>
              <a:pPr marL="457200" indent="-457200" algn="just" eaLnBrk="1" hangingPunct="1">
                <a:spcBef>
                  <a:spcPct val="50000"/>
                </a:spcBef>
                <a:buFont typeface="+mj-lt"/>
                <a:buAutoNum type="arabicPeriod"/>
              </a:pPr>
              <a:r>
                <a:rPr lang="es-ES" sz="2400" b="0" dirty="0" smtClean="0">
                  <a:solidFill>
                    <a:schemeClr val="tx1"/>
                  </a:solidFill>
                </a:rPr>
                <a:t>Cambios </a:t>
              </a:r>
              <a:r>
                <a:rPr lang="es-ES" sz="2400" b="0" dirty="0">
                  <a:solidFill>
                    <a:schemeClr val="tx1"/>
                  </a:solidFill>
                </a:rPr>
                <a:t>en la causa deben provocar cambios en el efecto.</a:t>
              </a:r>
            </a:p>
            <a:p>
              <a:pPr algn="just" eaLnBrk="1" hangingPunct="1">
                <a:spcBef>
                  <a:spcPct val="50000"/>
                </a:spcBef>
              </a:pPr>
              <a:endParaRPr lang="es-ES" sz="2400" b="0" dirty="0" smtClean="0">
                <a:solidFill>
                  <a:schemeClr val="tx1"/>
                </a:solidFill>
              </a:endParaRPr>
            </a:p>
            <a:p>
              <a:pPr algn="just" eaLnBrk="1" hangingPunct="1">
                <a:spcBef>
                  <a:spcPct val="50000"/>
                </a:spcBef>
              </a:pPr>
              <a:r>
                <a:rPr lang="es-ES" sz="2400" b="0" dirty="0" smtClean="0">
                  <a:solidFill>
                    <a:schemeClr val="tx1"/>
                  </a:solidFill>
                </a:rPr>
                <a:t>Al </a:t>
              </a:r>
              <a:r>
                <a:rPr lang="es-ES" sz="2400" b="0" dirty="0">
                  <a:solidFill>
                    <a:schemeClr val="tx1"/>
                  </a:solidFill>
                </a:rPr>
                <a:t>hablar de hipótesis, a las supuestas causas se les conoce como “variables independientes” y a los efectos como “variables dependientes”. </a:t>
              </a:r>
              <a:r>
                <a:rPr lang="es-ES" sz="2400" dirty="0">
                  <a:solidFill>
                    <a:srgbClr val="FF0000"/>
                  </a:solidFill>
                </a:rPr>
                <a:t>Solamente se puede hablar de variables independientes y dependientes cuando se formulan hipótesis causales</a:t>
              </a:r>
              <a:r>
                <a:rPr lang="es-ES" sz="2400" b="0" dirty="0">
                  <a:solidFill>
                    <a:schemeClr val="tx1"/>
                  </a:solidFill>
                </a:rPr>
                <a:t>.</a:t>
              </a:r>
            </a:p>
          </p:txBody>
        </p:sp>
        <p:cxnSp>
          <p:nvCxnSpPr>
            <p:cNvPr id="3" name="Conector recto de flecha 2"/>
            <p:cNvCxnSpPr/>
            <p:nvPr/>
          </p:nvCxnSpPr>
          <p:spPr bwMode="auto">
            <a:xfrm flipH="1">
              <a:off x="6372200" y="1988840"/>
              <a:ext cx="1080120" cy="215992"/>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CuadroTexto 4"/>
            <p:cNvSpPr txBox="1"/>
            <p:nvPr/>
          </p:nvSpPr>
          <p:spPr>
            <a:xfrm>
              <a:off x="7454304" y="1742506"/>
              <a:ext cx="720080" cy="461665"/>
            </a:xfrm>
            <a:prstGeom prst="rect">
              <a:avLst/>
            </a:prstGeom>
            <a:noFill/>
          </p:spPr>
          <p:txBody>
            <a:bodyPr wrap="square" rtlCol="0">
              <a:spAutoFit/>
            </a:bodyPr>
            <a:lstStyle/>
            <a:p>
              <a:r>
                <a:rPr lang="es-ES" sz="2400" dirty="0" smtClean="0">
                  <a:solidFill>
                    <a:srgbClr val="FF0000"/>
                  </a:solidFill>
                </a:rPr>
                <a:t>ojo</a:t>
              </a:r>
              <a:endParaRPr lang="es-ES" sz="2400" dirty="0">
                <a:solidFill>
                  <a:srgbClr val="FF0000"/>
                </a:solidFill>
              </a:endParaRPr>
            </a:p>
          </p:txBody>
        </p:sp>
      </p:grpSp>
      <p:grpSp>
        <p:nvGrpSpPr>
          <p:cNvPr id="7" name="Grupo 6"/>
          <p:cNvGrpSpPr/>
          <p:nvPr/>
        </p:nvGrpSpPr>
        <p:grpSpPr>
          <a:xfrm>
            <a:off x="3644900" y="44450"/>
            <a:ext cx="3879428" cy="1312292"/>
            <a:chOff x="3644900" y="44450"/>
            <a:chExt cx="3879428" cy="1312292"/>
          </a:xfrm>
        </p:grpSpPr>
        <p:sp>
          <p:nvSpPr>
            <p:cNvPr id="8" name="Rectángulo 7"/>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Rectángulo 8"/>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145876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285750" y="1428750"/>
            <a:ext cx="8466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Hipótesis causales bivariadas. En estas hipótesis se plantea una relación entre una variable independiente y una variable dependiente. </a:t>
            </a:r>
          </a:p>
          <a:p>
            <a:pPr algn="just" eaLnBrk="1" hangingPunct="1">
              <a:spcBef>
                <a:spcPct val="50000"/>
              </a:spcBef>
            </a:pPr>
            <a:r>
              <a:rPr lang="es-ES" sz="2400" b="0">
                <a:solidFill>
                  <a:schemeClr val="tx1"/>
                </a:solidFill>
              </a:rPr>
              <a:t>Hipótesis causales multivariadas. Plantean una relación entre varias variables independientes y una dependiente, o una independiente y varias dependientes, o varias variables independientes y varias dependientes.</a:t>
            </a:r>
          </a:p>
          <a:p>
            <a:pPr algn="just" eaLnBrk="1" hangingPunct="1">
              <a:spcBef>
                <a:spcPct val="50000"/>
              </a:spcBef>
            </a:pPr>
            <a:endParaRPr lang="es-ES" sz="2400" b="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5417440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 name="Rectangle 2"/>
          <p:cNvSpPr>
            <a:spLocks noChangeArrowheads="1"/>
          </p:cNvSpPr>
          <p:nvPr/>
        </p:nvSpPr>
        <p:spPr bwMode="auto">
          <a:xfrm>
            <a:off x="1115616" y="3933056"/>
            <a:ext cx="4177629" cy="9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WordArt 5"/>
          <p:cNvSpPr>
            <a:spLocks noChangeArrowheads="1" noChangeShapeType="1" noTextEdit="1"/>
          </p:cNvSpPr>
          <p:nvPr/>
        </p:nvSpPr>
        <p:spPr bwMode="auto">
          <a:xfrm>
            <a:off x="2771775" y="3213100"/>
            <a:ext cx="5456238" cy="1512888"/>
          </a:xfrm>
          <a:prstGeom prst="rect">
            <a:avLst/>
          </a:prstGeom>
        </p:spPr>
        <p:txBody>
          <a:bodyPr wrap="none" fromWordArt="1">
            <a:prstTxWarp prst="textPlain">
              <a:avLst>
                <a:gd name="adj" fmla="val 50000"/>
              </a:avLst>
            </a:prstTxWarp>
          </a:bodyPr>
          <a:lstStyle/>
          <a:p>
            <a:r>
              <a:rPr lang="es-ES" sz="3600" kern="10" dirty="0">
                <a:ln w="28575">
                  <a:solidFill>
                    <a:schemeClr val="accent2"/>
                  </a:solidFill>
                  <a:round/>
                  <a:headEnd/>
                  <a:tailEnd/>
                </a:ln>
                <a:gradFill rotWithShape="1">
                  <a:gsLst>
                    <a:gs pos="0">
                      <a:schemeClr val="tx2"/>
                    </a:gs>
                    <a:gs pos="100000">
                      <a:schemeClr val="tx2">
                        <a:gamma/>
                        <a:tint val="0"/>
                        <a:invGamma/>
                      </a:schemeClr>
                    </a:gs>
                  </a:gsLst>
                  <a:lin ang="5400000" scaled="1"/>
                </a:gradFill>
                <a:effectLst>
                  <a:outerShdw dist="53882" dir="2700000" algn="ctr" rotWithShape="0">
                    <a:schemeClr val="tx1">
                      <a:alpha val="50000"/>
                    </a:schemeClr>
                  </a:outerShdw>
                </a:effectLst>
                <a:latin typeface="Arial Black" panose="020B0A04020102020204" pitchFamily="34" charset="0"/>
              </a:rPr>
              <a:t>Nos Vemos...</a:t>
            </a:r>
          </a:p>
        </p:txBody>
      </p:sp>
      <p:sp>
        <p:nvSpPr>
          <p:cNvPr id="3" name="Rectángulo 2"/>
          <p:cNvSpPr/>
          <p:nvPr/>
        </p:nvSpPr>
        <p:spPr>
          <a:xfrm>
            <a:off x="5076825" y="1052736"/>
            <a:ext cx="2447503" cy="288032"/>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0465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a:t>Métodos del nivel </a:t>
            </a:r>
            <a:r>
              <a:rPr lang="es-ES" altLang="es-ES" dirty="0" smtClean="0"/>
              <a:t>empírico:</a:t>
            </a:r>
            <a:endParaRPr lang="en-US" altLang="es-ES" dirty="0" smtClean="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 name="Rectángulo 2"/>
          <p:cNvSpPr/>
          <p:nvPr/>
        </p:nvSpPr>
        <p:spPr>
          <a:xfrm>
            <a:off x="522188" y="1556792"/>
            <a:ext cx="8099623" cy="4401205"/>
          </a:xfrm>
          <a:prstGeom prst="rect">
            <a:avLst/>
          </a:prstGeom>
        </p:spPr>
        <p:txBody>
          <a:bodyPr wrap="square">
            <a:spAutoFit/>
          </a:bodyPr>
          <a:lstStyle/>
          <a:p>
            <a:pPr algn="just"/>
            <a:r>
              <a:rPr lang="es-ES" sz="2000" dirty="0">
                <a:ea typeface="Calibri" panose="020F0502020204030204" pitchFamily="34" charset="0"/>
              </a:rPr>
              <a:t>Los empíricos, por su parte, se asocian a los procedimientos por los cuales se obtiene la información necesaria, directamente de la realidad, (observación, medición, entrevista, experimento</a:t>
            </a:r>
            <a:r>
              <a:rPr lang="es-ES" sz="2000" dirty="0" smtClean="0">
                <a:ea typeface="Calibri" panose="020F0502020204030204" pitchFamily="34" charset="0"/>
              </a:rPr>
              <a:t>).</a:t>
            </a:r>
          </a:p>
          <a:p>
            <a:pPr algn="just"/>
            <a:endParaRPr lang="es-ES" sz="2000" dirty="0"/>
          </a:p>
          <a:p>
            <a:pPr algn="just"/>
            <a:r>
              <a:rPr lang="es-MX" sz="2000" dirty="0"/>
              <a:t>La </a:t>
            </a:r>
            <a:r>
              <a:rPr lang="es-MX" sz="2000" b="1" dirty="0"/>
              <a:t>observación</a:t>
            </a:r>
            <a:r>
              <a:rPr lang="es-MX" sz="2000" dirty="0"/>
              <a:t> es un método empírico para obtener información primaria acerca de los objetos investigados o la comprobación de las consecuencias empíricas de la aplicación de determinados métodos o </a:t>
            </a:r>
            <a:r>
              <a:rPr lang="es-MX" sz="2000" dirty="0" smtClean="0"/>
              <a:t>procedimientos.</a:t>
            </a:r>
          </a:p>
          <a:p>
            <a:pPr algn="just"/>
            <a:endParaRPr lang="es-MX" sz="2000" dirty="0" smtClean="0"/>
          </a:p>
          <a:p>
            <a:pPr algn="just"/>
            <a:r>
              <a:rPr lang="es-MX" sz="2000" dirty="0"/>
              <a:t>La </a:t>
            </a:r>
            <a:r>
              <a:rPr lang="es-MX" sz="2000" b="1" dirty="0"/>
              <a:t>encuesta</a:t>
            </a:r>
            <a:r>
              <a:rPr lang="es-MX" sz="2000" dirty="0"/>
              <a:t>, como método empírico, permite la búsqueda de información para grandes grupos cuyos resultados se procesan generalmente de forma cuantitativa y permite recopilar una gran cantidad de información en poco tiempo. Todas se apoyan en el </a:t>
            </a:r>
            <a:r>
              <a:rPr lang="es-MX" sz="2000" u="sng" dirty="0"/>
              <a:t>cuestionario</a:t>
            </a:r>
            <a:r>
              <a:rPr lang="es-MX" sz="2000" dirty="0"/>
              <a:t> como instrumento de obtención de la </a:t>
            </a:r>
            <a:r>
              <a:rPr lang="es-MX" sz="2000" dirty="0" smtClean="0"/>
              <a:t>información.</a:t>
            </a:r>
          </a:p>
        </p:txBody>
      </p:sp>
    </p:spTree>
    <p:extLst>
      <p:ext uri="{BB962C8B-B14F-4D97-AF65-F5344CB8AC3E}">
        <p14:creationId xmlns:p14="http://schemas.microsoft.com/office/powerpoint/2010/main" val="2345873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3644900" y="44450"/>
            <a:ext cx="3879428" cy="1312292"/>
            <a:chOff x="3644900" y="44450"/>
            <a:chExt cx="3879428" cy="1312292"/>
          </a:xfrm>
        </p:grpSpPr>
        <p:sp>
          <p:nvSpPr>
            <p:cNvPr id="9" name="Rectángulo 8"/>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0" name="Rectángulo 9"/>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 name="Rectángulo 2"/>
          <p:cNvSpPr/>
          <p:nvPr/>
        </p:nvSpPr>
        <p:spPr>
          <a:xfrm>
            <a:off x="522188" y="1538543"/>
            <a:ext cx="8099623" cy="3785652"/>
          </a:xfrm>
          <a:prstGeom prst="rect">
            <a:avLst/>
          </a:prstGeom>
        </p:spPr>
        <p:txBody>
          <a:bodyPr wrap="square">
            <a:spAutoFit/>
          </a:bodyPr>
          <a:lstStyle/>
          <a:p>
            <a:pPr algn="just"/>
            <a:r>
              <a:rPr lang="es-MX" sz="2000" dirty="0" smtClean="0"/>
              <a:t>En </a:t>
            </a:r>
            <a:r>
              <a:rPr lang="es-MX" sz="2000" dirty="0"/>
              <a:t>el caso de la </a:t>
            </a:r>
            <a:r>
              <a:rPr lang="es-MX" sz="2000" b="1" dirty="0"/>
              <a:t>entrevista</a:t>
            </a:r>
            <a:r>
              <a:rPr lang="es-MX" sz="2000" dirty="0"/>
              <a:t>, es un estudio que se realiza con grupos pequeños o con un individuo y requiere de entrenamiento para lograr el mayor provecho de la misma. En la mayoría de los casos, da mejores oportunidades para la obtención de datos cualitativos, permite obtener información de forma amplia y abierta en dependencia de la relación que se logre establecer entre entrevistador y </a:t>
            </a:r>
            <a:r>
              <a:rPr lang="es-MX" sz="2000" dirty="0" smtClean="0"/>
              <a:t>entrevistado.</a:t>
            </a:r>
            <a:endParaRPr lang="es-MX" sz="2000" dirty="0"/>
          </a:p>
          <a:p>
            <a:pPr algn="just"/>
            <a:endParaRPr lang="es-ES" sz="2000" dirty="0" smtClean="0"/>
          </a:p>
          <a:p>
            <a:pPr algn="just"/>
            <a:r>
              <a:rPr lang="es-MX" sz="2000" dirty="0"/>
              <a:t>El </a:t>
            </a:r>
            <a:r>
              <a:rPr lang="es-MX" sz="2000" b="1" dirty="0"/>
              <a:t>experimento</a:t>
            </a:r>
            <a:r>
              <a:rPr lang="es-MX" sz="2000" dirty="0"/>
              <a:t> como método empírico se apoya generalmente en </a:t>
            </a:r>
            <a:r>
              <a:rPr lang="es-MX" sz="2000" dirty="0" smtClean="0"/>
              <a:t>probar </a:t>
            </a:r>
            <a:r>
              <a:rPr lang="es-MX" sz="2000" dirty="0"/>
              <a:t>las hipótesis que se plantean. La verificación experimental de la hipótesis a su vez exige el tratamiento estadístico de los datos y por tanto la cuantificación de las observaciones.</a:t>
            </a:r>
            <a:endParaRPr lang="es-ES" sz="2000" dirty="0"/>
          </a:p>
        </p:txBody>
      </p:sp>
    </p:spTree>
    <p:extLst>
      <p:ext uri="{BB962C8B-B14F-4D97-AF65-F5344CB8AC3E}">
        <p14:creationId xmlns:p14="http://schemas.microsoft.com/office/powerpoint/2010/main" val="176907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Metodología</a:t>
            </a:r>
            <a:r>
              <a:rPr lang="es-ES" altLang="es-ES" dirty="0"/>
              <a:t>. </a:t>
            </a:r>
            <a:r>
              <a:rPr lang="es-ES" altLang="es-ES" dirty="0" smtClean="0"/>
              <a:t>Concepto.</a:t>
            </a:r>
            <a:endParaRPr lang="en-US" altLang="es-ES" dirty="0" smtClean="0"/>
          </a:p>
        </p:txBody>
      </p:sp>
      <p:sp>
        <p:nvSpPr>
          <p:cNvPr id="16388" name="Text Box 3"/>
          <p:cNvSpPr txBox="1">
            <a:spLocks noChangeArrowheads="1"/>
          </p:cNvSpPr>
          <p:nvPr/>
        </p:nvSpPr>
        <p:spPr bwMode="auto">
          <a:xfrm>
            <a:off x="539552" y="1700213"/>
            <a:ext cx="8064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¿Significa lo mismo método que metodología?</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No, el método se refiere a las reglas generales para la búsqueda del conocimiento, mientras que la metodología incluye las indicaciones concretas de cómo deben aplicarse las reglas del método a condiciones específicas determinadas.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337554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Metodología</a:t>
            </a:r>
            <a:r>
              <a:rPr lang="es-ES" altLang="es-ES" dirty="0"/>
              <a:t>. </a:t>
            </a:r>
            <a:r>
              <a:rPr lang="es-ES" altLang="es-ES" dirty="0" smtClean="0"/>
              <a:t>Ejemplo.</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Para diagnosticar a un grupo de pacientes como hipertensos</a:t>
            </a:r>
            <a:r>
              <a:rPr lang="es-MX" altLang="es-ES" sz="2400"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Método: Lectura de la tensión arterial utilizando el esfigmómetro</a:t>
            </a:r>
            <a:r>
              <a:rPr lang="es-MX" altLang="es-ES" sz="2400"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Metodología: Las personas deben estar en reposo, sentadas o acostadas, la medición realizarse en ambos brazos y promediar los valores, siempre el mismo instrumento, el mismo ejecutor técnico, etc.</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62596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603052" y="2276872"/>
            <a:ext cx="80648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dirty="0">
                <a:solidFill>
                  <a:srgbClr val="FF0000"/>
                </a:solidFill>
              </a:rPr>
              <a:t>Si supiese qué es lo que estoy haciendo, no le llamaría investigación, ¿verdad</a:t>
            </a:r>
            <a:r>
              <a:rPr lang="es-MX" altLang="es-ES" dirty="0" smtClean="0">
                <a:solidFill>
                  <a:srgbClr val="FF0000"/>
                </a:solidFill>
              </a:rPr>
              <a:t>?</a:t>
            </a:r>
          </a:p>
          <a:p>
            <a:pPr algn="just" eaLnBrk="1" hangingPunct="1">
              <a:spcBef>
                <a:spcPct val="0"/>
              </a:spcBef>
              <a:buClrTx/>
              <a:buFontTx/>
              <a:buNone/>
            </a:pPr>
            <a:endParaRPr lang="es-MX" altLang="es-ES" dirty="0"/>
          </a:p>
          <a:p>
            <a:pPr algn="r" eaLnBrk="1" hangingPunct="1">
              <a:spcBef>
                <a:spcPct val="0"/>
              </a:spcBef>
              <a:buClrTx/>
              <a:buFontTx/>
              <a:buNone/>
            </a:pPr>
            <a:r>
              <a:rPr lang="es-MX" altLang="es-ES" dirty="0"/>
              <a:t>Albert Einstein</a:t>
            </a:r>
            <a:r>
              <a:rPr lang="es-MX" altLang="es-ES" b="1" dirty="0"/>
              <a:t>.</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15376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539552" y="1700213"/>
            <a:ext cx="8064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a:t>Concepto de Investigación científica</a:t>
            </a:r>
            <a:r>
              <a:rPr lang="es-MX" altLang="es-ES" sz="2400" u="sng" dirty="0" smtClean="0"/>
              <a:t>:</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smtClean="0"/>
              <a:t>Es </a:t>
            </a:r>
            <a:r>
              <a:rPr lang="es-MX" altLang="es-ES" sz="2400" dirty="0"/>
              <a:t>aquel proceso de carácter creativo que pretende encontrar respuestas a problemas trascendentes mediante la construcción teórica del objeto de investigación o mediante la introducción o creación de tecnologías.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505838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a:t>
            </a:r>
            <a:r>
              <a:rPr lang="es-ES" altLang="es-ES" dirty="0" smtClean="0"/>
              <a:t>.</a:t>
            </a:r>
            <a:endParaRPr lang="en-US" altLang="es-ES" dirty="0" smtClean="0"/>
          </a:p>
        </p:txBody>
      </p:sp>
      <p:sp>
        <p:nvSpPr>
          <p:cNvPr id="16388" name="Text Box 3"/>
          <p:cNvSpPr txBox="1">
            <a:spLocks noChangeArrowheads="1"/>
          </p:cNvSpPr>
          <p:nvPr/>
        </p:nvSpPr>
        <p:spPr bwMode="auto">
          <a:xfrm>
            <a:off x="539552" y="1700213"/>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a:t>Objeto de i</a:t>
            </a:r>
            <a:r>
              <a:rPr lang="es-MX" altLang="es-ES" sz="2400" u="sng" dirty="0" smtClean="0"/>
              <a:t>nvestigación:</a:t>
            </a:r>
          </a:p>
          <a:p>
            <a:pPr algn="just" eaLnBrk="1" hangingPunct="1">
              <a:spcBef>
                <a:spcPct val="0"/>
              </a:spcBef>
              <a:buClrTx/>
              <a:buFontTx/>
              <a:buNone/>
            </a:pPr>
            <a:endParaRPr lang="es-MX" altLang="es-ES" sz="2400" u="sng" dirty="0"/>
          </a:p>
          <a:p>
            <a:pPr algn="just" eaLnBrk="1" hangingPunct="1">
              <a:spcBef>
                <a:spcPct val="0"/>
              </a:spcBef>
              <a:buClrTx/>
              <a:buFontTx/>
              <a:buNone/>
            </a:pPr>
            <a:r>
              <a:rPr lang="es-MX" altLang="es-ES" sz="2400" dirty="0" smtClean="0"/>
              <a:t>Es </a:t>
            </a:r>
            <a:r>
              <a:rPr lang="es-MX" altLang="es-ES" sz="2400" dirty="0"/>
              <a:t>aquella parte de la realidad objetiva sobre el cual actúa el investigador tanto desde el punto de vista práctico como teórico con el fin de  solucionar  el problema </a:t>
            </a:r>
            <a:r>
              <a:rPr lang="es-MX" altLang="es-ES" sz="2400" dirty="0" smtClean="0"/>
              <a:t>dado.</a:t>
            </a:r>
            <a:endParaRPr lang="es-MX"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244968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616057"/>
            <a:ext cx="8064896"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ES" sz="2400" dirty="0"/>
              <a:t>La investigación científica es un proceso y por ello requiere de un </a:t>
            </a:r>
            <a:r>
              <a:rPr lang="es-ES" sz="2400" u="sng" dirty="0"/>
              <a:t>conjunto de acciones que se deben realizar para que el desarrollo de ésta llegue a su destino final</a:t>
            </a:r>
            <a:r>
              <a:rPr lang="es-ES" sz="2400" dirty="0"/>
              <a:t>. Estas acciones o etapas son</a:t>
            </a:r>
            <a:r>
              <a:rPr lang="es-ES" sz="2400" dirty="0" smtClean="0"/>
              <a:t>:</a:t>
            </a:r>
          </a:p>
          <a:p>
            <a:pPr>
              <a:buNone/>
            </a:pPr>
            <a:endParaRPr lang="es-ES" sz="2400" dirty="0"/>
          </a:p>
          <a:p>
            <a:pPr lvl="0"/>
            <a:r>
              <a:rPr lang="es-ES" sz="2400" dirty="0" smtClean="0"/>
              <a:t>Planificación</a:t>
            </a:r>
            <a:endParaRPr lang="es-ES" sz="2400" dirty="0"/>
          </a:p>
          <a:p>
            <a:pPr lvl="0"/>
            <a:r>
              <a:rPr lang="es-ES" sz="2400" dirty="0"/>
              <a:t>Organización</a:t>
            </a:r>
          </a:p>
          <a:p>
            <a:pPr lvl="0"/>
            <a:r>
              <a:rPr lang="es-ES" sz="2400" dirty="0"/>
              <a:t>Ejecución</a:t>
            </a:r>
          </a:p>
          <a:p>
            <a:pPr lvl="0"/>
            <a:r>
              <a:rPr lang="es-ES" sz="2400" dirty="0"/>
              <a:t>Evaluación</a:t>
            </a:r>
          </a:p>
          <a:p>
            <a:pPr lvl="0"/>
            <a:r>
              <a:rPr lang="es-ES" sz="2400" dirty="0"/>
              <a:t>Redacción del informe final</a:t>
            </a:r>
          </a:p>
          <a:p>
            <a:pPr lvl="0"/>
            <a:r>
              <a:rPr lang="es-ES" sz="2400" dirty="0"/>
              <a:t>Introducción de los resultados en la práctica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70628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pie de página 4"/>
          <p:cNvSpPr>
            <a:spLocks noGrp="1"/>
          </p:cNvSpPr>
          <p:nvPr>
            <p:ph type="ftr" sz="quarter" idx="11"/>
          </p:nvPr>
        </p:nvSpPr>
        <p:spPr>
          <a:noFill/>
        </p:spPr>
        <p:txBody>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s-ES" sz="1200" smtClean="0"/>
              <a:t>www.themegallery.com</a:t>
            </a:r>
          </a:p>
        </p:txBody>
      </p:sp>
      <p:sp>
        <p:nvSpPr>
          <p:cNvPr id="7172" name="Text Box 12"/>
          <p:cNvSpPr txBox="1">
            <a:spLocks noChangeArrowheads="1"/>
          </p:cNvSpPr>
          <p:nvPr/>
        </p:nvSpPr>
        <p:spPr bwMode="auto">
          <a:xfrm>
            <a:off x="395288" y="1557338"/>
            <a:ext cx="82978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MX" sz="2400" dirty="0" smtClean="0"/>
              <a:t>Sumario</a:t>
            </a:r>
            <a:r>
              <a:rPr lang="es-MX" sz="2400" dirty="0"/>
              <a:t>: </a:t>
            </a:r>
          </a:p>
          <a:p>
            <a:pPr>
              <a:defRPr/>
            </a:pPr>
            <a:endParaRPr lang="es-MX" sz="2400" dirty="0"/>
          </a:p>
          <a:p>
            <a:pPr marL="457200" indent="-457200">
              <a:buFont typeface="+mj-lt"/>
              <a:buAutoNum type="arabicPeriod"/>
              <a:defRPr/>
            </a:pPr>
            <a:r>
              <a:rPr lang="es-MX" sz="2400" dirty="0" smtClean="0"/>
              <a:t>La </a:t>
            </a:r>
            <a:r>
              <a:rPr lang="es-MX" sz="2400" dirty="0"/>
              <a:t>ciencia. Concepto. Método. Metodología.  </a:t>
            </a:r>
            <a:r>
              <a:rPr lang="es-MX" sz="2400" dirty="0" smtClean="0"/>
              <a:t>Concepto. La </a:t>
            </a:r>
            <a:r>
              <a:rPr lang="es-MX" sz="2400" dirty="0"/>
              <a:t>investigación científica. </a:t>
            </a:r>
            <a:r>
              <a:rPr lang="es-MX" sz="2400" dirty="0" smtClean="0"/>
              <a:t>Etapas.</a:t>
            </a:r>
            <a:endParaRPr lang="es-MX" sz="2400" dirty="0"/>
          </a:p>
          <a:p>
            <a:pPr marL="457200" indent="-457200">
              <a:buFont typeface="+mj-lt"/>
              <a:buAutoNum type="arabicPeriod"/>
              <a:defRPr/>
            </a:pPr>
            <a:r>
              <a:rPr lang="es-MX" sz="2400" dirty="0" smtClean="0"/>
              <a:t>Formulación </a:t>
            </a:r>
            <a:r>
              <a:rPr lang="es-MX" sz="2400" dirty="0"/>
              <a:t>del problema de investigación. Errores más frecuentes en los problemas de investigación.</a:t>
            </a:r>
          </a:p>
          <a:p>
            <a:pPr marL="457200" indent="-457200">
              <a:buFont typeface="+mj-lt"/>
              <a:buAutoNum type="arabicPeriod"/>
              <a:defRPr/>
            </a:pPr>
            <a:r>
              <a:rPr lang="es-MX" sz="2400" dirty="0"/>
              <a:t>Objetivos de investigación. Errores más frecuentes.</a:t>
            </a:r>
          </a:p>
          <a:p>
            <a:pPr marL="457200" indent="-457200">
              <a:buFont typeface="+mj-lt"/>
              <a:buAutoNum type="arabicPeriod"/>
              <a:defRPr/>
            </a:pPr>
            <a:r>
              <a:rPr lang="es-MX" sz="2400" dirty="0"/>
              <a:t>Hipótesis </a:t>
            </a:r>
            <a:r>
              <a:rPr lang="es-MX" sz="2400" dirty="0" smtClean="0"/>
              <a:t>investigativas.</a:t>
            </a:r>
            <a:endParaRPr lang="es-MX" sz="2400" dirty="0"/>
          </a:p>
        </p:txBody>
      </p:sp>
      <p:sp>
        <p:nvSpPr>
          <p:cNvPr id="12" name="Rectángulo 11"/>
          <p:cNvSpPr/>
          <p:nvPr/>
        </p:nvSpPr>
        <p:spPr>
          <a:xfrm>
            <a:off x="3681413" y="6553200"/>
            <a:ext cx="1854200" cy="29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angle 2"/>
          <p:cNvSpPr txBox="1">
            <a:spLocks noChangeArrowheads="1"/>
          </p:cNvSpPr>
          <p:nvPr/>
        </p:nvSpPr>
        <p:spPr bwMode="gray">
          <a:xfrm>
            <a:off x="1258888" y="908050"/>
            <a:ext cx="6211887" cy="4873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kern="1200">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panose="020B0604020202020204" pitchFamily="34" charset="0"/>
              </a:defRPr>
            </a:lvl2pPr>
            <a:lvl3pPr algn="r" rtl="0" eaLnBrk="0" fontAlgn="base" hangingPunct="0">
              <a:spcBef>
                <a:spcPct val="0"/>
              </a:spcBef>
              <a:spcAft>
                <a:spcPct val="0"/>
              </a:spcAft>
              <a:defRPr sz="3600" b="1">
                <a:solidFill>
                  <a:schemeClr val="tx1"/>
                </a:solidFill>
                <a:latin typeface="Arial" panose="020B0604020202020204" pitchFamily="34" charset="0"/>
              </a:defRPr>
            </a:lvl3pPr>
            <a:lvl4pPr algn="r" rtl="0" eaLnBrk="0" fontAlgn="base" hangingPunct="0">
              <a:spcBef>
                <a:spcPct val="0"/>
              </a:spcBef>
              <a:spcAft>
                <a:spcPct val="0"/>
              </a:spcAft>
              <a:defRPr sz="3600" b="1">
                <a:solidFill>
                  <a:schemeClr val="tx1"/>
                </a:solidFill>
                <a:latin typeface="Arial" panose="020B0604020202020204" pitchFamily="34" charset="0"/>
              </a:defRPr>
            </a:lvl4pPr>
            <a:lvl5pPr algn="r" rtl="0" eaLnBrk="0" fontAlgn="base" hangingPunct="0">
              <a:spcBef>
                <a:spcPct val="0"/>
              </a:spcBef>
              <a:spcAft>
                <a:spcPct val="0"/>
              </a:spcAft>
              <a:defRPr sz="3600" b="1">
                <a:solidFill>
                  <a:schemeClr val="tx1"/>
                </a:solidFill>
                <a:latin typeface="Arial" panose="020B0604020202020204" pitchFamily="34" charset="0"/>
              </a:defRPr>
            </a:lvl5pPr>
            <a:lvl6pPr marL="457200" algn="r" rtl="0" fontAlgn="base">
              <a:spcBef>
                <a:spcPct val="0"/>
              </a:spcBef>
              <a:spcAft>
                <a:spcPct val="0"/>
              </a:spcAft>
              <a:defRPr sz="3600" b="1">
                <a:solidFill>
                  <a:schemeClr val="tx1"/>
                </a:solidFill>
                <a:latin typeface="Arial" panose="020B0604020202020204" pitchFamily="34" charset="0"/>
              </a:defRPr>
            </a:lvl6pPr>
            <a:lvl7pPr marL="914400" algn="r" rtl="0" fontAlgn="base">
              <a:spcBef>
                <a:spcPct val="0"/>
              </a:spcBef>
              <a:spcAft>
                <a:spcPct val="0"/>
              </a:spcAft>
              <a:defRPr sz="3600" b="1">
                <a:solidFill>
                  <a:schemeClr val="tx1"/>
                </a:solidFill>
                <a:latin typeface="Arial" panose="020B0604020202020204" pitchFamily="34" charset="0"/>
              </a:defRPr>
            </a:lvl7pPr>
            <a:lvl8pPr marL="1371600" algn="r" rtl="0" fontAlgn="base">
              <a:spcBef>
                <a:spcPct val="0"/>
              </a:spcBef>
              <a:spcAft>
                <a:spcPct val="0"/>
              </a:spcAft>
              <a:defRPr sz="3600" b="1">
                <a:solidFill>
                  <a:schemeClr val="tx1"/>
                </a:solidFill>
                <a:latin typeface="Arial" panose="020B0604020202020204" pitchFamily="34" charset="0"/>
              </a:defRPr>
            </a:lvl8pPr>
            <a:lvl9pPr marL="1828800" algn="r" rtl="0" fontAlgn="base">
              <a:spcBef>
                <a:spcPct val="0"/>
              </a:spcBef>
              <a:spcAft>
                <a:spcPct val="0"/>
              </a:spcAft>
              <a:defRPr sz="3600" b="1">
                <a:solidFill>
                  <a:schemeClr val="tx1"/>
                </a:solidFill>
                <a:latin typeface="Arial" panose="020B0604020202020204" pitchFamily="34" charset="0"/>
              </a:defRPr>
            </a:lvl9pPr>
          </a:lstStyle>
          <a:p>
            <a:pPr algn="ctr" eaLnBrk="1" hangingPunct="1"/>
            <a:r>
              <a:rPr lang="es-ES" altLang="es-ES" dirty="0" smtClean="0"/>
              <a:t>CONFERENCIA 1</a:t>
            </a:r>
            <a:endParaRPr lang="en-US" altLang="es-ES" dirty="0" smtClean="0"/>
          </a:p>
        </p:txBody>
      </p:sp>
    </p:spTree>
    <p:extLst>
      <p:ext uri="{BB962C8B-B14F-4D97-AF65-F5344CB8AC3E}">
        <p14:creationId xmlns:p14="http://schemas.microsoft.com/office/powerpoint/2010/main" val="177362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Planificación</a:t>
            </a:r>
            <a:r>
              <a:rPr lang="es-MX" altLang="es-ES" sz="2400" u="sng" dirty="0"/>
              <a:t>:</a:t>
            </a:r>
            <a:r>
              <a:rPr lang="es-MX" altLang="es-ES" sz="2400" dirty="0"/>
              <a:t> Es una etapa compleja y difícil; constituye un proceso para determinar adónde ir y establecer los requisitos para llegar a ese punto de la manera más eficiente y eficaz posible; para ello se confecciona un esquema organizativo que sea capaz de evaluar su efectividad, y controle y facilite su ejecución. Esta etapa culmina con la elaboración del proyecto de investigación, elemental para el desarrollo de la investigación científica.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063877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Organización:</a:t>
            </a:r>
            <a:r>
              <a:rPr lang="es-MX" altLang="es-ES" sz="2400" dirty="0" smtClean="0"/>
              <a:t> Es </a:t>
            </a:r>
            <a:r>
              <a:rPr lang="es-MX" altLang="es-ES" sz="2400" dirty="0"/>
              <a:t>el proceso donde se ajusta lo planificado y se toman las determinaciones finales. En esta etapa se </a:t>
            </a:r>
            <a:r>
              <a:rPr lang="es-MX" altLang="es-ES" sz="2400" dirty="0" err="1" smtClean="0"/>
              <a:t>recepcionan</a:t>
            </a:r>
            <a:r>
              <a:rPr lang="es-MX" altLang="es-ES" sz="2400" dirty="0" smtClean="0"/>
              <a:t> </a:t>
            </a:r>
            <a:r>
              <a:rPr lang="es-MX" altLang="es-ES" sz="2400" dirty="0"/>
              <a:t>los recursos, se entrena el personal, se estudia y caracteriza el campo de estudio y se preparan y  validan los instrumentos.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01753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Ejecución</a:t>
            </a:r>
            <a:r>
              <a:rPr lang="es-MX" altLang="es-ES" sz="2400" u="sng" dirty="0"/>
              <a:t>:</a:t>
            </a:r>
            <a:r>
              <a:rPr lang="es-MX" altLang="es-ES" sz="2400" dirty="0"/>
              <a:t> Es donde se ejecutan lo planificado, y consta de los momentos siguientes: </a:t>
            </a:r>
            <a:endParaRPr lang="es-MX" altLang="es-ES" sz="2400" dirty="0" smtClean="0"/>
          </a:p>
          <a:p>
            <a:pPr algn="just" eaLnBrk="1" hangingPunct="1">
              <a:spcBef>
                <a:spcPct val="0"/>
              </a:spcBef>
              <a:buClrTx/>
              <a:buFontTx/>
              <a:buNone/>
            </a:pPr>
            <a:endParaRPr lang="es-MX" altLang="es-ES" sz="2400" dirty="0"/>
          </a:p>
          <a:p>
            <a:pPr marL="342900" indent="-342900" algn="just" eaLnBrk="1" hangingPunct="1">
              <a:spcBef>
                <a:spcPct val="0"/>
              </a:spcBef>
              <a:buClrTx/>
            </a:pPr>
            <a:r>
              <a:rPr lang="es-MX" altLang="es-ES" sz="2400" dirty="0" smtClean="0"/>
              <a:t>Recolección </a:t>
            </a:r>
            <a:r>
              <a:rPr lang="es-MX" altLang="es-ES" sz="2400" dirty="0"/>
              <a:t>de la información o base de datos.</a:t>
            </a:r>
          </a:p>
          <a:p>
            <a:pPr marL="342900" indent="-342900" algn="just" eaLnBrk="1" hangingPunct="1">
              <a:spcBef>
                <a:spcPct val="0"/>
              </a:spcBef>
              <a:buClrTx/>
            </a:pPr>
            <a:r>
              <a:rPr lang="es-MX" altLang="es-ES" sz="2400" dirty="0" smtClean="0"/>
              <a:t>Procesamiento </a:t>
            </a:r>
            <a:r>
              <a:rPr lang="es-MX" altLang="es-ES" sz="2400" dirty="0"/>
              <a:t>de la información.</a:t>
            </a:r>
          </a:p>
          <a:p>
            <a:pPr marL="342900" indent="-342900" algn="just" eaLnBrk="1" hangingPunct="1">
              <a:spcBef>
                <a:spcPct val="0"/>
              </a:spcBef>
              <a:buClrTx/>
            </a:pPr>
            <a:r>
              <a:rPr lang="es-MX" altLang="es-ES" sz="2400" dirty="0" smtClean="0"/>
              <a:t>Resumen </a:t>
            </a:r>
            <a:r>
              <a:rPr lang="es-MX" altLang="es-ES" sz="2400" dirty="0"/>
              <a:t>de la información (tablas, gráficos, esquemas, etc.).</a:t>
            </a:r>
          </a:p>
          <a:p>
            <a:pPr marL="342900" indent="-342900" algn="just" eaLnBrk="1" hangingPunct="1">
              <a:spcBef>
                <a:spcPct val="0"/>
              </a:spcBef>
              <a:buClrTx/>
            </a:pPr>
            <a:r>
              <a:rPr lang="es-MX" altLang="es-ES" sz="2400" dirty="0" smtClean="0"/>
              <a:t>Análisis </a:t>
            </a:r>
            <a:r>
              <a:rPr lang="es-MX" altLang="es-ES" sz="2400" dirty="0"/>
              <a:t>e interpretación de la información obtenida.</a:t>
            </a:r>
          </a:p>
          <a:p>
            <a:pPr marL="342900" indent="-342900" algn="just" eaLnBrk="1" hangingPunct="1">
              <a:spcBef>
                <a:spcPct val="0"/>
              </a:spcBef>
              <a:buClrTx/>
            </a:pPr>
            <a:r>
              <a:rPr lang="es-MX" altLang="es-ES" sz="2400" dirty="0" smtClean="0"/>
              <a:t>Elaboración </a:t>
            </a:r>
            <a:r>
              <a:rPr lang="es-MX" altLang="es-ES" sz="2400" dirty="0"/>
              <a:t>de las conclusiones y recomendaciones del trabajo.</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772219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808"/>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Evaluación</a:t>
            </a:r>
            <a:r>
              <a:rPr lang="es-MX" altLang="es-ES" sz="2400" u="sng" dirty="0"/>
              <a:t>:</a:t>
            </a:r>
            <a:r>
              <a:rPr lang="es-MX" altLang="es-ES" sz="2400" dirty="0"/>
              <a:t> En esta etapa se evalúa el cumplimiento de los objetivos y de los resultados esperados con respecto a aquellos que se han obtenido y se analiza los principales impactos de estos resultados en la práctica y los beneficios que ofrece a la sociedad dicha investigación. </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929687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908050"/>
            <a:ext cx="7848872" cy="487363"/>
          </a:xfrm>
          <a:solidFill>
            <a:schemeClr val="bg1"/>
          </a:solidFill>
        </p:spPr>
        <p:txBody>
          <a:bodyPr/>
          <a:lstStyle/>
          <a:p>
            <a:pPr algn="ctr" eaLnBrk="1" hangingPunct="1"/>
            <a:r>
              <a:rPr lang="es-ES" altLang="es-ES" dirty="0"/>
              <a:t>La investigación científica. </a:t>
            </a:r>
            <a:r>
              <a:rPr lang="es-ES" altLang="es-ES" dirty="0" smtClean="0"/>
              <a:t>Etapas.</a:t>
            </a:r>
            <a:endParaRPr lang="en-US" altLang="es-ES" dirty="0" smtClean="0"/>
          </a:p>
        </p:txBody>
      </p:sp>
      <p:sp>
        <p:nvSpPr>
          <p:cNvPr id="16388" name="Text Box 3"/>
          <p:cNvSpPr txBox="1">
            <a:spLocks noChangeArrowheads="1"/>
          </p:cNvSpPr>
          <p:nvPr/>
        </p:nvSpPr>
        <p:spPr bwMode="auto">
          <a:xfrm>
            <a:off x="539552" y="1700808"/>
            <a:ext cx="806489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u="sng" dirty="0" smtClean="0"/>
              <a:t>Redacción </a:t>
            </a:r>
            <a:r>
              <a:rPr lang="es-MX" altLang="es-ES" sz="2400" u="sng" dirty="0"/>
              <a:t>del informe final:</a:t>
            </a:r>
            <a:r>
              <a:rPr lang="es-MX" altLang="es-ES" sz="2400" dirty="0"/>
              <a:t> Es el documento donde se recogen todos los pormenores de la investigación en forma escrita y su propósito es la comunicación con la comunidad </a:t>
            </a:r>
            <a:r>
              <a:rPr lang="es-MX" altLang="es-ES" sz="2400" dirty="0" smtClean="0"/>
              <a:t>científica de los resultados del estudio.</a:t>
            </a:r>
          </a:p>
          <a:p>
            <a:pPr algn="just" eaLnBrk="1" hangingPunct="1">
              <a:spcBef>
                <a:spcPct val="0"/>
              </a:spcBef>
              <a:buClrTx/>
              <a:buFontTx/>
              <a:buNone/>
            </a:pPr>
            <a:endParaRPr lang="es-MX" altLang="es-ES" sz="2400" dirty="0"/>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u="sng" dirty="0" smtClean="0"/>
              <a:t>Introducción </a:t>
            </a:r>
            <a:r>
              <a:rPr lang="es-MX" altLang="es-ES" sz="2400" u="sng" dirty="0"/>
              <a:t>de los resultados en la práctica:</a:t>
            </a:r>
            <a:r>
              <a:rPr lang="es-MX" altLang="es-ES" sz="2400" dirty="0"/>
              <a:t> Consiste en la publicación o la introducción </a:t>
            </a:r>
            <a:r>
              <a:rPr lang="es-MX" altLang="es-ES" sz="2400" dirty="0" smtClean="0"/>
              <a:t>en la </a:t>
            </a:r>
            <a:r>
              <a:rPr lang="es-MX" altLang="es-ES" sz="2400" dirty="0"/>
              <a:t>práctica social del resultado </a:t>
            </a:r>
            <a:r>
              <a:rPr lang="es-MX" altLang="es-ES" sz="2400" dirty="0" smtClean="0"/>
              <a:t>obtenido a través de acciones de salud.</a:t>
            </a:r>
            <a:endParaRPr lang="es-MX"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4144886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395536" y="548680"/>
            <a:ext cx="7848872" cy="1008112"/>
          </a:xfrm>
          <a:solidFill>
            <a:schemeClr val="bg1"/>
          </a:solidFill>
        </p:spPr>
        <p:txBody>
          <a:bodyPr/>
          <a:lstStyle/>
          <a:p>
            <a:pPr algn="ctr" eaLnBrk="1" hangingPunct="1"/>
            <a:r>
              <a:rPr lang="es-MX" altLang="es-ES" sz="3200" dirty="0">
                <a:solidFill>
                  <a:srgbClr val="FF0000"/>
                </a:solidFill>
              </a:rPr>
              <a:t>¿Qué características posee el enfoque cuantitativo de investigación?</a:t>
            </a:r>
            <a:endParaRPr lang="en-US" altLang="es-ES" sz="3200" dirty="0" smtClean="0">
              <a:solidFill>
                <a:srgbClr val="FF0000"/>
              </a:solidFill>
            </a:endParaRP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Text Box 3"/>
          <p:cNvSpPr txBox="1">
            <a:spLocks noChangeArrowheads="1"/>
          </p:cNvSpPr>
          <p:nvPr/>
        </p:nvSpPr>
        <p:spPr bwMode="auto">
          <a:xfrm>
            <a:off x="287524" y="1636534"/>
            <a:ext cx="85689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El enfoque </a:t>
            </a:r>
            <a:r>
              <a:rPr lang="es-MX" altLang="es-ES" sz="2400" dirty="0" smtClean="0"/>
              <a:t>cuantitativo representa, </a:t>
            </a:r>
            <a:r>
              <a:rPr lang="es-MX" altLang="es-ES" sz="2400" dirty="0"/>
              <a:t>un conjunto de </a:t>
            </a:r>
            <a:r>
              <a:rPr lang="es-MX" altLang="es-ES" sz="2400" dirty="0" smtClean="0"/>
              <a:t>procesos, </a:t>
            </a:r>
            <a:r>
              <a:rPr lang="es-MX" altLang="es-ES" sz="2400" dirty="0"/>
              <a:t>es secuencial y probatorio. </a:t>
            </a:r>
            <a:r>
              <a:rPr lang="es-MX" altLang="es-ES" sz="2400" dirty="0">
                <a:solidFill>
                  <a:srgbClr val="FF0000"/>
                </a:solidFill>
              </a:rPr>
              <a:t>Cada etapa precede a la siguiente y no podemos “brincar” o eludir pasos.  El orden es riguroso, aunque desde luego, podemos redefinir alguna fase</a:t>
            </a:r>
            <a:r>
              <a:rPr lang="es-MX" altLang="es-ES" sz="2400" dirty="0"/>
              <a:t>. Parte de una idea que va acotándose y, una vez delimitada, se derivan preguntas de </a:t>
            </a:r>
            <a:r>
              <a:rPr lang="es-MX" altLang="es-ES" sz="2400" dirty="0" smtClean="0"/>
              <a:t>investigación y objetivos, </a:t>
            </a:r>
            <a:r>
              <a:rPr lang="es-MX" altLang="es-ES" sz="2400" dirty="0"/>
              <a:t>se revisa la literatura y se construye un marco o una perspectiva teórica. De las preguntas se establecen hipótesis y determinan variables; se traza un plan para probarlas (diseño); se miden las variables en un determinado contexto; se analizan las mediciones obtenidas utilizando métodos estadísticos, y se extrae una serie de conclusiones respecto de la o las hipótesis.</a:t>
            </a:r>
          </a:p>
        </p:txBody>
      </p:sp>
    </p:spTree>
    <p:extLst>
      <p:ext uri="{BB962C8B-B14F-4D97-AF65-F5344CB8AC3E}">
        <p14:creationId xmlns:p14="http://schemas.microsoft.com/office/powerpoint/2010/main" val="694077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Imagen 8"/>
          <p:cNvPicPr/>
          <p:nvPr/>
        </p:nvPicPr>
        <p:blipFill>
          <a:blip r:embed="rId2"/>
          <a:stretch>
            <a:fillRect/>
          </a:stretch>
        </p:blipFill>
        <p:spPr>
          <a:xfrm>
            <a:off x="179512" y="1739310"/>
            <a:ext cx="8784976" cy="4570010"/>
          </a:xfrm>
          <a:prstGeom prst="rect">
            <a:avLst/>
          </a:prstGeom>
        </p:spPr>
      </p:pic>
      <p:grpSp>
        <p:nvGrpSpPr>
          <p:cNvPr id="8" name="Grupo 7"/>
          <p:cNvGrpSpPr/>
          <p:nvPr/>
        </p:nvGrpSpPr>
        <p:grpSpPr>
          <a:xfrm>
            <a:off x="3644900" y="44450"/>
            <a:ext cx="3879428" cy="1312292"/>
            <a:chOff x="3644900" y="44450"/>
            <a:chExt cx="3879428" cy="1312292"/>
          </a:xfrm>
        </p:grpSpPr>
        <p:sp>
          <p:nvSpPr>
            <p:cNvPr id="10" name="Rectángulo 9"/>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Rectángulo 10"/>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253937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8610" name="Rectangle 2"/>
          <p:cNvSpPr>
            <a:spLocks noGrp="1" noChangeArrowheads="1"/>
          </p:cNvSpPr>
          <p:nvPr>
            <p:ph type="title"/>
          </p:nvPr>
        </p:nvSpPr>
        <p:spPr>
          <a:xfrm>
            <a:off x="719336" y="539415"/>
            <a:ext cx="6804992" cy="563563"/>
          </a:xfrm>
        </p:spPr>
        <p:txBody>
          <a:bodyPr/>
          <a:lstStyle/>
          <a:p>
            <a:r>
              <a:rPr lang="es-MX" sz="2400" dirty="0" smtClean="0"/>
              <a:t>¿Qué características posee el enfoque</a:t>
            </a:r>
            <a:br>
              <a:rPr lang="es-MX" sz="2400" dirty="0" smtClean="0"/>
            </a:br>
            <a:r>
              <a:rPr lang="es-MX" sz="2400" dirty="0" smtClean="0">
                <a:solidFill>
                  <a:srgbClr val="FF0000"/>
                </a:solidFill>
              </a:rPr>
              <a:t>cualitativo</a:t>
            </a:r>
            <a:r>
              <a:rPr lang="es-MX" sz="2400" dirty="0" smtClean="0"/>
              <a:t> de investigación?</a:t>
            </a:r>
            <a:endParaRPr lang="en-US" sz="2400" dirty="0"/>
          </a:p>
        </p:txBody>
      </p:sp>
      <p:sp>
        <p:nvSpPr>
          <p:cNvPr id="5" name="Rectangle 3"/>
          <p:cNvSpPr txBox="1">
            <a:spLocks noChangeArrowheads="1"/>
          </p:cNvSpPr>
          <p:nvPr/>
        </p:nvSpPr>
        <p:spPr bwMode="auto">
          <a:xfrm>
            <a:off x="179512" y="1356742"/>
            <a:ext cx="878497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Tx/>
              <a:buNone/>
            </a:pPr>
            <a:r>
              <a:rPr lang="es-MX" sz="2400" b="0" dirty="0" smtClean="0">
                <a:solidFill>
                  <a:schemeClr val="tx1">
                    <a:lumMod val="75000"/>
                  </a:schemeClr>
                </a:solidFill>
              </a:rPr>
              <a:t>El enfoque cualitativo también se guía por áreas o temas significativos de investigación. Sin embargo, en lugar de que la claridad sobre las preguntas de investigación e hipótesis preceda a la recolección y el análisis de los datos (como en la mayoría de los estudios cuantitativos), los estudios cualitativos </a:t>
            </a:r>
            <a:r>
              <a:rPr lang="es-MX" sz="2400" dirty="0" smtClean="0">
                <a:solidFill>
                  <a:srgbClr val="FF0000"/>
                </a:solidFill>
              </a:rPr>
              <a:t>pueden desarrollar preguntas e hipótesis antes, durante o después de la recolección y el análisis de los datos</a:t>
            </a:r>
            <a:r>
              <a:rPr lang="es-MX" sz="2400" b="0" dirty="0" smtClean="0">
                <a:solidFill>
                  <a:schemeClr val="tx1">
                    <a:lumMod val="75000"/>
                  </a:schemeClr>
                </a:solidFill>
              </a:rPr>
              <a:t>. Con frecuencia, estas actividades sirven, primero, para descubrir cuáles son las preguntas de investigación más importantes; y después, para perfeccionarlas y responderlas. La acción indagatoria se mueve de manera dinámica en ambos sentidos: entre los hechos y su interpretación, y resulta un proceso más bien “circular” en el que la secuencia no siempre es la misma, pues varía con cada estudio.</a:t>
            </a:r>
            <a:endParaRPr lang="es-ES" sz="2400" b="0" dirty="0">
              <a:solidFill>
                <a:schemeClr val="tx1">
                  <a:lumMod val="75000"/>
                </a:schemeClr>
              </a:solidFill>
            </a:endParaRPr>
          </a:p>
        </p:txBody>
      </p:sp>
    </p:spTree>
    <p:extLst>
      <p:ext uri="{BB962C8B-B14F-4D97-AF65-F5344CB8AC3E}">
        <p14:creationId xmlns:p14="http://schemas.microsoft.com/office/powerpoint/2010/main" val="1646710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8610" name="Rectangle 2"/>
          <p:cNvSpPr>
            <a:spLocks noGrp="1" noChangeArrowheads="1"/>
          </p:cNvSpPr>
          <p:nvPr>
            <p:ph type="title"/>
          </p:nvPr>
        </p:nvSpPr>
        <p:spPr>
          <a:xfrm>
            <a:off x="197396" y="1672791"/>
            <a:ext cx="3447504" cy="316049"/>
          </a:xfrm>
        </p:spPr>
        <p:txBody>
          <a:bodyPr/>
          <a:lstStyle/>
          <a:p>
            <a:pPr algn="l"/>
            <a:r>
              <a:rPr lang="es-MX" sz="1600" b="0" dirty="0" smtClean="0"/>
              <a:t>Figura 1.2 Proceso cualitativo</a:t>
            </a:r>
            <a:endParaRPr lang="en-US" sz="1600" b="0" dirty="0"/>
          </a:p>
        </p:txBody>
      </p:sp>
      <p:pic>
        <p:nvPicPr>
          <p:cNvPr id="2" name="Imagen 1"/>
          <p:cNvPicPr>
            <a:picLocks noChangeAspect="1"/>
          </p:cNvPicPr>
          <p:nvPr/>
        </p:nvPicPr>
        <p:blipFill>
          <a:blip r:embed="rId2"/>
          <a:stretch>
            <a:fillRect/>
          </a:stretch>
        </p:blipFill>
        <p:spPr>
          <a:xfrm>
            <a:off x="0" y="1988840"/>
            <a:ext cx="9144000" cy="3867919"/>
          </a:xfrm>
          <a:prstGeom prst="rect">
            <a:avLst/>
          </a:prstGeom>
        </p:spPr>
      </p:pic>
    </p:spTree>
    <p:extLst>
      <p:ext uri="{BB962C8B-B14F-4D97-AF65-F5344CB8AC3E}">
        <p14:creationId xmlns:p14="http://schemas.microsoft.com/office/powerpoint/2010/main" val="1736613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8610" name="Rectangle 2"/>
          <p:cNvSpPr>
            <a:spLocks noGrp="1" noChangeArrowheads="1"/>
          </p:cNvSpPr>
          <p:nvPr>
            <p:ph type="title"/>
          </p:nvPr>
        </p:nvSpPr>
        <p:spPr>
          <a:xfrm>
            <a:off x="251520" y="605172"/>
            <a:ext cx="7391400" cy="563563"/>
          </a:xfrm>
        </p:spPr>
        <p:txBody>
          <a:bodyPr/>
          <a:lstStyle/>
          <a:p>
            <a:r>
              <a:rPr lang="es-ES" sz="3200" dirty="0" smtClean="0"/>
              <a:t>Algunas de las principales diferencias entre ambos enfoques</a:t>
            </a:r>
            <a:endParaRPr lang="es-ES" sz="3200" dirty="0"/>
          </a:p>
        </p:txBody>
      </p:sp>
      <p:graphicFrame>
        <p:nvGraphicFramePr>
          <p:cNvPr id="6" name="Diagrama 5"/>
          <p:cNvGraphicFramePr/>
          <p:nvPr>
            <p:extLst/>
          </p:nvPr>
        </p:nvGraphicFramePr>
        <p:xfrm>
          <a:off x="539552" y="1124744"/>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380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pie de página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a:t>www.themegallery.com</a:t>
            </a:r>
          </a:p>
        </p:txBody>
      </p:sp>
      <p:sp>
        <p:nvSpPr>
          <p:cNvPr id="4099" name="Rectangle 2"/>
          <p:cNvSpPr>
            <a:spLocks noGrp="1" noChangeArrowheads="1"/>
          </p:cNvSpPr>
          <p:nvPr>
            <p:ph type="title"/>
          </p:nvPr>
        </p:nvSpPr>
        <p:spPr>
          <a:xfrm>
            <a:off x="4859338" y="908050"/>
            <a:ext cx="2611437" cy="487363"/>
          </a:xfrm>
          <a:solidFill>
            <a:schemeClr val="bg1"/>
          </a:solidFill>
        </p:spPr>
        <p:txBody>
          <a:bodyPr/>
          <a:lstStyle/>
          <a:p>
            <a:pPr algn="ctr" eaLnBrk="1" hangingPunct="1"/>
            <a:r>
              <a:rPr lang="es-ES" altLang="es-ES" smtClean="0"/>
              <a:t>Objetivos:</a:t>
            </a:r>
            <a:endParaRPr lang="en-US" altLang="es-ES" smtClean="0"/>
          </a:p>
        </p:txBody>
      </p:sp>
      <p:sp>
        <p:nvSpPr>
          <p:cNvPr id="4100" name="Text Box 12"/>
          <p:cNvSpPr txBox="1">
            <a:spLocks noChangeArrowheads="1"/>
          </p:cNvSpPr>
          <p:nvPr/>
        </p:nvSpPr>
        <p:spPr bwMode="auto">
          <a:xfrm>
            <a:off x="1763713" y="1900238"/>
            <a:ext cx="70564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Explicar los conceptos de ciencia, método y metodología </a:t>
            </a:r>
            <a:r>
              <a:rPr lang="es-MX" altLang="es-ES" sz="2800" dirty="0" smtClean="0"/>
              <a:t>científica</a:t>
            </a:r>
            <a:r>
              <a:rPr lang="es-MX" altLang="es-ES" sz="2800" dirty="0"/>
              <a:t>, además de investigación </a:t>
            </a:r>
            <a:r>
              <a:rPr lang="es-MX" altLang="es-ES" sz="2800" dirty="0" smtClean="0"/>
              <a:t>científica.</a:t>
            </a:r>
            <a:endParaRPr lang="es-ES_tradnl" altLang="es-ES" sz="2800" dirty="0"/>
          </a:p>
        </p:txBody>
      </p:sp>
      <p:grpSp>
        <p:nvGrpSpPr>
          <p:cNvPr id="4101" name="Grupo 1"/>
          <p:cNvGrpSpPr>
            <a:grpSpLocks/>
          </p:cNvGrpSpPr>
          <p:nvPr/>
        </p:nvGrpSpPr>
        <p:grpSpPr bwMode="auto">
          <a:xfrm>
            <a:off x="684213" y="1900238"/>
            <a:ext cx="762000" cy="665162"/>
            <a:chOff x="684213" y="1916113"/>
            <a:chExt cx="762000" cy="665162"/>
          </a:xfrm>
        </p:grpSpPr>
        <p:grpSp>
          <p:nvGrpSpPr>
            <p:cNvPr id="4111" name="Group 3"/>
            <p:cNvGrpSpPr>
              <a:grpSpLocks/>
            </p:cNvGrpSpPr>
            <p:nvPr/>
          </p:nvGrpSpPr>
          <p:grpSpPr bwMode="auto">
            <a:xfrm>
              <a:off x="684213" y="1916113"/>
              <a:ext cx="762000" cy="665162"/>
              <a:chOff x="1110" y="2656"/>
              <a:chExt cx="1549" cy="1351"/>
            </a:xfrm>
          </p:grpSpPr>
          <p:sp>
            <p:nvSpPr>
              <p:cNvPr id="411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1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12"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1</a:t>
              </a:r>
            </a:p>
          </p:txBody>
        </p:sp>
      </p:grpSp>
      <p:sp>
        <p:nvSpPr>
          <p:cNvPr id="11" name="Rectángulo 10"/>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2" name="Rectángulo 11"/>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pSp>
        <p:nvGrpSpPr>
          <p:cNvPr id="4104" name="Grupo 12"/>
          <p:cNvGrpSpPr>
            <a:grpSpLocks/>
          </p:cNvGrpSpPr>
          <p:nvPr/>
        </p:nvGrpSpPr>
        <p:grpSpPr bwMode="auto">
          <a:xfrm>
            <a:off x="690563" y="3627438"/>
            <a:ext cx="762000" cy="665162"/>
            <a:chOff x="684213" y="1916113"/>
            <a:chExt cx="762000" cy="665162"/>
          </a:xfrm>
        </p:grpSpPr>
        <p:grpSp>
          <p:nvGrpSpPr>
            <p:cNvPr id="4106" name="Group 3"/>
            <p:cNvGrpSpPr>
              <a:grpSpLocks/>
            </p:cNvGrpSpPr>
            <p:nvPr/>
          </p:nvGrpSpPr>
          <p:grpSpPr bwMode="auto">
            <a:xfrm>
              <a:off x="684213" y="1916113"/>
              <a:ext cx="762000" cy="665162"/>
              <a:chOff x="1110" y="2656"/>
              <a:chExt cx="1549" cy="1351"/>
            </a:xfrm>
          </p:grpSpPr>
          <p:sp>
            <p:nvSpPr>
              <p:cNvPr id="410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410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s-ES"/>
              </a:p>
            </p:txBody>
          </p:sp>
        </p:grpSp>
        <p:sp>
          <p:nvSpPr>
            <p:cNvPr id="4107" name="Text Box 13"/>
            <p:cNvSpPr txBox="1">
              <a:spLocks noChangeArrowheads="1"/>
            </p:cNvSpPr>
            <p:nvPr/>
          </p:nvSpPr>
          <p:spPr bwMode="gray">
            <a:xfrm>
              <a:off x="900113" y="19891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ES" sz="2400" b="1">
                  <a:solidFill>
                    <a:schemeClr val="bg1"/>
                  </a:solidFill>
                </a:rPr>
                <a:t>2</a:t>
              </a:r>
            </a:p>
          </p:txBody>
        </p:sp>
      </p:grpSp>
      <p:sp>
        <p:nvSpPr>
          <p:cNvPr id="4105" name="Text Box 12"/>
          <p:cNvSpPr txBox="1">
            <a:spLocks noChangeArrowheads="1"/>
          </p:cNvSpPr>
          <p:nvPr/>
        </p:nvSpPr>
        <p:spPr bwMode="auto">
          <a:xfrm>
            <a:off x="1763713" y="3627438"/>
            <a:ext cx="70564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800" dirty="0"/>
              <a:t>Explicar la relación entre idea, problema, objetivos a hipótesis de investigación.</a:t>
            </a:r>
          </a:p>
        </p:txBody>
      </p:sp>
    </p:spTree>
    <p:extLst>
      <p:ext uri="{BB962C8B-B14F-4D97-AF65-F5344CB8AC3E}">
        <p14:creationId xmlns:p14="http://schemas.microsoft.com/office/powerpoint/2010/main" val="3130047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6" name="Diagrama 5"/>
          <p:cNvGraphicFramePr/>
          <p:nvPr>
            <p:extLst/>
          </p:nvPr>
        </p:nvGraphicFramePr>
        <p:xfrm>
          <a:off x="539552" y="1124744"/>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770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aphicFrame>
        <p:nvGraphicFramePr>
          <p:cNvPr id="6" name="Diagrama 5"/>
          <p:cNvGraphicFramePr/>
          <p:nvPr>
            <p:extLst/>
          </p:nvPr>
        </p:nvGraphicFramePr>
        <p:xfrm>
          <a:off x="539552" y="1124744"/>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878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46" name="Rectangle 2"/>
          <p:cNvSpPr>
            <a:spLocks noGrp="1" noChangeArrowheads="1"/>
          </p:cNvSpPr>
          <p:nvPr>
            <p:ph type="title"/>
          </p:nvPr>
        </p:nvSpPr>
        <p:spPr>
          <a:xfrm>
            <a:off x="107504" y="493366"/>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Ideas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785813" y="2214563"/>
            <a:ext cx="7862887" cy="3000375"/>
          </a:xfrm>
          <a:prstGeom prst="rect">
            <a:avLst/>
          </a:prstGeom>
          <a:noFill/>
          <a:ln w="9525">
            <a:noFill/>
            <a:miter lim="800000"/>
            <a:headEnd/>
            <a:tailEnd/>
          </a:ln>
        </p:spPr>
        <p:txBody>
          <a:bodyPr anchor="ctr"/>
          <a:lstStyle/>
          <a:p>
            <a:pPr algn="just">
              <a:lnSpc>
                <a:spcPct val="150000"/>
              </a:lnSpc>
              <a:defRPr/>
            </a:pPr>
            <a:r>
              <a:rPr lang="es-ES" sz="2400" b="1" dirty="0">
                <a:latin typeface="Arial" charset="0"/>
              </a:rPr>
              <a:t>Las investigaciones se originan en ideas. Para iniciar una investigación siempre se necesita una idea; las ideas constituyen el primer acercamiento a la realidad que habrá de investigarse.</a:t>
            </a:r>
            <a:endParaRPr lang="en-US" sz="2400" b="1" kern="0" dirty="0">
              <a:latin typeface="Times New Roman" pitchFamily="18" charset="0"/>
              <a:ea typeface="+mj-ea"/>
              <a:cs typeface="Times New Roman"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807212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46" name="Rectangle 2"/>
          <p:cNvSpPr>
            <a:spLocks noGrp="1" noChangeArrowheads="1"/>
          </p:cNvSpPr>
          <p:nvPr>
            <p:ph type="title"/>
          </p:nvPr>
        </p:nvSpPr>
        <p:spPr>
          <a:xfrm>
            <a:off x="107504" y="493366"/>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Ideas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6" name="Imagen 5"/>
          <p:cNvPicPr/>
          <p:nvPr/>
        </p:nvPicPr>
        <p:blipFill>
          <a:blip r:embed="rId2"/>
          <a:stretch>
            <a:fillRect/>
          </a:stretch>
        </p:blipFill>
        <p:spPr>
          <a:xfrm>
            <a:off x="179512" y="1739310"/>
            <a:ext cx="8784976" cy="4570010"/>
          </a:xfrm>
          <a:prstGeom prst="rect">
            <a:avLst/>
          </a:prstGeom>
        </p:spPr>
      </p:pic>
      <p:sp>
        <p:nvSpPr>
          <p:cNvPr id="2" name="Rectángulo 1"/>
          <p:cNvSpPr/>
          <p:nvPr/>
        </p:nvSpPr>
        <p:spPr>
          <a:xfrm>
            <a:off x="611560" y="2996952"/>
            <a:ext cx="504056"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16177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ES_tradnl" smtClean="0">
                <a:latin typeface="Times New Roman" panose="02020603050405020304" pitchFamily="18" charset="0"/>
                <a:cs typeface="Times New Roman" panose="02020603050405020304" pitchFamily="18" charset="0"/>
              </a:rPr>
              <a:t>Ideas</a:t>
            </a:r>
            <a:endParaRPr lang="en-US"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latin typeface="Arial" charset="0"/>
              </a:rPr>
              <a:t>Existe una gran variedad de fuentes que pueden generar ideas de investigación, entre las cuales podemos mencionar las experiencias individuales, materiales escritos (libros, revistas, periódicos y tesis), teorías, descubrimientos producto de investigaciones, conversaciones personales, observaciones de hechos, creencias e incluso presentimientos.</a:t>
            </a:r>
            <a:endParaRPr lang="en-US" sz="2400" b="1" kern="0" dirty="0">
              <a:latin typeface="Times New Roman" pitchFamily="18" charset="0"/>
              <a:ea typeface="+mj-ea"/>
              <a:cs typeface="Times New Roman"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95528" y="995269"/>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53166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242" name="Rectangle 2"/>
          <p:cNvSpPr>
            <a:spLocks noGrp="1" noChangeArrowheads="1"/>
          </p:cNvSpPr>
          <p:nvPr>
            <p:ph type="title"/>
          </p:nvPr>
        </p:nvSpPr>
        <p:spPr>
          <a:xfrm>
            <a:off x="3203848" y="627549"/>
            <a:ext cx="4176464" cy="563562"/>
          </a:xfrm>
        </p:spPr>
        <p:txBody>
          <a:bodyPr/>
          <a:lstStyle/>
          <a:p>
            <a:pPr eaLnBrk="1" hangingPunct="1"/>
            <a:r>
              <a:rPr lang="es-ES_tradnl" sz="2800" dirty="0" smtClean="0">
                <a:latin typeface="Times New Roman" panose="02020603050405020304" pitchFamily="18" charset="0"/>
                <a:cs typeface="Times New Roman" panose="02020603050405020304" pitchFamily="18" charset="0"/>
              </a:rPr>
              <a:t>INTRODUCCIÓN</a:t>
            </a:r>
            <a:endParaRPr lang="en-US" sz="2800"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latin typeface="Arial" charset="0"/>
              </a:rPr>
              <a:t>La introducción del diseño de investigación es </a:t>
            </a:r>
            <a:r>
              <a:rPr lang="es-ES" sz="2400" b="1" dirty="0">
                <a:solidFill>
                  <a:srgbClr val="FF0000"/>
                </a:solidFill>
                <a:latin typeface="Arial" charset="0"/>
              </a:rPr>
              <a:t>un resumen donde se demuestra la necesidad de desarrollar la investigación para resolver un problema científico</a:t>
            </a:r>
            <a:r>
              <a:rPr lang="es-ES" sz="2400" b="1" dirty="0">
                <a:latin typeface="Arial" charset="0"/>
              </a:rPr>
              <a:t> que se presenta en la vida social.</a:t>
            </a:r>
            <a:endParaRPr lang="en-US" sz="2400" b="1" kern="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047971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2"/>
          <p:cNvSpPr txBox="1">
            <a:spLocks noChangeArrowheads="1"/>
          </p:cNvSpPr>
          <p:nvPr/>
        </p:nvSpPr>
        <p:spPr bwMode="black">
          <a:xfrm>
            <a:off x="500063" y="1214438"/>
            <a:ext cx="8215312" cy="5214937"/>
          </a:xfrm>
          <a:prstGeom prst="rect">
            <a:avLst/>
          </a:prstGeom>
          <a:noFill/>
          <a:ln w="9525">
            <a:noFill/>
            <a:miter lim="800000"/>
            <a:headEnd/>
            <a:tailEnd/>
          </a:ln>
        </p:spPr>
        <p:txBody>
          <a:bodyPr anchor="ctr"/>
          <a:lstStyle/>
          <a:p>
            <a:pPr algn="just">
              <a:lnSpc>
                <a:spcPct val="150000"/>
              </a:lnSpc>
              <a:defRPr/>
            </a:pPr>
            <a:r>
              <a:rPr lang="es-ES" sz="2400" b="1" dirty="0" smtClean="0">
                <a:latin typeface="Arial" charset="0"/>
              </a:rPr>
              <a:t>Bibliografía que incluye: </a:t>
            </a:r>
            <a:r>
              <a:rPr lang="es-ES" sz="2400" dirty="0" smtClean="0">
                <a:latin typeface="Arial" charset="0"/>
              </a:rPr>
              <a:t>la </a:t>
            </a:r>
            <a:r>
              <a:rPr lang="es-ES" sz="2400" dirty="0">
                <a:latin typeface="Arial" charset="0"/>
              </a:rPr>
              <a:t>más relevante y </a:t>
            </a:r>
            <a:r>
              <a:rPr lang="es-ES" sz="2400" dirty="0" smtClean="0">
                <a:latin typeface="Arial" charset="0"/>
              </a:rPr>
              <a:t>reciente.</a:t>
            </a:r>
          </a:p>
          <a:p>
            <a:pPr algn="just">
              <a:lnSpc>
                <a:spcPct val="150000"/>
              </a:lnSpc>
              <a:defRPr/>
            </a:pPr>
            <a:r>
              <a:rPr lang="es-ES" sz="2400" b="1" dirty="0" smtClean="0">
                <a:latin typeface="Arial" charset="0"/>
              </a:rPr>
              <a:t>Sentido de exposición de los ante</a:t>
            </a:r>
            <a:r>
              <a:rPr lang="es-MX" sz="2400" b="1" dirty="0" smtClean="0">
                <a:latin typeface="Arial" charset="0"/>
              </a:rPr>
              <a:t>cedentes: </a:t>
            </a:r>
            <a:r>
              <a:rPr lang="es-MX" sz="2400" dirty="0" smtClean="0">
                <a:latin typeface="Arial" charset="0"/>
              </a:rPr>
              <a:t>de </a:t>
            </a:r>
            <a:r>
              <a:rPr lang="es-MX" sz="2400" dirty="0">
                <a:latin typeface="Arial" charset="0"/>
              </a:rPr>
              <a:t>lo general a lo </a:t>
            </a:r>
            <a:r>
              <a:rPr lang="es-MX" sz="2400" dirty="0" smtClean="0">
                <a:latin typeface="Arial" charset="0"/>
              </a:rPr>
              <a:t>particular (a nivel mundial, continental, de país, provincia, municipio, etc.)</a:t>
            </a:r>
            <a:r>
              <a:rPr lang="es-ES" sz="2400" dirty="0" smtClean="0">
                <a:latin typeface="Arial" charset="0"/>
              </a:rPr>
              <a:t>.</a:t>
            </a:r>
          </a:p>
          <a:p>
            <a:pPr algn="just">
              <a:lnSpc>
                <a:spcPct val="150000"/>
              </a:lnSpc>
              <a:defRPr/>
            </a:pPr>
            <a:r>
              <a:rPr lang="es-ES" sz="2400" b="1" dirty="0" smtClean="0">
                <a:latin typeface="Arial" charset="0"/>
              </a:rPr>
              <a:t>Funciones:</a:t>
            </a:r>
          </a:p>
          <a:p>
            <a:pPr marL="457200" indent="-457200" algn="just">
              <a:lnSpc>
                <a:spcPct val="150000"/>
              </a:lnSpc>
              <a:buFont typeface="+mj-lt"/>
              <a:buAutoNum type="arabicPeriod"/>
              <a:defRPr/>
            </a:pPr>
            <a:r>
              <a:rPr lang="es-ES" sz="2400" dirty="0" smtClean="0">
                <a:latin typeface="Arial" charset="0"/>
              </a:rPr>
              <a:t>Argumentar que </a:t>
            </a:r>
            <a:r>
              <a:rPr lang="es-ES" sz="2400" dirty="0">
                <a:latin typeface="Arial" charset="0"/>
              </a:rPr>
              <a:t>las preguntas de la investigación tienen fundamento, que derivan en posibles respuestas o hipótesis de </a:t>
            </a:r>
            <a:r>
              <a:rPr lang="es-ES" sz="2400" dirty="0" smtClean="0">
                <a:latin typeface="Arial" charset="0"/>
              </a:rPr>
              <a:t>trabajo.</a:t>
            </a:r>
          </a:p>
          <a:p>
            <a:pPr marL="457200" indent="-457200" algn="just">
              <a:lnSpc>
                <a:spcPct val="150000"/>
              </a:lnSpc>
              <a:buFont typeface="+mj-lt"/>
              <a:buAutoNum type="arabicPeriod"/>
              <a:defRPr/>
            </a:pPr>
            <a:r>
              <a:rPr lang="es-ES" sz="2400" dirty="0" smtClean="0">
                <a:latin typeface="Arial" charset="0"/>
              </a:rPr>
              <a:t>Describir </a:t>
            </a:r>
            <a:r>
              <a:rPr lang="es-ES" sz="2400" dirty="0">
                <a:latin typeface="Arial" charset="0"/>
              </a:rPr>
              <a:t>detalladamente la información previa que </a:t>
            </a:r>
            <a:r>
              <a:rPr lang="es-ES" sz="2400" dirty="0" smtClean="0">
                <a:latin typeface="Arial" charset="0"/>
              </a:rPr>
              <a:t>se posee.</a:t>
            </a:r>
            <a:endParaRPr lang="en-US" sz="2400" kern="0" dirty="0">
              <a:latin typeface="Times New Roman" pitchFamily="18" charset="0"/>
              <a:ea typeface="+mj-ea"/>
              <a:cs typeface="Times New Roman"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932115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s-MX" sz="2400" b="1" dirty="0" smtClean="0"/>
              <a:t>Se hace mención a otras </a:t>
            </a:r>
            <a:r>
              <a:rPr lang="es-MX" sz="2400" b="1" dirty="0"/>
              <a:t>investigaciones que con anterioridad se han desarrollado con el mismo propósito, señalando las limitaciones que han provocado que las </a:t>
            </a:r>
            <a:r>
              <a:rPr lang="es-MX" sz="2400" b="1" dirty="0" smtClean="0"/>
              <a:t>mismas </a:t>
            </a:r>
            <a:r>
              <a:rPr lang="es-MX" sz="2400" b="1" dirty="0"/>
              <a:t>no hayan dado solución al problema</a:t>
            </a:r>
            <a:r>
              <a:rPr lang="es-ES" sz="2400" b="1" dirty="0" smtClean="0"/>
              <a:t>.</a:t>
            </a: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82389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504" y="417166"/>
            <a:ext cx="7539037" cy="563562"/>
          </a:xfrm>
        </p:spPr>
        <p:txBody>
          <a:bodyPr/>
          <a:lstStyle/>
          <a:p>
            <a:pPr eaLnBrk="1" hangingPunct="1"/>
            <a:r>
              <a:rPr lang="es-ES_tradnl" sz="2800" dirty="0" smtClean="0">
                <a:latin typeface="Times New Roman" panose="02020603050405020304" pitchFamily="18" charset="0"/>
                <a:cs typeface="Times New Roman" panose="02020603050405020304" pitchFamily="18" charset="0"/>
              </a:rPr>
              <a:t>ESTADO DE LA TEMÁTICA A INVESTIGAR</a:t>
            </a:r>
            <a:endParaRPr lang="en-US" sz="2800"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latin typeface="Arial" charset="0"/>
              </a:rPr>
              <a:t>No haga recuentos históricos innecesarios. Por ejemplo si su investigación está dirigida a desarrollar un nuevo programa de atención al paciente diabético, no tiene porque incluir en este punto un análisis de en que consiste la Diabetes, refiérase exclusivamente a los programas existentes.</a:t>
            </a:r>
            <a:endParaRPr lang="en-US" sz="2400" b="1" kern="0" dirty="0">
              <a:latin typeface="Times New Roman" pitchFamily="18" charset="0"/>
              <a:ea typeface="+mj-ea"/>
              <a:cs typeface="Times New Roman"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8208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black">
          <a:xfrm>
            <a:off x="357188" y="1285875"/>
            <a:ext cx="8572500" cy="408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4800" b="1" dirty="0" smtClean="0"/>
              <a:t>DELIMITAR EL PROBLEMA CIENTÍFICO.</a:t>
            </a:r>
            <a:endParaRPr lang="es-ES" sz="2000" dirty="0"/>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53863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CIENCIA?</a:t>
            </a:r>
            <a:endParaRPr lang="en-US" altLang="es-ES" dirty="0" smtClean="0"/>
          </a:p>
        </p:txBody>
      </p:sp>
      <p:sp>
        <p:nvSpPr>
          <p:cNvPr id="16388" name="Text Box 3"/>
          <p:cNvSpPr txBox="1">
            <a:spLocks noChangeArrowheads="1"/>
          </p:cNvSpPr>
          <p:nvPr/>
        </p:nvSpPr>
        <p:spPr bwMode="auto">
          <a:xfrm>
            <a:off x="539552" y="1700213"/>
            <a:ext cx="806489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José Martí dijo: “Lo que hace crecer el mundo no es el descubrir cómo está hecho, sino el esfuerzo de cada uno para descubrirlo”, es por ello importante no convertir la ciencia en un nuevo mito o una nueva religión; pues ésta se va construyendo sobre la base de un complejo proceso de conocimiento y no está libre de errores.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Tampoco tiene la verdad absoluta en cada momento histórico, es dinámica y cambiante como la vida misma. </a:t>
            </a:r>
          </a:p>
          <a:p>
            <a:pPr algn="just" eaLnBrk="1" hangingPunct="1">
              <a:spcBef>
                <a:spcPct val="0"/>
              </a:spcBef>
              <a:buClrTx/>
              <a:buNone/>
            </a:pP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201895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338" name="Rectangle 2"/>
          <p:cNvSpPr>
            <a:spLocks noGrp="1" noChangeArrowheads="1"/>
          </p:cNvSpPr>
          <p:nvPr>
            <p:ph type="title"/>
          </p:nvPr>
        </p:nvSpPr>
        <p:spPr>
          <a:xfrm>
            <a:off x="1187624" y="605173"/>
            <a:ext cx="6393706" cy="563562"/>
          </a:xfrm>
        </p:spPr>
        <p:txBody>
          <a:bodyPr/>
          <a:lstStyle/>
          <a:p>
            <a:pPr eaLnBrk="1" hangingPunct="1"/>
            <a:r>
              <a:rPr lang="es-ES_tradnl" dirty="0" smtClean="0">
                <a:latin typeface="Times New Roman" panose="02020603050405020304" pitchFamily="18" charset="0"/>
                <a:cs typeface="Times New Roman" panose="02020603050405020304" pitchFamily="18" charset="0"/>
              </a:rPr>
              <a:t>Problema científico </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cs typeface="Arial" pitchFamily="34" charset="0"/>
              </a:rPr>
              <a:t>En realidad, plantear el problema no es sino </a:t>
            </a:r>
            <a:r>
              <a:rPr lang="es-ES" sz="2400" b="1" dirty="0">
                <a:solidFill>
                  <a:srgbClr val="FF0000"/>
                </a:solidFill>
                <a:cs typeface="Arial" pitchFamily="34" charset="0"/>
              </a:rPr>
              <a:t>estructurar más formalmente la idea de investigación</a:t>
            </a:r>
            <a:r>
              <a:rPr lang="es-ES" sz="2400" b="1" dirty="0">
                <a:cs typeface="Arial" pitchFamily="34" charset="0"/>
              </a:rPr>
              <a:t>.</a:t>
            </a:r>
          </a:p>
          <a:p>
            <a:pPr algn="just">
              <a:lnSpc>
                <a:spcPct val="150000"/>
              </a:lnSpc>
              <a:defRPr/>
            </a:pPr>
            <a:endParaRPr lang="es-ES" sz="2400" b="1" kern="0" dirty="0">
              <a:ea typeface="+mj-ea"/>
              <a:cs typeface="Arial" pitchFamily="34" charset="0"/>
            </a:endParaRPr>
          </a:p>
          <a:p>
            <a:pPr algn="just">
              <a:lnSpc>
                <a:spcPct val="150000"/>
              </a:lnSpc>
              <a:defRPr/>
            </a:pPr>
            <a:r>
              <a:rPr lang="es-ES" sz="2400" b="1" kern="0" dirty="0">
                <a:ea typeface="+mj-ea"/>
                <a:cs typeface="Arial" pitchFamily="34" charset="0"/>
              </a:rPr>
              <a:t>Como señala </a:t>
            </a:r>
            <a:r>
              <a:rPr lang="es-ES" sz="2400" b="1" kern="0" dirty="0" err="1">
                <a:ea typeface="+mj-ea"/>
                <a:cs typeface="Arial" pitchFamily="34" charset="0"/>
              </a:rPr>
              <a:t>Ackoff</a:t>
            </a:r>
            <a:r>
              <a:rPr lang="es-ES" sz="2400" b="1" kern="0" dirty="0">
                <a:ea typeface="+mj-ea"/>
                <a:cs typeface="Arial" pitchFamily="34" charset="0"/>
              </a:rPr>
              <a:t> (1953), un problema </a:t>
            </a:r>
            <a:r>
              <a:rPr lang="es-ES" sz="2400" b="1" dirty="0">
                <a:cs typeface="Arial" pitchFamily="34" charset="0"/>
              </a:rPr>
              <a:t>correctamente planteado está parcialmente resuelto, a mayor exactitud corresponden </a:t>
            </a:r>
            <a:r>
              <a:rPr lang="es-ES" sz="2400" b="1" kern="0" dirty="0">
                <a:ea typeface="+mj-ea"/>
                <a:cs typeface="Arial" pitchFamily="34" charset="0"/>
              </a:rPr>
              <a:t>más posibilidades de obtener una solución satisfactoria.</a:t>
            </a:r>
            <a:endParaRPr lang="en-US" sz="2400" b="1" kern="0" dirty="0">
              <a:ea typeface="+mj-ea"/>
              <a:cs typeface="Arial" pitchFamily="34"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65270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46" name="Rectangle 2"/>
          <p:cNvSpPr>
            <a:spLocks noGrp="1" noChangeArrowheads="1"/>
          </p:cNvSpPr>
          <p:nvPr>
            <p:ph type="title"/>
          </p:nvPr>
        </p:nvSpPr>
        <p:spPr>
          <a:xfrm>
            <a:off x="107504" y="493366"/>
            <a:ext cx="7543800" cy="487362"/>
          </a:xfrm>
        </p:spPr>
        <p:txBody>
          <a:bodyPr/>
          <a:lstStyle/>
          <a:p>
            <a:pPr eaLnBrk="1" hangingPunct="1"/>
            <a:r>
              <a:rPr lang="es-ES_tradnl" dirty="0">
                <a:latin typeface="Times New Roman" panose="02020603050405020304" pitchFamily="18" charset="0"/>
                <a:cs typeface="Times New Roman" panose="02020603050405020304" pitchFamily="18" charset="0"/>
              </a:rPr>
              <a:t>Problema científico </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grpSp>
        <p:nvGrpSpPr>
          <p:cNvPr id="3" name="Grupo 2"/>
          <p:cNvGrpSpPr/>
          <p:nvPr/>
        </p:nvGrpSpPr>
        <p:grpSpPr>
          <a:xfrm>
            <a:off x="179512" y="1739310"/>
            <a:ext cx="8784976" cy="4570010"/>
            <a:chOff x="179512" y="1739310"/>
            <a:chExt cx="8784976" cy="4570010"/>
          </a:xfrm>
        </p:grpSpPr>
        <p:pic>
          <p:nvPicPr>
            <p:cNvPr id="6" name="Imagen 5"/>
            <p:cNvPicPr/>
            <p:nvPr/>
          </p:nvPicPr>
          <p:blipFill>
            <a:blip r:embed="rId2"/>
            <a:stretch>
              <a:fillRect/>
            </a:stretch>
          </p:blipFill>
          <p:spPr>
            <a:xfrm>
              <a:off x="179512" y="1739310"/>
              <a:ext cx="8784976" cy="4570010"/>
            </a:xfrm>
            <a:prstGeom prst="rect">
              <a:avLst/>
            </a:prstGeom>
          </p:spPr>
        </p:pic>
        <p:sp>
          <p:nvSpPr>
            <p:cNvPr id="2" name="Rectángulo 1"/>
            <p:cNvSpPr/>
            <p:nvPr/>
          </p:nvSpPr>
          <p:spPr>
            <a:xfrm>
              <a:off x="2123728" y="2780928"/>
              <a:ext cx="936104" cy="8640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161351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62" name="Rectangle 2"/>
          <p:cNvSpPr>
            <a:spLocks noGrp="1" noChangeArrowheads="1"/>
          </p:cNvSpPr>
          <p:nvPr>
            <p:ph type="title"/>
          </p:nvPr>
        </p:nvSpPr>
        <p:spPr>
          <a:xfrm>
            <a:off x="1702581" y="605173"/>
            <a:ext cx="5810275" cy="563562"/>
          </a:xfrm>
        </p:spPr>
        <p:txBody>
          <a:bodyPr/>
          <a:lstStyle/>
          <a:p>
            <a:pPr eaLnBrk="1" hangingPunct="1"/>
            <a:r>
              <a:rPr lang="es-ES_tradnl" dirty="0" smtClean="0">
                <a:latin typeface="Times New Roman" panose="02020603050405020304" pitchFamily="18" charset="0"/>
                <a:cs typeface="Times New Roman" panose="02020603050405020304" pitchFamily="18" charset="0"/>
              </a:rPr>
              <a:t>Problema científico </a:t>
            </a:r>
            <a:endParaRPr lang="en-US" dirty="0" smtClean="0">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cs typeface="Arial" pitchFamily="34" charset="0"/>
              </a:rPr>
              <a:t>Cualquier problema científico </a:t>
            </a:r>
            <a:r>
              <a:rPr lang="es-ES" sz="2400" b="1" dirty="0">
                <a:solidFill>
                  <a:srgbClr val="FF0000"/>
                </a:solidFill>
                <a:cs typeface="Arial" pitchFamily="34" charset="0"/>
              </a:rPr>
              <a:t>es una interrogante, cuya respuesta no se puede dar con la información que se posee</a:t>
            </a:r>
            <a:r>
              <a:rPr lang="es-ES" sz="2400" b="1" dirty="0">
                <a:cs typeface="Arial" pitchFamily="34" charset="0"/>
              </a:rPr>
              <a:t>. El problema de investigación surge, cuando el conocimiento existente, su nivel y su aparato conceptual resultan insuficientes para resolver la interrogante</a:t>
            </a:r>
            <a:r>
              <a:rPr lang="es-ES" sz="2400" b="1" dirty="0" smtClean="0">
                <a:cs typeface="Arial" pitchFamily="34" charset="0"/>
              </a:rPr>
              <a:t>.</a:t>
            </a:r>
          </a:p>
          <a:p>
            <a:pPr algn="just">
              <a:lnSpc>
                <a:spcPct val="150000"/>
              </a:lnSpc>
              <a:defRPr/>
            </a:pPr>
            <a:endParaRPr lang="es-ES" sz="2400" b="1" kern="0" dirty="0">
              <a:ea typeface="+mj-ea"/>
              <a:cs typeface="Arial" pitchFamily="34" charset="0"/>
            </a:endParaRPr>
          </a:p>
          <a:p>
            <a:pPr algn="just">
              <a:lnSpc>
                <a:spcPct val="150000"/>
              </a:lnSpc>
              <a:defRPr/>
            </a:pPr>
            <a:r>
              <a:rPr lang="es-ES" sz="2400" b="1" kern="0" dirty="0" smtClean="0">
                <a:solidFill>
                  <a:srgbClr val="FF0000"/>
                </a:solidFill>
                <a:ea typeface="+mj-ea"/>
                <a:cs typeface="Arial" pitchFamily="34" charset="0"/>
              </a:rPr>
              <a:t>Es un hueco o vacío del conocimiento al cual se le deberá dar respuesta en el curso de la investigación.</a:t>
            </a:r>
            <a:endParaRPr lang="en-US" sz="2400" b="1" kern="0" dirty="0">
              <a:solidFill>
                <a:srgbClr val="FF0000"/>
              </a:solidFill>
              <a:ea typeface="+mj-ea"/>
              <a:cs typeface="Arial" pitchFamily="34"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4243683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8434" name="Rectangle 2"/>
          <p:cNvSpPr>
            <a:spLocks noGrp="1" noChangeArrowheads="1"/>
          </p:cNvSpPr>
          <p:nvPr>
            <p:ph type="title"/>
          </p:nvPr>
        </p:nvSpPr>
        <p:spPr>
          <a:xfrm>
            <a:off x="0" y="372278"/>
            <a:ext cx="7610475" cy="563562"/>
          </a:xfrm>
        </p:spPr>
        <p:txBody>
          <a:bodyPr/>
          <a:lstStyle/>
          <a:p>
            <a:pPr eaLnBrk="1" hangingPunct="1"/>
            <a:r>
              <a:rPr lang="es-ES_tradnl" dirty="0" smtClean="0">
                <a:latin typeface="Times New Roman" panose="02020603050405020304" pitchFamily="18" charset="0"/>
                <a:cs typeface="Times New Roman" panose="02020603050405020304" pitchFamily="18" charset="0"/>
              </a:rPr>
              <a:t>Ejemplos de situaciones </a:t>
            </a:r>
            <a:r>
              <a:rPr lang="es-ES_tradnl" dirty="0" err="1" smtClean="0">
                <a:latin typeface="Times New Roman" panose="02020603050405020304" pitchFamily="18" charset="0"/>
                <a:cs typeface="Times New Roman" panose="02020603050405020304" pitchFamily="18" charset="0"/>
              </a:rPr>
              <a:t>problémicas</a:t>
            </a:r>
            <a:r>
              <a:rPr lang="es-ES_tradnl" dirty="0" smtClean="0">
                <a:latin typeface="Times New Roman" panose="02020603050405020304" pitchFamily="18" charset="0"/>
                <a:cs typeface="Times New Roman" panose="02020603050405020304" pitchFamily="18" charset="0"/>
              </a:rPr>
              <a:t>:</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18435"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Wingdings" panose="05000000000000000000" pitchFamily="2" charset="2"/>
              <a:buChar char="q"/>
            </a:pPr>
            <a:r>
              <a:rPr lang="es-ES" sz="2400" b="1">
                <a:cs typeface="Arial" panose="020B0604020202020204" pitchFamily="34" charset="0"/>
              </a:rPr>
              <a:t>Llama la atención la disminución que ocurre del  tiempo promedio de lactancia materna y existe interés en su aumento.</a:t>
            </a:r>
          </a:p>
          <a:p>
            <a:pPr algn="just" eaLnBrk="1" hangingPunct="1">
              <a:lnSpc>
                <a:spcPct val="150000"/>
              </a:lnSpc>
              <a:buFont typeface="Wingdings" panose="05000000000000000000" pitchFamily="2" charset="2"/>
              <a:buChar char="q"/>
            </a:pPr>
            <a:r>
              <a:rPr lang="es-ES" sz="2400" b="1">
                <a:cs typeface="Arial" panose="020B0604020202020204" pitchFamily="34" charset="0"/>
              </a:rPr>
              <a:t>En la provincia X, el especialista en Genética Clínica al hacer su informe semestral a la dirección del Hospital refiere la necesidad examinar la atención que se le brinda a la embarazada con riesgo genético en la Atención Primaria de Salud.</a:t>
            </a:r>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7562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9458" name="Rectangle 2"/>
          <p:cNvSpPr>
            <a:spLocks noGrp="1" noChangeArrowheads="1"/>
          </p:cNvSpPr>
          <p:nvPr>
            <p:ph type="title"/>
          </p:nvPr>
        </p:nvSpPr>
        <p:spPr>
          <a:xfrm>
            <a:off x="755576" y="417166"/>
            <a:ext cx="6694561" cy="563562"/>
          </a:xfrm>
        </p:spPr>
        <p:txBody>
          <a:bodyPr/>
          <a:lstStyle/>
          <a:p>
            <a:pPr eaLnBrk="1" hangingPunct="1"/>
            <a:r>
              <a:rPr lang="es-ES_tradnl" dirty="0" smtClean="0">
                <a:latin typeface="Times New Roman" panose="02020603050405020304" pitchFamily="18" charset="0"/>
                <a:cs typeface="Times New Roman" panose="02020603050405020304" pitchFamily="18" charset="0"/>
              </a:rPr>
              <a:t>Delimitación del problema</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cs typeface="Arial" pitchFamily="34" charset="0"/>
              </a:rPr>
              <a:t>Estamos como ven enfrentados a 2 situaciones problémicas diferentes, ahora podemos delimitar las preguntas de la investigación, o sea, delimitar el problema, lo que podrá hacer después de conocer algunos antecedentes para no “descubrir el agua tibia”.</a:t>
            </a:r>
            <a:endParaRPr lang="en-US" sz="2400" b="1" kern="0" dirty="0">
              <a:ea typeface="+mj-ea"/>
              <a:cs typeface="Arial" pitchFamily="34" charset="0"/>
            </a:endParaRPr>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51509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82" name="Rectangle 2"/>
          <p:cNvSpPr>
            <a:spLocks noGrp="1" noChangeArrowheads="1"/>
          </p:cNvSpPr>
          <p:nvPr>
            <p:ph type="title"/>
          </p:nvPr>
        </p:nvSpPr>
        <p:spPr>
          <a:xfrm>
            <a:off x="971600" y="558006"/>
            <a:ext cx="6314331" cy="563562"/>
          </a:xfrm>
        </p:spPr>
        <p:txBody>
          <a:bodyPr/>
          <a:lstStyle/>
          <a:p>
            <a:pPr eaLnBrk="1" hangingPunct="1"/>
            <a:r>
              <a:rPr lang="es-ES_tradnl" dirty="0" smtClean="0">
                <a:latin typeface="Times New Roman" panose="02020603050405020304" pitchFamily="18" charset="0"/>
                <a:cs typeface="Times New Roman" panose="02020603050405020304" pitchFamily="18" charset="0"/>
              </a:rPr>
              <a:t>Ejemplos</a:t>
            </a:r>
            <a:endParaRPr lang="en-US" dirty="0" smtClean="0">
              <a:latin typeface="Times New Roman" panose="02020603050405020304" pitchFamily="18" charset="0"/>
              <a:cs typeface="Times New Roman" panose="02020603050405020304" pitchFamily="18" charset="0"/>
            </a:endParaRPr>
          </a:p>
        </p:txBody>
      </p:sp>
      <p:sp>
        <p:nvSpPr>
          <p:cNvPr id="20483"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Wingdings" panose="05000000000000000000" pitchFamily="2" charset="2"/>
              <a:buChar char="q"/>
            </a:pPr>
            <a:r>
              <a:rPr lang="es-ES" sz="2400" b="1">
                <a:cs typeface="Arial" panose="020B0604020202020204" pitchFamily="34" charset="0"/>
              </a:rPr>
              <a:t>¿Influye el nivel de escolaridad de la mujer en la disminución del  tiempo promedio de destete parcial o total?</a:t>
            </a:r>
          </a:p>
          <a:p>
            <a:pPr algn="just" eaLnBrk="1" hangingPunct="1">
              <a:lnSpc>
                <a:spcPct val="150000"/>
              </a:lnSpc>
              <a:buFont typeface="Wingdings" panose="05000000000000000000" pitchFamily="2" charset="2"/>
              <a:buChar char="q"/>
            </a:pPr>
            <a:endParaRPr lang="es-ES" sz="2400" b="1">
              <a:cs typeface="Arial" panose="020B0604020202020204" pitchFamily="34" charset="0"/>
            </a:endParaRPr>
          </a:p>
          <a:p>
            <a:pPr algn="just" eaLnBrk="1" hangingPunct="1">
              <a:lnSpc>
                <a:spcPct val="150000"/>
              </a:lnSpc>
              <a:buFont typeface="Wingdings" panose="05000000000000000000" pitchFamily="2" charset="2"/>
              <a:buChar char="q"/>
            </a:pPr>
            <a:r>
              <a:rPr lang="es-ES" sz="2400" b="1">
                <a:cs typeface="Arial" panose="020B0604020202020204" pitchFamily="34" charset="0"/>
              </a:rPr>
              <a:t>¿Cuáles son los factores que influyen en el inadecuado manejo de la embarazada con riesgo genético?</a:t>
            </a: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189886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1506" name="Rectangle 2"/>
          <p:cNvSpPr>
            <a:spLocks noGrp="1" noChangeArrowheads="1"/>
          </p:cNvSpPr>
          <p:nvPr>
            <p:ph type="title"/>
          </p:nvPr>
        </p:nvSpPr>
        <p:spPr>
          <a:xfrm>
            <a:off x="1451665" y="618293"/>
            <a:ext cx="6072663" cy="563562"/>
          </a:xfrm>
        </p:spPr>
        <p:txBody>
          <a:bodyPr/>
          <a:lstStyle/>
          <a:p>
            <a:pPr eaLnBrk="1" hangingPunct="1"/>
            <a:r>
              <a:rPr lang="es-ES" dirty="0" smtClean="0">
                <a:latin typeface="Times New Roman" panose="02020603050405020304" pitchFamily="18" charset="0"/>
                <a:cs typeface="Times New Roman" panose="02020603050405020304" pitchFamily="18" charset="0"/>
              </a:rPr>
              <a:t>Conocimiento de la existencia</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de otros problemas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algn="just">
              <a:lnSpc>
                <a:spcPct val="150000"/>
              </a:lnSpc>
              <a:defRPr/>
            </a:pPr>
            <a:r>
              <a:rPr lang="es-ES" sz="2400" b="1" dirty="0">
                <a:cs typeface="Arial" pitchFamily="34" charset="0"/>
              </a:rPr>
              <a:t>Con seguridad, al realizar la investigación o en el propio análisis del problema, se ha dado cuenta que,  aún quedan preguntas por responder, o lo que es lo mismo, otros problemas por resolver. Veamos</a:t>
            </a:r>
            <a:endParaRPr lang="en-US" sz="2400" b="1" kern="0" dirty="0">
              <a:ea typeface="+mj-ea"/>
              <a:cs typeface="Arial" pitchFamily="34" charset="0"/>
            </a:endParaRPr>
          </a:p>
        </p:txBody>
      </p:sp>
    </p:spTree>
    <p:extLst>
      <p:ext uri="{BB962C8B-B14F-4D97-AF65-F5344CB8AC3E}">
        <p14:creationId xmlns:p14="http://schemas.microsoft.com/office/powerpoint/2010/main" val="597695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Wingdings" panose="05000000000000000000" pitchFamily="2" charset="2"/>
              <a:buChar char="q"/>
            </a:pPr>
            <a:r>
              <a:rPr lang="es-ES" sz="2400" b="1" dirty="0">
                <a:cs typeface="Arial" panose="020B0604020202020204" pitchFamily="34" charset="0"/>
              </a:rPr>
              <a:t>¿Influye el tipo de trabajo de la mujer en el tiempo promedio de destete?</a:t>
            </a:r>
          </a:p>
          <a:p>
            <a:pPr algn="just" eaLnBrk="1" hangingPunct="1">
              <a:lnSpc>
                <a:spcPct val="150000"/>
              </a:lnSpc>
              <a:buFont typeface="Wingdings" panose="05000000000000000000" pitchFamily="2" charset="2"/>
              <a:buChar char="q"/>
            </a:pPr>
            <a:endParaRPr lang="es-ES" sz="2400" b="1" dirty="0">
              <a:cs typeface="Arial" panose="020B0604020202020204" pitchFamily="34" charset="0"/>
            </a:endParaRPr>
          </a:p>
          <a:p>
            <a:pPr algn="just" eaLnBrk="1" hangingPunct="1">
              <a:lnSpc>
                <a:spcPct val="150000"/>
              </a:lnSpc>
              <a:buFont typeface="Wingdings" panose="05000000000000000000" pitchFamily="2" charset="2"/>
              <a:buChar char="q"/>
            </a:pPr>
            <a:r>
              <a:rPr lang="es-ES" sz="2400" b="1" dirty="0">
                <a:cs typeface="Arial" panose="020B0604020202020204" pitchFamily="34" charset="0"/>
              </a:rPr>
              <a:t> ¿Son los criterios de selección de la embarazada de riesgo genético utilizados los que hacen ineficiente el Programa de detección precoz de malformaciones congénitas?</a:t>
            </a:r>
          </a:p>
        </p:txBody>
      </p:sp>
      <p:sp>
        <p:nvSpPr>
          <p:cNvPr id="3" name="Rectángulo 2"/>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4" name="Rectángulo 3"/>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9072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3554" name="Rectangle 2"/>
          <p:cNvSpPr>
            <a:spLocks noGrp="1" noChangeArrowheads="1"/>
          </p:cNvSpPr>
          <p:nvPr>
            <p:ph type="title"/>
          </p:nvPr>
        </p:nvSpPr>
        <p:spPr>
          <a:xfrm>
            <a:off x="323528" y="605173"/>
            <a:ext cx="7250434" cy="563562"/>
          </a:xfrm>
        </p:spPr>
        <p:txBody>
          <a:bodyPr/>
          <a:lstStyle/>
          <a:p>
            <a:pPr eaLnBrk="1" hangingPunct="1"/>
            <a:r>
              <a:rPr lang="es-ES_tradnl" dirty="0" smtClean="0">
                <a:solidFill>
                  <a:srgbClr val="FF0000"/>
                </a:solidFill>
                <a:latin typeface="Times New Roman" panose="02020603050405020304" pitchFamily="18" charset="0"/>
                <a:cs typeface="Times New Roman" panose="02020603050405020304" pitchFamily="18" charset="0"/>
              </a:rPr>
              <a:t>Variantes</a:t>
            </a:r>
            <a:r>
              <a:rPr lang="es-ES_tradnl" dirty="0" smtClean="0">
                <a:latin typeface="Times New Roman" panose="02020603050405020304" pitchFamily="18" charset="0"/>
                <a:cs typeface="Times New Roman" panose="02020603050405020304" pitchFamily="18" charset="0"/>
              </a:rPr>
              <a:t> para la formulación de un problema</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2714625"/>
          </a:xfrm>
          <a:prstGeom prst="rect">
            <a:avLst/>
          </a:prstGeom>
          <a:noFill/>
          <a:ln w="9525">
            <a:noFill/>
            <a:miter lim="800000"/>
            <a:headEnd/>
            <a:tailEnd/>
          </a:ln>
        </p:spPr>
        <p:txBody>
          <a:bodyPr anchor="ctr"/>
          <a:lstStyle/>
          <a:p>
            <a:pPr marL="358775" indent="-358775" algn="just">
              <a:lnSpc>
                <a:spcPct val="150000"/>
              </a:lnSpc>
              <a:buFont typeface="Wingdings" pitchFamily="2" charset="2"/>
              <a:buChar char="q"/>
              <a:defRPr/>
            </a:pPr>
            <a:r>
              <a:rPr lang="es-ES_tradnl" sz="2400" b="1" dirty="0">
                <a:cs typeface="Arial" pitchFamily="34" charset="0"/>
              </a:rPr>
              <a:t>En forma de interrogante</a:t>
            </a:r>
          </a:p>
          <a:p>
            <a:pPr marL="358775" indent="-358775" algn="just">
              <a:lnSpc>
                <a:spcPct val="150000"/>
              </a:lnSpc>
              <a:buFont typeface="Wingdings" pitchFamily="2" charset="2"/>
              <a:buChar char="q"/>
              <a:defRPr/>
            </a:pPr>
            <a:r>
              <a:rPr lang="es-ES_tradnl" sz="2400" b="1" kern="0" dirty="0" smtClean="0">
                <a:ea typeface="+mj-ea"/>
                <a:cs typeface="Arial" pitchFamily="34" charset="0"/>
              </a:rPr>
              <a:t>En </a:t>
            </a:r>
            <a:r>
              <a:rPr lang="es-ES_tradnl" sz="2400" b="1" kern="0" dirty="0">
                <a:ea typeface="+mj-ea"/>
                <a:cs typeface="Arial" pitchFamily="34" charset="0"/>
              </a:rPr>
              <a:t>forma de enunciado negativo</a:t>
            </a:r>
          </a:p>
        </p:txBody>
      </p:sp>
    </p:spTree>
    <p:extLst>
      <p:ext uri="{BB962C8B-B14F-4D97-AF65-F5344CB8AC3E}">
        <p14:creationId xmlns:p14="http://schemas.microsoft.com/office/powerpoint/2010/main" val="1927157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4578" name="Rectangle 2"/>
          <p:cNvSpPr>
            <a:spLocks noGrp="1" noChangeArrowheads="1"/>
          </p:cNvSpPr>
          <p:nvPr>
            <p:ph type="title"/>
          </p:nvPr>
        </p:nvSpPr>
        <p:spPr>
          <a:xfrm>
            <a:off x="1000125" y="233363"/>
            <a:ext cx="7610475" cy="563562"/>
          </a:xfrm>
        </p:spPr>
        <p:txBody>
          <a:bodyPr/>
          <a:lstStyle/>
          <a:p>
            <a:pPr eaLnBrk="1" hangingPunct="1"/>
            <a:r>
              <a:rPr lang="es-ES_tradnl" smtClean="0">
                <a:latin typeface="Times New Roman" panose="02020603050405020304" pitchFamily="18" charset="0"/>
                <a:cs typeface="Times New Roman" panose="02020603050405020304" pitchFamily="18" charset="0"/>
              </a:rPr>
              <a:t>En forma de interrogante</a:t>
            </a:r>
            <a:endParaRPr lang="en-US"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500063" y="1285875"/>
            <a:ext cx="8215312" cy="5143500"/>
          </a:xfrm>
          <a:prstGeom prst="rect">
            <a:avLst/>
          </a:prstGeom>
          <a:noFill/>
          <a:ln w="9525">
            <a:noFill/>
            <a:miter lim="800000"/>
            <a:headEnd/>
            <a:tailEnd/>
          </a:ln>
        </p:spPr>
        <p:txBody>
          <a:bodyPr anchor="ctr"/>
          <a:lstStyle/>
          <a:p>
            <a:pPr marL="266700" indent="-266700" algn="just">
              <a:lnSpc>
                <a:spcPct val="150000"/>
              </a:lnSpc>
              <a:buFont typeface="Wingdings" pitchFamily="2" charset="2"/>
              <a:buChar char="q"/>
              <a:defRPr/>
            </a:pPr>
            <a:r>
              <a:rPr lang="es-ES" sz="2400" b="1" dirty="0" smtClean="0">
                <a:cs typeface="Arial" pitchFamily="34" charset="0"/>
              </a:rPr>
              <a:t>¿Influye </a:t>
            </a:r>
            <a:r>
              <a:rPr lang="es-ES" sz="2400" b="1" dirty="0">
                <a:cs typeface="Arial" pitchFamily="34" charset="0"/>
              </a:rPr>
              <a:t>el consumo excesivo  de cloranfenicol durante el embarazo en  la aparición de malformaciones cardíacas congénitas?.</a:t>
            </a:r>
          </a:p>
          <a:p>
            <a:pPr marL="266700" indent="-266700" algn="just">
              <a:lnSpc>
                <a:spcPct val="150000"/>
              </a:lnSpc>
              <a:buFont typeface="Wingdings" pitchFamily="2" charset="2"/>
              <a:buChar char="q"/>
              <a:defRPr/>
            </a:pPr>
            <a:endParaRPr lang="es-ES" sz="2400" b="1" dirty="0">
              <a:cs typeface="Arial" pitchFamily="34" charset="0"/>
            </a:endParaRPr>
          </a:p>
          <a:p>
            <a:pPr marL="266700" indent="-266700" algn="just">
              <a:lnSpc>
                <a:spcPct val="150000"/>
              </a:lnSpc>
              <a:buFont typeface="Wingdings" pitchFamily="2" charset="2"/>
              <a:buChar char="q"/>
              <a:defRPr/>
            </a:pPr>
            <a:r>
              <a:rPr lang="es-ES" sz="2400" b="1" dirty="0">
                <a:cs typeface="Arial" pitchFamily="34" charset="0"/>
              </a:rPr>
              <a:t>¿La ineficacia del Programa de Diagnóstico Prenatal Citogenética se debe a criterios incorrectos de selección de la embarazada de riesgo?</a:t>
            </a:r>
            <a:endParaRPr lang="en-US" sz="2400" b="1" kern="0" dirty="0">
              <a:ea typeface="+mj-ea"/>
              <a:cs typeface="Arial" pitchFamily="34" charset="0"/>
            </a:endParaRPr>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2502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La </a:t>
            </a:r>
            <a:r>
              <a:rPr lang="es-ES" altLang="es-ES" dirty="0"/>
              <a:t>ciencia. </a:t>
            </a:r>
            <a:r>
              <a:rPr lang="es-ES" altLang="es-ES" dirty="0" smtClean="0"/>
              <a:t>Concepto.</a:t>
            </a:r>
            <a:endParaRPr lang="en-US" altLang="es-ES" dirty="0" smtClean="0"/>
          </a:p>
        </p:txBody>
      </p:sp>
      <p:sp>
        <p:nvSpPr>
          <p:cNvPr id="16388" name="Text Box 3"/>
          <p:cNvSpPr txBox="1">
            <a:spLocks noChangeArrowheads="1"/>
          </p:cNvSpPr>
          <p:nvPr/>
        </p:nvSpPr>
        <p:spPr bwMode="auto">
          <a:xfrm>
            <a:off x="539552" y="1545346"/>
            <a:ext cx="80648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En el Diccionario filosófico (1995) aparece que: </a:t>
            </a:r>
            <a:r>
              <a:rPr lang="es-MX" altLang="es-ES" sz="2400" dirty="0">
                <a:solidFill>
                  <a:srgbClr val="FF0000"/>
                </a:solidFill>
              </a:rPr>
              <a:t>Ciencia es la “esfera  de la actividad investigativa dirigida a la adquisición de nuevos conocimientos sobre la naturaleza, la sociedad y el pensamiento humano que incluye todas las condiciones y elementos necesarios para ellos</a:t>
            </a:r>
            <a:r>
              <a:rPr lang="es-MX" altLang="es-ES" sz="2400" dirty="0"/>
              <a:t>.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En el libro “Metodología de la investigación para las ciencias de la salud” de Leticia </a:t>
            </a:r>
            <a:r>
              <a:rPr lang="es-MX" altLang="es-ES" sz="2400" dirty="0" err="1"/>
              <a:t>Artiles</a:t>
            </a:r>
            <a:r>
              <a:rPr lang="es-MX" altLang="es-ES" sz="2400" dirty="0"/>
              <a:t> </a:t>
            </a:r>
            <a:r>
              <a:rPr lang="es-MX" altLang="es-ES" sz="2400" dirty="0" err="1"/>
              <a:t>Visbal</a:t>
            </a:r>
            <a:r>
              <a:rPr lang="es-MX" altLang="es-ES" sz="2400" dirty="0"/>
              <a:t> y colaboradores se explica que: “La ciencia es una forma de conciencia social y constituye un sistema de conocimientos adquiridos por los hombres, acerca de la realidad que nos rodea: la naturaleza, la sociedad y el pensamiento”. </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661718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00125" y="233363"/>
            <a:ext cx="7610475" cy="563562"/>
          </a:xfrm>
        </p:spPr>
        <p:txBody>
          <a:bodyPr/>
          <a:lstStyle/>
          <a:p>
            <a:pPr eaLnBrk="1" hangingPunct="1"/>
            <a:r>
              <a:rPr lang="es-ES_tradnl" smtClean="0">
                <a:latin typeface="Times New Roman" panose="02020603050405020304" pitchFamily="18" charset="0"/>
                <a:cs typeface="Times New Roman" panose="02020603050405020304" pitchFamily="18" charset="0"/>
              </a:rPr>
              <a:t>En forma de enunciado negativo</a:t>
            </a:r>
          </a:p>
        </p:txBody>
      </p:sp>
      <p:sp>
        <p:nvSpPr>
          <p:cNvPr id="26627"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Wingdings" panose="05000000000000000000" pitchFamily="2" charset="2"/>
              <a:buChar char="q"/>
            </a:pPr>
            <a:r>
              <a:rPr lang="es-ES" sz="2400" b="1">
                <a:cs typeface="Arial" panose="020B0604020202020204" pitchFamily="34" charset="0"/>
              </a:rPr>
              <a:t>Elevada proporción de abandono del tratamiento de pacientes tuberculosos.</a:t>
            </a:r>
          </a:p>
          <a:p>
            <a:pPr algn="just" eaLnBrk="1" hangingPunct="1">
              <a:lnSpc>
                <a:spcPct val="150000"/>
              </a:lnSpc>
              <a:buFont typeface="Wingdings" panose="05000000000000000000" pitchFamily="2" charset="2"/>
              <a:buChar char="q"/>
            </a:pPr>
            <a:r>
              <a:rPr lang="es-ES" sz="2400" b="1">
                <a:cs typeface="Arial" panose="020B0604020202020204" pitchFamily="34" charset="0"/>
              </a:rPr>
              <a:t>Ineficiente servicio de Información científico-técnica del CPICM de Ciego de Ávila.</a:t>
            </a:r>
          </a:p>
          <a:p>
            <a:pPr algn="just" eaLnBrk="1" hangingPunct="1">
              <a:lnSpc>
                <a:spcPct val="150000"/>
              </a:lnSpc>
              <a:buFont typeface="Wingdings" panose="05000000000000000000" pitchFamily="2" charset="2"/>
              <a:buChar char="q"/>
            </a:pPr>
            <a:r>
              <a:rPr lang="es-ES" sz="2400" b="1">
                <a:cs typeface="Arial" panose="020B0604020202020204" pitchFamily="34" charset="0"/>
              </a:rPr>
              <a:t>Aumento del éxodo de especialistas de MGI en las provincias centrales.</a:t>
            </a:r>
          </a:p>
          <a:p>
            <a:pPr algn="just" eaLnBrk="1" hangingPunct="1">
              <a:lnSpc>
                <a:spcPct val="150000"/>
              </a:lnSpc>
              <a:buFont typeface="Wingdings" panose="05000000000000000000" pitchFamily="2" charset="2"/>
              <a:buChar char="q"/>
            </a:pPr>
            <a:r>
              <a:rPr lang="es-ES" sz="2400" b="1">
                <a:cs typeface="Arial" panose="020B0604020202020204" pitchFamily="34" charset="0"/>
              </a:rPr>
              <a:t>Inadecuado manejo por los especialistas de MGI de las embarazadas con riesgo genético.</a:t>
            </a: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2496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31746" name="Rectangle 2"/>
          <p:cNvSpPr>
            <a:spLocks noGrp="1" noChangeArrowheads="1"/>
          </p:cNvSpPr>
          <p:nvPr>
            <p:ph type="title"/>
          </p:nvPr>
        </p:nvSpPr>
        <p:spPr>
          <a:xfrm>
            <a:off x="1115616" y="605173"/>
            <a:ext cx="6242323" cy="563562"/>
          </a:xfrm>
        </p:spPr>
        <p:txBody>
          <a:bodyPr/>
          <a:lstStyle/>
          <a:p>
            <a:pPr eaLnBrk="1" hangingPunct="1"/>
            <a:r>
              <a:rPr lang="es-ES" dirty="0" smtClean="0">
                <a:latin typeface="Times New Roman" panose="02020603050405020304" pitchFamily="18" charset="0"/>
                <a:cs typeface="Times New Roman" panose="02020603050405020304" pitchFamily="18" charset="0"/>
              </a:rPr>
              <a:t>Errores más frecuentes en la formulación del problema:</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31747"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Verdana" panose="020B0604030504040204" pitchFamily="34" charset="0"/>
              <a:buAutoNum type="arabicPeriod"/>
            </a:pPr>
            <a:r>
              <a:rPr lang="es-ES" sz="2000" b="1" dirty="0">
                <a:cs typeface="Arial" panose="020B0604020202020204" pitchFamily="34" charset="0"/>
              </a:rPr>
              <a:t>No se informa detalladamente el </a:t>
            </a:r>
            <a:r>
              <a:rPr lang="es-ES" sz="2000" b="1" dirty="0">
                <a:solidFill>
                  <a:srgbClr val="FF0000"/>
                </a:solidFill>
                <a:cs typeface="Arial" panose="020B0604020202020204" pitchFamily="34" charset="0"/>
              </a:rPr>
              <a:t>origen del problema</a:t>
            </a:r>
            <a:r>
              <a:rPr lang="es-ES" sz="2000" b="1" dirty="0">
                <a:cs typeface="Arial" panose="020B0604020202020204" pitchFamily="34" charset="0"/>
              </a:rPr>
              <a:t>. Plantear un problema no bibliográficamente respaldado y afirmar que no puede citarse la bibliografía inherente a los esfuerzos que ahora pretenden continuarse porque tal precedente no existe, suele revelar, cuando menos, pereza intelectual y no pocas veces un craso desconocimiento acerca de cómo se hace la ciencia hoy en </a:t>
            </a:r>
            <a:r>
              <a:rPr lang="es-ES" sz="2000" b="1" dirty="0" smtClean="0">
                <a:cs typeface="Arial" panose="020B0604020202020204" pitchFamily="34" charset="0"/>
              </a:rPr>
              <a:t>día.</a:t>
            </a:r>
            <a:endParaRPr lang="es-ES" sz="2000" b="1" dirty="0">
              <a:cs typeface="Arial" panose="020B0604020202020204" pitchFamily="34" charset="0"/>
            </a:endParaRPr>
          </a:p>
        </p:txBody>
      </p:sp>
    </p:spTree>
    <p:extLst>
      <p:ext uri="{BB962C8B-B14F-4D97-AF65-F5344CB8AC3E}">
        <p14:creationId xmlns:p14="http://schemas.microsoft.com/office/powerpoint/2010/main" val="2273167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0850"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s-ES" sz="2000" b="1" dirty="0" smtClean="0">
                <a:cs typeface="Arial" panose="020B0604020202020204" pitchFamily="34" charset="0"/>
              </a:rPr>
              <a:t>2-</a:t>
            </a:r>
            <a:r>
              <a:rPr lang="es-ES" sz="2000" b="1" dirty="0">
                <a:cs typeface="Arial" panose="020B0604020202020204" pitchFamily="34" charset="0"/>
              </a:rPr>
              <a:t>	La </a:t>
            </a:r>
            <a:r>
              <a:rPr lang="es-ES" sz="2000" b="1" dirty="0">
                <a:solidFill>
                  <a:srgbClr val="FF0000"/>
                </a:solidFill>
                <a:cs typeface="Arial" panose="020B0604020202020204" pitchFamily="34" charset="0"/>
              </a:rPr>
              <a:t>formulación es ambigua</a:t>
            </a:r>
            <a:r>
              <a:rPr lang="es-ES" sz="2000" b="1" dirty="0">
                <a:cs typeface="Arial" panose="020B0604020202020204" pitchFamily="34" charset="0"/>
              </a:rPr>
              <a:t>, confusa o técnicamente improcedente. Cuando el propio investigador no tiene claro, completamente claro, lo que se propone, es muy frecuente que incurra en una formulación ambigua o ajena a lo que realmente se propone. </a:t>
            </a: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2"/>
          <p:cNvSpPr>
            <a:spLocks noGrp="1" noChangeArrowheads="1"/>
          </p:cNvSpPr>
          <p:nvPr>
            <p:ph type="title"/>
          </p:nvPr>
        </p:nvSpPr>
        <p:spPr>
          <a:xfrm>
            <a:off x="1115616" y="605173"/>
            <a:ext cx="6242323" cy="563562"/>
          </a:xfrm>
        </p:spPr>
        <p:txBody>
          <a:bodyPr/>
          <a:lstStyle/>
          <a:p>
            <a:pPr eaLnBrk="1" hangingPunct="1"/>
            <a:r>
              <a:rPr lang="es-ES" dirty="0" smtClean="0">
                <a:latin typeface="Times New Roman" panose="02020603050405020304" pitchFamily="18" charset="0"/>
                <a:cs typeface="Times New Roman" panose="02020603050405020304" pitchFamily="18" charset="0"/>
              </a:rPr>
              <a:t>Errores más frecuentes en la formulación del problema:</a:t>
            </a:r>
            <a:endParaRPr lang="en-US"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64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black">
          <a:xfrm>
            <a:off x="500063" y="1285875"/>
            <a:ext cx="82153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0850"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s-ES" b="1" dirty="0" smtClean="0">
                <a:cs typeface="Arial" panose="020B0604020202020204" pitchFamily="34" charset="0"/>
              </a:rPr>
              <a:t>3-</a:t>
            </a:r>
            <a:r>
              <a:rPr lang="es-ES" b="1" dirty="0">
                <a:cs typeface="Arial" panose="020B0604020202020204" pitchFamily="34" charset="0"/>
              </a:rPr>
              <a:t>	El </a:t>
            </a:r>
            <a:r>
              <a:rPr lang="es-ES" b="1" dirty="0">
                <a:solidFill>
                  <a:srgbClr val="FF0000"/>
                </a:solidFill>
                <a:cs typeface="Arial" panose="020B0604020202020204" pitchFamily="34" charset="0"/>
              </a:rPr>
              <a:t>enunciado del problema incluye parte del método </a:t>
            </a:r>
            <a:r>
              <a:rPr lang="es-ES" b="1" dirty="0">
                <a:cs typeface="Arial" panose="020B0604020202020204" pitchFamily="34" charset="0"/>
              </a:rPr>
              <a:t>para resolverlo. Ésta parece ser la más común de las dificultades, la que con más claridad revela la falta de elaboración del problema. El método es posterior al problema. Planteado un problema científico, las vías para resolverlo pueden ser diversas</a:t>
            </a:r>
            <a:r>
              <a:rPr lang="es-ES" b="1" dirty="0" smtClean="0">
                <a:cs typeface="Arial" panose="020B0604020202020204" pitchFamily="34" charset="0"/>
              </a:rPr>
              <a:t>.</a:t>
            </a:r>
          </a:p>
          <a:p>
            <a:pPr algn="just" eaLnBrk="1" hangingPunct="1">
              <a:lnSpc>
                <a:spcPct val="150000"/>
              </a:lnSpc>
            </a:pPr>
            <a:endParaRPr lang="es-ES" b="1" dirty="0">
              <a:cs typeface="Arial" panose="020B0604020202020204" pitchFamily="34" charset="0"/>
            </a:endParaRPr>
          </a:p>
          <a:p>
            <a:pPr algn="just" eaLnBrk="1" hangingPunct="1">
              <a:lnSpc>
                <a:spcPct val="150000"/>
              </a:lnSpc>
            </a:pPr>
            <a:r>
              <a:rPr lang="es-ES" b="1" dirty="0" smtClean="0">
                <a:cs typeface="Arial" panose="020B0604020202020204" pitchFamily="34" charset="0"/>
              </a:rPr>
              <a:t>4-</a:t>
            </a:r>
            <a:r>
              <a:rPr lang="es-ES" b="1" dirty="0">
                <a:cs typeface="Arial" panose="020B0604020202020204" pitchFamily="34" charset="0"/>
              </a:rPr>
              <a:t>	</a:t>
            </a:r>
            <a:r>
              <a:rPr lang="es-ES" b="1" dirty="0" smtClean="0">
                <a:cs typeface="Arial" panose="020B0604020202020204" pitchFamily="34" charset="0"/>
              </a:rPr>
              <a:t>Plantear </a:t>
            </a:r>
            <a:r>
              <a:rPr lang="es-ES" b="1" dirty="0">
                <a:cs typeface="Arial" panose="020B0604020202020204" pitchFamily="34" charset="0"/>
              </a:rPr>
              <a:t>interrogantes o </a:t>
            </a:r>
            <a:r>
              <a:rPr lang="es-ES" b="1" dirty="0">
                <a:solidFill>
                  <a:srgbClr val="FF0000"/>
                </a:solidFill>
                <a:cs typeface="Arial" panose="020B0604020202020204" pitchFamily="34" charset="0"/>
              </a:rPr>
              <a:t>enunciados a los cuales no se les </a:t>
            </a:r>
            <a:r>
              <a:rPr lang="es-ES" b="1" dirty="0" smtClean="0">
                <a:solidFill>
                  <a:srgbClr val="FF0000"/>
                </a:solidFill>
                <a:cs typeface="Arial" panose="020B0604020202020204" pitchFamily="34" charset="0"/>
              </a:rPr>
              <a:t>dará salida </a:t>
            </a:r>
            <a:r>
              <a:rPr lang="es-ES" b="1" dirty="0">
                <a:solidFill>
                  <a:srgbClr val="FF0000"/>
                </a:solidFill>
                <a:cs typeface="Arial" panose="020B0604020202020204" pitchFamily="34" charset="0"/>
              </a:rPr>
              <a:t>en el curso de la investigación</a:t>
            </a:r>
            <a:r>
              <a:rPr lang="es-ES" b="1" dirty="0">
                <a:cs typeface="Arial" panose="020B0604020202020204" pitchFamily="34" charset="0"/>
              </a:rPr>
              <a:t>.</a:t>
            </a:r>
          </a:p>
          <a:p>
            <a:pPr algn="just" eaLnBrk="1" hangingPunct="1">
              <a:lnSpc>
                <a:spcPct val="150000"/>
              </a:lnSpc>
            </a:pPr>
            <a:endParaRPr lang="es-ES" b="1" dirty="0">
              <a:cs typeface="Arial" panose="020B0604020202020204" pitchFamily="34" charset="0"/>
            </a:endParaRPr>
          </a:p>
        </p:txBody>
      </p:sp>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2"/>
          <p:cNvSpPr>
            <a:spLocks noGrp="1" noChangeArrowheads="1"/>
          </p:cNvSpPr>
          <p:nvPr>
            <p:ph type="title"/>
          </p:nvPr>
        </p:nvSpPr>
        <p:spPr>
          <a:xfrm>
            <a:off x="1115616" y="605173"/>
            <a:ext cx="6242323" cy="563562"/>
          </a:xfrm>
        </p:spPr>
        <p:txBody>
          <a:bodyPr/>
          <a:lstStyle/>
          <a:p>
            <a:pPr eaLnBrk="1" hangingPunct="1"/>
            <a:r>
              <a:rPr lang="es-ES" dirty="0" smtClean="0">
                <a:latin typeface="Times New Roman" panose="02020603050405020304" pitchFamily="18" charset="0"/>
                <a:cs typeface="Times New Roman" panose="02020603050405020304" pitchFamily="18" charset="0"/>
              </a:rPr>
              <a:t>Errores más frecuentes en la formulación del problema:</a:t>
            </a:r>
            <a:endParaRPr lang="en-US"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741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black">
          <a:xfrm>
            <a:off x="357188" y="1285875"/>
            <a:ext cx="8572500" cy="408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4800" b="1" dirty="0" smtClean="0"/>
              <a:t>TRAZAR OBJETIVOS DE INVESTIGACIÓN.</a:t>
            </a:r>
            <a:endParaRPr lang="es-ES" sz="2000" dirty="0"/>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253376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algn="just">
              <a:defRPr/>
            </a:pPr>
            <a:r>
              <a:rPr lang="es-ES" sz="2800" dirty="0">
                <a:latin typeface="Arial" charset="0"/>
              </a:rPr>
              <a:t>En algunas investigaciones existen situaciones en que se abordan necesariamente aspectos no formulados inicialmente para resolver el problema fundamental pero que contribuyen a resolver problemas afines. Todo esto fundamenta y justifica la necesidad de que el investigador, además de delimitar el problema básico, señale concretamente sus objetivos.</a:t>
            </a:r>
            <a:endParaRPr lang="en-US" sz="2800" kern="0" dirty="0">
              <a:latin typeface="Times New Roman" pitchFamily="18" charset="0"/>
              <a:ea typeface="+mj-ea"/>
              <a:cs typeface="Times New Roman" pitchFamily="18" charset="0"/>
            </a:endParaRPr>
          </a:p>
        </p:txBody>
      </p:sp>
      <p:grpSp>
        <p:nvGrpSpPr>
          <p:cNvPr id="3" name="Grupo 2"/>
          <p:cNvGrpSpPr/>
          <p:nvPr/>
        </p:nvGrpSpPr>
        <p:grpSpPr>
          <a:xfrm>
            <a:off x="3635896" y="44624"/>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85891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624"/>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146" name="Rectangle 2"/>
          <p:cNvSpPr>
            <a:spLocks noGrp="1" noChangeArrowheads="1"/>
          </p:cNvSpPr>
          <p:nvPr>
            <p:ph type="title"/>
          </p:nvPr>
        </p:nvSpPr>
        <p:spPr/>
        <p:txBody>
          <a:bodyPr/>
          <a:lstStyle/>
          <a:p>
            <a:pPr eaLnBrk="1" hangingPunct="1"/>
            <a:r>
              <a:rPr lang="es-ES_tradnl" dirty="0" smtClean="0">
                <a:latin typeface="Times New Roman" panose="02020603050405020304" pitchFamily="18" charset="0"/>
                <a:cs typeface="Times New Roman" panose="02020603050405020304" pitchFamily="18" charset="0"/>
              </a:rPr>
              <a:t>Los objetivos.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algn="just">
              <a:defRPr/>
            </a:pPr>
            <a:r>
              <a:rPr lang="es-ES" sz="2800" b="1" dirty="0">
                <a:solidFill>
                  <a:srgbClr val="FF0000"/>
                </a:solidFill>
                <a:latin typeface="Arial" charset="0"/>
              </a:rPr>
              <a:t>Son los fines, propósitos o resultados a los que se dirige el comportamiento</a:t>
            </a:r>
            <a:r>
              <a:rPr lang="es-ES" sz="2800" dirty="0">
                <a:latin typeface="Arial" charset="0"/>
              </a:rPr>
              <a:t> e incluyen todas las categorías que expresan lo que se quiere o pretende alcanzar en una investigación. Los objetivos de investigación dependen del nivel de complejidad del problema científico, de los recursos humanos y materiales que se dispongan para la investigación y de los resultados que se pretendan obtener con ella</a:t>
            </a:r>
            <a:endParaRPr lang="en-US" sz="2800" kern="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9788945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12" y="436401"/>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Los objetivos.</a:t>
            </a:r>
            <a:endParaRPr lang="en-US" dirty="0" smtClean="0">
              <a:solidFill>
                <a:schemeClr val="accent1"/>
              </a:solidFill>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286668" y="1556792"/>
            <a:ext cx="8784976" cy="4570010"/>
          </a:xfrm>
          <a:prstGeom prst="rect">
            <a:avLst/>
          </a:prstGeom>
        </p:spPr>
      </p:pic>
      <p:sp>
        <p:nvSpPr>
          <p:cNvPr id="2" name="Flecha abajo 1"/>
          <p:cNvSpPr/>
          <p:nvPr/>
        </p:nvSpPr>
        <p:spPr>
          <a:xfrm>
            <a:off x="3419872" y="1844824"/>
            <a:ext cx="360040" cy="864096"/>
          </a:xfrm>
          <a:prstGeom prst="downArrow">
            <a:avLst/>
          </a:prstGeom>
          <a:solidFill>
            <a:srgbClr val="FF000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3636171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76672"/>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Atributos.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algn="just">
              <a:defRPr/>
            </a:pPr>
            <a:r>
              <a:rPr lang="es-ES" sz="2400" dirty="0">
                <a:latin typeface="Arial" charset="0"/>
              </a:rPr>
              <a:t>Los objetivos de la investigación científica deben poseer, entre otros, los atributos siguientes:</a:t>
            </a:r>
          </a:p>
          <a:p>
            <a:pPr algn="just">
              <a:defRPr/>
            </a:pPr>
            <a:endParaRPr lang="es-ES" sz="2400" dirty="0">
              <a:latin typeface="Arial" charset="0"/>
            </a:endParaRPr>
          </a:p>
          <a:p>
            <a:pPr marL="531813" indent="-531813" algn="just">
              <a:buFont typeface="Wingdings" pitchFamily="2" charset="2"/>
              <a:buChar char="q"/>
              <a:defRPr/>
            </a:pPr>
            <a:r>
              <a:rPr lang="es-ES" sz="2400" b="1" dirty="0">
                <a:latin typeface="Arial" charset="0"/>
              </a:rPr>
              <a:t>Pertinencia: </a:t>
            </a:r>
            <a:r>
              <a:rPr lang="es-ES" sz="2400" dirty="0">
                <a:latin typeface="Arial" charset="0"/>
              </a:rPr>
              <a:t>se refiere a la correspondencia con el problema de investigación formulado.</a:t>
            </a:r>
          </a:p>
          <a:p>
            <a:pPr marL="531813" indent="-531813" algn="just">
              <a:buFont typeface="Wingdings" pitchFamily="2" charset="2"/>
              <a:buChar char="q"/>
              <a:defRPr/>
            </a:pPr>
            <a:endParaRPr lang="es-ES" sz="2400" dirty="0">
              <a:latin typeface="Arial" charset="0"/>
            </a:endParaRPr>
          </a:p>
          <a:p>
            <a:pPr marL="531813" indent="-531813" algn="just">
              <a:buFont typeface="Wingdings" pitchFamily="2" charset="2"/>
              <a:buChar char="q"/>
              <a:defRPr/>
            </a:pPr>
            <a:r>
              <a:rPr lang="es-ES" sz="2400" b="1" dirty="0">
                <a:latin typeface="Arial" charset="0"/>
              </a:rPr>
              <a:t>Precisión: </a:t>
            </a:r>
            <a:r>
              <a:rPr lang="es-ES" sz="2400" dirty="0">
                <a:latin typeface="Arial" charset="0"/>
              </a:rPr>
              <a:t>utilización de términos concretos, sin ambigüedades. No permitir la posibilidad de ser interpretados de forma diferente.</a:t>
            </a:r>
          </a:p>
          <a:p>
            <a:pPr marL="531813" indent="-531813" algn="just">
              <a:buFont typeface="Wingdings" pitchFamily="2" charset="2"/>
              <a:buChar char="q"/>
              <a:defRPr/>
            </a:pPr>
            <a:endParaRPr lang="es-ES" sz="2400" dirty="0">
              <a:latin typeface="Arial" charset="0"/>
            </a:endParaRPr>
          </a:p>
          <a:p>
            <a:pPr marL="531813" indent="-531813" algn="just">
              <a:buFont typeface="Wingdings" pitchFamily="2" charset="2"/>
              <a:buChar char="q"/>
              <a:defRPr/>
            </a:pPr>
            <a:r>
              <a:rPr lang="es-ES" sz="2400" b="1" dirty="0">
                <a:latin typeface="Arial" charset="0"/>
              </a:rPr>
              <a:t>Realistas: </a:t>
            </a:r>
            <a:r>
              <a:rPr lang="es-ES" sz="2400" dirty="0">
                <a:latin typeface="Arial" charset="0"/>
              </a:rPr>
              <a:t>posibilidad de realizarlo con los medios propuestos y en el cronograma establecido.</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6199796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0850"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Wingdings" panose="05000000000000000000" pitchFamily="2" charset="2"/>
              <a:buChar char="q"/>
            </a:pPr>
            <a:r>
              <a:rPr lang="es-ES" sz="2400" b="1" dirty="0"/>
              <a:t>Lógicos: </a:t>
            </a:r>
            <a:r>
              <a:rPr lang="es-ES" sz="2400" dirty="0"/>
              <a:t>fundamentados teóricamente y con la jerarquía precisa para el logro de los resultados que deben solucionar el problema planteado.</a:t>
            </a:r>
          </a:p>
          <a:p>
            <a:pPr algn="just" eaLnBrk="1" hangingPunct="1">
              <a:buFont typeface="Wingdings" panose="05000000000000000000" pitchFamily="2" charset="2"/>
              <a:buChar char="q"/>
            </a:pPr>
            <a:endParaRPr lang="es-ES" sz="2400" dirty="0"/>
          </a:p>
          <a:p>
            <a:pPr algn="just" eaLnBrk="1" hangingPunct="1">
              <a:buFont typeface="Wingdings" panose="05000000000000000000" pitchFamily="2" charset="2"/>
              <a:buChar char="q"/>
            </a:pPr>
            <a:r>
              <a:rPr lang="es-ES" sz="2400" b="1" dirty="0"/>
              <a:t>Medibles: </a:t>
            </a:r>
            <a:r>
              <a:rPr lang="es-ES" sz="2400" dirty="0"/>
              <a:t>facilita conocer los indicadores o estándares necesarios para evaluar su cumplimiento.</a:t>
            </a:r>
          </a:p>
          <a:p>
            <a:pPr algn="just" eaLnBrk="1" hangingPunct="1">
              <a:buFont typeface="Wingdings" panose="05000000000000000000" pitchFamily="2" charset="2"/>
              <a:buChar char="q"/>
            </a:pPr>
            <a:endParaRPr lang="es-ES" sz="2400" dirty="0"/>
          </a:p>
          <a:p>
            <a:pPr algn="just" eaLnBrk="1" hangingPunct="1">
              <a:buFont typeface="Wingdings" panose="05000000000000000000" pitchFamily="2" charset="2"/>
              <a:buChar char="q"/>
            </a:pPr>
            <a:r>
              <a:rPr lang="es-ES" sz="2400" b="1" dirty="0"/>
              <a:t>Viables: </a:t>
            </a:r>
            <a:r>
              <a:rPr lang="es-ES" sz="2400" dirty="0"/>
              <a:t>se definen considerando los recursos, oportunidades, aspectos éticos, experiencia de los investigadores</a:t>
            </a:r>
          </a:p>
          <a:p>
            <a:pPr algn="just" eaLnBrk="1" hangingPunct="1">
              <a:buFont typeface="Wingdings" panose="05000000000000000000" pitchFamily="2" charset="2"/>
              <a:buChar char="q"/>
            </a:pPr>
            <a:endParaRPr lang="es-ES" sz="2400" dirty="0"/>
          </a:p>
          <a:p>
            <a:pPr algn="just" eaLnBrk="1" hangingPunct="1">
              <a:buFont typeface="Wingdings" panose="05000000000000000000" pitchFamily="2" charset="2"/>
              <a:buChar char="q"/>
            </a:pPr>
            <a:r>
              <a:rPr lang="es-ES" sz="2400" b="1" dirty="0"/>
              <a:t>Operativos: </a:t>
            </a:r>
            <a:r>
              <a:rPr lang="es-ES" sz="2400" dirty="0"/>
              <a:t>se redactan en términos ejecutivos, entendibles, específicos de finalidad y lugar y del resultado tangible que se pretende obtener.</a:t>
            </a:r>
          </a:p>
        </p:txBody>
      </p:sp>
      <p:sp>
        <p:nvSpPr>
          <p:cNvPr id="8195" name="Rectangle 2"/>
          <p:cNvSpPr>
            <a:spLocks noGrp="1" noChangeArrowheads="1"/>
          </p:cNvSpPr>
          <p:nvPr>
            <p:ph type="title"/>
          </p:nvPr>
        </p:nvSpPr>
        <p:spPr>
          <a:xfrm>
            <a:off x="0" y="476672"/>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Atributos.</a:t>
            </a:r>
            <a:endParaRPr lang="en-US" dirty="0" smtClean="0">
              <a:solidFill>
                <a:schemeClr val="accent1"/>
              </a:solidFill>
              <a:latin typeface="Times New Roman" panose="02020603050405020304" pitchFamily="18" charset="0"/>
              <a:cs typeface="Times New Roman" panose="02020603050405020304" pitchFamily="18" charset="0"/>
            </a:endParaRP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091644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n-US" altLang="es-ES" dirty="0" smtClean="0"/>
              <a:t>CIENCIA</a:t>
            </a:r>
          </a:p>
        </p:txBody>
      </p:sp>
      <p:sp>
        <p:nvSpPr>
          <p:cNvPr id="16388" name="Text Box 3"/>
          <p:cNvSpPr txBox="1">
            <a:spLocks noChangeArrowheads="1"/>
          </p:cNvSpPr>
          <p:nvPr/>
        </p:nvSpPr>
        <p:spPr bwMode="auto">
          <a:xfrm>
            <a:off x="539552" y="1700213"/>
            <a:ext cx="80648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La ciencia surgió posterior a la religión, la moral y el arte, y para su nacimiento se requirió de la existencia de tres circunstancias:</a:t>
            </a:r>
          </a:p>
          <a:p>
            <a:pPr algn="just" eaLnBrk="1" hangingPunct="1">
              <a:spcBef>
                <a:spcPct val="0"/>
              </a:spcBef>
              <a:buClrTx/>
              <a:buFontTx/>
              <a:buNone/>
            </a:pPr>
            <a:r>
              <a:rPr lang="es-MX" altLang="es-ES" sz="2400" dirty="0" smtClean="0"/>
              <a:t>-La </a:t>
            </a:r>
            <a:r>
              <a:rPr lang="es-MX" altLang="es-ES" sz="2400" dirty="0"/>
              <a:t>separación del trabajo físico y el intelectual.</a:t>
            </a:r>
          </a:p>
          <a:p>
            <a:pPr algn="just" eaLnBrk="1" hangingPunct="1">
              <a:spcBef>
                <a:spcPct val="0"/>
              </a:spcBef>
              <a:buClrTx/>
              <a:buFontTx/>
              <a:buNone/>
            </a:pPr>
            <a:r>
              <a:rPr lang="es-MX" altLang="es-ES" sz="2400" dirty="0" smtClean="0"/>
              <a:t>-Determinado </a:t>
            </a:r>
            <a:r>
              <a:rPr lang="es-MX" altLang="es-ES" sz="2400" dirty="0"/>
              <a:t>nivel de desarrollo del pensamiento abstracto y teórico</a:t>
            </a:r>
          </a:p>
          <a:p>
            <a:pPr algn="just" eaLnBrk="1" hangingPunct="1">
              <a:spcBef>
                <a:spcPct val="0"/>
              </a:spcBef>
              <a:buClrTx/>
              <a:buFontTx/>
              <a:buNone/>
            </a:pPr>
            <a:r>
              <a:rPr lang="es-MX" altLang="es-ES" sz="2400" dirty="0" smtClean="0"/>
              <a:t>-Existencia </a:t>
            </a:r>
            <a:r>
              <a:rPr lang="es-MX" altLang="es-ES" sz="2400" dirty="0"/>
              <a:t>de medios especiales para la obtención de conocimiento (laboratorios, instrumental, etc.)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smtClean="0"/>
              <a:t>Ejemplos </a:t>
            </a:r>
            <a:r>
              <a:rPr lang="es-MX" altLang="es-ES" sz="2400" dirty="0"/>
              <a:t>de “ciencia”: Biología,  Matemática, Nutrición, Medicina.</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1341223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04664"/>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Los objetivos.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27"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algn="just">
              <a:defRPr/>
            </a:pPr>
            <a:r>
              <a:rPr lang="es-ES" sz="2800" dirty="0">
                <a:latin typeface="Arial" charset="0"/>
              </a:rPr>
              <a:t>En nuestro medio se ha popularizado la práctica de </a:t>
            </a:r>
            <a:r>
              <a:rPr lang="es-ES" sz="2800" b="1" dirty="0">
                <a:solidFill>
                  <a:srgbClr val="FF0000"/>
                </a:solidFill>
                <a:latin typeface="Arial" charset="0"/>
              </a:rPr>
              <a:t>definir objetivos generales y objetivos </a:t>
            </a:r>
            <a:r>
              <a:rPr lang="es-ES" sz="2800" b="1" dirty="0" smtClean="0">
                <a:solidFill>
                  <a:srgbClr val="FF0000"/>
                </a:solidFill>
                <a:latin typeface="Arial" charset="0"/>
              </a:rPr>
              <a:t>específicos</a:t>
            </a:r>
            <a:r>
              <a:rPr lang="es-ES" sz="2800" dirty="0" smtClean="0">
                <a:latin typeface="Arial" charset="0"/>
              </a:rPr>
              <a:t>.</a:t>
            </a:r>
          </a:p>
          <a:p>
            <a:pPr algn="just">
              <a:defRPr/>
            </a:pPr>
            <a:endParaRPr lang="es-ES" sz="2800" dirty="0">
              <a:latin typeface="Arial" charset="0"/>
            </a:endParaRPr>
          </a:p>
          <a:p>
            <a:pPr algn="just">
              <a:defRPr/>
            </a:pPr>
            <a:r>
              <a:rPr lang="es-ES" sz="2800" dirty="0" smtClean="0">
                <a:latin typeface="Arial" charset="0"/>
              </a:rPr>
              <a:t>Por </a:t>
            </a:r>
            <a:r>
              <a:rPr lang="es-ES" sz="2800" dirty="0">
                <a:latin typeface="Arial" charset="0"/>
              </a:rPr>
              <a:t>ejemplo el objetivo general de un estudio podría ser: "Evaluar el efecto del nuevo tratamiento sobre el catarro común", y uno de los objetivos específicos: "Evaluar el efecto del nuevo tratamiento sobre el tiempo que demoran en eliminarse los síntomas".</a:t>
            </a:r>
            <a:endParaRPr lang="en-US" sz="2800" kern="0" dirty="0">
              <a:latin typeface="Times New Roman" pitchFamily="18" charset="0"/>
              <a:ea typeface="+mj-ea"/>
              <a:cs typeface="Times New Roman" pitchFamily="18" charset="0"/>
            </a:endParaRP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999196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04664"/>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Los objetivos.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10243" name="Rectangle 2"/>
          <p:cNvSpPr txBox="1">
            <a:spLocks noChangeArrowheads="1"/>
          </p:cNvSpPr>
          <p:nvPr/>
        </p:nvSpPr>
        <p:spPr bwMode="black">
          <a:xfrm>
            <a:off x="357188" y="1268760"/>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dirty="0"/>
              <a:t>Los objetivos específicos no son una división del objetivo general, sino sus partes esenciales, que deberán alcanzarse progresivamente para lograr el objetivo general.</a:t>
            </a:r>
          </a:p>
          <a:p>
            <a:pPr algn="just" eaLnBrk="1" hangingPunct="1"/>
            <a:endParaRPr lang="es-ES" sz="2800" dirty="0"/>
          </a:p>
          <a:p>
            <a:pPr algn="just" eaLnBrk="1" hangingPunct="1"/>
            <a:r>
              <a:rPr lang="es-ES" sz="2800" dirty="0"/>
              <a:t>La práctica de dividir los objetivos es útil cuando se aborda una problemática de cierta envergadura, cuya solución obedecerá a las soluciones parciales (objetivos específicos). Ahora bien, no siempre puede realizarse esta división, razón por la cual en ocasiones es más conveniente plantear objetivos y no la división expuesta.</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619904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04664"/>
            <a:ext cx="7543800" cy="487362"/>
          </a:xfrm>
        </p:spPr>
        <p:txBody>
          <a:bodyPr/>
          <a:lstStyle/>
          <a:p>
            <a:pPr eaLnBrk="1" hangingPunct="1"/>
            <a:r>
              <a:rPr lang="es-ES_tradnl" dirty="0" smtClean="0">
                <a:latin typeface="Times New Roman" panose="02020603050405020304" pitchFamily="18" charset="0"/>
                <a:cs typeface="Times New Roman" panose="02020603050405020304" pitchFamily="18" charset="0"/>
              </a:rPr>
              <a:t>Los objetivos.</a:t>
            </a:r>
            <a:endParaRPr lang="en-US" dirty="0" smtClean="0">
              <a:solidFill>
                <a:schemeClr val="accent1"/>
              </a:solidFill>
              <a:latin typeface="Times New Roman" panose="02020603050405020304" pitchFamily="18" charset="0"/>
              <a:cs typeface="Times New Roman" panose="02020603050405020304" pitchFamily="18" charset="0"/>
            </a:endParaRPr>
          </a:p>
        </p:txBody>
      </p:sp>
      <p:sp>
        <p:nvSpPr>
          <p:cNvPr id="11267"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dirty="0"/>
              <a:t>Otra práctica común es redactar el objetivo en forma </a:t>
            </a:r>
            <a:r>
              <a:rPr lang="es-ES" sz="2800" b="1" dirty="0">
                <a:solidFill>
                  <a:srgbClr val="FF0000"/>
                </a:solidFill>
              </a:rPr>
              <a:t>infinitiva</a:t>
            </a:r>
            <a:r>
              <a:rPr lang="es-ES" sz="2800" dirty="0"/>
              <a:t>, en cuyo caso es muy importante escoger un verbo adecuado, pues de esto depende el carácter medible, concreto, preciso y alcanzable del objetivo en cuestión.</a:t>
            </a:r>
          </a:p>
          <a:p>
            <a:pPr algn="just" eaLnBrk="1" hangingPunct="1"/>
            <a:endParaRPr lang="es-ES" sz="2800" dirty="0"/>
          </a:p>
          <a:p>
            <a:pPr algn="just" eaLnBrk="1" hangingPunct="1"/>
            <a:r>
              <a:rPr lang="es-ES" sz="2800" dirty="0"/>
              <a:t>Debe añadirse </a:t>
            </a:r>
            <a:r>
              <a:rPr lang="es-ES" sz="2800" b="1" dirty="0">
                <a:solidFill>
                  <a:srgbClr val="FF0000"/>
                </a:solidFill>
              </a:rPr>
              <a:t>dónde y cuándo </a:t>
            </a:r>
            <a:r>
              <a:rPr lang="es-ES" sz="2800" dirty="0"/>
              <a:t>se realizará la investigación, y </a:t>
            </a:r>
            <a:r>
              <a:rPr lang="es-ES" sz="2800" b="1" dirty="0">
                <a:solidFill>
                  <a:srgbClr val="FF0000"/>
                </a:solidFill>
              </a:rPr>
              <a:t>proscribirse los procedimientos </a:t>
            </a:r>
            <a:r>
              <a:rPr lang="es-ES" sz="2800" dirty="0"/>
              <a:t>por conducto de los cuales se alcanzarán los objetivos.</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8116021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290" name="Rectangle 2"/>
          <p:cNvSpPr>
            <a:spLocks noGrp="1" noChangeArrowheads="1"/>
          </p:cNvSpPr>
          <p:nvPr>
            <p:ph type="title"/>
          </p:nvPr>
        </p:nvSpPr>
        <p:spPr>
          <a:xfrm>
            <a:off x="539552" y="572018"/>
            <a:ext cx="6855246" cy="563562"/>
          </a:xfrm>
        </p:spPr>
        <p:txBody>
          <a:bodyPr/>
          <a:lstStyle/>
          <a:p>
            <a:pPr eaLnBrk="1" hangingPunct="1"/>
            <a:r>
              <a:rPr lang="es-ES" sz="2800" dirty="0" smtClean="0">
                <a:latin typeface="Times New Roman" panose="02020603050405020304" pitchFamily="18" charset="0"/>
                <a:cs typeface="Times New Roman" panose="02020603050405020304" pitchFamily="18" charset="0"/>
              </a:rPr>
              <a:t>Errores frecuentes en la formulación de objetivos </a:t>
            </a:r>
            <a:endParaRPr lang="en-US" sz="2800" dirty="0" smtClean="0">
              <a:solidFill>
                <a:schemeClr val="accent1"/>
              </a:solidFill>
              <a:latin typeface="Times New Roman" panose="02020603050405020304" pitchFamily="18" charset="0"/>
              <a:cs typeface="Times New Roman" panose="02020603050405020304" pitchFamily="18" charset="0"/>
            </a:endParaRPr>
          </a:p>
        </p:txBody>
      </p:sp>
      <p:sp>
        <p:nvSpPr>
          <p:cNvPr id="12291"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dirty="0"/>
              <a:t>La guía principal para no cometer errores en la formulación de objetivos es escribirlos de manera que éstos plasmen los resultados concretos a alcanzar con la investigación. Partiendo de aquí pueden señalarse y explicarse algunos errores frecuentes en su formulación. Estos son: </a:t>
            </a:r>
          </a:p>
        </p:txBody>
      </p:sp>
    </p:spTree>
    <p:extLst>
      <p:ext uri="{BB962C8B-B14F-4D97-AF65-F5344CB8AC3E}">
        <p14:creationId xmlns:p14="http://schemas.microsoft.com/office/powerpoint/2010/main" val="10426543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315" name="Rectangle 2"/>
          <p:cNvSpPr txBox="1">
            <a:spLocks noChangeArrowheads="1"/>
          </p:cNvSpPr>
          <p:nvPr/>
        </p:nvSpPr>
        <p:spPr bwMode="black">
          <a:xfrm>
            <a:off x="395536" y="1168735"/>
            <a:ext cx="8572500" cy="5429250"/>
          </a:xfrm>
          <a:prstGeom prst="rect">
            <a:avLst/>
          </a:prstGeom>
          <a:noFill/>
          <a:ln w="9525">
            <a:noFill/>
            <a:miter lim="800000"/>
            <a:headEnd/>
            <a:tailEnd/>
          </a:ln>
        </p:spPr>
        <p:txBody>
          <a:bodyPr anchor="ctr"/>
          <a:lstStyle/>
          <a:p>
            <a:pPr marL="457200" indent="-457200" algn="just">
              <a:buFont typeface="+mj-lt"/>
              <a:buAutoNum type="arabicPeriod"/>
              <a:defRPr/>
            </a:pPr>
            <a:r>
              <a:rPr lang="es-ES" sz="2400" b="1" dirty="0">
                <a:solidFill>
                  <a:srgbClr val="FF0000"/>
                </a:solidFill>
                <a:latin typeface="Arial" charset="0"/>
              </a:rPr>
              <a:t>Confundir los objetivos con el método o incluir un procedimiento como parte del objetivo</a:t>
            </a:r>
            <a:r>
              <a:rPr lang="es-ES" sz="2400" b="1" dirty="0">
                <a:latin typeface="Arial" charset="0"/>
              </a:rPr>
              <a:t>. </a:t>
            </a:r>
          </a:p>
          <a:p>
            <a:pPr algn="just">
              <a:defRPr/>
            </a:pPr>
            <a:endParaRPr lang="es-ES" sz="2400" dirty="0">
              <a:latin typeface="Arial" charset="0"/>
            </a:endParaRPr>
          </a:p>
          <a:p>
            <a:pPr algn="just">
              <a:defRPr/>
            </a:pPr>
            <a:r>
              <a:rPr lang="es-ES" sz="2400" dirty="0">
                <a:latin typeface="Arial" charset="0"/>
              </a:rPr>
              <a:t>Por ejemplo: </a:t>
            </a:r>
            <a:r>
              <a:rPr lang="es-ES" sz="2400" i="1" u="sng" dirty="0">
                <a:latin typeface="Arial" charset="0"/>
              </a:rPr>
              <a:t>“estimar la frecuencia de ciertos antecedentes familiares en los pacientes con síndrome de mala absorción mediante una encuesta confeccionada al efecto”. </a:t>
            </a:r>
            <a:r>
              <a:rPr lang="es-ES" sz="2400" dirty="0">
                <a:latin typeface="Arial" charset="0"/>
              </a:rPr>
              <a:t>A pesar de que los objetivos han de servir de base o guía para la delimitación de los métodos o procedimientos que se emplearán para conseguirlos no debe haber una confusión entre método y objetivos sino que éstos deben quedar nítidamente separados. Los objetivos son expresión del problema científico y éste es un problema que existe independientemente del método que se emplee para resolverlo. El mismo objetivo puede alcanzarse de diferente manera. </a:t>
            </a:r>
          </a:p>
        </p:txBody>
      </p:sp>
    </p:spTree>
    <p:extLst>
      <p:ext uri="{BB962C8B-B14F-4D97-AF65-F5344CB8AC3E}">
        <p14:creationId xmlns:p14="http://schemas.microsoft.com/office/powerpoint/2010/main" val="2389957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marL="457200" indent="-457200" algn="just">
              <a:buFont typeface="+mj-lt"/>
              <a:buAutoNum type="arabicPeriod" startAt="2"/>
              <a:defRPr/>
            </a:pPr>
            <a:r>
              <a:rPr lang="es-ES" sz="2400" b="1" dirty="0">
                <a:solidFill>
                  <a:srgbClr val="FF0000"/>
                </a:solidFill>
                <a:latin typeface="Arial" charset="0"/>
              </a:rPr>
              <a:t>Confundir los objetivos con acciones asistenciales.</a:t>
            </a:r>
          </a:p>
          <a:p>
            <a:pPr marL="457200" indent="-457200" algn="just">
              <a:defRPr/>
            </a:pPr>
            <a:endParaRPr lang="es-ES" sz="2400" dirty="0">
              <a:latin typeface="Arial" charset="0"/>
            </a:endParaRPr>
          </a:p>
          <a:p>
            <a:pPr algn="just">
              <a:defRPr/>
            </a:pPr>
            <a:r>
              <a:rPr lang="es-ES" sz="2400" dirty="0">
                <a:latin typeface="Arial" charset="0"/>
              </a:rPr>
              <a:t>En el ambiente investigativo de la medicina clínica (esencialmente asistencial) los objetivos plasmados en un protocolo de investigación suelen confundirse con acciones de tipo asistencial. Por ejemplo, en un estudio donde se pretende evaluar el efecto de determinado tratamiento sobre la evolución o pronóstico de cierta enfermedad, no debe consignarse como objetivo un enunciado como este: </a:t>
            </a:r>
            <a:r>
              <a:rPr lang="es-ES" sz="2400" i="1" u="sng" dirty="0">
                <a:latin typeface="Arial" charset="0"/>
              </a:rPr>
              <a:t>"Seguir a los pacientes en consulta externa por espacio de dos años." </a:t>
            </a:r>
            <a:r>
              <a:rPr lang="es-ES" sz="2400" dirty="0">
                <a:latin typeface="Arial" charset="0"/>
              </a:rPr>
              <a:t>Esto puede ser, o bien una acción de carácter puramente asistencial, o bien parte del método que se empleará para evaluar a los pacientes incluidos en el estudio. </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772390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marL="457200" indent="-457200" algn="just">
              <a:buFont typeface="+mj-lt"/>
              <a:buAutoNum type="arabicPeriod" startAt="3"/>
              <a:defRPr/>
            </a:pPr>
            <a:r>
              <a:rPr lang="es-ES" sz="2400" b="1" dirty="0">
                <a:solidFill>
                  <a:srgbClr val="FF0000"/>
                </a:solidFill>
                <a:latin typeface="Arial" charset="0"/>
              </a:rPr>
              <a:t>Confundir los objetivos con los beneficios esperados.</a:t>
            </a:r>
          </a:p>
          <a:p>
            <a:pPr algn="just">
              <a:defRPr/>
            </a:pPr>
            <a:endParaRPr lang="es-ES" sz="2400" dirty="0">
              <a:latin typeface="Arial" charset="0"/>
            </a:endParaRPr>
          </a:p>
          <a:p>
            <a:pPr algn="just">
              <a:defRPr/>
            </a:pPr>
            <a:r>
              <a:rPr lang="es-ES" sz="2400" dirty="0">
                <a:latin typeface="Arial" charset="0"/>
              </a:rPr>
              <a:t>Tampoco deben confundirse los objetivos con los beneficios que se espera obtener como consecuencia de los resultados de la </a:t>
            </a:r>
            <a:r>
              <a:rPr lang="es-ES" sz="2400" dirty="0" smtClean="0">
                <a:latin typeface="Arial" charset="0"/>
              </a:rPr>
              <a:t>investigación</a:t>
            </a:r>
            <a:r>
              <a:rPr lang="es-ES" sz="2400" dirty="0">
                <a:latin typeface="Arial" charset="0"/>
              </a:rPr>
              <a:t>. Por ejemplo, en un estudio cuyo propósito es determinar la influencia de ciertos factores sobre la aparición de sepsis posquirúrgica, no puede ser un objetivo lo siguiente: </a:t>
            </a:r>
            <a:r>
              <a:rPr lang="es-ES" sz="2400" i="1" u="sng" dirty="0">
                <a:latin typeface="Arial" charset="0"/>
              </a:rPr>
              <a:t>"desarrollar un plan de medidas que contribuyan a disminuir la incidencia de sepsis posquirúrgica". </a:t>
            </a:r>
            <a:r>
              <a:rPr lang="es-ES" sz="2400" dirty="0">
                <a:latin typeface="Arial" charset="0"/>
              </a:rPr>
              <a:t>Esto último es, claramente, uno de los beneficios que pueden obtenerse después de haber identificado los factores más influyentes, pero no es un objetivo del estudio. </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34374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a:t>Hay que recordar que los objetivos son </a:t>
            </a:r>
            <a:r>
              <a:rPr lang="es-ES" sz="2800" b="1">
                <a:solidFill>
                  <a:srgbClr val="FF0000"/>
                </a:solidFill>
              </a:rPr>
              <a:t>fines alcanzables en términos de conocimientos </a:t>
            </a:r>
            <a:r>
              <a:rPr lang="es-ES" sz="2800"/>
              <a:t>y la posible aplicación práctica de este conocimiento es un beneficio esperado o consecuencia de haber arribado a esa conclusión.</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434685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black">
          <a:xfrm>
            <a:off x="357188" y="1285875"/>
            <a:ext cx="8572500" cy="5072063"/>
          </a:xfrm>
          <a:prstGeom prst="rect">
            <a:avLst/>
          </a:prstGeom>
          <a:noFill/>
          <a:ln w="9525">
            <a:noFill/>
            <a:miter lim="800000"/>
            <a:headEnd/>
            <a:tailEnd/>
          </a:ln>
        </p:spPr>
        <p:txBody>
          <a:bodyPr anchor="ctr"/>
          <a:lstStyle/>
          <a:p>
            <a:pPr marL="514350" indent="-514350" algn="just">
              <a:buFont typeface="+mj-lt"/>
              <a:buAutoNum type="arabicPeriod" startAt="4"/>
              <a:defRPr/>
            </a:pPr>
            <a:r>
              <a:rPr lang="es-ES" sz="2800" b="1" dirty="0">
                <a:solidFill>
                  <a:srgbClr val="FF0000"/>
                </a:solidFill>
                <a:latin typeface="Arial" charset="0"/>
              </a:rPr>
              <a:t>Utilización de palabras que no expresan correctamente lo que debe ser un objetivo.</a:t>
            </a:r>
          </a:p>
          <a:p>
            <a:pPr algn="just">
              <a:defRPr/>
            </a:pPr>
            <a:endParaRPr lang="es-ES" sz="2800" dirty="0">
              <a:latin typeface="Arial" charset="0"/>
            </a:endParaRPr>
          </a:p>
          <a:p>
            <a:pPr algn="just">
              <a:defRPr/>
            </a:pPr>
            <a:r>
              <a:rPr lang="es-ES" sz="2800" dirty="0">
                <a:latin typeface="Arial" charset="0"/>
              </a:rPr>
              <a:t>Con mucha frecuencia se cometen errores esencialmente sintácticos en este acápite. Lo más frecuente parece ser el uso de verbos inadecuados para expresar lo que se pretende. Si los objetivos son resultados cognoscitivos no es posible, por ejemplo, redactar un objetivo como el siguiente: </a:t>
            </a:r>
            <a:r>
              <a:rPr lang="es-ES" sz="2800" i="1" u="sng" dirty="0">
                <a:latin typeface="Arial" charset="0"/>
              </a:rPr>
              <a:t>“correlacionar la presencia de retinopatía diabética con el tipo de diabetes y el tiempo de evolución”. </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587865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a:t>Las correlaciones no se alcanzan sino que se identifican o se buscan; ellas existen o no, y esto es independiente de la voluntad del investigador. Concretamente el ejemplo visto seguramente estará mejor redactado si se expresa así: </a:t>
            </a:r>
            <a:r>
              <a:rPr lang="es-ES" sz="2800" i="1" u="sng"/>
              <a:t>“Identificar la posible existencia de asociación (o correlación) entre la presencia de retinopatía diabética y el tipo de diabetes así como el tiempo de evolución de la enfermedad”.</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72713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FUNCIONES</a:t>
            </a:r>
            <a:endParaRPr lang="en-US" altLang="es-ES" dirty="0" smtClean="0"/>
          </a:p>
        </p:txBody>
      </p:sp>
      <p:sp>
        <p:nvSpPr>
          <p:cNvPr id="16388" name="Text Box 3"/>
          <p:cNvSpPr txBox="1">
            <a:spLocks noChangeArrowheads="1"/>
          </p:cNvSpPr>
          <p:nvPr/>
        </p:nvSpPr>
        <p:spPr bwMode="auto">
          <a:xfrm>
            <a:off x="539552" y="1700213"/>
            <a:ext cx="80648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El  objetivo  fundamental  de la ciencia  es  el  desarrollo  del conocimiento,  es decir, profundizar en las propiedades  y  leyes esenciales  de  la  realidad, por tanto, la ciencia puede  cumplir  las  funciones  de describir, explicar, predecir y transformar la realidad.</a:t>
            </a:r>
            <a:endParaRPr lang="es-ES_tradnl" altLang="es-ES" sz="2400" dirty="0"/>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910859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black">
          <a:xfrm>
            <a:off x="357188" y="1285875"/>
            <a:ext cx="8572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a:t>Algo similar ocurre cuando se emplean otros verbos como en el ejemplo siguiente:</a:t>
            </a:r>
          </a:p>
          <a:p>
            <a:pPr algn="just" eaLnBrk="1" hangingPunct="1"/>
            <a:endParaRPr lang="es-ES" sz="2800"/>
          </a:p>
          <a:p>
            <a:pPr algn="just" eaLnBrk="1" hangingPunct="1"/>
            <a:r>
              <a:rPr lang="es-ES" sz="2800" i="1" u="sng"/>
              <a:t>“Estudiar el efecto del tratamiento trombolítico específico en los AVE de etiología trombótica”. </a:t>
            </a:r>
            <a:r>
              <a:rPr lang="es-ES" sz="2800"/>
              <a:t>Parecería que el investigador va a buscar un libro de texto sobre este tema para luego someterse a un examen. En todo caso, ¿de qué otra manera podría plasmar el resultado de tal objetivo? </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483306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black">
          <a:xfrm>
            <a:off x="357188" y="1285875"/>
            <a:ext cx="8572500" cy="408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4800" b="1" dirty="0" smtClean="0"/>
              <a:t>PROPONER LA HIPÓTESIS DE INVESTIGACIÓN</a:t>
            </a:r>
            <a:r>
              <a:rPr lang="es-ES" sz="2000" dirty="0" smtClean="0"/>
              <a:t>.</a:t>
            </a:r>
            <a:endParaRPr lang="es-ES" sz="2000" dirty="0"/>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585688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85750" y="2071688"/>
            <a:ext cx="84661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dirty="0">
                <a:solidFill>
                  <a:schemeClr val="tx1"/>
                </a:solidFill>
              </a:rPr>
              <a:t>Ya el investigador tiene planteado el problema de investigación, revisado la literatura y contextualizado dicho problema (del cual puede tener mayor o menor información en dependencia de cuanto se haya estudiado el problema o tema específico de investigación). </a:t>
            </a:r>
            <a:endParaRPr lang="es-ES_tradnl" sz="28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071527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285750" y="2071688"/>
            <a:ext cx="84661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dirty="0">
                <a:solidFill>
                  <a:schemeClr val="tx1"/>
                </a:solidFill>
              </a:rPr>
              <a:t>Ahora, el siguiente paso consiste en establecer guías precisas hacia el problema de investigación o fenómeno que estamos estudiando. Estas guías son las hipótesis. En una investigación podemos tener una, dos o varias hipótesis; a veces incluso no se tiene ninguna.</a:t>
            </a:r>
            <a:endParaRPr lang="es-ES_tradnl" sz="28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2127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stretch>
            <a:fillRect/>
          </a:stretch>
        </p:blipFill>
        <p:spPr>
          <a:xfrm>
            <a:off x="251520" y="1628800"/>
            <a:ext cx="8784976" cy="4570010"/>
          </a:xfrm>
          <a:prstGeom prst="rect">
            <a:avLst/>
          </a:prstGeom>
        </p:spPr>
      </p:pic>
      <p:sp>
        <p:nvSpPr>
          <p:cNvPr id="5" name="Rectángulo 4"/>
          <p:cNvSpPr/>
          <p:nvPr/>
        </p:nvSpPr>
        <p:spPr>
          <a:xfrm>
            <a:off x="7740352" y="2708920"/>
            <a:ext cx="1080120" cy="10801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upo 5"/>
          <p:cNvGrpSpPr/>
          <p:nvPr/>
        </p:nvGrpSpPr>
        <p:grpSpPr>
          <a:xfrm>
            <a:off x="3644900" y="44450"/>
            <a:ext cx="3879428" cy="1312292"/>
            <a:chOff x="3644900" y="44450"/>
            <a:chExt cx="3879428" cy="1312292"/>
          </a:xfrm>
        </p:grpSpPr>
        <p:sp>
          <p:nvSpPr>
            <p:cNvPr id="7" name="Rectángulo 6"/>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Rectángulo 7"/>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58008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263308758"/>
              </p:ext>
            </p:extLst>
          </p:nvPr>
        </p:nvGraphicFramePr>
        <p:xfrm>
          <a:off x="611560" y="2060848"/>
          <a:ext cx="7848872" cy="1876425"/>
        </p:xfrm>
        <a:graphic>
          <a:graphicData uri="http://schemas.openxmlformats.org/drawingml/2006/table">
            <a:tbl>
              <a:tblPr>
                <a:tableStyleId>{5C22544A-7EE6-4342-B048-85BDC9FD1C3A}</a:tableStyleId>
              </a:tblPr>
              <a:tblGrid>
                <a:gridCol w="2736304"/>
                <a:gridCol w="5112568"/>
              </a:tblGrid>
              <a:tr h="190500">
                <a:tc>
                  <a:txBody>
                    <a:bodyPr/>
                    <a:lstStyle/>
                    <a:p>
                      <a:pPr algn="l" fontAlgn="b"/>
                      <a:r>
                        <a:rPr lang="es-ES" sz="2000" b="1" u="none" strike="noStrike" dirty="0">
                          <a:solidFill>
                            <a:srgbClr val="FF0000"/>
                          </a:solidFill>
                          <a:effectLst/>
                        </a:rPr>
                        <a:t>Alcance del estudio</a:t>
                      </a:r>
                      <a:endParaRPr lang="es-ES" sz="20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2000" b="1" u="none" strike="noStrike" dirty="0">
                          <a:solidFill>
                            <a:srgbClr val="FF0000"/>
                          </a:solidFill>
                          <a:effectLst/>
                        </a:rPr>
                        <a:t>Formulación de hipótesis</a:t>
                      </a:r>
                      <a:endParaRPr lang="es-ES" sz="20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S" sz="2000" u="none" strike="noStrike" dirty="0">
                          <a:effectLst/>
                        </a:rPr>
                        <a:t>Exploratorio</a:t>
                      </a:r>
                      <a:endParaRPr lang="es-E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2000" u="none" strike="noStrike">
                          <a:effectLst/>
                        </a:rPr>
                        <a:t>No se formulan hipótesis.</a:t>
                      </a:r>
                      <a:endParaRPr lang="es-E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S" sz="2000" u="none" strike="noStrike" dirty="0">
                          <a:effectLst/>
                        </a:rPr>
                        <a:t>Descriptivo</a:t>
                      </a:r>
                      <a:endParaRPr lang="es-E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MX" sz="2000" u="none" strike="noStrike" dirty="0">
                          <a:effectLst/>
                        </a:rPr>
                        <a:t>Sólo se formulan hipótesis cuando se pronostica un hecho o dato.</a:t>
                      </a:r>
                      <a:endParaRPr lang="es-MX"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S" sz="2000" u="none" strike="noStrike" dirty="0" err="1">
                          <a:effectLst/>
                        </a:rPr>
                        <a:t>Correlacional</a:t>
                      </a:r>
                      <a:endParaRPr lang="es-E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2000" u="none" strike="noStrike">
                          <a:effectLst/>
                        </a:rPr>
                        <a:t>Se formulan hipótesis correlacionales.</a:t>
                      </a:r>
                      <a:endParaRPr lang="es-E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s-ES" sz="2000" u="none" strike="noStrike" dirty="0">
                          <a:effectLst/>
                        </a:rPr>
                        <a:t>Explicativo</a:t>
                      </a:r>
                      <a:endParaRPr lang="es-E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2000" u="none" strike="noStrike" dirty="0">
                          <a:effectLst/>
                        </a:rPr>
                        <a:t>Se formulan hipótesis causales.</a:t>
                      </a:r>
                      <a:endParaRPr lang="es-ES" sz="2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5524711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85750" y="2071688"/>
            <a:ext cx="846613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dirty="0">
                <a:solidFill>
                  <a:schemeClr val="tx1"/>
                </a:solidFill>
              </a:rPr>
              <a:t>Las hipótesis nos indican lo que estamos buscando o tratando de probar, y pueden definirse como explicaciones tentativas del fenómeno investigado formuladas a manera de proposiciones. De hecho, en nuestra vida cotidiana constantemente elaboramos hipótesis acerca de muchas “cosas” y luego indagamos (investigamos) si son o no ciertas. </a:t>
            </a:r>
            <a:endParaRPr lang="es-ES_tradnl" sz="28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649723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85750" y="2071688"/>
            <a:ext cx="84661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a:solidFill>
                  <a:schemeClr val="tx1"/>
                </a:solidFill>
              </a:rPr>
              <a:t>Establecemos una pregunta de investigación: ¿Le gustaré a Ana? y una hipótesis: “Yo le resulto atractivo a Ana”. Esta hipótesis es una explicación tentativa (porque no estamos seguros que sea cierta) y está formulada como proposición (propone o afirma algo). Después investigamos si la hipótesis es aceptada o rechazada cortejando a Ana.</a:t>
            </a:r>
            <a:endParaRPr lang="es-ES_tradnl" sz="2800" b="0">
              <a:solidFill>
                <a:schemeClr val="tx1"/>
              </a:solidFill>
            </a:endParaRPr>
          </a:p>
        </p:txBody>
      </p:sp>
      <p:sp>
        <p:nvSpPr>
          <p:cNvPr id="4" name="Rectangle 2"/>
          <p:cNvSpPr txBox="1">
            <a:spLocks noChangeArrowheads="1"/>
          </p:cNvSpPr>
          <p:nvPr/>
        </p:nvSpPr>
        <p:spPr>
          <a:xfrm>
            <a:off x="467544" y="341474"/>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Un ejemplo cotidiano</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3787866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85750" y="2071688"/>
            <a:ext cx="84661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a:solidFill>
                  <a:schemeClr val="tx1"/>
                </a:solidFill>
              </a:rPr>
              <a:t>Las hipótesis </a:t>
            </a:r>
            <a:r>
              <a:rPr lang="es-ES" sz="2800">
                <a:solidFill>
                  <a:srgbClr val="FF0000"/>
                </a:solidFill>
              </a:rPr>
              <a:t>no necesariamente son verdaderas</a:t>
            </a:r>
            <a:r>
              <a:rPr lang="es-ES" sz="2800" b="0">
                <a:solidFill>
                  <a:schemeClr val="tx1"/>
                </a:solidFill>
              </a:rPr>
              <a:t>; pueden o no serlo, pueden o no comprobarse con hechos. Son explicaciones tentativas, no los hechos en sí. El investigador al formularlas no puede asegurar que vayan a comprobarse.</a:t>
            </a:r>
            <a:endParaRPr lang="es-ES_tradnl" sz="2800" b="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705399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23528" y="1484784"/>
            <a:ext cx="84661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dirty="0">
                <a:solidFill>
                  <a:schemeClr val="tx1"/>
                </a:solidFill>
              </a:rPr>
              <a:t>Una hipótesis es diferente de una afirmación de hecho. Alguien puede </a:t>
            </a:r>
            <a:r>
              <a:rPr lang="es-ES" sz="2800" b="0" dirty="0" err="1">
                <a:solidFill>
                  <a:schemeClr val="tx1"/>
                </a:solidFill>
              </a:rPr>
              <a:t>hipotetizar</a:t>
            </a:r>
            <a:r>
              <a:rPr lang="es-ES" sz="2800" b="0" dirty="0">
                <a:solidFill>
                  <a:schemeClr val="tx1"/>
                </a:solidFill>
              </a:rPr>
              <a:t> que, en un país determinado, las familias que viven en zonas urbanas tienen menor número de hijos que las familias que viven en zonas rurales; y esta hipótesis puede ser o no comprobada. En cambio, si alguien afirma lo anterior basándose en información de un censo poblacional recientemente efectuado en ese país, no establece una hipótesis sino que afirma un hecho. Es decir, el investigador al establecer sus hipótesis desconoce si serán o no verdaderas.</a:t>
            </a:r>
            <a:endParaRPr lang="es-ES_tradnl" sz="28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967650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MÉTODO</a:t>
            </a:r>
            <a:endParaRPr lang="en-US" altLang="es-ES" dirty="0" smtClean="0"/>
          </a:p>
        </p:txBody>
      </p:sp>
      <p:sp>
        <p:nvSpPr>
          <p:cNvPr id="16388" name="Text Box 3"/>
          <p:cNvSpPr txBox="1">
            <a:spLocks noChangeArrowheads="1"/>
          </p:cNvSpPr>
          <p:nvPr/>
        </p:nvSpPr>
        <p:spPr bwMode="auto">
          <a:xfrm>
            <a:off x="539552" y="1700213"/>
            <a:ext cx="80648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b="1" dirty="0"/>
              <a:t>¿Qué es un método? </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t>Un método no es una receta mágica, más bien es como la herramienta adecuada cuya aplicación nos permite alcanzar un resultado deseado.</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a:solidFill>
                  <a:srgbClr val="FF0000"/>
                </a:solidFill>
              </a:rPr>
              <a:t>Los métodos </a:t>
            </a:r>
            <a:r>
              <a:rPr lang="es-MX" altLang="es-ES" sz="2400" dirty="0" smtClean="0">
                <a:solidFill>
                  <a:srgbClr val="FF0000"/>
                </a:solidFill>
              </a:rPr>
              <a:t>son las vías, los instrumentos, a través de los cuales podemos obtener nuevos conocimientos</a:t>
            </a:r>
            <a:r>
              <a:rPr lang="es-MX" altLang="es-ES" sz="2400" dirty="0" smtClean="0"/>
              <a:t>. </a:t>
            </a:r>
            <a:r>
              <a:rPr lang="es-MX" altLang="es-ES" sz="2400" dirty="0"/>
              <a:t>Podemos describirlo como una cadena ordenada de pasos o acciones previamente definidas que permiten avanzar en el proceso del conocimiento, desde lo conocido a lo desconocido.</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9785076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23528" y="1700808"/>
            <a:ext cx="84661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800" b="0" dirty="0">
                <a:solidFill>
                  <a:schemeClr val="tx1"/>
                </a:solidFill>
              </a:rPr>
              <a:t>Dentro de la investigación científica, las hipótesis son </a:t>
            </a:r>
            <a:r>
              <a:rPr lang="es-ES" sz="2800" dirty="0">
                <a:solidFill>
                  <a:srgbClr val="FF0000"/>
                </a:solidFill>
              </a:rPr>
              <a:t>proposiciones tentativas acerca de las relaciones entre dos o más variables </a:t>
            </a:r>
            <a:r>
              <a:rPr lang="es-ES" sz="2800" b="0" dirty="0">
                <a:solidFill>
                  <a:schemeClr val="tx1"/>
                </a:solidFill>
              </a:rPr>
              <a:t>y se apoyan en conocimientos organizados y sistematizados.</a:t>
            </a:r>
            <a:endParaRPr lang="es-ES_tradnl" sz="2800" b="0" dirty="0">
              <a:solidFill>
                <a:schemeClr val="tx1"/>
              </a:solidFill>
            </a:endParaRP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3758233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39605" y="2996952"/>
            <a:ext cx="84661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ctr" eaLnBrk="1" hangingPunct="1">
              <a:spcBef>
                <a:spcPct val="50000"/>
              </a:spcBef>
            </a:pPr>
            <a:r>
              <a:rPr lang="es-MX" sz="4000" b="0" dirty="0">
                <a:solidFill>
                  <a:schemeClr val="tx1"/>
                </a:solidFill>
              </a:rPr>
              <a:t>En este punto es necesario definir qué es una variable.</a:t>
            </a:r>
            <a:endParaRPr lang="es-ES_tradnl" sz="4000" b="0" dirty="0">
              <a:solidFill>
                <a:schemeClr val="tx1"/>
              </a:solidFill>
            </a:endParaRPr>
          </a:p>
        </p:txBody>
      </p:sp>
      <p:sp>
        <p:nvSpPr>
          <p:cNvPr id="3" name="Rectangle 2"/>
          <p:cNvSpPr txBox="1">
            <a:spLocks noChangeArrowheads="1"/>
          </p:cNvSpPr>
          <p:nvPr/>
        </p:nvSpPr>
        <p:spPr>
          <a:xfrm>
            <a:off x="467080" y="36846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¿Qué son las variables?</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Rectángulo 5"/>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9175348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395287" y="2060848"/>
            <a:ext cx="83534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400" b="1" dirty="0"/>
              <a:t>Variable: </a:t>
            </a:r>
            <a:r>
              <a:rPr lang="es-MX" altLang="es-ES" sz="2400" dirty="0"/>
              <a:t>es una determinada característica o propiedad del objeto de estudio, a la  cual se observa y/o cuantifica en la investigación y que puede variar de un elemento a otro del Universo, o en el mismo  elemento  si  este es comparado consigo mismo al transcurrir un tiempo determinado. </a:t>
            </a:r>
          </a:p>
        </p:txBody>
      </p:sp>
      <p:sp>
        <p:nvSpPr>
          <p:cNvPr id="6" name="Rectangle 2"/>
          <p:cNvSpPr txBox="1">
            <a:spLocks noChangeArrowheads="1"/>
          </p:cNvSpPr>
          <p:nvPr/>
        </p:nvSpPr>
        <p:spPr>
          <a:xfrm>
            <a:off x="1619672" y="346894"/>
            <a:ext cx="6023248"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smtClean="0">
                <a:latin typeface="Times New Roman" panose="02020603050405020304" pitchFamily="18" charset="0"/>
                <a:cs typeface="Times New Roman" panose="02020603050405020304" pitchFamily="18" charset="0"/>
              </a:rPr>
              <a:t>Variables</a:t>
            </a:r>
            <a:endParaRPr lang="es-ES_tradnl" dirty="0">
              <a:latin typeface="Times New Roman" panose="02020603050405020304" pitchFamily="18" charset="0"/>
              <a:cs typeface="Times New Roman" panose="02020603050405020304" pitchFamily="18" charset="0"/>
            </a:endParaRP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5558495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3644900" y="44450"/>
            <a:ext cx="3879428" cy="1312292"/>
            <a:chOff x="3644900" y="44450"/>
            <a:chExt cx="3879428" cy="1312292"/>
          </a:xfrm>
        </p:grpSpPr>
        <p:sp>
          <p:nvSpPr>
            <p:cNvPr id="24" name="Rectángulo 2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5" name="Rectángulo 2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Grupo 5"/>
          <p:cNvGrpSpPr/>
          <p:nvPr/>
        </p:nvGrpSpPr>
        <p:grpSpPr>
          <a:xfrm>
            <a:off x="334891" y="1066333"/>
            <a:ext cx="8640960" cy="4666923"/>
            <a:chOff x="533400" y="323852"/>
            <a:chExt cx="8382000" cy="6305548"/>
          </a:xfrm>
        </p:grpSpPr>
        <p:sp>
          <p:nvSpPr>
            <p:cNvPr id="7" name="Text Box 4"/>
            <p:cNvSpPr txBox="1">
              <a:spLocks noChangeArrowheads="1"/>
            </p:cNvSpPr>
            <p:nvPr/>
          </p:nvSpPr>
          <p:spPr bwMode="auto">
            <a:xfrm>
              <a:off x="1198517" y="323852"/>
              <a:ext cx="6264695" cy="790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sz="3200" b="1" dirty="0">
                  <a:solidFill>
                    <a:srgbClr val="FF0000"/>
                  </a:solidFill>
                </a:rPr>
                <a:t>Variables</a:t>
              </a:r>
              <a:endParaRPr lang="es-ES" sz="3200" b="1" dirty="0">
                <a:solidFill>
                  <a:srgbClr val="FF0000"/>
                </a:solidFill>
              </a:endParaRPr>
            </a:p>
          </p:txBody>
        </p:sp>
        <p:sp>
          <p:nvSpPr>
            <p:cNvPr id="8" name="Line 5"/>
            <p:cNvSpPr>
              <a:spLocks noChangeShapeType="1"/>
            </p:cNvSpPr>
            <p:nvPr/>
          </p:nvSpPr>
          <p:spPr bwMode="auto">
            <a:xfrm flipH="1">
              <a:off x="2819400" y="1214438"/>
              <a:ext cx="752475" cy="538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 name="Line 7"/>
            <p:cNvSpPr>
              <a:spLocks noChangeShapeType="1"/>
            </p:cNvSpPr>
            <p:nvPr/>
          </p:nvSpPr>
          <p:spPr bwMode="auto">
            <a:xfrm>
              <a:off x="4929188" y="1214438"/>
              <a:ext cx="785812" cy="538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 name="Oval 8"/>
            <p:cNvSpPr>
              <a:spLocks noChangeArrowheads="1"/>
            </p:cNvSpPr>
            <p:nvPr/>
          </p:nvSpPr>
          <p:spPr bwMode="auto">
            <a:xfrm>
              <a:off x="609600" y="1905000"/>
              <a:ext cx="3505200" cy="116681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1" name="Text Box 10"/>
            <p:cNvSpPr txBox="1">
              <a:spLocks noChangeArrowheads="1"/>
            </p:cNvSpPr>
            <p:nvPr/>
          </p:nvSpPr>
          <p:spPr bwMode="auto">
            <a:xfrm>
              <a:off x="990600" y="22098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b="1" dirty="0"/>
                <a:t>Cuantitativas</a:t>
              </a:r>
              <a:endParaRPr lang="es-ES" sz="3200" b="1" dirty="0"/>
            </a:p>
          </p:txBody>
        </p:sp>
        <p:sp>
          <p:nvSpPr>
            <p:cNvPr id="12" name="Text Box 11"/>
            <p:cNvSpPr txBox="1">
              <a:spLocks noChangeArrowheads="1"/>
            </p:cNvSpPr>
            <p:nvPr/>
          </p:nvSpPr>
          <p:spPr bwMode="auto">
            <a:xfrm>
              <a:off x="5334000" y="21336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b="1"/>
                <a:t>Cualitativas</a:t>
              </a:r>
              <a:endParaRPr lang="es-ES" sz="3200" b="1"/>
            </a:p>
          </p:txBody>
        </p:sp>
        <p:sp>
          <p:nvSpPr>
            <p:cNvPr id="13" name="AutoShape 12"/>
            <p:cNvSpPr>
              <a:spLocks noChangeArrowheads="1"/>
            </p:cNvSpPr>
            <p:nvPr/>
          </p:nvSpPr>
          <p:spPr bwMode="auto">
            <a:xfrm>
              <a:off x="1981200" y="3200400"/>
              <a:ext cx="304800" cy="457200"/>
            </a:xfrm>
            <a:prstGeom prst="downArrow">
              <a:avLst>
                <a:gd name="adj1" fmla="val 50000"/>
                <a:gd name="adj2" fmla="val 375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4" name="AutoShape 13"/>
            <p:cNvSpPr>
              <a:spLocks noChangeArrowheads="1"/>
            </p:cNvSpPr>
            <p:nvPr/>
          </p:nvSpPr>
          <p:spPr bwMode="auto">
            <a:xfrm>
              <a:off x="6553200" y="3200400"/>
              <a:ext cx="304800" cy="457200"/>
            </a:xfrm>
            <a:prstGeom prst="downArrow">
              <a:avLst>
                <a:gd name="adj1" fmla="val 50000"/>
                <a:gd name="adj2" fmla="val 37500"/>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5" name="Text Box 15"/>
            <p:cNvSpPr txBox="1">
              <a:spLocks noChangeArrowheads="1"/>
            </p:cNvSpPr>
            <p:nvPr/>
          </p:nvSpPr>
          <p:spPr bwMode="auto">
            <a:xfrm>
              <a:off x="838200" y="4267200"/>
              <a:ext cx="281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s-ES_tradnl" sz="3200" dirty="0"/>
                <a:t>Discretas </a:t>
              </a:r>
            </a:p>
            <a:p>
              <a:pPr eaLnBrk="1" hangingPunct="1">
                <a:spcBef>
                  <a:spcPct val="50000"/>
                </a:spcBef>
                <a:buFont typeface="Wingdings" panose="05000000000000000000" pitchFamily="2" charset="2"/>
                <a:buNone/>
              </a:pPr>
              <a:r>
                <a:rPr lang="es-ES_tradnl" sz="3200" dirty="0"/>
                <a:t>Continuas</a:t>
              </a:r>
              <a:endParaRPr lang="es-ES" sz="3200" dirty="0"/>
            </a:p>
          </p:txBody>
        </p:sp>
        <p:sp>
          <p:nvSpPr>
            <p:cNvPr id="16" name="Oval 20"/>
            <p:cNvSpPr>
              <a:spLocks noChangeArrowheads="1"/>
            </p:cNvSpPr>
            <p:nvPr/>
          </p:nvSpPr>
          <p:spPr bwMode="auto">
            <a:xfrm>
              <a:off x="4800600" y="1905000"/>
              <a:ext cx="3733800" cy="1143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7" name="Rectangle 21"/>
            <p:cNvSpPr>
              <a:spLocks noChangeArrowheads="1"/>
            </p:cNvSpPr>
            <p:nvPr/>
          </p:nvSpPr>
          <p:spPr bwMode="auto">
            <a:xfrm>
              <a:off x="3733800" y="3962400"/>
              <a:ext cx="5181600" cy="266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 name="Rectangle 22"/>
            <p:cNvSpPr>
              <a:spLocks noChangeArrowheads="1"/>
            </p:cNvSpPr>
            <p:nvPr/>
          </p:nvSpPr>
          <p:spPr bwMode="auto">
            <a:xfrm>
              <a:off x="533400" y="4038600"/>
              <a:ext cx="3003550" cy="205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9" name="AutoShape 23"/>
            <p:cNvSpPr>
              <a:spLocks/>
            </p:cNvSpPr>
            <p:nvPr/>
          </p:nvSpPr>
          <p:spPr bwMode="auto">
            <a:xfrm>
              <a:off x="5865031" y="4267200"/>
              <a:ext cx="195407" cy="1048304"/>
            </a:xfrm>
            <a:prstGeom prst="leftBrace">
              <a:avLst>
                <a:gd name="adj1" fmla="val 66677"/>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0" name="Text Box 25"/>
            <p:cNvSpPr txBox="1">
              <a:spLocks noChangeArrowheads="1"/>
            </p:cNvSpPr>
            <p:nvPr/>
          </p:nvSpPr>
          <p:spPr bwMode="auto">
            <a:xfrm>
              <a:off x="6088378" y="3962400"/>
              <a:ext cx="2702562" cy="178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dirty="0"/>
                <a:t>Dicotómicas</a:t>
              </a:r>
            </a:p>
            <a:p>
              <a:pPr eaLnBrk="1" hangingPunct="1">
                <a:spcBef>
                  <a:spcPct val="50000"/>
                </a:spcBef>
              </a:pPr>
              <a:r>
                <a:rPr lang="es-ES_tradnl" sz="3200" dirty="0" err="1"/>
                <a:t>Politómicas</a:t>
              </a:r>
              <a:endParaRPr lang="es-ES" sz="3200" dirty="0"/>
            </a:p>
          </p:txBody>
        </p:sp>
        <p:sp>
          <p:nvSpPr>
            <p:cNvPr id="21" name="Text Box 26"/>
            <p:cNvSpPr txBox="1">
              <a:spLocks noChangeArrowheads="1"/>
            </p:cNvSpPr>
            <p:nvPr/>
          </p:nvSpPr>
          <p:spPr bwMode="auto">
            <a:xfrm>
              <a:off x="3731577" y="4434682"/>
              <a:ext cx="2254885" cy="7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dirty="0"/>
                <a:t>Nominales</a:t>
              </a:r>
              <a:endParaRPr lang="es-ES" sz="3200" dirty="0"/>
            </a:p>
          </p:txBody>
        </p:sp>
        <p:sp>
          <p:nvSpPr>
            <p:cNvPr id="22" name="Text Box 27"/>
            <p:cNvSpPr txBox="1">
              <a:spLocks noChangeArrowheads="1"/>
            </p:cNvSpPr>
            <p:nvPr/>
          </p:nvSpPr>
          <p:spPr bwMode="auto">
            <a:xfrm>
              <a:off x="3754119" y="5697062"/>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dirty="0"/>
                <a:t>Ordinales</a:t>
              </a:r>
              <a:endParaRPr lang="es-ES" sz="3200" dirty="0"/>
            </a:p>
          </p:txBody>
        </p:sp>
      </p:grpSp>
    </p:spTree>
    <p:extLst>
      <p:ext uri="{BB962C8B-B14F-4D97-AF65-F5344CB8AC3E}">
        <p14:creationId xmlns:p14="http://schemas.microsoft.com/office/powerpoint/2010/main" val="203846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215516" y="1397089"/>
            <a:ext cx="87129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000" dirty="0"/>
              <a:t>Las escalas se distinguen no por un atributo, sino por una </a:t>
            </a:r>
            <a:r>
              <a:rPr lang="es-MX" altLang="es-ES" sz="2000" dirty="0" smtClean="0"/>
              <a:t>cantidad (</a:t>
            </a:r>
            <a:r>
              <a:rPr lang="es-MX" altLang="es-ES" sz="2000" b="1" dirty="0" smtClean="0"/>
              <a:t>SE PUEDEN </a:t>
            </a:r>
            <a:r>
              <a:rPr lang="es-MX" altLang="es-ES" sz="2000" b="1" dirty="0"/>
              <a:t>MEDIR EN </a:t>
            </a:r>
            <a:r>
              <a:rPr lang="es-MX" altLang="es-ES" sz="2000" b="1" dirty="0" smtClean="0"/>
              <a:t>NÚMEROS</a:t>
            </a:r>
            <a:r>
              <a:rPr lang="es-MX" altLang="es-ES" sz="2000" dirty="0" smtClean="0"/>
              <a:t>).</a:t>
            </a:r>
            <a:endParaRPr lang="es-MX" altLang="es-ES" sz="2000" dirty="0"/>
          </a:p>
          <a:p>
            <a:pPr algn="just"/>
            <a:r>
              <a:rPr lang="es-MX" altLang="es-ES" sz="2000" b="1" dirty="0" smtClean="0"/>
              <a:t>Ejemplos</a:t>
            </a:r>
            <a:r>
              <a:rPr lang="es-MX" altLang="es-ES" sz="2000" b="1" dirty="0"/>
              <a:t>:</a:t>
            </a:r>
            <a:r>
              <a:rPr lang="es-MX" altLang="es-ES" sz="2000" dirty="0"/>
              <a:t> La edad de una persona,  el  nivel  de colesterol en sangre y la temperatura corporal. </a:t>
            </a:r>
          </a:p>
          <a:p>
            <a:pPr algn="just"/>
            <a:endParaRPr lang="es-MX" altLang="es-ES" sz="2000" dirty="0"/>
          </a:p>
          <a:p>
            <a:pPr algn="just"/>
            <a:r>
              <a:rPr lang="es-MX" altLang="es-ES" sz="2000" b="1" dirty="0"/>
              <a:t>Cuantitativa </a:t>
            </a:r>
            <a:r>
              <a:rPr lang="es-MX" altLang="es-ES" sz="2000" b="1" dirty="0" smtClean="0"/>
              <a:t>discreta</a:t>
            </a:r>
            <a:r>
              <a:rPr lang="es-MX" altLang="es-ES" sz="2000" b="1" dirty="0"/>
              <a:t>:</a:t>
            </a:r>
            <a:r>
              <a:rPr lang="es-MX" altLang="es-ES" sz="2000" dirty="0"/>
              <a:t> cuando solo admite </a:t>
            </a:r>
            <a:r>
              <a:rPr lang="es-MX" altLang="es-ES" sz="2000" dirty="0" smtClean="0"/>
              <a:t>números enteros (</a:t>
            </a:r>
            <a:r>
              <a:rPr lang="es-MX" altLang="es-ES" sz="2000" b="1" dirty="0" smtClean="0"/>
              <a:t>NO SE PUEDEN MEDIR EN NÚMEROS FRACCIONARIOS</a:t>
            </a:r>
            <a:r>
              <a:rPr lang="es-MX" altLang="es-ES" sz="2000" dirty="0" smtClean="0"/>
              <a:t>).</a:t>
            </a:r>
            <a:endParaRPr lang="es-MX" altLang="es-ES" sz="2000" dirty="0"/>
          </a:p>
          <a:p>
            <a:pPr algn="just"/>
            <a:r>
              <a:rPr lang="es-MX" altLang="es-ES" sz="2000" dirty="0" smtClean="0"/>
              <a:t>Ejemplos</a:t>
            </a:r>
            <a:r>
              <a:rPr lang="es-MX" altLang="es-ES" sz="2000" dirty="0"/>
              <a:t>: </a:t>
            </a:r>
            <a:r>
              <a:rPr lang="es-MX" altLang="es-ES" sz="2000" dirty="0" smtClean="0"/>
              <a:t>los embarazos </a:t>
            </a:r>
            <a:r>
              <a:rPr lang="es-MX" altLang="es-ES" sz="2000" dirty="0"/>
              <a:t>que ha tenido una mujer en su vida </a:t>
            </a:r>
            <a:r>
              <a:rPr lang="es-MX" altLang="es-ES" sz="2000" dirty="0" smtClean="0"/>
              <a:t>fértil.</a:t>
            </a:r>
            <a:endParaRPr lang="es-MX" altLang="es-ES" sz="2000" dirty="0"/>
          </a:p>
          <a:p>
            <a:pPr algn="just"/>
            <a:endParaRPr lang="es-MX" altLang="es-ES" sz="2000" dirty="0"/>
          </a:p>
          <a:p>
            <a:pPr algn="just"/>
            <a:r>
              <a:rPr lang="es-MX" altLang="es-ES" sz="2000" b="1" dirty="0"/>
              <a:t>Cuantitativa </a:t>
            </a:r>
            <a:r>
              <a:rPr lang="es-MX" altLang="es-ES" sz="2000" b="1" dirty="0" smtClean="0"/>
              <a:t>continua</a:t>
            </a:r>
            <a:r>
              <a:rPr lang="es-MX" altLang="es-ES" sz="2000" b="1" dirty="0"/>
              <a:t>:</a:t>
            </a:r>
            <a:r>
              <a:rPr lang="es-MX" altLang="es-ES" sz="2000" dirty="0" smtClean="0"/>
              <a:t> admite valores decimales(</a:t>
            </a:r>
            <a:r>
              <a:rPr lang="es-MX" altLang="es-ES" sz="2000" b="1" dirty="0" smtClean="0"/>
              <a:t>SE </a:t>
            </a:r>
            <a:r>
              <a:rPr lang="es-MX" altLang="es-ES" sz="2000" b="1" dirty="0"/>
              <a:t>PUEDEN MEDIR EN NÚMEROS FRACCIONARIOS</a:t>
            </a:r>
            <a:r>
              <a:rPr lang="es-MX" altLang="es-ES" sz="2000" dirty="0"/>
              <a:t>).</a:t>
            </a:r>
          </a:p>
          <a:p>
            <a:pPr algn="just"/>
            <a:r>
              <a:rPr lang="es-MX" altLang="es-ES" sz="2000" b="1" dirty="0" smtClean="0"/>
              <a:t>Ejemplo</a:t>
            </a:r>
            <a:r>
              <a:rPr lang="es-MX" altLang="es-ES" sz="2000" b="1" dirty="0"/>
              <a:t>:</a:t>
            </a:r>
            <a:r>
              <a:rPr lang="es-MX" altLang="es-ES" sz="2000" dirty="0"/>
              <a:t> El peso   es   una   variable    cuantitativa continua   porque,    por </a:t>
            </a:r>
            <a:r>
              <a:rPr lang="es-MX" altLang="es-ES" sz="2000" dirty="0" smtClean="0"/>
              <a:t>ejemplo</a:t>
            </a:r>
            <a:r>
              <a:rPr lang="es-MX" altLang="es-ES" sz="2000" dirty="0"/>
              <a:t>, entre   62   y   63 Kg, existen los valores </a:t>
            </a:r>
            <a:r>
              <a:rPr lang="es-MX" altLang="es-ES" sz="2000" dirty="0" smtClean="0"/>
              <a:t>62,2  y  62,5  </a:t>
            </a:r>
            <a:r>
              <a:rPr lang="es-MX" altLang="es-ES" sz="2000" dirty="0"/>
              <a:t>pero entre 62  y  </a:t>
            </a:r>
            <a:r>
              <a:rPr lang="es-MX" altLang="es-ES" sz="2000" dirty="0" smtClean="0"/>
              <a:t>62,2 </a:t>
            </a:r>
            <a:r>
              <a:rPr lang="es-MX" altLang="es-ES" sz="2000" dirty="0"/>
              <a:t>estarán valores tales como </a:t>
            </a:r>
            <a:r>
              <a:rPr lang="es-MX" altLang="es-ES" sz="2000" dirty="0" smtClean="0"/>
              <a:t>62,15 y 62,07</a:t>
            </a:r>
            <a:r>
              <a:rPr lang="es-MX" altLang="es-ES" sz="2000" dirty="0"/>
              <a:t>.</a:t>
            </a:r>
          </a:p>
        </p:txBody>
      </p:sp>
      <p:sp>
        <p:nvSpPr>
          <p:cNvPr id="6" name="Rectangle 2"/>
          <p:cNvSpPr txBox="1">
            <a:spLocks noChangeArrowheads="1"/>
          </p:cNvSpPr>
          <p:nvPr/>
        </p:nvSpPr>
        <p:spPr>
          <a:xfrm>
            <a:off x="323528" y="405432"/>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Cuantitativas:</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464672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107504" y="1268760"/>
            <a:ext cx="892899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ES" sz="2000" dirty="0"/>
              <a:t>Es la  que  permite clasificar los elementos solo de acuerdo con los atributos comunes  que  exhiben cada uno de </a:t>
            </a:r>
            <a:r>
              <a:rPr lang="es-MX" altLang="es-ES" sz="2000" dirty="0" smtClean="0"/>
              <a:t>ellos (categorías) (</a:t>
            </a:r>
            <a:r>
              <a:rPr lang="es-MX" altLang="es-ES" sz="2000" b="1" dirty="0" smtClean="0"/>
              <a:t>NO SE </a:t>
            </a:r>
            <a:r>
              <a:rPr lang="es-MX" altLang="es-ES" sz="2000" b="1" dirty="0"/>
              <a:t>PUEDEN MEDIR EN NÚMEROS</a:t>
            </a:r>
            <a:r>
              <a:rPr lang="es-MX" altLang="es-ES" sz="2000" dirty="0"/>
              <a:t>)</a:t>
            </a:r>
            <a:r>
              <a:rPr lang="es-MX" altLang="es-ES" sz="2000" dirty="0" smtClean="0"/>
              <a:t>.</a:t>
            </a:r>
            <a:endParaRPr lang="es-MX" altLang="es-ES" sz="2000" dirty="0"/>
          </a:p>
          <a:p>
            <a:pPr algn="just"/>
            <a:r>
              <a:rPr lang="es-MX" altLang="es-ES" sz="2000" b="1" dirty="0" smtClean="0"/>
              <a:t>Ejemplos</a:t>
            </a:r>
            <a:r>
              <a:rPr lang="es-MX" altLang="es-ES" sz="2000" b="1" dirty="0"/>
              <a:t>: </a:t>
            </a:r>
            <a:r>
              <a:rPr lang="es-MX" altLang="es-ES" sz="2000" dirty="0"/>
              <a:t>el sexo </a:t>
            </a:r>
            <a:r>
              <a:rPr lang="es-MX" altLang="es-ES" sz="2000" dirty="0" smtClean="0"/>
              <a:t>(femenino </a:t>
            </a:r>
            <a:r>
              <a:rPr lang="es-MX" altLang="es-ES" sz="2000" dirty="0"/>
              <a:t>y masculino); nivel de escolaridad (primario, secundario, medio superior...) entre otros</a:t>
            </a:r>
          </a:p>
          <a:p>
            <a:pPr algn="just"/>
            <a:endParaRPr lang="es-MX" altLang="es-ES" sz="2000" dirty="0"/>
          </a:p>
          <a:p>
            <a:pPr algn="just"/>
            <a:r>
              <a:rPr lang="es-MX" altLang="es-ES" sz="2000" dirty="0"/>
              <a:t>Cualitativa nominal: Cuando la escala cualitativa no presenta categorías ordenadas, es decir, no es posible establecer un orden entre sí. </a:t>
            </a:r>
          </a:p>
          <a:p>
            <a:pPr algn="just"/>
            <a:r>
              <a:rPr lang="es-MX" altLang="es-ES" sz="2000" b="1" dirty="0" smtClean="0"/>
              <a:t>Ejemplos</a:t>
            </a:r>
            <a:r>
              <a:rPr lang="es-MX" altLang="es-ES" sz="2000" b="1" dirty="0"/>
              <a:t>: </a:t>
            </a:r>
            <a:r>
              <a:rPr lang="es-MX" altLang="es-ES" sz="2000" dirty="0"/>
              <a:t>El sexo (masculino y femenino), es además dicotómica porque puede asumir solo 2 categorías, el color de la piel (blanco, negra, mestiza...) y el estado civil (soltero, casado, </a:t>
            </a:r>
            <a:r>
              <a:rPr lang="es-MX" altLang="es-ES" sz="2000" dirty="0" smtClean="0"/>
              <a:t>divorciado, </a:t>
            </a:r>
            <a:r>
              <a:rPr lang="es-MX" altLang="es-ES" sz="2000" dirty="0"/>
              <a:t>viudo) estas dos últimas son </a:t>
            </a:r>
            <a:r>
              <a:rPr lang="es-MX" altLang="es-ES" sz="2000" dirty="0" smtClean="0"/>
              <a:t>Politómicas </a:t>
            </a:r>
            <a:r>
              <a:rPr lang="es-MX" altLang="es-ES" sz="2000" dirty="0"/>
              <a:t>pues pueden asumir más de 2 categorías.</a:t>
            </a:r>
          </a:p>
          <a:p>
            <a:pPr algn="just"/>
            <a:endParaRPr lang="es-MX" altLang="es-ES" sz="2000" dirty="0"/>
          </a:p>
          <a:p>
            <a:pPr algn="just"/>
            <a:r>
              <a:rPr lang="es-MX" altLang="es-ES" sz="2000" b="1" dirty="0"/>
              <a:t>Cualitativa ordinal</a:t>
            </a:r>
            <a:r>
              <a:rPr lang="es-MX" altLang="es-ES" sz="2000" dirty="0"/>
              <a:t>. Si puede establecerse un orden entre los valores cualitativos.</a:t>
            </a:r>
          </a:p>
          <a:p>
            <a:pPr algn="just"/>
            <a:r>
              <a:rPr lang="es-MX" altLang="es-ES" sz="2000" b="1" dirty="0"/>
              <a:t>Ejemplos:</a:t>
            </a:r>
            <a:r>
              <a:rPr lang="es-MX" altLang="es-ES" sz="2000" dirty="0" smtClean="0"/>
              <a:t> </a:t>
            </a:r>
            <a:r>
              <a:rPr lang="es-MX" altLang="es-ES" sz="2000" dirty="0"/>
              <a:t>Evaluación en Informática (Muy Bien, Bien, Regular, Mal), nivel de escolaridad (primario, secundario, medio superior...)</a:t>
            </a:r>
          </a:p>
        </p:txBody>
      </p:sp>
      <p:sp>
        <p:nvSpPr>
          <p:cNvPr id="6" name="Rectangle 2"/>
          <p:cNvSpPr txBox="1">
            <a:spLocks noChangeArrowheads="1"/>
          </p:cNvSpPr>
          <p:nvPr/>
        </p:nvSpPr>
        <p:spPr>
          <a:xfrm>
            <a:off x="251520" y="39995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Cualitativas:</a:t>
            </a:r>
          </a:p>
        </p:txBody>
      </p:sp>
      <p:grpSp>
        <p:nvGrpSpPr>
          <p:cNvPr id="4" name="Grupo 3"/>
          <p:cNvGrpSpPr/>
          <p:nvPr/>
        </p:nvGrpSpPr>
        <p:grpSpPr>
          <a:xfrm>
            <a:off x="3644900" y="44450"/>
            <a:ext cx="3879428" cy="1312292"/>
            <a:chOff x="3644900" y="44450"/>
            <a:chExt cx="3879428" cy="1312292"/>
          </a:xfrm>
        </p:grpSpPr>
        <p:sp>
          <p:nvSpPr>
            <p:cNvPr id="5" name="Rectángulo 4"/>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80452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90538" y="3505200"/>
            <a:ext cx="32893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None/>
            </a:pPr>
            <a:r>
              <a:rPr lang="es-ES_tradnl" b="1" dirty="0"/>
              <a:t> </a:t>
            </a:r>
            <a:r>
              <a:rPr lang="es-ES_tradnl" sz="3200" b="1" dirty="0" smtClean="0">
                <a:solidFill>
                  <a:srgbClr val="FF0000"/>
                </a:solidFill>
              </a:rPr>
              <a:t>Exhaustiva</a:t>
            </a:r>
            <a:r>
              <a:rPr lang="es-ES_tradnl" sz="3200" dirty="0" smtClean="0"/>
              <a:t>: </a:t>
            </a:r>
            <a:r>
              <a:rPr lang="es-ES_tradnl" sz="3200" dirty="0"/>
              <a:t>clasifican todas las unidades de análisis</a:t>
            </a:r>
            <a:endParaRPr lang="es-ES" sz="3200" dirty="0"/>
          </a:p>
        </p:txBody>
      </p:sp>
      <p:sp>
        <p:nvSpPr>
          <p:cNvPr id="10243" name="Text Box 4"/>
          <p:cNvSpPr txBox="1">
            <a:spLocks noChangeArrowheads="1"/>
          </p:cNvSpPr>
          <p:nvPr/>
        </p:nvSpPr>
        <p:spPr bwMode="auto">
          <a:xfrm>
            <a:off x="583506" y="1484784"/>
            <a:ext cx="822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sz="3200" dirty="0" smtClean="0">
                <a:cs typeface="Arial" panose="020B0604020202020204" pitchFamily="34" charset="0"/>
              </a:rPr>
              <a:t>Conjunto </a:t>
            </a:r>
            <a:r>
              <a:rPr lang="es-MX" sz="3200" dirty="0">
                <a:cs typeface="Arial" panose="020B0604020202020204" pitchFamily="34" charset="0"/>
              </a:rPr>
              <a:t>de </a:t>
            </a:r>
            <a:r>
              <a:rPr lang="es-MX" sz="3200" b="1" dirty="0">
                <a:cs typeface="Arial" panose="020B0604020202020204" pitchFamily="34" charset="0"/>
              </a:rPr>
              <a:t>clases o categorías</a:t>
            </a:r>
            <a:r>
              <a:rPr lang="es-MX" sz="3200" dirty="0">
                <a:cs typeface="Arial" panose="020B0604020202020204" pitchFamily="34" charset="0"/>
              </a:rPr>
              <a:t> que se definen para clasificar la información en función de determinada variable</a:t>
            </a:r>
            <a:r>
              <a:rPr lang="es-ES" sz="3200" dirty="0"/>
              <a:t> </a:t>
            </a:r>
          </a:p>
        </p:txBody>
      </p:sp>
      <p:sp>
        <p:nvSpPr>
          <p:cNvPr id="10244" name="Text Box 6"/>
          <p:cNvSpPr txBox="1">
            <a:spLocks noChangeArrowheads="1"/>
          </p:cNvSpPr>
          <p:nvPr/>
        </p:nvSpPr>
        <p:spPr bwMode="auto">
          <a:xfrm>
            <a:off x="3995936" y="3429000"/>
            <a:ext cx="504056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_tradnl" sz="3200" b="1" dirty="0" smtClean="0">
                <a:solidFill>
                  <a:srgbClr val="FF0000"/>
                </a:solidFill>
              </a:rPr>
              <a:t>Categorías mutuamente excluyentes</a:t>
            </a:r>
            <a:r>
              <a:rPr lang="es-ES_tradnl" sz="3200" dirty="0" smtClean="0"/>
              <a:t>:</a:t>
            </a:r>
            <a:r>
              <a:rPr lang="es-ES_tradnl" sz="3200" dirty="0" smtClean="0">
                <a:cs typeface="Times New Roman" panose="02020603050405020304" pitchFamily="18" charset="0"/>
              </a:rPr>
              <a:t> </a:t>
            </a:r>
            <a:r>
              <a:rPr lang="es-ES_tradnl" sz="3200" dirty="0">
                <a:cs typeface="Arial" panose="020B0604020202020204" pitchFamily="34" charset="0"/>
              </a:rPr>
              <a:t>una unidad de análisis puede estar en una y sólo una categoría</a:t>
            </a:r>
            <a:endParaRPr lang="es-ES" sz="3200" dirty="0"/>
          </a:p>
        </p:txBody>
      </p:sp>
      <p:sp>
        <p:nvSpPr>
          <p:cNvPr id="7" name="Rectangle 2"/>
          <p:cNvSpPr txBox="1">
            <a:spLocks noChangeArrowheads="1"/>
          </p:cNvSpPr>
          <p:nvPr/>
        </p:nvSpPr>
        <p:spPr>
          <a:xfrm>
            <a:off x="1043608" y="453684"/>
            <a:ext cx="631128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Escala:</a:t>
            </a:r>
          </a:p>
        </p:txBody>
      </p:sp>
      <p:grpSp>
        <p:nvGrpSpPr>
          <p:cNvPr id="6" name="Grupo 5"/>
          <p:cNvGrpSpPr/>
          <p:nvPr/>
        </p:nvGrpSpPr>
        <p:grpSpPr>
          <a:xfrm>
            <a:off x="3644900" y="44450"/>
            <a:ext cx="3879428" cy="1312292"/>
            <a:chOff x="3644900" y="44450"/>
            <a:chExt cx="3879428" cy="1312292"/>
          </a:xfrm>
        </p:grpSpPr>
        <p:sp>
          <p:nvSpPr>
            <p:cNvPr id="8" name="Rectángulo 7"/>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Rectángulo 8"/>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24729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252215" y="1484784"/>
            <a:ext cx="846613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arenR"/>
            </a:pPr>
            <a:r>
              <a:rPr lang="es-ES" sz="2400" b="0" dirty="0">
                <a:solidFill>
                  <a:schemeClr val="tx1"/>
                </a:solidFill>
              </a:rPr>
              <a:t>La proximidad física entre los hogares de las parejas de novios está relacionada positivamente con la satisfacción sobre la relación entre éstos.</a:t>
            </a:r>
          </a:p>
          <a:p>
            <a:pPr algn="just" eaLnBrk="1" hangingPunct="1">
              <a:spcBef>
                <a:spcPct val="50000"/>
              </a:spcBef>
              <a:buFont typeface="Arial" panose="020B0604020202020204" pitchFamily="34" charset="0"/>
              <a:buAutoNum type="arabicParenR"/>
            </a:pPr>
            <a:r>
              <a:rPr lang="es-ES" sz="2400" b="0" dirty="0">
                <a:solidFill>
                  <a:schemeClr val="tx1"/>
                </a:solidFill>
              </a:rPr>
              <a:t>El índice de cáncer pulmonar es mayor entre los fumadores que en los no fumadores.</a:t>
            </a:r>
          </a:p>
          <a:p>
            <a:pPr algn="just" eaLnBrk="1" hangingPunct="1">
              <a:spcBef>
                <a:spcPct val="50000"/>
              </a:spcBef>
              <a:buFont typeface="Arial" panose="020B0604020202020204" pitchFamily="34" charset="0"/>
              <a:buAutoNum type="arabicParenR"/>
            </a:pPr>
            <a:r>
              <a:rPr lang="es-ES" sz="2400" b="0" dirty="0">
                <a:solidFill>
                  <a:schemeClr val="tx1"/>
                </a:solidFill>
              </a:rPr>
              <a:t>Conforme se desarrollan las psicoterapias orientadas en el paciente, aumentan las expresiones verbales de discusión y exploración de planes futuros personales, mientras que disminuyen las expresiones verbales de discusión y exploración de hechos pasados.</a:t>
            </a:r>
          </a:p>
          <a:p>
            <a:pPr algn="just" eaLnBrk="1" hangingPunct="1">
              <a:spcBef>
                <a:spcPct val="50000"/>
              </a:spcBef>
              <a:buFont typeface="Arial" panose="020B0604020202020204" pitchFamily="34" charset="0"/>
              <a:buAutoNum type="arabicParenR"/>
            </a:pPr>
            <a:r>
              <a:rPr lang="es-ES" sz="2400" b="0" dirty="0">
                <a:solidFill>
                  <a:schemeClr val="tx1"/>
                </a:solidFill>
              </a:rPr>
              <a:t>A mayor variedad en el trabajo, mayor motivación intrínseca respecto a éste.</a:t>
            </a:r>
          </a:p>
        </p:txBody>
      </p:sp>
      <p:sp>
        <p:nvSpPr>
          <p:cNvPr id="4" name="Rectangle 2"/>
          <p:cNvSpPr txBox="1">
            <a:spLocks noChangeArrowheads="1"/>
          </p:cNvSpPr>
          <p:nvPr/>
        </p:nvSpPr>
        <p:spPr>
          <a:xfrm>
            <a:off x="1547664" y="417165"/>
            <a:ext cx="587524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EJEMPLOS DE HIPÓTESIS</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8149929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5750" y="1714500"/>
            <a:ext cx="8466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Si hemos seguido paso por paso el proceso de investigación, es natural que las hipótesis surjan del planteamiento del problema que, como recordamos, se vuelve a evaluar y si es necesario se replantea a raíz de la revisión de la literatura. Es decir, provienen </a:t>
            </a:r>
            <a:r>
              <a:rPr lang="es-ES" sz="2400">
                <a:solidFill>
                  <a:srgbClr val="FF0000"/>
                </a:solidFill>
              </a:rPr>
              <a:t>de la revisión misma de la literatura</a:t>
            </a:r>
            <a:r>
              <a:rPr lang="es-ES" sz="2400" b="0">
                <a:solidFill>
                  <a:schemeClr val="tx1"/>
                </a:solidFill>
              </a:rPr>
              <a:t> (de la teoría adoptada o la perspectiva teórica desarrollada).</a:t>
            </a:r>
          </a:p>
        </p:txBody>
      </p:sp>
      <p:sp>
        <p:nvSpPr>
          <p:cNvPr id="4" name="Rectangle 2"/>
          <p:cNvSpPr txBox="1">
            <a:spLocks noChangeArrowheads="1"/>
          </p:cNvSpPr>
          <p:nvPr/>
        </p:nvSpPr>
        <p:spPr>
          <a:xfrm>
            <a:off x="284843" y="393700"/>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¿DE DÓNDE SURGEN LAS HIPÓTESIS?</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832345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85750" y="1714500"/>
            <a:ext cx="8466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Nuestras hipótesis pueden surgir de un postulado de una teoría, del análisis de ésta, de generalizaciones empíricas pertinentes a nuestro problema de investigación y de estudios revisados o antecedentes consultados.</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58243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ie de página 4"/>
          <p:cNvSpPr>
            <a:spLocks noGrp="1"/>
          </p:cNvSpPr>
          <p:nvPr>
            <p:ph type="ftr" sz="quarter" idx="11"/>
          </p:nvPr>
        </p:nvSpPr>
        <p:spPr>
          <a:noFill/>
        </p:spPr>
        <p:txBody>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s-ES" sz="1200" smtClean="0"/>
              <a:t>www.themegallery.com</a:t>
            </a:r>
          </a:p>
        </p:txBody>
      </p:sp>
      <p:sp>
        <p:nvSpPr>
          <p:cNvPr id="16387" name="Rectangle 2"/>
          <p:cNvSpPr>
            <a:spLocks noGrp="1" noChangeArrowheads="1"/>
          </p:cNvSpPr>
          <p:nvPr>
            <p:ph type="title"/>
          </p:nvPr>
        </p:nvSpPr>
        <p:spPr>
          <a:xfrm>
            <a:off x="1258888" y="908050"/>
            <a:ext cx="6211887" cy="487363"/>
          </a:xfrm>
          <a:solidFill>
            <a:schemeClr val="bg1"/>
          </a:solidFill>
        </p:spPr>
        <p:txBody>
          <a:bodyPr/>
          <a:lstStyle/>
          <a:p>
            <a:pPr algn="ctr" eaLnBrk="1" hangingPunct="1"/>
            <a:r>
              <a:rPr lang="es-ES" altLang="es-ES" dirty="0" smtClean="0"/>
              <a:t>Método</a:t>
            </a:r>
            <a:r>
              <a:rPr lang="es-ES" altLang="es-ES" dirty="0"/>
              <a:t>. Concepto</a:t>
            </a:r>
            <a:endParaRPr lang="en-US" altLang="es-ES" dirty="0" smtClean="0"/>
          </a:p>
        </p:txBody>
      </p:sp>
      <p:sp>
        <p:nvSpPr>
          <p:cNvPr id="16388" name="Text Box 3"/>
          <p:cNvSpPr txBox="1">
            <a:spLocks noChangeArrowheads="1"/>
          </p:cNvSpPr>
          <p:nvPr/>
        </p:nvSpPr>
        <p:spPr bwMode="auto">
          <a:xfrm>
            <a:off x="539552" y="1528093"/>
            <a:ext cx="80648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s-MX" altLang="es-ES" sz="2400" dirty="0"/>
              <a:t>Podemos encontrar diferentes definiciones pero la esencia no varía:</a:t>
            </a:r>
          </a:p>
          <a:p>
            <a:pPr algn="just" eaLnBrk="1" hangingPunct="1">
              <a:spcBef>
                <a:spcPct val="0"/>
              </a:spcBef>
              <a:buClrTx/>
              <a:buFontTx/>
              <a:buNone/>
            </a:pPr>
            <a:r>
              <a:rPr lang="es-MX" altLang="es-ES" sz="2400" dirty="0"/>
              <a:t> </a:t>
            </a:r>
          </a:p>
          <a:p>
            <a:pPr algn="just" eaLnBrk="1" hangingPunct="1">
              <a:spcBef>
                <a:spcPct val="0"/>
              </a:spcBef>
              <a:buClrTx/>
              <a:buFontTx/>
              <a:buNone/>
            </a:pPr>
            <a:r>
              <a:rPr lang="es-MX" altLang="es-ES" sz="2400" dirty="0"/>
              <a:t>Sabino (1996), lo define como “el procedimiento o conjunto de procedimientos que se utilizan para obtener conocimientos científicos...”</a:t>
            </a:r>
          </a:p>
          <a:p>
            <a:pPr algn="just" eaLnBrk="1" hangingPunct="1">
              <a:spcBef>
                <a:spcPct val="0"/>
              </a:spcBef>
              <a:buClrTx/>
              <a:buFontTx/>
              <a:buNone/>
            </a:pPr>
            <a:endParaRPr lang="es-MX" altLang="es-ES" sz="2400" dirty="0"/>
          </a:p>
          <a:p>
            <a:pPr algn="just" eaLnBrk="1" hangingPunct="1">
              <a:spcBef>
                <a:spcPct val="0"/>
              </a:spcBef>
              <a:buClrTx/>
              <a:buFontTx/>
              <a:buNone/>
            </a:pPr>
            <a:r>
              <a:rPr lang="es-MX" altLang="es-ES" sz="2400" dirty="0" err="1"/>
              <a:t>Artiles</a:t>
            </a:r>
            <a:r>
              <a:rPr lang="es-MX" altLang="es-ES" sz="2400" dirty="0"/>
              <a:t> (2009) plantea que el método científico es el método de estudio sistemático de la naturaleza que incluye las técnicas de observación, reglas para el razonamiento, la predicción, ideas sobre la experimentación planificada, los modos de comunicar los resultados experimentales y teóricos.</a:t>
            </a:r>
          </a:p>
        </p:txBody>
      </p:sp>
      <p:sp>
        <p:nvSpPr>
          <p:cNvPr id="6" name="Rectángulo 5"/>
          <p:cNvSpPr/>
          <p:nvPr/>
        </p:nvSpPr>
        <p:spPr>
          <a:xfrm>
            <a:off x="4140200" y="115888"/>
            <a:ext cx="9366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3708400" y="65087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36081282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85750" y="1714500"/>
            <a:ext cx="84661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Existe pues, una relación muy estrecha entre el planteamiento del problema, la revisión de la literatura y las hipótesis. La revisión inicial de la literatura hecha para familiarizarnos con el problema de estudio nos lleva a plantear dicho problema, después revisamos la literatura y afinamos o precisamos el planteamiento del problema, del cual derivamos las hipótesis. </a:t>
            </a:r>
          </a:p>
        </p:txBody>
      </p:sp>
      <p:sp>
        <p:nvSpPr>
          <p:cNvPr id="4" name="Rectangle 2"/>
          <p:cNvSpPr txBox="1">
            <a:spLocks noChangeArrowheads="1"/>
          </p:cNvSpPr>
          <p:nvPr/>
        </p:nvSpPr>
        <p:spPr>
          <a:xfrm>
            <a:off x="1691679" y="469676"/>
            <a:ext cx="5749773"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ES_tradnl" dirty="0">
                <a:latin typeface="Times New Roman" panose="02020603050405020304" pitchFamily="18" charset="0"/>
                <a:cs typeface="Times New Roman" panose="02020603050405020304" pitchFamily="18" charset="0"/>
              </a:rPr>
              <a:t>Problema-Literatura-Hipótesis</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1789256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6386" name="Text Box 5"/>
          <p:cNvSpPr txBox="1">
            <a:spLocks noChangeArrowheads="1"/>
          </p:cNvSpPr>
          <p:nvPr/>
        </p:nvSpPr>
        <p:spPr bwMode="auto">
          <a:xfrm>
            <a:off x="285750" y="2214563"/>
            <a:ext cx="84661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eriod"/>
            </a:pPr>
            <a:r>
              <a:rPr lang="es-ES" sz="2400" b="0">
                <a:solidFill>
                  <a:schemeClr val="tx1"/>
                </a:solidFill>
              </a:rPr>
              <a:t>Las hipótesis deben referirse a una situación social real. Las hipótesis sólo pueden someterse a prueba en un </a:t>
            </a:r>
            <a:r>
              <a:rPr lang="es-ES" sz="2400">
                <a:solidFill>
                  <a:srgbClr val="FF0000"/>
                </a:solidFill>
              </a:rPr>
              <a:t>universo y contexto bien definidos</a:t>
            </a:r>
            <a:r>
              <a:rPr lang="es-ES" sz="2400" b="0">
                <a:solidFill>
                  <a:schemeClr val="tx1"/>
                </a:solidFill>
              </a:rPr>
              <a:t>. Por ejemplo, una hipótesis que tenga que ver con alguna variable  del comportamiento gerencial –digamos, la motivación– deberá ser sometida a prueba en una situación real (con ciertos gerentes de organizaciones existentes, reales). </a:t>
            </a:r>
          </a:p>
        </p:txBody>
      </p:sp>
      <p:sp>
        <p:nvSpPr>
          <p:cNvPr id="4" name="Rectangle 2"/>
          <p:cNvSpPr txBox="1">
            <a:spLocks noChangeArrowheads="1"/>
          </p:cNvSpPr>
          <p:nvPr/>
        </p:nvSpPr>
        <p:spPr>
          <a:xfrm>
            <a:off x="485927" y="458787"/>
            <a:ext cx="7021016"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¿QUÉ CARACTERÍSTICAS DEBE TENER UNA HIPÓTESIS?</a:t>
            </a:r>
          </a:p>
        </p:txBody>
      </p:sp>
    </p:spTree>
    <p:extLst>
      <p:ext uri="{BB962C8B-B14F-4D97-AF65-F5344CB8AC3E}">
        <p14:creationId xmlns:p14="http://schemas.microsoft.com/office/powerpoint/2010/main" val="16791954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285750" y="2214563"/>
            <a:ext cx="84661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(La hipótesis: ”cuanto mayor sea la retroalimentación sobre el desempeño en el trabajo que proporcione un gerente a sus supervisores, mas grande será la motivación intrínseca de éstos hacia sus tareas laborales"; no deja explicito qué gerentes, de qué empresas. Y será necesario contextualizar la realidad de dicha hipótesis, afirmar por ejemplo que se trata de gerentes de todas las áreas –producción, recursos humanos, finanzas– de empresas puramente industriales con más de 1000 trabajadores y ubicadas en Ciego de Ávila).</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787147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85750" y="2214563"/>
            <a:ext cx="84661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eriod" startAt="2"/>
            </a:pPr>
            <a:r>
              <a:rPr lang="es-ES" sz="2400" b="0">
                <a:solidFill>
                  <a:schemeClr val="tx1"/>
                </a:solidFill>
              </a:rPr>
              <a:t>Los términos (variables) de la hipótesis tienen que ser </a:t>
            </a:r>
            <a:r>
              <a:rPr lang="es-ES" sz="2400">
                <a:solidFill>
                  <a:srgbClr val="FF0000"/>
                </a:solidFill>
              </a:rPr>
              <a:t>comprensibles, precisos y lo más concretos posible</a:t>
            </a:r>
            <a:r>
              <a:rPr lang="es-ES" sz="2400" b="0">
                <a:solidFill>
                  <a:schemeClr val="tx1"/>
                </a:solidFill>
              </a:rPr>
              <a:t>. Términos vagos o confusos no tienen cabida en una hipótesis. Por ejemplo: "globalización de la economía", "sinergia organizacional", son conceptos imprecisos y generales que deben sustituirse por otros más específicos y concretos. </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1303884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285750" y="2214563"/>
            <a:ext cx="8466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eriod" startAt="3"/>
            </a:pPr>
            <a:r>
              <a:rPr lang="es-ES" sz="2400" b="0" dirty="0">
                <a:solidFill>
                  <a:schemeClr val="tx1"/>
                </a:solidFill>
              </a:rPr>
              <a:t>La relación entre variables propuesta por una hipótesis debe ser </a:t>
            </a:r>
            <a:r>
              <a:rPr lang="es-ES" sz="2400" dirty="0">
                <a:solidFill>
                  <a:srgbClr val="FF0000"/>
                </a:solidFill>
              </a:rPr>
              <a:t>clara y verosímil </a:t>
            </a:r>
            <a:r>
              <a:rPr lang="es-ES" sz="2400" b="0" dirty="0">
                <a:solidFill>
                  <a:schemeClr val="tx1"/>
                </a:solidFill>
              </a:rPr>
              <a:t>(lógica). Es decir, es necesario que quede claro cómo se están relacionando las variables y que esta relación no sea ilógica. Por ejemplo, una hipótesis como: “</a:t>
            </a:r>
            <a:r>
              <a:rPr lang="es-ES" sz="2400" b="0" u="sng" dirty="0">
                <a:solidFill>
                  <a:schemeClr val="tx1"/>
                </a:solidFill>
              </a:rPr>
              <a:t>La disminución del consumo de petróleo en La Habana está relacionada con el grado de aprendizaje de matemáticas por parte de niños que asisten a escuelas primarias en Ciego de Ávila</a:t>
            </a:r>
            <a:r>
              <a:rPr lang="es-ES" sz="2400" b="0" dirty="0">
                <a:solidFill>
                  <a:schemeClr val="tx1"/>
                </a:solidFill>
              </a:rPr>
              <a:t>” sería inverosímil, no podemos considerarla.</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5989684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85750" y="1571625"/>
            <a:ext cx="84661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eriod" startAt="4"/>
            </a:pPr>
            <a:r>
              <a:rPr lang="es-ES" sz="2400" b="0">
                <a:solidFill>
                  <a:schemeClr val="tx1"/>
                </a:solidFill>
              </a:rPr>
              <a:t>Los términos de la hipótesis y la relación planteada entre ellos, deben poder ser </a:t>
            </a:r>
            <a:r>
              <a:rPr lang="es-ES" sz="2400">
                <a:solidFill>
                  <a:srgbClr val="FF0000"/>
                </a:solidFill>
              </a:rPr>
              <a:t>observados y medidos</a:t>
            </a:r>
            <a:r>
              <a:rPr lang="es-ES" sz="2400" b="0">
                <a:solidFill>
                  <a:schemeClr val="tx1"/>
                </a:solidFill>
              </a:rPr>
              <a:t>, o sea tener referentes en la realidad. Las hipótesis científicas –al igual que los objetivos y preguntas de investigación– no incluyen aspectos morales ni cuestiones que no podemos medir en la realidad. Hipótesis tales como: “Los hombres más felices van al cielo” o “La libertad de espíritu está relacionada con la voluntad creadora” contienen conceptos o relaciones que no poseen referentes empíricos; por lo tanto, no son útiles como hipótesis para investigar científicamente ni se pueden someter a prueba en la realidad.</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868335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285750" y="1571625"/>
            <a:ext cx="8466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buFont typeface="Arial" panose="020B0604020202020204" pitchFamily="34" charset="0"/>
              <a:buAutoNum type="arabicPeriod" startAt="5"/>
            </a:pPr>
            <a:r>
              <a:rPr lang="es-ES" sz="2400" b="0">
                <a:solidFill>
                  <a:schemeClr val="tx1"/>
                </a:solidFill>
              </a:rPr>
              <a:t>Las hipótesis deben estar relacionadas con </a:t>
            </a:r>
            <a:r>
              <a:rPr lang="es-ES" sz="2400">
                <a:solidFill>
                  <a:srgbClr val="FF0000"/>
                </a:solidFill>
              </a:rPr>
              <a:t>técnicas disponibles para probarlas.</a:t>
            </a:r>
            <a:r>
              <a:rPr lang="es-ES" sz="2400" b="0">
                <a:solidFill>
                  <a:schemeClr val="tx1"/>
                </a:solidFill>
              </a:rPr>
              <a:t> Este requisito está estrechamente relacionado con el anterior y se refiere a que al formular una hipótesis, tenemos que analizar si existen técnicas o herramientas de la investigación (instrumentos para recolectar datos, diseños, análisis estadísticos o cualitativos, etc.), para poder verificarla, si es posible desarrollarlas y si se encuentran a nuestro alcance.</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204094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85750" y="1571625"/>
            <a:ext cx="84661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a:solidFill>
                  <a:schemeClr val="tx1"/>
                </a:solidFill>
              </a:rPr>
              <a:t>Se puede dar el caso de que existan dichas técnicas pero que por ciertas razones no tengamos acceso a ellas. Alguien podría pretender probar hipótesis referentes a la desviación presupuestal en el gasto público de un país latinoamericano o la red de narcotraficantes en la ciudad de Bogotá, pero no disponer de formas realistas de obtener sus datos. Entonces su hipótesis aunque teóricamente puede ser muy valiosa, no se puede probar en la realidad.</a:t>
            </a:r>
          </a:p>
        </p:txBody>
      </p:sp>
      <p:grpSp>
        <p:nvGrpSpPr>
          <p:cNvPr id="3" name="Grupo 2"/>
          <p:cNvGrpSpPr/>
          <p:nvPr/>
        </p:nvGrpSpPr>
        <p:grpSpPr>
          <a:xfrm>
            <a:off x="3644900" y="44450"/>
            <a:ext cx="3879428" cy="1312292"/>
            <a:chOff x="3644900" y="44450"/>
            <a:chExt cx="3879428" cy="1312292"/>
          </a:xfrm>
        </p:grpSpPr>
        <p:sp>
          <p:nvSpPr>
            <p:cNvPr id="4" name="Rectángulo 3"/>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5" name="Rectángulo 4"/>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2937255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285750" y="1571625"/>
            <a:ext cx="84661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Existen diversas formas de clasificar las hipótesis, pero en este apartado nos vamos a concentrar en una que las clasifica en:</a:t>
            </a:r>
          </a:p>
          <a:p>
            <a:pPr algn="just" eaLnBrk="1" hangingPunct="1">
              <a:spcBef>
                <a:spcPct val="50000"/>
              </a:spcBef>
            </a:pPr>
            <a:r>
              <a:rPr lang="es-ES" sz="2400" b="0" dirty="0">
                <a:solidFill>
                  <a:schemeClr val="tx1"/>
                </a:solidFill>
              </a:rPr>
              <a:t>1) </a:t>
            </a:r>
            <a:r>
              <a:rPr lang="es-ES" sz="2400" dirty="0">
                <a:solidFill>
                  <a:srgbClr val="FF0000"/>
                </a:solidFill>
              </a:rPr>
              <a:t>Hipótesis de investigación</a:t>
            </a:r>
            <a:r>
              <a:rPr lang="es-ES" sz="2400" b="0" dirty="0">
                <a:solidFill>
                  <a:schemeClr val="tx1"/>
                </a:solidFill>
              </a:rPr>
              <a:t>.</a:t>
            </a:r>
          </a:p>
          <a:p>
            <a:pPr algn="just">
              <a:spcBef>
                <a:spcPct val="50000"/>
              </a:spcBef>
            </a:pPr>
            <a:r>
              <a:rPr lang="es-ES" sz="2400" b="0" dirty="0">
                <a:solidFill>
                  <a:schemeClr val="tx1"/>
                </a:solidFill>
              </a:rPr>
              <a:t>2) Hipótesis estadísticas.</a:t>
            </a:r>
          </a:p>
          <a:p>
            <a:pPr algn="just">
              <a:spcBef>
                <a:spcPct val="50000"/>
              </a:spcBef>
            </a:pPr>
            <a:r>
              <a:rPr lang="es-ES" sz="2400" b="0" dirty="0" smtClean="0">
                <a:solidFill>
                  <a:schemeClr val="tx1"/>
                </a:solidFill>
              </a:rPr>
              <a:t>3</a:t>
            </a:r>
            <a:r>
              <a:rPr lang="es-ES" sz="2400" b="0" dirty="0">
                <a:solidFill>
                  <a:schemeClr val="tx1"/>
                </a:solidFill>
              </a:rPr>
              <a:t>) Hipótesis nulas.</a:t>
            </a:r>
          </a:p>
          <a:p>
            <a:pPr algn="just">
              <a:spcBef>
                <a:spcPct val="50000"/>
              </a:spcBef>
            </a:pPr>
            <a:r>
              <a:rPr lang="es-ES" sz="2400" b="0" dirty="0" smtClean="0">
                <a:solidFill>
                  <a:schemeClr val="tx1"/>
                </a:solidFill>
              </a:rPr>
              <a:t>4)</a:t>
            </a:r>
            <a:r>
              <a:rPr lang="es-ES" sz="2400" b="0" dirty="0">
                <a:solidFill>
                  <a:schemeClr val="tx1"/>
                </a:solidFill>
              </a:rPr>
              <a:t> Hipótesis alternativas</a:t>
            </a:r>
            <a:r>
              <a:rPr lang="es-ES" sz="2400" b="0" dirty="0" smtClean="0">
                <a:solidFill>
                  <a:schemeClr val="tx1"/>
                </a:solidFill>
              </a:rPr>
              <a:t>.</a:t>
            </a:r>
            <a:endParaRPr lang="es-ES" sz="2400" b="0" dirty="0">
              <a:solidFill>
                <a:schemeClr val="tx1"/>
              </a:solidFill>
            </a:endParaRPr>
          </a:p>
        </p:txBody>
      </p:sp>
      <p:sp>
        <p:nvSpPr>
          <p:cNvPr id="4" name="Rectangle 2"/>
          <p:cNvSpPr txBox="1">
            <a:spLocks noChangeArrowheads="1"/>
          </p:cNvSpPr>
          <p:nvPr/>
        </p:nvSpPr>
        <p:spPr>
          <a:xfrm>
            <a:off x="0" y="438089"/>
            <a:ext cx="7391400"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¿QUÉ TIPOS DE HIPÓTESIS HAY?</a:t>
            </a:r>
          </a:p>
        </p:txBody>
      </p:sp>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9039716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644900" y="44450"/>
            <a:ext cx="3879428" cy="1312292"/>
            <a:chOff x="3644900" y="44450"/>
            <a:chExt cx="3879428" cy="1312292"/>
          </a:xfrm>
        </p:grpSpPr>
        <p:sp>
          <p:nvSpPr>
            <p:cNvPr id="6" name="Rectángulo 5"/>
            <p:cNvSpPr/>
            <p:nvPr/>
          </p:nvSpPr>
          <p:spPr>
            <a:xfrm>
              <a:off x="3644900" y="44450"/>
              <a:ext cx="185420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Rectángulo 6"/>
            <p:cNvSpPr/>
            <p:nvPr/>
          </p:nvSpPr>
          <p:spPr>
            <a:xfrm>
              <a:off x="5076056" y="980728"/>
              <a:ext cx="2448272" cy="376014"/>
            </a:xfrm>
            <a:prstGeom prst="rect">
              <a:avLst/>
            </a:prstGeom>
            <a:solidFill>
              <a:srgbClr val="E1E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4578" name="Text Box 5"/>
          <p:cNvSpPr txBox="1">
            <a:spLocks noChangeArrowheads="1"/>
          </p:cNvSpPr>
          <p:nvPr/>
        </p:nvSpPr>
        <p:spPr bwMode="auto">
          <a:xfrm>
            <a:off x="285750" y="1571625"/>
            <a:ext cx="84661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0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0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0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000" b="1">
                <a:solidFill>
                  <a:schemeClr val="bg1"/>
                </a:solidFill>
                <a:latin typeface="Arial" panose="020B0604020202020204" pitchFamily="34" charset="0"/>
              </a:defRPr>
            </a:lvl9pPr>
          </a:lstStyle>
          <a:p>
            <a:pPr algn="just" eaLnBrk="1" hangingPunct="1">
              <a:spcBef>
                <a:spcPct val="50000"/>
              </a:spcBef>
            </a:pPr>
            <a:r>
              <a:rPr lang="es-ES" sz="2400" b="0" dirty="0">
                <a:solidFill>
                  <a:schemeClr val="tx1"/>
                </a:solidFill>
              </a:rPr>
              <a:t>Lo que hemos venido definiendo como hipótesis anteriormente son en realidad las hipótesis de investigación. Es decir, éstas podrían definirse como “</a:t>
            </a:r>
            <a:r>
              <a:rPr lang="es-ES" sz="2400" dirty="0">
                <a:solidFill>
                  <a:srgbClr val="FF0000"/>
                </a:solidFill>
              </a:rPr>
              <a:t>proposiciones tentativas acerca de las posibles relaciones entre dos o más variables</a:t>
            </a:r>
            <a:r>
              <a:rPr lang="es-ES" sz="2400" b="0" dirty="0">
                <a:solidFill>
                  <a:schemeClr val="tx1"/>
                </a:solidFill>
              </a:rPr>
              <a:t> y que cumplen con los cinco requisitos mencionados”. Se les suele simbolizar como Hi o H1, H2, H3, etc. (si son varias) y también se les denomina hipótesis de trabajo.</a:t>
            </a:r>
          </a:p>
        </p:txBody>
      </p:sp>
      <p:sp>
        <p:nvSpPr>
          <p:cNvPr id="4" name="Rectangle 2"/>
          <p:cNvSpPr txBox="1">
            <a:spLocks noChangeArrowheads="1"/>
          </p:cNvSpPr>
          <p:nvPr/>
        </p:nvSpPr>
        <p:spPr>
          <a:xfrm>
            <a:off x="899592" y="445892"/>
            <a:ext cx="6444952" cy="563563"/>
          </a:xfrm>
          <a:prstGeom prst="rect">
            <a:avLst/>
          </a:prstGeom>
        </p:spPr>
        <p:txBody>
          <a:bodyPr/>
          <a:lstStyle>
            <a:lvl1pPr algn="r" rtl="0" eaLnBrk="1" fontAlgn="base" hangingPunct="1">
              <a:spcBef>
                <a:spcPct val="0"/>
              </a:spcBef>
              <a:spcAft>
                <a:spcPct val="0"/>
              </a:spcAft>
              <a:defRPr sz="2800" b="1" i="1" kern="1200">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anose="020B0604030504040204" pitchFamily="34" charset="0"/>
              </a:defRPr>
            </a:lvl2pPr>
            <a:lvl3pPr algn="r" rtl="0" eaLnBrk="1" fontAlgn="base" hangingPunct="1">
              <a:spcBef>
                <a:spcPct val="0"/>
              </a:spcBef>
              <a:spcAft>
                <a:spcPct val="0"/>
              </a:spcAft>
              <a:defRPr sz="2800" b="1" i="1">
                <a:solidFill>
                  <a:schemeClr val="tx1"/>
                </a:solidFill>
                <a:latin typeface="Verdana" panose="020B0604030504040204" pitchFamily="34" charset="0"/>
              </a:defRPr>
            </a:lvl3pPr>
            <a:lvl4pPr algn="r" rtl="0" eaLnBrk="1" fontAlgn="base" hangingPunct="1">
              <a:spcBef>
                <a:spcPct val="0"/>
              </a:spcBef>
              <a:spcAft>
                <a:spcPct val="0"/>
              </a:spcAft>
              <a:defRPr sz="2800" b="1" i="1">
                <a:solidFill>
                  <a:schemeClr val="tx1"/>
                </a:solidFill>
                <a:latin typeface="Verdana" panose="020B0604030504040204" pitchFamily="34" charset="0"/>
              </a:defRPr>
            </a:lvl4pPr>
            <a:lvl5pPr algn="r" rtl="0" eaLnBrk="1" fontAlgn="base" hangingPunct="1">
              <a:spcBef>
                <a:spcPct val="0"/>
              </a:spcBef>
              <a:spcAft>
                <a:spcPct val="0"/>
              </a:spcAft>
              <a:defRPr sz="2800" b="1" i="1">
                <a:solidFill>
                  <a:schemeClr val="tx1"/>
                </a:solidFill>
                <a:latin typeface="Verdana" panose="020B0604030504040204" pitchFamily="34" charset="0"/>
              </a:defRPr>
            </a:lvl5pPr>
            <a:lvl6pPr marL="457200" algn="r" rtl="0" eaLnBrk="1" fontAlgn="base" hangingPunct="1">
              <a:spcBef>
                <a:spcPct val="0"/>
              </a:spcBef>
              <a:spcAft>
                <a:spcPct val="0"/>
              </a:spcAft>
              <a:defRPr sz="2800" b="1" i="1">
                <a:solidFill>
                  <a:schemeClr val="tx1"/>
                </a:solidFill>
                <a:latin typeface="Verdana" panose="020B0604030504040204" pitchFamily="34" charset="0"/>
              </a:defRPr>
            </a:lvl6pPr>
            <a:lvl7pPr marL="914400" algn="r" rtl="0" eaLnBrk="1" fontAlgn="base" hangingPunct="1">
              <a:spcBef>
                <a:spcPct val="0"/>
              </a:spcBef>
              <a:spcAft>
                <a:spcPct val="0"/>
              </a:spcAft>
              <a:defRPr sz="2800" b="1" i="1">
                <a:solidFill>
                  <a:schemeClr val="tx1"/>
                </a:solidFill>
                <a:latin typeface="Verdana" panose="020B0604030504040204" pitchFamily="34" charset="0"/>
              </a:defRPr>
            </a:lvl7pPr>
            <a:lvl8pPr marL="1371600" algn="r" rtl="0" eaLnBrk="1" fontAlgn="base" hangingPunct="1">
              <a:spcBef>
                <a:spcPct val="0"/>
              </a:spcBef>
              <a:spcAft>
                <a:spcPct val="0"/>
              </a:spcAft>
              <a:defRPr sz="2800" b="1" i="1">
                <a:solidFill>
                  <a:schemeClr val="tx1"/>
                </a:solidFill>
                <a:latin typeface="Verdana" panose="020B0604030504040204" pitchFamily="34" charset="0"/>
              </a:defRPr>
            </a:lvl8pPr>
            <a:lvl9pPr marL="1828800" algn="r" rtl="0" eaLnBrk="1" fontAlgn="base" hangingPunct="1">
              <a:spcBef>
                <a:spcPct val="0"/>
              </a:spcBef>
              <a:spcAft>
                <a:spcPct val="0"/>
              </a:spcAft>
              <a:defRPr sz="2800" b="1" i="1">
                <a:solidFill>
                  <a:schemeClr val="tx1"/>
                </a:solidFill>
                <a:latin typeface="Verdana" panose="020B0604030504040204" pitchFamily="34" charset="0"/>
              </a:defRPr>
            </a:lvl9pPr>
          </a:lstStyle>
          <a:p>
            <a:r>
              <a:rPr lang="es-MX" dirty="0">
                <a:latin typeface="Times New Roman" panose="02020603050405020304" pitchFamily="18" charset="0"/>
                <a:cs typeface="Times New Roman" panose="02020603050405020304" pitchFamily="18" charset="0"/>
              </a:rPr>
              <a:t>¿QUÉ SON LAS HIPÓTESIS DE INVESTIGACIÓN?</a:t>
            </a:r>
          </a:p>
        </p:txBody>
      </p:sp>
    </p:spTree>
    <p:extLst>
      <p:ext uri="{BB962C8B-B14F-4D97-AF65-F5344CB8AC3E}">
        <p14:creationId xmlns:p14="http://schemas.microsoft.com/office/powerpoint/2010/main" val="4074466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194gl">
  <a:themeElements>
    <a:clrScheme name="cdb2004194gl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fontScheme name="cdb2004194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db2004194gl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cdb2004194gl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cdb2004194gl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cdb2004194gl</Template>
  <TotalTime>1787</TotalTime>
  <Words>7393</Words>
  <Application>Microsoft Office PowerPoint</Application>
  <PresentationFormat>Presentación en pantalla (4:3)</PresentationFormat>
  <Paragraphs>416</Paragraphs>
  <Slides>116</Slides>
  <Notes>0</Notes>
  <HiddenSlides>0</HiddenSlides>
  <MMClips>0</MMClips>
  <ScaleCrop>false</ScaleCrop>
  <HeadingPairs>
    <vt:vector size="4" baseType="variant">
      <vt:variant>
        <vt:lpstr>Tema</vt:lpstr>
      </vt:variant>
      <vt:variant>
        <vt:i4>1</vt:i4>
      </vt:variant>
      <vt:variant>
        <vt:lpstr>Títulos de diapositiva</vt:lpstr>
      </vt:variant>
      <vt:variant>
        <vt:i4>116</vt:i4>
      </vt:variant>
    </vt:vector>
  </HeadingPairs>
  <TitlesOfParts>
    <vt:vector size="117" baseType="lpstr">
      <vt:lpstr>cdb2004194gl</vt:lpstr>
      <vt:lpstr>DISCIPLINA: Metodología de la Investigación CARRERA: Medicina (Plan E). ASIGNATURA: Metodología de la investigación  MODALIDAD: Curso Regular Diurno Año ACADEMICO: 1ero SEMESTRE: 2do TIEMPO: 100 Minutos FOE: Conferencia. TEMA 1: Introducción a la Metodología de la Investigación.</vt:lpstr>
      <vt:lpstr>Presentación de PowerPoint</vt:lpstr>
      <vt:lpstr>Objetivos:</vt:lpstr>
      <vt:lpstr>CIENCIA?</vt:lpstr>
      <vt:lpstr>La ciencia. Concepto.</vt:lpstr>
      <vt:lpstr>CIENCIA</vt:lpstr>
      <vt:lpstr>FUNCIONES</vt:lpstr>
      <vt:lpstr>MÉTODO</vt:lpstr>
      <vt:lpstr>Método. Concepto</vt:lpstr>
      <vt:lpstr>Método de Investigación Científica:</vt:lpstr>
      <vt:lpstr>Métodos del nivel teórico:</vt:lpstr>
      <vt:lpstr>Métodos del nivel empírico:</vt:lpstr>
      <vt:lpstr>Presentación de PowerPoint</vt:lpstr>
      <vt:lpstr>Metodología. Concepto.</vt:lpstr>
      <vt:lpstr>Metodología. Ejemplo.</vt:lpstr>
      <vt:lpstr>La investigación científica.</vt:lpstr>
      <vt:lpstr>La investigación científica.</vt:lpstr>
      <vt:lpstr>La investigación científica.</vt:lpstr>
      <vt:lpstr>La investigación científica. Etapas.</vt:lpstr>
      <vt:lpstr>La investigación científica. Etapas.</vt:lpstr>
      <vt:lpstr>La investigación científica. Etapas.</vt:lpstr>
      <vt:lpstr>La investigación científica. Etapas.</vt:lpstr>
      <vt:lpstr>La investigación científica. Etapas.</vt:lpstr>
      <vt:lpstr>La investigación científica. Etapas.</vt:lpstr>
      <vt:lpstr>¿Qué características posee el enfoque cuantitativo de investigación?</vt:lpstr>
      <vt:lpstr>Presentación de PowerPoint</vt:lpstr>
      <vt:lpstr>¿Qué características posee el enfoque cualitativo de investigación?</vt:lpstr>
      <vt:lpstr>Figura 1.2 Proceso cualitativo</vt:lpstr>
      <vt:lpstr>Algunas de las principales diferencias entre ambos enfoques</vt:lpstr>
      <vt:lpstr>Presentación de PowerPoint</vt:lpstr>
      <vt:lpstr>Presentación de PowerPoint</vt:lpstr>
      <vt:lpstr>Ideas</vt:lpstr>
      <vt:lpstr>Ideas</vt:lpstr>
      <vt:lpstr>Ideas</vt:lpstr>
      <vt:lpstr>INTRODUCCIÓN</vt:lpstr>
      <vt:lpstr>Presentación de PowerPoint</vt:lpstr>
      <vt:lpstr>Presentación de PowerPoint</vt:lpstr>
      <vt:lpstr>ESTADO DE LA TEMÁTICA A INVESTIGAR</vt:lpstr>
      <vt:lpstr>Presentación de PowerPoint</vt:lpstr>
      <vt:lpstr>Problema científico </vt:lpstr>
      <vt:lpstr>Problema científico </vt:lpstr>
      <vt:lpstr>Problema científico </vt:lpstr>
      <vt:lpstr>Ejemplos de situaciones problémicas:</vt:lpstr>
      <vt:lpstr>Delimitación del problema</vt:lpstr>
      <vt:lpstr>Ejemplos</vt:lpstr>
      <vt:lpstr>Conocimiento de la existencia de otros problemas</vt:lpstr>
      <vt:lpstr>Presentación de PowerPoint</vt:lpstr>
      <vt:lpstr>Variantes para la formulación de un problema</vt:lpstr>
      <vt:lpstr>En forma de interrogante</vt:lpstr>
      <vt:lpstr>En forma de enunciado negativo</vt:lpstr>
      <vt:lpstr>Errores más frecuentes en la formulación del problema:</vt:lpstr>
      <vt:lpstr>Errores más frecuentes en la formulación del problema:</vt:lpstr>
      <vt:lpstr>Errores más frecuentes en la formulación del problema:</vt:lpstr>
      <vt:lpstr>Presentación de PowerPoint</vt:lpstr>
      <vt:lpstr>Presentación de PowerPoint</vt:lpstr>
      <vt:lpstr>Los objetivos.</vt:lpstr>
      <vt:lpstr>Los objetivos.</vt:lpstr>
      <vt:lpstr>Atributos.</vt:lpstr>
      <vt:lpstr>Atributos.</vt:lpstr>
      <vt:lpstr>Los objetivos.</vt:lpstr>
      <vt:lpstr>Los objetivos.</vt:lpstr>
      <vt:lpstr>Los objetivos.</vt:lpstr>
      <vt:lpstr>Errores frecuentes en la formulación de 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Privada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Estadística Inferencial</dc:title>
  <dc:creator>Maikel</dc:creator>
  <cp:lastModifiedBy>informatica</cp:lastModifiedBy>
  <cp:revision>108</cp:revision>
  <cp:lastPrinted>2017-10-23T04:27:25Z</cp:lastPrinted>
  <dcterms:created xsi:type="dcterms:W3CDTF">2011-10-05T05:10:23Z</dcterms:created>
  <dcterms:modified xsi:type="dcterms:W3CDTF">2020-03-18T17:30:00Z</dcterms:modified>
</cp:coreProperties>
</file>