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378" r:id="rId3"/>
    <p:sldId id="379"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38" r:id="rId27"/>
    <p:sldId id="301" r:id="rId28"/>
    <p:sldId id="302" r:id="rId29"/>
    <p:sldId id="303" r:id="rId30"/>
    <p:sldId id="304" r:id="rId31"/>
    <p:sldId id="305" r:id="rId32"/>
    <p:sldId id="306" r:id="rId33"/>
    <p:sldId id="307" r:id="rId34"/>
    <p:sldId id="353" r:id="rId35"/>
    <p:sldId id="350" r:id="rId36"/>
    <p:sldId id="351" r:id="rId37"/>
    <p:sldId id="352" r:id="rId38"/>
    <p:sldId id="308" r:id="rId39"/>
    <p:sldId id="309" r:id="rId40"/>
    <p:sldId id="310" r:id="rId41"/>
    <p:sldId id="311" r:id="rId42"/>
    <p:sldId id="354" r:id="rId43"/>
    <p:sldId id="312" r:id="rId44"/>
    <p:sldId id="313" r:id="rId45"/>
    <p:sldId id="355" r:id="rId46"/>
    <p:sldId id="315" r:id="rId47"/>
    <p:sldId id="357"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59" r:id="rId64"/>
    <p:sldId id="331" r:id="rId65"/>
    <p:sldId id="332" r:id="rId66"/>
    <p:sldId id="333" r:id="rId67"/>
    <p:sldId id="334" r:id="rId68"/>
    <p:sldId id="335" r:id="rId69"/>
    <p:sldId id="336" r:id="rId70"/>
    <p:sldId id="337" r:id="rId71"/>
    <p:sldId id="415"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 id="395" r:id="rId88"/>
    <p:sldId id="396" r:id="rId89"/>
    <p:sldId id="397" r:id="rId90"/>
    <p:sldId id="398" r:id="rId91"/>
    <p:sldId id="399" r:id="rId92"/>
    <p:sldId id="400" r:id="rId93"/>
    <p:sldId id="401" r:id="rId94"/>
    <p:sldId id="402" r:id="rId95"/>
    <p:sldId id="403" r:id="rId96"/>
    <p:sldId id="404" r:id="rId97"/>
    <p:sldId id="405" r:id="rId98"/>
    <p:sldId id="406" r:id="rId99"/>
    <p:sldId id="407" r:id="rId100"/>
    <p:sldId id="408" r:id="rId101"/>
    <p:sldId id="409" r:id="rId102"/>
    <p:sldId id="410" r:id="rId103"/>
    <p:sldId id="411" r:id="rId104"/>
    <p:sldId id="412" r:id="rId105"/>
    <p:sldId id="413" r:id="rId106"/>
    <p:sldId id="414" r:id="rId107"/>
    <p:sldId id="277" r:id="rId108"/>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71B9"/>
    <a:srgbClr val="C0C0C0"/>
    <a:srgbClr val="33CCCC"/>
    <a:srgbClr val="CCCC00"/>
    <a:srgbClr val="FF9999"/>
    <a:srgbClr val="1D528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4660" autoAdjust="0"/>
  </p:normalViewPr>
  <p:slideViewPr>
    <p:cSldViewPr>
      <p:cViewPr varScale="1">
        <p:scale>
          <a:sx n="113" d="100"/>
          <a:sy n="113" d="100"/>
        </p:scale>
        <p:origin x="10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5F396-9498-4B28-97E0-5BEB4D3592F5}" type="doc">
      <dgm:prSet loTypeId="urn:microsoft.com/office/officeart/2005/8/layout/hierarchy1" loCatId="hierarchy" qsTypeId="urn:microsoft.com/office/officeart/2005/8/quickstyle/simple2" qsCatId="simple" csTypeId="urn:microsoft.com/office/officeart/2005/8/colors/accent1_2" csCatId="accent1" phldr="1"/>
      <dgm:spPr/>
    </dgm:pt>
    <dgm:pt modelId="{9B7416D8-DCC1-478E-97BA-A967D885107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effectLst/>
              <a:latin typeface="Arial" charset="0"/>
            </a:rPr>
            <a:t>Tipos de estudios 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effectLst/>
              <a:latin typeface="Arial" charset="0"/>
            </a:rPr>
            <a:t>epidemiología</a:t>
          </a:r>
          <a:endParaRPr kumimoji="0" lang="es-ES" sz="1400" b="1" i="0" u="none" strike="noStrike" cap="none" normalizeH="0" baseline="0" dirty="0" smtClean="0">
            <a:ln/>
            <a:effectLst/>
            <a:latin typeface="Arial" charset="0"/>
          </a:endParaRPr>
        </a:p>
      </dgm:t>
    </dgm:pt>
    <dgm:pt modelId="{48A897F1-0764-4596-BAF8-21ED72D7114B}" type="parTrans" cxnId="{AB46B691-D7BC-4FFC-BF5A-79BDAD2F37C5}">
      <dgm:prSet/>
      <dgm:spPr/>
      <dgm:t>
        <a:bodyPr/>
        <a:lstStyle/>
        <a:p>
          <a:endParaRPr lang="en-US"/>
        </a:p>
      </dgm:t>
    </dgm:pt>
    <dgm:pt modelId="{E3108CE5-DF17-4E0E-9121-E7C50A7030BF}" type="sibTrans" cxnId="{AB46B691-D7BC-4FFC-BF5A-79BDAD2F37C5}">
      <dgm:prSet/>
      <dgm:spPr/>
      <dgm:t>
        <a:bodyPr/>
        <a:lstStyle/>
        <a:p>
          <a:endParaRPr lang="en-US"/>
        </a:p>
      </dgm:t>
    </dgm:pt>
    <dgm:pt modelId="{2429FA62-109D-4907-B6CA-BC4E76465E5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effectLst/>
              <a:latin typeface="Arial" charset="0"/>
            </a:rPr>
            <a:t>Observacionales</a:t>
          </a:r>
          <a:endParaRPr kumimoji="0" lang="es-ES" sz="1400" b="0" i="0" u="none" strike="noStrike" cap="none" normalizeH="0" baseline="0" dirty="0" smtClean="0">
            <a:ln/>
            <a:effectLst/>
            <a:latin typeface="Arial" charset="0"/>
          </a:endParaRPr>
        </a:p>
      </dgm:t>
    </dgm:pt>
    <dgm:pt modelId="{A3832E10-99C1-4098-ABC3-B241D59F1CFF}" type="parTrans" cxnId="{D5E29152-08C3-43F3-A53C-65CDA4FAA474}">
      <dgm:prSet/>
      <dgm:spPr/>
      <dgm:t>
        <a:bodyPr/>
        <a:lstStyle/>
        <a:p>
          <a:endParaRPr lang="en-US"/>
        </a:p>
      </dgm:t>
    </dgm:pt>
    <dgm:pt modelId="{8FF16A8A-90DF-4D7B-829F-9474A526C527}" type="sibTrans" cxnId="{D5E29152-08C3-43F3-A53C-65CDA4FAA474}">
      <dgm:prSet/>
      <dgm:spPr/>
      <dgm:t>
        <a:bodyPr/>
        <a:lstStyle/>
        <a:p>
          <a:endParaRPr lang="en-US"/>
        </a:p>
      </dgm:t>
    </dgm:pt>
    <dgm:pt modelId="{3A090860-038E-4295-B91A-1F1FF1770CA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effectLst/>
              <a:latin typeface="Arial" charset="0"/>
            </a:rPr>
            <a:t>Series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effectLst/>
              <a:latin typeface="Arial" charset="0"/>
            </a:rPr>
            <a:t>de casos</a:t>
          </a:r>
        </a:p>
      </dgm:t>
    </dgm:pt>
    <dgm:pt modelId="{DBD89533-3CD0-4535-863A-57C6148830A9}" type="parTrans" cxnId="{531572D4-B015-4078-A7DF-68B74073C4A6}">
      <dgm:prSet/>
      <dgm:spPr/>
      <dgm:t>
        <a:bodyPr/>
        <a:lstStyle/>
        <a:p>
          <a:endParaRPr lang="en-US"/>
        </a:p>
      </dgm:t>
    </dgm:pt>
    <dgm:pt modelId="{839FB476-C24D-425E-AF9F-330A52D9F086}" type="sibTrans" cxnId="{531572D4-B015-4078-A7DF-68B74073C4A6}">
      <dgm:prSet/>
      <dgm:spPr/>
      <dgm:t>
        <a:bodyPr/>
        <a:lstStyle/>
        <a:p>
          <a:endParaRPr lang="en-US"/>
        </a:p>
      </dgm:t>
    </dgm:pt>
    <dgm:pt modelId="{B2FFA581-7890-45E4-971A-18939E8CCBC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Ecológicos</a:t>
          </a:r>
          <a:endParaRPr kumimoji="0" lang="es-ES" b="0" i="0" u="none" strike="noStrike" cap="none" normalizeH="0" baseline="0" dirty="0" smtClean="0">
            <a:ln/>
            <a:effectLst/>
            <a:latin typeface="Arial" charset="0"/>
          </a:endParaRPr>
        </a:p>
      </dgm:t>
    </dgm:pt>
    <dgm:pt modelId="{8BE1362D-CE3B-498B-AEC8-48FB79F1C714}" type="parTrans" cxnId="{14B9C3B8-94F6-4B55-A24C-C4F832DDF834}">
      <dgm:prSet/>
      <dgm:spPr/>
      <dgm:t>
        <a:bodyPr/>
        <a:lstStyle/>
        <a:p>
          <a:endParaRPr lang="en-US"/>
        </a:p>
      </dgm:t>
    </dgm:pt>
    <dgm:pt modelId="{FA235EB0-8BFB-48F9-950E-EDC4BCFEF19C}" type="sibTrans" cxnId="{14B9C3B8-94F6-4B55-A24C-C4F832DDF834}">
      <dgm:prSet/>
      <dgm:spPr/>
      <dgm:t>
        <a:bodyPr/>
        <a:lstStyle/>
        <a:p>
          <a:endParaRPr lang="en-US"/>
        </a:p>
      </dgm:t>
    </dgm:pt>
    <dgm:pt modelId="{9A1C57A1-B814-4171-BAE2-B526D12649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ISSS</a:t>
          </a:r>
          <a:endParaRPr kumimoji="0" lang="es-ES" b="0" i="0" u="none" strike="noStrike" cap="none" normalizeH="0" baseline="0" dirty="0" smtClean="0">
            <a:ln/>
            <a:effectLst/>
            <a:latin typeface="Arial" charset="0"/>
          </a:endParaRPr>
        </a:p>
      </dgm:t>
    </dgm:pt>
    <dgm:pt modelId="{782A01B4-EEE8-46C4-A96D-92AB1EDED1D9}" type="parTrans" cxnId="{3100E3ED-6147-4327-8DC5-B333D9600007}">
      <dgm:prSet/>
      <dgm:spPr/>
      <dgm:t>
        <a:bodyPr/>
        <a:lstStyle/>
        <a:p>
          <a:endParaRPr lang="en-US"/>
        </a:p>
      </dgm:t>
    </dgm:pt>
    <dgm:pt modelId="{AD450F41-3C7F-49D0-96AC-3EE047C946E7}" type="sibTrans" cxnId="{3100E3ED-6147-4327-8DC5-B333D9600007}">
      <dgm:prSet/>
      <dgm:spPr/>
      <dgm:t>
        <a:bodyPr/>
        <a:lstStyle/>
        <a:p>
          <a:endParaRPr lang="en-US"/>
        </a:p>
      </dgm:t>
    </dgm:pt>
    <dgm:pt modelId="{D7886E46-DC4B-48D7-A1BD-8ACBDB11857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smtClean="0">
              <a:ln/>
              <a:effectLst/>
              <a:latin typeface="Arial" charset="0"/>
            </a:rPr>
            <a:t>Transversales</a:t>
          </a:r>
          <a:endParaRPr kumimoji="0" lang="es-ES" b="0" i="0" u="none" strike="noStrike" cap="none" normalizeH="0" baseline="0" dirty="0" smtClean="0">
            <a:ln/>
            <a:effectLst/>
            <a:latin typeface="Arial" charset="0"/>
          </a:endParaRPr>
        </a:p>
      </dgm:t>
    </dgm:pt>
    <dgm:pt modelId="{FF6F41AA-D6E4-40B7-9D67-4D7B422BDD25}" type="parTrans" cxnId="{68905760-A305-4AB7-A3B3-591D3C0AD26C}">
      <dgm:prSet/>
      <dgm:spPr/>
      <dgm:t>
        <a:bodyPr/>
        <a:lstStyle/>
        <a:p>
          <a:endParaRPr lang="en-US"/>
        </a:p>
      </dgm:t>
    </dgm:pt>
    <dgm:pt modelId="{6315A120-76C6-4A24-AA71-6F5E1F67D369}" type="sibTrans" cxnId="{68905760-A305-4AB7-A3B3-591D3C0AD26C}">
      <dgm:prSet/>
      <dgm:spPr/>
      <dgm:t>
        <a:bodyPr/>
        <a:lstStyle/>
        <a:p>
          <a:endParaRPr lang="en-US"/>
        </a:p>
      </dgm:t>
    </dgm:pt>
    <dgm:pt modelId="{E1C97CBD-6AD1-435E-B80A-B815C0F400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Casos 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Controles</a:t>
          </a:r>
          <a:endParaRPr kumimoji="0" lang="es-ES" b="0" i="0" u="none" strike="noStrike" cap="none" normalizeH="0" baseline="0" dirty="0" smtClean="0">
            <a:ln/>
            <a:effectLst/>
            <a:latin typeface="Arial" charset="0"/>
          </a:endParaRPr>
        </a:p>
      </dgm:t>
    </dgm:pt>
    <dgm:pt modelId="{7663BE59-27C7-4C7D-AD99-49636E4C715D}" type="parTrans" cxnId="{DF58DB20-2535-443F-A11B-577EB4F03580}">
      <dgm:prSet/>
      <dgm:spPr/>
      <dgm:t>
        <a:bodyPr/>
        <a:lstStyle/>
        <a:p>
          <a:endParaRPr lang="en-US"/>
        </a:p>
      </dgm:t>
    </dgm:pt>
    <dgm:pt modelId="{FE5B363D-2C52-43AD-8DB0-EC34B99ED115}" type="sibTrans" cxnId="{DF58DB20-2535-443F-A11B-577EB4F03580}">
      <dgm:prSet/>
      <dgm:spPr/>
      <dgm:t>
        <a:bodyPr/>
        <a:lstStyle/>
        <a:p>
          <a:endParaRPr lang="en-US"/>
        </a:p>
      </dgm:t>
    </dgm:pt>
    <dgm:pt modelId="{93A31BDE-83BC-4880-8E73-194D0F37928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effectLst/>
              <a:latin typeface="Arial" charset="0"/>
            </a:rPr>
            <a:t>Experimentales</a:t>
          </a:r>
          <a:endParaRPr kumimoji="0" lang="es-ES" sz="1400" b="0" i="0" u="none" strike="noStrike" cap="none" normalizeH="0" baseline="0" dirty="0" smtClean="0">
            <a:ln/>
            <a:effectLst/>
            <a:latin typeface="Arial" charset="0"/>
          </a:endParaRPr>
        </a:p>
      </dgm:t>
    </dgm:pt>
    <dgm:pt modelId="{85B88BE1-AE7C-4879-A036-5B21D94943CA}" type="parTrans" cxnId="{153CE235-D4F0-44AE-ACC1-4230DE2A2C0D}">
      <dgm:prSet/>
      <dgm:spPr/>
      <dgm:t>
        <a:bodyPr/>
        <a:lstStyle/>
        <a:p>
          <a:endParaRPr lang="en-US"/>
        </a:p>
      </dgm:t>
    </dgm:pt>
    <dgm:pt modelId="{555BCB1D-B658-4746-BFC2-3D29090EFDE5}" type="sibTrans" cxnId="{153CE235-D4F0-44AE-ACC1-4230DE2A2C0D}">
      <dgm:prSet/>
      <dgm:spPr/>
      <dgm:t>
        <a:bodyPr/>
        <a:lstStyle/>
        <a:p>
          <a:endParaRPr lang="en-US"/>
        </a:p>
      </dgm:t>
    </dgm:pt>
    <dgm:pt modelId="{29989179-F3B4-401B-8365-AE48F72D2F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Cuasi-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Exper-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Imentos</a:t>
          </a:r>
          <a:endParaRPr kumimoji="0" lang="es-ES" b="0" i="0" u="none" strike="noStrike" cap="none" normalizeH="0" baseline="0" dirty="0" smtClean="0">
            <a:ln/>
            <a:effectLst/>
            <a:latin typeface="Arial" charset="0"/>
          </a:endParaRPr>
        </a:p>
      </dgm:t>
    </dgm:pt>
    <dgm:pt modelId="{BADC5B0D-3BB5-49C8-9B01-0178C355D54F}" type="parTrans" cxnId="{CBD893F5-12EA-4D5A-BC8A-832CA4749046}">
      <dgm:prSet/>
      <dgm:spPr/>
      <dgm:t>
        <a:bodyPr/>
        <a:lstStyle/>
        <a:p>
          <a:endParaRPr lang="en-US"/>
        </a:p>
      </dgm:t>
    </dgm:pt>
    <dgm:pt modelId="{9204E123-1B17-4E43-844A-D95493271423}" type="sibTrans" cxnId="{CBD893F5-12EA-4D5A-BC8A-832CA4749046}">
      <dgm:prSet/>
      <dgm:spPr/>
      <dgm:t>
        <a:bodyPr/>
        <a:lstStyle/>
        <a:p>
          <a:endParaRPr lang="en-US"/>
        </a:p>
      </dgm:t>
    </dgm:pt>
    <dgm:pt modelId="{C689453F-D11A-4BCB-B299-26AFB426B41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Estudios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clínicos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smtClean="0">
              <a:ln/>
              <a:effectLst/>
              <a:latin typeface="Arial" charset="0"/>
            </a:rPr>
            <a:t>aleatorizados</a:t>
          </a:r>
          <a:endParaRPr kumimoji="0" lang="es-ES" b="0" i="0" u="none" strike="noStrike" cap="none" normalizeH="0" baseline="0" dirty="0" smtClean="0">
            <a:ln/>
            <a:effectLst/>
            <a:latin typeface="Arial" charset="0"/>
          </a:endParaRPr>
        </a:p>
      </dgm:t>
    </dgm:pt>
    <dgm:pt modelId="{36254C1C-E043-4C64-AA5C-BAACDE838F82}" type="parTrans" cxnId="{D50309B6-7BE2-4EF4-8DC4-8AD96BECDF51}">
      <dgm:prSet/>
      <dgm:spPr/>
      <dgm:t>
        <a:bodyPr/>
        <a:lstStyle/>
        <a:p>
          <a:endParaRPr lang="en-US"/>
        </a:p>
      </dgm:t>
    </dgm:pt>
    <dgm:pt modelId="{172E2953-0545-4BEC-B87B-EEF7C1A9DAF5}" type="sibTrans" cxnId="{D50309B6-7BE2-4EF4-8DC4-8AD96BECDF51}">
      <dgm:prSet/>
      <dgm:spPr/>
      <dgm:t>
        <a:bodyPr/>
        <a:lstStyle/>
        <a:p>
          <a:endParaRPr lang="en-US"/>
        </a:p>
      </dgm:t>
    </dgm:pt>
    <dgm:pt modelId="{BFA8163A-97C8-4DB7-B9E0-1282FC1DFF9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smtClean="0">
              <a:ln/>
              <a:effectLst/>
              <a:latin typeface="Arial" charset="0"/>
            </a:rPr>
            <a:t>Cohorte</a:t>
          </a:r>
          <a:endParaRPr kumimoji="0" lang="es-ES" b="0" i="0" u="none" strike="noStrike" cap="none" normalizeH="0" baseline="0" dirty="0" smtClean="0">
            <a:ln/>
            <a:effectLst/>
            <a:latin typeface="Arial" charset="0"/>
          </a:endParaRPr>
        </a:p>
      </dgm:t>
    </dgm:pt>
    <dgm:pt modelId="{DA0E6513-DCF8-4E6E-A0EA-17C41E420D38}" type="parTrans" cxnId="{42B2C381-7E11-46CE-8661-3BA37476E0D6}">
      <dgm:prSet/>
      <dgm:spPr/>
      <dgm:t>
        <a:bodyPr/>
        <a:lstStyle/>
        <a:p>
          <a:endParaRPr lang="es-ES"/>
        </a:p>
      </dgm:t>
    </dgm:pt>
    <dgm:pt modelId="{AB683214-A46A-4AB3-B8FA-CD662CF39487}" type="sibTrans" cxnId="{42B2C381-7E11-46CE-8661-3BA37476E0D6}">
      <dgm:prSet/>
      <dgm:spPr/>
      <dgm:t>
        <a:bodyPr/>
        <a:lstStyle/>
        <a:p>
          <a:endParaRPr lang="es-ES"/>
        </a:p>
      </dgm:t>
    </dgm:pt>
    <dgm:pt modelId="{058E81AC-0527-47D7-94AD-955AE344FFD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effectLst/>
              <a:latin typeface="Arial" charset="0"/>
            </a:rPr>
            <a:t>Pre-experimentos</a:t>
          </a:r>
        </a:p>
      </dgm:t>
    </dgm:pt>
    <dgm:pt modelId="{F6E2BBBE-88F5-4EBB-8891-6FD36AB13309}" type="parTrans" cxnId="{7823F3B5-263D-4306-B721-46DCD8A0FDE0}">
      <dgm:prSet/>
      <dgm:spPr/>
      <dgm:t>
        <a:bodyPr/>
        <a:lstStyle/>
        <a:p>
          <a:endParaRPr lang="es-ES"/>
        </a:p>
      </dgm:t>
    </dgm:pt>
    <dgm:pt modelId="{ED4C0D24-B6C5-4A42-AA38-FEE9653AD3BA}" type="sibTrans" cxnId="{7823F3B5-263D-4306-B721-46DCD8A0FDE0}">
      <dgm:prSet/>
      <dgm:spPr/>
      <dgm:t>
        <a:bodyPr/>
        <a:lstStyle/>
        <a:p>
          <a:endParaRPr lang="es-ES"/>
        </a:p>
      </dgm:t>
    </dgm:pt>
    <dgm:pt modelId="{DF917DA6-AACD-49E8-BD31-A3BAE4069F68}" type="pres">
      <dgm:prSet presAssocID="{8455F396-9498-4B28-97E0-5BEB4D3592F5}" presName="hierChild1" presStyleCnt="0">
        <dgm:presLayoutVars>
          <dgm:chPref val="1"/>
          <dgm:dir/>
          <dgm:animOne val="branch"/>
          <dgm:animLvl val="lvl"/>
          <dgm:resizeHandles/>
        </dgm:presLayoutVars>
      </dgm:prSet>
      <dgm:spPr/>
    </dgm:pt>
    <dgm:pt modelId="{5413F992-1B48-4260-9EFF-9FA9ECF490C3}" type="pres">
      <dgm:prSet presAssocID="{9B7416D8-DCC1-478E-97BA-A967D885107D}" presName="hierRoot1" presStyleCnt="0"/>
      <dgm:spPr/>
    </dgm:pt>
    <dgm:pt modelId="{677C9183-DE65-4318-B59A-28D3C1E9FE16}" type="pres">
      <dgm:prSet presAssocID="{9B7416D8-DCC1-478E-97BA-A967D885107D}" presName="composite" presStyleCnt="0"/>
      <dgm:spPr/>
    </dgm:pt>
    <dgm:pt modelId="{3765F821-C8CC-4369-A64A-A01DB7610713}" type="pres">
      <dgm:prSet presAssocID="{9B7416D8-DCC1-478E-97BA-A967D885107D}" presName="background" presStyleLbl="node0" presStyleIdx="0" presStyleCnt="1"/>
      <dgm:spPr/>
    </dgm:pt>
    <dgm:pt modelId="{0E1200E4-BA45-4CC1-B21D-76E418A429CD}" type="pres">
      <dgm:prSet presAssocID="{9B7416D8-DCC1-478E-97BA-A967D885107D}" presName="text" presStyleLbl="fgAcc0" presStyleIdx="0" presStyleCnt="1" custScaleX="178763" custScaleY="230886">
        <dgm:presLayoutVars>
          <dgm:chPref val="3"/>
        </dgm:presLayoutVars>
      </dgm:prSet>
      <dgm:spPr/>
      <dgm:t>
        <a:bodyPr/>
        <a:lstStyle/>
        <a:p>
          <a:endParaRPr lang="es-ES"/>
        </a:p>
      </dgm:t>
    </dgm:pt>
    <dgm:pt modelId="{E1FC2E00-E0C7-48D3-A3A3-4022C6CEAC5A}" type="pres">
      <dgm:prSet presAssocID="{9B7416D8-DCC1-478E-97BA-A967D885107D}" presName="hierChild2" presStyleCnt="0"/>
      <dgm:spPr/>
    </dgm:pt>
    <dgm:pt modelId="{5277322F-896B-4FB4-9E15-7327B221DDEF}" type="pres">
      <dgm:prSet presAssocID="{A3832E10-99C1-4098-ABC3-B241D59F1CFF}" presName="Name10" presStyleLbl="parChTrans1D2" presStyleIdx="0" presStyleCnt="2"/>
      <dgm:spPr/>
      <dgm:t>
        <a:bodyPr/>
        <a:lstStyle/>
        <a:p>
          <a:endParaRPr lang="es-ES"/>
        </a:p>
      </dgm:t>
    </dgm:pt>
    <dgm:pt modelId="{6C11500B-50FB-46B3-9235-C3358B0C3226}" type="pres">
      <dgm:prSet presAssocID="{2429FA62-109D-4907-B6CA-BC4E76465E5F}" presName="hierRoot2" presStyleCnt="0"/>
      <dgm:spPr/>
    </dgm:pt>
    <dgm:pt modelId="{15AAA19F-84D3-471B-988D-34CE9AF1ED32}" type="pres">
      <dgm:prSet presAssocID="{2429FA62-109D-4907-B6CA-BC4E76465E5F}" presName="composite2" presStyleCnt="0"/>
      <dgm:spPr/>
    </dgm:pt>
    <dgm:pt modelId="{66FF6CD7-D300-4797-8EAD-633E36C2584B}" type="pres">
      <dgm:prSet presAssocID="{2429FA62-109D-4907-B6CA-BC4E76465E5F}" presName="background2" presStyleLbl="node2" presStyleIdx="0" presStyleCnt="2"/>
      <dgm:spPr/>
    </dgm:pt>
    <dgm:pt modelId="{FF0B2A22-5157-4332-A0D8-848A17F01B67}" type="pres">
      <dgm:prSet presAssocID="{2429FA62-109D-4907-B6CA-BC4E76465E5F}" presName="text2" presStyleLbl="fgAcc2" presStyleIdx="0" presStyleCnt="2" custScaleX="214022" custScaleY="120620">
        <dgm:presLayoutVars>
          <dgm:chPref val="3"/>
        </dgm:presLayoutVars>
      </dgm:prSet>
      <dgm:spPr/>
      <dgm:t>
        <a:bodyPr/>
        <a:lstStyle/>
        <a:p>
          <a:endParaRPr lang="es-ES"/>
        </a:p>
      </dgm:t>
    </dgm:pt>
    <dgm:pt modelId="{1BF7B03D-17A9-4305-AE97-55C33C9649DA}" type="pres">
      <dgm:prSet presAssocID="{2429FA62-109D-4907-B6CA-BC4E76465E5F}" presName="hierChild3" presStyleCnt="0"/>
      <dgm:spPr/>
    </dgm:pt>
    <dgm:pt modelId="{510A1A17-5699-4FA8-AC1D-1762A4AF9790}" type="pres">
      <dgm:prSet presAssocID="{DBD89533-3CD0-4535-863A-57C6148830A9}" presName="Name17" presStyleLbl="parChTrans1D3" presStyleIdx="0" presStyleCnt="9"/>
      <dgm:spPr/>
      <dgm:t>
        <a:bodyPr/>
        <a:lstStyle/>
        <a:p>
          <a:endParaRPr lang="es-ES"/>
        </a:p>
      </dgm:t>
    </dgm:pt>
    <dgm:pt modelId="{AC2B979F-F268-464F-B332-78037DF4CDA1}" type="pres">
      <dgm:prSet presAssocID="{3A090860-038E-4295-B91A-1F1FF1770CAC}" presName="hierRoot3" presStyleCnt="0"/>
      <dgm:spPr/>
    </dgm:pt>
    <dgm:pt modelId="{BA027A5A-40EF-4AF3-AF31-F3A05621ECA3}" type="pres">
      <dgm:prSet presAssocID="{3A090860-038E-4295-B91A-1F1FF1770CAC}" presName="composite3" presStyleCnt="0"/>
      <dgm:spPr/>
    </dgm:pt>
    <dgm:pt modelId="{0814FB1A-A3C6-4661-8CCC-ACEE245BB209}" type="pres">
      <dgm:prSet presAssocID="{3A090860-038E-4295-B91A-1F1FF1770CAC}" presName="background3" presStyleLbl="node3" presStyleIdx="0" presStyleCnt="9"/>
      <dgm:spPr/>
    </dgm:pt>
    <dgm:pt modelId="{0D3DBF4D-CD2F-4F98-BC23-94052C235FC3}" type="pres">
      <dgm:prSet presAssocID="{3A090860-038E-4295-B91A-1F1FF1770CAC}" presName="text3" presStyleLbl="fgAcc3" presStyleIdx="0" presStyleCnt="9">
        <dgm:presLayoutVars>
          <dgm:chPref val="3"/>
        </dgm:presLayoutVars>
      </dgm:prSet>
      <dgm:spPr/>
      <dgm:t>
        <a:bodyPr/>
        <a:lstStyle/>
        <a:p>
          <a:endParaRPr lang="es-ES"/>
        </a:p>
      </dgm:t>
    </dgm:pt>
    <dgm:pt modelId="{A93AE5AA-79FD-4CD0-B30A-659578A12212}" type="pres">
      <dgm:prSet presAssocID="{3A090860-038E-4295-B91A-1F1FF1770CAC}" presName="hierChild4" presStyleCnt="0"/>
      <dgm:spPr/>
    </dgm:pt>
    <dgm:pt modelId="{21FE2517-947A-49A8-8CCC-A8E4BD415508}" type="pres">
      <dgm:prSet presAssocID="{8BE1362D-CE3B-498B-AEC8-48FB79F1C714}" presName="Name17" presStyleLbl="parChTrans1D3" presStyleIdx="1" presStyleCnt="9"/>
      <dgm:spPr/>
      <dgm:t>
        <a:bodyPr/>
        <a:lstStyle/>
        <a:p>
          <a:endParaRPr lang="es-ES"/>
        </a:p>
      </dgm:t>
    </dgm:pt>
    <dgm:pt modelId="{B3E65049-B575-4CAD-AC32-C3C518B6F8D4}" type="pres">
      <dgm:prSet presAssocID="{B2FFA581-7890-45E4-971A-18939E8CCBC1}" presName="hierRoot3" presStyleCnt="0"/>
      <dgm:spPr/>
    </dgm:pt>
    <dgm:pt modelId="{48F699C0-3F39-4509-A694-E731558F86D1}" type="pres">
      <dgm:prSet presAssocID="{B2FFA581-7890-45E4-971A-18939E8CCBC1}" presName="composite3" presStyleCnt="0"/>
      <dgm:spPr/>
    </dgm:pt>
    <dgm:pt modelId="{B14AC03F-97AE-4A5E-BEFD-38E5C07F1ED6}" type="pres">
      <dgm:prSet presAssocID="{B2FFA581-7890-45E4-971A-18939E8CCBC1}" presName="background3" presStyleLbl="node3" presStyleIdx="1" presStyleCnt="9"/>
      <dgm:spPr/>
    </dgm:pt>
    <dgm:pt modelId="{B2207986-CB65-4427-A371-44E5038918DA}" type="pres">
      <dgm:prSet presAssocID="{B2FFA581-7890-45E4-971A-18939E8CCBC1}" presName="text3" presStyleLbl="fgAcc3" presStyleIdx="1" presStyleCnt="9">
        <dgm:presLayoutVars>
          <dgm:chPref val="3"/>
        </dgm:presLayoutVars>
      </dgm:prSet>
      <dgm:spPr/>
      <dgm:t>
        <a:bodyPr/>
        <a:lstStyle/>
        <a:p>
          <a:endParaRPr lang="es-ES"/>
        </a:p>
      </dgm:t>
    </dgm:pt>
    <dgm:pt modelId="{2747C23B-60C9-4419-AFB4-CC7CE433DFAD}" type="pres">
      <dgm:prSet presAssocID="{B2FFA581-7890-45E4-971A-18939E8CCBC1}" presName="hierChild4" presStyleCnt="0"/>
      <dgm:spPr/>
    </dgm:pt>
    <dgm:pt modelId="{CB361D75-75B5-4726-8127-89F881EAA5B1}" type="pres">
      <dgm:prSet presAssocID="{782A01B4-EEE8-46C4-A96D-92AB1EDED1D9}" presName="Name17" presStyleLbl="parChTrans1D3" presStyleIdx="2" presStyleCnt="9"/>
      <dgm:spPr/>
      <dgm:t>
        <a:bodyPr/>
        <a:lstStyle/>
        <a:p>
          <a:endParaRPr lang="es-ES"/>
        </a:p>
      </dgm:t>
    </dgm:pt>
    <dgm:pt modelId="{C4CB30D5-18F2-4D34-851C-C7ECC20463AB}" type="pres">
      <dgm:prSet presAssocID="{9A1C57A1-B814-4171-BAE2-B526D126496F}" presName="hierRoot3" presStyleCnt="0"/>
      <dgm:spPr/>
    </dgm:pt>
    <dgm:pt modelId="{B2FE4063-C720-40A5-8FC5-B81AE41E584B}" type="pres">
      <dgm:prSet presAssocID="{9A1C57A1-B814-4171-BAE2-B526D126496F}" presName="composite3" presStyleCnt="0"/>
      <dgm:spPr/>
    </dgm:pt>
    <dgm:pt modelId="{A9F80A40-2951-4ADF-968B-A04521035D5E}" type="pres">
      <dgm:prSet presAssocID="{9A1C57A1-B814-4171-BAE2-B526D126496F}" presName="background3" presStyleLbl="node3" presStyleIdx="2" presStyleCnt="9"/>
      <dgm:spPr/>
    </dgm:pt>
    <dgm:pt modelId="{EE79DAB1-0D3B-4A2E-A470-329102984BBC}" type="pres">
      <dgm:prSet presAssocID="{9A1C57A1-B814-4171-BAE2-B526D126496F}" presName="text3" presStyleLbl="fgAcc3" presStyleIdx="2" presStyleCnt="9">
        <dgm:presLayoutVars>
          <dgm:chPref val="3"/>
        </dgm:presLayoutVars>
      </dgm:prSet>
      <dgm:spPr/>
      <dgm:t>
        <a:bodyPr/>
        <a:lstStyle/>
        <a:p>
          <a:endParaRPr lang="es-ES"/>
        </a:p>
      </dgm:t>
    </dgm:pt>
    <dgm:pt modelId="{475CA5AF-1914-4C7E-A9D1-31487E794756}" type="pres">
      <dgm:prSet presAssocID="{9A1C57A1-B814-4171-BAE2-B526D126496F}" presName="hierChild4" presStyleCnt="0"/>
      <dgm:spPr/>
    </dgm:pt>
    <dgm:pt modelId="{4AD55F08-B255-40A7-A155-2355ED631698}" type="pres">
      <dgm:prSet presAssocID="{FF6F41AA-D6E4-40B7-9D67-4D7B422BDD25}" presName="Name17" presStyleLbl="parChTrans1D3" presStyleIdx="3" presStyleCnt="9"/>
      <dgm:spPr/>
      <dgm:t>
        <a:bodyPr/>
        <a:lstStyle/>
        <a:p>
          <a:endParaRPr lang="es-ES"/>
        </a:p>
      </dgm:t>
    </dgm:pt>
    <dgm:pt modelId="{D169C0BC-22DC-4FB4-ADE1-A9FC3C30EBF4}" type="pres">
      <dgm:prSet presAssocID="{D7886E46-DC4B-48D7-A1BD-8ACBDB118572}" presName="hierRoot3" presStyleCnt="0"/>
      <dgm:spPr/>
    </dgm:pt>
    <dgm:pt modelId="{C6EC728E-CE63-4E97-9B56-6E76EE22982C}" type="pres">
      <dgm:prSet presAssocID="{D7886E46-DC4B-48D7-A1BD-8ACBDB118572}" presName="composite3" presStyleCnt="0"/>
      <dgm:spPr/>
    </dgm:pt>
    <dgm:pt modelId="{C99460AF-6BE8-4AAF-A312-5699ED4C0A8F}" type="pres">
      <dgm:prSet presAssocID="{D7886E46-DC4B-48D7-A1BD-8ACBDB118572}" presName="background3" presStyleLbl="node3" presStyleIdx="3" presStyleCnt="9"/>
      <dgm:spPr/>
    </dgm:pt>
    <dgm:pt modelId="{38D55460-C325-46D1-AA8B-0FAB1AB4D57A}" type="pres">
      <dgm:prSet presAssocID="{D7886E46-DC4B-48D7-A1BD-8ACBDB118572}" presName="text3" presStyleLbl="fgAcc3" presStyleIdx="3" presStyleCnt="9">
        <dgm:presLayoutVars>
          <dgm:chPref val="3"/>
        </dgm:presLayoutVars>
      </dgm:prSet>
      <dgm:spPr/>
      <dgm:t>
        <a:bodyPr/>
        <a:lstStyle/>
        <a:p>
          <a:endParaRPr lang="es-ES"/>
        </a:p>
      </dgm:t>
    </dgm:pt>
    <dgm:pt modelId="{C93BB1FE-4A0F-49AD-9761-2241D66E413A}" type="pres">
      <dgm:prSet presAssocID="{D7886E46-DC4B-48D7-A1BD-8ACBDB118572}" presName="hierChild4" presStyleCnt="0"/>
      <dgm:spPr/>
    </dgm:pt>
    <dgm:pt modelId="{A552C96E-3478-4AAA-A8A2-25895671E008}" type="pres">
      <dgm:prSet presAssocID="{7663BE59-27C7-4C7D-AD99-49636E4C715D}" presName="Name17" presStyleLbl="parChTrans1D3" presStyleIdx="4" presStyleCnt="9"/>
      <dgm:spPr/>
      <dgm:t>
        <a:bodyPr/>
        <a:lstStyle/>
        <a:p>
          <a:endParaRPr lang="es-ES"/>
        </a:p>
      </dgm:t>
    </dgm:pt>
    <dgm:pt modelId="{E833300E-978B-4F18-AC1D-74B39F81EF42}" type="pres">
      <dgm:prSet presAssocID="{E1C97CBD-6AD1-435E-B80A-B815C0F400A5}" presName="hierRoot3" presStyleCnt="0"/>
      <dgm:spPr/>
    </dgm:pt>
    <dgm:pt modelId="{95ECDE53-4249-497E-A27E-2CF61F09CBA7}" type="pres">
      <dgm:prSet presAssocID="{E1C97CBD-6AD1-435E-B80A-B815C0F400A5}" presName="composite3" presStyleCnt="0"/>
      <dgm:spPr/>
    </dgm:pt>
    <dgm:pt modelId="{99EC4D3C-0AF3-4CEC-AC1A-AF27C864644C}" type="pres">
      <dgm:prSet presAssocID="{E1C97CBD-6AD1-435E-B80A-B815C0F400A5}" presName="background3" presStyleLbl="node3" presStyleIdx="4" presStyleCnt="9"/>
      <dgm:spPr/>
    </dgm:pt>
    <dgm:pt modelId="{F0FC2FAD-2D1E-4B30-A73C-AFD332AAA54E}" type="pres">
      <dgm:prSet presAssocID="{E1C97CBD-6AD1-435E-B80A-B815C0F400A5}" presName="text3" presStyleLbl="fgAcc3" presStyleIdx="4" presStyleCnt="9">
        <dgm:presLayoutVars>
          <dgm:chPref val="3"/>
        </dgm:presLayoutVars>
      </dgm:prSet>
      <dgm:spPr/>
      <dgm:t>
        <a:bodyPr/>
        <a:lstStyle/>
        <a:p>
          <a:endParaRPr lang="es-ES"/>
        </a:p>
      </dgm:t>
    </dgm:pt>
    <dgm:pt modelId="{3F299C5D-EDC3-4BBE-A145-82E5C3C9FBB6}" type="pres">
      <dgm:prSet presAssocID="{E1C97CBD-6AD1-435E-B80A-B815C0F400A5}" presName="hierChild4" presStyleCnt="0"/>
      <dgm:spPr/>
    </dgm:pt>
    <dgm:pt modelId="{448AA1E9-B902-4414-B2F6-7D0724936624}" type="pres">
      <dgm:prSet presAssocID="{DA0E6513-DCF8-4E6E-A0EA-17C41E420D38}" presName="Name17" presStyleLbl="parChTrans1D3" presStyleIdx="5" presStyleCnt="9"/>
      <dgm:spPr/>
      <dgm:t>
        <a:bodyPr/>
        <a:lstStyle/>
        <a:p>
          <a:endParaRPr lang="es-ES"/>
        </a:p>
      </dgm:t>
    </dgm:pt>
    <dgm:pt modelId="{8413EE83-751D-4D83-A948-D2F8EF22DCE4}" type="pres">
      <dgm:prSet presAssocID="{BFA8163A-97C8-4DB7-B9E0-1282FC1DFF92}" presName="hierRoot3" presStyleCnt="0"/>
      <dgm:spPr/>
    </dgm:pt>
    <dgm:pt modelId="{EF9FFD7D-E19B-4B0F-A22A-58F3841C4C0C}" type="pres">
      <dgm:prSet presAssocID="{BFA8163A-97C8-4DB7-B9E0-1282FC1DFF92}" presName="composite3" presStyleCnt="0"/>
      <dgm:spPr/>
    </dgm:pt>
    <dgm:pt modelId="{C549140F-F9B9-4E29-9048-E0B7AC4F964A}" type="pres">
      <dgm:prSet presAssocID="{BFA8163A-97C8-4DB7-B9E0-1282FC1DFF92}" presName="background3" presStyleLbl="node3" presStyleIdx="5" presStyleCnt="9"/>
      <dgm:spPr/>
    </dgm:pt>
    <dgm:pt modelId="{9EF9602B-D194-4CC2-B467-2004E402860E}" type="pres">
      <dgm:prSet presAssocID="{BFA8163A-97C8-4DB7-B9E0-1282FC1DFF92}" presName="text3" presStyleLbl="fgAcc3" presStyleIdx="5" presStyleCnt="9">
        <dgm:presLayoutVars>
          <dgm:chPref val="3"/>
        </dgm:presLayoutVars>
      </dgm:prSet>
      <dgm:spPr/>
      <dgm:t>
        <a:bodyPr/>
        <a:lstStyle/>
        <a:p>
          <a:endParaRPr lang="es-ES"/>
        </a:p>
      </dgm:t>
    </dgm:pt>
    <dgm:pt modelId="{38F5FBED-523E-4611-928E-D59638B98221}" type="pres">
      <dgm:prSet presAssocID="{BFA8163A-97C8-4DB7-B9E0-1282FC1DFF92}" presName="hierChild4" presStyleCnt="0"/>
      <dgm:spPr/>
    </dgm:pt>
    <dgm:pt modelId="{E1539F07-1908-4DD9-B5C3-279A2ACE99C1}" type="pres">
      <dgm:prSet presAssocID="{85B88BE1-AE7C-4879-A036-5B21D94943CA}" presName="Name10" presStyleLbl="parChTrans1D2" presStyleIdx="1" presStyleCnt="2"/>
      <dgm:spPr/>
      <dgm:t>
        <a:bodyPr/>
        <a:lstStyle/>
        <a:p>
          <a:endParaRPr lang="es-ES"/>
        </a:p>
      </dgm:t>
    </dgm:pt>
    <dgm:pt modelId="{B69C05B6-C2F4-4A0A-B5C6-618478B9B1B1}" type="pres">
      <dgm:prSet presAssocID="{93A31BDE-83BC-4880-8E73-194D0F379283}" presName="hierRoot2" presStyleCnt="0"/>
      <dgm:spPr/>
    </dgm:pt>
    <dgm:pt modelId="{84B70C04-3283-4CAA-B15E-47AE29286EFC}" type="pres">
      <dgm:prSet presAssocID="{93A31BDE-83BC-4880-8E73-194D0F379283}" presName="composite2" presStyleCnt="0"/>
      <dgm:spPr/>
    </dgm:pt>
    <dgm:pt modelId="{F3AB3211-ADAA-4094-9BD1-2C3CBE20A820}" type="pres">
      <dgm:prSet presAssocID="{93A31BDE-83BC-4880-8E73-194D0F379283}" presName="background2" presStyleLbl="node2" presStyleIdx="1" presStyleCnt="2"/>
      <dgm:spPr/>
    </dgm:pt>
    <dgm:pt modelId="{38A844A5-715C-4087-A3CD-5084B509D671}" type="pres">
      <dgm:prSet presAssocID="{93A31BDE-83BC-4880-8E73-194D0F379283}" presName="text2" presStyleLbl="fgAcc2" presStyleIdx="1" presStyleCnt="2" custScaleX="174563">
        <dgm:presLayoutVars>
          <dgm:chPref val="3"/>
        </dgm:presLayoutVars>
      </dgm:prSet>
      <dgm:spPr/>
      <dgm:t>
        <a:bodyPr/>
        <a:lstStyle/>
        <a:p>
          <a:endParaRPr lang="es-ES"/>
        </a:p>
      </dgm:t>
    </dgm:pt>
    <dgm:pt modelId="{74C106E2-958C-49E6-B0F5-943F575D119D}" type="pres">
      <dgm:prSet presAssocID="{93A31BDE-83BC-4880-8E73-194D0F379283}" presName="hierChild3" presStyleCnt="0"/>
      <dgm:spPr/>
    </dgm:pt>
    <dgm:pt modelId="{048FA84D-0D6D-442D-ABAA-9AB6BBA8B2AD}" type="pres">
      <dgm:prSet presAssocID="{BADC5B0D-3BB5-49C8-9B01-0178C355D54F}" presName="Name17" presStyleLbl="parChTrans1D3" presStyleIdx="6" presStyleCnt="9"/>
      <dgm:spPr/>
      <dgm:t>
        <a:bodyPr/>
        <a:lstStyle/>
        <a:p>
          <a:endParaRPr lang="es-ES"/>
        </a:p>
      </dgm:t>
    </dgm:pt>
    <dgm:pt modelId="{46B254B9-6904-4621-A4A1-C3BB0E61753C}" type="pres">
      <dgm:prSet presAssocID="{29989179-F3B4-401B-8365-AE48F72D2F69}" presName="hierRoot3" presStyleCnt="0"/>
      <dgm:spPr/>
    </dgm:pt>
    <dgm:pt modelId="{9E3D768C-47FC-4A80-B6AA-79FC172CDB86}" type="pres">
      <dgm:prSet presAssocID="{29989179-F3B4-401B-8365-AE48F72D2F69}" presName="composite3" presStyleCnt="0"/>
      <dgm:spPr/>
    </dgm:pt>
    <dgm:pt modelId="{EB14FF3B-0C70-4BCC-B5ED-8DB18B3818CF}" type="pres">
      <dgm:prSet presAssocID="{29989179-F3B4-401B-8365-AE48F72D2F69}" presName="background3" presStyleLbl="node3" presStyleIdx="6" presStyleCnt="9"/>
      <dgm:spPr/>
    </dgm:pt>
    <dgm:pt modelId="{D657E978-278B-409E-B1B8-184FA27FC329}" type="pres">
      <dgm:prSet presAssocID="{29989179-F3B4-401B-8365-AE48F72D2F69}" presName="text3" presStyleLbl="fgAcc3" presStyleIdx="6" presStyleCnt="9">
        <dgm:presLayoutVars>
          <dgm:chPref val="3"/>
        </dgm:presLayoutVars>
      </dgm:prSet>
      <dgm:spPr/>
      <dgm:t>
        <a:bodyPr/>
        <a:lstStyle/>
        <a:p>
          <a:endParaRPr lang="es-ES"/>
        </a:p>
      </dgm:t>
    </dgm:pt>
    <dgm:pt modelId="{B3F4C50F-D951-418C-ADBD-F1390AB6CC75}" type="pres">
      <dgm:prSet presAssocID="{29989179-F3B4-401B-8365-AE48F72D2F69}" presName="hierChild4" presStyleCnt="0"/>
      <dgm:spPr/>
    </dgm:pt>
    <dgm:pt modelId="{31306FB7-57EE-4C28-9BDA-AEF8B68C047D}" type="pres">
      <dgm:prSet presAssocID="{F6E2BBBE-88F5-4EBB-8891-6FD36AB13309}" presName="Name17" presStyleLbl="parChTrans1D3" presStyleIdx="7" presStyleCnt="9"/>
      <dgm:spPr/>
      <dgm:t>
        <a:bodyPr/>
        <a:lstStyle/>
        <a:p>
          <a:endParaRPr lang="es-ES"/>
        </a:p>
      </dgm:t>
    </dgm:pt>
    <dgm:pt modelId="{77B217CC-77CE-4E1D-8E83-C292AEF7EA78}" type="pres">
      <dgm:prSet presAssocID="{058E81AC-0527-47D7-94AD-955AE344FFD9}" presName="hierRoot3" presStyleCnt="0"/>
      <dgm:spPr/>
    </dgm:pt>
    <dgm:pt modelId="{D02C8594-6B35-4C50-A257-C8F08F188069}" type="pres">
      <dgm:prSet presAssocID="{058E81AC-0527-47D7-94AD-955AE344FFD9}" presName="composite3" presStyleCnt="0"/>
      <dgm:spPr/>
    </dgm:pt>
    <dgm:pt modelId="{E79F3CBC-5889-4730-BFAE-190DB110CEFD}" type="pres">
      <dgm:prSet presAssocID="{058E81AC-0527-47D7-94AD-955AE344FFD9}" presName="background3" presStyleLbl="node3" presStyleIdx="7" presStyleCnt="9"/>
      <dgm:spPr/>
    </dgm:pt>
    <dgm:pt modelId="{179D7475-F50B-4920-ACA9-95FC391BABA3}" type="pres">
      <dgm:prSet presAssocID="{058E81AC-0527-47D7-94AD-955AE344FFD9}" presName="text3" presStyleLbl="fgAcc3" presStyleIdx="7" presStyleCnt="9">
        <dgm:presLayoutVars>
          <dgm:chPref val="3"/>
        </dgm:presLayoutVars>
      </dgm:prSet>
      <dgm:spPr/>
      <dgm:t>
        <a:bodyPr/>
        <a:lstStyle/>
        <a:p>
          <a:endParaRPr lang="es-ES"/>
        </a:p>
      </dgm:t>
    </dgm:pt>
    <dgm:pt modelId="{76670B19-1BE4-48FE-A5DB-E848989722FF}" type="pres">
      <dgm:prSet presAssocID="{058E81AC-0527-47D7-94AD-955AE344FFD9}" presName="hierChild4" presStyleCnt="0"/>
      <dgm:spPr/>
    </dgm:pt>
    <dgm:pt modelId="{E143BF75-5AAB-43FC-A7CF-32AAA6C2F8D9}" type="pres">
      <dgm:prSet presAssocID="{36254C1C-E043-4C64-AA5C-BAACDE838F82}" presName="Name17" presStyleLbl="parChTrans1D3" presStyleIdx="8" presStyleCnt="9"/>
      <dgm:spPr/>
      <dgm:t>
        <a:bodyPr/>
        <a:lstStyle/>
        <a:p>
          <a:endParaRPr lang="es-ES"/>
        </a:p>
      </dgm:t>
    </dgm:pt>
    <dgm:pt modelId="{D99E07AE-1B3E-4B3F-9817-20081F39C6E0}" type="pres">
      <dgm:prSet presAssocID="{C689453F-D11A-4BCB-B299-26AFB426B415}" presName="hierRoot3" presStyleCnt="0"/>
      <dgm:spPr/>
    </dgm:pt>
    <dgm:pt modelId="{91B1EEFA-1C95-439E-9B29-822B1A0DD14A}" type="pres">
      <dgm:prSet presAssocID="{C689453F-D11A-4BCB-B299-26AFB426B415}" presName="composite3" presStyleCnt="0"/>
      <dgm:spPr/>
    </dgm:pt>
    <dgm:pt modelId="{89A7A86D-2749-458D-9E34-C742FDFBFEB2}" type="pres">
      <dgm:prSet presAssocID="{C689453F-D11A-4BCB-B299-26AFB426B415}" presName="background3" presStyleLbl="node3" presStyleIdx="8" presStyleCnt="9"/>
      <dgm:spPr/>
    </dgm:pt>
    <dgm:pt modelId="{EF17D658-3C49-4039-AE94-60D1A88A6E54}" type="pres">
      <dgm:prSet presAssocID="{C689453F-D11A-4BCB-B299-26AFB426B415}" presName="text3" presStyleLbl="fgAcc3" presStyleIdx="8" presStyleCnt="9">
        <dgm:presLayoutVars>
          <dgm:chPref val="3"/>
        </dgm:presLayoutVars>
      </dgm:prSet>
      <dgm:spPr/>
      <dgm:t>
        <a:bodyPr/>
        <a:lstStyle/>
        <a:p>
          <a:endParaRPr lang="es-ES"/>
        </a:p>
      </dgm:t>
    </dgm:pt>
    <dgm:pt modelId="{CECE8504-E015-45D9-9CCF-5CF20007C594}" type="pres">
      <dgm:prSet presAssocID="{C689453F-D11A-4BCB-B299-26AFB426B415}" presName="hierChild4" presStyleCnt="0"/>
      <dgm:spPr/>
    </dgm:pt>
  </dgm:ptLst>
  <dgm:cxnLst>
    <dgm:cxn modelId="{37FD25D8-B8BB-4B96-9B29-AC5C4EAC1380}" type="presOf" srcId="{3A090860-038E-4295-B91A-1F1FF1770CAC}" destId="{0D3DBF4D-CD2F-4F98-BC23-94052C235FC3}" srcOrd="0" destOrd="0" presId="urn:microsoft.com/office/officeart/2005/8/layout/hierarchy1"/>
    <dgm:cxn modelId="{35C386E7-6626-4D55-A5BF-8BDC6747BB8A}" type="presOf" srcId="{85B88BE1-AE7C-4879-A036-5B21D94943CA}" destId="{E1539F07-1908-4DD9-B5C3-279A2ACE99C1}" srcOrd="0" destOrd="0" presId="urn:microsoft.com/office/officeart/2005/8/layout/hierarchy1"/>
    <dgm:cxn modelId="{F113455B-9578-4921-A6EA-EA207700B4DF}" type="presOf" srcId="{DBD89533-3CD0-4535-863A-57C6148830A9}" destId="{510A1A17-5699-4FA8-AC1D-1762A4AF9790}" srcOrd="0" destOrd="0" presId="urn:microsoft.com/office/officeart/2005/8/layout/hierarchy1"/>
    <dgm:cxn modelId="{CBD893F5-12EA-4D5A-BC8A-832CA4749046}" srcId="{93A31BDE-83BC-4880-8E73-194D0F379283}" destId="{29989179-F3B4-401B-8365-AE48F72D2F69}" srcOrd="0" destOrd="0" parTransId="{BADC5B0D-3BB5-49C8-9B01-0178C355D54F}" sibTransId="{9204E123-1B17-4E43-844A-D95493271423}"/>
    <dgm:cxn modelId="{14B9C3B8-94F6-4B55-A24C-C4F832DDF834}" srcId="{2429FA62-109D-4907-B6CA-BC4E76465E5F}" destId="{B2FFA581-7890-45E4-971A-18939E8CCBC1}" srcOrd="1" destOrd="0" parTransId="{8BE1362D-CE3B-498B-AEC8-48FB79F1C714}" sibTransId="{FA235EB0-8BFB-48F9-950E-EDC4BCFEF19C}"/>
    <dgm:cxn modelId="{78C11FAA-2DE3-4D02-8860-31C4FF65758A}" type="presOf" srcId="{782A01B4-EEE8-46C4-A96D-92AB1EDED1D9}" destId="{CB361D75-75B5-4726-8127-89F881EAA5B1}" srcOrd="0" destOrd="0" presId="urn:microsoft.com/office/officeart/2005/8/layout/hierarchy1"/>
    <dgm:cxn modelId="{C601A6C7-9F27-40FA-993B-3CADEFFFE6F6}" type="presOf" srcId="{9A1C57A1-B814-4171-BAE2-B526D126496F}" destId="{EE79DAB1-0D3B-4A2E-A470-329102984BBC}" srcOrd="0" destOrd="0" presId="urn:microsoft.com/office/officeart/2005/8/layout/hierarchy1"/>
    <dgm:cxn modelId="{0B7C4236-AACC-4592-AEC1-CA5CEEE01EDC}" type="presOf" srcId="{A3832E10-99C1-4098-ABC3-B241D59F1CFF}" destId="{5277322F-896B-4FB4-9E15-7327B221DDEF}" srcOrd="0" destOrd="0" presId="urn:microsoft.com/office/officeart/2005/8/layout/hierarchy1"/>
    <dgm:cxn modelId="{F7CF3899-BA7E-4C77-B8DA-E89FFE6A12FD}" type="presOf" srcId="{058E81AC-0527-47D7-94AD-955AE344FFD9}" destId="{179D7475-F50B-4920-ACA9-95FC391BABA3}" srcOrd="0" destOrd="0" presId="urn:microsoft.com/office/officeart/2005/8/layout/hierarchy1"/>
    <dgm:cxn modelId="{D4C144E8-62B1-4A77-8992-BD2386358390}" type="presOf" srcId="{BADC5B0D-3BB5-49C8-9B01-0178C355D54F}" destId="{048FA84D-0D6D-442D-ABAA-9AB6BBA8B2AD}" srcOrd="0" destOrd="0" presId="urn:microsoft.com/office/officeart/2005/8/layout/hierarchy1"/>
    <dgm:cxn modelId="{AB46B691-D7BC-4FFC-BF5A-79BDAD2F37C5}" srcId="{8455F396-9498-4B28-97E0-5BEB4D3592F5}" destId="{9B7416D8-DCC1-478E-97BA-A967D885107D}" srcOrd="0" destOrd="0" parTransId="{48A897F1-0764-4596-BAF8-21ED72D7114B}" sibTransId="{E3108CE5-DF17-4E0E-9121-E7C50A7030BF}"/>
    <dgm:cxn modelId="{88335F40-AB55-4113-BD74-86C078DB1B77}" type="presOf" srcId="{36254C1C-E043-4C64-AA5C-BAACDE838F82}" destId="{E143BF75-5AAB-43FC-A7CF-32AAA6C2F8D9}" srcOrd="0" destOrd="0" presId="urn:microsoft.com/office/officeart/2005/8/layout/hierarchy1"/>
    <dgm:cxn modelId="{1C35BE58-775E-49E1-B9DE-B6ED2725931A}" type="presOf" srcId="{F6E2BBBE-88F5-4EBB-8891-6FD36AB13309}" destId="{31306FB7-57EE-4C28-9BDA-AEF8B68C047D}" srcOrd="0" destOrd="0" presId="urn:microsoft.com/office/officeart/2005/8/layout/hierarchy1"/>
    <dgm:cxn modelId="{531572D4-B015-4078-A7DF-68B74073C4A6}" srcId="{2429FA62-109D-4907-B6CA-BC4E76465E5F}" destId="{3A090860-038E-4295-B91A-1F1FF1770CAC}" srcOrd="0" destOrd="0" parTransId="{DBD89533-3CD0-4535-863A-57C6148830A9}" sibTransId="{839FB476-C24D-425E-AF9F-330A52D9F086}"/>
    <dgm:cxn modelId="{92FA7696-AB7C-4F35-AB0F-8393AE2F613C}" type="presOf" srcId="{8455F396-9498-4B28-97E0-5BEB4D3592F5}" destId="{DF917DA6-AACD-49E8-BD31-A3BAE4069F68}" srcOrd="0" destOrd="0" presId="urn:microsoft.com/office/officeart/2005/8/layout/hierarchy1"/>
    <dgm:cxn modelId="{A79C80A6-D3E9-4E9A-881B-35876491A721}" type="presOf" srcId="{8BE1362D-CE3B-498B-AEC8-48FB79F1C714}" destId="{21FE2517-947A-49A8-8CCC-A8E4BD415508}" srcOrd="0" destOrd="0" presId="urn:microsoft.com/office/officeart/2005/8/layout/hierarchy1"/>
    <dgm:cxn modelId="{67A6AB0D-199C-463D-A249-DB5480140CA9}" type="presOf" srcId="{9B7416D8-DCC1-478E-97BA-A967D885107D}" destId="{0E1200E4-BA45-4CC1-B21D-76E418A429CD}" srcOrd="0" destOrd="0" presId="urn:microsoft.com/office/officeart/2005/8/layout/hierarchy1"/>
    <dgm:cxn modelId="{DDB4B28F-FB85-4A45-A1DE-EB51485C1C8D}" type="presOf" srcId="{FF6F41AA-D6E4-40B7-9D67-4D7B422BDD25}" destId="{4AD55F08-B255-40A7-A155-2355ED631698}" srcOrd="0" destOrd="0" presId="urn:microsoft.com/office/officeart/2005/8/layout/hierarchy1"/>
    <dgm:cxn modelId="{8C1D2729-C3B6-4A8C-AD73-C2ADA19983DB}" type="presOf" srcId="{93A31BDE-83BC-4880-8E73-194D0F379283}" destId="{38A844A5-715C-4087-A3CD-5084B509D671}" srcOrd="0" destOrd="0" presId="urn:microsoft.com/office/officeart/2005/8/layout/hierarchy1"/>
    <dgm:cxn modelId="{AC047D2F-5B44-4940-997B-C2542D65CF75}" type="presOf" srcId="{E1C97CBD-6AD1-435E-B80A-B815C0F400A5}" destId="{F0FC2FAD-2D1E-4B30-A73C-AFD332AAA54E}" srcOrd="0" destOrd="0" presId="urn:microsoft.com/office/officeart/2005/8/layout/hierarchy1"/>
    <dgm:cxn modelId="{153CE235-D4F0-44AE-ACC1-4230DE2A2C0D}" srcId="{9B7416D8-DCC1-478E-97BA-A967D885107D}" destId="{93A31BDE-83BC-4880-8E73-194D0F379283}" srcOrd="1" destOrd="0" parTransId="{85B88BE1-AE7C-4879-A036-5B21D94943CA}" sibTransId="{555BCB1D-B658-4746-BFC2-3D29090EFDE5}"/>
    <dgm:cxn modelId="{4CA7C00D-F08E-42C0-9E57-53135C85A401}" type="presOf" srcId="{7663BE59-27C7-4C7D-AD99-49636E4C715D}" destId="{A552C96E-3478-4AAA-A8A2-25895671E008}" srcOrd="0" destOrd="0" presId="urn:microsoft.com/office/officeart/2005/8/layout/hierarchy1"/>
    <dgm:cxn modelId="{7FB26D71-190A-41C2-8BAF-AAF0B498D667}" type="presOf" srcId="{2429FA62-109D-4907-B6CA-BC4E76465E5F}" destId="{FF0B2A22-5157-4332-A0D8-848A17F01B67}" srcOrd="0" destOrd="0" presId="urn:microsoft.com/office/officeart/2005/8/layout/hierarchy1"/>
    <dgm:cxn modelId="{7823F3B5-263D-4306-B721-46DCD8A0FDE0}" srcId="{93A31BDE-83BC-4880-8E73-194D0F379283}" destId="{058E81AC-0527-47D7-94AD-955AE344FFD9}" srcOrd="1" destOrd="0" parTransId="{F6E2BBBE-88F5-4EBB-8891-6FD36AB13309}" sibTransId="{ED4C0D24-B6C5-4A42-AA38-FEE9653AD3BA}"/>
    <dgm:cxn modelId="{3100E3ED-6147-4327-8DC5-B333D9600007}" srcId="{2429FA62-109D-4907-B6CA-BC4E76465E5F}" destId="{9A1C57A1-B814-4171-BAE2-B526D126496F}" srcOrd="2" destOrd="0" parTransId="{782A01B4-EEE8-46C4-A96D-92AB1EDED1D9}" sibTransId="{AD450F41-3C7F-49D0-96AC-3EE047C946E7}"/>
    <dgm:cxn modelId="{8DD1ADD5-D26D-4A71-925F-A36D0B21D876}" type="presOf" srcId="{B2FFA581-7890-45E4-971A-18939E8CCBC1}" destId="{B2207986-CB65-4427-A371-44E5038918DA}" srcOrd="0" destOrd="0" presId="urn:microsoft.com/office/officeart/2005/8/layout/hierarchy1"/>
    <dgm:cxn modelId="{2A7F3C72-12BF-4581-BA76-5DC89A129F38}" type="presOf" srcId="{29989179-F3B4-401B-8365-AE48F72D2F69}" destId="{D657E978-278B-409E-B1B8-184FA27FC329}" srcOrd="0" destOrd="0" presId="urn:microsoft.com/office/officeart/2005/8/layout/hierarchy1"/>
    <dgm:cxn modelId="{D5E29152-08C3-43F3-A53C-65CDA4FAA474}" srcId="{9B7416D8-DCC1-478E-97BA-A967D885107D}" destId="{2429FA62-109D-4907-B6CA-BC4E76465E5F}" srcOrd="0" destOrd="0" parTransId="{A3832E10-99C1-4098-ABC3-B241D59F1CFF}" sibTransId="{8FF16A8A-90DF-4D7B-829F-9474A526C527}"/>
    <dgm:cxn modelId="{42B2C381-7E11-46CE-8661-3BA37476E0D6}" srcId="{2429FA62-109D-4907-B6CA-BC4E76465E5F}" destId="{BFA8163A-97C8-4DB7-B9E0-1282FC1DFF92}" srcOrd="5" destOrd="0" parTransId="{DA0E6513-DCF8-4E6E-A0EA-17C41E420D38}" sibTransId="{AB683214-A46A-4AB3-B8FA-CD662CF39487}"/>
    <dgm:cxn modelId="{68905760-A305-4AB7-A3B3-591D3C0AD26C}" srcId="{2429FA62-109D-4907-B6CA-BC4E76465E5F}" destId="{D7886E46-DC4B-48D7-A1BD-8ACBDB118572}" srcOrd="3" destOrd="0" parTransId="{FF6F41AA-D6E4-40B7-9D67-4D7B422BDD25}" sibTransId="{6315A120-76C6-4A24-AA71-6F5E1F67D369}"/>
    <dgm:cxn modelId="{EAC126C0-92A6-4282-8E8C-DA427F8A6E66}" type="presOf" srcId="{D7886E46-DC4B-48D7-A1BD-8ACBDB118572}" destId="{38D55460-C325-46D1-AA8B-0FAB1AB4D57A}" srcOrd="0" destOrd="0" presId="urn:microsoft.com/office/officeart/2005/8/layout/hierarchy1"/>
    <dgm:cxn modelId="{D50309B6-7BE2-4EF4-8DC4-8AD96BECDF51}" srcId="{93A31BDE-83BC-4880-8E73-194D0F379283}" destId="{C689453F-D11A-4BCB-B299-26AFB426B415}" srcOrd="2" destOrd="0" parTransId="{36254C1C-E043-4C64-AA5C-BAACDE838F82}" sibTransId="{172E2953-0545-4BEC-B87B-EEF7C1A9DAF5}"/>
    <dgm:cxn modelId="{200F5ADD-C463-4947-A58B-2D3B2ED493FE}" type="presOf" srcId="{BFA8163A-97C8-4DB7-B9E0-1282FC1DFF92}" destId="{9EF9602B-D194-4CC2-B467-2004E402860E}" srcOrd="0" destOrd="0" presId="urn:microsoft.com/office/officeart/2005/8/layout/hierarchy1"/>
    <dgm:cxn modelId="{DF58DB20-2535-443F-A11B-577EB4F03580}" srcId="{2429FA62-109D-4907-B6CA-BC4E76465E5F}" destId="{E1C97CBD-6AD1-435E-B80A-B815C0F400A5}" srcOrd="4" destOrd="0" parTransId="{7663BE59-27C7-4C7D-AD99-49636E4C715D}" sibTransId="{FE5B363D-2C52-43AD-8DB0-EC34B99ED115}"/>
    <dgm:cxn modelId="{56F307BB-FD7C-4F6D-BC7D-2AFCB496B1EB}" type="presOf" srcId="{DA0E6513-DCF8-4E6E-A0EA-17C41E420D38}" destId="{448AA1E9-B902-4414-B2F6-7D0724936624}" srcOrd="0" destOrd="0" presId="urn:microsoft.com/office/officeart/2005/8/layout/hierarchy1"/>
    <dgm:cxn modelId="{D14CB2E1-994F-416D-9D3E-EE3566D82946}" type="presOf" srcId="{C689453F-D11A-4BCB-B299-26AFB426B415}" destId="{EF17D658-3C49-4039-AE94-60D1A88A6E54}" srcOrd="0" destOrd="0" presId="urn:microsoft.com/office/officeart/2005/8/layout/hierarchy1"/>
    <dgm:cxn modelId="{956307C5-EC16-47A4-8CB9-CEDB6914FCCC}" type="presParOf" srcId="{DF917DA6-AACD-49E8-BD31-A3BAE4069F68}" destId="{5413F992-1B48-4260-9EFF-9FA9ECF490C3}" srcOrd="0" destOrd="0" presId="urn:microsoft.com/office/officeart/2005/8/layout/hierarchy1"/>
    <dgm:cxn modelId="{A39D58AC-4937-446F-AE1C-C269B79A3F81}" type="presParOf" srcId="{5413F992-1B48-4260-9EFF-9FA9ECF490C3}" destId="{677C9183-DE65-4318-B59A-28D3C1E9FE16}" srcOrd="0" destOrd="0" presId="urn:microsoft.com/office/officeart/2005/8/layout/hierarchy1"/>
    <dgm:cxn modelId="{A9D6CDC3-0FF0-4BB3-955B-BEFAD0624DDC}" type="presParOf" srcId="{677C9183-DE65-4318-B59A-28D3C1E9FE16}" destId="{3765F821-C8CC-4369-A64A-A01DB7610713}" srcOrd="0" destOrd="0" presId="urn:microsoft.com/office/officeart/2005/8/layout/hierarchy1"/>
    <dgm:cxn modelId="{E1307824-7FD0-4DFF-BB00-A29B47939395}" type="presParOf" srcId="{677C9183-DE65-4318-B59A-28D3C1E9FE16}" destId="{0E1200E4-BA45-4CC1-B21D-76E418A429CD}" srcOrd="1" destOrd="0" presId="urn:microsoft.com/office/officeart/2005/8/layout/hierarchy1"/>
    <dgm:cxn modelId="{2AB47F61-4C35-4FF3-B722-3461BA1FE58A}" type="presParOf" srcId="{5413F992-1B48-4260-9EFF-9FA9ECF490C3}" destId="{E1FC2E00-E0C7-48D3-A3A3-4022C6CEAC5A}" srcOrd="1" destOrd="0" presId="urn:microsoft.com/office/officeart/2005/8/layout/hierarchy1"/>
    <dgm:cxn modelId="{E2BF95F2-AC3B-44C3-B18B-A0C8103DB25A}" type="presParOf" srcId="{E1FC2E00-E0C7-48D3-A3A3-4022C6CEAC5A}" destId="{5277322F-896B-4FB4-9E15-7327B221DDEF}" srcOrd="0" destOrd="0" presId="urn:microsoft.com/office/officeart/2005/8/layout/hierarchy1"/>
    <dgm:cxn modelId="{0A0F1596-7924-4463-A1D8-0704ADABDD4B}" type="presParOf" srcId="{E1FC2E00-E0C7-48D3-A3A3-4022C6CEAC5A}" destId="{6C11500B-50FB-46B3-9235-C3358B0C3226}" srcOrd="1" destOrd="0" presId="urn:microsoft.com/office/officeart/2005/8/layout/hierarchy1"/>
    <dgm:cxn modelId="{2E319960-1F44-4370-BBBF-247BEE77898D}" type="presParOf" srcId="{6C11500B-50FB-46B3-9235-C3358B0C3226}" destId="{15AAA19F-84D3-471B-988D-34CE9AF1ED32}" srcOrd="0" destOrd="0" presId="urn:microsoft.com/office/officeart/2005/8/layout/hierarchy1"/>
    <dgm:cxn modelId="{6961141D-649F-4E5B-B391-B02BE20B2322}" type="presParOf" srcId="{15AAA19F-84D3-471B-988D-34CE9AF1ED32}" destId="{66FF6CD7-D300-4797-8EAD-633E36C2584B}" srcOrd="0" destOrd="0" presId="urn:microsoft.com/office/officeart/2005/8/layout/hierarchy1"/>
    <dgm:cxn modelId="{2E32831B-1848-4FF7-8BD2-FABAD2C49051}" type="presParOf" srcId="{15AAA19F-84D3-471B-988D-34CE9AF1ED32}" destId="{FF0B2A22-5157-4332-A0D8-848A17F01B67}" srcOrd="1" destOrd="0" presId="urn:microsoft.com/office/officeart/2005/8/layout/hierarchy1"/>
    <dgm:cxn modelId="{076B8574-5D24-4597-A710-470A8431B192}" type="presParOf" srcId="{6C11500B-50FB-46B3-9235-C3358B0C3226}" destId="{1BF7B03D-17A9-4305-AE97-55C33C9649DA}" srcOrd="1" destOrd="0" presId="urn:microsoft.com/office/officeart/2005/8/layout/hierarchy1"/>
    <dgm:cxn modelId="{6B272547-F66B-4733-9F8F-3B726EB81B70}" type="presParOf" srcId="{1BF7B03D-17A9-4305-AE97-55C33C9649DA}" destId="{510A1A17-5699-4FA8-AC1D-1762A4AF9790}" srcOrd="0" destOrd="0" presId="urn:microsoft.com/office/officeart/2005/8/layout/hierarchy1"/>
    <dgm:cxn modelId="{D1B69A83-DCB1-4BA4-915C-64A64D7666F8}" type="presParOf" srcId="{1BF7B03D-17A9-4305-AE97-55C33C9649DA}" destId="{AC2B979F-F268-464F-B332-78037DF4CDA1}" srcOrd="1" destOrd="0" presId="urn:microsoft.com/office/officeart/2005/8/layout/hierarchy1"/>
    <dgm:cxn modelId="{387BDA46-05B4-4AD9-81ED-A9F7A26A881C}" type="presParOf" srcId="{AC2B979F-F268-464F-B332-78037DF4CDA1}" destId="{BA027A5A-40EF-4AF3-AF31-F3A05621ECA3}" srcOrd="0" destOrd="0" presId="urn:microsoft.com/office/officeart/2005/8/layout/hierarchy1"/>
    <dgm:cxn modelId="{B6FFEABF-F8D6-4021-B682-9D973CE10D07}" type="presParOf" srcId="{BA027A5A-40EF-4AF3-AF31-F3A05621ECA3}" destId="{0814FB1A-A3C6-4661-8CCC-ACEE245BB209}" srcOrd="0" destOrd="0" presId="urn:microsoft.com/office/officeart/2005/8/layout/hierarchy1"/>
    <dgm:cxn modelId="{4C341D23-74EC-4E4B-B130-8FB495A811E0}" type="presParOf" srcId="{BA027A5A-40EF-4AF3-AF31-F3A05621ECA3}" destId="{0D3DBF4D-CD2F-4F98-BC23-94052C235FC3}" srcOrd="1" destOrd="0" presId="urn:microsoft.com/office/officeart/2005/8/layout/hierarchy1"/>
    <dgm:cxn modelId="{662FF150-D2EA-48CA-8FC7-42504EFBB7E6}" type="presParOf" srcId="{AC2B979F-F268-464F-B332-78037DF4CDA1}" destId="{A93AE5AA-79FD-4CD0-B30A-659578A12212}" srcOrd="1" destOrd="0" presId="urn:microsoft.com/office/officeart/2005/8/layout/hierarchy1"/>
    <dgm:cxn modelId="{D958424D-15CF-4DEF-BC00-7176AEF602E8}" type="presParOf" srcId="{1BF7B03D-17A9-4305-AE97-55C33C9649DA}" destId="{21FE2517-947A-49A8-8CCC-A8E4BD415508}" srcOrd="2" destOrd="0" presId="urn:microsoft.com/office/officeart/2005/8/layout/hierarchy1"/>
    <dgm:cxn modelId="{1D5312A7-2EDB-4F25-AB7D-07E344865871}" type="presParOf" srcId="{1BF7B03D-17A9-4305-AE97-55C33C9649DA}" destId="{B3E65049-B575-4CAD-AC32-C3C518B6F8D4}" srcOrd="3" destOrd="0" presId="urn:microsoft.com/office/officeart/2005/8/layout/hierarchy1"/>
    <dgm:cxn modelId="{25F2C46C-5B31-4C78-8301-0FB1BA406718}" type="presParOf" srcId="{B3E65049-B575-4CAD-AC32-C3C518B6F8D4}" destId="{48F699C0-3F39-4509-A694-E731558F86D1}" srcOrd="0" destOrd="0" presId="urn:microsoft.com/office/officeart/2005/8/layout/hierarchy1"/>
    <dgm:cxn modelId="{477D048C-A0FB-4EE7-B962-CF7B7A9567B1}" type="presParOf" srcId="{48F699C0-3F39-4509-A694-E731558F86D1}" destId="{B14AC03F-97AE-4A5E-BEFD-38E5C07F1ED6}" srcOrd="0" destOrd="0" presId="urn:microsoft.com/office/officeart/2005/8/layout/hierarchy1"/>
    <dgm:cxn modelId="{D6E245F9-59F4-47C9-A178-FBED3FAC864E}" type="presParOf" srcId="{48F699C0-3F39-4509-A694-E731558F86D1}" destId="{B2207986-CB65-4427-A371-44E5038918DA}" srcOrd="1" destOrd="0" presId="urn:microsoft.com/office/officeart/2005/8/layout/hierarchy1"/>
    <dgm:cxn modelId="{D560E43E-E2A7-4454-902A-B21F6FA0F21E}" type="presParOf" srcId="{B3E65049-B575-4CAD-AC32-C3C518B6F8D4}" destId="{2747C23B-60C9-4419-AFB4-CC7CE433DFAD}" srcOrd="1" destOrd="0" presId="urn:microsoft.com/office/officeart/2005/8/layout/hierarchy1"/>
    <dgm:cxn modelId="{36ADDB6A-FAA8-475F-B6B5-431435AE77AE}" type="presParOf" srcId="{1BF7B03D-17A9-4305-AE97-55C33C9649DA}" destId="{CB361D75-75B5-4726-8127-89F881EAA5B1}" srcOrd="4" destOrd="0" presId="urn:microsoft.com/office/officeart/2005/8/layout/hierarchy1"/>
    <dgm:cxn modelId="{CDCD1C71-A9D9-4EBB-B7BB-47E4917786BA}" type="presParOf" srcId="{1BF7B03D-17A9-4305-AE97-55C33C9649DA}" destId="{C4CB30D5-18F2-4D34-851C-C7ECC20463AB}" srcOrd="5" destOrd="0" presId="urn:microsoft.com/office/officeart/2005/8/layout/hierarchy1"/>
    <dgm:cxn modelId="{E72186E0-4AEF-4B47-8450-93F0DA3146A1}" type="presParOf" srcId="{C4CB30D5-18F2-4D34-851C-C7ECC20463AB}" destId="{B2FE4063-C720-40A5-8FC5-B81AE41E584B}" srcOrd="0" destOrd="0" presId="urn:microsoft.com/office/officeart/2005/8/layout/hierarchy1"/>
    <dgm:cxn modelId="{0334B451-78E0-44F3-B24B-C4C62EB16CDB}" type="presParOf" srcId="{B2FE4063-C720-40A5-8FC5-B81AE41E584B}" destId="{A9F80A40-2951-4ADF-968B-A04521035D5E}" srcOrd="0" destOrd="0" presId="urn:microsoft.com/office/officeart/2005/8/layout/hierarchy1"/>
    <dgm:cxn modelId="{4E8FACA5-29CF-407C-B02F-76D218D23E05}" type="presParOf" srcId="{B2FE4063-C720-40A5-8FC5-B81AE41E584B}" destId="{EE79DAB1-0D3B-4A2E-A470-329102984BBC}" srcOrd="1" destOrd="0" presId="urn:microsoft.com/office/officeart/2005/8/layout/hierarchy1"/>
    <dgm:cxn modelId="{50A269C9-8E17-4331-9523-CB1472C11488}" type="presParOf" srcId="{C4CB30D5-18F2-4D34-851C-C7ECC20463AB}" destId="{475CA5AF-1914-4C7E-A9D1-31487E794756}" srcOrd="1" destOrd="0" presId="urn:microsoft.com/office/officeart/2005/8/layout/hierarchy1"/>
    <dgm:cxn modelId="{F69CFDAB-0369-4556-B386-D906DDCE7B9E}" type="presParOf" srcId="{1BF7B03D-17A9-4305-AE97-55C33C9649DA}" destId="{4AD55F08-B255-40A7-A155-2355ED631698}" srcOrd="6" destOrd="0" presId="urn:microsoft.com/office/officeart/2005/8/layout/hierarchy1"/>
    <dgm:cxn modelId="{0471D700-B67F-46EE-8A70-216F13AC4ECA}" type="presParOf" srcId="{1BF7B03D-17A9-4305-AE97-55C33C9649DA}" destId="{D169C0BC-22DC-4FB4-ADE1-A9FC3C30EBF4}" srcOrd="7" destOrd="0" presId="urn:microsoft.com/office/officeart/2005/8/layout/hierarchy1"/>
    <dgm:cxn modelId="{3B243927-EF5E-4F19-85F8-8AD8DD4C3735}" type="presParOf" srcId="{D169C0BC-22DC-4FB4-ADE1-A9FC3C30EBF4}" destId="{C6EC728E-CE63-4E97-9B56-6E76EE22982C}" srcOrd="0" destOrd="0" presId="urn:microsoft.com/office/officeart/2005/8/layout/hierarchy1"/>
    <dgm:cxn modelId="{E0836B14-6FB5-4D7B-B2DA-A6A6987A3BAA}" type="presParOf" srcId="{C6EC728E-CE63-4E97-9B56-6E76EE22982C}" destId="{C99460AF-6BE8-4AAF-A312-5699ED4C0A8F}" srcOrd="0" destOrd="0" presId="urn:microsoft.com/office/officeart/2005/8/layout/hierarchy1"/>
    <dgm:cxn modelId="{9C02F006-462E-45FC-8CC0-3C1C4CAF558D}" type="presParOf" srcId="{C6EC728E-CE63-4E97-9B56-6E76EE22982C}" destId="{38D55460-C325-46D1-AA8B-0FAB1AB4D57A}" srcOrd="1" destOrd="0" presId="urn:microsoft.com/office/officeart/2005/8/layout/hierarchy1"/>
    <dgm:cxn modelId="{51DD400A-C75C-48AB-913D-837BCB63F83C}" type="presParOf" srcId="{D169C0BC-22DC-4FB4-ADE1-A9FC3C30EBF4}" destId="{C93BB1FE-4A0F-49AD-9761-2241D66E413A}" srcOrd="1" destOrd="0" presId="urn:microsoft.com/office/officeart/2005/8/layout/hierarchy1"/>
    <dgm:cxn modelId="{C3B7B818-F679-4D4F-9CDB-3D13CAA89503}" type="presParOf" srcId="{1BF7B03D-17A9-4305-AE97-55C33C9649DA}" destId="{A552C96E-3478-4AAA-A8A2-25895671E008}" srcOrd="8" destOrd="0" presId="urn:microsoft.com/office/officeart/2005/8/layout/hierarchy1"/>
    <dgm:cxn modelId="{7E73EA0E-843C-4DD0-ABAC-6CB618ACC510}" type="presParOf" srcId="{1BF7B03D-17A9-4305-AE97-55C33C9649DA}" destId="{E833300E-978B-4F18-AC1D-74B39F81EF42}" srcOrd="9" destOrd="0" presId="urn:microsoft.com/office/officeart/2005/8/layout/hierarchy1"/>
    <dgm:cxn modelId="{74FE4FA1-A189-4666-BA1F-7522FD3E6364}" type="presParOf" srcId="{E833300E-978B-4F18-AC1D-74B39F81EF42}" destId="{95ECDE53-4249-497E-A27E-2CF61F09CBA7}" srcOrd="0" destOrd="0" presId="urn:microsoft.com/office/officeart/2005/8/layout/hierarchy1"/>
    <dgm:cxn modelId="{A4FF8A27-0495-4A57-838A-E0AC4764CDEC}" type="presParOf" srcId="{95ECDE53-4249-497E-A27E-2CF61F09CBA7}" destId="{99EC4D3C-0AF3-4CEC-AC1A-AF27C864644C}" srcOrd="0" destOrd="0" presId="urn:microsoft.com/office/officeart/2005/8/layout/hierarchy1"/>
    <dgm:cxn modelId="{137D6844-B790-4D07-9E62-14CB4D428878}" type="presParOf" srcId="{95ECDE53-4249-497E-A27E-2CF61F09CBA7}" destId="{F0FC2FAD-2D1E-4B30-A73C-AFD332AAA54E}" srcOrd="1" destOrd="0" presId="urn:microsoft.com/office/officeart/2005/8/layout/hierarchy1"/>
    <dgm:cxn modelId="{7501FB42-0099-4263-BF0F-627220345415}" type="presParOf" srcId="{E833300E-978B-4F18-AC1D-74B39F81EF42}" destId="{3F299C5D-EDC3-4BBE-A145-82E5C3C9FBB6}" srcOrd="1" destOrd="0" presId="urn:microsoft.com/office/officeart/2005/8/layout/hierarchy1"/>
    <dgm:cxn modelId="{28DE6C27-2D21-4C2D-A313-62DA245AE0A2}" type="presParOf" srcId="{1BF7B03D-17A9-4305-AE97-55C33C9649DA}" destId="{448AA1E9-B902-4414-B2F6-7D0724936624}" srcOrd="10" destOrd="0" presId="urn:microsoft.com/office/officeart/2005/8/layout/hierarchy1"/>
    <dgm:cxn modelId="{955D7BEB-04B8-4685-B649-A4729FF2A28B}" type="presParOf" srcId="{1BF7B03D-17A9-4305-AE97-55C33C9649DA}" destId="{8413EE83-751D-4D83-A948-D2F8EF22DCE4}" srcOrd="11" destOrd="0" presId="urn:microsoft.com/office/officeart/2005/8/layout/hierarchy1"/>
    <dgm:cxn modelId="{6B90B2C7-43D2-4FCD-BD8B-DFF98D8B6E4C}" type="presParOf" srcId="{8413EE83-751D-4D83-A948-D2F8EF22DCE4}" destId="{EF9FFD7D-E19B-4B0F-A22A-58F3841C4C0C}" srcOrd="0" destOrd="0" presId="urn:microsoft.com/office/officeart/2005/8/layout/hierarchy1"/>
    <dgm:cxn modelId="{D95816CB-A770-40F2-9A86-13F9E7269EC0}" type="presParOf" srcId="{EF9FFD7D-E19B-4B0F-A22A-58F3841C4C0C}" destId="{C549140F-F9B9-4E29-9048-E0B7AC4F964A}" srcOrd="0" destOrd="0" presId="urn:microsoft.com/office/officeart/2005/8/layout/hierarchy1"/>
    <dgm:cxn modelId="{08BCF4ED-0932-4615-AA3B-9598E55977A6}" type="presParOf" srcId="{EF9FFD7D-E19B-4B0F-A22A-58F3841C4C0C}" destId="{9EF9602B-D194-4CC2-B467-2004E402860E}" srcOrd="1" destOrd="0" presId="urn:microsoft.com/office/officeart/2005/8/layout/hierarchy1"/>
    <dgm:cxn modelId="{1515ABE2-0E0A-4C90-971A-8949E8357A49}" type="presParOf" srcId="{8413EE83-751D-4D83-A948-D2F8EF22DCE4}" destId="{38F5FBED-523E-4611-928E-D59638B98221}" srcOrd="1" destOrd="0" presId="urn:microsoft.com/office/officeart/2005/8/layout/hierarchy1"/>
    <dgm:cxn modelId="{1B8F22A3-D0A0-432F-AEAB-3EC9B2DE13AE}" type="presParOf" srcId="{E1FC2E00-E0C7-48D3-A3A3-4022C6CEAC5A}" destId="{E1539F07-1908-4DD9-B5C3-279A2ACE99C1}" srcOrd="2" destOrd="0" presId="urn:microsoft.com/office/officeart/2005/8/layout/hierarchy1"/>
    <dgm:cxn modelId="{0DD7D7E9-BF17-486F-A28E-54E5E38ABA58}" type="presParOf" srcId="{E1FC2E00-E0C7-48D3-A3A3-4022C6CEAC5A}" destId="{B69C05B6-C2F4-4A0A-B5C6-618478B9B1B1}" srcOrd="3" destOrd="0" presId="urn:microsoft.com/office/officeart/2005/8/layout/hierarchy1"/>
    <dgm:cxn modelId="{B7F69AF1-837D-4CF4-8C10-80EA6EB30C04}" type="presParOf" srcId="{B69C05B6-C2F4-4A0A-B5C6-618478B9B1B1}" destId="{84B70C04-3283-4CAA-B15E-47AE29286EFC}" srcOrd="0" destOrd="0" presId="urn:microsoft.com/office/officeart/2005/8/layout/hierarchy1"/>
    <dgm:cxn modelId="{B83A4928-206C-4355-93E5-2FD2517650F3}" type="presParOf" srcId="{84B70C04-3283-4CAA-B15E-47AE29286EFC}" destId="{F3AB3211-ADAA-4094-9BD1-2C3CBE20A820}" srcOrd="0" destOrd="0" presId="urn:microsoft.com/office/officeart/2005/8/layout/hierarchy1"/>
    <dgm:cxn modelId="{0F1617E9-7CAD-4ADE-A983-276233615FA4}" type="presParOf" srcId="{84B70C04-3283-4CAA-B15E-47AE29286EFC}" destId="{38A844A5-715C-4087-A3CD-5084B509D671}" srcOrd="1" destOrd="0" presId="urn:microsoft.com/office/officeart/2005/8/layout/hierarchy1"/>
    <dgm:cxn modelId="{85B1FF16-A83B-45BF-AEF4-E9D1D00B7336}" type="presParOf" srcId="{B69C05B6-C2F4-4A0A-B5C6-618478B9B1B1}" destId="{74C106E2-958C-49E6-B0F5-943F575D119D}" srcOrd="1" destOrd="0" presId="urn:microsoft.com/office/officeart/2005/8/layout/hierarchy1"/>
    <dgm:cxn modelId="{61D2D255-E318-4E00-8529-06D76D2227BD}" type="presParOf" srcId="{74C106E2-958C-49E6-B0F5-943F575D119D}" destId="{048FA84D-0D6D-442D-ABAA-9AB6BBA8B2AD}" srcOrd="0" destOrd="0" presId="urn:microsoft.com/office/officeart/2005/8/layout/hierarchy1"/>
    <dgm:cxn modelId="{0B60AC57-7681-44F3-B6DB-BEF91DBADE2B}" type="presParOf" srcId="{74C106E2-958C-49E6-B0F5-943F575D119D}" destId="{46B254B9-6904-4621-A4A1-C3BB0E61753C}" srcOrd="1" destOrd="0" presId="urn:microsoft.com/office/officeart/2005/8/layout/hierarchy1"/>
    <dgm:cxn modelId="{712F167E-EECC-4180-8E81-D8A09946AE71}" type="presParOf" srcId="{46B254B9-6904-4621-A4A1-C3BB0E61753C}" destId="{9E3D768C-47FC-4A80-B6AA-79FC172CDB86}" srcOrd="0" destOrd="0" presId="urn:microsoft.com/office/officeart/2005/8/layout/hierarchy1"/>
    <dgm:cxn modelId="{83C6A25D-0EB6-45E9-BE32-F76FBB6B1BEB}" type="presParOf" srcId="{9E3D768C-47FC-4A80-B6AA-79FC172CDB86}" destId="{EB14FF3B-0C70-4BCC-B5ED-8DB18B3818CF}" srcOrd="0" destOrd="0" presId="urn:microsoft.com/office/officeart/2005/8/layout/hierarchy1"/>
    <dgm:cxn modelId="{AA8D1309-3E56-413C-98CC-27559C417A8C}" type="presParOf" srcId="{9E3D768C-47FC-4A80-B6AA-79FC172CDB86}" destId="{D657E978-278B-409E-B1B8-184FA27FC329}" srcOrd="1" destOrd="0" presId="urn:microsoft.com/office/officeart/2005/8/layout/hierarchy1"/>
    <dgm:cxn modelId="{C9405CE7-3747-470D-B94F-35790DE7403F}" type="presParOf" srcId="{46B254B9-6904-4621-A4A1-C3BB0E61753C}" destId="{B3F4C50F-D951-418C-ADBD-F1390AB6CC75}" srcOrd="1" destOrd="0" presId="urn:microsoft.com/office/officeart/2005/8/layout/hierarchy1"/>
    <dgm:cxn modelId="{6A4C5193-8EA7-457D-B111-092EC9780B04}" type="presParOf" srcId="{74C106E2-958C-49E6-B0F5-943F575D119D}" destId="{31306FB7-57EE-4C28-9BDA-AEF8B68C047D}" srcOrd="2" destOrd="0" presId="urn:microsoft.com/office/officeart/2005/8/layout/hierarchy1"/>
    <dgm:cxn modelId="{6BA91CC1-0982-4886-8A58-06D749F941A6}" type="presParOf" srcId="{74C106E2-958C-49E6-B0F5-943F575D119D}" destId="{77B217CC-77CE-4E1D-8E83-C292AEF7EA78}" srcOrd="3" destOrd="0" presId="urn:microsoft.com/office/officeart/2005/8/layout/hierarchy1"/>
    <dgm:cxn modelId="{D149E045-B3F7-40D9-816D-C742B0A7328F}" type="presParOf" srcId="{77B217CC-77CE-4E1D-8E83-C292AEF7EA78}" destId="{D02C8594-6B35-4C50-A257-C8F08F188069}" srcOrd="0" destOrd="0" presId="urn:microsoft.com/office/officeart/2005/8/layout/hierarchy1"/>
    <dgm:cxn modelId="{61F3406D-D20F-4D36-A806-E5AC73423AF4}" type="presParOf" srcId="{D02C8594-6B35-4C50-A257-C8F08F188069}" destId="{E79F3CBC-5889-4730-BFAE-190DB110CEFD}" srcOrd="0" destOrd="0" presId="urn:microsoft.com/office/officeart/2005/8/layout/hierarchy1"/>
    <dgm:cxn modelId="{E95F8104-44B4-451F-9B5F-455EBA92E7E9}" type="presParOf" srcId="{D02C8594-6B35-4C50-A257-C8F08F188069}" destId="{179D7475-F50B-4920-ACA9-95FC391BABA3}" srcOrd="1" destOrd="0" presId="urn:microsoft.com/office/officeart/2005/8/layout/hierarchy1"/>
    <dgm:cxn modelId="{D09A4A1A-400D-476A-8F50-11FAA7DA9180}" type="presParOf" srcId="{77B217CC-77CE-4E1D-8E83-C292AEF7EA78}" destId="{76670B19-1BE4-48FE-A5DB-E848989722FF}" srcOrd="1" destOrd="0" presId="urn:microsoft.com/office/officeart/2005/8/layout/hierarchy1"/>
    <dgm:cxn modelId="{E0572521-5825-46FB-945A-F7DEB89AC599}" type="presParOf" srcId="{74C106E2-958C-49E6-B0F5-943F575D119D}" destId="{E143BF75-5AAB-43FC-A7CF-32AAA6C2F8D9}" srcOrd="4" destOrd="0" presId="urn:microsoft.com/office/officeart/2005/8/layout/hierarchy1"/>
    <dgm:cxn modelId="{12DDDA8C-0D93-4C39-8A4C-3D1F7F8140EF}" type="presParOf" srcId="{74C106E2-958C-49E6-B0F5-943F575D119D}" destId="{D99E07AE-1B3E-4B3F-9817-20081F39C6E0}" srcOrd="5" destOrd="0" presId="urn:microsoft.com/office/officeart/2005/8/layout/hierarchy1"/>
    <dgm:cxn modelId="{3580AF78-E3AE-46C6-AB60-A0CD8A8B2383}" type="presParOf" srcId="{D99E07AE-1B3E-4B3F-9817-20081F39C6E0}" destId="{91B1EEFA-1C95-439E-9B29-822B1A0DD14A}" srcOrd="0" destOrd="0" presId="urn:microsoft.com/office/officeart/2005/8/layout/hierarchy1"/>
    <dgm:cxn modelId="{6E353A60-6AFA-42DF-ABA1-7187BB5B9485}" type="presParOf" srcId="{91B1EEFA-1C95-439E-9B29-822B1A0DD14A}" destId="{89A7A86D-2749-458D-9E34-C742FDFBFEB2}" srcOrd="0" destOrd="0" presId="urn:microsoft.com/office/officeart/2005/8/layout/hierarchy1"/>
    <dgm:cxn modelId="{BB3CF390-D598-46EC-8532-69FCC68D774D}" type="presParOf" srcId="{91B1EEFA-1C95-439E-9B29-822B1A0DD14A}" destId="{EF17D658-3C49-4039-AE94-60D1A88A6E54}" srcOrd="1" destOrd="0" presId="urn:microsoft.com/office/officeart/2005/8/layout/hierarchy1"/>
    <dgm:cxn modelId="{3E096E5C-D12A-45DB-9E7C-E5C8CC94CA08}" type="presParOf" srcId="{D99E07AE-1B3E-4B3F-9817-20081F39C6E0}" destId="{CECE8504-E015-45D9-9CCF-5CF20007C59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FCAD8-A057-4EAF-9168-2CF6AB37DB75}" type="datetimeFigureOut">
              <a:rPr lang="es-ES" smtClean="0"/>
              <a:t>07/01/2020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5BAFC-8258-4917-A4E8-FD6887D4E86B}" type="slidenum">
              <a:rPr lang="es-ES" smtClean="0"/>
              <a:t>‹Nº›</a:t>
            </a:fld>
            <a:endParaRPr lang="es-ES"/>
          </a:p>
        </p:txBody>
      </p:sp>
    </p:spTree>
    <p:extLst>
      <p:ext uri="{BB962C8B-B14F-4D97-AF65-F5344CB8AC3E}">
        <p14:creationId xmlns:p14="http://schemas.microsoft.com/office/powerpoint/2010/main" val="135279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79300952-B1E5-4DBE-B6B6-1D17EDC2ECE9}" type="slidenum">
              <a:rPr lang="es-ES" sz="1200" b="0">
                <a:solidFill>
                  <a:schemeClr val="tx1"/>
                </a:solidFill>
              </a:rPr>
              <a:pPr algn="r"/>
              <a:t>24</a:t>
            </a:fld>
            <a:endParaRPr lang="es-ES" sz="1200" b="0">
              <a:solidFill>
                <a:schemeClr val="tx1"/>
              </a:solidFill>
            </a:endParaRPr>
          </a:p>
        </p:txBody>
      </p:sp>
      <p:sp>
        <p:nvSpPr>
          <p:cNvPr id="286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055D4BB-8821-43F5-81AF-8825D96D9C5A}" type="slidenum">
              <a:rPr lang="es-ES" b="0"/>
              <a:pPr algn="r" eaLnBrk="1" hangingPunct="1">
                <a:spcBef>
                  <a:spcPct val="0"/>
                </a:spcBef>
              </a:pPr>
              <a:t>24</a:t>
            </a:fld>
            <a:endParaRPr lang="es-ES" b="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p:spPr>
        <p:txBody>
          <a:bodyPr/>
          <a:lstStyle/>
          <a:p>
            <a:pPr eaLnBrk="1" hangingPunct="1"/>
            <a:endParaRPr lang="es-MX" smtClean="0"/>
          </a:p>
          <a:p>
            <a:pPr eaLnBrk="1" hangingPunct="1"/>
            <a:endParaRPr lang="es-ES" smtClean="0"/>
          </a:p>
        </p:txBody>
      </p:sp>
    </p:spTree>
    <p:extLst>
      <p:ext uri="{BB962C8B-B14F-4D97-AF65-F5344CB8AC3E}">
        <p14:creationId xmlns:p14="http://schemas.microsoft.com/office/powerpoint/2010/main" val="2531902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F22BBED-8000-4564-951D-5CCB8D34AA0A}" type="slidenum">
              <a:rPr lang="es-ES"/>
              <a:pPr/>
              <a:t>45</a:t>
            </a:fld>
            <a:endParaRPr lang="es-ES"/>
          </a:p>
        </p:txBody>
      </p:sp>
      <p:sp>
        <p:nvSpPr>
          <p:cNvPr id="171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5E47E765-A658-4AEF-8B1A-08FE76DA5BFD}" type="slidenum">
              <a:rPr lang="en-US" sz="1200" b="0"/>
              <a:pPr algn="r" eaLnBrk="1" hangingPunct="1"/>
              <a:t>45</a:t>
            </a:fld>
            <a:endParaRPr lang="en-US" sz="1200" b="0"/>
          </a:p>
        </p:txBody>
      </p:sp>
      <p:sp>
        <p:nvSpPr>
          <p:cNvPr id="171011" name="Rectangle 2"/>
          <p:cNvSpPr>
            <a:spLocks noGrp="1" noRot="1" noChangeAspect="1" noChangeArrowheads="1" noTextEdit="1"/>
          </p:cNvSpPr>
          <p:nvPr>
            <p:ph type="sldImg"/>
          </p:nvPr>
        </p:nvSpPr>
        <p:spPr>
          <a:xfrm>
            <a:off x="1150938" y="692150"/>
            <a:ext cx="4554537" cy="3416300"/>
          </a:xfrm>
          <a:ln/>
        </p:spPr>
      </p:sp>
      <p:sp>
        <p:nvSpPr>
          <p:cNvPr id="171012" name="Rectangle 3"/>
          <p:cNvSpPr>
            <a:spLocks noGrp="1" noChangeArrowheads="1"/>
          </p:cNvSpPr>
          <p:nvPr>
            <p:ph type="body" idx="1"/>
          </p:nvPr>
        </p:nvSpPr>
        <p:spPr>
          <a:xfrm>
            <a:off x="901700" y="4343400"/>
            <a:ext cx="5049838" cy="4113213"/>
          </a:xfrm>
        </p:spPr>
        <p:txBody>
          <a:bodyPr/>
          <a:lstStyle/>
          <a:p>
            <a:endParaRPr lang="es-ES"/>
          </a:p>
        </p:txBody>
      </p:sp>
    </p:spTree>
    <p:extLst>
      <p:ext uri="{BB962C8B-B14F-4D97-AF65-F5344CB8AC3E}">
        <p14:creationId xmlns:p14="http://schemas.microsoft.com/office/powerpoint/2010/main" val="120921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F22BBED-8000-4564-951D-5CCB8D34AA0A}" type="slidenum">
              <a:rPr lang="es-ES"/>
              <a:pPr/>
              <a:t>46</a:t>
            </a:fld>
            <a:endParaRPr lang="es-ES"/>
          </a:p>
        </p:txBody>
      </p:sp>
      <p:sp>
        <p:nvSpPr>
          <p:cNvPr id="171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5E47E765-A658-4AEF-8B1A-08FE76DA5BFD}" type="slidenum">
              <a:rPr lang="en-US" sz="1200" b="0"/>
              <a:pPr algn="r" eaLnBrk="1" hangingPunct="1"/>
              <a:t>46</a:t>
            </a:fld>
            <a:endParaRPr lang="en-US" sz="1200" b="0"/>
          </a:p>
        </p:txBody>
      </p:sp>
      <p:sp>
        <p:nvSpPr>
          <p:cNvPr id="171011" name="Rectangle 2"/>
          <p:cNvSpPr>
            <a:spLocks noGrp="1" noRot="1" noChangeAspect="1" noChangeArrowheads="1" noTextEdit="1"/>
          </p:cNvSpPr>
          <p:nvPr>
            <p:ph type="sldImg"/>
          </p:nvPr>
        </p:nvSpPr>
        <p:spPr>
          <a:xfrm>
            <a:off x="1150938" y="692150"/>
            <a:ext cx="4554537" cy="3416300"/>
          </a:xfrm>
          <a:ln/>
        </p:spPr>
      </p:sp>
      <p:sp>
        <p:nvSpPr>
          <p:cNvPr id="171012" name="Rectangle 3"/>
          <p:cNvSpPr>
            <a:spLocks noGrp="1" noChangeArrowheads="1"/>
          </p:cNvSpPr>
          <p:nvPr>
            <p:ph type="body" idx="1"/>
          </p:nvPr>
        </p:nvSpPr>
        <p:spPr>
          <a:xfrm>
            <a:off x="901700" y="4343400"/>
            <a:ext cx="5049838" cy="4113213"/>
          </a:xfrm>
        </p:spPr>
        <p:txBody>
          <a:bodyPr/>
          <a:lstStyle/>
          <a:p>
            <a:endParaRPr lang="es-ES"/>
          </a:p>
        </p:txBody>
      </p:sp>
    </p:spTree>
    <p:extLst>
      <p:ext uri="{BB962C8B-B14F-4D97-AF65-F5344CB8AC3E}">
        <p14:creationId xmlns:p14="http://schemas.microsoft.com/office/powerpoint/2010/main" val="2536430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9830C3-4240-42CB-BD44-7B4460671243}" type="slidenum">
              <a:rPr lang="es-ES_tradnl"/>
              <a:pPr eaLnBrk="1" hangingPunct="1"/>
              <a:t>47</a:t>
            </a:fld>
            <a:endParaRPr lang="es-ES_tradnl"/>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s-ES_tradnl" smtClean="0"/>
          </a:p>
        </p:txBody>
      </p:sp>
    </p:spTree>
    <p:extLst>
      <p:ext uri="{BB962C8B-B14F-4D97-AF65-F5344CB8AC3E}">
        <p14:creationId xmlns:p14="http://schemas.microsoft.com/office/powerpoint/2010/main" val="3660991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66FACF1-0126-4376-8531-9EF7F874CFA5}" type="slidenum">
              <a:rPr lang="es-ES"/>
              <a:pPr/>
              <a:t>48</a:t>
            </a:fld>
            <a:endParaRPr lang="es-ES"/>
          </a:p>
        </p:txBody>
      </p:sp>
      <p:sp>
        <p:nvSpPr>
          <p:cNvPr id="175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CD32C51C-8B13-4E2A-B8F9-12FE1740470B}" type="slidenum">
              <a:rPr lang="en-US" sz="1200" b="0"/>
              <a:pPr algn="r" eaLnBrk="1" hangingPunct="1"/>
              <a:t>48</a:t>
            </a:fld>
            <a:endParaRPr lang="en-US" sz="1200" b="0"/>
          </a:p>
        </p:txBody>
      </p:sp>
      <p:sp>
        <p:nvSpPr>
          <p:cNvPr id="175107" name="Rectangle 2"/>
          <p:cNvSpPr>
            <a:spLocks noGrp="1" noRot="1" noChangeAspect="1" noChangeArrowheads="1" noTextEdit="1"/>
          </p:cNvSpPr>
          <p:nvPr>
            <p:ph type="sldImg"/>
          </p:nvPr>
        </p:nvSpPr>
        <p:spPr>
          <a:xfrm>
            <a:off x="1150938" y="692150"/>
            <a:ext cx="4554537" cy="3416300"/>
          </a:xfrm>
          <a:ln/>
        </p:spPr>
      </p:sp>
      <p:sp>
        <p:nvSpPr>
          <p:cNvPr id="175108" name="Rectangle 3"/>
          <p:cNvSpPr>
            <a:spLocks noGrp="1" noChangeArrowheads="1"/>
          </p:cNvSpPr>
          <p:nvPr>
            <p:ph type="body" idx="1"/>
          </p:nvPr>
        </p:nvSpPr>
        <p:spPr>
          <a:xfrm>
            <a:off x="901700" y="4343400"/>
            <a:ext cx="5049838" cy="4113213"/>
          </a:xfrm>
        </p:spPr>
        <p:txBody>
          <a:bodyPr/>
          <a:lstStyle/>
          <a:p>
            <a:endParaRPr lang="es-ES"/>
          </a:p>
        </p:txBody>
      </p:sp>
    </p:spTree>
    <p:extLst>
      <p:ext uri="{BB962C8B-B14F-4D97-AF65-F5344CB8AC3E}">
        <p14:creationId xmlns:p14="http://schemas.microsoft.com/office/powerpoint/2010/main" val="233451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AC172DA-041B-485D-98CC-92BCB28FC034}" type="slidenum">
              <a:rPr lang="es-ES"/>
              <a:pPr/>
              <a:t>49</a:t>
            </a:fld>
            <a:endParaRPr lang="es-ES"/>
          </a:p>
        </p:txBody>
      </p:sp>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5D99A647-7E8F-4A22-B317-113FFA93126F}" type="slidenum">
              <a:rPr lang="en-US" sz="1200" b="0"/>
              <a:pPr algn="r" eaLnBrk="1" hangingPunct="1"/>
              <a:t>49</a:t>
            </a:fld>
            <a:endParaRPr lang="en-US" sz="1200" b="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xfrm>
            <a:off x="914400" y="4343400"/>
            <a:ext cx="5029200" cy="4114800"/>
          </a:xfrm>
        </p:spPr>
        <p:txBody>
          <a:bodyPr lIns="91435" tIns="45718" rIns="91435" bIns="45718"/>
          <a:lstStyle/>
          <a:p>
            <a:endParaRPr lang="es-MX"/>
          </a:p>
        </p:txBody>
      </p:sp>
    </p:spTree>
    <p:extLst>
      <p:ext uri="{BB962C8B-B14F-4D97-AF65-F5344CB8AC3E}">
        <p14:creationId xmlns:p14="http://schemas.microsoft.com/office/powerpoint/2010/main" val="114990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20D679F-452A-46C1-8396-32EBB8021F99}" type="slidenum">
              <a:rPr lang="es-ES"/>
              <a:pPr/>
              <a:t>50</a:t>
            </a:fld>
            <a:endParaRPr lang="es-ES"/>
          </a:p>
        </p:txBody>
      </p:sp>
      <p:sp>
        <p:nvSpPr>
          <p:cNvPr id="179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0B405317-F1E1-4C6E-A410-C15C9D55AE68}" type="slidenum">
              <a:rPr lang="en-US" sz="1200" b="0"/>
              <a:pPr algn="r" eaLnBrk="1" hangingPunct="1"/>
              <a:t>50</a:t>
            </a:fld>
            <a:endParaRPr lang="en-US" sz="1200" b="0"/>
          </a:p>
        </p:txBody>
      </p:sp>
      <p:sp>
        <p:nvSpPr>
          <p:cNvPr id="179203" name="Rectangle 2"/>
          <p:cNvSpPr>
            <a:spLocks noGrp="1" noRot="1" noChangeAspect="1" noChangeArrowheads="1" noTextEdit="1"/>
          </p:cNvSpPr>
          <p:nvPr>
            <p:ph type="sldImg"/>
          </p:nvPr>
        </p:nvSpPr>
        <p:spPr>
          <a:xfrm>
            <a:off x="1150938" y="692150"/>
            <a:ext cx="4554537" cy="3416300"/>
          </a:xfrm>
          <a:ln/>
        </p:spPr>
      </p:sp>
      <p:sp>
        <p:nvSpPr>
          <p:cNvPr id="179204" name="Rectangle 3"/>
          <p:cNvSpPr>
            <a:spLocks noGrp="1" noChangeArrowheads="1"/>
          </p:cNvSpPr>
          <p:nvPr>
            <p:ph type="body" idx="1"/>
          </p:nvPr>
        </p:nvSpPr>
        <p:spPr>
          <a:xfrm>
            <a:off x="901700" y="4343400"/>
            <a:ext cx="5049838" cy="4113213"/>
          </a:xfrm>
        </p:spPr>
        <p:txBody>
          <a:bodyPr/>
          <a:lstStyle/>
          <a:p>
            <a:endParaRPr lang="es-ES"/>
          </a:p>
        </p:txBody>
      </p:sp>
    </p:spTree>
    <p:extLst>
      <p:ext uri="{BB962C8B-B14F-4D97-AF65-F5344CB8AC3E}">
        <p14:creationId xmlns:p14="http://schemas.microsoft.com/office/powerpoint/2010/main" val="6945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B99BB21-54FE-4BC6-9347-B1FF8290E6C5}" type="slidenum">
              <a:rPr lang="es-ES"/>
              <a:pPr/>
              <a:t>51</a:t>
            </a:fld>
            <a:endParaRPr lang="es-ES"/>
          </a:p>
        </p:txBody>
      </p:sp>
      <p:sp>
        <p:nvSpPr>
          <p:cNvPr id="181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DC693604-7747-4F7E-8C91-5E528F9D3830}" type="slidenum">
              <a:rPr lang="en-US" sz="1200" b="0"/>
              <a:pPr algn="r" eaLnBrk="1" hangingPunct="1"/>
              <a:t>51</a:t>
            </a:fld>
            <a:endParaRPr lang="en-US" sz="1200" b="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914400" y="4343400"/>
            <a:ext cx="5029200" cy="4114800"/>
          </a:xfrm>
        </p:spPr>
        <p:txBody>
          <a:bodyPr lIns="91435" tIns="45718" rIns="91435" bIns="45718"/>
          <a:lstStyle/>
          <a:p>
            <a:r>
              <a:rPr lang="es-MX"/>
              <a:t>Una alternativa del estudio cohorte es algo llamado estudio cohorte retrospectivo.  Otros investigadores pueden llamarlo estudio prospectivo histórico. Este diseño es casi idéntico al estudio cohorte prospectivo. La secuencia de determinación de exposición basal y seguimiento longitudinal para resultados es similar. La diferencia está en el tiempo en el cual el estudio inicia. En este diseño retrospectivo, el investigador construye el estudio cohorte al observar hacia atrás en el tiempo y colocando los datos en el orden y secuencias apropiados. Estos estudios son posibles de realizar con grandes bases de datos médicas, como los miembros de archivos de organizaciones de mantenimiento de salud o en los archivos médicos que tengan una excelente organización histórica.</a:t>
            </a:r>
          </a:p>
        </p:txBody>
      </p:sp>
    </p:spTree>
    <p:extLst>
      <p:ext uri="{BB962C8B-B14F-4D97-AF65-F5344CB8AC3E}">
        <p14:creationId xmlns:p14="http://schemas.microsoft.com/office/powerpoint/2010/main" val="2772213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C7E594-C2B8-4F17-99D4-6327348F8D55}" type="slidenum">
              <a:rPr lang="es-ES"/>
              <a:pPr/>
              <a:t>52</a:t>
            </a:fld>
            <a:endParaRPr lang="es-ES"/>
          </a:p>
        </p:txBody>
      </p:sp>
      <p:sp>
        <p:nvSpPr>
          <p:cNvPr id="183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153C4122-94DB-4A27-B574-834D17F72492}" type="slidenum">
              <a:rPr lang="en-US" sz="1200" b="0"/>
              <a:pPr algn="r" eaLnBrk="1" hangingPunct="1"/>
              <a:t>52</a:t>
            </a:fld>
            <a:endParaRPr lang="en-US" sz="1200" b="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xfrm>
            <a:off x="914400" y="4343400"/>
            <a:ext cx="5029200" cy="4114800"/>
          </a:xfrm>
        </p:spPr>
        <p:txBody>
          <a:bodyPr lIns="91435" tIns="45718" rIns="91435" bIns="45718"/>
          <a:lstStyle/>
          <a:p>
            <a:r>
              <a:rPr lang="es-MX"/>
              <a:t>-- Medición de la exposición antes que la enfermedad – no hay ambigüedad temporal</a:t>
            </a:r>
          </a:p>
          <a:p>
            <a:r>
              <a:rPr lang="es-MX"/>
              <a:t>-- Medición de la exposición antes de la enfermedad – así la enfermedad no puede influenciar la cantidad de error con el cual, status de exposición es medido.</a:t>
            </a:r>
          </a:p>
          <a:p>
            <a:r>
              <a:rPr lang="es-MX"/>
              <a:t>-- La selección de sujetos es antes de la enfermedad, la enfermedad no influencia a los sujetos</a:t>
            </a:r>
            <a:r>
              <a:rPr lang="en-US"/>
              <a:t> </a:t>
            </a:r>
          </a:p>
        </p:txBody>
      </p:sp>
    </p:spTree>
    <p:extLst>
      <p:ext uri="{BB962C8B-B14F-4D97-AF65-F5344CB8AC3E}">
        <p14:creationId xmlns:p14="http://schemas.microsoft.com/office/powerpoint/2010/main" val="3758412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ACDF77-9ADE-40E2-A45E-EADD0614866B}" type="slidenum">
              <a:rPr lang="es-ES"/>
              <a:pPr/>
              <a:t>55</a:t>
            </a:fld>
            <a:endParaRPr lang="es-ES"/>
          </a:p>
        </p:txBody>
      </p:sp>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34262F7E-EB8A-48F2-A361-1640265CF7D6}" type="slidenum">
              <a:rPr lang="es-ES" sz="1200" b="0"/>
              <a:pPr algn="r" eaLnBrk="1" hangingPunct="1"/>
              <a:t>55</a:t>
            </a:fld>
            <a:endParaRPr lang="es-ES" sz="1200" b="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p:txBody>
          <a:bodyPr/>
          <a:lstStyle/>
          <a:p>
            <a:r>
              <a:rPr lang="es-MX"/>
              <a:t>También se les llama pruebas clínica o estudios intervencionales.</a:t>
            </a:r>
            <a:endParaRPr lang="es-ES"/>
          </a:p>
        </p:txBody>
      </p:sp>
    </p:spTree>
    <p:extLst>
      <p:ext uri="{BB962C8B-B14F-4D97-AF65-F5344CB8AC3E}">
        <p14:creationId xmlns:p14="http://schemas.microsoft.com/office/powerpoint/2010/main" val="222193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F0CDBF9C-15B9-4FDE-B6F0-B0011A3326E8}" type="slidenum">
              <a:rPr lang="es-ES" altLang="es-ES" sz="1200" b="0">
                <a:solidFill>
                  <a:schemeClr val="tx1"/>
                </a:solidFill>
              </a:rPr>
              <a:pPr algn="r"/>
              <a:t>78</a:t>
            </a:fld>
            <a:endParaRPr lang="es-ES" altLang="es-ES" sz="1200" b="0">
              <a:solidFill>
                <a:schemeClr val="tx1"/>
              </a:solidFill>
            </a:endParaRPr>
          </a:p>
        </p:txBody>
      </p:sp>
      <p:sp>
        <p:nvSpPr>
          <p:cNvPr id="133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D7D2B507-31F9-4563-87F7-798321CC89E6}" type="slidenum">
              <a:rPr lang="es-ES_tradnl" altLang="es-ES" sz="1200" b="0">
                <a:solidFill>
                  <a:schemeClr val="tx1"/>
                </a:solidFill>
                <a:latin typeface="Times New Roman" panose="02020603050405020304" pitchFamily="18" charset="0"/>
              </a:rPr>
              <a:pPr algn="r"/>
              <a:t>78</a:t>
            </a:fld>
            <a:endParaRPr lang="es-ES_tradnl" altLang="es-ES" sz="1200" b="0">
              <a:solidFill>
                <a:schemeClr val="tx1"/>
              </a:solidFill>
              <a:latin typeface="Times New Roman" panose="02020603050405020304" pitchFamily="18" charset="0"/>
            </a:endParaRPr>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p>
        </p:txBody>
      </p:sp>
    </p:spTree>
    <p:extLst>
      <p:ext uri="{BB962C8B-B14F-4D97-AF65-F5344CB8AC3E}">
        <p14:creationId xmlns:p14="http://schemas.microsoft.com/office/powerpoint/2010/main" val="286575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188163-CC20-49FD-832A-1523DF417EED}" type="slidenum">
              <a:rPr lang="es-ES"/>
              <a:pPr/>
              <a:t>26</a:t>
            </a:fld>
            <a:endParaRPr lang="es-ES"/>
          </a:p>
        </p:txBody>
      </p:sp>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p:txBody>
          <a:bodyPr/>
          <a:lstStyle/>
          <a:p>
            <a:endParaRPr lang="ru-RU"/>
          </a:p>
        </p:txBody>
      </p:sp>
      <p:sp>
        <p:nvSpPr>
          <p:cNvPr id="1382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0E4661B0-A3EF-4732-B09F-6CF6E3CCE6FC}" type="slidenum">
              <a:rPr lang="es-ES" sz="1200" b="0"/>
              <a:pPr algn="r" eaLnBrk="1" hangingPunct="1"/>
              <a:t>26</a:t>
            </a:fld>
            <a:endParaRPr lang="es-ES" sz="1200" b="0"/>
          </a:p>
        </p:txBody>
      </p:sp>
    </p:spTree>
    <p:extLst>
      <p:ext uri="{BB962C8B-B14F-4D97-AF65-F5344CB8AC3E}">
        <p14:creationId xmlns:p14="http://schemas.microsoft.com/office/powerpoint/2010/main" val="241002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B8D4238E-1532-4E4E-9219-8E69C355DD3D}" type="slidenum">
              <a:rPr lang="es-ES" altLang="es-ES" sz="1200" b="0">
                <a:solidFill>
                  <a:schemeClr val="tx1"/>
                </a:solidFill>
              </a:rPr>
              <a:pPr algn="r"/>
              <a:t>79</a:t>
            </a:fld>
            <a:endParaRPr lang="es-ES" altLang="es-ES" sz="1200" b="0">
              <a:solidFill>
                <a:schemeClr val="tx1"/>
              </a:solidFill>
            </a:endParaRPr>
          </a:p>
        </p:txBody>
      </p:sp>
      <p:sp>
        <p:nvSpPr>
          <p:cNvPr id="153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18D302C1-2B50-4380-B519-1C88A81F4EBA}" type="slidenum">
              <a:rPr lang="es-ES_tradnl" altLang="es-ES" sz="1200" b="0">
                <a:solidFill>
                  <a:schemeClr val="tx1"/>
                </a:solidFill>
                <a:latin typeface="Times New Roman" panose="02020603050405020304" pitchFamily="18" charset="0"/>
              </a:rPr>
              <a:pPr algn="r"/>
              <a:t>79</a:t>
            </a:fld>
            <a:endParaRPr lang="es-ES_tradnl" altLang="es-ES" sz="1200" b="0">
              <a:solidFill>
                <a:schemeClr val="tx1"/>
              </a:solidFill>
              <a:latin typeface="Times New Roman" panose="02020603050405020304" pitchFamily="18"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p>
        </p:txBody>
      </p:sp>
    </p:spTree>
    <p:extLst>
      <p:ext uri="{BB962C8B-B14F-4D97-AF65-F5344CB8AC3E}">
        <p14:creationId xmlns:p14="http://schemas.microsoft.com/office/powerpoint/2010/main" val="1616068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B1FB11E6-7E73-48BE-AC49-02778C0658B9}" type="slidenum">
              <a:rPr lang="es-ES" altLang="es-ES" sz="1200" b="0">
                <a:solidFill>
                  <a:schemeClr val="tx1"/>
                </a:solidFill>
              </a:rPr>
              <a:pPr algn="r"/>
              <a:t>80</a:t>
            </a:fld>
            <a:endParaRPr lang="es-ES" altLang="es-ES" sz="1200" b="0">
              <a:solidFill>
                <a:schemeClr val="tx1"/>
              </a:solidFill>
            </a:endParaRPr>
          </a:p>
        </p:txBody>
      </p:sp>
      <p:sp>
        <p:nvSpPr>
          <p:cNvPr id="174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428762FA-EF8C-4805-A3FE-E89D4E4DAEFE}" type="slidenum">
              <a:rPr lang="es-ES_tradnl" altLang="es-ES" sz="1200" b="0">
                <a:solidFill>
                  <a:schemeClr val="tx1"/>
                </a:solidFill>
                <a:latin typeface="Times New Roman" panose="02020603050405020304" pitchFamily="18" charset="0"/>
              </a:rPr>
              <a:pPr algn="r"/>
              <a:t>80</a:t>
            </a:fld>
            <a:endParaRPr lang="es-ES_tradnl" altLang="es-ES" sz="1200" b="0">
              <a:solidFill>
                <a:schemeClr val="tx1"/>
              </a:solidFill>
              <a:latin typeface="Times New Roman" panose="02020603050405020304" pitchFamily="18" charset="0"/>
            </a:endParaRP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p>
        </p:txBody>
      </p:sp>
    </p:spTree>
    <p:extLst>
      <p:ext uri="{BB962C8B-B14F-4D97-AF65-F5344CB8AC3E}">
        <p14:creationId xmlns:p14="http://schemas.microsoft.com/office/powerpoint/2010/main" val="1935856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57E38F56-8DC4-4D43-8C28-AEA230114A44}" type="slidenum">
              <a:rPr lang="es-ES" altLang="es-ES" sz="1200" b="0">
                <a:solidFill>
                  <a:schemeClr val="tx1"/>
                </a:solidFill>
              </a:rPr>
              <a:pPr algn="r"/>
              <a:t>81</a:t>
            </a:fld>
            <a:endParaRPr lang="es-ES" altLang="es-ES" sz="1200" b="0">
              <a:solidFill>
                <a:schemeClr val="tx1"/>
              </a:solidFill>
            </a:endParaRPr>
          </a:p>
        </p:txBody>
      </p:sp>
      <p:sp>
        <p:nvSpPr>
          <p:cNvPr id="194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C9277B64-392B-4E2C-A9B8-8ABF6FDD5F22}" type="slidenum">
              <a:rPr lang="es-ES_tradnl" altLang="es-ES" sz="1200" b="0">
                <a:solidFill>
                  <a:schemeClr val="tx1"/>
                </a:solidFill>
                <a:latin typeface="Times New Roman" panose="02020603050405020304" pitchFamily="18" charset="0"/>
              </a:rPr>
              <a:pPr algn="r"/>
              <a:t>81</a:t>
            </a:fld>
            <a:endParaRPr lang="es-ES_tradnl" altLang="es-ES" sz="1200" b="0">
              <a:solidFill>
                <a:schemeClr val="tx1"/>
              </a:solidFill>
              <a:latin typeface="Times New Roman" panose="02020603050405020304" pitchFamily="18" charset="0"/>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p>
        </p:txBody>
      </p:sp>
    </p:spTree>
    <p:extLst>
      <p:ext uri="{BB962C8B-B14F-4D97-AF65-F5344CB8AC3E}">
        <p14:creationId xmlns:p14="http://schemas.microsoft.com/office/powerpoint/2010/main" val="1749759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21EA94B9-3253-4264-8AF0-0D4076476FA5}" type="slidenum">
              <a:rPr lang="es-ES" altLang="es-ES" sz="1200" b="0">
                <a:solidFill>
                  <a:schemeClr val="tx1"/>
                </a:solidFill>
              </a:rPr>
              <a:pPr algn="r"/>
              <a:t>99</a:t>
            </a:fld>
            <a:endParaRPr lang="es-ES" altLang="es-ES" sz="1200" b="0">
              <a:solidFill>
                <a:schemeClr val="tx1"/>
              </a:solidFill>
            </a:endParaRPr>
          </a:p>
        </p:txBody>
      </p:sp>
      <p:sp>
        <p:nvSpPr>
          <p:cNvPr id="675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3B28D7FD-9579-4FB0-A72D-4CA60B1A3DE2}" type="slidenum">
              <a:rPr lang="es-ES_tradnl" altLang="es-ES" sz="1200" b="0">
                <a:solidFill>
                  <a:schemeClr val="tx1"/>
                </a:solidFill>
                <a:latin typeface="Times New Roman" panose="02020603050405020304" pitchFamily="18" charset="0"/>
              </a:rPr>
              <a:pPr algn="r"/>
              <a:t>99</a:t>
            </a:fld>
            <a:endParaRPr lang="es-ES_tradnl" altLang="es-ES" sz="1200" b="0">
              <a:solidFill>
                <a:schemeClr val="tx1"/>
              </a:solidFill>
              <a:latin typeface="Times New Roman" panose="02020603050405020304" pitchFamily="18"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p>
        </p:txBody>
      </p:sp>
    </p:spTree>
    <p:extLst>
      <p:ext uri="{BB962C8B-B14F-4D97-AF65-F5344CB8AC3E}">
        <p14:creationId xmlns:p14="http://schemas.microsoft.com/office/powerpoint/2010/main" val="3431674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671A5DAB-85C9-4477-9EAA-D1E641FC335D}" type="slidenum">
              <a:rPr lang="es-ES" altLang="es-ES" sz="1200" b="0">
                <a:solidFill>
                  <a:schemeClr val="tx1"/>
                </a:solidFill>
              </a:rPr>
              <a:pPr algn="r"/>
              <a:t>100</a:t>
            </a:fld>
            <a:endParaRPr lang="es-ES" altLang="es-ES" sz="1200" b="0">
              <a:solidFill>
                <a:schemeClr val="tx1"/>
              </a:solidFill>
            </a:endParaRPr>
          </a:p>
        </p:txBody>
      </p:sp>
      <p:sp>
        <p:nvSpPr>
          <p:cNvPr id="696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CD8F1D9A-EA24-4CC2-BD22-7CF68F98ABBB}" type="slidenum">
              <a:rPr lang="es-ES_tradnl" altLang="es-ES" sz="1200" b="0">
                <a:solidFill>
                  <a:schemeClr val="tx1"/>
                </a:solidFill>
                <a:latin typeface="Times New Roman" panose="02020603050405020304" pitchFamily="18" charset="0"/>
              </a:rPr>
              <a:pPr algn="r"/>
              <a:t>100</a:t>
            </a:fld>
            <a:endParaRPr lang="es-ES_tradnl" altLang="es-ES" sz="1200" b="0">
              <a:solidFill>
                <a:schemeClr val="tx1"/>
              </a:solidFill>
              <a:latin typeface="Times New Roman" panose="02020603050405020304" pitchFamily="18"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p>
        </p:txBody>
      </p:sp>
    </p:spTree>
    <p:extLst>
      <p:ext uri="{BB962C8B-B14F-4D97-AF65-F5344CB8AC3E}">
        <p14:creationId xmlns:p14="http://schemas.microsoft.com/office/powerpoint/2010/main" val="640898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671A5DAB-85C9-4477-9EAA-D1E641FC335D}" type="slidenum">
              <a:rPr lang="es-ES" altLang="es-ES" sz="1200" b="0">
                <a:solidFill>
                  <a:schemeClr val="tx1"/>
                </a:solidFill>
              </a:rPr>
              <a:pPr algn="r"/>
              <a:t>101</a:t>
            </a:fld>
            <a:endParaRPr lang="es-ES" altLang="es-ES" sz="1200" b="0">
              <a:solidFill>
                <a:schemeClr val="tx1"/>
              </a:solidFill>
            </a:endParaRPr>
          </a:p>
        </p:txBody>
      </p:sp>
      <p:sp>
        <p:nvSpPr>
          <p:cNvPr id="696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r"/>
            <a:fld id="{CD8F1D9A-EA24-4CC2-BD22-7CF68F98ABBB}" type="slidenum">
              <a:rPr lang="es-ES_tradnl" altLang="es-ES" sz="1200" b="0">
                <a:solidFill>
                  <a:schemeClr val="tx1"/>
                </a:solidFill>
                <a:latin typeface="Times New Roman" panose="02020603050405020304" pitchFamily="18" charset="0"/>
              </a:rPr>
              <a:pPr algn="r"/>
              <a:t>101</a:t>
            </a:fld>
            <a:endParaRPr lang="es-ES_tradnl" altLang="es-ES" sz="1200" b="0">
              <a:solidFill>
                <a:schemeClr val="tx1"/>
              </a:solidFill>
              <a:latin typeface="Times New Roman" panose="02020603050405020304" pitchFamily="18"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p>
        </p:txBody>
      </p:sp>
    </p:spTree>
    <p:extLst>
      <p:ext uri="{BB962C8B-B14F-4D97-AF65-F5344CB8AC3E}">
        <p14:creationId xmlns:p14="http://schemas.microsoft.com/office/powerpoint/2010/main" val="85964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4112A24-1121-4D43-AFC8-E1785229E0B2}" type="slidenum">
              <a:rPr lang="es-ES"/>
              <a:pPr/>
              <a:t>27</a:t>
            </a:fld>
            <a:endParaRPr lang="es-ES"/>
          </a:p>
        </p:txBody>
      </p:sp>
      <p:sp>
        <p:nvSpPr>
          <p:cNvPr id="143362" name="1 Marcador de imagen de diapositiva"/>
          <p:cNvSpPr>
            <a:spLocks noGrp="1" noRot="1" noChangeAspect="1" noTextEdit="1"/>
          </p:cNvSpPr>
          <p:nvPr>
            <p:ph type="sldImg"/>
          </p:nvPr>
        </p:nvSpPr>
        <p:spPr>
          <a:ln/>
        </p:spPr>
      </p:sp>
      <p:sp>
        <p:nvSpPr>
          <p:cNvPr id="143363" name="2 Marcador de notas"/>
          <p:cNvSpPr>
            <a:spLocks noGrp="1"/>
          </p:cNvSpPr>
          <p:nvPr>
            <p:ph type="body" idx="1"/>
          </p:nvPr>
        </p:nvSpPr>
        <p:spPr/>
        <p:txBody>
          <a:bodyPr/>
          <a:lstStyle/>
          <a:p>
            <a:endParaRPr lang="es-ES"/>
          </a:p>
        </p:txBody>
      </p:sp>
      <p:sp>
        <p:nvSpPr>
          <p:cNvPr id="1433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0AFAB748-EC8E-476E-97A9-98B46D7CB49F}" type="slidenum">
              <a:rPr lang="es-ES" sz="1200" b="0"/>
              <a:pPr algn="r" eaLnBrk="1" hangingPunct="1"/>
              <a:t>27</a:t>
            </a:fld>
            <a:endParaRPr lang="es-ES" sz="1200" b="0"/>
          </a:p>
        </p:txBody>
      </p:sp>
    </p:spTree>
    <p:extLst>
      <p:ext uri="{BB962C8B-B14F-4D97-AF65-F5344CB8AC3E}">
        <p14:creationId xmlns:p14="http://schemas.microsoft.com/office/powerpoint/2010/main" val="422664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9DA4B52-B8D0-4ACC-872F-A46E82643200}" type="slidenum">
              <a:rPr lang="es-ES"/>
              <a:pPr/>
              <a:t>28</a:t>
            </a:fld>
            <a:endParaRPr lang="es-ES"/>
          </a:p>
        </p:txBody>
      </p:sp>
      <p:sp>
        <p:nvSpPr>
          <p:cNvPr id="148482" name="1 Marcador de imagen de diapositiva"/>
          <p:cNvSpPr>
            <a:spLocks noGrp="1" noRot="1" noChangeAspect="1" noTextEdit="1"/>
          </p:cNvSpPr>
          <p:nvPr>
            <p:ph type="sldImg"/>
          </p:nvPr>
        </p:nvSpPr>
        <p:spPr>
          <a:ln/>
        </p:spPr>
      </p:sp>
      <p:sp>
        <p:nvSpPr>
          <p:cNvPr id="148483" name="2 Marcador de notas"/>
          <p:cNvSpPr>
            <a:spLocks noGrp="1"/>
          </p:cNvSpPr>
          <p:nvPr>
            <p:ph type="body" idx="1"/>
          </p:nvPr>
        </p:nvSpPr>
        <p:spPr/>
        <p:txBody>
          <a:bodyPr/>
          <a:lstStyle/>
          <a:p>
            <a:endParaRPr lang="es-ES"/>
          </a:p>
        </p:txBody>
      </p:sp>
      <p:sp>
        <p:nvSpPr>
          <p:cNvPr id="1484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8811A34C-D8DA-40EE-8315-BEE7DD8391C0}" type="slidenum">
              <a:rPr lang="es-ES" sz="1200" b="0"/>
              <a:pPr algn="r" eaLnBrk="1" hangingPunct="1"/>
              <a:t>28</a:t>
            </a:fld>
            <a:endParaRPr lang="es-ES" sz="1200" b="0"/>
          </a:p>
        </p:txBody>
      </p:sp>
    </p:spTree>
    <p:extLst>
      <p:ext uri="{BB962C8B-B14F-4D97-AF65-F5344CB8AC3E}">
        <p14:creationId xmlns:p14="http://schemas.microsoft.com/office/powerpoint/2010/main" val="164413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8DC09E-D1DA-4827-BC06-2FDE7D690B43}" type="slidenum">
              <a:rPr lang="es-ES"/>
              <a:pPr/>
              <a:t>29</a:t>
            </a:fld>
            <a:endParaRPr lang="es-ES"/>
          </a:p>
        </p:txBody>
      </p:sp>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F35BCB1A-7A5D-4D43-B051-DEC3CFC3AAC0}" type="slidenum">
              <a:rPr lang="es-ES" sz="1200" b="0"/>
              <a:pPr algn="r" eaLnBrk="1" hangingPunct="1"/>
              <a:t>29</a:t>
            </a:fld>
            <a:endParaRPr lang="es-ES" sz="1200" b="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81795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A57032-1EF1-455F-838D-C3D28BDCB839}" type="slidenum">
              <a:rPr lang="es-ES"/>
              <a:pPr/>
              <a:t>31</a:t>
            </a:fld>
            <a:endParaRPr lang="es-ES"/>
          </a:p>
        </p:txBody>
      </p:sp>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0316718B-1F1E-4650-8464-7D589B7BF230}" type="slidenum">
              <a:rPr lang="es-ES" sz="1200" b="0"/>
              <a:pPr algn="r" eaLnBrk="1" hangingPunct="1"/>
              <a:t>31</a:t>
            </a:fld>
            <a:endParaRPr lang="es-ES" sz="1200" b="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23984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22E6544-6567-4418-A2B4-7ABDC81CEFB7}" type="slidenum">
              <a:rPr lang="es-ES"/>
              <a:pPr/>
              <a:t>33</a:t>
            </a:fld>
            <a:endParaRPr lang="es-ES"/>
          </a:p>
        </p:txBody>
      </p:sp>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p:txBody>
          <a:bodyPr/>
          <a:lstStyle/>
          <a:p>
            <a:endParaRPr lang="ru-RU"/>
          </a:p>
        </p:txBody>
      </p:sp>
      <p:sp>
        <p:nvSpPr>
          <p:cNvPr id="1536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8C26887C-C465-4A8E-B1A1-2EF53A8A9240}" type="slidenum">
              <a:rPr lang="es-ES" sz="1200" b="0"/>
              <a:pPr algn="r" eaLnBrk="1" hangingPunct="1"/>
              <a:t>33</a:t>
            </a:fld>
            <a:endParaRPr lang="es-ES" sz="1200" b="0"/>
          </a:p>
        </p:txBody>
      </p:sp>
    </p:spTree>
    <p:extLst>
      <p:ext uri="{BB962C8B-B14F-4D97-AF65-F5344CB8AC3E}">
        <p14:creationId xmlns:p14="http://schemas.microsoft.com/office/powerpoint/2010/main" val="111424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pPr eaLnBrk="1" hangingPunct="1"/>
            <a:endParaRPr lang="pt-BR" smtClean="0"/>
          </a:p>
        </p:txBody>
      </p:sp>
    </p:spTree>
    <p:extLst>
      <p:ext uri="{BB962C8B-B14F-4D97-AF65-F5344CB8AC3E}">
        <p14:creationId xmlns:p14="http://schemas.microsoft.com/office/powerpoint/2010/main" val="406792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9BE334C-B8A0-4D2F-9145-B5462995F5AD}" type="slidenum">
              <a:rPr lang="es-ES"/>
              <a:pPr/>
              <a:t>38</a:t>
            </a:fld>
            <a:endParaRPr lang="es-ES"/>
          </a:p>
        </p:txBody>
      </p:sp>
      <p:sp>
        <p:nvSpPr>
          <p:cNvPr id="158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F32FD402-9026-488A-9A8D-B4A07ABE30B6}" type="slidenum">
              <a:rPr lang="es-ES" sz="1200" b="0"/>
              <a:pPr algn="r" eaLnBrk="1" hangingPunct="1"/>
              <a:t>38</a:t>
            </a:fld>
            <a:endParaRPr lang="es-ES" sz="1200" b="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52368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gi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310" name="Group 238"/>
          <p:cNvGrpSpPr>
            <a:grpSpLocks/>
          </p:cNvGrpSpPr>
          <p:nvPr/>
        </p:nvGrpSpPr>
        <p:grpSpPr bwMode="auto">
          <a:xfrm>
            <a:off x="-4763" y="2209800"/>
            <a:ext cx="9148763" cy="4648200"/>
            <a:chOff x="-3" y="1392"/>
            <a:chExt cx="5763" cy="2928"/>
          </a:xfrm>
        </p:grpSpPr>
        <p:sp>
          <p:nvSpPr>
            <p:cNvPr id="3091" name="Rectangle 19"/>
            <p:cNvSpPr>
              <a:spLocks noChangeArrowheads="1"/>
            </p:cNvSpPr>
            <p:nvPr/>
          </p:nvSpPr>
          <p:spPr bwMode="gray">
            <a:xfrm>
              <a:off x="5" y="1428"/>
              <a:ext cx="5755" cy="2892"/>
            </a:xfrm>
            <a:prstGeom prst="rect">
              <a:avLst/>
            </a:prstGeom>
            <a:gradFill rotWithShape="1">
              <a:gsLst>
                <a:gs pos="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3092" name="Group 20"/>
            <p:cNvGrpSpPr>
              <a:grpSpLocks/>
            </p:cNvGrpSpPr>
            <p:nvPr/>
          </p:nvGrpSpPr>
          <p:grpSpPr bwMode="auto">
            <a:xfrm>
              <a:off x="116" y="1403"/>
              <a:ext cx="1585" cy="2896"/>
              <a:chOff x="116" y="-3"/>
              <a:chExt cx="1585" cy="2896"/>
            </a:xfrm>
          </p:grpSpPr>
          <p:grpSp>
            <p:nvGrpSpPr>
              <p:cNvPr id="3093" name="Group 21"/>
              <p:cNvGrpSpPr>
                <a:grpSpLocks/>
              </p:cNvGrpSpPr>
              <p:nvPr userDrawn="1"/>
            </p:nvGrpSpPr>
            <p:grpSpPr bwMode="auto">
              <a:xfrm>
                <a:off x="116" y="-3"/>
                <a:ext cx="748" cy="2893"/>
                <a:chOff x="116" y="-3"/>
                <a:chExt cx="748" cy="2893"/>
              </a:xfrm>
            </p:grpSpPr>
            <p:sp>
              <p:nvSpPr>
                <p:cNvPr id="3094" name="Line 22"/>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95" name="Line 23"/>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96" name="Line 24"/>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97" name="Line 25"/>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98" name="Line 26"/>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99" name="Line 27"/>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00" name="Oval 28"/>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1" name="Oval 29"/>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2" name="Oval 30"/>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3" name="Oval 31"/>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4" name="Oval 32"/>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5" name="Oval 33"/>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6" name="Oval 34"/>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7" name="Oval 35"/>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8" name="Oval 36"/>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9" name="Oval 37"/>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10" name="Oval 38"/>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11" name="Oval 39"/>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12" name="Oval 40"/>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13" name="Oval 41"/>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14" name="Oval 42"/>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15" name="Oval 43"/>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16" name="Oval 44"/>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17" name="Oval 45"/>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18" name="Oval 46"/>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19" name="Oval 47"/>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3120" name="Group 48"/>
              <p:cNvGrpSpPr>
                <a:grpSpLocks/>
              </p:cNvGrpSpPr>
              <p:nvPr userDrawn="1"/>
            </p:nvGrpSpPr>
            <p:grpSpPr bwMode="auto">
              <a:xfrm>
                <a:off x="953" y="0"/>
                <a:ext cx="748" cy="2893"/>
                <a:chOff x="116" y="-3"/>
                <a:chExt cx="748" cy="2893"/>
              </a:xfrm>
            </p:grpSpPr>
            <p:sp>
              <p:nvSpPr>
                <p:cNvPr id="3121" name="Line 49"/>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22" name="Line 50"/>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23" name="Line 51"/>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24" name="Line 52"/>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25" name="Line 53"/>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26" name="Line 54"/>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27" name="Oval 55"/>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28" name="Oval 56"/>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29" name="Oval 57"/>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0" name="Oval 58"/>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1" name="Oval 59"/>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2" name="Oval 60"/>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3" name="Oval 61"/>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4" name="Oval 62"/>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5" name="Oval 63"/>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6" name="Oval 64"/>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7" name="Oval 65"/>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8" name="Oval 66"/>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9" name="Oval 67"/>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40" name="Oval 68"/>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41" name="Oval 69"/>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42" name="Oval 70"/>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43" name="Oval 71"/>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44" name="Oval 72"/>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45" name="Oval 73"/>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46" name="Oval 74"/>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grpSp>
          <p:nvGrpSpPr>
            <p:cNvPr id="3147" name="Group 75"/>
            <p:cNvGrpSpPr>
              <a:grpSpLocks/>
            </p:cNvGrpSpPr>
            <p:nvPr/>
          </p:nvGrpSpPr>
          <p:grpSpPr bwMode="auto">
            <a:xfrm>
              <a:off x="1791" y="1406"/>
              <a:ext cx="1585" cy="2896"/>
              <a:chOff x="116" y="-3"/>
              <a:chExt cx="1585" cy="2896"/>
            </a:xfrm>
          </p:grpSpPr>
          <p:grpSp>
            <p:nvGrpSpPr>
              <p:cNvPr id="3148" name="Group 76"/>
              <p:cNvGrpSpPr>
                <a:grpSpLocks/>
              </p:cNvGrpSpPr>
              <p:nvPr userDrawn="1"/>
            </p:nvGrpSpPr>
            <p:grpSpPr bwMode="auto">
              <a:xfrm>
                <a:off x="116" y="-3"/>
                <a:ext cx="748" cy="2893"/>
                <a:chOff x="116" y="-3"/>
                <a:chExt cx="748" cy="2893"/>
              </a:xfrm>
            </p:grpSpPr>
            <p:sp>
              <p:nvSpPr>
                <p:cNvPr id="3149" name="Line 77"/>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50" name="Line 78"/>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51" name="Line 79"/>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52" name="Line 80"/>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53" name="Line 81"/>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54" name="Line 82"/>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55" name="Oval 83"/>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56" name="Oval 84"/>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57" name="Oval 85"/>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58" name="Oval 86"/>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59" name="Oval 87"/>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60" name="Oval 88"/>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61" name="Oval 89"/>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62" name="Oval 90"/>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63" name="Oval 91"/>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64" name="Oval 92"/>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65" name="Oval 93"/>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66" name="Oval 94"/>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67" name="Oval 95"/>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68" name="Oval 96"/>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69" name="Oval 97"/>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70" name="Oval 98"/>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71" name="Oval 99"/>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72" name="Oval 100"/>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73" name="Oval 101"/>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74" name="Oval 102"/>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3175" name="Group 103"/>
              <p:cNvGrpSpPr>
                <a:grpSpLocks/>
              </p:cNvGrpSpPr>
              <p:nvPr userDrawn="1"/>
            </p:nvGrpSpPr>
            <p:grpSpPr bwMode="auto">
              <a:xfrm>
                <a:off x="953" y="0"/>
                <a:ext cx="748" cy="2893"/>
                <a:chOff x="116" y="-3"/>
                <a:chExt cx="748" cy="2893"/>
              </a:xfrm>
            </p:grpSpPr>
            <p:sp>
              <p:nvSpPr>
                <p:cNvPr id="3176" name="Line 104"/>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77" name="Line 105"/>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78" name="Line 106"/>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79" name="Line 107"/>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80" name="Line 108"/>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81" name="Line 109"/>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82" name="Oval 110"/>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83" name="Oval 111"/>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84" name="Oval 112"/>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85" name="Oval 113"/>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86" name="Oval 114"/>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87" name="Oval 115"/>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88" name="Oval 116"/>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89" name="Oval 117"/>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90" name="Oval 118"/>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91" name="Oval 119"/>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92" name="Oval 120"/>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93" name="Oval 121"/>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94" name="Oval 122"/>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95" name="Oval 123"/>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96" name="Oval 124"/>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97" name="Oval 125"/>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98" name="Oval 126"/>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99" name="Oval 127"/>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00" name="Oval 128"/>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01" name="Oval 129"/>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grpSp>
          <p:nvGrpSpPr>
            <p:cNvPr id="3202" name="Group 130"/>
            <p:cNvGrpSpPr>
              <a:grpSpLocks/>
            </p:cNvGrpSpPr>
            <p:nvPr/>
          </p:nvGrpSpPr>
          <p:grpSpPr bwMode="auto">
            <a:xfrm>
              <a:off x="3470" y="1406"/>
              <a:ext cx="1585" cy="2896"/>
              <a:chOff x="116" y="-3"/>
              <a:chExt cx="1585" cy="2896"/>
            </a:xfrm>
          </p:grpSpPr>
          <p:grpSp>
            <p:nvGrpSpPr>
              <p:cNvPr id="3203" name="Group 131"/>
              <p:cNvGrpSpPr>
                <a:grpSpLocks/>
              </p:cNvGrpSpPr>
              <p:nvPr userDrawn="1"/>
            </p:nvGrpSpPr>
            <p:grpSpPr bwMode="auto">
              <a:xfrm>
                <a:off x="116" y="-3"/>
                <a:ext cx="748" cy="2893"/>
                <a:chOff x="116" y="-3"/>
                <a:chExt cx="748" cy="2893"/>
              </a:xfrm>
            </p:grpSpPr>
            <p:sp>
              <p:nvSpPr>
                <p:cNvPr id="3204" name="Line 132"/>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05" name="Line 133"/>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06" name="Line 134"/>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07" name="Line 135"/>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08" name="Line 136"/>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09" name="Line 137"/>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10" name="Oval 138"/>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11" name="Oval 139"/>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12" name="Oval 140"/>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13" name="Oval 141"/>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14" name="Oval 142"/>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15" name="Oval 143"/>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16" name="Oval 144"/>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17" name="Oval 145"/>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18" name="Oval 146"/>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19" name="Oval 147"/>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20" name="Oval 148"/>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21" name="Oval 149"/>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22" name="Oval 150"/>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23" name="Oval 151"/>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24" name="Oval 152"/>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25" name="Oval 153"/>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26" name="Oval 154"/>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27" name="Oval 155"/>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28" name="Oval 156"/>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29" name="Oval 157"/>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3230" name="Group 158"/>
              <p:cNvGrpSpPr>
                <a:grpSpLocks/>
              </p:cNvGrpSpPr>
              <p:nvPr userDrawn="1"/>
            </p:nvGrpSpPr>
            <p:grpSpPr bwMode="auto">
              <a:xfrm>
                <a:off x="953" y="0"/>
                <a:ext cx="748" cy="2893"/>
                <a:chOff x="116" y="-3"/>
                <a:chExt cx="748" cy="2893"/>
              </a:xfrm>
            </p:grpSpPr>
            <p:sp>
              <p:nvSpPr>
                <p:cNvPr id="3231" name="Line 159"/>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32" name="Line 160"/>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33" name="Line 161"/>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34" name="Line 162"/>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35" name="Line 163"/>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36" name="Line 164"/>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37" name="Oval 165"/>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38" name="Oval 166"/>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39" name="Oval 167"/>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40" name="Oval 168"/>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41" name="Oval 169"/>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42" name="Oval 170"/>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43" name="Oval 171"/>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44" name="Oval 172"/>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45" name="Oval 173"/>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46" name="Oval 174"/>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47" name="Oval 175"/>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48" name="Oval 176"/>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49" name="Oval 177"/>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50" name="Oval 178"/>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51" name="Oval 179"/>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52" name="Oval 180"/>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53" name="Oval 181"/>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54" name="Oval 182"/>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55" name="Oval 183"/>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56" name="Oval 184"/>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sp>
          <p:nvSpPr>
            <p:cNvPr id="3257" name="Line 185"/>
            <p:cNvSpPr>
              <a:spLocks noChangeShapeType="1"/>
            </p:cNvSpPr>
            <p:nvPr/>
          </p:nvSpPr>
          <p:spPr bwMode="gray">
            <a:xfrm>
              <a:off x="5173" y="1412"/>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58" name="Line 186"/>
            <p:cNvSpPr>
              <a:spLocks noChangeShapeType="1"/>
            </p:cNvSpPr>
            <p:nvPr/>
          </p:nvSpPr>
          <p:spPr bwMode="gray">
            <a:xfrm>
              <a:off x="5324" y="1412"/>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59" name="Line 187"/>
            <p:cNvSpPr>
              <a:spLocks noChangeShapeType="1"/>
            </p:cNvSpPr>
            <p:nvPr/>
          </p:nvSpPr>
          <p:spPr bwMode="gray">
            <a:xfrm>
              <a:off x="5460" y="1412"/>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60" name="Line 188"/>
            <p:cNvSpPr>
              <a:spLocks noChangeShapeType="1"/>
            </p:cNvSpPr>
            <p:nvPr/>
          </p:nvSpPr>
          <p:spPr bwMode="gray">
            <a:xfrm>
              <a:off x="5596" y="1416"/>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61" name="Line 189"/>
            <p:cNvSpPr>
              <a:spLocks noChangeShapeType="1"/>
            </p:cNvSpPr>
            <p:nvPr/>
          </p:nvSpPr>
          <p:spPr bwMode="gray">
            <a:xfrm>
              <a:off x="5732" y="1416"/>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3262" name="Group 190"/>
            <p:cNvGrpSpPr>
              <a:grpSpLocks/>
            </p:cNvGrpSpPr>
            <p:nvPr/>
          </p:nvGrpSpPr>
          <p:grpSpPr bwMode="auto">
            <a:xfrm>
              <a:off x="-3" y="1465"/>
              <a:ext cx="5763" cy="2778"/>
              <a:chOff x="-3" y="1510"/>
              <a:chExt cx="5763" cy="2778"/>
            </a:xfrm>
          </p:grpSpPr>
          <p:grpSp>
            <p:nvGrpSpPr>
              <p:cNvPr id="3263" name="Group 191"/>
              <p:cNvGrpSpPr>
                <a:grpSpLocks/>
              </p:cNvGrpSpPr>
              <p:nvPr userDrawn="1"/>
            </p:nvGrpSpPr>
            <p:grpSpPr bwMode="auto">
              <a:xfrm>
                <a:off x="-1" y="1525"/>
                <a:ext cx="5758" cy="272"/>
                <a:chOff x="5" y="119"/>
                <a:chExt cx="5763" cy="272"/>
              </a:xfrm>
            </p:grpSpPr>
            <p:sp>
              <p:nvSpPr>
                <p:cNvPr id="3264" name="Line 192"/>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65" name="Line 193"/>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66" name="Line 194"/>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3267" name="Group 195"/>
              <p:cNvGrpSpPr>
                <a:grpSpLocks/>
              </p:cNvGrpSpPr>
              <p:nvPr userDrawn="1"/>
            </p:nvGrpSpPr>
            <p:grpSpPr bwMode="auto">
              <a:xfrm>
                <a:off x="2" y="1933"/>
                <a:ext cx="5758" cy="272"/>
                <a:chOff x="5" y="119"/>
                <a:chExt cx="5763" cy="272"/>
              </a:xfrm>
            </p:grpSpPr>
            <p:sp>
              <p:nvSpPr>
                <p:cNvPr id="3268" name="Line 196"/>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69" name="Line 197"/>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70" name="Line 198"/>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3271" name="Group 199"/>
              <p:cNvGrpSpPr>
                <a:grpSpLocks/>
              </p:cNvGrpSpPr>
              <p:nvPr userDrawn="1"/>
            </p:nvGrpSpPr>
            <p:grpSpPr bwMode="auto">
              <a:xfrm>
                <a:off x="-2" y="2352"/>
                <a:ext cx="5752" cy="272"/>
                <a:chOff x="5" y="119"/>
                <a:chExt cx="5763" cy="272"/>
              </a:xfrm>
            </p:grpSpPr>
            <p:sp>
              <p:nvSpPr>
                <p:cNvPr id="3272" name="Line 200"/>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73" name="Line 201"/>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74" name="Line 202"/>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3275" name="Group 203"/>
              <p:cNvGrpSpPr>
                <a:grpSpLocks/>
              </p:cNvGrpSpPr>
              <p:nvPr userDrawn="1"/>
            </p:nvGrpSpPr>
            <p:grpSpPr bwMode="auto">
              <a:xfrm>
                <a:off x="-2" y="2750"/>
                <a:ext cx="5759" cy="272"/>
                <a:chOff x="5" y="119"/>
                <a:chExt cx="5763" cy="272"/>
              </a:xfrm>
            </p:grpSpPr>
            <p:sp>
              <p:nvSpPr>
                <p:cNvPr id="3276" name="Line 204"/>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77" name="Line 205"/>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78" name="Line 206"/>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3279" name="Group 207"/>
              <p:cNvGrpSpPr>
                <a:grpSpLocks/>
              </p:cNvGrpSpPr>
              <p:nvPr userDrawn="1"/>
            </p:nvGrpSpPr>
            <p:grpSpPr bwMode="auto">
              <a:xfrm>
                <a:off x="1" y="3158"/>
                <a:ext cx="5759" cy="271"/>
                <a:chOff x="5" y="119"/>
                <a:chExt cx="5763" cy="272"/>
              </a:xfrm>
            </p:grpSpPr>
            <p:sp>
              <p:nvSpPr>
                <p:cNvPr id="3280" name="Line 208"/>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81" name="Line 209"/>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82" name="Line 210"/>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3283" name="Group 211"/>
              <p:cNvGrpSpPr>
                <a:grpSpLocks/>
              </p:cNvGrpSpPr>
              <p:nvPr userDrawn="1"/>
            </p:nvGrpSpPr>
            <p:grpSpPr bwMode="auto">
              <a:xfrm>
                <a:off x="-3" y="3576"/>
                <a:ext cx="5753" cy="272"/>
                <a:chOff x="5" y="119"/>
                <a:chExt cx="5763" cy="272"/>
              </a:xfrm>
            </p:grpSpPr>
            <p:sp>
              <p:nvSpPr>
                <p:cNvPr id="3284" name="Line 212"/>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85" name="Line 213"/>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86" name="Line 214"/>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3287" name="Group 215"/>
              <p:cNvGrpSpPr>
                <a:grpSpLocks/>
              </p:cNvGrpSpPr>
              <p:nvPr userDrawn="1"/>
            </p:nvGrpSpPr>
            <p:grpSpPr bwMode="auto">
              <a:xfrm>
                <a:off x="-3" y="3999"/>
                <a:ext cx="5757" cy="272"/>
                <a:chOff x="5" y="119"/>
                <a:chExt cx="5763" cy="272"/>
              </a:xfrm>
            </p:grpSpPr>
            <p:sp>
              <p:nvSpPr>
                <p:cNvPr id="3288" name="Line 216"/>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89" name="Line 217"/>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290" name="Line 218"/>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3291" name="Oval 219"/>
              <p:cNvSpPr>
                <a:spLocks noChangeArrowheads="1"/>
              </p:cNvSpPr>
              <p:nvPr userDrawn="1"/>
            </p:nvSpPr>
            <p:spPr bwMode="gray">
              <a:xfrm>
                <a:off x="5151" y="177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92" name="Oval 220"/>
              <p:cNvSpPr>
                <a:spLocks noChangeArrowheads="1"/>
              </p:cNvSpPr>
              <p:nvPr userDrawn="1"/>
            </p:nvSpPr>
            <p:spPr bwMode="gray">
              <a:xfrm>
                <a:off x="5149" y="218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93" name="Oval 221"/>
              <p:cNvSpPr>
                <a:spLocks noChangeArrowheads="1"/>
              </p:cNvSpPr>
              <p:nvPr userDrawn="1"/>
            </p:nvSpPr>
            <p:spPr bwMode="gray">
              <a:xfrm>
                <a:off x="5439" y="151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94" name="Oval 222"/>
              <p:cNvSpPr>
                <a:spLocks noChangeArrowheads="1"/>
              </p:cNvSpPr>
              <p:nvPr userDrawn="1"/>
            </p:nvSpPr>
            <p:spPr bwMode="gray">
              <a:xfrm>
                <a:off x="5439" y="218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95" name="Oval 223"/>
              <p:cNvSpPr>
                <a:spLocks noChangeArrowheads="1"/>
              </p:cNvSpPr>
              <p:nvPr userDrawn="1"/>
            </p:nvSpPr>
            <p:spPr bwMode="gray">
              <a:xfrm>
                <a:off x="5709" y="191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96" name="Oval 224"/>
              <p:cNvSpPr>
                <a:spLocks noChangeArrowheads="1"/>
              </p:cNvSpPr>
              <p:nvPr userDrawn="1"/>
            </p:nvSpPr>
            <p:spPr bwMode="gray">
              <a:xfrm>
                <a:off x="5709" y="260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97" name="Oval 225"/>
              <p:cNvSpPr>
                <a:spLocks noChangeArrowheads="1"/>
              </p:cNvSpPr>
              <p:nvPr userDrawn="1"/>
            </p:nvSpPr>
            <p:spPr bwMode="gray">
              <a:xfrm>
                <a:off x="5151" y="24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98" name="Oval 226"/>
              <p:cNvSpPr>
                <a:spLocks noChangeArrowheads="1"/>
              </p:cNvSpPr>
              <p:nvPr userDrawn="1"/>
            </p:nvSpPr>
            <p:spPr bwMode="gray">
              <a:xfrm>
                <a:off x="5149" y="2863"/>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99" name="Oval 227"/>
              <p:cNvSpPr>
                <a:spLocks noChangeArrowheads="1"/>
              </p:cNvSpPr>
              <p:nvPr userDrawn="1"/>
            </p:nvSpPr>
            <p:spPr bwMode="gray">
              <a:xfrm>
                <a:off x="5154" y="314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00" name="Oval 228"/>
              <p:cNvSpPr>
                <a:spLocks noChangeArrowheads="1"/>
              </p:cNvSpPr>
              <p:nvPr userDrawn="1"/>
            </p:nvSpPr>
            <p:spPr bwMode="gray">
              <a:xfrm>
                <a:off x="5437" y="287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01" name="Oval 229"/>
              <p:cNvSpPr>
                <a:spLocks noChangeArrowheads="1"/>
              </p:cNvSpPr>
              <p:nvPr userDrawn="1"/>
            </p:nvSpPr>
            <p:spPr bwMode="gray">
              <a:xfrm>
                <a:off x="5147" y="355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02" name="Oval 230"/>
              <p:cNvSpPr>
                <a:spLocks noChangeArrowheads="1"/>
              </p:cNvSpPr>
              <p:nvPr userDrawn="1"/>
            </p:nvSpPr>
            <p:spPr bwMode="gray">
              <a:xfrm>
                <a:off x="5145" y="38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03" name="Oval 231"/>
              <p:cNvSpPr>
                <a:spLocks noChangeArrowheads="1"/>
              </p:cNvSpPr>
              <p:nvPr userDrawn="1"/>
            </p:nvSpPr>
            <p:spPr bwMode="gray">
              <a:xfrm>
                <a:off x="5711" y="327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04" name="Oval 232"/>
              <p:cNvSpPr>
                <a:spLocks noChangeArrowheads="1"/>
              </p:cNvSpPr>
              <p:nvPr userDrawn="1"/>
            </p:nvSpPr>
            <p:spPr bwMode="gray">
              <a:xfrm>
                <a:off x="5435" y="355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05" name="Oval 233"/>
              <p:cNvSpPr>
                <a:spLocks noChangeArrowheads="1"/>
              </p:cNvSpPr>
              <p:nvPr userDrawn="1"/>
            </p:nvSpPr>
            <p:spPr bwMode="gray">
              <a:xfrm>
                <a:off x="5433" y="424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06" name="Oval 234"/>
              <p:cNvSpPr>
                <a:spLocks noChangeArrowheads="1"/>
              </p:cNvSpPr>
              <p:nvPr userDrawn="1"/>
            </p:nvSpPr>
            <p:spPr bwMode="gray">
              <a:xfrm>
                <a:off x="5701" y="398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3307" name="Rectangle 235"/>
            <p:cNvSpPr>
              <a:spLocks noChangeArrowheads="1"/>
            </p:cNvSpPr>
            <p:nvPr/>
          </p:nvSpPr>
          <p:spPr bwMode="gray">
            <a:xfrm>
              <a:off x="0" y="1392"/>
              <a:ext cx="5760" cy="227"/>
            </a:xfrm>
            <a:prstGeom prst="rect">
              <a:avLst/>
            </a:prstGeom>
            <a:gradFill rotWithShape="1">
              <a:gsLst>
                <a:gs pos="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aphicFrame>
        <p:nvGraphicFramePr>
          <p:cNvPr id="3090" name="Object 18"/>
          <p:cNvGraphicFramePr>
            <a:graphicFrameLocks noChangeAspect="1"/>
          </p:cNvGraphicFramePr>
          <p:nvPr/>
        </p:nvGraphicFramePr>
        <p:xfrm>
          <a:off x="0" y="0"/>
          <a:ext cx="9144000" cy="2197100"/>
        </p:xfrm>
        <a:graphic>
          <a:graphicData uri="http://schemas.openxmlformats.org/presentationml/2006/ole">
            <mc:AlternateContent xmlns:mc="http://schemas.openxmlformats.org/markup-compatibility/2006">
              <mc:Choice xmlns:v="urn:schemas-microsoft-com:vml" Requires="v">
                <p:oleObj spid="_x0000_s3361" name="Image" r:id="rId3" imgW="7707937" imgH="1701587" progId="Photoshop.Image.6">
                  <p:embed/>
                </p:oleObj>
              </mc:Choice>
              <mc:Fallback>
                <p:oleObj name="Image" r:id="rId3" imgW="7707937" imgH="1701587" progId="Photoshop.Image.6">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9144000" cy="2197100"/>
                      </a:xfrm>
                      <a:prstGeom prst="rect">
                        <a:avLst/>
                      </a:prstGeom>
                      <a:noFill/>
                      <a:ln>
                        <a:noFill/>
                      </a:ln>
                      <a:effectLst/>
                      <a:extLst>
                        <a:ext uri="{909E8E84-426E-40DD-AFC4-6F175D3DCCD1}">
                          <a14:hiddenFill xmlns:a14="http://schemas.microsoft.com/office/drawing/2010/main">
                            <a:gradFill rotWithShape="1">
                              <a:gsLst>
                                <a:gs pos="0">
                                  <a:schemeClr val="accent1">
                                    <a:gamma/>
                                    <a:tint val="72941"/>
                                    <a:invGamma/>
                                    <a:alpha val="39999"/>
                                  </a:schemeClr>
                                </a:gs>
                                <a:gs pos="100000">
                                  <a:schemeClr val="accent1"/>
                                </a:gs>
                              </a:gsLst>
                              <a:lin ang="5400000" scaled="1"/>
                            </a:gra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08" name="Oval 236" descr="06_original_w"/>
          <p:cNvSpPr>
            <a:spLocks noChangeArrowheads="1"/>
          </p:cNvSpPr>
          <p:nvPr/>
        </p:nvSpPr>
        <p:spPr bwMode="gray">
          <a:xfrm>
            <a:off x="323850" y="1484313"/>
            <a:ext cx="1800225" cy="1873250"/>
          </a:xfrm>
          <a:prstGeom prst="ellipse">
            <a:avLst/>
          </a:prstGeom>
          <a:blipFill dpi="0" rotWithShape="1">
            <a:blip r:embed="rId5"/>
            <a:srcRect/>
            <a:stretch>
              <a:fillRect/>
            </a:stretch>
          </a:blip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074" name="Rectangle 2"/>
          <p:cNvSpPr>
            <a:spLocks noGrp="1" noChangeArrowheads="1"/>
          </p:cNvSpPr>
          <p:nvPr>
            <p:ph type="ctrTitle"/>
          </p:nvPr>
        </p:nvSpPr>
        <p:spPr>
          <a:xfrm>
            <a:off x="3352800" y="3276600"/>
            <a:ext cx="5105400" cy="1012825"/>
          </a:xfrm>
        </p:spPr>
        <p:txBody>
          <a:bodyPr/>
          <a:lstStyle>
            <a:lvl1pPr>
              <a:defRPr sz="4000" b="0"/>
            </a:lvl1pPr>
          </a:lstStyle>
          <a:p>
            <a:pPr lvl="0"/>
            <a:r>
              <a:rPr lang="es-ES" noProof="0" smtClean="0"/>
              <a:t>Haga clic para modificar el estilo de título del patrón</a:t>
            </a:r>
            <a:endParaRPr lang="en-US" noProof="0" smtClean="0"/>
          </a:p>
        </p:txBody>
      </p:sp>
      <p:sp>
        <p:nvSpPr>
          <p:cNvPr id="3075" name="Rectangle 3"/>
          <p:cNvSpPr>
            <a:spLocks noGrp="1" noChangeArrowheads="1"/>
          </p:cNvSpPr>
          <p:nvPr>
            <p:ph type="subTitle" idx="1"/>
          </p:nvPr>
        </p:nvSpPr>
        <p:spPr bwMode="black">
          <a:xfrm>
            <a:off x="1371600" y="5638800"/>
            <a:ext cx="7086600" cy="381000"/>
          </a:xfrm>
        </p:spPr>
        <p:txBody>
          <a:bodyPr/>
          <a:lstStyle>
            <a:lvl1pPr marL="0" indent="0" algn="r">
              <a:buFont typeface="Wingdings" panose="05000000000000000000" pitchFamily="2" charset="2"/>
              <a:buNone/>
              <a:defRPr sz="1400" b="1">
                <a:solidFill>
                  <a:schemeClr val="tx2"/>
                </a:solidFill>
                <a:latin typeface="Verdana" panose="020B0604030504040204" pitchFamily="34" charset="0"/>
              </a:defRPr>
            </a:lvl1pPr>
          </a:lstStyle>
          <a:p>
            <a:pPr lvl="0"/>
            <a:r>
              <a:rPr lang="es-ES" noProof="0" smtClean="0"/>
              <a:t>Haga clic para modificar el estilo de subtítulo del patrón</a:t>
            </a:r>
            <a:endParaRPr lang="en-US" noProof="0" smtClean="0"/>
          </a:p>
        </p:txBody>
      </p:sp>
      <p:sp>
        <p:nvSpPr>
          <p:cNvPr id="3086" name="Text Box 14"/>
          <p:cNvSpPr txBox="1">
            <a:spLocks noChangeArrowheads="1"/>
          </p:cNvSpPr>
          <p:nvPr/>
        </p:nvSpPr>
        <p:spPr bwMode="white">
          <a:xfrm>
            <a:off x="381000" y="304800"/>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bg1"/>
                </a:solidFill>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E9552ED8-92CC-41CB-94C8-5C85C6E30C1C}" type="slidenum">
              <a:rPr lang="en-US"/>
              <a:pPr/>
              <a:t>‹Nº›</a:t>
            </a:fld>
            <a:endParaRPr lang="en-US"/>
          </a:p>
        </p:txBody>
      </p:sp>
    </p:spTree>
    <p:extLst>
      <p:ext uri="{BB962C8B-B14F-4D97-AF65-F5344CB8AC3E}">
        <p14:creationId xmlns:p14="http://schemas.microsoft.com/office/powerpoint/2010/main" val="270809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600"/>
            <a:ext cx="2057400" cy="6096000"/>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28600"/>
            <a:ext cx="6019800" cy="6096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1E15E255-781E-4D3D-B673-B6B577C3861B}" type="slidenum">
              <a:rPr lang="en-US"/>
              <a:pPr/>
              <a:t>‹Nº›</a:t>
            </a:fld>
            <a:endParaRPr lang="en-US"/>
          </a:p>
        </p:txBody>
      </p:sp>
    </p:spTree>
    <p:extLst>
      <p:ext uri="{BB962C8B-B14F-4D97-AF65-F5344CB8AC3E}">
        <p14:creationId xmlns:p14="http://schemas.microsoft.com/office/powerpoint/2010/main" val="404413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7391400" cy="563563"/>
          </a:xfrm>
        </p:spPr>
        <p:txBody>
          <a:bodyPr/>
          <a:lstStyle/>
          <a:p>
            <a:r>
              <a:rPr lang="es-ES" smtClean="0"/>
              <a:t>Haga clic para modificar el estilo de título del patrón</a:t>
            </a:r>
            <a:endParaRPr lang="es-ES"/>
          </a:p>
        </p:txBody>
      </p:sp>
      <p:sp>
        <p:nvSpPr>
          <p:cNvPr id="3" name="Marcador de tabla 2"/>
          <p:cNvSpPr>
            <a:spLocks noGrp="1"/>
          </p:cNvSpPr>
          <p:nvPr>
            <p:ph type="tbl" idx="1"/>
          </p:nvPr>
        </p:nvSpPr>
        <p:spPr>
          <a:xfrm>
            <a:off x="457200" y="1228725"/>
            <a:ext cx="8229600" cy="5095875"/>
          </a:xfrm>
        </p:spPr>
        <p:txBody>
          <a:bodyPr/>
          <a:lstStyle/>
          <a:p>
            <a:r>
              <a:rPr lang="es-ES" smtClean="0"/>
              <a:t>Haga clic en el icono para agregar una tabla</a:t>
            </a:r>
            <a:endParaRPr lang="es-ES"/>
          </a:p>
        </p:txBody>
      </p:sp>
      <p:sp>
        <p:nvSpPr>
          <p:cNvPr id="4" name="Marcador de fecha 3"/>
          <p:cNvSpPr>
            <a:spLocks noGrp="1"/>
          </p:cNvSpPr>
          <p:nvPr>
            <p:ph type="dt" sz="half" idx="10"/>
          </p:nvPr>
        </p:nvSpPr>
        <p:spPr>
          <a:xfrm>
            <a:off x="457200" y="6400800"/>
            <a:ext cx="2133600" cy="320675"/>
          </a:xfrm>
        </p:spPr>
        <p:txBody>
          <a:bodyPr/>
          <a:lstStyle>
            <a:lvl1pPr>
              <a:defRPr/>
            </a:lvl1pPr>
          </a:lstStyle>
          <a:p>
            <a:endParaRPr lang="en-US"/>
          </a:p>
        </p:txBody>
      </p:sp>
      <p:sp>
        <p:nvSpPr>
          <p:cNvPr id="5" name="Marcador de pie de página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Marcador de número de diapositiva 5"/>
          <p:cNvSpPr>
            <a:spLocks noGrp="1"/>
          </p:cNvSpPr>
          <p:nvPr>
            <p:ph type="sldNum" sz="quarter" idx="12"/>
          </p:nvPr>
        </p:nvSpPr>
        <p:spPr>
          <a:xfrm>
            <a:off x="6553200" y="6400800"/>
            <a:ext cx="2133600" cy="320675"/>
          </a:xfrm>
        </p:spPr>
        <p:txBody>
          <a:bodyPr/>
          <a:lstStyle>
            <a:lvl1pPr>
              <a:defRPr/>
            </a:lvl1pPr>
          </a:lstStyle>
          <a:p>
            <a:fld id="{920AFC65-5A2B-4F10-AEC5-354E0B7F55F8}" type="slidenum">
              <a:rPr lang="en-US"/>
              <a:pPr/>
              <a:t>‹Nº›</a:t>
            </a:fld>
            <a:endParaRPr lang="en-US"/>
          </a:p>
        </p:txBody>
      </p:sp>
    </p:spTree>
    <p:extLst>
      <p:ext uri="{BB962C8B-B14F-4D97-AF65-F5344CB8AC3E}">
        <p14:creationId xmlns:p14="http://schemas.microsoft.com/office/powerpoint/2010/main" val="293448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fecha"/>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0CF824AB-47E7-429A-AA52-50A355766130}" type="slidenum">
              <a:rPr lang="en-US"/>
              <a:pPr/>
              <a:t>‹Nº›</a:t>
            </a:fld>
            <a:endParaRPr lang="en-US"/>
          </a:p>
        </p:txBody>
      </p:sp>
    </p:spTree>
    <p:extLst>
      <p:ext uri="{BB962C8B-B14F-4D97-AF65-F5344CB8AC3E}">
        <p14:creationId xmlns:p14="http://schemas.microsoft.com/office/powerpoint/2010/main" val="194723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C0FA5053-A266-4221-8D62-E0B7CB15D6D8}" type="slidenum">
              <a:rPr lang="en-US"/>
              <a:pPr/>
              <a:t>‹Nº›</a:t>
            </a:fld>
            <a:endParaRPr lang="en-US"/>
          </a:p>
        </p:txBody>
      </p:sp>
    </p:spTree>
    <p:extLst>
      <p:ext uri="{BB962C8B-B14F-4D97-AF65-F5344CB8AC3E}">
        <p14:creationId xmlns:p14="http://schemas.microsoft.com/office/powerpoint/2010/main" val="89137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E4EE0EA4-C320-4060-85B4-3E0C4500345B}" type="slidenum">
              <a:rPr lang="en-US"/>
              <a:pPr/>
              <a:t>‹Nº›</a:t>
            </a:fld>
            <a:endParaRPr lang="en-US"/>
          </a:p>
        </p:txBody>
      </p:sp>
    </p:spTree>
    <p:extLst>
      <p:ext uri="{BB962C8B-B14F-4D97-AF65-F5344CB8AC3E}">
        <p14:creationId xmlns:p14="http://schemas.microsoft.com/office/powerpoint/2010/main" val="157482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228725"/>
            <a:ext cx="4038600" cy="50958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228725"/>
            <a:ext cx="4038600" cy="50958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430F9903-5722-4E08-9E04-F360615D5270}" type="slidenum">
              <a:rPr lang="en-US"/>
              <a:pPr/>
              <a:t>‹Nº›</a:t>
            </a:fld>
            <a:endParaRPr lang="en-US"/>
          </a:p>
        </p:txBody>
      </p:sp>
    </p:spTree>
    <p:extLst>
      <p:ext uri="{BB962C8B-B14F-4D97-AF65-F5344CB8AC3E}">
        <p14:creationId xmlns:p14="http://schemas.microsoft.com/office/powerpoint/2010/main" val="77481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n-US"/>
          </a:p>
        </p:txBody>
      </p:sp>
      <p:sp>
        <p:nvSpPr>
          <p:cNvPr id="8" name="Marcador de pie de página 7"/>
          <p:cNvSpPr>
            <a:spLocks noGrp="1"/>
          </p:cNvSpPr>
          <p:nvPr>
            <p:ph type="ftr" sz="quarter" idx="11"/>
          </p:nvPr>
        </p:nvSpPr>
        <p:spPr/>
        <p:txBody>
          <a:bodyPr/>
          <a:lstStyle>
            <a:lvl1pPr>
              <a:defRPr/>
            </a:lvl1pPr>
          </a:lstStyle>
          <a:p>
            <a:endParaRPr lang="en-US"/>
          </a:p>
        </p:txBody>
      </p:sp>
      <p:sp>
        <p:nvSpPr>
          <p:cNvPr id="9" name="Marcador de número de diapositiva 8"/>
          <p:cNvSpPr>
            <a:spLocks noGrp="1"/>
          </p:cNvSpPr>
          <p:nvPr>
            <p:ph type="sldNum" sz="quarter" idx="12"/>
          </p:nvPr>
        </p:nvSpPr>
        <p:spPr/>
        <p:txBody>
          <a:bodyPr/>
          <a:lstStyle>
            <a:lvl1pPr>
              <a:defRPr/>
            </a:lvl1pPr>
          </a:lstStyle>
          <a:p>
            <a:fld id="{ABDC7C8D-373D-4DFC-9A94-B024FD9426DC}" type="slidenum">
              <a:rPr lang="en-US"/>
              <a:pPr/>
              <a:t>‹Nº›</a:t>
            </a:fld>
            <a:endParaRPr lang="en-US"/>
          </a:p>
        </p:txBody>
      </p:sp>
    </p:spTree>
    <p:extLst>
      <p:ext uri="{BB962C8B-B14F-4D97-AF65-F5344CB8AC3E}">
        <p14:creationId xmlns:p14="http://schemas.microsoft.com/office/powerpoint/2010/main" val="217083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n-US"/>
          </a:p>
        </p:txBody>
      </p:sp>
      <p:sp>
        <p:nvSpPr>
          <p:cNvPr id="4" name="Marcador de pie de página 3"/>
          <p:cNvSpPr>
            <a:spLocks noGrp="1"/>
          </p:cNvSpPr>
          <p:nvPr>
            <p:ph type="ftr" sz="quarter" idx="11"/>
          </p:nvPr>
        </p:nvSpPr>
        <p:spPr/>
        <p:txBody>
          <a:bodyPr/>
          <a:lstStyle>
            <a:lvl1pPr>
              <a:defRPr/>
            </a:lvl1pPr>
          </a:lstStyle>
          <a:p>
            <a:endParaRPr lang="en-US"/>
          </a:p>
        </p:txBody>
      </p:sp>
      <p:sp>
        <p:nvSpPr>
          <p:cNvPr id="5" name="Marcador de número de diapositiva 4"/>
          <p:cNvSpPr>
            <a:spLocks noGrp="1"/>
          </p:cNvSpPr>
          <p:nvPr>
            <p:ph type="sldNum" sz="quarter" idx="12"/>
          </p:nvPr>
        </p:nvSpPr>
        <p:spPr/>
        <p:txBody>
          <a:bodyPr/>
          <a:lstStyle>
            <a:lvl1pPr>
              <a:defRPr/>
            </a:lvl1pPr>
          </a:lstStyle>
          <a:p>
            <a:fld id="{CE4DEDFE-D6A3-4C47-88BF-C7B53F00F765}" type="slidenum">
              <a:rPr lang="en-US"/>
              <a:pPr/>
              <a:t>‹Nº›</a:t>
            </a:fld>
            <a:endParaRPr lang="en-US"/>
          </a:p>
        </p:txBody>
      </p:sp>
    </p:spTree>
    <p:extLst>
      <p:ext uri="{BB962C8B-B14F-4D97-AF65-F5344CB8AC3E}">
        <p14:creationId xmlns:p14="http://schemas.microsoft.com/office/powerpoint/2010/main" val="211994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a:p>
        </p:txBody>
      </p:sp>
      <p:sp>
        <p:nvSpPr>
          <p:cNvPr id="3" name="Marcador de pie de página 2"/>
          <p:cNvSpPr>
            <a:spLocks noGrp="1"/>
          </p:cNvSpPr>
          <p:nvPr>
            <p:ph type="ftr" sz="quarter" idx="11"/>
          </p:nvPr>
        </p:nvSpPr>
        <p:spPr/>
        <p:txBody>
          <a:bodyPr/>
          <a:lstStyle>
            <a:lvl1pPr>
              <a:defRPr/>
            </a:lvl1pPr>
          </a:lstStyle>
          <a:p>
            <a:endParaRPr lang="en-US"/>
          </a:p>
        </p:txBody>
      </p:sp>
      <p:sp>
        <p:nvSpPr>
          <p:cNvPr id="4" name="Marcador de número de diapositiva 3"/>
          <p:cNvSpPr>
            <a:spLocks noGrp="1"/>
          </p:cNvSpPr>
          <p:nvPr>
            <p:ph type="sldNum" sz="quarter" idx="12"/>
          </p:nvPr>
        </p:nvSpPr>
        <p:spPr/>
        <p:txBody>
          <a:bodyPr/>
          <a:lstStyle>
            <a:lvl1pPr>
              <a:defRPr/>
            </a:lvl1pPr>
          </a:lstStyle>
          <a:p>
            <a:fld id="{4296B1D6-332D-4DBA-A5C2-953791771992}" type="slidenum">
              <a:rPr lang="en-US"/>
              <a:pPr/>
              <a:t>‹Nº›</a:t>
            </a:fld>
            <a:endParaRPr lang="en-US"/>
          </a:p>
        </p:txBody>
      </p:sp>
    </p:spTree>
    <p:extLst>
      <p:ext uri="{BB962C8B-B14F-4D97-AF65-F5344CB8AC3E}">
        <p14:creationId xmlns:p14="http://schemas.microsoft.com/office/powerpoint/2010/main" val="399011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F5DE75B3-65AE-41E7-9B50-3D52D13F40DB}" type="slidenum">
              <a:rPr lang="en-US"/>
              <a:pPr/>
              <a:t>‹Nº›</a:t>
            </a:fld>
            <a:endParaRPr lang="en-US"/>
          </a:p>
        </p:txBody>
      </p:sp>
    </p:spTree>
    <p:extLst>
      <p:ext uri="{BB962C8B-B14F-4D97-AF65-F5344CB8AC3E}">
        <p14:creationId xmlns:p14="http://schemas.microsoft.com/office/powerpoint/2010/main" val="150422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167008A9-ABD8-4A52-9294-9B35C693EBC3}" type="slidenum">
              <a:rPr lang="en-US"/>
              <a:pPr/>
              <a:t>‹Nº›</a:t>
            </a:fld>
            <a:endParaRPr lang="en-US"/>
          </a:p>
        </p:txBody>
      </p:sp>
    </p:spTree>
    <p:extLst>
      <p:ext uri="{BB962C8B-B14F-4D97-AF65-F5344CB8AC3E}">
        <p14:creationId xmlns:p14="http://schemas.microsoft.com/office/powerpoint/2010/main" val="422298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3"/>
            <a:ext cx="9144000" cy="931862"/>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040" name="Group 16"/>
          <p:cNvGrpSpPr>
            <a:grpSpLocks/>
          </p:cNvGrpSpPr>
          <p:nvPr/>
        </p:nvGrpSpPr>
        <p:grpSpPr bwMode="auto">
          <a:xfrm>
            <a:off x="-12700" y="0"/>
            <a:ext cx="9150350" cy="1012825"/>
            <a:chOff x="476" y="-638"/>
            <a:chExt cx="5764" cy="638"/>
          </a:xfrm>
        </p:grpSpPr>
        <p:sp>
          <p:nvSpPr>
            <p:cNvPr id="1041" name="Oval 17"/>
            <p:cNvSpPr>
              <a:spLocks noChangeArrowheads="1"/>
            </p:cNvSpPr>
            <p:nvPr userDrawn="1"/>
          </p:nvSpPr>
          <p:spPr bwMode="gray">
            <a:xfrm>
              <a:off x="555" y="-28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2" name="Oval 18"/>
            <p:cNvSpPr>
              <a:spLocks noChangeArrowheads="1"/>
            </p:cNvSpPr>
            <p:nvPr userDrawn="1"/>
          </p:nvSpPr>
          <p:spPr bwMode="gray">
            <a:xfrm>
              <a:off x="553" y="-5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3" name="Oval 19"/>
            <p:cNvSpPr>
              <a:spLocks noChangeArrowheads="1"/>
            </p:cNvSpPr>
            <p:nvPr userDrawn="1"/>
          </p:nvSpPr>
          <p:spPr bwMode="gray">
            <a:xfrm>
              <a:off x="843" y="-42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 name="Oval 20"/>
            <p:cNvSpPr>
              <a:spLocks noChangeArrowheads="1"/>
            </p:cNvSpPr>
            <p:nvPr userDrawn="1"/>
          </p:nvSpPr>
          <p:spPr bwMode="gray">
            <a:xfrm>
              <a:off x="843" y="-13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 name="Oval 21"/>
            <p:cNvSpPr>
              <a:spLocks noChangeArrowheads="1"/>
            </p:cNvSpPr>
            <p:nvPr userDrawn="1"/>
          </p:nvSpPr>
          <p:spPr bwMode="gray">
            <a:xfrm>
              <a:off x="1113" y="-28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6" name="Oval 22"/>
            <p:cNvSpPr>
              <a:spLocks noChangeArrowheads="1"/>
            </p:cNvSpPr>
            <p:nvPr userDrawn="1"/>
          </p:nvSpPr>
          <p:spPr bwMode="gray">
            <a:xfrm>
              <a:off x="1249" y="-1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7"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48"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49"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50"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51"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52"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53"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54"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55"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56"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57"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58"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59" name="Oval 35"/>
            <p:cNvSpPr>
              <a:spLocks noChangeArrowheads="1"/>
            </p:cNvSpPr>
            <p:nvPr userDrawn="1"/>
          </p:nvSpPr>
          <p:spPr bwMode="gray">
            <a:xfrm>
              <a:off x="1392" y="-28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0" name="Oval 36"/>
            <p:cNvSpPr>
              <a:spLocks noChangeArrowheads="1"/>
            </p:cNvSpPr>
            <p:nvPr userDrawn="1"/>
          </p:nvSpPr>
          <p:spPr bwMode="gray">
            <a:xfrm>
              <a:off x="1390" y="-5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1" name="Oval 37"/>
            <p:cNvSpPr>
              <a:spLocks noChangeArrowheads="1"/>
            </p:cNvSpPr>
            <p:nvPr userDrawn="1"/>
          </p:nvSpPr>
          <p:spPr bwMode="gray">
            <a:xfrm>
              <a:off x="1680" y="-42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2" name="Oval 38"/>
            <p:cNvSpPr>
              <a:spLocks noChangeArrowheads="1"/>
            </p:cNvSpPr>
            <p:nvPr userDrawn="1"/>
          </p:nvSpPr>
          <p:spPr bwMode="gray">
            <a:xfrm>
              <a:off x="1680" y="-54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3" name="Oval 39"/>
            <p:cNvSpPr>
              <a:spLocks noChangeArrowheads="1"/>
            </p:cNvSpPr>
            <p:nvPr userDrawn="1"/>
          </p:nvSpPr>
          <p:spPr bwMode="gray">
            <a:xfrm>
              <a:off x="1950" y="-28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4" name="Oval 40"/>
            <p:cNvSpPr>
              <a:spLocks noChangeArrowheads="1"/>
            </p:cNvSpPr>
            <p:nvPr userDrawn="1"/>
          </p:nvSpPr>
          <p:spPr bwMode="gray">
            <a:xfrm>
              <a:off x="2086" y="-14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5" name="Oval 41"/>
            <p:cNvSpPr>
              <a:spLocks noChangeArrowheads="1"/>
            </p:cNvSpPr>
            <p:nvPr userDrawn="1"/>
          </p:nvSpPr>
          <p:spPr bwMode="gray">
            <a:xfrm>
              <a:off x="2224" y="-28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6" name="Oval 42"/>
            <p:cNvSpPr>
              <a:spLocks noChangeArrowheads="1"/>
            </p:cNvSpPr>
            <p:nvPr userDrawn="1"/>
          </p:nvSpPr>
          <p:spPr bwMode="gray">
            <a:xfrm>
              <a:off x="2222" y="-54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7" name="Oval 43"/>
            <p:cNvSpPr>
              <a:spLocks noChangeArrowheads="1"/>
            </p:cNvSpPr>
            <p:nvPr userDrawn="1"/>
          </p:nvSpPr>
          <p:spPr bwMode="gray">
            <a:xfrm>
              <a:off x="2512" y="-42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8" name="Oval 44"/>
            <p:cNvSpPr>
              <a:spLocks noChangeArrowheads="1"/>
            </p:cNvSpPr>
            <p:nvPr userDrawn="1"/>
          </p:nvSpPr>
          <p:spPr bwMode="gray">
            <a:xfrm>
              <a:off x="2512" y="-153"/>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9" name="Oval 45"/>
            <p:cNvSpPr>
              <a:spLocks noChangeArrowheads="1"/>
            </p:cNvSpPr>
            <p:nvPr userDrawn="1"/>
          </p:nvSpPr>
          <p:spPr bwMode="gray">
            <a:xfrm>
              <a:off x="2782" y="-28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0" name="Oval 46"/>
            <p:cNvSpPr>
              <a:spLocks noChangeArrowheads="1"/>
            </p:cNvSpPr>
            <p:nvPr userDrawn="1"/>
          </p:nvSpPr>
          <p:spPr bwMode="gray">
            <a:xfrm>
              <a:off x="2918" y="-15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071" name="Group 47"/>
            <p:cNvGrpSpPr>
              <a:grpSpLocks/>
            </p:cNvGrpSpPr>
            <p:nvPr userDrawn="1"/>
          </p:nvGrpSpPr>
          <p:grpSpPr bwMode="auto">
            <a:xfrm>
              <a:off x="2246" y="-638"/>
              <a:ext cx="1532" cy="635"/>
              <a:chOff x="-765" y="-1448"/>
              <a:chExt cx="1532" cy="2896"/>
            </a:xfrm>
          </p:grpSpPr>
          <p:sp>
            <p:nvSpPr>
              <p:cNvPr id="1072" name="Line 48"/>
              <p:cNvSpPr>
                <a:spLocks noChangeShapeType="1"/>
              </p:cNvSpPr>
              <p:nvPr userDrawn="1"/>
            </p:nvSpPr>
            <p:spPr bwMode="gray">
              <a:xfrm>
                <a:off x="-765"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73" name="Line 49"/>
              <p:cNvSpPr>
                <a:spLocks noChangeShapeType="1"/>
              </p:cNvSpPr>
              <p:nvPr userDrawn="1"/>
            </p:nvSpPr>
            <p:spPr bwMode="gray">
              <a:xfrm>
                <a:off x="-614"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74" name="Line 50"/>
              <p:cNvSpPr>
                <a:spLocks noChangeShapeType="1"/>
              </p:cNvSpPr>
              <p:nvPr userDrawn="1"/>
            </p:nvSpPr>
            <p:spPr bwMode="gray">
              <a:xfrm>
                <a:off x="-478"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75" name="Line 51"/>
              <p:cNvSpPr>
                <a:spLocks noChangeShapeType="1"/>
              </p:cNvSpPr>
              <p:nvPr userDrawn="1"/>
            </p:nvSpPr>
            <p:spPr bwMode="gray">
              <a:xfrm>
                <a:off x="-342" y="-1441"/>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76" name="Line 52"/>
              <p:cNvSpPr>
                <a:spLocks noChangeShapeType="1"/>
              </p:cNvSpPr>
              <p:nvPr userDrawn="1"/>
            </p:nvSpPr>
            <p:spPr bwMode="gray">
              <a:xfrm>
                <a:off x="-206" y="-1441"/>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77" name="Line 53"/>
              <p:cNvSpPr>
                <a:spLocks noChangeShapeType="1"/>
              </p:cNvSpPr>
              <p:nvPr userDrawn="1"/>
            </p:nvSpPr>
            <p:spPr bwMode="gray">
              <a:xfrm>
                <a:off x="-70" y="-144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78" name="Line 54"/>
              <p:cNvSpPr>
                <a:spLocks noChangeShapeType="1"/>
              </p:cNvSpPr>
              <p:nvPr userDrawn="1"/>
            </p:nvSpPr>
            <p:spPr bwMode="gray">
              <a:xfrm>
                <a:off x="72"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79" name="Line 55"/>
              <p:cNvSpPr>
                <a:spLocks noChangeShapeType="1"/>
              </p:cNvSpPr>
              <p:nvPr userDrawn="1"/>
            </p:nvSpPr>
            <p:spPr bwMode="gray">
              <a:xfrm>
                <a:off x="223"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80" name="Line 56"/>
              <p:cNvSpPr>
                <a:spLocks noChangeShapeType="1"/>
              </p:cNvSpPr>
              <p:nvPr userDrawn="1"/>
            </p:nvSpPr>
            <p:spPr bwMode="gray">
              <a:xfrm>
                <a:off x="359"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81" name="Line 57"/>
              <p:cNvSpPr>
                <a:spLocks noChangeShapeType="1"/>
              </p:cNvSpPr>
              <p:nvPr userDrawn="1"/>
            </p:nvSpPr>
            <p:spPr bwMode="gray">
              <a:xfrm>
                <a:off x="495" y="-143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82" name="Line 58"/>
              <p:cNvSpPr>
                <a:spLocks noChangeShapeType="1"/>
              </p:cNvSpPr>
              <p:nvPr userDrawn="1"/>
            </p:nvSpPr>
            <p:spPr bwMode="gray">
              <a:xfrm>
                <a:off x="631" y="-143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83" name="Line 59"/>
              <p:cNvSpPr>
                <a:spLocks noChangeShapeType="1"/>
              </p:cNvSpPr>
              <p:nvPr userDrawn="1"/>
            </p:nvSpPr>
            <p:spPr bwMode="gray">
              <a:xfrm>
                <a:off x="767"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1084" name="Oval 60"/>
            <p:cNvSpPr>
              <a:spLocks noChangeArrowheads="1"/>
            </p:cNvSpPr>
            <p:nvPr userDrawn="1"/>
          </p:nvSpPr>
          <p:spPr bwMode="gray">
            <a:xfrm>
              <a:off x="3061" y="-41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85" name="Oval 61"/>
            <p:cNvSpPr>
              <a:spLocks noChangeArrowheads="1"/>
            </p:cNvSpPr>
            <p:nvPr userDrawn="1"/>
          </p:nvSpPr>
          <p:spPr bwMode="gray">
            <a:xfrm>
              <a:off x="3059" y="-5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86" name="Oval 62"/>
            <p:cNvSpPr>
              <a:spLocks noChangeArrowheads="1"/>
            </p:cNvSpPr>
            <p:nvPr userDrawn="1"/>
          </p:nvSpPr>
          <p:spPr bwMode="gray">
            <a:xfrm>
              <a:off x="3349" y="-41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87" name="Oval 63"/>
            <p:cNvSpPr>
              <a:spLocks noChangeArrowheads="1"/>
            </p:cNvSpPr>
            <p:nvPr userDrawn="1"/>
          </p:nvSpPr>
          <p:spPr bwMode="gray">
            <a:xfrm>
              <a:off x="3349" y="-543"/>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88" name="Oval 64"/>
            <p:cNvSpPr>
              <a:spLocks noChangeArrowheads="1"/>
            </p:cNvSpPr>
            <p:nvPr userDrawn="1"/>
          </p:nvSpPr>
          <p:spPr bwMode="gray">
            <a:xfrm>
              <a:off x="3619" y="-28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89" name="Oval 65"/>
            <p:cNvSpPr>
              <a:spLocks noChangeArrowheads="1"/>
            </p:cNvSpPr>
            <p:nvPr userDrawn="1"/>
          </p:nvSpPr>
          <p:spPr bwMode="gray">
            <a:xfrm>
              <a:off x="3755" y="-1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90" name="Oval 66"/>
            <p:cNvSpPr>
              <a:spLocks noChangeArrowheads="1"/>
            </p:cNvSpPr>
            <p:nvPr userDrawn="1"/>
          </p:nvSpPr>
          <p:spPr bwMode="gray">
            <a:xfrm>
              <a:off x="3913" y="-27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91" name="Oval 67"/>
            <p:cNvSpPr>
              <a:spLocks noChangeArrowheads="1"/>
            </p:cNvSpPr>
            <p:nvPr userDrawn="1"/>
          </p:nvSpPr>
          <p:spPr bwMode="gray">
            <a:xfrm>
              <a:off x="3911" y="-54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92" name="Oval 68"/>
            <p:cNvSpPr>
              <a:spLocks noChangeArrowheads="1"/>
            </p:cNvSpPr>
            <p:nvPr userDrawn="1"/>
          </p:nvSpPr>
          <p:spPr bwMode="gray">
            <a:xfrm>
              <a:off x="4201" y="-45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93" name="Oval 69"/>
            <p:cNvSpPr>
              <a:spLocks noChangeArrowheads="1"/>
            </p:cNvSpPr>
            <p:nvPr userDrawn="1"/>
          </p:nvSpPr>
          <p:spPr bwMode="gray">
            <a:xfrm>
              <a:off x="4201" y="-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94" name="Oval 70"/>
            <p:cNvSpPr>
              <a:spLocks noChangeArrowheads="1"/>
            </p:cNvSpPr>
            <p:nvPr userDrawn="1"/>
          </p:nvSpPr>
          <p:spPr bwMode="gray">
            <a:xfrm>
              <a:off x="4471" y="-29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95" name="Oval 71"/>
            <p:cNvSpPr>
              <a:spLocks noChangeArrowheads="1"/>
            </p:cNvSpPr>
            <p:nvPr userDrawn="1"/>
          </p:nvSpPr>
          <p:spPr bwMode="gray">
            <a:xfrm>
              <a:off x="4607" y="-15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096" name="Group 72"/>
            <p:cNvGrpSpPr>
              <a:grpSpLocks/>
            </p:cNvGrpSpPr>
            <p:nvPr userDrawn="1"/>
          </p:nvGrpSpPr>
          <p:grpSpPr bwMode="auto">
            <a:xfrm>
              <a:off x="3935" y="-638"/>
              <a:ext cx="1532" cy="635"/>
              <a:chOff x="-765" y="-1448"/>
              <a:chExt cx="1532" cy="2896"/>
            </a:xfrm>
          </p:grpSpPr>
          <p:sp>
            <p:nvSpPr>
              <p:cNvPr id="1097" name="Line 73"/>
              <p:cNvSpPr>
                <a:spLocks noChangeShapeType="1"/>
              </p:cNvSpPr>
              <p:nvPr userDrawn="1"/>
            </p:nvSpPr>
            <p:spPr bwMode="gray">
              <a:xfrm>
                <a:off x="-765"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98" name="Line 74"/>
              <p:cNvSpPr>
                <a:spLocks noChangeShapeType="1"/>
              </p:cNvSpPr>
              <p:nvPr userDrawn="1"/>
            </p:nvSpPr>
            <p:spPr bwMode="gray">
              <a:xfrm>
                <a:off x="-614"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99" name="Line 75"/>
              <p:cNvSpPr>
                <a:spLocks noChangeShapeType="1"/>
              </p:cNvSpPr>
              <p:nvPr userDrawn="1"/>
            </p:nvSpPr>
            <p:spPr bwMode="gray">
              <a:xfrm>
                <a:off x="-478"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00" name="Line 76"/>
              <p:cNvSpPr>
                <a:spLocks noChangeShapeType="1"/>
              </p:cNvSpPr>
              <p:nvPr userDrawn="1"/>
            </p:nvSpPr>
            <p:spPr bwMode="gray">
              <a:xfrm>
                <a:off x="-342" y="-1441"/>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01" name="Line 77"/>
              <p:cNvSpPr>
                <a:spLocks noChangeShapeType="1"/>
              </p:cNvSpPr>
              <p:nvPr userDrawn="1"/>
            </p:nvSpPr>
            <p:spPr bwMode="gray">
              <a:xfrm>
                <a:off x="-206" y="-1441"/>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02" name="Line 78"/>
              <p:cNvSpPr>
                <a:spLocks noChangeShapeType="1"/>
              </p:cNvSpPr>
              <p:nvPr userDrawn="1"/>
            </p:nvSpPr>
            <p:spPr bwMode="gray">
              <a:xfrm>
                <a:off x="-70" y="-144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03" name="Line 79"/>
              <p:cNvSpPr>
                <a:spLocks noChangeShapeType="1"/>
              </p:cNvSpPr>
              <p:nvPr userDrawn="1"/>
            </p:nvSpPr>
            <p:spPr bwMode="gray">
              <a:xfrm>
                <a:off x="72"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04" name="Line 80"/>
              <p:cNvSpPr>
                <a:spLocks noChangeShapeType="1"/>
              </p:cNvSpPr>
              <p:nvPr userDrawn="1"/>
            </p:nvSpPr>
            <p:spPr bwMode="gray">
              <a:xfrm>
                <a:off x="223"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05" name="Line 81"/>
              <p:cNvSpPr>
                <a:spLocks noChangeShapeType="1"/>
              </p:cNvSpPr>
              <p:nvPr userDrawn="1"/>
            </p:nvSpPr>
            <p:spPr bwMode="gray">
              <a:xfrm>
                <a:off x="359"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06" name="Line 82"/>
              <p:cNvSpPr>
                <a:spLocks noChangeShapeType="1"/>
              </p:cNvSpPr>
              <p:nvPr userDrawn="1"/>
            </p:nvSpPr>
            <p:spPr bwMode="gray">
              <a:xfrm>
                <a:off x="495" y="-143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07" name="Line 83"/>
              <p:cNvSpPr>
                <a:spLocks noChangeShapeType="1"/>
              </p:cNvSpPr>
              <p:nvPr userDrawn="1"/>
            </p:nvSpPr>
            <p:spPr bwMode="gray">
              <a:xfrm>
                <a:off x="631" y="-143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08" name="Line 84"/>
              <p:cNvSpPr>
                <a:spLocks noChangeShapeType="1"/>
              </p:cNvSpPr>
              <p:nvPr userDrawn="1"/>
            </p:nvSpPr>
            <p:spPr bwMode="gray">
              <a:xfrm>
                <a:off x="767"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1109" name="Oval 85"/>
            <p:cNvSpPr>
              <a:spLocks noChangeArrowheads="1"/>
            </p:cNvSpPr>
            <p:nvPr userDrawn="1"/>
          </p:nvSpPr>
          <p:spPr bwMode="gray">
            <a:xfrm>
              <a:off x="4750" y="-3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10" name="Oval 86"/>
            <p:cNvSpPr>
              <a:spLocks noChangeArrowheads="1"/>
            </p:cNvSpPr>
            <p:nvPr userDrawn="1"/>
          </p:nvSpPr>
          <p:spPr bwMode="gray">
            <a:xfrm>
              <a:off x="4748" y="-5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11" name="Oval 87"/>
            <p:cNvSpPr>
              <a:spLocks noChangeArrowheads="1"/>
            </p:cNvSpPr>
            <p:nvPr userDrawn="1"/>
          </p:nvSpPr>
          <p:spPr bwMode="gray">
            <a:xfrm>
              <a:off x="5038" y="-42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12" name="Oval 88"/>
            <p:cNvSpPr>
              <a:spLocks noChangeArrowheads="1"/>
            </p:cNvSpPr>
            <p:nvPr userDrawn="1"/>
          </p:nvSpPr>
          <p:spPr bwMode="gray">
            <a:xfrm>
              <a:off x="5038" y="-543"/>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13" name="Oval 89"/>
            <p:cNvSpPr>
              <a:spLocks noChangeArrowheads="1"/>
            </p:cNvSpPr>
            <p:nvPr userDrawn="1"/>
          </p:nvSpPr>
          <p:spPr bwMode="gray">
            <a:xfrm>
              <a:off x="5308" y="-28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14" name="Oval 90"/>
            <p:cNvSpPr>
              <a:spLocks noChangeArrowheads="1"/>
            </p:cNvSpPr>
            <p:nvPr userDrawn="1"/>
          </p:nvSpPr>
          <p:spPr bwMode="gray">
            <a:xfrm>
              <a:off x="5444" y="-1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15" name="Oval 91"/>
            <p:cNvSpPr>
              <a:spLocks noChangeArrowheads="1"/>
            </p:cNvSpPr>
            <p:nvPr userDrawn="1"/>
          </p:nvSpPr>
          <p:spPr bwMode="gray">
            <a:xfrm>
              <a:off x="5580" y="-28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16" name="Oval 92"/>
            <p:cNvSpPr>
              <a:spLocks noChangeArrowheads="1"/>
            </p:cNvSpPr>
            <p:nvPr userDrawn="1"/>
          </p:nvSpPr>
          <p:spPr bwMode="gray">
            <a:xfrm>
              <a:off x="5578" y="-5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17" name="Oval 93"/>
            <p:cNvSpPr>
              <a:spLocks noChangeArrowheads="1"/>
            </p:cNvSpPr>
            <p:nvPr userDrawn="1"/>
          </p:nvSpPr>
          <p:spPr bwMode="gray">
            <a:xfrm>
              <a:off x="5868" y="-42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18" name="Oval 94"/>
            <p:cNvSpPr>
              <a:spLocks noChangeArrowheads="1"/>
            </p:cNvSpPr>
            <p:nvPr userDrawn="1"/>
          </p:nvSpPr>
          <p:spPr bwMode="gray">
            <a:xfrm>
              <a:off x="5868" y="-15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19" name="Oval 95"/>
            <p:cNvSpPr>
              <a:spLocks noChangeArrowheads="1"/>
            </p:cNvSpPr>
            <p:nvPr userDrawn="1"/>
          </p:nvSpPr>
          <p:spPr bwMode="gray">
            <a:xfrm>
              <a:off x="6138" y="-28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2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2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2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2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2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2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2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2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2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1129" name="Rectangle 105"/>
          <p:cNvSpPr>
            <a:spLocks noChangeArrowheads="1"/>
          </p:cNvSpPr>
          <p:nvPr/>
        </p:nvSpPr>
        <p:spPr bwMode="gray">
          <a:xfrm>
            <a:off x="0" y="800100"/>
            <a:ext cx="9144000" cy="301625"/>
          </a:xfrm>
          <a:prstGeom prst="rect">
            <a:avLst/>
          </a:prstGeom>
          <a:gradFill rotWithShape="1">
            <a:gsLst>
              <a:gs pos="0">
                <a:schemeClr val="tx1">
                  <a:gamma/>
                  <a:shade val="46275"/>
                  <a:invGamma/>
                </a:schemeClr>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30" name="Oval 106" descr="06_original_w"/>
          <p:cNvSpPr>
            <a:spLocks noChangeArrowheads="1"/>
          </p:cNvSpPr>
          <p:nvPr/>
        </p:nvSpPr>
        <p:spPr bwMode="gray">
          <a:xfrm>
            <a:off x="7956550" y="404813"/>
            <a:ext cx="936625" cy="1008062"/>
          </a:xfrm>
          <a:prstGeom prst="ellipse">
            <a:avLst/>
          </a:prstGeom>
          <a:blipFill dpi="0" rotWithShape="1">
            <a:blip r:embed="rId15"/>
            <a:srcRect/>
            <a:stretch>
              <a:fillRect/>
            </a:stretch>
          </a:blip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 name="Rectangle 3"/>
          <p:cNvSpPr>
            <a:spLocks noGrp="1" noChangeArrowheads="1"/>
          </p:cNvSpPr>
          <p:nvPr>
            <p:ph type="body" idx="1"/>
          </p:nvPr>
        </p:nvSpPr>
        <p:spPr bwMode="auto">
          <a:xfrm>
            <a:off x="457200" y="1228725"/>
            <a:ext cx="82296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50174F80-6501-4A65-8DAD-C236972A3542}" type="slidenum">
              <a:rPr lang="en-US"/>
              <a:pPr/>
              <a:t>‹Nº›</a:t>
            </a:fld>
            <a:endParaRPr lang="en-US"/>
          </a:p>
        </p:txBody>
      </p:sp>
      <p:sp>
        <p:nvSpPr>
          <p:cNvPr id="1026" name="Rectangle 2"/>
          <p:cNvSpPr>
            <a:spLocks noGrp="1" noChangeArrowheads="1"/>
          </p:cNvSpPr>
          <p:nvPr>
            <p:ph type="title"/>
          </p:nvPr>
        </p:nvSpPr>
        <p:spPr bwMode="black">
          <a:xfrm>
            <a:off x="457200" y="2286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4.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 Id="rId9" Type="http://schemas.openxmlformats.org/officeDocument/2006/relationships/image" Target="../media/image16.png"/></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5.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6.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5536" y="404664"/>
            <a:ext cx="2376264" cy="461665"/>
          </a:xfrm>
          <a:prstGeom prst="rect">
            <a:avLst/>
          </a:prstGeom>
          <a:solidFill>
            <a:schemeClr val="bg1"/>
          </a:solidFill>
          <a:ln w="19050">
            <a:solidFill>
              <a:schemeClr val="tx2"/>
            </a:solidFill>
          </a:ln>
        </p:spPr>
        <p:txBody>
          <a:bodyPr wrap="square" rtlCol="0">
            <a:spAutoFit/>
          </a:bodyPr>
          <a:lstStyle/>
          <a:p>
            <a:pPr algn="ctr"/>
            <a:r>
              <a:rPr lang="es-ES" sz="2400" dirty="0" smtClean="0">
                <a:solidFill>
                  <a:srgbClr val="002060"/>
                </a:solidFill>
                <a:effectLst>
                  <a:outerShdw blurRad="38100" dist="38100" dir="2700000" algn="tl">
                    <a:srgbClr val="000000">
                      <a:alpha val="43137"/>
                    </a:srgbClr>
                  </a:outerShdw>
                </a:effectLst>
              </a:rPr>
              <a:t>PRE-GRADO</a:t>
            </a:r>
            <a:endParaRPr lang="es-ES" sz="2400" dirty="0">
              <a:solidFill>
                <a:srgbClr val="002060"/>
              </a:solidFill>
              <a:effectLst>
                <a:outerShdw blurRad="38100" dist="38100" dir="2700000" algn="tl">
                  <a:srgbClr val="000000">
                    <a:alpha val="43137"/>
                  </a:srgbClr>
                </a:outerShdw>
              </a:effectLst>
            </a:endParaRPr>
          </a:p>
        </p:txBody>
      </p:sp>
      <p:sp>
        <p:nvSpPr>
          <p:cNvPr id="8" name="Text Box 4"/>
          <p:cNvSpPr txBox="1">
            <a:spLocks noChangeArrowheads="1"/>
          </p:cNvSpPr>
          <p:nvPr/>
        </p:nvSpPr>
        <p:spPr bwMode="white">
          <a:xfrm>
            <a:off x="2209800" y="2246313"/>
            <a:ext cx="48824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r>
              <a:rPr lang="es-MX" sz="1400" dirty="0">
                <a:solidFill>
                  <a:schemeClr val="bg1"/>
                </a:solidFill>
                <a:latin typeface="Verdana" panose="020B0604030504040204" pitchFamily="34" charset="0"/>
              </a:rPr>
              <a:t>DISCIPLINA: Metodología de la Investigación</a:t>
            </a:r>
            <a:endParaRPr lang="es-ES" sz="1400" dirty="0">
              <a:solidFill>
                <a:schemeClr val="bg1"/>
              </a:solidFill>
              <a:latin typeface="Verdana" panose="020B0604030504040204" pitchFamily="34" charset="0"/>
            </a:endParaRPr>
          </a:p>
        </p:txBody>
      </p:sp>
      <p:sp>
        <p:nvSpPr>
          <p:cNvPr id="6" name="Rectangle 2"/>
          <p:cNvSpPr>
            <a:spLocks noGrp="1" noChangeArrowheads="1"/>
          </p:cNvSpPr>
          <p:nvPr>
            <p:ph type="ctrTitle"/>
          </p:nvPr>
        </p:nvSpPr>
        <p:spPr>
          <a:xfrm>
            <a:off x="330560" y="3356992"/>
            <a:ext cx="7985856" cy="2592288"/>
          </a:xfrm>
          <a:noFill/>
        </p:spPr>
        <p:txBody>
          <a:bodyPr/>
          <a:lstStyle/>
          <a:p>
            <a:pPr algn="l"/>
            <a:r>
              <a:rPr lang="es-ES" sz="2000" b="1" dirty="0"/>
              <a:t>CARRERA: </a:t>
            </a:r>
            <a:r>
              <a:rPr lang="es-ES" sz="2000" dirty="0"/>
              <a:t>Medicina (Plan E).</a:t>
            </a:r>
            <a:br>
              <a:rPr lang="es-ES" sz="2000" dirty="0"/>
            </a:br>
            <a:r>
              <a:rPr lang="es-ES" sz="2000" b="1" dirty="0"/>
              <a:t>ASIGNATURA: </a:t>
            </a:r>
            <a:r>
              <a:rPr lang="es-ES" sz="2000" dirty="0"/>
              <a:t>Metodología de la investigación </a:t>
            </a:r>
            <a:br>
              <a:rPr lang="es-ES" sz="2000" dirty="0"/>
            </a:br>
            <a:r>
              <a:rPr lang="es-ES" sz="2000" b="1" dirty="0"/>
              <a:t>MODALIDAD:</a:t>
            </a:r>
            <a:r>
              <a:rPr lang="es-ES" sz="2000" dirty="0"/>
              <a:t> Curso Regular Diurno</a:t>
            </a:r>
            <a:br>
              <a:rPr lang="es-ES" sz="2000" dirty="0"/>
            </a:br>
            <a:r>
              <a:rPr lang="es-ES" sz="2000" b="1" dirty="0"/>
              <a:t>Año ACADEMICO</a:t>
            </a:r>
            <a:r>
              <a:rPr lang="es-ES" sz="2000" dirty="0"/>
              <a:t>: 1</a:t>
            </a:r>
            <a:r>
              <a:rPr lang="es-ES" sz="2000" baseline="30000" dirty="0"/>
              <a:t>ero</a:t>
            </a:r>
            <a:r>
              <a:rPr lang="es-ES" sz="2000" dirty="0"/>
              <a:t/>
            </a:r>
            <a:br>
              <a:rPr lang="es-ES" sz="2000" dirty="0"/>
            </a:br>
            <a:r>
              <a:rPr lang="es-ES" sz="2000" b="1" dirty="0"/>
              <a:t>SEMESTRE: </a:t>
            </a:r>
            <a:r>
              <a:rPr lang="es-ES" sz="2000" dirty="0"/>
              <a:t>2</a:t>
            </a:r>
            <a:r>
              <a:rPr lang="es-ES" sz="2000" baseline="30000" dirty="0"/>
              <a:t>do</a:t>
            </a:r>
            <a:r>
              <a:rPr lang="es-ES" sz="2000" dirty="0"/>
              <a:t/>
            </a:r>
            <a:br>
              <a:rPr lang="es-ES" sz="2000" dirty="0"/>
            </a:br>
            <a:r>
              <a:rPr lang="es-MX" altLang="es-ES" sz="2000" b="1" dirty="0"/>
              <a:t>TIEMPO: </a:t>
            </a:r>
            <a:r>
              <a:rPr lang="es-MX" altLang="es-ES" sz="2000" dirty="0"/>
              <a:t>100 Minutos</a:t>
            </a:r>
            <a:r>
              <a:rPr lang="es-MX" altLang="es-ES" sz="2000" b="1" dirty="0"/>
              <a:t/>
            </a:r>
            <a:br>
              <a:rPr lang="es-MX" altLang="es-ES" sz="2000" b="1" dirty="0"/>
            </a:br>
            <a:r>
              <a:rPr lang="es-MX" altLang="es-ES" sz="2000" b="1" dirty="0"/>
              <a:t>FOE: </a:t>
            </a:r>
            <a:r>
              <a:rPr lang="es-MX" altLang="es-ES" sz="2000" dirty="0"/>
              <a:t>Conferencia.</a:t>
            </a:r>
            <a:r>
              <a:rPr lang="es-MX" altLang="es-ES" sz="2000" b="1" dirty="0"/>
              <a:t/>
            </a:r>
            <a:br>
              <a:rPr lang="es-MX" altLang="es-ES" sz="2000" b="1" dirty="0"/>
            </a:br>
            <a:r>
              <a:rPr lang="es-MX" altLang="es-ES" sz="2000" b="1" dirty="0"/>
              <a:t>TEMA 1: </a:t>
            </a:r>
            <a:r>
              <a:rPr lang="es-MX" altLang="es-ES" sz="2000" dirty="0"/>
              <a:t>Introducción a la Metodología de la Investigación.</a:t>
            </a:r>
            <a:endParaRPr lang="en-US" altLang="es-ES" sz="2000" b="1"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304800" y="1268413"/>
            <a:ext cx="858837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l" eaLnBrk="1" hangingPunct="1"/>
            <a:r>
              <a:rPr lang="es-ES_tradnl" sz="2400" b="0" dirty="0">
                <a:solidFill>
                  <a:schemeClr val="tx1"/>
                </a:solidFill>
              </a:rPr>
              <a:t>Están dedicados a completar, desarrollar o perfeccionar nuevos materiales, productos y procedimientos. </a:t>
            </a:r>
          </a:p>
          <a:p>
            <a:pPr algn="l" eaLnBrk="1" hangingPunct="1"/>
            <a:r>
              <a:rPr lang="es-ES_tradnl" sz="2400" b="0" dirty="0">
                <a:solidFill>
                  <a:schemeClr val="tx1"/>
                </a:solidFill>
              </a:rPr>
              <a:t>Ej. Montaje de nuevas técnicas, cuando éste requiere un conocimiento profundo y minucioso del tema y pasa por fases </a:t>
            </a:r>
            <a:r>
              <a:rPr lang="es-ES_tradnl" sz="2400" b="0" dirty="0" err="1">
                <a:solidFill>
                  <a:schemeClr val="tx1"/>
                </a:solidFill>
              </a:rPr>
              <a:t>innovativas</a:t>
            </a:r>
            <a:r>
              <a:rPr lang="es-ES_tradnl" sz="2400" b="0" dirty="0">
                <a:solidFill>
                  <a:schemeClr val="tx1"/>
                </a:solidFill>
              </a:rPr>
              <a:t> del investigador.</a:t>
            </a:r>
          </a:p>
          <a:p>
            <a:pPr algn="l" eaLnBrk="1" hangingPunct="1"/>
            <a:r>
              <a:rPr lang="es-ES_tradnl" sz="2400" b="0" dirty="0">
                <a:solidFill>
                  <a:schemeClr val="tx1"/>
                </a:solidFill>
              </a:rPr>
              <a:t>Perfeccionamiento de tecnología instalada.</a:t>
            </a:r>
          </a:p>
          <a:p>
            <a:pPr algn="l" eaLnBrk="1" hangingPunct="1"/>
            <a:endParaRPr lang="es-ES_tradnl" sz="2400" b="0" dirty="0">
              <a:solidFill>
                <a:schemeClr val="tx1"/>
              </a:solidFill>
            </a:endParaRPr>
          </a:p>
          <a:p>
            <a:pPr algn="l" eaLnBrk="1" hangingPunct="1"/>
            <a:r>
              <a:rPr lang="es-ES_tradnl" sz="2400" b="0" dirty="0">
                <a:solidFill>
                  <a:schemeClr val="tx1"/>
                </a:solidFill>
              </a:rPr>
              <a:t>Estas investigaciones se completan con la validación del método, su confiabilidad y otros parámetros como la sensibilidad y especificidad</a:t>
            </a:r>
            <a:r>
              <a:rPr lang="es-ES_tradnl" sz="2400" b="0" dirty="0" smtClean="0">
                <a:solidFill>
                  <a:schemeClr val="tx1"/>
                </a:solidFill>
              </a:rPr>
              <a:t>.</a:t>
            </a:r>
          </a:p>
          <a:p>
            <a:pPr algn="l" eaLnBrk="1" hangingPunct="1"/>
            <a:endParaRPr lang="es-ES_tradnl" sz="2400" b="0" dirty="0">
              <a:solidFill>
                <a:schemeClr val="tx1"/>
              </a:solidFill>
            </a:endParaRPr>
          </a:p>
          <a:p>
            <a:pPr algn="l" eaLnBrk="1" hangingPunct="1"/>
            <a:r>
              <a:rPr lang="es-ES_tradnl" sz="2400" b="0" dirty="0">
                <a:solidFill>
                  <a:schemeClr val="tx1"/>
                </a:solidFill>
              </a:rPr>
              <a:t>De estos trabajos se derivan evaluación de tecnologías, análisis de costo-efectividad, </a:t>
            </a:r>
            <a:r>
              <a:rPr lang="es-ES_tradnl" sz="2400" b="0" dirty="0" err="1">
                <a:solidFill>
                  <a:schemeClr val="tx1"/>
                </a:solidFill>
              </a:rPr>
              <a:t>etc</a:t>
            </a:r>
            <a:r>
              <a:rPr lang="es-ES_tradnl" sz="2400" b="0" dirty="0">
                <a:solidFill>
                  <a:schemeClr val="tx1"/>
                </a:solidFill>
              </a:rPr>
              <a:t> </a:t>
            </a:r>
            <a:endParaRPr lang="es-ES" sz="2400" b="0" dirty="0">
              <a:solidFill>
                <a:schemeClr val="tx1"/>
              </a:solidFill>
            </a:endParaRPr>
          </a:p>
        </p:txBody>
      </p:sp>
      <p:sp>
        <p:nvSpPr>
          <p:cNvPr id="4" name="Rectangle 2"/>
          <p:cNvSpPr txBox="1">
            <a:spLocks noChangeArrowheads="1"/>
          </p:cNvSpPr>
          <p:nvPr/>
        </p:nvSpPr>
        <p:spPr>
          <a:xfrm>
            <a:off x="467544" y="-99392"/>
            <a:ext cx="7391400" cy="908720"/>
          </a:xfrm>
          <a:prstGeom prst="rect">
            <a:avLst/>
          </a:prstGeom>
        </p:spPr>
        <p:txBody>
          <a:bodyPr anchor="t" anchorCtr="0"/>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Investigación de Desarrollo</a:t>
            </a:r>
            <a:br>
              <a:rPr lang="es-MX" dirty="0">
                <a:latin typeface="Times New Roman" panose="02020603050405020304" pitchFamily="18" charset="0"/>
                <a:cs typeface="Times New Roman" panose="02020603050405020304" pitchFamily="18" charset="0"/>
              </a:rPr>
            </a:br>
            <a:r>
              <a:rPr lang="es-MX" dirty="0">
                <a:latin typeface="Times New Roman" panose="02020603050405020304" pitchFamily="18" charset="0"/>
                <a:cs typeface="Times New Roman" panose="02020603050405020304" pitchFamily="18" charset="0"/>
              </a:rPr>
              <a:t>y Evaluación Tecnológica:</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5563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6"/>
          <p:cNvSpPr txBox="1">
            <a:spLocks noChangeArrowheads="1"/>
          </p:cNvSpPr>
          <p:nvPr/>
        </p:nvSpPr>
        <p:spPr bwMode="auto">
          <a:xfrm>
            <a:off x="179512" y="335189"/>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FontTx/>
              <a:buNone/>
            </a:pPr>
            <a:r>
              <a:rPr lang="es-ES_tradnl" altLang="es-ES" dirty="0">
                <a:solidFill>
                  <a:srgbClr val="2A2061"/>
                </a:solidFill>
                <a:latin typeface="Times New Roman" panose="02020603050405020304" pitchFamily="18" charset="0"/>
              </a:rPr>
              <a:t>Fórmulas para el cómputo del tamaño muestral</a:t>
            </a:r>
            <a:endParaRPr lang="es-ES_tradnl" altLang="es-ES" sz="2400" b="0" dirty="0">
              <a:solidFill>
                <a:srgbClr val="2A2061"/>
              </a:solidFill>
              <a:latin typeface="Times New Roman" panose="02020603050405020304" pitchFamily="18" charset="0"/>
            </a:endParaRPr>
          </a:p>
        </p:txBody>
      </p:sp>
      <p:graphicFrame>
        <p:nvGraphicFramePr>
          <p:cNvPr id="2" name="Object 9"/>
          <p:cNvGraphicFramePr>
            <a:graphicFrameLocks noChangeAspect="1"/>
          </p:cNvGraphicFramePr>
          <p:nvPr>
            <p:extLst/>
          </p:nvPr>
        </p:nvGraphicFramePr>
        <p:xfrm>
          <a:off x="271328" y="2858892"/>
          <a:ext cx="2232456" cy="1115421"/>
        </p:xfrm>
        <a:graphic>
          <a:graphicData uri="http://schemas.openxmlformats.org/presentationml/2006/ole">
            <mc:AlternateContent xmlns:mc="http://schemas.openxmlformats.org/markup-compatibility/2006">
              <mc:Choice xmlns:v="urn:schemas-microsoft-com:vml" Requires="v">
                <p:oleObj spid="_x0000_s6150" name="Ecuación" r:id="rId4" imgW="1041120" imgH="520560" progId="Equation.3">
                  <p:embed/>
                </p:oleObj>
              </mc:Choice>
              <mc:Fallback>
                <p:oleObj name="Ecuación" r:id="rId4" imgW="1041120" imgH="520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28" y="2858892"/>
                        <a:ext cx="2232456" cy="1115421"/>
                      </a:xfrm>
                      <a:prstGeom prst="rect">
                        <a:avLst/>
                      </a:prstGeom>
                      <a:solidFill>
                        <a:srgbClr val="FFFFCC"/>
                      </a:solidFill>
                      <a:ln w="38100">
                        <a:solidFill>
                          <a:schemeClr val="tx1"/>
                        </a:solidFill>
                        <a:miter lim="800000"/>
                        <a:headEnd/>
                        <a:tailEnd/>
                      </a:ln>
                      <a:effectLst/>
                    </p:spPr>
                  </p:pic>
                </p:oleObj>
              </mc:Fallback>
            </mc:AlternateContent>
          </a:graphicData>
        </a:graphic>
      </p:graphicFrame>
      <p:sp>
        <p:nvSpPr>
          <p:cNvPr id="68617" name="10 CuadroTexto"/>
          <p:cNvSpPr txBox="1">
            <a:spLocks noChangeArrowheads="1"/>
          </p:cNvSpPr>
          <p:nvPr/>
        </p:nvSpPr>
        <p:spPr bwMode="auto">
          <a:xfrm>
            <a:off x="81404" y="1053651"/>
            <a:ext cx="3050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s-ES" altLang="es-ES" sz="2400" dirty="0">
                <a:latin typeface="Times New Roman" panose="02020603050405020304" pitchFamily="18" charset="0"/>
              </a:rPr>
              <a:t>Variable cuantitativa</a:t>
            </a:r>
            <a:endParaRPr lang="en-US" altLang="es-ES" sz="2400" dirty="0">
              <a:latin typeface="Times New Roman" panose="02020603050405020304" pitchFamily="18" charset="0"/>
            </a:endParaRPr>
          </a:p>
        </p:txBody>
      </p:sp>
      <p:graphicFrame>
        <p:nvGraphicFramePr>
          <p:cNvPr id="10" name="Object 3"/>
          <p:cNvGraphicFramePr>
            <a:graphicFrameLocks noChangeAspect="1"/>
          </p:cNvGraphicFramePr>
          <p:nvPr>
            <p:extLst/>
          </p:nvPr>
        </p:nvGraphicFramePr>
        <p:xfrm>
          <a:off x="271328" y="1513755"/>
          <a:ext cx="1492360" cy="1205923"/>
        </p:xfrm>
        <a:graphic>
          <a:graphicData uri="http://schemas.openxmlformats.org/presentationml/2006/ole">
            <mc:AlternateContent xmlns:mc="http://schemas.openxmlformats.org/markup-compatibility/2006">
              <mc:Choice xmlns:v="urn:schemas-microsoft-com:vml" Requires="v">
                <p:oleObj spid="_x0000_s6151" name="Ecuación" r:id="rId6" imgW="723600" imgH="583920" progId="Equation.3">
                  <p:embed/>
                </p:oleObj>
              </mc:Choice>
              <mc:Fallback>
                <p:oleObj name="Ecuación" r:id="rId6" imgW="723600" imgH="583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328" y="1513755"/>
                        <a:ext cx="1492360" cy="1205923"/>
                      </a:xfrm>
                      <a:prstGeom prst="rect">
                        <a:avLst/>
                      </a:prstGeom>
                      <a:solidFill>
                        <a:srgbClr val="FFFF99"/>
                      </a:solidFill>
                      <a:ln w="38100">
                        <a:solidFill>
                          <a:schemeClr val="tx1"/>
                        </a:solidFill>
                        <a:miter lim="800000"/>
                        <a:headEnd/>
                        <a:tailEnd/>
                      </a:ln>
                      <a:effectLst/>
                    </p:spPr>
                  </p:pic>
                </p:oleObj>
              </mc:Fallback>
            </mc:AlternateContent>
          </a:graphicData>
        </a:graphic>
      </p:graphicFrame>
      <mc:AlternateContent xmlns:mc="http://schemas.openxmlformats.org/markup-compatibility/2006" xmlns:a14="http://schemas.microsoft.com/office/drawing/2010/main">
        <mc:Choice Requires="a14">
          <p:sp>
            <p:nvSpPr>
              <p:cNvPr id="11" name="9 CuadroTexto"/>
              <p:cNvSpPr txBox="1">
                <a:spLocks noChangeArrowheads="1"/>
              </p:cNvSpPr>
              <p:nvPr/>
            </p:nvSpPr>
            <p:spPr bwMode="auto">
              <a:xfrm>
                <a:off x="325111" y="4149080"/>
                <a:ext cx="8493777" cy="22409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s-MX" altLang="es-ES" sz="2400" b="0" dirty="0" smtClean="0">
                    <a:latin typeface="Times New Roman" panose="02020603050405020304" pitchFamily="18" charset="0"/>
                  </a:rPr>
                  <a:t>En la cual </a:t>
                </a:r>
                <a14:m>
                  <m:oMath xmlns:m="http://schemas.openxmlformats.org/officeDocument/2006/math">
                    <m:sSub>
                      <m:sSubPr>
                        <m:ctrlPr>
                          <a:rPr lang="es-ES" altLang="es-ES" sz="2400" b="0" i="1" smtClean="0">
                            <a:latin typeface="Cambria Math" panose="02040503050406030204" pitchFamily="18" charset="0"/>
                          </a:rPr>
                        </m:ctrlPr>
                      </m:sSubPr>
                      <m:e>
                        <m:r>
                          <a:rPr lang="es-ES" altLang="es-ES" sz="2400" b="0" i="1" smtClean="0">
                            <a:latin typeface="Cambria Math" panose="02040503050406030204" pitchFamily="18" charset="0"/>
                          </a:rPr>
                          <m:t>𝑍</m:t>
                        </m:r>
                      </m:e>
                      <m:sub>
                        <m:r>
                          <a:rPr lang="es-ES" altLang="es-ES" sz="2400" b="0" i="1" smtClean="0">
                            <a:latin typeface="Cambria Math" panose="02040503050406030204" pitchFamily="18" charset="0"/>
                          </a:rPr>
                          <m:t>1−</m:t>
                        </m:r>
                        <m:f>
                          <m:fPr>
                            <m:ctrlPr>
                              <a:rPr lang="es-ES" altLang="es-ES" sz="2400" b="0" i="1" smtClean="0">
                                <a:latin typeface="Cambria Math" panose="02040503050406030204" pitchFamily="18" charset="0"/>
                              </a:rPr>
                            </m:ctrlPr>
                          </m:fPr>
                          <m:num>
                            <m:r>
                              <a:rPr lang="es-ES" altLang="es-ES" sz="2400" b="0" i="1" smtClean="0">
                                <a:latin typeface="Cambria Math" panose="02040503050406030204" pitchFamily="18" charset="0"/>
                                <a:ea typeface="Cambria Math" panose="02040503050406030204" pitchFamily="18" charset="0"/>
                              </a:rPr>
                              <m:t>∝</m:t>
                            </m:r>
                          </m:num>
                          <m:den>
                            <m:r>
                              <a:rPr lang="es-ES" altLang="es-ES" sz="2400" b="0" i="1" smtClean="0">
                                <a:latin typeface="Cambria Math" panose="02040503050406030204" pitchFamily="18" charset="0"/>
                              </a:rPr>
                              <m:t>2</m:t>
                            </m:r>
                          </m:den>
                        </m:f>
                      </m:sub>
                    </m:sSub>
                  </m:oMath>
                </a14:m>
                <a:r>
                  <a:rPr lang="es-MX" altLang="es-ES" sz="2400" b="0" dirty="0" smtClean="0">
                    <a:latin typeface="Times New Roman" panose="02020603050405020304" pitchFamily="18" charset="0"/>
                  </a:rPr>
                  <a:t> representa al percentil </a:t>
                </a:r>
                <a14:m>
                  <m:oMath xmlns:m="http://schemas.openxmlformats.org/officeDocument/2006/math">
                    <m:r>
                      <a:rPr lang="es-ES" altLang="es-ES" sz="2400" b="0">
                        <a:latin typeface="Cambria Math" panose="02040503050406030204" pitchFamily="18" charset="0"/>
                      </a:rPr>
                      <m:t>(</m:t>
                    </m:r>
                    <m:r>
                      <a:rPr lang="es-ES" altLang="es-ES" sz="2400" b="0" i="1" smtClean="0">
                        <a:latin typeface="Cambria Math" panose="02040503050406030204" pitchFamily="18" charset="0"/>
                      </a:rPr>
                      <m:t>1−</m:t>
                    </m:r>
                    <m:f>
                      <m:fPr>
                        <m:ctrlPr>
                          <a:rPr lang="es-ES" altLang="es-ES" sz="2400" b="0" i="1" smtClean="0">
                            <a:latin typeface="Cambria Math" panose="02040503050406030204" pitchFamily="18" charset="0"/>
                          </a:rPr>
                        </m:ctrlPr>
                      </m:fPr>
                      <m:num>
                        <m:r>
                          <a:rPr lang="es-ES" altLang="es-ES" sz="2400" b="0" i="1" smtClean="0">
                            <a:latin typeface="Cambria Math" panose="02040503050406030204" pitchFamily="18" charset="0"/>
                            <a:ea typeface="Cambria Math" panose="02040503050406030204" pitchFamily="18" charset="0"/>
                          </a:rPr>
                          <m:t>∝</m:t>
                        </m:r>
                      </m:num>
                      <m:den>
                        <m:r>
                          <a:rPr lang="es-ES" altLang="es-ES" sz="2400" b="0" i="1" smtClean="0">
                            <a:latin typeface="Cambria Math" panose="02040503050406030204" pitchFamily="18" charset="0"/>
                          </a:rPr>
                          <m:t>2</m:t>
                        </m:r>
                      </m:den>
                    </m:f>
                    <m:r>
                      <a:rPr lang="es-ES" altLang="es-ES" sz="2400" b="0" i="1" smtClean="0">
                        <a:latin typeface="Cambria Math" panose="02040503050406030204" pitchFamily="18" charset="0"/>
                      </a:rPr>
                      <m:t>)</m:t>
                    </m:r>
                  </m:oMath>
                </a14:m>
                <a:r>
                  <a:rPr lang="es-MX" altLang="es-ES" sz="2400" b="0" dirty="0" smtClean="0">
                    <a:latin typeface="Times New Roman" panose="02020603050405020304" pitchFamily="18" charset="0"/>
                  </a:rPr>
                  <a:t>*100 de la distribución normal estandarizada (y como para la casi totalidad de las investigaciones se trabaja con un nivel de significación </a:t>
                </a:r>
                <a14:m>
                  <m:oMath xmlns:m="http://schemas.openxmlformats.org/officeDocument/2006/math">
                    <m:r>
                      <a:rPr lang="es-MX" altLang="es-ES" sz="2400" b="0" i="1" smtClean="0">
                        <a:latin typeface="Cambria Math" panose="02040503050406030204" pitchFamily="18" charset="0"/>
                        <a:ea typeface="Cambria Math" panose="02040503050406030204" pitchFamily="18" charset="0"/>
                      </a:rPr>
                      <m:t>∝</m:t>
                    </m:r>
                    <m:r>
                      <a:rPr lang="es-ES" altLang="es-ES" sz="2400" b="0" i="1" smtClean="0">
                        <a:latin typeface="Cambria Math" panose="02040503050406030204" pitchFamily="18" charset="0"/>
                        <a:ea typeface="Cambria Math" panose="02040503050406030204" pitchFamily="18" charset="0"/>
                      </a:rPr>
                      <m:t>=0,05</m:t>
                    </m:r>
                  </m:oMath>
                </a14:m>
                <a:r>
                  <a:rPr lang="es-MX" altLang="es-ES" sz="2400" b="0" dirty="0" smtClean="0">
                    <a:latin typeface="Times New Roman" panose="02020603050405020304" pitchFamily="18" charset="0"/>
                  </a:rPr>
                  <a:t>, entonces</a:t>
                </a:r>
                <a14:m>
                  <m:oMath xmlns:m="http://schemas.openxmlformats.org/officeDocument/2006/math">
                    <m:sSub>
                      <m:sSubPr>
                        <m:ctrlPr>
                          <a:rPr lang="es-ES" altLang="es-ES" sz="2400" b="0" i="1" smtClean="0">
                            <a:latin typeface="Cambria Math" panose="02040503050406030204" pitchFamily="18" charset="0"/>
                          </a:rPr>
                        </m:ctrlPr>
                      </m:sSubPr>
                      <m:e>
                        <m:r>
                          <a:rPr lang="es-ES" altLang="es-ES" sz="2400" b="0" i="1" smtClean="0">
                            <a:latin typeface="Cambria Math" panose="02040503050406030204" pitchFamily="18" charset="0"/>
                          </a:rPr>
                          <m:t>𝑍</m:t>
                        </m:r>
                      </m:e>
                      <m:sub>
                        <m:r>
                          <a:rPr lang="es-ES" altLang="es-ES" sz="2400" b="0" i="1" smtClean="0">
                            <a:latin typeface="Cambria Math" panose="02040503050406030204" pitchFamily="18" charset="0"/>
                          </a:rPr>
                          <m:t>1−</m:t>
                        </m:r>
                        <m:f>
                          <m:fPr>
                            <m:ctrlPr>
                              <a:rPr lang="es-ES" altLang="es-ES" sz="2400" b="0" i="1" smtClean="0">
                                <a:latin typeface="Cambria Math" panose="02040503050406030204" pitchFamily="18" charset="0"/>
                              </a:rPr>
                            </m:ctrlPr>
                          </m:fPr>
                          <m:num>
                            <m:r>
                              <a:rPr lang="es-ES" altLang="es-ES" sz="2400" b="0" i="1" smtClean="0">
                                <a:latin typeface="Cambria Math" panose="02040503050406030204" pitchFamily="18" charset="0"/>
                                <a:ea typeface="Cambria Math" panose="02040503050406030204" pitchFamily="18" charset="0"/>
                              </a:rPr>
                              <m:t>∝</m:t>
                            </m:r>
                          </m:num>
                          <m:den>
                            <m:r>
                              <a:rPr lang="es-ES" altLang="es-ES" sz="2400" b="0" i="1" smtClean="0">
                                <a:latin typeface="Cambria Math" panose="02040503050406030204" pitchFamily="18" charset="0"/>
                              </a:rPr>
                              <m:t>2</m:t>
                            </m:r>
                          </m:den>
                        </m:f>
                      </m:sub>
                    </m:sSub>
                    <m:r>
                      <a:rPr lang="es-ES" altLang="es-ES" sz="2400" b="0" i="1" smtClean="0">
                        <a:latin typeface="Cambria Math" panose="02040503050406030204" pitchFamily="18" charset="0"/>
                      </a:rPr>
                      <m:t>=</m:t>
                    </m:r>
                    <m:sSub>
                      <m:sSubPr>
                        <m:ctrlPr>
                          <a:rPr lang="es-ES" altLang="es-ES" sz="2400" b="0" i="1" smtClean="0">
                            <a:latin typeface="Cambria Math" panose="02040503050406030204" pitchFamily="18" charset="0"/>
                          </a:rPr>
                        </m:ctrlPr>
                      </m:sSubPr>
                      <m:e>
                        <m:r>
                          <a:rPr lang="es-ES" altLang="es-ES" sz="2400" b="0" i="1" smtClean="0">
                            <a:latin typeface="Cambria Math" panose="02040503050406030204" pitchFamily="18" charset="0"/>
                          </a:rPr>
                          <m:t>𝑍</m:t>
                        </m:r>
                      </m:e>
                      <m:sub>
                        <m:r>
                          <a:rPr lang="es-ES" altLang="es-ES" sz="2400" b="0" i="1" smtClean="0">
                            <a:latin typeface="Cambria Math" panose="02040503050406030204" pitchFamily="18" charset="0"/>
                          </a:rPr>
                          <m:t>0,975</m:t>
                        </m:r>
                      </m:sub>
                    </m:sSub>
                    <m:r>
                      <a:rPr lang="es-ES" altLang="es-ES" sz="2400" b="0" i="1" smtClean="0">
                        <a:latin typeface="Cambria Math" panose="02040503050406030204" pitchFamily="18" charset="0"/>
                      </a:rPr>
                      <m:t>=1,96</m:t>
                    </m:r>
                  </m:oMath>
                </a14:m>
                <a:r>
                  <a:rPr lang="es-MX" altLang="es-ES" sz="2400" b="0" dirty="0" smtClean="0">
                    <a:latin typeface="Times New Roman" panose="02020603050405020304" pitchFamily="18" charset="0"/>
                  </a:rPr>
                  <a:t>) por tanto todo se reduce a un simple número: 1,96 que elevado al cuadrado se aproxima a 3,84.</a:t>
                </a:r>
                <a:endParaRPr lang="en-US" altLang="es-ES" sz="2400" b="0" dirty="0">
                  <a:latin typeface="Times New Roman" panose="02020603050405020304" pitchFamily="18" charset="0"/>
                </a:endParaRPr>
              </a:p>
            </p:txBody>
          </p:sp>
        </mc:Choice>
        <mc:Fallback xmlns="">
          <p:sp>
            <p:nvSpPr>
              <p:cNvPr id="11" name="9 CuadroTexto"/>
              <p:cNvSpPr txBox="1">
                <a:spLocks noRot="1" noChangeAspect="1" noMove="1" noResize="1" noEditPoints="1" noAdjustHandles="1" noChangeArrowheads="1" noChangeShapeType="1" noTextEdit="1"/>
              </p:cNvSpPr>
              <p:nvPr/>
            </p:nvSpPr>
            <p:spPr bwMode="auto">
              <a:xfrm>
                <a:off x="325111" y="4149080"/>
                <a:ext cx="8493777" cy="2240998"/>
              </a:xfrm>
              <a:prstGeom prst="rect">
                <a:avLst/>
              </a:prstGeom>
              <a:blipFill rotWithShape="0">
                <a:blip r:embed="rId8"/>
                <a:stretch>
                  <a:fillRect l="-1076" t="-1362" r="-1076" b="-54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0 CuadroTexto"/>
              <p:cNvSpPr txBox="1">
                <a:spLocks noChangeArrowheads="1"/>
              </p:cNvSpPr>
              <p:nvPr/>
            </p:nvSpPr>
            <p:spPr bwMode="auto">
              <a:xfrm>
                <a:off x="2773461" y="1345297"/>
                <a:ext cx="6336704" cy="2677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s-ES" altLang="es-ES" sz="2400" b="0" dirty="0" smtClean="0">
                    <a:latin typeface="Times New Roman" panose="02020603050405020304" pitchFamily="18" charset="0"/>
                  </a:rPr>
                  <a:t>En la cual </a:t>
                </a:r>
                <a14:m>
                  <m:oMath xmlns:m="http://schemas.openxmlformats.org/officeDocument/2006/math">
                    <m:sSup>
                      <m:sSupPr>
                        <m:ctrlPr>
                          <a:rPr lang="es-ES" altLang="es-ES" sz="2400" b="0" i="1" smtClean="0">
                            <a:latin typeface="Cambria Math" panose="02040503050406030204" pitchFamily="18" charset="0"/>
                          </a:rPr>
                        </m:ctrlPr>
                      </m:sSupPr>
                      <m:e>
                        <m:r>
                          <a:rPr lang="es-ES" altLang="es-ES" sz="2400" b="0" i="1" smtClean="0">
                            <a:latin typeface="Cambria Math" panose="02040503050406030204" pitchFamily="18" charset="0"/>
                            <a:ea typeface="Cambria Math" panose="02040503050406030204" pitchFamily="18" charset="0"/>
                          </a:rPr>
                          <m:t>𝜃</m:t>
                        </m:r>
                      </m:e>
                      <m:sup>
                        <m:r>
                          <a:rPr lang="es-ES" altLang="es-ES" sz="2400" b="0" i="1" smtClean="0">
                            <a:latin typeface="Cambria Math" panose="02040503050406030204" pitchFamily="18" charset="0"/>
                          </a:rPr>
                          <m:t>2</m:t>
                        </m:r>
                      </m:sup>
                    </m:sSup>
                  </m:oMath>
                </a14:m>
                <a:r>
                  <a:rPr lang="es-ES" altLang="es-ES" sz="2400" b="0" dirty="0" smtClean="0">
                    <a:latin typeface="Times New Roman" panose="02020603050405020304" pitchFamily="18" charset="0"/>
                  </a:rPr>
                  <a:t> es la varianza poblacional que puede ser inferida por un estudio piloto o datos estadísticos que se conozcan.</a:t>
                </a:r>
              </a:p>
              <a:p>
                <a:pPr algn="just">
                  <a:spcBef>
                    <a:spcPct val="0"/>
                  </a:spcBef>
                  <a:buClrTx/>
                  <a:buFontTx/>
                  <a:buNone/>
                </a:pPr>
                <a:r>
                  <a:rPr lang="es-ES" altLang="es-ES" sz="2400" b="0" dirty="0" smtClean="0">
                    <a:latin typeface="Times New Roman" panose="02020603050405020304" pitchFamily="18" charset="0"/>
                  </a:rPr>
                  <a:t>Y </a:t>
                </a:r>
                <a14:m>
                  <m:oMath xmlns:m="http://schemas.openxmlformats.org/officeDocument/2006/math">
                    <m:sSub>
                      <m:sSubPr>
                        <m:ctrlPr>
                          <a:rPr lang="es-ES" altLang="es-ES" sz="2400" b="0" i="1" smtClean="0">
                            <a:latin typeface="Cambria Math" panose="02040503050406030204" pitchFamily="18" charset="0"/>
                          </a:rPr>
                        </m:ctrlPr>
                      </m:sSubPr>
                      <m:e>
                        <m:r>
                          <a:rPr lang="es-ES" altLang="es-ES" sz="2400" b="0" i="1" smtClean="0">
                            <a:latin typeface="Cambria Math" panose="02040503050406030204" pitchFamily="18" charset="0"/>
                          </a:rPr>
                          <m:t>𝑒</m:t>
                        </m:r>
                      </m:e>
                      <m:sub>
                        <m:r>
                          <a:rPr lang="es-ES" altLang="es-ES" sz="2400" b="0" i="1" smtClean="0">
                            <a:latin typeface="Cambria Math" panose="02040503050406030204" pitchFamily="18" charset="0"/>
                          </a:rPr>
                          <m:t>0</m:t>
                        </m:r>
                      </m:sub>
                    </m:sSub>
                  </m:oMath>
                </a14:m>
                <a:r>
                  <a:rPr lang="es-ES" altLang="es-ES" sz="2400" b="0" dirty="0" smtClean="0">
                    <a:latin typeface="Times New Roman" panose="02020603050405020304" pitchFamily="18" charset="0"/>
                  </a:rPr>
                  <a:t> es el error máximo de variación de la variable cuantitativa que el investigador está dispuesto a admitir en su muestra respecto a la población de la cual se extrae esa muestra</a:t>
                </a:r>
                <a:endParaRPr lang="es-ES" altLang="es-ES" sz="2400" b="0" dirty="0">
                  <a:latin typeface="Times New Roman" panose="02020603050405020304" pitchFamily="18" charset="0"/>
                </a:endParaRPr>
              </a:p>
            </p:txBody>
          </p:sp>
        </mc:Choice>
        <mc:Fallback xmlns="">
          <p:sp>
            <p:nvSpPr>
              <p:cNvPr id="12" name="10 CuadroTexto"/>
              <p:cNvSpPr txBox="1">
                <a:spLocks noRot="1" noChangeAspect="1" noMove="1" noResize="1" noEditPoints="1" noAdjustHandles="1" noChangeArrowheads="1" noChangeShapeType="1" noTextEdit="1"/>
              </p:cNvSpPr>
              <p:nvPr/>
            </p:nvSpPr>
            <p:spPr bwMode="auto">
              <a:xfrm>
                <a:off x="2773461" y="1345297"/>
                <a:ext cx="6336704" cy="2677656"/>
              </a:xfrm>
              <a:prstGeom prst="rect">
                <a:avLst/>
              </a:prstGeom>
              <a:blipFill rotWithShape="0">
                <a:blip r:embed="rId9"/>
                <a:stretch>
                  <a:fillRect l="-1540" t="-1822" r="-1444" b="-4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p:spTree>
    <p:extLst>
      <p:ext uri="{BB962C8B-B14F-4D97-AF65-F5344CB8AC3E}">
        <p14:creationId xmlns:p14="http://schemas.microsoft.com/office/powerpoint/2010/main" val="1771212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6"/>
          <p:cNvSpPr txBox="1">
            <a:spLocks noChangeArrowheads="1"/>
          </p:cNvSpPr>
          <p:nvPr/>
        </p:nvSpPr>
        <p:spPr bwMode="auto">
          <a:xfrm>
            <a:off x="119590" y="357787"/>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FontTx/>
              <a:buNone/>
            </a:pPr>
            <a:r>
              <a:rPr lang="es-ES_tradnl" altLang="es-ES" dirty="0">
                <a:solidFill>
                  <a:srgbClr val="2A2061"/>
                </a:solidFill>
                <a:latin typeface="Times New Roman" panose="02020603050405020304" pitchFamily="18" charset="0"/>
              </a:rPr>
              <a:t>Fórmulas para el cómputo del tamaño muestral</a:t>
            </a:r>
            <a:endParaRPr lang="es-ES_tradnl" altLang="es-ES" sz="2400" b="0" dirty="0">
              <a:solidFill>
                <a:srgbClr val="2A2061"/>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9 CuadroTexto"/>
              <p:cNvSpPr txBox="1">
                <a:spLocks noChangeArrowheads="1"/>
              </p:cNvSpPr>
              <p:nvPr/>
            </p:nvSpPr>
            <p:spPr bwMode="auto">
              <a:xfrm>
                <a:off x="325111" y="5040153"/>
                <a:ext cx="8493777" cy="98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s-MX" altLang="es-ES" sz="2400" b="0" dirty="0" smtClean="0">
                    <a:latin typeface="Times New Roman" panose="02020603050405020304" pitchFamily="18" charset="0"/>
                  </a:rPr>
                  <a:t>En la cual </a:t>
                </a:r>
                <a14:m>
                  <m:oMath xmlns:m="http://schemas.openxmlformats.org/officeDocument/2006/math">
                    <m:sSub>
                      <m:sSubPr>
                        <m:ctrlPr>
                          <a:rPr lang="es-ES" altLang="es-ES" sz="2400" b="0" i="1" smtClean="0">
                            <a:latin typeface="Cambria Math" panose="02040503050406030204" pitchFamily="18" charset="0"/>
                          </a:rPr>
                        </m:ctrlPr>
                      </m:sSubPr>
                      <m:e>
                        <m:r>
                          <a:rPr lang="es-ES" altLang="es-ES" sz="2400" b="0" i="1" smtClean="0">
                            <a:latin typeface="Cambria Math" panose="02040503050406030204" pitchFamily="18" charset="0"/>
                          </a:rPr>
                          <m:t>𝑍</m:t>
                        </m:r>
                      </m:e>
                      <m:sub>
                        <m:r>
                          <a:rPr lang="es-ES" altLang="es-ES" sz="2400" b="0" i="1" smtClean="0">
                            <a:latin typeface="Cambria Math" panose="02040503050406030204" pitchFamily="18" charset="0"/>
                          </a:rPr>
                          <m:t>1−</m:t>
                        </m:r>
                        <m:f>
                          <m:fPr>
                            <m:ctrlPr>
                              <a:rPr lang="es-ES" altLang="es-ES" sz="2400" b="0" i="1" smtClean="0">
                                <a:latin typeface="Cambria Math" panose="02040503050406030204" pitchFamily="18" charset="0"/>
                              </a:rPr>
                            </m:ctrlPr>
                          </m:fPr>
                          <m:num>
                            <m:r>
                              <a:rPr lang="es-ES" altLang="es-ES" sz="2400" b="0" i="1" smtClean="0">
                                <a:latin typeface="Cambria Math" panose="02040503050406030204" pitchFamily="18" charset="0"/>
                                <a:ea typeface="Cambria Math" panose="02040503050406030204" pitchFamily="18" charset="0"/>
                              </a:rPr>
                              <m:t>∝</m:t>
                            </m:r>
                          </m:num>
                          <m:den>
                            <m:r>
                              <a:rPr lang="es-ES" altLang="es-ES" sz="2400" b="0" i="1" smtClean="0">
                                <a:latin typeface="Cambria Math" panose="02040503050406030204" pitchFamily="18" charset="0"/>
                              </a:rPr>
                              <m:t>2</m:t>
                            </m:r>
                          </m:den>
                        </m:f>
                      </m:sub>
                    </m:sSub>
                  </m:oMath>
                </a14:m>
                <a:r>
                  <a:rPr lang="es-MX" altLang="es-ES" sz="2400" b="0" dirty="0" smtClean="0">
                    <a:latin typeface="Times New Roman" panose="02020603050405020304" pitchFamily="18" charset="0"/>
                  </a:rPr>
                  <a:t> </a:t>
                </a:r>
                <a:r>
                  <a:rPr lang="es-ES" altLang="es-ES" sz="2400" b="0" dirty="0" smtClean="0">
                    <a:latin typeface="Times New Roman" panose="02020603050405020304" pitchFamily="18" charset="0"/>
                  </a:rPr>
                  <a:t>es </a:t>
                </a:r>
                <a:r>
                  <a:rPr lang="es-MX" altLang="es-ES" sz="2400" b="0" dirty="0" smtClean="0">
                    <a:latin typeface="Times New Roman" panose="02020603050405020304" pitchFamily="18" charset="0"/>
                  </a:rPr>
                  <a:t>un simple número: 1,96 que elevado al cuadrado se aproxima a 3,84.</a:t>
                </a:r>
                <a:endParaRPr lang="en-US" altLang="es-ES" sz="2400" b="0" dirty="0">
                  <a:latin typeface="Times New Roman" panose="02020603050405020304" pitchFamily="18" charset="0"/>
                </a:endParaRPr>
              </a:p>
            </p:txBody>
          </p:sp>
        </mc:Choice>
        <mc:Fallback xmlns="">
          <p:sp>
            <p:nvSpPr>
              <p:cNvPr id="11" name="9 CuadroTexto"/>
              <p:cNvSpPr txBox="1">
                <a:spLocks noRot="1" noChangeAspect="1" noMove="1" noResize="1" noEditPoints="1" noAdjustHandles="1" noChangeArrowheads="1" noChangeShapeType="1" noTextEdit="1"/>
              </p:cNvSpPr>
              <p:nvPr/>
            </p:nvSpPr>
            <p:spPr bwMode="auto">
              <a:xfrm>
                <a:off x="325111" y="5040153"/>
                <a:ext cx="8493777" cy="982000"/>
              </a:xfrm>
              <a:prstGeom prst="rect">
                <a:avLst/>
              </a:prstGeom>
              <a:blipFill rotWithShape="0">
                <a:blip r:embed="rId4"/>
                <a:stretch>
                  <a:fillRect l="-1076" t="-4969" r="-1076" b="-136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0 CuadroTexto"/>
              <p:cNvSpPr txBox="1">
                <a:spLocks noChangeArrowheads="1"/>
              </p:cNvSpPr>
              <p:nvPr/>
            </p:nvSpPr>
            <p:spPr bwMode="auto">
              <a:xfrm>
                <a:off x="2773461" y="1345297"/>
                <a:ext cx="6191027" cy="3416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s-ES" altLang="es-ES" sz="2400" b="0" dirty="0" smtClean="0">
                    <a:latin typeface="Times New Roman" panose="02020603050405020304" pitchFamily="18" charset="0"/>
                  </a:rPr>
                  <a:t>En la cual “p” es la proporción de ocurrencia del fenómeno que se investiga que puede conocerse por un estudio piloto o datos estadísticos que se conozcan (siempre será un número entre 0 y 1). </a:t>
                </a:r>
              </a:p>
              <a:p>
                <a:pPr algn="just">
                  <a:spcBef>
                    <a:spcPct val="0"/>
                  </a:spcBef>
                  <a:buClrTx/>
                  <a:buFontTx/>
                  <a:buNone/>
                </a:pPr>
                <a:endParaRPr lang="es-ES" altLang="es-ES" sz="2400" b="0" dirty="0" smtClean="0">
                  <a:latin typeface="Times New Roman" panose="02020603050405020304" pitchFamily="18" charset="0"/>
                </a:endParaRPr>
              </a:p>
              <a:p>
                <a:pPr algn="just">
                  <a:spcBef>
                    <a:spcPct val="0"/>
                  </a:spcBef>
                  <a:buClrTx/>
                  <a:buFontTx/>
                  <a:buNone/>
                </a:pPr>
                <a:r>
                  <a:rPr lang="es-ES" altLang="es-ES" sz="2400" b="0" dirty="0" smtClean="0">
                    <a:latin typeface="Times New Roman" panose="02020603050405020304" pitchFamily="18" charset="0"/>
                  </a:rPr>
                  <a:t>Y </a:t>
                </a:r>
                <a14:m>
                  <m:oMath xmlns:m="http://schemas.openxmlformats.org/officeDocument/2006/math">
                    <m:sSub>
                      <m:sSubPr>
                        <m:ctrlPr>
                          <a:rPr lang="es-ES" altLang="es-ES" sz="2400" b="0" i="1" smtClean="0">
                            <a:latin typeface="Cambria Math" panose="02040503050406030204" pitchFamily="18" charset="0"/>
                          </a:rPr>
                        </m:ctrlPr>
                      </m:sSubPr>
                      <m:e>
                        <m:r>
                          <a:rPr lang="es-ES" altLang="es-ES" sz="2400" b="0" i="1" smtClean="0">
                            <a:latin typeface="Cambria Math" panose="02040503050406030204" pitchFamily="18" charset="0"/>
                          </a:rPr>
                          <m:t>𝑒</m:t>
                        </m:r>
                      </m:e>
                      <m:sub>
                        <m:r>
                          <a:rPr lang="es-ES" altLang="es-ES" sz="2400" b="0" i="1" smtClean="0">
                            <a:latin typeface="Cambria Math" panose="02040503050406030204" pitchFamily="18" charset="0"/>
                          </a:rPr>
                          <m:t>0</m:t>
                        </m:r>
                      </m:sub>
                    </m:sSub>
                  </m:oMath>
                </a14:m>
                <a:r>
                  <a:rPr lang="es-ES" altLang="es-ES" sz="2400" b="0" dirty="0" smtClean="0">
                    <a:latin typeface="Times New Roman" panose="02020603050405020304" pitchFamily="18" charset="0"/>
                  </a:rPr>
                  <a:t> es el error máximo de variación de esa proporción que el investigador está dispuesto a admitir en su muestra respecto a la proporción poblacional de la cual se extrae esa muestra</a:t>
                </a:r>
                <a:endParaRPr lang="es-ES" altLang="es-ES" sz="2400" b="0" dirty="0">
                  <a:latin typeface="Times New Roman" panose="02020603050405020304" pitchFamily="18" charset="0"/>
                </a:endParaRPr>
              </a:p>
            </p:txBody>
          </p:sp>
        </mc:Choice>
        <mc:Fallback xmlns="">
          <p:sp>
            <p:nvSpPr>
              <p:cNvPr id="12" name="10 CuadroTexto"/>
              <p:cNvSpPr txBox="1">
                <a:spLocks noRot="1" noChangeAspect="1" noMove="1" noResize="1" noEditPoints="1" noAdjustHandles="1" noChangeArrowheads="1" noChangeShapeType="1" noTextEdit="1"/>
              </p:cNvSpPr>
              <p:nvPr/>
            </p:nvSpPr>
            <p:spPr bwMode="auto">
              <a:xfrm>
                <a:off x="2773461" y="1345297"/>
                <a:ext cx="6191027" cy="3416320"/>
              </a:xfrm>
              <a:prstGeom prst="rect">
                <a:avLst/>
              </a:prstGeom>
              <a:blipFill rotWithShape="0">
                <a:blip r:embed="rId5"/>
                <a:stretch>
                  <a:fillRect l="-1575" t="-1429" r="-1378" b="-32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p:sp>
        <p:nvSpPr>
          <p:cNvPr id="8" name="9 CuadroTexto"/>
          <p:cNvSpPr txBox="1">
            <a:spLocks noChangeArrowheads="1"/>
          </p:cNvSpPr>
          <p:nvPr/>
        </p:nvSpPr>
        <p:spPr bwMode="auto">
          <a:xfrm>
            <a:off x="107504" y="1114315"/>
            <a:ext cx="2880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s-ES" altLang="es-ES" sz="2400" dirty="0">
                <a:solidFill>
                  <a:srgbClr val="2A2061"/>
                </a:solidFill>
                <a:latin typeface="Times New Roman" panose="02020603050405020304" pitchFamily="18" charset="0"/>
              </a:rPr>
              <a:t>Variable cualitativa</a:t>
            </a:r>
            <a:endParaRPr lang="en-US" altLang="es-ES" sz="2400" dirty="0">
              <a:solidFill>
                <a:srgbClr val="2A2061"/>
              </a:solidFill>
              <a:latin typeface="Times New Roman" panose="02020603050405020304" pitchFamily="18" charset="0"/>
            </a:endParaRPr>
          </a:p>
        </p:txBody>
      </p:sp>
      <p:graphicFrame>
        <p:nvGraphicFramePr>
          <p:cNvPr id="9" name="Object 3"/>
          <p:cNvGraphicFramePr>
            <a:graphicFrameLocks noChangeAspect="1"/>
          </p:cNvGraphicFramePr>
          <p:nvPr>
            <p:extLst/>
          </p:nvPr>
        </p:nvGraphicFramePr>
        <p:xfrm>
          <a:off x="251520" y="1531997"/>
          <a:ext cx="1775335" cy="1152128"/>
        </p:xfrm>
        <a:graphic>
          <a:graphicData uri="http://schemas.openxmlformats.org/presentationml/2006/ole">
            <mc:AlternateContent xmlns:mc="http://schemas.openxmlformats.org/markup-compatibility/2006">
              <mc:Choice xmlns:v="urn:schemas-microsoft-com:vml" Requires="v">
                <p:oleObj spid="_x0000_s7174" name="Ecuación" r:id="rId6" imgW="901440" imgH="583920" progId="Equation.3">
                  <p:embed/>
                </p:oleObj>
              </mc:Choice>
              <mc:Fallback>
                <p:oleObj name="Ecuación" r:id="rId6" imgW="901440" imgH="583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1531997"/>
                        <a:ext cx="1775335" cy="1152128"/>
                      </a:xfrm>
                      <a:prstGeom prst="rect">
                        <a:avLst/>
                      </a:prstGeom>
                      <a:solidFill>
                        <a:srgbClr val="FFFF99"/>
                      </a:solidFill>
                      <a:ln w="38100">
                        <a:solidFill>
                          <a:schemeClr val="tx1"/>
                        </a:solidFill>
                        <a:miter lim="800000"/>
                        <a:headEnd/>
                        <a:tailEnd/>
                      </a:ln>
                      <a:effectLst/>
                    </p:spPr>
                  </p:pic>
                </p:oleObj>
              </mc:Fallback>
            </mc:AlternateContent>
          </a:graphicData>
        </a:graphic>
      </p:graphicFrame>
      <p:graphicFrame>
        <p:nvGraphicFramePr>
          <p:cNvPr id="13" name="Object 2"/>
          <p:cNvGraphicFramePr>
            <a:graphicFrameLocks noChangeAspect="1"/>
          </p:cNvGraphicFramePr>
          <p:nvPr>
            <p:extLst/>
          </p:nvPr>
        </p:nvGraphicFramePr>
        <p:xfrm>
          <a:off x="280011" y="2837180"/>
          <a:ext cx="2391305" cy="942071"/>
        </p:xfrm>
        <a:graphic>
          <a:graphicData uri="http://schemas.openxmlformats.org/presentationml/2006/ole">
            <mc:AlternateContent xmlns:mc="http://schemas.openxmlformats.org/markup-compatibility/2006">
              <mc:Choice xmlns:v="urn:schemas-microsoft-com:vml" Requires="v">
                <p:oleObj spid="_x0000_s7175" name="Ecuación" r:id="rId8" imgW="1320480" imgH="520560" progId="Equation.3">
                  <p:embed/>
                </p:oleObj>
              </mc:Choice>
              <mc:Fallback>
                <p:oleObj name="Ecuación" r:id="rId8" imgW="1320480" imgH="5205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011" y="2837180"/>
                        <a:ext cx="2391305" cy="942071"/>
                      </a:xfrm>
                      <a:prstGeom prst="rect">
                        <a:avLst/>
                      </a:prstGeom>
                      <a:solidFill>
                        <a:srgbClr val="FFFFCC"/>
                      </a:solidFill>
                      <a:ln w="38100">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233663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lIns="92075" tIns="46038" rIns="92075" bIns="46038"/>
          <a:lstStyle/>
          <a:p>
            <a:pPr eaLnBrk="1" hangingPunct="1"/>
            <a:r>
              <a:rPr lang="es-ES" altLang="es-ES" dirty="0" smtClean="0"/>
              <a:t>MUESTREOS NO PROBABILISTICOS</a:t>
            </a:r>
          </a:p>
        </p:txBody>
      </p:sp>
      <p:sp>
        <p:nvSpPr>
          <p:cNvPr id="70659" name="Rectangle 3"/>
          <p:cNvSpPr>
            <a:spLocks noGrp="1" noChangeArrowheads="1"/>
          </p:cNvSpPr>
          <p:nvPr>
            <p:ph type="body" idx="4294967295"/>
          </p:nvPr>
        </p:nvSpPr>
        <p:spPr>
          <a:xfrm>
            <a:off x="500856" y="1250094"/>
            <a:ext cx="8142287" cy="4926012"/>
          </a:xfrm>
        </p:spPr>
        <p:txBody>
          <a:bodyPr/>
          <a:lstStyle/>
          <a:p>
            <a:pPr eaLnBrk="1" hangingPunct="1">
              <a:lnSpc>
                <a:spcPct val="90000"/>
              </a:lnSpc>
            </a:pPr>
            <a:r>
              <a:rPr lang="es-ES" altLang="es-ES" sz="2800" b="0" dirty="0" smtClean="0">
                <a:latin typeface="Arial" panose="020B0604020202020204" pitchFamily="34" charset="0"/>
              </a:rPr>
              <a:t>Muestreo por cuotas. Utilizado en encuestas de opinión.</a:t>
            </a:r>
          </a:p>
          <a:p>
            <a:pPr marL="0" indent="0" eaLnBrk="1" hangingPunct="1">
              <a:lnSpc>
                <a:spcPct val="90000"/>
              </a:lnSpc>
              <a:buNone/>
            </a:pPr>
            <a:endParaRPr lang="es-ES" altLang="es-ES" sz="2800" b="0" dirty="0" smtClean="0">
              <a:latin typeface="Arial" panose="020B0604020202020204" pitchFamily="34" charset="0"/>
            </a:endParaRPr>
          </a:p>
          <a:p>
            <a:pPr eaLnBrk="1" hangingPunct="1">
              <a:lnSpc>
                <a:spcPct val="90000"/>
              </a:lnSpc>
            </a:pPr>
            <a:r>
              <a:rPr lang="es-ES" altLang="es-ES" sz="2800" b="0" dirty="0" smtClean="0">
                <a:latin typeface="Arial" panose="020B0604020202020204" pitchFamily="34" charset="0"/>
              </a:rPr>
              <a:t>Muestreo intencional. Sondeos preelectorales, grupos de estudiantes.</a:t>
            </a:r>
          </a:p>
          <a:p>
            <a:pPr marL="0" indent="0" eaLnBrk="1" hangingPunct="1">
              <a:lnSpc>
                <a:spcPct val="90000"/>
              </a:lnSpc>
              <a:buNone/>
            </a:pPr>
            <a:endParaRPr lang="es-ES" altLang="es-ES" sz="2800" b="0" dirty="0" smtClean="0">
              <a:latin typeface="Arial" panose="020B0604020202020204" pitchFamily="34" charset="0"/>
            </a:endParaRPr>
          </a:p>
          <a:p>
            <a:pPr eaLnBrk="1" hangingPunct="1">
              <a:lnSpc>
                <a:spcPct val="90000"/>
              </a:lnSpc>
            </a:pPr>
            <a:r>
              <a:rPr lang="es-ES" altLang="es-ES" sz="2800" b="0" dirty="0" smtClean="0">
                <a:latin typeface="Arial" panose="020B0604020202020204" pitchFamily="34" charset="0"/>
              </a:rPr>
              <a:t>Muestreo causal o incidental. Generalmente voluntarios, alumnos.</a:t>
            </a:r>
          </a:p>
          <a:p>
            <a:pPr marL="0" indent="0" eaLnBrk="1" hangingPunct="1">
              <a:lnSpc>
                <a:spcPct val="90000"/>
              </a:lnSpc>
              <a:buNone/>
            </a:pPr>
            <a:endParaRPr lang="es-ES" altLang="es-ES" sz="2800" b="0" dirty="0" smtClean="0">
              <a:latin typeface="Arial" panose="020B0604020202020204" pitchFamily="34" charset="0"/>
            </a:endParaRPr>
          </a:p>
          <a:p>
            <a:pPr eaLnBrk="1" hangingPunct="1">
              <a:lnSpc>
                <a:spcPct val="90000"/>
              </a:lnSpc>
            </a:pPr>
            <a:r>
              <a:rPr lang="es-ES" altLang="es-ES" sz="2800" dirty="0">
                <a:latin typeface="Arial" panose="020B0604020202020204" pitchFamily="34" charset="0"/>
              </a:rPr>
              <a:t>Muestreo </a:t>
            </a:r>
            <a:r>
              <a:rPr lang="es-ES" altLang="es-ES" sz="2800" dirty="0" smtClean="0">
                <a:latin typeface="Arial" panose="020B0604020202020204" pitchFamily="34" charset="0"/>
              </a:rPr>
              <a:t>por bola </a:t>
            </a:r>
            <a:r>
              <a:rPr lang="es-ES" altLang="es-ES" sz="2800" b="0" dirty="0" smtClean="0">
                <a:latin typeface="Arial" panose="020B0604020202020204" pitchFamily="34" charset="0"/>
              </a:rPr>
              <a:t>de nieve. Se localizan a individuos los cuales conducen a otros hasta conseguir una muestra suficiente</a:t>
            </a:r>
          </a:p>
        </p:txBody>
      </p:sp>
    </p:spTree>
    <p:extLst>
      <p:ext uri="{BB962C8B-B14F-4D97-AF65-F5344CB8AC3E}">
        <p14:creationId xmlns:p14="http://schemas.microsoft.com/office/powerpoint/2010/main" val="37607430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4294967295"/>
          </p:nvPr>
        </p:nvSpPr>
        <p:spPr>
          <a:xfrm>
            <a:off x="250825" y="1196975"/>
            <a:ext cx="8642350" cy="5472113"/>
          </a:xfrm>
        </p:spPr>
        <p:txBody>
          <a:bodyPr lIns="92075" tIns="46038" rIns="92075" bIns="46038"/>
          <a:lstStyle/>
          <a:p>
            <a:pPr marL="93663" indent="0" algn="just" eaLnBrk="1" hangingPunct="1">
              <a:buFont typeface="Wingdings" panose="05000000000000000000" pitchFamily="2" charset="2"/>
              <a:buNone/>
            </a:pPr>
            <a:r>
              <a:rPr lang="es-ES" altLang="es-ES" sz="2400" b="0" smtClean="0">
                <a:latin typeface="Arial" panose="020B0604020202020204" pitchFamily="34" charset="0"/>
              </a:rPr>
              <a:t>También denominado en ocasiones "accidental". Se asienta generalmente sobre la base de un buen conocimiento de los estratos de la población y/o de los individuos más "representativos" o "adecuados" para los fines de la investigación. Mantiene, por tanto, semejanzas con el muestreo aleatorio estratificado, pero no tiene el carácter de aleatoriedad de aquél. </a:t>
            </a:r>
          </a:p>
          <a:p>
            <a:pPr marL="93663" indent="0" algn="just" eaLnBrk="1" hangingPunct="1">
              <a:buFont typeface="Wingdings" panose="05000000000000000000" pitchFamily="2" charset="2"/>
              <a:buNone/>
            </a:pPr>
            <a:r>
              <a:rPr lang="es-ES" altLang="es-ES" sz="2400" b="0" smtClean="0">
                <a:latin typeface="Arial" panose="020B0604020202020204" pitchFamily="34" charset="0"/>
              </a:rPr>
              <a:t>En este tipo de muestreo se fijan unas "cuotas" que consisten en un número de individuos que reúnen unas determinadas condiciones, por ejemplo: 20 individuos de 25 a 40 años, de sexo femenino y residentes en Gijón. Una vez determinada la cuota se eligen los primeros que se encuentren que cumplan esas características. Este método se utiliza mucho en las encuestas de opinión.</a:t>
            </a:r>
            <a:r>
              <a:rPr lang="es-ES" altLang="es-ES" sz="2400" smtClean="0"/>
              <a:t> </a:t>
            </a:r>
            <a:endParaRPr lang="es-ES_tradnl" altLang="es-ES" sz="2400" smtClean="0"/>
          </a:p>
        </p:txBody>
      </p:sp>
      <p:sp>
        <p:nvSpPr>
          <p:cNvPr id="72707" name="Rectangle 2"/>
          <p:cNvSpPr>
            <a:spLocks noChangeArrowheads="1"/>
          </p:cNvSpPr>
          <p:nvPr/>
        </p:nvSpPr>
        <p:spPr bwMode="white">
          <a:xfrm>
            <a:off x="495300" y="260648"/>
            <a:ext cx="4940796"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s-ES" altLang="es-ES" sz="3600" i="1" dirty="0">
                <a:solidFill>
                  <a:srgbClr val="2A2061"/>
                </a:solidFill>
                <a:latin typeface="Arial" panose="020B0604020202020204" pitchFamily="34" charset="0"/>
              </a:rPr>
              <a:t>Muestreo por cuotas</a:t>
            </a:r>
            <a:r>
              <a:rPr lang="es-ES" altLang="es-ES" sz="3600" b="0" dirty="0">
                <a:solidFill>
                  <a:srgbClr val="2A2061"/>
                </a:solidFill>
                <a:latin typeface="Arial" panose="020B0604020202020204" pitchFamily="34" charset="0"/>
              </a:rPr>
              <a:t>:</a:t>
            </a:r>
            <a:r>
              <a:rPr lang="es-ES" altLang="es-ES" sz="3600" dirty="0">
                <a:solidFill>
                  <a:srgbClr val="2A2061"/>
                </a:solidFill>
                <a:latin typeface="Arial" panose="020B0604020202020204" pitchFamily="34" charset="0"/>
              </a:rPr>
              <a:t> </a:t>
            </a:r>
          </a:p>
        </p:txBody>
      </p:sp>
    </p:spTree>
    <p:extLst>
      <p:ext uri="{BB962C8B-B14F-4D97-AF65-F5344CB8AC3E}">
        <p14:creationId xmlns:p14="http://schemas.microsoft.com/office/powerpoint/2010/main" val="2546624002"/>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4294967295"/>
          </p:nvPr>
        </p:nvSpPr>
        <p:spPr>
          <a:xfrm>
            <a:off x="250825" y="1268760"/>
            <a:ext cx="8642350" cy="3384550"/>
          </a:xfrm>
        </p:spPr>
        <p:txBody>
          <a:bodyPr lIns="92075" tIns="46038" rIns="92075" bIns="46038"/>
          <a:lstStyle/>
          <a:p>
            <a:pPr marL="93663" indent="0" algn="just" eaLnBrk="1" hangingPunct="1">
              <a:buFont typeface="Wingdings" panose="05000000000000000000" pitchFamily="2" charset="2"/>
              <a:buNone/>
            </a:pPr>
            <a:r>
              <a:rPr lang="es-ES" altLang="es-ES" b="0" dirty="0" smtClean="0"/>
              <a:t>Este tipo de muestreo se caracteriza por un esfuerzo deliberado de obtener muestras "representativas" mediante la inclusión en la muestra de grupos supuestamente típicos. Es muy frecuente su utilización en sondeos preelectorales de zonas que en anteriores votaciones han marcado tendencias de voto.</a:t>
            </a:r>
            <a:r>
              <a:rPr lang="es-ES" altLang="es-ES" dirty="0" smtClean="0"/>
              <a:t> </a:t>
            </a:r>
            <a:endParaRPr lang="es-ES_tradnl" altLang="es-ES" dirty="0" smtClean="0"/>
          </a:p>
        </p:txBody>
      </p:sp>
      <p:sp>
        <p:nvSpPr>
          <p:cNvPr id="73731" name="Rectangle 2"/>
          <p:cNvSpPr>
            <a:spLocks noChangeArrowheads="1"/>
          </p:cNvSpPr>
          <p:nvPr/>
        </p:nvSpPr>
        <p:spPr bwMode="white">
          <a:xfrm>
            <a:off x="495300" y="260648"/>
            <a:ext cx="8153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s-ES" altLang="es-ES" sz="3200" i="1" dirty="0">
                <a:solidFill>
                  <a:srgbClr val="2A2061"/>
                </a:solidFill>
                <a:latin typeface="Arial" panose="020B0604020202020204" pitchFamily="34" charset="0"/>
              </a:rPr>
              <a:t>Muestreo </a:t>
            </a:r>
            <a:r>
              <a:rPr lang="es-ES" altLang="es-ES" sz="3200" i="1" dirty="0" err="1">
                <a:solidFill>
                  <a:srgbClr val="2A2061"/>
                </a:solidFill>
                <a:latin typeface="Arial" panose="020B0604020202020204" pitchFamily="34" charset="0"/>
              </a:rPr>
              <a:t>opinático</a:t>
            </a:r>
            <a:r>
              <a:rPr lang="es-ES" altLang="es-ES" sz="3200" i="1" dirty="0">
                <a:solidFill>
                  <a:srgbClr val="2A2061"/>
                </a:solidFill>
                <a:latin typeface="Arial" panose="020B0604020202020204" pitchFamily="34" charset="0"/>
              </a:rPr>
              <a:t> o intencional</a:t>
            </a:r>
            <a:r>
              <a:rPr lang="es-ES" altLang="es-ES" sz="3200" b="0" dirty="0">
                <a:solidFill>
                  <a:srgbClr val="2A2061"/>
                </a:solidFill>
                <a:latin typeface="Arial" panose="020B0604020202020204" pitchFamily="34" charset="0"/>
              </a:rPr>
              <a:t>:</a:t>
            </a:r>
            <a:r>
              <a:rPr lang="es-ES" altLang="es-ES" sz="3200" dirty="0">
                <a:solidFill>
                  <a:srgbClr val="2A2061"/>
                </a:solidFill>
                <a:latin typeface="Arial" panose="020B0604020202020204" pitchFamily="34" charset="0"/>
              </a:rPr>
              <a:t> </a:t>
            </a:r>
          </a:p>
        </p:txBody>
      </p:sp>
    </p:spTree>
    <p:extLst>
      <p:ext uri="{BB962C8B-B14F-4D97-AF65-F5344CB8AC3E}">
        <p14:creationId xmlns:p14="http://schemas.microsoft.com/office/powerpoint/2010/main" val="1061871302"/>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4294967295"/>
          </p:nvPr>
        </p:nvSpPr>
        <p:spPr>
          <a:xfrm>
            <a:off x="250825" y="1268760"/>
            <a:ext cx="8642350" cy="5472113"/>
          </a:xfrm>
        </p:spPr>
        <p:txBody>
          <a:bodyPr lIns="92075" tIns="46038" rIns="92075" bIns="46038"/>
          <a:lstStyle/>
          <a:p>
            <a:pPr marL="93663" indent="0" algn="just" eaLnBrk="1" hangingPunct="1">
              <a:buFont typeface="Wingdings" panose="05000000000000000000" pitchFamily="2" charset="2"/>
              <a:buNone/>
            </a:pPr>
            <a:r>
              <a:rPr lang="es-ES" altLang="es-ES" b="0" dirty="0" smtClean="0"/>
              <a:t>Se trata de un proceso en el que el investigador selecciona directa e intencionadamente los individuos de la población. El caso más frecuente de este procedimiento el utilizar como muestra los individuos a los que se tiene fácil acceso (los profesores de universidad emplean con mucha frecuencia a sus propios alumnos). Un caso particular es el de los voluntarios.</a:t>
            </a:r>
            <a:r>
              <a:rPr lang="es-ES" altLang="es-ES" dirty="0" smtClean="0"/>
              <a:t> </a:t>
            </a:r>
            <a:endParaRPr lang="es-ES_tradnl" altLang="es-ES" dirty="0" smtClean="0"/>
          </a:p>
        </p:txBody>
      </p:sp>
      <p:sp>
        <p:nvSpPr>
          <p:cNvPr id="74755" name="Rectangle 2"/>
          <p:cNvSpPr>
            <a:spLocks noChangeArrowheads="1"/>
          </p:cNvSpPr>
          <p:nvPr/>
        </p:nvSpPr>
        <p:spPr bwMode="white">
          <a:xfrm>
            <a:off x="495300" y="260648"/>
            <a:ext cx="8153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s-ES" altLang="es-ES" sz="3600" i="1" dirty="0">
                <a:solidFill>
                  <a:srgbClr val="2A2061"/>
                </a:solidFill>
                <a:latin typeface="Arial" panose="020B0604020202020204" pitchFamily="34" charset="0"/>
              </a:rPr>
              <a:t>Muestreo casual o incidental</a:t>
            </a:r>
            <a:r>
              <a:rPr lang="es-ES" altLang="es-ES" sz="3600" b="0" dirty="0">
                <a:solidFill>
                  <a:srgbClr val="2A2061"/>
                </a:solidFill>
                <a:latin typeface="Arial" panose="020B0604020202020204" pitchFamily="34" charset="0"/>
              </a:rPr>
              <a:t>:</a:t>
            </a:r>
            <a:r>
              <a:rPr lang="es-ES" altLang="es-ES" sz="3600" dirty="0">
                <a:solidFill>
                  <a:srgbClr val="2A2061"/>
                </a:solidFill>
                <a:latin typeface="Arial" panose="020B0604020202020204" pitchFamily="34" charset="0"/>
              </a:rPr>
              <a:t> </a:t>
            </a:r>
          </a:p>
        </p:txBody>
      </p:sp>
    </p:spTree>
    <p:extLst>
      <p:ext uri="{BB962C8B-B14F-4D97-AF65-F5344CB8AC3E}">
        <p14:creationId xmlns:p14="http://schemas.microsoft.com/office/powerpoint/2010/main" val="3878594796"/>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4294967295"/>
          </p:nvPr>
        </p:nvSpPr>
        <p:spPr>
          <a:xfrm>
            <a:off x="250825" y="1196975"/>
            <a:ext cx="8642350" cy="5472113"/>
          </a:xfrm>
        </p:spPr>
        <p:txBody>
          <a:bodyPr lIns="92075" tIns="46038" rIns="92075" bIns="46038"/>
          <a:lstStyle/>
          <a:p>
            <a:pPr marL="93663" indent="0" algn="just" eaLnBrk="1" hangingPunct="1">
              <a:buFont typeface="Wingdings" panose="05000000000000000000" pitchFamily="2" charset="2"/>
              <a:buNone/>
            </a:pPr>
            <a:r>
              <a:rPr lang="es-ES" altLang="es-ES" b="0" smtClean="0"/>
              <a:t>Se localiza a algunos individuos, los cuales conducen a otros, y estos a otros, y así hasta conseguir una muestra suficiente. Este tipo se emplea muy frecuentemente cuando se hacen estudios con poblaciones "marginales", delincuentes, sectas, determinados tipos de enfermos, etc.</a:t>
            </a:r>
            <a:r>
              <a:rPr lang="es-ES" altLang="es-ES" smtClean="0"/>
              <a:t> </a:t>
            </a:r>
            <a:endParaRPr lang="es-ES_tradnl" altLang="es-ES" smtClean="0"/>
          </a:p>
        </p:txBody>
      </p:sp>
      <p:sp>
        <p:nvSpPr>
          <p:cNvPr id="75779" name="Rectangle 2"/>
          <p:cNvSpPr>
            <a:spLocks noChangeArrowheads="1"/>
          </p:cNvSpPr>
          <p:nvPr/>
        </p:nvSpPr>
        <p:spPr bwMode="white">
          <a:xfrm>
            <a:off x="495300" y="260648"/>
            <a:ext cx="8153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s-ES" altLang="es-ES" sz="3600" i="1" dirty="0">
                <a:solidFill>
                  <a:srgbClr val="2A2061"/>
                </a:solidFill>
                <a:latin typeface="Arial" panose="020B0604020202020204" pitchFamily="34" charset="0"/>
              </a:rPr>
              <a:t>Bola de nieve</a:t>
            </a:r>
            <a:r>
              <a:rPr lang="es-ES" altLang="es-ES" sz="3600" b="0" dirty="0">
                <a:solidFill>
                  <a:srgbClr val="2A2061"/>
                </a:solidFill>
                <a:latin typeface="Arial" panose="020B0604020202020204" pitchFamily="34" charset="0"/>
              </a:rPr>
              <a:t>:</a:t>
            </a:r>
            <a:r>
              <a:rPr lang="es-ES" altLang="es-ES" sz="3600" dirty="0">
                <a:solidFill>
                  <a:srgbClr val="2A2061"/>
                </a:solidFill>
                <a:latin typeface="Arial" panose="020B0604020202020204" pitchFamily="34" charset="0"/>
              </a:rPr>
              <a:t> </a:t>
            </a:r>
          </a:p>
        </p:txBody>
      </p:sp>
    </p:spTree>
    <p:extLst>
      <p:ext uri="{BB962C8B-B14F-4D97-AF65-F5344CB8AC3E}">
        <p14:creationId xmlns:p14="http://schemas.microsoft.com/office/powerpoint/2010/main" val="4218812264"/>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WordArt 3"/>
          <p:cNvSpPr>
            <a:spLocks noChangeArrowheads="1" noChangeShapeType="1" noTextEdit="1"/>
          </p:cNvSpPr>
          <p:nvPr/>
        </p:nvSpPr>
        <p:spPr bwMode="gray">
          <a:xfrm>
            <a:off x="1905000" y="3657600"/>
            <a:ext cx="5187280" cy="857250"/>
          </a:xfrm>
          <a:prstGeom prst="rect">
            <a:avLst/>
          </a:prstGeom>
        </p:spPr>
        <p:txBody>
          <a:bodyPr wrap="none" fromWordArt="1">
            <a:prstTxWarp prst="textDeflate">
              <a:avLst>
                <a:gd name="adj" fmla="val 0"/>
              </a:avLst>
            </a:prstTxWarp>
          </a:bodyPr>
          <a:lstStyle/>
          <a:p>
            <a:pPr algn="ctr"/>
            <a:r>
              <a:rPr lang="es-ES" sz="5400" kern="10" dirty="0" smtClean="0">
                <a:ln w="28575">
                  <a:solidFill>
                    <a:schemeClr val="bg1"/>
                  </a:solidFill>
                  <a:round/>
                  <a:headEnd/>
                  <a:tailEnd/>
                </a:ln>
                <a:gradFill rotWithShape="1">
                  <a:gsLst>
                    <a:gs pos="0">
                      <a:schemeClr val="accent1"/>
                    </a:gs>
                    <a:gs pos="100000">
                      <a:schemeClr val="tx1"/>
                    </a:gs>
                  </a:gsLst>
                  <a:lin ang="0" scaled="1"/>
                </a:gradFill>
                <a:effectLst>
                  <a:outerShdw dist="107763" dir="2700000" algn="ctr" rotWithShape="0">
                    <a:srgbClr val="C0C0C0">
                      <a:alpha val="50000"/>
                    </a:srgbClr>
                  </a:outerShdw>
                </a:effectLst>
                <a:latin typeface="Verdana" panose="020B0604030504040204" pitchFamily="34" charset="0"/>
                <a:ea typeface="Verdana" panose="020B0604030504040204" pitchFamily="34" charset="0"/>
                <a:cs typeface="Verdana" panose="020B0604030504040204" pitchFamily="34" charset="0"/>
              </a:rPr>
              <a:t>Nos vemos</a:t>
            </a:r>
            <a:endParaRPr lang="es-ES" sz="5400" kern="10" dirty="0">
              <a:ln w="28575">
                <a:solidFill>
                  <a:schemeClr val="bg1"/>
                </a:solidFill>
                <a:round/>
                <a:headEnd/>
                <a:tailEnd/>
              </a:ln>
              <a:gradFill rotWithShape="1">
                <a:gsLst>
                  <a:gs pos="0">
                    <a:schemeClr val="accent1"/>
                  </a:gs>
                  <a:gs pos="100000">
                    <a:schemeClr val="tx1"/>
                  </a:gs>
                </a:gsLst>
                <a:lin ang="0" scaled="1"/>
              </a:gradFill>
              <a:effectLst>
                <a:outerShdw dist="107763" dir="2700000" algn="ctr" rotWithShape="0">
                  <a:srgbClr val="C0C0C0">
                    <a:alpha val="5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CuadroTexto 4"/>
          <p:cNvSpPr txBox="1"/>
          <p:nvPr/>
        </p:nvSpPr>
        <p:spPr>
          <a:xfrm>
            <a:off x="395536" y="404664"/>
            <a:ext cx="2376264" cy="461665"/>
          </a:xfrm>
          <a:prstGeom prst="rect">
            <a:avLst/>
          </a:prstGeom>
          <a:solidFill>
            <a:schemeClr val="bg1"/>
          </a:solidFill>
          <a:ln w="19050">
            <a:solidFill>
              <a:schemeClr val="tx2"/>
            </a:solidFill>
          </a:ln>
        </p:spPr>
        <p:txBody>
          <a:bodyPr wrap="square" rtlCol="0">
            <a:spAutoFit/>
          </a:bodyPr>
          <a:lstStyle/>
          <a:p>
            <a:pPr algn="ctr"/>
            <a:r>
              <a:rPr lang="es-ES" sz="2400" dirty="0" smtClean="0">
                <a:solidFill>
                  <a:srgbClr val="002060"/>
                </a:solidFill>
                <a:effectLst>
                  <a:outerShdw blurRad="38100" dist="38100" dir="2700000" algn="tl">
                    <a:srgbClr val="000000">
                      <a:alpha val="43137"/>
                    </a:srgbClr>
                  </a:outerShdw>
                </a:effectLst>
              </a:rPr>
              <a:t>PRE-GRADO</a:t>
            </a:r>
            <a:endParaRPr lang="es-ES" sz="24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700213"/>
            <a:ext cx="8229600" cy="4548187"/>
          </a:xfrm>
        </p:spPr>
        <p:txBody>
          <a:bodyPr/>
          <a:lstStyle/>
          <a:p>
            <a:pPr eaLnBrk="1" hangingPunct="1"/>
            <a:r>
              <a:rPr lang="es-ES_tradnl" smtClean="0"/>
              <a:t>Estudios longitudinales:</a:t>
            </a:r>
          </a:p>
          <a:p>
            <a:pPr eaLnBrk="1" hangingPunct="1">
              <a:buFont typeface="Wingdings" panose="05000000000000000000" pitchFamily="2" charset="2"/>
              <a:buNone/>
            </a:pPr>
            <a:r>
              <a:rPr lang="es-ES_tradnl" smtClean="0"/>
              <a:t>   - prospectivos          </a:t>
            </a:r>
          </a:p>
          <a:p>
            <a:pPr eaLnBrk="1" hangingPunct="1">
              <a:buFont typeface="Wingdings" panose="05000000000000000000" pitchFamily="2" charset="2"/>
              <a:buNone/>
            </a:pPr>
            <a:r>
              <a:rPr lang="es-ES_tradnl" smtClean="0"/>
              <a:t>   - retrospectivos</a:t>
            </a:r>
          </a:p>
          <a:p>
            <a:pPr eaLnBrk="1" hangingPunct="1">
              <a:buFont typeface="Wingdings" panose="05000000000000000000" pitchFamily="2" charset="2"/>
              <a:buNone/>
            </a:pPr>
            <a:r>
              <a:rPr lang="es-ES_tradnl" smtClean="0"/>
              <a:t>   </a:t>
            </a:r>
          </a:p>
          <a:p>
            <a:pPr eaLnBrk="1" hangingPunct="1"/>
            <a:r>
              <a:rPr lang="es-ES_tradnl" smtClean="0"/>
              <a:t>Estudios transversales </a:t>
            </a:r>
            <a:endParaRPr lang="es-ES" smtClean="0"/>
          </a:p>
        </p:txBody>
      </p:sp>
      <p:sp>
        <p:nvSpPr>
          <p:cNvPr id="14340" name="Line 4"/>
          <p:cNvSpPr>
            <a:spLocks noChangeShapeType="1"/>
          </p:cNvSpPr>
          <p:nvPr/>
        </p:nvSpPr>
        <p:spPr bwMode="auto">
          <a:xfrm>
            <a:off x="4643438" y="3141663"/>
            <a:ext cx="720725" cy="0"/>
          </a:xfrm>
          <a:prstGeom prst="line">
            <a:avLst/>
          </a:prstGeom>
          <a:noFill/>
          <a:ln w="76200">
            <a:solidFill>
              <a:srgbClr val="FF33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41" name="Line 5"/>
          <p:cNvSpPr>
            <a:spLocks noChangeShapeType="1"/>
          </p:cNvSpPr>
          <p:nvPr/>
        </p:nvSpPr>
        <p:spPr bwMode="auto">
          <a:xfrm>
            <a:off x="4572000" y="2492375"/>
            <a:ext cx="720725" cy="0"/>
          </a:xfrm>
          <a:prstGeom prst="line">
            <a:avLst/>
          </a:prstGeom>
          <a:noFill/>
          <a:ln w="7620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42" name="Line 6"/>
          <p:cNvSpPr>
            <a:spLocks noChangeShapeType="1"/>
          </p:cNvSpPr>
          <p:nvPr/>
        </p:nvSpPr>
        <p:spPr bwMode="auto">
          <a:xfrm>
            <a:off x="6629400" y="3810000"/>
            <a:ext cx="0" cy="762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 name="Rectangle 2"/>
          <p:cNvSpPr txBox="1">
            <a:spLocks noChangeArrowheads="1"/>
          </p:cNvSpPr>
          <p:nvPr/>
        </p:nvSpPr>
        <p:spPr>
          <a:xfrm>
            <a:off x="611560" y="267609"/>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El factor “</a:t>
            </a:r>
            <a:r>
              <a:rPr lang="es-MX" dirty="0">
                <a:solidFill>
                  <a:srgbClr val="FF0000"/>
                </a:solidFill>
                <a:latin typeface="Times New Roman" panose="02020603050405020304" pitchFamily="18" charset="0"/>
                <a:cs typeface="Times New Roman" panose="02020603050405020304" pitchFamily="18" charset="0"/>
              </a:rPr>
              <a:t>tiempo</a:t>
            </a:r>
            <a:r>
              <a:rPr lang="es-MX" dirty="0">
                <a:latin typeface="Times New Roman" panose="02020603050405020304" pitchFamily="18" charset="0"/>
                <a:cs typeface="Times New Roman" panose="02020603050405020304" pitchFamily="18" charset="0"/>
              </a:rPr>
              <a:t>” en la investigación</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95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323528" y="1773238"/>
            <a:ext cx="8424936" cy="2879898"/>
          </a:xfrm>
        </p:spPr>
        <p:txBody>
          <a:bodyPr/>
          <a:lstStyle/>
          <a:p>
            <a:pPr marL="0" indent="0" algn="just" eaLnBrk="1" hangingPunct="1">
              <a:buFont typeface="Wingdings" panose="05000000000000000000" pitchFamily="2" charset="2"/>
              <a:buNone/>
            </a:pPr>
            <a:r>
              <a:rPr lang="es-ES" b="0" dirty="0" smtClean="0">
                <a:latin typeface="Arial" panose="020B0604020202020204" pitchFamily="34" charset="0"/>
              </a:rPr>
              <a:t>Transversales</a:t>
            </a:r>
            <a:r>
              <a:rPr lang="es-ES" dirty="0" smtClean="0">
                <a:latin typeface="Arial" panose="020B0604020202020204" pitchFamily="34" charset="0"/>
              </a:rPr>
              <a:t>:</a:t>
            </a:r>
          </a:p>
          <a:p>
            <a:pPr marL="0" indent="0" algn="just" eaLnBrk="1" hangingPunct="1">
              <a:buFont typeface="Wingdings" panose="05000000000000000000" pitchFamily="2" charset="2"/>
              <a:buNone/>
            </a:pPr>
            <a:endParaRPr lang="es-ES" dirty="0" smtClean="0">
              <a:latin typeface="Arial" panose="020B0604020202020204" pitchFamily="34" charset="0"/>
            </a:endParaRPr>
          </a:p>
          <a:p>
            <a:pPr marL="0" indent="0" algn="just" eaLnBrk="1" hangingPunct="1">
              <a:buFont typeface="Wingdings" panose="05000000000000000000" pitchFamily="2" charset="2"/>
              <a:buNone/>
            </a:pPr>
            <a:r>
              <a:rPr lang="es-ES" b="0" dirty="0" smtClean="0">
                <a:latin typeface="Arial" panose="020B0604020202020204" pitchFamily="34" charset="0"/>
              </a:rPr>
              <a:t>Se estudian las variables en un momento dado. En estos casos el momento (tiempo) en que ocurren los hechos, no es importante.</a:t>
            </a:r>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De acuerdo al periodo y secuencia del estudio </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13472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250825" y="1412875"/>
            <a:ext cx="8280400" cy="4536405"/>
          </a:xfrm>
        </p:spPr>
        <p:txBody>
          <a:bodyPr/>
          <a:lstStyle/>
          <a:p>
            <a:pPr marL="0" indent="0" algn="just" eaLnBrk="1" hangingPunct="1">
              <a:buFont typeface="Wingdings" panose="05000000000000000000" pitchFamily="2" charset="2"/>
              <a:buNone/>
            </a:pPr>
            <a:r>
              <a:rPr lang="es-ES" b="0" dirty="0" smtClean="0">
                <a:latin typeface="Arial" panose="020B0604020202020204" pitchFamily="34" charset="0"/>
              </a:rPr>
              <a:t>Longitudinales:</a:t>
            </a:r>
          </a:p>
          <a:p>
            <a:pPr marL="0" indent="0" algn="just" eaLnBrk="1" hangingPunct="1">
              <a:buFont typeface="Wingdings" panose="05000000000000000000" pitchFamily="2" charset="2"/>
              <a:buNone/>
            </a:pPr>
            <a:endParaRPr lang="es-ES" b="0" dirty="0" smtClean="0">
              <a:latin typeface="Arial" panose="020B0604020202020204" pitchFamily="34" charset="0"/>
            </a:endParaRPr>
          </a:p>
          <a:p>
            <a:pPr marL="0" indent="0" algn="just" eaLnBrk="1" hangingPunct="1">
              <a:buFont typeface="Wingdings" panose="05000000000000000000" pitchFamily="2" charset="2"/>
              <a:buNone/>
            </a:pPr>
            <a:r>
              <a:rPr lang="es-ES" b="0" dirty="0" smtClean="0">
                <a:latin typeface="Arial" panose="020B0604020202020204" pitchFamily="34" charset="0"/>
              </a:rPr>
              <a:t>Estudian las variables a lo largo de un tiempo que puede ser continuo o periódico.</a:t>
            </a:r>
          </a:p>
          <a:p>
            <a:pPr marL="0" indent="0" algn="just" eaLnBrk="1" hangingPunct="1">
              <a:buFont typeface="Wingdings" panose="05000000000000000000" pitchFamily="2" charset="2"/>
              <a:buNone/>
            </a:pPr>
            <a:endParaRPr lang="es-ES" dirty="0">
              <a:latin typeface="Arial" panose="020B0604020202020204" pitchFamily="34" charset="0"/>
            </a:endParaRPr>
          </a:p>
          <a:p>
            <a:pPr marL="0" indent="0" algn="just">
              <a:buNone/>
            </a:pPr>
            <a:r>
              <a:rPr lang="es-ES" dirty="0" smtClean="0">
                <a:latin typeface="Arial" panose="020B0604020202020204" pitchFamily="34" charset="0"/>
              </a:rPr>
              <a:t>Se establece un </a:t>
            </a:r>
            <a:r>
              <a:rPr lang="es-ES" dirty="0">
                <a:latin typeface="Arial" panose="020B0604020202020204" pitchFamily="34" charset="0"/>
              </a:rPr>
              <a:t>ordenamiento </a:t>
            </a:r>
            <a:r>
              <a:rPr lang="es-ES" dirty="0" smtClean="0">
                <a:latin typeface="Arial" panose="020B0604020202020204" pitchFamily="34" charset="0"/>
              </a:rPr>
              <a:t>temporal sobre las mediciones de las variables.</a:t>
            </a:r>
            <a:endParaRPr lang="es-ES" b="0" dirty="0" smtClean="0">
              <a:latin typeface="Arial" panose="020B0604020202020204" pitchFamily="34" charset="0"/>
            </a:endParaRPr>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De acuerdo al periodo y secuencia del estudio </a:t>
            </a:r>
          </a:p>
        </p:txBody>
      </p:sp>
    </p:spTree>
    <p:extLst>
      <p:ext uri="{BB962C8B-B14F-4D97-AF65-F5344CB8AC3E}">
        <p14:creationId xmlns:p14="http://schemas.microsoft.com/office/powerpoint/2010/main" val="8986894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395288" y="1484313"/>
            <a:ext cx="8353425" cy="4114800"/>
          </a:xfrm>
        </p:spPr>
        <p:txBody>
          <a:bodyPr/>
          <a:lstStyle/>
          <a:p>
            <a:pPr marL="0" indent="0" algn="just" eaLnBrk="1" hangingPunct="1">
              <a:buFont typeface="Wingdings" panose="05000000000000000000" pitchFamily="2" charset="2"/>
              <a:buNone/>
            </a:pPr>
            <a:r>
              <a:rPr lang="es-ES" b="0" smtClean="0">
                <a:latin typeface="Arial" panose="020B0604020202020204" pitchFamily="34" charset="0"/>
              </a:rPr>
              <a:t>RETROSPECTIVOS:</a:t>
            </a:r>
            <a:r>
              <a:rPr lang="es-ES" b="0" smtClean="0">
                <a:solidFill>
                  <a:srgbClr val="000000"/>
                </a:solidFill>
                <a:latin typeface="Arial" panose="020B0604020202020204" pitchFamily="34" charset="0"/>
              </a:rPr>
              <a:t> Cuando los acontecimientos han ocurrido antes del momento en que se inicia el estudio.</a:t>
            </a:r>
          </a:p>
          <a:p>
            <a:pPr marL="0" indent="0" algn="just" eaLnBrk="1" hangingPunct="1">
              <a:buFont typeface="Wingdings" panose="05000000000000000000" pitchFamily="2" charset="2"/>
              <a:buNone/>
            </a:pPr>
            <a:endParaRPr lang="es-ES" b="0" smtClean="0">
              <a:solidFill>
                <a:srgbClr val="000000"/>
              </a:solidFill>
              <a:latin typeface="Arial" panose="020B0604020202020204" pitchFamily="34" charset="0"/>
            </a:endParaRPr>
          </a:p>
          <a:p>
            <a:pPr marL="0" indent="0" algn="just" eaLnBrk="1" hangingPunct="1">
              <a:buFont typeface="Wingdings" panose="05000000000000000000" pitchFamily="2" charset="2"/>
              <a:buNone/>
            </a:pPr>
            <a:r>
              <a:rPr lang="es-ES" b="0" smtClean="0">
                <a:latin typeface="Arial" panose="020B0604020202020204" pitchFamily="34" charset="0"/>
              </a:rPr>
              <a:t>PROSPECTIVOS:</a:t>
            </a:r>
            <a:r>
              <a:rPr lang="es-ES" b="0" smtClean="0">
                <a:solidFill>
                  <a:srgbClr val="000000"/>
                </a:solidFill>
                <a:latin typeface="Arial" panose="020B0604020202020204" pitchFamily="34" charset="0"/>
              </a:rPr>
              <a:t> Cuando los acontecimientos son seguidos durante un período de tiempo después que se inicia el estudio</a:t>
            </a:r>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De acuerdo a la dirección del seguimiento</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92261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3569" y="1124744"/>
            <a:ext cx="7201990" cy="1143000"/>
          </a:xfrm>
        </p:spPr>
        <p:txBody>
          <a:bodyPr anchor="b"/>
          <a:lstStyle/>
          <a:p>
            <a:pPr eaLnBrk="1" hangingPunct="1"/>
            <a:r>
              <a:rPr lang="es-ES" dirty="0" smtClean="0">
                <a:solidFill>
                  <a:srgbClr val="000000"/>
                </a:solidFill>
              </a:rPr>
              <a:t>(comparativos o correlaciónales/ causales o explicativos)</a:t>
            </a:r>
          </a:p>
        </p:txBody>
      </p:sp>
      <p:sp>
        <p:nvSpPr>
          <p:cNvPr id="18435" name="Rectangle 3"/>
          <p:cNvSpPr>
            <a:spLocks noGrp="1" noChangeArrowheads="1"/>
          </p:cNvSpPr>
          <p:nvPr>
            <p:ph type="body" idx="4294967295"/>
          </p:nvPr>
        </p:nvSpPr>
        <p:spPr>
          <a:xfrm>
            <a:off x="395288" y="2914650"/>
            <a:ext cx="8174037" cy="1954213"/>
          </a:xfrm>
        </p:spPr>
        <p:txBody>
          <a:bodyPr/>
          <a:lstStyle/>
          <a:p>
            <a:pPr marL="0" indent="0" algn="just" eaLnBrk="1" hangingPunct="1">
              <a:buFont typeface="Wingdings" panose="05000000000000000000" pitchFamily="2" charset="2"/>
              <a:buNone/>
            </a:pPr>
            <a:r>
              <a:rPr lang="es-ES" b="0" dirty="0" smtClean="0">
                <a:solidFill>
                  <a:srgbClr val="FF0000"/>
                </a:solidFill>
                <a:latin typeface="Arial" panose="020B0604020202020204" pitchFamily="34" charset="0"/>
              </a:rPr>
              <a:t>Describen relaciones entre dos o más variables</a:t>
            </a:r>
            <a:r>
              <a:rPr lang="es-ES" b="0" dirty="0" smtClean="0">
                <a:latin typeface="Arial" panose="020B0604020202020204" pitchFamily="34" charset="0"/>
              </a:rPr>
              <a:t>. En estos estudios siempre hay una comparación.</a:t>
            </a:r>
          </a:p>
        </p:txBody>
      </p:sp>
      <p:sp>
        <p:nvSpPr>
          <p:cNvPr id="5"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Analíticos</a:t>
            </a:r>
          </a:p>
        </p:txBody>
      </p:sp>
    </p:spTree>
    <p:extLst>
      <p:ext uri="{BB962C8B-B14F-4D97-AF65-F5344CB8AC3E}">
        <p14:creationId xmlns:p14="http://schemas.microsoft.com/office/powerpoint/2010/main" val="36804409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323850" y="1905000"/>
            <a:ext cx="8528050" cy="3252788"/>
          </a:xfrm>
        </p:spPr>
        <p:txBody>
          <a:bodyPr/>
          <a:lstStyle/>
          <a:p>
            <a:pPr marL="0" indent="0" algn="just" eaLnBrk="1" hangingPunct="1">
              <a:buFont typeface="Wingdings" panose="05000000000000000000" pitchFamily="2" charset="2"/>
              <a:buNone/>
            </a:pPr>
            <a:r>
              <a:rPr lang="es-ES" b="1" dirty="0" smtClean="0">
                <a:solidFill>
                  <a:srgbClr val="FF0000"/>
                </a:solidFill>
                <a:latin typeface="Arial" panose="020B0604020202020204" pitchFamily="34" charset="0"/>
              </a:rPr>
              <a:t>Se manipulan deliberadamente una o más variables</a:t>
            </a:r>
            <a:r>
              <a:rPr lang="es-ES" b="0" dirty="0" smtClean="0">
                <a:latin typeface="Arial" panose="020B0604020202020204" pitchFamily="34" charset="0"/>
              </a:rPr>
              <a:t> </a:t>
            </a:r>
            <a:r>
              <a:rPr lang="es-ES" dirty="0" smtClean="0">
                <a:latin typeface="Arial" panose="020B0604020202020204" pitchFamily="34" charset="0"/>
              </a:rPr>
              <a:t>independientes</a:t>
            </a:r>
            <a:r>
              <a:rPr lang="es-ES" b="0" dirty="0" smtClean="0">
                <a:latin typeface="Arial" panose="020B0604020202020204" pitchFamily="34" charset="0"/>
              </a:rPr>
              <a:t> para analizar las consecuencias de esa manipulación sobre una o más variables </a:t>
            </a:r>
            <a:r>
              <a:rPr lang="es-ES" dirty="0" smtClean="0">
                <a:latin typeface="Arial" panose="020B0604020202020204" pitchFamily="34" charset="0"/>
              </a:rPr>
              <a:t>dependientes</a:t>
            </a:r>
            <a:r>
              <a:rPr lang="es-ES" b="0" dirty="0" smtClean="0">
                <a:latin typeface="Arial" panose="020B0604020202020204" pitchFamily="34" charset="0"/>
              </a:rPr>
              <a:t> dentro de una situación controlada por el investigador.</a:t>
            </a:r>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Experimentales</a:t>
            </a:r>
          </a:p>
        </p:txBody>
      </p:sp>
    </p:spTree>
    <p:extLst>
      <p:ext uri="{BB962C8B-B14F-4D97-AF65-F5344CB8AC3E}">
        <p14:creationId xmlns:p14="http://schemas.microsoft.com/office/powerpoint/2010/main" val="6752108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323850" y="1905000"/>
            <a:ext cx="8528050" cy="1236663"/>
          </a:xfrm>
        </p:spPr>
        <p:txBody>
          <a:bodyPr/>
          <a:lstStyle/>
          <a:p>
            <a:pPr algn="just" eaLnBrk="1" hangingPunct="1">
              <a:buFont typeface="Symbol" panose="05050102010706020507" pitchFamily="18" charset="2"/>
              <a:buChar char=""/>
            </a:pPr>
            <a:r>
              <a:rPr lang="es-ES" b="0" dirty="0" smtClean="0">
                <a:solidFill>
                  <a:srgbClr val="000000"/>
                </a:solidFill>
                <a:latin typeface="Arial" panose="020B0604020202020204" pitchFamily="34" charset="0"/>
              </a:rPr>
              <a:t>Estudio de caso (grupo único) y pos prueba.</a:t>
            </a:r>
          </a:p>
          <a:p>
            <a:pPr algn="just" eaLnBrk="1" hangingPunct="1">
              <a:buFont typeface="Symbol" panose="05050102010706020507" pitchFamily="18" charset="2"/>
              <a:buChar char=""/>
            </a:pPr>
            <a:r>
              <a:rPr lang="es-ES" b="0" dirty="0" smtClean="0">
                <a:solidFill>
                  <a:srgbClr val="000000"/>
                </a:solidFill>
                <a:latin typeface="Arial" panose="020B0604020202020204" pitchFamily="34" charset="0"/>
              </a:rPr>
              <a:t>Grupo único con pre prueba y pos prueba.</a:t>
            </a:r>
          </a:p>
        </p:txBody>
      </p:sp>
      <p:sp>
        <p:nvSpPr>
          <p:cNvPr id="4" name="Rectangle 2"/>
          <p:cNvSpPr txBox="1">
            <a:spLocks noChangeArrowheads="1"/>
          </p:cNvSpPr>
          <p:nvPr/>
        </p:nvSpPr>
        <p:spPr>
          <a:xfrm>
            <a:off x="539552" y="260648"/>
            <a:ext cx="7391400" cy="459507"/>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smtClean="0">
                <a:latin typeface="Times New Roman" panose="02020603050405020304" pitchFamily="18" charset="0"/>
                <a:cs typeface="Times New Roman" panose="02020603050405020304" pitchFamily="18" charset="0"/>
              </a:rPr>
              <a:t>Pre-experimentales (</a:t>
            </a:r>
            <a:r>
              <a:rPr lang="es-ES_tradnl" dirty="0">
                <a:latin typeface="Times New Roman" panose="02020603050405020304" pitchFamily="18" charset="0"/>
                <a:cs typeface="Times New Roman" panose="02020603050405020304" pitchFamily="18" charset="0"/>
              </a:rPr>
              <a:t>intervención comunitaria)</a:t>
            </a:r>
          </a:p>
        </p:txBody>
      </p:sp>
    </p:spTree>
    <p:extLst>
      <p:ext uri="{BB962C8B-B14F-4D97-AF65-F5344CB8AC3E}">
        <p14:creationId xmlns:p14="http://schemas.microsoft.com/office/powerpoint/2010/main" val="175303484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323850" y="1905000"/>
            <a:ext cx="8528050" cy="3252788"/>
          </a:xfrm>
        </p:spPr>
        <p:txBody>
          <a:bodyPr/>
          <a:lstStyle/>
          <a:p>
            <a:pPr algn="just" eaLnBrk="1" hangingPunct="1">
              <a:buFont typeface="Symbol" panose="05050102010706020507" pitchFamily="18" charset="2"/>
              <a:buChar char=""/>
            </a:pPr>
            <a:r>
              <a:rPr lang="es-ES" b="0" smtClean="0">
                <a:solidFill>
                  <a:srgbClr val="000000"/>
                </a:solidFill>
                <a:latin typeface="Arial" panose="020B0604020202020204" pitchFamily="34" charset="0"/>
              </a:rPr>
              <a:t>Grupo experimental + grupo control y pos prueba.</a:t>
            </a:r>
          </a:p>
          <a:p>
            <a:pPr algn="just" eaLnBrk="1" hangingPunct="1">
              <a:buFont typeface="Symbol" panose="05050102010706020507" pitchFamily="18" charset="2"/>
              <a:buChar char=""/>
            </a:pPr>
            <a:r>
              <a:rPr lang="es-ES" b="0" smtClean="0">
                <a:solidFill>
                  <a:srgbClr val="000000"/>
                </a:solidFill>
                <a:latin typeface="Arial" panose="020B0604020202020204" pitchFamily="34" charset="0"/>
              </a:rPr>
              <a:t>Grupo experimental + grupo control con pre prueba y pos prueba.</a:t>
            </a:r>
          </a:p>
          <a:p>
            <a:pPr algn="just" eaLnBrk="1" hangingPunct="1">
              <a:buFont typeface="Symbol" panose="05050102010706020507" pitchFamily="18" charset="2"/>
              <a:buChar char=""/>
            </a:pPr>
            <a:r>
              <a:rPr lang="es-ES" b="0" smtClean="0">
                <a:solidFill>
                  <a:srgbClr val="000000"/>
                </a:solidFill>
                <a:latin typeface="Arial" panose="020B0604020202020204" pitchFamily="34" charset="0"/>
              </a:rPr>
              <a:t>Diseño de cuatro grupos de Solomon.</a:t>
            </a:r>
          </a:p>
          <a:p>
            <a:pPr algn="just" eaLnBrk="1" hangingPunct="1">
              <a:buFont typeface="Symbol" panose="05050102010706020507" pitchFamily="18" charset="2"/>
              <a:buChar char=""/>
            </a:pPr>
            <a:r>
              <a:rPr lang="es-ES" b="0" smtClean="0">
                <a:solidFill>
                  <a:srgbClr val="000000"/>
                </a:solidFill>
                <a:latin typeface="Arial" panose="020B0604020202020204" pitchFamily="34" charset="0"/>
              </a:rPr>
              <a:t>Series cronológicas experimentales. </a:t>
            </a:r>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Experimentales</a:t>
            </a:r>
          </a:p>
        </p:txBody>
      </p:sp>
    </p:spTree>
    <p:extLst>
      <p:ext uri="{BB962C8B-B14F-4D97-AF65-F5344CB8AC3E}">
        <p14:creationId xmlns:p14="http://schemas.microsoft.com/office/powerpoint/2010/main" val="39704303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9388" y="2565400"/>
          <a:ext cx="8640762" cy="2017713"/>
        </p:xfrm>
        <a:graphic>
          <a:graphicData uri="http://schemas.openxmlformats.org/drawingml/2006/table">
            <a:tbl>
              <a:tblPr/>
              <a:tblGrid>
                <a:gridCol w="4176712"/>
                <a:gridCol w="2232025"/>
                <a:gridCol w="2232025"/>
              </a:tblGrid>
              <a:tr h="984250">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Grupos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 prueba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Pos prueba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Control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Experimental*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549" name="Rectangle 1"/>
          <p:cNvSpPr>
            <a:spLocks noChangeArrowheads="1"/>
          </p:cNvSpPr>
          <p:nvPr/>
        </p:nvSpPr>
        <p:spPr bwMode="auto">
          <a:xfrm>
            <a:off x="608013" y="4724400"/>
            <a:ext cx="74199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s-ES_tradnl" sz="1800" b="0">
                <a:latin typeface="Arial" panose="020B0604020202020204" pitchFamily="34" charset="0"/>
                <a:ea typeface="Calibri" panose="020F0502020204030204" pitchFamily="34" charset="0"/>
                <a:cs typeface="Arial" panose="020B0604020202020204" pitchFamily="34" charset="0"/>
              </a:rPr>
              <a:t>*Pueden ser varios grupos experimentales</a:t>
            </a:r>
          </a:p>
        </p:txBody>
      </p:sp>
      <p:sp>
        <p:nvSpPr>
          <p:cNvPr id="5" name="Rectangle 2"/>
          <p:cNvSpPr txBox="1">
            <a:spLocks noChangeArrowheads="1"/>
          </p:cNvSpPr>
          <p:nvPr/>
        </p:nvSpPr>
        <p:spPr>
          <a:xfrm>
            <a:off x="179512" y="228600"/>
            <a:ext cx="7669088"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Grupo experimental + grupo control y </a:t>
            </a:r>
            <a:r>
              <a:rPr lang="es-MX" dirty="0" smtClean="0">
                <a:latin typeface="Times New Roman" panose="02020603050405020304" pitchFamily="18" charset="0"/>
                <a:cs typeface="Times New Roman" panose="02020603050405020304" pitchFamily="18" charset="0"/>
              </a:rPr>
              <a:t>pos  prueba</a:t>
            </a:r>
            <a:r>
              <a:rPr lang="es-MX"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092439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pie de página 4"/>
          <p:cNvSpPr>
            <a:spLocks noGrp="1"/>
          </p:cNvSpPr>
          <p:nvPr>
            <p:ph type="ftr" sz="quarter" idx="11"/>
          </p:nvPr>
        </p:nvSpPr>
        <p:spPr>
          <a:noFill/>
        </p:spPr>
        <p:txBody>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s-ES" sz="1200" smtClean="0"/>
              <a:t>www.themegallery.com</a:t>
            </a:r>
          </a:p>
        </p:txBody>
      </p:sp>
      <p:sp>
        <p:nvSpPr>
          <p:cNvPr id="7172" name="Text Box 12"/>
          <p:cNvSpPr txBox="1">
            <a:spLocks noChangeArrowheads="1"/>
          </p:cNvSpPr>
          <p:nvPr/>
        </p:nvSpPr>
        <p:spPr bwMode="auto">
          <a:xfrm>
            <a:off x="395288" y="1557338"/>
            <a:ext cx="82978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MX" sz="2400" dirty="0" smtClean="0"/>
              <a:t>Sumario</a:t>
            </a:r>
            <a:r>
              <a:rPr lang="es-MX" sz="2400" dirty="0"/>
              <a:t>: </a:t>
            </a:r>
          </a:p>
          <a:p>
            <a:pPr>
              <a:defRPr/>
            </a:pPr>
            <a:endParaRPr lang="es-MX" sz="2400" dirty="0"/>
          </a:p>
          <a:p>
            <a:pPr marL="457200" indent="-457200">
              <a:buFont typeface="+mj-lt"/>
              <a:buAutoNum type="arabicPeriod"/>
              <a:defRPr/>
            </a:pPr>
            <a:r>
              <a:rPr lang="es-MX" sz="2400" dirty="0"/>
              <a:t>Clasificación general en investigación</a:t>
            </a:r>
          </a:p>
          <a:p>
            <a:pPr marL="457200" indent="-457200">
              <a:buFont typeface="+mj-lt"/>
              <a:buAutoNum type="arabicPeriod"/>
              <a:defRPr/>
            </a:pPr>
            <a:r>
              <a:rPr lang="es-MX" sz="2400" dirty="0"/>
              <a:t>Clasificación epidemiológica de la investigación.</a:t>
            </a:r>
          </a:p>
          <a:p>
            <a:pPr marL="457200" indent="-457200">
              <a:buFont typeface="+mj-lt"/>
              <a:buAutoNum type="arabicPeriod"/>
              <a:defRPr/>
            </a:pPr>
            <a:r>
              <a:rPr lang="es-MX" sz="2400" dirty="0"/>
              <a:t>Estudios </a:t>
            </a:r>
            <a:r>
              <a:rPr lang="es-MX" sz="2400" dirty="0" smtClean="0"/>
              <a:t>observacionales y experimentales.</a:t>
            </a:r>
            <a:endParaRPr lang="es-MX" sz="2400" dirty="0"/>
          </a:p>
          <a:p>
            <a:pPr marL="457200" indent="-457200">
              <a:buFont typeface="+mj-lt"/>
              <a:buAutoNum type="arabicPeriod"/>
              <a:defRPr/>
            </a:pPr>
            <a:r>
              <a:rPr lang="es-MX" sz="2400" dirty="0" smtClean="0"/>
              <a:t>Universo y muestra.</a:t>
            </a:r>
            <a:endParaRPr lang="es-MX" sz="2400" dirty="0"/>
          </a:p>
          <a:p>
            <a:pPr marL="457200" indent="-457200">
              <a:buFont typeface="+mj-lt"/>
              <a:buAutoNum type="arabicPeriod"/>
              <a:defRPr/>
            </a:pPr>
            <a:r>
              <a:rPr lang="es-MX" sz="2400" dirty="0" smtClean="0"/>
              <a:t>Muestreos probabilísticos y no probabilísticos.</a:t>
            </a:r>
            <a:endParaRPr lang="es-MX" sz="2400" dirty="0"/>
          </a:p>
        </p:txBody>
      </p:sp>
      <p:sp>
        <p:nvSpPr>
          <p:cNvPr id="12" name="Rectángulo 11"/>
          <p:cNvSpPr/>
          <p:nvPr/>
        </p:nvSpPr>
        <p:spPr>
          <a:xfrm>
            <a:off x="3681413" y="6553200"/>
            <a:ext cx="1854200" cy="296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angle 2"/>
          <p:cNvSpPr txBox="1">
            <a:spLocks noChangeArrowheads="1"/>
          </p:cNvSpPr>
          <p:nvPr/>
        </p:nvSpPr>
        <p:spPr bwMode="gray">
          <a:xfrm>
            <a:off x="1115616" y="161131"/>
            <a:ext cx="6211887" cy="487363"/>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kern="1200">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panose="020B0604020202020204" pitchFamily="34" charset="0"/>
              </a:defRPr>
            </a:lvl2pPr>
            <a:lvl3pPr algn="r" rtl="0" eaLnBrk="0" fontAlgn="base" hangingPunct="0">
              <a:spcBef>
                <a:spcPct val="0"/>
              </a:spcBef>
              <a:spcAft>
                <a:spcPct val="0"/>
              </a:spcAft>
              <a:defRPr sz="3600" b="1">
                <a:solidFill>
                  <a:schemeClr val="tx1"/>
                </a:solidFill>
                <a:latin typeface="Arial" panose="020B0604020202020204" pitchFamily="34" charset="0"/>
              </a:defRPr>
            </a:lvl3pPr>
            <a:lvl4pPr algn="r" rtl="0" eaLnBrk="0" fontAlgn="base" hangingPunct="0">
              <a:spcBef>
                <a:spcPct val="0"/>
              </a:spcBef>
              <a:spcAft>
                <a:spcPct val="0"/>
              </a:spcAft>
              <a:defRPr sz="3600" b="1">
                <a:solidFill>
                  <a:schemeClr val="tx1"/>
                </a:solidFill>
                <a:latin typeface="Arial" panose="020B0604020202020204" pitchFamily="34" charset="0"/>
              </a:defRPr>
            </a:lvl4pPr>
            <a:lvl5pPr algn="r" rtl="0" eaLnBrk="0" fontAlgn="base" hangingPunct="0">
              <a:spcBef>
                <a:spcPct val="0"/>
              </a:spcBef>
              <a:spcAft>
                <a:spcPct val="0"/>
              </a:spcAft>
              <a:defRPr sz="3600" b="1">
                <a:solidFill>
                  <a:schemeClr val="tx1"/>
                </a:solidFill>
                <a:latin typeface="Arial" panose="020B0604020202020204" pitchFamily="34" charset="0"/>
              </a:defRPr>
            </a:lvl5pPr>
            <a:lvl6pPr marL="457200" algn="r" rtl="0" fontAlgn="base">
              <a:spcBef>
                <a:spcPct val="0"/>
              </a:spcBef>
              <a:spcAft>
                <a:spcPct val="0"/>
              </a:spcAft>
              <a:defRPr sz="3600" b="1">
                <a:solidFill>
                  <a:schemeClr val="tx1"/>
                </a:solidFill>
                <a:latin typeface="Arial" panose="020B0604020202020204" pitchFamily="34" charset="0"/>
              </a:defRPr>
            </a:lvl6pPr>
            <a:lvl7pPr marL="914400" algn="r" rtl="0" fontAlgn="base">
              <a:spcBef>
                <a:spcPct val="0"/>
              </a:spcBef>
              <a:spcAft>
                <a:spcPct val="0"/>
              </a:spcAft>
              <a:defRPr sz="3600" b="1">
                <a:solidFill>
                  <a:schemeClr val="tx1"/>
                </a:solidFill>
                <a:latin typeface="Arial" panose="020B0604020202020204" pitchFamily="34" charset="0"/>
              </a:defRPr>
            </a:lvl7pPr>
            <a:lvl8pPr marL="1371600" algn="r" rtl="0" fontAlgn="base">
              <a:spcBef>
                <a:spcPct val="0"/>
              </a:spcBef>
              <a:spcAft>
                <a:spcPct val="0"/>
              </a:spcAft>
              <a:defRPr sz="3600" b="1">
                <a:solidFill>
                  <a:schemeClr val="tx1"/>
                </a:solidFill>
                <a:latin typeface="Arial" panose="020B0604020202020204" pitchFamily="34" charset="0"/>
              </a:defRPr>
            </a:lvl8pPr>
            <a:lvl9pPr marL="1828800" algn="r" rtl="0" fontAlgn="base">
              <a:spcBef>
                <a:spcPct val="0"/>
              </a:spcBef>
              <a:spcAft>
                <a:spcPct val="0"/>
              </a:spcAft>
              <a:defRPr sz="3600" b="1">
                <a:solidFill>
                  <a:schemeClr val="tx1"/>
                </a:solidFill>
                <a:latin typeface="Arial" panose="020B0604020202020204" pitchFamily="34" charset="0"/>
              </a:defRPr>
            </a:lvl9pPr>
          </a:lstStyle>
          <a:p>
            <a:pPr algn="ctr" eaLnBrk="1" hangingPunct="1"/>
            <a:r>
              <a:rPr lang="es-ES" altLang="es-ES" dirty="0" smtClean="0"/>
              <a:t>CONFERENCIA 2</a:t>
            </a:r>
            <a:endParaRPr lang="en-US" altLang="es-ES" dirty="0" smtClean="0"/>
          </a:p>
        </p:txBody>
      </p:sp>
    </p:spTree>
    <p:extLst>
      <p:ext uri="{BB962C8B-B14F-4D97-AF65-F5344CB8AC3E}">
        <p14:creationId xmlns:p14="http://schemas.microsoft.com/office/powerpoint/2010/main" val="2879419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9388" y="2565400"/>
          <a:ext cx="8640762" cy="2017713"/>
        </p:xfrm>
        <a:graphic>
          <a:graphicData uri="http://schemas.openxmlformats.org/drawingml/2006/table">
            <a:tbl>
              <a:tblPr/>
              <a:tblGrid>
                <a:gridCol w="4176712"/>
                <a:gridCol w="2232025"/>
                <a:gridCol w="2232025"/>
              </a:tblGrid>
              <a:tr h="984250">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Grupos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 prueba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Pos prueba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Control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Experimental*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573" name="Rectangle 1"/>
          <p:cNvSpPr>
            <a:spLocks noChangeArrowheads="1"/>
          </p:cNvSpPr>
          <p:nvPr/>
        </p:nvSpPr>
        <p:spPr bwMode="auto">
          <a:xfrm>
            <a:off x="608013" y="4724400"/>
            <a:ext cx="74199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s-ES_tradnl" sz="1800" b="0">
                <a:solidFill>
                  <a:srgbClr val="333333"/>
                </a:solidFill>
                <a:latin typeface="Arial" panose="020B0604020202020204" pitchFamily="34" charset="0"/>
                <a:ea typeface="Calibri" panose="020F0502020204030204" pitchFamily="34" charset="0"/>
                <a:cs typeface="Arial" panose="020B0604020202020204" pitchFamily="34" charset="0"/>
              </a:rPr>
              <a:t>*Pueden ser varios grupos experimentales</a:t>
            </a:r>
          </a:p>
        </p:txBody>
      </p:sp>
      <p:sp>
        <p:nvSpPr>
          <p:cNvPr id="5"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Grupo experimental + grupo control</a:t>
            </a:r>
          </a:p>
        </p:txBody>
      </p:sp>
    </p:spTree>
    <p:extLst>
      <p:ext uri="{BB962C8B-B14F-4D97-AF65-F5344CB8AC3E}">
        <p14:creationId xmlns:p14="http://schemas.microsoft.com/office/powerpoint/2010/main" val="164499485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9388" y="2565400"/>
          <a:ext cx="8640762" cy="3027363"/>
        </p:xfrm>
        <a:graphic>
          <a:graphicData uri="http://schemas.openxmlformats.org/drawingml/2006/table">
            <a:tbl>
              <a:tblPr/>
              <a:tblGrid>
                <a:gridCol w="4176712"/>
                <a:gridCol w="2232025"/>
                <a:gridCol w="2232025"/>
              </a:tblGrid>
              <a:tr h="984250">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Grupos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 prueba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Pos prueba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Control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Control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Experimental*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Experimental*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marL="742950" indent="-285750" algn="l">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a:spcBef>
                          <a:spcPct val="20000"/>
                        </a:spcBef>
                        <a:buClr>
                          <a:schemeClr val="tx1"/>
                        </a:buClr>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05" name="Rectangle 1"/>
          <p:cNvSpPr>
            <a:spLocks noChangeArrowheads="1"/>
          </p:cNvSpPr>
          <p:nvPr/>
        </p:nvSpPr>
        <p:spPr bwMode="auto">
          <a:xfrm>
            <a:off x="395288" y="5732463"/>
            <a:ext cx="74215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s-ES_tradnl" sz="1800" b="0">
                <a:solidFill>
                  <a:srgbClr val="333333"/>
                </a:solidFill>
                <a:latin typeface="Arial" panose="020B0604020202020204" pitchFamily="34" charset="0"/>
                <a:ea typeface="Calibri" panose="020F0502020204030204" pitchFamily="34" charset="0"/>
                <a:cs typeface="Arial" panose="020B0604020202020204" pitchFamily="34" charset="0"/>
              </a:rPr>
              <a:t>*Pueden ser varios grupos experimentales</a:t>
            </a:r>
          </a:p>
        </p:txBody>
      </p:sp>
      <p:sp>
        <p:nvSpPr>
          <p:cNvPr id="5"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Diseño de cuatro grupos de Solomon.</a:t>
            </a:r>
          </a:p>
        </p:txBody>
      </p:sp>
    </p:spTree>
    <p:extLst>
      <p:ext uri="{BB962C8B-B14F-4D97-AF65-F5344CB8AC3E}">
        <p14:creationId xmlns:p14="http://schemas.microsoft.com/office/powerpoint/2010/main" val="243616120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395288" y="1905000"/>
            <a:ext cx="8528050" cy="1595438"/>
          </a:xfrm>
        </p:spPr>
        <p:txBody>
          <a:bodyPr/>
          <a:lstStyle/>
          <a:p>
            <a:pPr marL="0" indent="0" algn="just" eaLnBrk="1" hangingPunct="1">
              <a:buFont typeface="Wingdings" panose="05000000000000000000" pitchFamily="2" charset="2"/>
              <a:buNone/>
            </a:pPr>
            <a:r>
              <a:rPr lang="es-ES" b="0" dirty="0" smtClean="0">
                <a:latin typeface="Arial" panose="020B0604020202020204" pitchFamily="34" charset="0"/>
              </a:rPr>
              <a:t>Cualquier diseño experimental en el cual se realicen varias mediciones a través del tiempo</a:t>
            </a:r>
          </a:p>
        </p:txBody>
      </p:sp>
      <p:sp>
        <p:nvSpPr>
          <p:cNvPr id="3"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Series cronológicas experimentales.</a:t>
            </a:r>
          </a:p>
        </p:txBody>
      </p:sp>
    </p:spTree>
    <p:extLst>
      <p:ext uri="{BB962C8B-B14F-4D97-AF65-F5344CB8AC3E}">
        <p14:creationId xmlns:p14="http://schemas.microsoft.com/office/powerpoint/2010/main" val="254760403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4294967295"/>
          </p:nvPr>
        </p:nvSpPr>
        <p:spPr>
          <a:xfrm>
            <a:off x="395288" y="1484313"/>
            <a:ext cx="8353425" cy="1524000"/>
          </a:xfrm>
        </p:spPr>
        <p:txBody>
          <a:bodyPr/>
          <a:lstStyle/>
          <a:p>
            <a:pPr marL="0" indent="0" algn="just" eaLnBrk="1" hangingPunct="1">
              <a:buFont typeface="Wingdings" panose="05000000000000000000" pitchFamily="2" charset="2"/>
              <a:buNone/>
            </a:pPr>
            <a:r>
              <a:rPr lang="es-ES" sz="2400" b="0" dirty="0" smtClean="0">
                <a:latin typeface="Arial" panose="020B0604020202020204" pitchFamily="34" charset="0"/>
              </a:rPr>
              <a:t>En estos diseños los grupos ya están formados  antes del experimento o se asignan los sujetos a modo intencional (</a:t>
            </a:r>
            <a:r>
              <a:rPr lang="es-ES" sz="2400" b="0" dirty="0" smtClean="0">
                <a:solidFill>
                  <a:srgbClr val="FF0000"/>
                </a:solidFill>
                <a:latin typeface="Arial" panose="020B0604020202020204" pitchFamily="34" charset="0"/>
              </a:rPr>
              <a:t>no se asignan los sujetos al azar</a:t>
            </a:r>
            <a:r>
              <a:rPr lang="es-ES" sz="2400" b="0" dirty="0" smtClean="0">
                <a:latin typeface="Arial" panose="020B0604020202020204" pitchFamily="34" charset="0"/>
              </a:rPr>
              <a:t>, ni son emparejados los grupos)</a:t>
            </a:r>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Diseños cuasi-experimentales </a:t>
            </a:r>
          </a:p>
        </p:txBody>
      </p:sp>
    </p:spTree>
    <p:extLst>
      <p:ext uri="{BB962C8B-B14F-4D97-AF65-F5344CB8AC3E}">
        <p14:creationId xmlns:p14="http://schemas.microsoft.com/office/powerpoint/2010/main" val="344565594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547261344"/>
              </p:ext>
            </p:extLst>
          </p:nvPr>
        </p:nvGraphicFramePr>
        <p:xfrm>
          <a:off x="323528" y="922321"/>
          <a:ext cx="8606239" cy="5006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p:cNvCxnSpPr/>
          <p:nvPr/>
        </p:nvCxnSpPr>
        <p:spPr>
          <a:xfrm rot="5400000" flipH="1" flipV="1">
            <a:off x="6500813" y="4572000"/>
            <a:ext cx="1588" cy="158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652" name="13 Flecha derecha"/>
          <p:cNvSpPr>
            <a:spLocks noChangeArrowheads="1"/>
          </p:cNvSpPr>
          <p:nvPr/>
        </p:nvSpPr>
        <p:spPr bwMode="auto">
          <a:xfrm>
            <a:off x="1214438" y="5357813"/>
            <a:ext cx="7286625" cy="571500"/>
          </a:xfrm>
          <a:prstGeom prst="rightArrow">
            <a:avLst>
              <a:gd name="adj1" fmla="val 50000"/>
              <a:gd name="adj2" fmla="val 49997"/>
            </a:avLst>
          </a:prstGeom>
          <a:solidFill>
            <a:srgbClr val="C00000"/>
          </a:solidFill>
          <a:ln w="25400" algn="ctr">
            <a:solidFill>
              <a:srgbClr val="95956F"/>
            </a:solidFill>
            <a:miter lim="800000"/>
            <a:headEnd/>
            <a:tailEnd/>
          </a:ln>
        </p:spPr>
        <p:txBody>
          <a:bodyPr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s-ES" sz="1800" b="0">
                <a:solidFill>
                  <a:schemeClr val="bg1"/>
                </a:solidFill>
                <a:latin typeface="Arial" panose="020B0604020202020204" pitchFamily="34" charset="0"/>
              </a:rPr>
              <a:t>Descriptivos…………………………………….Analíticos</a:t>
            </a:r>
            <a:endParaRPr lang="en-US" sz="1800" b="0">
              <a:solidFill>
                <a:schemeClr val="bg1"/>
              </a:solidFill>
              <a:latin typeface="Arial" panose="020B0604020202020204" pitchFamily="34" charset="0"/>
            </a:endParaRPr>
          </a:p>
        </p:txBody>
      </p:sp>
      <p:sp>
        <p:nvSpPr>
          <p:cNvPr id="6"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smtClean="0">
                <a:latin typeface="Times New Roman" panose="02020603050405020304" pitchFamily="18" charset="0"/>
                <a:cs typeface="Times New Roman" panose="02020603050405020304" pitchFamily="18" charset="0"/>
              </a:rPr>
              <a:t>Clasificación epidemiológica</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212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179512" y="1412776"/>
            <a:ext cx="8785225" cy="5184775"/>
          </a:xfrm>
        </p:spPr>
        <p:txBody>
          <a:bodyPr/>
          <a:lstStyle/>
          <a:p>
            <a:pPr marL="0" indent="0" algn="just" eaLnBrk="1" hangingPunct="1">
              <a:buFont typeface="Wingdings" panose="05000000000000000000" pitchFamily="2" charset="2"/>
              <a:buNone/>
            </a:pPr>
            <a:r>
              <a:rPr lang="es-ES" sz="2400" b="0" dirty="0" smtClean="0"/>
              <a:t>Los diseños de estudio analíticos generalmente (no siempre) se emplean para probar una o más hipótesis específicas, típicamente las que plantean que una exposición es un factor de riesgo para una enfermedad o que una intervención es efectiva en la prevención o cura de una enfermedad (o cualquier otra ocurrencia o condición de interés).</a:t>
            </a:r>
          </a:p>
          <a:p>
            <a:pPr marL="0" indent="0" algn="just" eaLnBrk="1" hangingPunct="1">
              <a:buFont typeface="Wingdings" panose="05000000000000000000" pitchFamily="2" charset="2"/>
              <a:buNone/>
            </a:pPr>
            <a:endParaRPr lang="es-ES" sz="2400" dirty="0"/>
          </a:p>
          <a:p>
            <a:pPr marL="0" indent="0" algn="just" eaLnBrk="1" hangingPunct="1">
              <a:buFont typeface="Wingdings" panose="05000000000000000000" pitchFamily="2" charset="2"/>
              <a:buNone/>
            </a:pPr>
            <a:r>
              <a:rPr lang="es-ES" sz="2400" b="0" dirty="0" smtClean="0"/>
              <a:t>Por supuesto, los datos obtenidos en un estudio analítico también pueden ser explorados en forma descriptiva y los datos obtenidos en un estudio  descriptivo pueden ser analizados para probar hipótesis. Así, la distinción entre los estudios “descriptivos” y “analíticos” es una de intención, objetivos, y enfoque más que de diseño.</a:t>
            </a:r>
          </a:p>
        </p:txBody>
      </p:sp>
    </p:spTree>
    <p:extLst>
      <p:ext uri="{BB962C8B-B14F-4D97-AF65-F5344CB8AC3E}">
        <p14:creationId xmlns:p14="http://schemas.microsoft.com/office/powerpoint/2010/main" val="275215094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idx="4294967295"/>
          </p:nvPr>
        </p:nvSpPr>
        <p:spPr>
          <a:xfrm>
            <a:off x="395288" y="2060575"/>
            <a:ext cx="8291512" cy="2790825"/>
          </a:xfrm>
        </p:spPr>
        <p:txBody>
          <a:bodyPr/>
          <a:lstStyle/>
          <a:p>
            <a:pPr algn="ctr"/>
            <a:r>
              <a:rPr lang="es-MX" sz="8000" dirty="0">
                <a:solidFill>
                  <a:schemeClr val="tx1"/>
                </a:solidFill>
              </a:rPr>
              <a:t>Estudios Transversales</a:t>
            </a:r>
            <a:br>
              <a:rPr lang="es-MX" sz="8000" dirty="0">
                <a:solidFill>
                  <a:schemeClr val="tx1"/>
                </a:solidFill>
              </a:rPr>
            </a:br>
            <a:endParaRPr lang="es-ES" sz="8000" dirty="0">
              <a:solidFill>
                <a:schemeClr val="tx1"/>
              </a:solidFill>
            </a:endParaRPr>
          </a:p>
        </p:txBody>
      </p:sp>
    </p:spTree>
    <p:extLst>
      <p:ext uri="{BB962C8B-B14F-4D97-AF65-F5344CB8AC3E}">
        <p14:creationId xmlns:p14="http://schemas.microsoft.com/office/powerpoint/2010/main" val="3594980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Flecha arriba y abajo"/>
          <p:cNvSpPr/>
          <p:nvPr/>
        </p:nvSpPr>
        <p:spPr>
          <a:xfrm>
            <a:off x="3714750" y="1714500"/>
            <a:ext cx="571500" cy="37147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b="0"/>
          </a:p>
        </p:txBody>
      </p:sp>
      <p:sp>
        <p:nvSpPr>
          <p:cNvPr id="142340" name="Oval 9"/>
          <p:cNvSpPr>
            <a:spLocks noChangeArrowheads="1"/>
          </p:cNvSpPr>
          <p:nvPr/>
        </p:nvSpPr>
        <p:spPr bwMode="auto">
          <a:xfrm>
            <a:off x="1476375" y="3500438"/>
            <a:ext cx="496888" cy="504825"/>
          </a:xfrm>
          <a:prstGeom prst="ellipse">
            <a:avLst/>
          </a:prstGeom>
          <a:solidFill>
            <a:srgbClr val="0000FF"/>
          </a:solidFill>
          <a:ln w="9525">
            <a:solidFill>
              <a:srgbClr val="000000"/>
            </a:solidFill>
            <a:round/>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42341" name="Rectangle 10"/>
          <p:cNvSpPr>
            <a:spLocks noChangeArrowheads="1"/>
          </p:cNvSpPr>
          <p:nvPr/>
        </p:nvSpPr>
        <p:spPr bwMode="auto">
          <a:xfrm>
            <a:off x="3924300" y="3357563"/>
            <a:ext cx="200025" cy="179387"/>
          </a:xfrm>
          <a:prstGeom prst="rect">
            <a:avLst/>
          </a:prstGeom>
          <a:gradFill rotWithShape="1">
            <a:gsLst>
              <a:gs pos="0">
                <a:srgbClr val="0000FF">
                  <a:alpha val="98000"/>
                </a:srgbClr>
              </a:gs>
              <a:gs pos="100000">
                <a:srgbClr val="000076"/>
              </a:gs>
            </a:gsLst>
            <a:lin ang="5400000" scaled="1"/>
          </a:gra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42342" name="Rectangle 5"/>
          <p:cNvSpPr>
            <a:spLocks noChangeArrowheads="1"/>
          </p:cNvSpPr>
          <p:nvPr/>
        </p:nvSpPr>
        <p:spPr bwMode="auto">
          <a:xfrm>
            <a:off x="3924300" y="3933825"/>
            <a:ext cx="200025" cy="179388"/>
          </a:xfrm>
          <a:prstGeom prst="rect">
            <a:avLst/>
          </a:prstGeom>
          <a:gradFill rotWithShape="1">
            <a:gsLst>
              <a:gs pos="0">
                <a:srgbClr val="0000FF">
                  <a:alpha val="98000"/>
                </a:srgbClr>
              </a:gs>
              <a:gs pos="100000">
                <a:srgbClr val="000076"/>
              </a:gs>
            </a:gsLst>
            <a:lin ang="5400000" scaled="1"/>
          </a:gra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42343" name="Line 8"/>
          <p:cNvSpPr>
            <a:spLocks noChangeShapeType="1"/>
          </p:cNvSpPr>
          <p:nvPr/>
        </p:nvSpPr>
        <p:spPr bwMode="auto">
          <a:xfrm>
            <a:off x="2124075" y="3789363"/>
            <a:ext cx="5032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2344" name="Line 7"/>
          <p:cNvSpPr>
            <a:spLocks noChangeShapeType="1"/>
          </p:cNvSpPr>
          <p:nvPr/>
        </p:nvSpPr>
        <p:spPr bwMode="auto">
          <a:xfrm flipV="1">
            <a:off x="2627313" y="2708275"/>
            <a:ext cx="1008062" cy="10683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42345" name="Line 6"/>
          <p:cNvSpPr>
            <a:spLocks noChangeShapeType="1"/>
          </p:cNvSpPr>
          <p:nvPr/>
        </p:nvSpPr>
        <p:spPr bwMode="auto">
          <a:xfrm>
            <a:off x="2627313" y="3789363"/>
            <a:ext cx="1081087" cy="1079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42346" name="Line 4"/>
          <p:cNvSpPr>
            <a:spLocks noChangeShapeType="1"/>
          </p:cNvSpPr>
          <p:nvPr/>
        </p:nvSpPr>
        <p:spPr bwMode="auto">
          <a:xfrm>
            <a:off x="4067175" y="5516563"/>
            <a:ext cx="0" cy="276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2347" name="Rectangle 12"/>
          <p:cNvSpPr>
            <a:spLocks noChangeArrowheads="1"/>
          </p:cNvSpPr>
          <p:nvPr/>
        </p:nvSpPr>
        <p:spPr bwMode="auto">
          <a:xfrm>
            <a:off x="1043608" y="2570946"/>
            <a:ext cx="15122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400" dirty="0">
                <a:cs typeface="Times New Roman" panose="02020603050405020304" pitchFamily="18" charset="0"/>
              </a:rPr>
              <a:t>Sujetos seleccionados para el estudio</a:t>
            </a:r>
            <a:endParaRPr lang="es-ES" sz="1400" dirty="0"/>
          </a:p>
          <a:p>
            <a:endParaRPr lang="es-ES" sz="1400" dirty="0"/>
          </a:p>
        </p:txBody>
      </p:sp>
      <p:sp>
        <p:nvSpPr>
          <p:cNvPr id="142348" name="Rectangle 16"/>
          <p:cNvSpPr>
            <a:spLocks noChangeArrowheads="1"/>
          </p:cNvSpPr>
          <p:nvPr/>
        </p:nvSpPr>
        <p:spPr bwMode="auto">
          <a:xfrm>
            <a:off x="1979613" y="5414963"/>
            <a:ext cx="3009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MX" sz="1200">
              <a:solidFill>
                <a:srgbClr val="0000FF"/>
              </a:solidFill>
              <a:cs typeface="Times New Roman" panose="02020603050405020304" pitchFamily="18" charset="0"/>
            </a:endParaRPr>
          </a:p>
          <a:p>
            <a:r>
              <a:rPr lang="es-MX" sz="1200">
                <a:solidFill>
                  <a:srgbClr val="0000FF"/>
                </a:solidFill>
                <a:cs typeface="Times New Roman" panose="02020603050405020304" pitchFamily="18" charset="0"/>
              </a:rPr>
              <a:t>                                                              </a:t>
            </a:r>
            <a:endParaRPr lang="es-ES" sz="1100" b="0"/>
          </a:p>
          <a:p>
            <a:r>
              <a:rPr lang="es-MX" sz="1200">
                <a:solidFill>
                  <a:srgbClr val="0000FF"/>
                </a:solidFill>
                <a:cs typeface="Times New Roman" panose="02020603050405020304" pitchFamily="18" charset="0"/>
              </a:rPr>
              <a:t>                              </a:t>
            </a:r>
            <a:r>
              <a:rPr lang="es-MX" sz="1600" b="0">
                <a:cs typeface="Times New Roman" panose="02020603050405020304" pitchFamily="18" charset="0"/>
              </a:rPr>
              <a:t>Inicio del estudio</a:t>
            </a:r>
          </a:p>
          <a:p>
            <a:r>
              <a:rPr lang="es-MX" sz="1600" b="0">
                <a:cs typeface="Times New Roman" panose="02020603050405020304" pitchFamily="18" charset="0"/>
              </a:rPr>
              <a:t>	             Tiempo</a:t>
            </a:r>
            <a:endParaRPr lang="es-MX" sz="1600" b="0"/>
          </a:p>
        </p:txBody>
      </p:sp>
      <p:sp>
        <p:nvSpPr>
          <p:cNvPr id="142349" name="Rectangle 17"/>
          <p:cNvSpPr>
            <a:spLocks noChangeArrowheads="1"/>
          </p:cNvSpPr>
          <p:nvPr/>
        </p:nvSpPr>
        <p:spPr bwMode="auto">
          <a:xfrm>
            <a:off x="3924300" y="4652963"/>
            <a:ext cx="200025" cy="179387"/>
          </a:xfrm>
          <a:prstGeom prst="rect">
            <a:avLst/>
          </a:prstGeom>
          <a:gradFill rotWithShape="1">
            <a:gsLst>
              <a:gs pos="0">
                <a:srgbClr val="0000FF">
                  <a:alpha val="98000"/>
                </a:srgbClr>
              </a:gs>
              <a:gs pos="100000">
                <a:srgbClr val="000076"/>
              </a:gs>
            </a:gsLst>
            <a:lin ang="5400000" scaled="1"/>
          </a:gra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42350" name="Rectangle 18"/>
          <p:cNvSpPr>
            <a:spLocks noChangeArrowheads="1"/>
          </p:cNvSpPr>
          <p:nvPr/>
        </p:nvSpPr>
        <p:spPr bwMode="auto">
          <a:xfrm>
            <a:off x="3924300" y="2492375"/>
            <a:ext cx="200025" cy="179388"/>
          </a:xfrm>
          <a:prstGeom prst="rect">
            <a:avLst/>
          </a:prstGeom>
          <a:gradFill rotWithShape="1">
            <a:gsLst>
              <a:gs pos="0">
                <a:srgbClr val="0000FF">
                  <a:alpha val="98000"/>
                </a:srgbClr>
              </a:gs>
              <a:gs pos="100000">
                <a:srgbClr val="000076"/>
              </a:gs>
            </a:gsLst>
            <a:lin ang="5400000" scaled="1"/>
          </a:gra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42351" name="Line 19"/>
          <p:cNvSpPr>
            <a:spLocks noChangeShapeType="1"/>
          </p:cNvSpPr>
          <p:nvPr/>
        </p:nvSpPr>
        <p:spPr bwMode="auto">
          <a:xfrm flipV="1">
            <a:off x="2627313" y="3429000"/>
            <a:ext cx="115252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42352" name="Line 20"/>
          <p:cNvSpPr>
            <a:spLocks noChangeShapeType="1"/>
          </p:cNvSpPr>
          <p:nvPr/>
        </p:nvSpPr>
        <p:spPr bwMode="auto">
          <a:xfrm>
            <a:off x="2124075" y="5805488"/>
            <a:ext cx="4535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2353" name="Text Box 21"/>
          <p:cNvSpPr txBox="1">
            <a:spLocks noChangeArrowheads="1"/>
          </p:cNvSpPr>
          <p:nvPr/>
        </p:nvSpPr>
        <p:spPr bwMode="auto">
          <a:xfrm>
            <a:off x="4643438" y="2349500"/>
            <a:ext cx="2233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400"/>
              <a:t>Expuesto con respuesta</a:t>
            </a:r>
            <a:endParaRPr lang="es-ES" sz="1400"/>
          </a:p>
        </p:txBody>
      </p:sp>
      <p:sp>
        <p:nvSpPr>
          <p:cNvPr id="142354" name="Text Box 22"/>
          <p:cNvSpPr txBox="1">
            <a:spLocks noChangeArrowheads="1"/>
          </p:cNvSpPr>
          <p:nvPr/>
        </p:nvSpPr>
        <p:spPr bwMode="auto">
          <a:xfrm>
            <a:off x="4716463" y="3284538"/>
            <a:ext cx="2233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400"/>
              <a:t>Expuesto sin respuesta</a:t>
            </a:r>
            <a:endParaRPr lang="es-ES" sz="1400"/>
          </a:p>
        </p:txBody>
      </p:sp>
      <p:sp>
        <p:nvSpPr>
          <p:cNvPr id="142355" name="Text Box 23"/>
          <p:cNvSpPr txBox="1">
            <a:spLocks noChangeArrowheads="1"/>
          </p:cNvSpPr>
          <p:nvPr/>
        </p:nvSpPr>
        <p:spPr bwMode="auto">
          <a:xfrm>
            <a:off x="4787900" y="3860800"/>
            <a:ext cx="223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400"/>
              <a:t>No expuesto con respuesta</a:t>
            </a:r>
            <a:endParaRPr lang="es-ES" sz="1400"/>
          </a:p>
        </p:txBody>
      </p:sp>
      <p:sp>
        <p:nvSpPr>
          <p:cNvPr id="142356" name="Text Box 24"/>
          <p:cNvSpPr txBox="1">
            <a:spLocks noChangeArrowheads="1"/>
          </p:cNvSpPr>
          <p:nvPr/>
        </p:nvSpPr>
        <p:spPr bwMode="auto">
          <a:xfrm>
            <a:off x="4787900" y="4581525"/>
            <a:ext cx="223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400"/>
              <a:t>No expuesto sin respuesta</a:t>
            </a:r>
            <a:endParaRPr lang="es-ES" sz="1400"/>
          </a:p>
        </p:txBody>
      </p:sp>
      <p:cxnSp>
        <p:nvCxnSpPr>
          <p:cNvPr id="22" name="21 Conector recto de flecha"/>
          <p:cNvCxnSpPr>
            <a:stCxn id="142351" idx="0"/>
          </p:cNvCxnSpPr>
          <p:nvPr/>
        </p:nvCxnSpPr>
        <p:spPr>
          <a:xfrm rot="16200000" flipH="1">
            <a:off x="3101182" y="3315494"/>
            <a:ext cx="211137" cy="1158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
          <p:cNvSpPr txBox="1">
            <a:spLocks noChangeArrowheads="1"/>
          </p:cNvSpPr>
          <p:nvPr/>
        </p:nvSpPr>
        <p:spPr>
          <a:xfrm>
            <a:off x="590550" y="338137"/>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transversales</a:t>
            </a:r>
          </a:p>
        </p:txBody>
      </p:sp>
    </p:spTree>
    <p:extLst>
      <p:ext uri="{BB962C8B-B14F-4D97-AF65-F5344CB8AC3E}">
        <p14:creationId xmlns:p14="http://schemas.microsoft.com/office/powerpoint/2010/main" val="27088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2 Marcador de contenido"/>
          <p:cNvSpPr>
            <a:spLocks noGrp="1"/>
          </p:cNvSpPr>
          <p:nvPr>
            <p:ph idx="4294967295"/>
          </p:nvPr>
        </p:nvSpPr>
        <p:spPr/>
        <p:txBody>
          <a:bodyPr/>
          <a:lstStyle/>
          <a:p>
            <a:r>
              <a:rPr lang="es-ES" b="0" dirty="0"/>
              <a:t>Selección de la muestra, donde están proporcionalmente representados:</a:t>
            </a:r>
          </a:p>
          <a:p>
            <a:pPr>
              <a:buFontTx/>
              <a:buChar char="-"/>
            </a:pPr>
            <a:r>
              <a:rPr lang="es-ES" sz="2400" b="0" dirty="0"/>
              <a:t>Expuestos enfermos</a:t>
            </a:r>
          </a:p>
          <a:p>
            <a:pPr>
              <a:buFontTx/>
              <a:buChar char="-"/>
            </a:pPr>
            <a:r>
              <a:rPr lang="es-ES" sz="2400" b="0" dirty="0"/>
              <a:t>Expuestos no enfermos</a:t>
            </a:r>
          </a:p>
          <a:p>
            <a:pPr>
              <a:buFontTx/>
              <a:buChar char="-"/>
            </a:pPr>
            <a:r>
              <a:rPr lang="es-ES" sz="2400" b="0" dirty="0"/>
              <a:t>No expuestos enfermos</a:t>
            </a:r>
          </a:p>
          <a:p>
            <a:pPr>
              <a:buFontTx/>
              <a:buChar char="-"/>
            </a:pPr>
            <a:r>
              <a:rPr lang="es-ES" sz="2400" b="0" dirty="0"/>
              <a:t>No expuestos no enfermos</a:t>
            </a:r>
            <a:endParaRPr lang="es-ES" b="0" dirty="0"/>
          </a:p>
          <a:p>
            <a:r>
              <a:rPr lang="es-ES" b="0" dirty="0"/>
              <a:t>Esta es la diferencia fundamental con </a:t>
            </a:r>
            <a:r>
              <a:rPr lang="es-ES" b="0" dirty="0" smtClean="0"/>
              <a:t>diseños longitudinales.</a:t>
            </a:r>
            <a:endParaRPr lang="es-ES" b="0" dirty="0"/>
          </a:p>
          <a:p>
            <a:r>
              <a:rPr lang="es-ES" b="0" dirty="0"/>
              <a:t>La medición de las cuatro condiciones se hace simultáneamente, el tiempo no cuenta.</a:t>
            </a:r>
            <a:endParaRPr lang="en-US" b="0" dirty="0"/>
          </a:p>
        </p:txBody>
      </p:sp>
      <p:sp>
        <p:nvSpPr>
          <p:cNvPr id="4" name="3 Elipse"/>
          <p:cNvSpPr/>
          <p:nvPr/>
        </p:nvSpPr>
        <p:spPr>
          <a:xfrm>
            <a:off x="6000750" y="2643188"/>
            <a:ext cx="1571625" cy="1500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b="0"/>
          </a:p>
        </p:txBody>
      </p:sp>
      <p:cxnSp>
        <p:nvCxnSpPr>
          <p:cNvPr id="6" name="5 Conector recto de flecha"/>
          <p:cNvCxnSpPr>
            <a:cxnSpLocks noChangeShapeType="1"/>
            <a:stCxn id="4" idx="2"/>
          </p:cNvCxnSpPr>
          <p:nvPr/>
        </p:nvCxnSpPr>
        <p:spPr bwMode="auto">
          <a:xfrm flipH="1" flipV="1">
            <a:off x="4500563" y="2565400"/>
            <a:ext cx="1487487" cy="8286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 name="7 Conector recto de flecha"/>
          <p:cNvCxnSpPr>
            <a:cxnSpLocks noChangeShapeType="1"/>
            <a:stCxn id="4" idx="2"/>
          </p:cNvCxnSpPr>
          <p:nvPr/>
        </p:nvCxnSpPr>
        <p:spPr bwMode="auto">
          <a:xfrm flipH="1" flipV="1">
            <a:off x="4932363" y="2924175"/>
            <a:ext cx="1055687" cy="469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9 Conector recto de flecha"/>
          <p:cNvCxnSpPr>
            <a:cxnSpLocks noChangeShapeType="1"/>
            <a:stCxn id="4" idx="2"/>
          </p:cNvCxnSpPr>
          <p:nvPr/>
        </p:nvCxnSpPr>
        <p:spPr bwMode="auto">
          <a:xfrm flipH="1">
            <a:off x="5003800" y="3394075"/>
            <a:ext cx="984250" cy="349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11 Conector recto de flecha"/>
          <p:cNvCxnSpPr>
            <a:cxnSpLocks noChangeShapeType="1"/>
            <a:stCxn id="4" idx="2"/>
          </p:cNvCxnSpPr>
          <p:nvPr/>
        </p:nvCxnSpPr>
        <p:spPr bwMode="auto">
          <a:xfrm flipH="1">
            <a:off x="5508625" y="3394075"/>
            <a:ext cx="479425" cy="3921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 name="Rectangle 2"/>
          <p:cNvSpPr txBox="1">
            <a:spLocks noChangeArrowheads="1"/>
          </p:cNvSpPr>
          <p:nvPr/>
        </p:nvSpPr>
        <p:spPr>
          <a:xfrm>
            <a:off x="611560" y="331638"/>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transversales: Idea general</a:t>
            </a:r>
          </a:p>
        </p:txBody>
      </p:sp>
    </p:spTree>
    <p:extLst>
      <p:ext uri="{BB962C8B-B14F-4D97-AF65-F5344CB8AC3E}">
        <p14:creationId xmlns:p14="http://schemas.microsoft.com/office/powerpoint/2010/main" val="3893128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4294967295"/>
          </p:nvPr>
        </p:nvSpPr>
        <p:spPr>
          <a:xfrm>
            <a:off x="395536" y="1340768"/>
            <a:ext cx="8229600" cy="5095875"/>
          </a:xfrm>
        </p:spPr>
        <p:txBody>
          <a:bodyPr/>
          <a:lstStyle/>
          <a:p>
            <a:r>
              <a:rPr lang="es-MX" sz="2800" b="0" dirty="0"/>
              <a:t>Analizan datos de un grupo de sujetos en un punto de tiempo.</a:t>
            </a:r>
          </a:p>
          <a:p>
            <a:r>
              <a:rPr lang="es-MX" sz="2800" b="0" dirty="0"/>
              <a:t>Describen una enfermedad y su importancia para la población.</a:t>
            </a:r>
          </a:p>
          <a:p>
            <a:r>
              <a:rPr lang="es-MX" sz="2800" b="0" dirty="0"/>
              <a:t>Definen necesidades de salud.</a:t>
            </a:r>
          </a:p>
          <a:p>
            <a:r>
              <a:rPr lang="es-MX" sz="2800" b="0" dirty="0"/>
              <a:t>Única opción para estudiar eventos abruptos</a:t>
            </a:r>
          </a:p>
          <a:p>
            <a:r>
              <a:rPr lang="es-MX" sz="2800" b="0" dirty="0"/>
              <a:t>Se clasifican en:</a:t>
            </a:r>
          </a:p>
          <a:p>
            <a:pPr lvl="1"/>
            <a:r>
              <a:rPr lang="es-MX" dirty="0"/>
              <a:t>Descriptivos.</a:t>
            </a:r>
          </a:p>
          <a:p>
            <a:pPr lvl="1"/>
            <a:r>
              <a:rPr lang="es-MX" dirty="0"/>
              <a:t>Analíticos.</a:t>
            </a:r>
          </a:p>
          <a:p>
            <a:endParaRPr lang="es-ES" sz="2800" b="0" dirty="0"/>
          </a:p>
        </p:txBody>
      </p:sp>
      <p:sp>
        <p:nvSpPr>
          <p:cNvPr id="4" name="Rectangle 2"/>
          <p:cNvSpPr txBox="1">
            <a:spLocks noChangeArrowheads="1"/>
          </p:cNvSpPr>
          <p:nvPr/>
        </p:nvSpPr>
        <p:spPr>
          <a:xfrm>
            <a:off x="611560" y="260648"/>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transversales </a:t>
            </a:r>
            <a:r>
              <a:rPr lang="es-ES_tradnl" dirty="0" smtClean="0">
                <a:latin typeface="Times New Roman" panose="02020603050405020304" pitchFamily="18" charset="0"/>
                <a:cs typeface="Times New Roman" panose="02020603050405020304" pitchFamily="18" charset="0"/>
              </a:rPr>
              <a:t>(</a:t>
            </a:r>
            <a:r>
              <a:rPr lang="es-ES_tradnl" dirty="0">
                <a:latin typeface="Times New Roman" panose="02020603050405020304" pitchFamily="18" charset="0"/>
                <a:cs typeface="Times New Roman" panose="02020603050405020304" pitchFamily="18" charset="0"/>
              </a:rPr>
              <a:t>o de </a:t>
            </a:r>
            <a:r>
              <a:rPr lang="es-ES_tradnl" dirty="0" smtClean="0">
                <a:latin typeface="Times New Roman" panose="02020603050405020304" pitchFamily="18" charset="0"/>
                <a:cs typeface="Times New Roman" panose="02020603050405020304" pitchFamily="18" charset="0"/>
              </a:rPr>
              <a:t>prevalencia)</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507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124200" y="188640"/>
            <a:ext cx="2611437" cy="487363"/>
          </a:xfrm>
          <a:solidFill>
            <a:schemeClr val="bg1"/>
          </a:solidFill>
        </p:spPr>
        <p:txBody>
          <a:bodyPr/>
          <a:lstStyle/>
          <a:p>
            <a:pPr algn="ctr" eaLnBrk="1" hangingPunct="1"/>
            <a:r>
              <a:rPr lang="es-ES" altLang="es-ES" dirty="0" smtClean="0"/>
              <a:t>Objetivos:</a:t>
            </a:r>
            <a:endParaRPr lang="en-US" altLang="es-ES" dirty="0" smtClean="0"/>
          </a:p>
        </p:txBody>
      </p:sp>
      <p:sp>
        <p:nvSpPr>
          <p:cNvPr id="4100" name="Text Box 12"/>
          <p:cNvSpPr txBox="1">
            <a:spLocks noChangeArrowheads="1"/>
          </p:cNvSpPr>
          <p:nvPr/>
        </p:nvSpPr>
        <p:spPr bwMode="auto">
          <a:xfrm>
            <a:off x="1763713" y="1900238"/>
            <a:ext cx="70564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ES" sz="2800" dirty="0" smtClean="0"/>
              <a:t>Abordar distintos ejes de clasificación de las investigaciones, haciendo énfasis en las investigaciones epidemiológicas más frecuentes.</a:t>
            </a:r>
            <a:endParaRPr lang="es-ES_tradnl" altLang="es-ES" sz="2800" dirty="0"/>
          </a:p>
        </p:txBody>
      </p:sp>
      <p:grpSp>
        <p:nvGrpSpPr>
          <p:cNvPr id="4101" name="Grupo 1"/>
          <p:cNvGrpSpPr>
            <a:grpSpLocks/>
          </p:cNvGrpSpPr>
          <p:nvPr/>
        </p:nvGrpSpPr>
        <p:grpSpPr bwMode="auto">
          <a:xfrm>
            <a:off x="684213" y="1900238"/>
            <a:ext cx="762000" cy="665162"/>
            <a:chOff x="684213" y="1916113"/>
            <a:chExt cx="762000" cy="665162"/>
          </a:xfrm>
        </p:grpSpPr>
        <p:grpSp>
          <p:nvGrpSpPr>
            <p:cNvPr id="4111" name="Group 3"/>
            <p:cNvGrpSpPr>
              <a:grpSpLocks/>
            </p:cNvGrpSpPr>
            <p:nvPr/>
          </p:nvGrpSpPr>
          <p:grpSpPr bwMode="auto">
            <a:xfrm>
              <a:off x="684213" y="1916113"/>
              <a:ext cx="762000" cy="665162"/>
              <a:chOff x="1110" y="2656"/>
              <a:chExt cx="1549" cy="1351"/>
            </a:xfrm>
          </p:grpSpPr>
          <p:sp>
            <p:nvSpPr>
              <p:cNvPr id="411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411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s-ES"/>
              </a:p>
            </p:txBody>
          </p:sp>
        </p:grpSp>
        <p:sp>
          <p:nvSpPr>
            <p:cNvPr id="4112" name="Text Box 13"/>
            <p:cNvSpPr txBox="1">
              <a:spLocks noChangeArrowheads="1"/>
            </p:cNvSpPr>
            <p:nvPr/>
          </p:nvSpPr>
          <p:spPr bwMode="gray">
            <a:xfrm>
              <a:off x="900113" y="198913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ES" sz="2400" b="1">
                  <a:solidFill>
                    <a:schemeClr val="bg1"/>
                  </a:solidFill>
                </a:rPr>
                <a:t>1</a:t>
              </a:r>
            </a:p>
          </p:txBody>
        </p:sp>
      </p:grpSp>
      <p:sp>
        <p:nvSpPr>
          <p:cNvPr id="11" name="Rectángulo 10"/>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pSp>
        <p:nvGrpSpPr>
          <p:cNvPr id="4104" name="Grupo 12"/>
          <p:cNvGrpSpPr>
            <a:grpSpLocks/>
          </p:cNvGrpSpPr>
          <p:nvPr/>
        </p:nvGrpSpPr>
        <p:grpSpPr bwMode="auto">
          <a:xfrm>
            <a:off x="690563" y="3933056"/>
            <a:ext cx="762000" cy="665162"/>
            <a:chOff x="684213" y="1916113"/>
            <a:chExt cx="762000" cy="665162"/>
          </a:xfrm>
        </p:grpSpPr>
        <p:grpSp>
          <p:nvGrpSpPr>
            <p:cNvPr id="4106" name="Group 3"/>
            <p:cNvGrpSpPr>
              <a:grpSpLocks/>
            </p:cNvGrpSpPr>
            <p:nvPr/>
          </p:nvGrpSpPr>
          <p:grpSpPr bwMode="auto">
            <a:xfrm>
              <a:off x="684213" y="1916113"/>
              <a:ext cx="762000" cy="665162"/>
              <a:chOff x="1110" y="2656"/>
              <a:chExt cx="1549" cy="1351"/>
            </a:xfrm>
          </p:grpSpPr>
          <p:sp>
            <p:nvSpPr>
              <p:cNvPr id="410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410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s-ES"/>
              </a:p>
            </p:txBody>
          </p:sp>
        </p:grpSp>
        <p:sp>
          <p:nvSpPr>
            <p:cNvPr id="4107" name="Text Box 13"/>
            <p:cNvSpPr txBox="1">
              <a:spLocks noChangeArrowheads="1"/>
            </p:cNvSpPr>
            <p:nvPr/>
          </p:nvSpPr>
          <p:spPr bwMode="gray">
            <a:xfrm>
              <a:off x="900113" y="198913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ES" sz="2400" b="1">
                  <a:solidFill>
                    <a:schemeClr val="bg1"/>
                  </a:solidFill>
                </a:rPr>
                <a:t>2</a:t>
              </a:r>
            </a:p>
          </p:txBody>
        </p:sp>
      </p:grpSp>
      <p:sp>
        <p:nvSpPr>
          <p:cNvPr id="4105" name="Text Box 12"/>
          <p:cNvSpPr txBox="1">
            <a:spLocks noChangeArrowheads="1"/>
          </p:cNvSpPr>
          <p:nvPr/>
        </p:nvSpPr>
        <p:spPr bwMode="auto">
          <a:xfrm>
            <a:off x="1763713" y="3933056"/>
            <a:ext cx="70564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ES" sz="2800" dirty="0"/>
              <a:t>Explicar </a:t>
            </a:r>
            <a:r>
              <a:rPr lang="es-MX" altLang="es-ES" sz="2800" dirty="0" smtClean="0"/>
              <a:t>los diferentes tipos de muestreo en investigación.</a:t>
            </a:r>
            <a:endParaRPr lang="es-MX" altLang="es-ES" sz="2800" dirty="0"/>
          </a:p>
        </p:txBody>
      </p:sp>
    </p:spTree>
    <p:extLst>
      <p:ext uri="{BB962C8B-B14F-4D97-AF65-F5344CB8AC3E}">
        <p14:creationId xmlns:p14="http://schemas.microsoft.com/office/powerpoint/2010/main" val="2626425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2 Marcador de contenido"/>
          <p:cNvSpPr>
            <a:spLocks noGrp="1"/>
          </p:cNvSpPr>
          <p:nvPr>
            <p:ph idx="4294967295"/>
          </p:nvPr>
        </p:nvSpPr>
        <p:spPr>
          <a:xfrm>
            <a:off x="467544" y="1412776"/>
            <a:ext cx="8229600" cy="5095875"/>
          </a:xfrm>
        </p:spPr>
        <p:txBody>
          <a:bodyPr/>
          <a:lstStyle/>
          <a:p>
            <a:pPr algn="just"/>
            <a:r>
              <a:rPr lang="es-ES" dirty="0"/>
              <a:t>Descriptivos</a:t>
            </a:r>
            <a:r>
              <a:rPr lang="es-ES" b="0" dirty="0"/>
              <a:t>: Si solamente </a:t>
            </a:r>
            <a:r>
              <a:rPr lang="es-MX" b="0" dirty="0"/>
              <a:t>señalan la frecuencia de la exposición y del resultado en la población en un punto del </a:t>
            </a:r>
            <a:r>
              <a:rPr lang="es-MX" b="0" dirty="0" smtClean="0"/>
              <a:t>tiempo</a:t>
            </a:r>
          </a:p>
          <a:p>
            <a:pPr marL="0" indent="0" algn="just">
              <a:buNone/>
            </a:pPr>
            <a:endParaRPr lang="es-MX" b="0" dirty="0"/>
          </a:p>
          <a:p>
            <a:pPr algn="just"/>
            <a:r>
              <a:rPr lang="es-MX" dirty="0"/>
              <a:t>Analíticos</a:t>
            </a:r>
            <a:r>
              <a:rPr lang="es-MX" b="0" dirty="0"/>
              <a:t>: además de lo anterior buscan </a:t>
            </a:r>
            <a:r>
              <a:rPr lang="es-MX" b="0" dirty="0" smtClean="0"/>
              <a:t>asociaciones. </a:t>
            </a:r>
            <a:r>
              <a:rPr lang="es-MX" b="0" dirty="0"/>
              <a:t>A pesar de ello el balance está en la descripción pues no tienen poder inferencial de largo alcance (no se pueden extraer leyes o reglas)</a:t>
            </a:r>
            <a:endParaRPr lang="en-US" b="0" dirty="0"/>
          </a:p>
        </p:txBody>
      </p:sp>
    </p:spTree>
    <p:extLst>
      <p:ext uri="{BB962C8B-B14F-4D97-AF65-F5344CB8AC3E}">
        <p14:creationId xmlns:p14="http://schemas.microsoft.com/office/powerpoint/2010/main" val="2542797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idx="4294967295"/>
          </p:nvPr>
        </p:nvSpPr>
        <p:spPr>
          <a:xfrm>
            <a:off x="683568" y="1772816"/>
            <a:ext cx="7772400" cy="3240360"/>
          </a:xfrm>
        </p:spPr>
        <p:txBody>
          <a:bodyPr/>
          <a:lstStyle/>
          <a:p>
            <a:pPr lvl="1">
              <a:buClr>
                <a:schemeClr val="tx1"/>
              </a:buClr>
              <a:buFont typeface="Wingdings" panose="05000000000000000000" pitchFamily="2" charset="2"/>
              <a:buChar char="q"/>
            </a:pPr>
            <a:r>
              <a:rPr lang="es-MX" sz="2400" dirty="0"/>
              <a:t> Bajo costo y fácil ejecución</a:t>
            </a:r>
          </a:p>
          <a:p>
            <a:pPr lvl="1">
              <a:buClr>
                <a:schemeClr val="tx1"/>
              </a:buClr>
              <a:buFont typeface="Wingdings" panose="05000000000000000000" pitchFamily="2" charset="2"/>
              <a:buChar char="q"/>
            </a:pPr>
            <a:r>
              <a:rPr lang="es-MX" sz="2400" dirty="0"/>
              <a:t>Útiles para conocer la carga de una enfermedad en el grupo.</a:t>
            </a:r>
          </a:p>
          <a:p>
            <a:pPr lvl="1">
              <a:buClr>
                <a:schemeClr val="tx1"/>
              </a:buClr>
              <a:buFont typeface="Wingdings" panose="05000000000000000000" pitchFamily="2" charset="2"/>
              <a:buChar char="q"/>
            </a:pPr>
            <a:r>
              <a:rPr lang="es-MX" sz="2400" dirty="0"/>
              <a:t>Útiles para valorar procedimientos de diagnóstico.</a:t>
            </a:r>
          </a:p>
          <a:p>
            <a:pPr lvl="1">
              <a:buClr>
                <a:schemeClr val="tx1"/>
              </a:buClr>
              <a:buFont typeface="Wingdings" panose="05000000000000000000" pitchFamily="2" charset="2"/>
              <a:buChar char="q"/>
            </a:pPr>
            <a:r>
              <a:rPr lang="es-MX" sz="2400" dirty="0"/>
              <a:t>Única opción para estudiar efectos abruptos.</a:t>
            </a:r>
          </a:p>
          <a:p>
            <a:pPr lvl="1">
              <a:buClr>
                <a:schemeClr val="tx1"/>
              </a:buClr>
              <a:buFont typeface="Wingdings" panose="05000000000000000000" pitchFamily="2" charset="2"/>
              <a:buChar char="q"/>
            </a:pPr>
            <a:r>
              <a:rPr lang="es-MX" sz="2400" dirty="0"/>
              <a:t>Estudia factores de riesgo comunes (frecuentes).</a:t>
            </a:r>
          </a:p>
          <a:p>
            <a:pPr lvl="1">
              <a:buClr>
                <a:schemeClr val="tx1"/>
              </a:buClr>
              <a:buFont typeface="Wingdings" panose="05000000000000000000" pitchFamily="2" charset="2"/>
              <a:buChar char="q"/>
            </a:pPr>
            <a:r>
              <a:rPr lang="es-MX" sz="2400" dirty="0"/>
              <a:t>Estudia respuestas comunes (frecuentes).</a:t>
            </a:r>
          </a:p>
        </p:txBody>
      </p:sp>
      <p:sp>
        <p:nvSpPr>
          <p:cNvPr id="4" name="Rectangle 2"/>
          <p:cNvSpPr txBox="1">
            <a:spLocks noChangeArrowheads="1"/>
          </p:cNvSpPr>
          <p:nvPr/>
        </p:nvSpPr>
        <p:spPr>
          <a:xfrm>
            <a:off x="611560"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transversales: ventajas</a:t>
            </a:r>
          </a:p>
        </p:txBody>
      </p:sp>
    </p:spTree>
    <p:extLst>
      <p:ext uri="{BB962C8B-B14F-4D97-AF65-F5344CB8AC3E}">
        <p14:creationId xmlns:p14="http://schemas.microsoft.com/office/powerpoint/2010/main" val="4162845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2 Marcador de contenido"/>
          <p:cNvSpPr>
            <a:spLocks noGrp="1"/>
          </p:cNvSpPr>
          <p:nvPr>
            <p:ph idx="4294967295"/>
          </p:nvPr>
        </p:nvSpPr>
        <p:spPr>
          <a:xfrm>
            <a:off x="457200" y="1484784"/>
            <a:ext cx="8229600" cy="3064371"/>
          </a:xfrm>
        </p:spPr>
        <p:txBody>
          <a:bodyPr/>
          <a:lstStyle/>
          <a:p>
            <a:pPr lvl="1">
              <a:buClr>
                <a:schemeClr val="tx1"/>
              </a:buClr>
              <a:buFont typeface="Wingdings" panose="05000000000000000000" pitchFamily="2" charset="2"/>
              <a:buChar char="q"/>
            </a:pPr>
            <a:r>
              <a:rPr lang="es-MX" sz="2400" dirty="0"/>
              <a:t> Limitado para estudiar incidencia</a:t>
            </a:r>
          </a:p>
          <a:p>
            <a:pPr lvl="1">
              <a:buClr>
                <a:schemeClr val="tx1"/>
              </a:buClr>
              <a:buFont typeface="Wingdings" panose="05000000000000000000" pitchFamily="2" charset="2"/>
              <a:buChar char="q"/>
            </a:pPr>
            <a:r>
              <a:rPr lang="es-MX" sz="2400" dirty="0"/>
              <a:t>Poblaciones poco dispuestas a colaborar</a:t>
            </a:r>
            <a:r>
              <a:rPr lang="es-MX" sz="2400" dirty="0" smtClean="0"/>
              <a:t>. (</a:t>
            </a:r>
            <a:r>
              <a:rPr lang="es-MX" sz="2400" dirty="0"/>
              <a:t>sesgo de memoria)</a:t>
            </a:r>
          </a:p>
          <a:p>
            <a:pPr lvl="1">
              <a:buClr>
                <a:schemeClr val="tx1"/>
              </a:buClr>
              <a:buFont typeface="Wingdings" panose="05000000000000000000" pitchFamily="2" charset="2"/>
              <a:buChar char="q"/>
            </a:pPr>
            <a:r>
              <a:rPr lang="es-MX" sz="2400" dirty="0"/>
              <a:t>La muestra participante puede no ser representativa de la población. (sesgo se selección)</a:t>
            </a:r>
          </a:p>
          <a:p>
            <a:pPr lvl="1">
              <a:buClr>
                <a:schemeClr val="tx1"/>
              </a:buClr>
              <a:buFont typeface="Wingdings" panose="05000000000000000000" pitchFamily="2" charset="2"/>
              <a:buChar char="q"/>
            </a:pPr>
            <a:r>
              <a:rPr lang="es-MX" sz="2400" dirty="0"/>
              <a:t>Imposible establecer relación temporal</a:t>
            </a:r>
          </a:p>
          <a:p>
            <a:pPr lvl="1">
              <a:buClr>
                <a:schemeClr val="tx1"/>
              </a:buClr>
              <a:buFont typeface="Wingdings" panose="05000000000000000000" pitchFamily="2" charset="2"/>
              <a:buChar char="q"/>
            </a:pPr>
            <a:r>
              <a:rPr lang="es-MX" sz="2400" dirty="0"/>
              <a:t>No es de utilidad para buscar </a:t>
            </a:r>
            <a:r>
              <a:rPr lang="es-MX" sz="2400" dirty="0" smtClean="0"/>
              <a:t>causas</a:t>
            </a:r>
            <a:endParaRPr lang="es-MX" sz="2400" dirty="0"/>
          </a:p>
        </p:txBody>
      </p:sp>
      <p:sp>
        <p:nvSpPr>
          <p:cNvPr id="4" name="Rectangle 2"/>
          <p:cNvSpPr txBox="1">
            <a:spLocks noChangeArrowheads="1"/>
          </p:cNvSpPr>
          <p:nvPr/>
        </p:nvSpPr>
        <p:spPr>
          <a:xfrm>
            <a:off x="611560"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transversales: desventajas</a:t>
            </a:r>
          </a:p>
        </p:txBody>
      </p:sp>
    </p:spTree>
    <p:extLst>
      <p:ext uri="{BB962C8B-B14F-4D97-AF65-F5344CB8AC3E}">
        <p14:creationId xmlns:p14="http://schemas.microsoft.com/office/powerpoint/2010/main" val="4288791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idx="4294967295"/>
          </p:nvPr>
        </p:nvSpPr>
        <p:spPr>
          <a:xfrm>
            <a:off x="323850" y="1143000"/>
            <a:ext cx="8362950" cy="5022850"/>
          </a:xfrm>
        </p:spPr>
        <p:txBody>
          <a:bodyPr/>
          <a:lstStyle/>
          <a:p>
            <a:pPr algn="ctr"/>
            <a:r>
              <a:rPr lang="es-MX" sz="8000">
                <a:solidFill>
                  <a:schemeClr val="tx1"/>
                </a:solidFill>
              </a:rPr>
              <a:t>Estudios  de Casos y Controles</a:t>
            </a:r>
            <a:endParaRPr lang="es-ES" sz="8000">
              <a:solidFill>
                <a:schemeClr val="tx1"/>
              </a:solidFill>
            </a:endParaRPr>
          </a:p>
        </p:txBody>
      </p:sp>
    </p:spTree>
    <p:extLst>
      <p:ext uri="{BB962C8B-B14F-4D97-AF65-F5344CB8AC3E}">
        <p14:creationId xmlns:p14="http://schemas.microsoft.com/office/powerpoint/2010/main" val="3022158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ChangeArrowheads="1"/>
          </p:cNvSpPr>
          <p:nvPr/>
        </p:nvSpPr>
        <p:spPr bwMode="auto">
          <a:xfrm>
            <a:off x="467544" y="1412776"/>
            <a:ext cx="8105668" cy="5133713"/>
          </a:xfrm>
          <a:prstGeom prst="rect">
            <a:avLst/>
          </a:prstGeom>
          <a:noFill/>
          <a:ln w="9525">
            <a:noFill/>
            <a:miter lim="800000"/>
            <a:headEnd/>
            <a:tailEnd/>
          </a:ln>
        </p:spPr>
        <p:txBody>
          <a:bodyPr wrap="square">
            <a:spAutoFit/>
          </a:bodyPr>
          <a:lstStyle/>
          <a:p>
            <a:pPr marL="476250" indent="-476250" algn="just">
              <a:lnSpc>
                <a:spcPct val="120000"/>
              </a:lnSpc>
              <a:spcBef>
                <a:spcPct val="20000"/>
              </a:spcBef>
              <a:buFont typeface="Wingdings" panose="05000000000000000000" pitchFamily="2" charset="2"/>
              <a:buChar char="q"/>
              <a:defRPr/>
            </a:pPr>
            <a:r>
              <a:rPr lang="es-ES" sz="2600" b="0" dirty="0" smtClean="0">
                <a:latin typeface="Trebuchet MS" pitchFamily="34" charset="0"/>
              </a:rPr>
              <a:t>CASO: Sujeto que presenta el “efecto o respuesta de interés”.</a:t>
            </a:r>
          </a:p>
          <a:p>
            <a:pPr marL="476250" indent="-476250" algn="just">
              <a:lnSpc>
                <a:spcPct val="120000"/>
              </a:lnSpc>
              <a:spcBef>
                <a:spcPct val="20000"/>
              </a:spcBef>
              <a:buFont typeface="Wingdings" panose="05000000000000000000" pitchFamily="2" charset="2"/>
              <a:buChar char="q"/>
              <a:defRPr/>
            </a:pPr>
            <a:r>
              <a:rPr lang="es-ES" sz="2600" b="0" dirty="0" smtClean="0">
                <a:latin typeface="Trebuchet MS" pitchFamily="34" charset="0"/>
              </a:rPr>
              <a:t>CONTROL: Sujeto que no presenta el </a:t>
            </a:r>
            <a:r>
              <a:rPr lang="es-ES" sz="2600" b="0" dirty="0">
                <a:latin typeface="Trebuchet MS" pitchFamily="34" charset="0"/>
              </a:rPr>
              <a:t>“efecto o respuesta de interés”.</a:t>
            </a:r>
            <a:endParaRPr lang="es-ES" sz="2600" b="0" dirty="0" smtClean="0">
              <a:latin typeface="Trebuchet MS" pitchFamily="34" charset="0"/>
            </a:endParaRPr>
          </a:p>
          <a:p>
            <a:pPr marL="476250" indent="-476250" algn="just">
              <a:lnSpc>
                <a:spcPct val="120000"/>
              </a:lnSpc>
              <a:spcBef>
                <a:spcPct val="20000"/>
              </a:spcBef>
              <a:buFont typeface="Wingdings" panose="05000000000000000000" pitchFamily="2" charset="2"/>
              <a:buChar char="q"/>
              <a:defRPr/>
            </a:pPr>
            <a:r>
              <a:rPr lang="es-ES" sz="2600" b="0" dirty="0" smtClean="0">
                <a:latin typeface="Trebuchet MS" pitchFamily="34" charset="0"/>
              </a:rPr>
              <a:t>EXPOSICION: Estar en contacto con un riesgo o un factor de riesgo.</a:t>
            </a:r>
          </a:p>
          <a:p>
            <a:pPr marL="476250" indent="-476250" algn="just">
              <a:lnSpc>
                <a:spcPct val="120000"/>
              </a:lnSpc>
              <a:spcBef>
                <a:spcPct val="20000"/>
              </a:spcBef>
              <a:buFont typeface="Wingdings" panose="05000000000000000000" pitchFamily="2" charset="2"/>
              <a:buChar char="q"/>
              <a:defRPr/>
            </a:pPr>
            <a:r>
              <a:rPr lang="es-ES" sz="2600" b="0" dirty="0" smtClean="0">
                <a:latin typeface="Trebuchet MS" pitchFamily="34" charset="0"/>
              </a:rPr>
              <a:t>RIESGO: Probabilidad de adquirir una enfermedad.</a:t>
            </a:r>
          </a:p>
          <a:p>
            <a:pPr marL="476250" indent="-476250" algn="just">
              <a:lnSpc>
                <a:spcPct val="110000"/>
              </a:lnSpc>
              <a:spcBef>
                <a:spcPct val="20000"/>
              </a:spcBef>
              <a:buFont typeface="Wingdings" panose="05000000000000000000" pitchFamily="2" charset="2"/>
              <a:buChar char="q"/>
              <a:defRPr/>
            </a:pPr>
            <a:r>
              <a:rPr lang="es-ES" sz="2600" b="0" dirty="0" smtClean="0">
                <a:latin typeface="Trebuchet MS" pitchFamily="34" charset="0"/>
              </a:rPr>
              <a:t>FACTOR DE RIESGO: Circunstancia asociada al aumento del  riesgo de enfermar</a:t>
            </a:r>
            <a:r>
              <a:rPr lang="es-ES" sz="2600" b="0" dirty="0" smtClean="0"/>
              <a:t>.</a:t>
            </a:r>
            <a:endParaRPr lang="es-ES" sz="2600" b="0" dirty="0">
              <a:latin typeface="Trebuchet MS" pitchFamily="34" charset="0"/>
            </a:endParaRPr>
          </a:p>
        </p:txBody>
      </p:sp>
      <p:sp>
        <p:nvSpPr>
          <p:cNvPr id="4" name="Rectangle 2"/>
          <p:cNvSpPr txBox="1">
            <a:spLocks noChangeArrowheads="1"/>
          </p:cNvSpPr>
          <p:nvPr/>
        </p:nvSpPr>
        <p:spPr>
          <a:xfrm>
            <a:off x="642797" y="312737"/>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smtClean="0">
                <a:latin typeface="Times New Roman" panose="02020603050405020304" pitchFamily="18" charset="0"/>
                <a:cs typeface="Times New Roman" panose="02020603050405020304" pitchFamily="18" charset="0"/>
              </a:rPr>
              <a:t>DEFINICIÓN  </a:t>
            </a:r>
            <a:r>
              <a:rPr lang="es-MX" dirty="0">
                <a:latin typeface="Times New Roman" panose="02020603050405020304" pitchFamily="18" charset="0"/>
                <a:cs typeface="Times New Roman" panose="02020603050405020304" pitchFamily="18" charset="0"/>
              </a:rPr>
              <a:t>DE </a:t>
            </a:r>
            <a:r>
              <a:rPr lang="es-MX" dirty="0" smtClean="0">
                <a:latin typeface="Times New Roman" panose="02020603050405020304" pitchFamily="18" charset="0"/>
                <a:cs typeface="Times New Roman" panose="02020603050405020304" pitchFamily="18" charset="0"/>
              </a:rPr>
              <a:t>TÉRMINOS</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942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251520" y="1340768"/>
            <a:ext cx="8642350"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200" b="0" dirty="0">
                <a:solidFill>
                  <a:schemeClr val="tx1"/>
                </a:solidFill>
              </a:rPr>
              <a:t>Con bastante frecuencia hablamos y oímos sobre un número no despreciable de </a:t>
            </a:r>
            <a:r>
              <a:rPr lang="es-ES" sz="2200" dirty="0">
                <a:solidFill>
                  <a:schemeClr val="tx1"/>
                </a:solidFill>
              </a:rPr>
              <a:t>factores de riesgo</a:t>
            </a:r>
            <a:r>
              <a:rPr lang="es-ES" sz="2200" b="0" dirty="0">
                <a:solidFill>
                  <a:schemeClr val="tx1"/>
                </a:solidFill>
              </a:rPr>
              <a:t>, para diferentes problemas de salud. Si embargo, lo que no siempre está claro  para muchos de nosotros es qué es riesgo, que es un factor de riesgo y como se miden.</a:t>
            </a:r>
          </a:p>
          <a:p>
            <a:pPr algn="just" eaLnBrk="1" hangingPunct="1">
              <a:spcBef>
                <a:spcPct val="50000"/>
              </a:spcBef>
            </a:pPr>
            <a:r>
              <a:rPr lang="es-ES" sz="2200" u="sng" dirty="0">
                <a:solidFill>
                  <a:schemeClr val="tx1"/>
                </a:solidFill>
              </a:rPr>
              <a:t>Riesgo.</a:t>
            </a:r>
            <a:r>
              <a:rPr lang="es-ES" sz="2200" b="0" dirty="0">
                <a:solidFill>
                  <a:schemeClr val="tx1"/>
                </a:solidFill>
              </a:rPr>
              <a:t> Es la probabilidad de ocurrencia de un evento, una </a:t>
            </a:r>
            <a:r>
              <a:rPr lang="es-ES" sz="2200" b="0" dirty="0" smtClean="0">
                <a:solidFill>
                  <a:schemeClr val="tx1"/>
                </a:solidFill>
              </a:rPr>
              <a:t>enfermedad, </a:t>
            </a:r>
            <a:r>
              <a:rPr lang="es-ES" sz="2200" b="0" dirty="0">
                <a:solidFill>
                  <a:schemeClr val="tx1"/>
                </a:solidFill>
              </a:rPr>
              <a:t>complicaciones de una enfermedad, la muerte. También se puede entender como la expresión de un peligro de sufrir un daño o perjuicio.</a:t>
            </a:r>
          </a:p>
          <a:p>
            <a:pPr algn="just" eaLnBrk="1" hangingPunct="1">
              <a:spcBef>
                <a:spcPct val="50000"/>
              </a:spcBef>
            </a:pPr>
            <a:r>
              <a:rPr lang="es-ES" sz="2200" b="0" dirty="0">
                <a:solidFill>
                  <a:schemeClr val="tx1"/>
                </a:solidFill>
              </a:rPr>
              <a:t>Por ejemplo el riesgo de tener un infarto, de morir por cáncer del pulmón, de nacer un niño con bajo peso, de que ocurra una mortalidad infantil.</a:t>
            </a:r>
          </a:p>
          <a:p>
            <a:pPr algn="just" eaLnBrk="1" hangingPunct="1">
              <a:spcBef>
                <a:spcPct val="50000"/>
              </a:spcBef>
            </a:pPr>
            <a:r>
              <a:rPr lang="es-ES" sz="2200" b="0" dirty="0">
                <a:solidFill>
                  <a:schemeClr val="tx1"/>
                </a:solidFill>
              </a:rPr>
              <a:t>El estudio de los riesgos comprende su determinación, los factores que lo condicionan, su cálculo en forma directa o su estimación.</a:t>
            </a:r>
          </a:p>
        </p:txBody>
      </p:sp>
    </p:spTree>
    <p:extLst>
      <p:ext uri="{BB962C8B-B14F-4D97-AF65-F5344CB8AC3E}">
        <p14:creationId xmlns:p14="http://schemas.microsoft.com/office/powerpoint/2010/main" val="3824730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250825" y="1334373"/>
            <a:ext cx="86423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MX" sz="2400" b="0" dirty="0" smtClean="0">
                <a:solidFill>
                  <a:schemeClr val="tx1"/>
                </a:solidFill>
              </a:rPr>
              <a:t>Los </a:t>
            </a:r>
            <a:r>
              <a:rPr lang="es-MX" sz="2400" dirty="0">
                <a:solidFill>
                  <a:srgbClr val="FF0000"/>
                </a:solidFill>
              </a:rPr>
              <a:t>factores de riesgo </a:t>
            </a:r>
            <a:r>
              <a:rPr lang="es-MX" sz="2400" b="0" dirty="0">
                <a:solidFill>
                  <a:schemeClr val="tx1"/>
                </a:solidFill>
              </a:rPr>
              <a:t>son los que condicionan la probabilidad de presentar una enfermedad determinada. Dichos factores pueden estar presentes en población sana y aumentan el riesgo de tener la enfermedad. La identificación de los factores de riesgo es imprescindible para la prevención primaria</a:t>
            </a:r>
            <a:r>
              <a:rPr lang="es-MX" sz="2400" b="0" dirty="0" smtClean="0">
                <a:solidFill>
                  <a:schemeClr val="tx1"/>
                </a:solidFill>
              </a:rPr>
              <a:t>.</a:t>
            </a:r>
          </a:p>
          <a:p>
            <a:pPr algn="just" eaLnBrk="1" hangingPunct="1">
              <a:spcBef>
                <a:spcPct val="50000"/>
              </a:spcBef>
            </a:pPr>
            <a:r>
              <a:rPr lang="es-MX" sz="2400" b="0" dirty="0" smtClean="0">
                <a:solidFill>
                  <a:schemeClr val="tx1"/>
                </a:solidFill>
              </a:rPr>
              <a:t> </a:t>
            </a:r>
            <a:endParaRPr lang="es-MX" sz="2400" b="0" dirty="0">
              <a:solidFill>
                <a:schemeClr val="tx1"/>
              </a:solidFill>
            </a:endParaRPr>
          </a:p>
          <a:p>
            <a:pPr algn="just" eaLnBrk="1" hangingPunct="1">
              <a:spcBef>
                <a:spcPct val="50000"/>
              </a:spcBef>
            </a:pPr>
            <a:r>
              <a:rPr lang="es-MX" sz="2400" b="0" dirty="0">
                <a:solidFill>
                  <a:schemeClr val="tx1"/>
                </a:solidFill>
              </a:rPr>
              <a:t>Los</a:t>
            </a:r>
            <a:r>
              <a:rPr lang="es-MX" sz="2400" dirty="0">
                <a:solidFill>
                  <a:schemeClr val="tx1"/>
                </a:solidFill>
              </a:rPr>
              <a:t> </a:t>
            </a:r>
            <a:r>
              <a:rPr lang="es-MX" sz="2400" dirty="0">
                <a:solidFill>
                  <a:srgbClr val="FF0000"/>
                </a:solidFill>
              </a:rPr>
              <a:t>factores pronósticos </a:t>
            </a:r>
            <a:r>
              <a:rPr lang="es-MX" sz="2400" b="0" dirty="0">
                <a:solidFill>
                  <a:schemeClr val="tx1"/>
                </a:solidFill>
              </a:rPr>
              <a:t>son aquellos que predicen el curso clínico de un padecimiento una vez que la enfermedad está presente. </a:t>
            </a:r>
            <a:r>
              <a:rPr lang="es-MX" sz="2400" b="0" dirty="0" smtClean="0">
                <a:solidFill>
                  <a:schemeClr val="tx1"/>
                </a:solidFill>
              </a:rPr>
              <a:t>Condicionan </a:t>
            </a:r>
            <a:r>
              <a:rPr lang="es-MX" sz="2400" b="0" dirty="0">
                <a:solidFill>
                  <a:schemeClr val="tx1"/>
                </a:solidFill>
              </a:rPr>
              <a:t>la probabilidad de presentar </a:t>
            </a:r>
            <a:r>
              <a:rPr lang="es-MX" sz="2400" b="0" dirty="0" smtClean="0">
                <a:solidFill>
                  <a:schemeClr val="tx1"/>
                </a:solidFill>
              </a:rPr>
              <a:t>un desenlace determinado en pacientes enfermos. La </a:t>
            </a:r>
            <a:r>
              <a:rPr lang="es-MX" sz="2400" b="0" dirty="0">
                <a:solidFill>
                  <a:schemeClr val="tx1"/>
                </a:solidFill>
              </a:rPr>
              <a:t>identificación de estos factores es de gran interés para la prevención secundaria y terciaria. </a:t>
            </a:r>
          </a:p>
        </p:txBody>
      </p:sp>
      <p:sp>
        <p:nvSpPr>
          <p:cNvPr id="7" name="Rectangle 2"/>
          <p:cNvSpPr txBox="1">
            <a:spLocks noChangeArrowheads="1"/>
          </p:cNvSpPr>
          <p:nvPr/>
        </p:nvSpPr>
        <p:spPr>
          <a:xfrm>
            <a:off x="642797" y="312737"/>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Factor y marcador de riesgo/pronóstico</a:t>
            </a:r>
          </a:p>
        </p:txBody>
      </p:sp>
    </p:spTree>
    <p:extLst>
      <p:ext uri="{BB962C8B-B14F-4D97-AF65-F5344CB8AC3E}">
        <p14:creationId xmlns:p14="http://schemas.microsoft.com/office/powerpoint/2010/main" val="372022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251520" y="1412776"/>
            <a:ext cx="86423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MX" sz="2300" b="0" dirty="0">
                <a:solidFill>
                  <a:schemeClr val="tx1"/>
                </a:solidFill>
              </a:rPr>
              <a:t>Para la estimación del riesgo el suceso final que se busca es la presencia de una enfermedad específica. Para la estimación del pronóstico la variable final como elemento de interés para estudio puede ser: la muerte, la recurrencia del proceso, la invalidez, las complicaciones</a:t>
            </a:r>
            <a:r>
              <a:rPr lang="es-MX" sz="2300" b="0" dirty="0" smtClean="0">
                <a:solidFill>
                  <a:schemeClr val="tx1"/>
                </a:solidFill>
              </a:rPr>
              <a:t>.</a:t>
            </a:r>
          </a:p>
          <a:p>
            <a:pPr algn="just" eaLnBrk="1" hangingPunct="1">
              <a:spcBef>
                <a:spcPct val="50000"/>
              </a:spcBef>
            </a:pPr>
            <a:r>
              <a:rPr lang="es-MX" sz="2300" b="0" dirty="0" smtClean="0">
                <a:solidFill>
                  <a:schemeClr val="tx1"/>
                </a:solidFill>
              </a:rPr>
              <a:t>Marcador de riesgo: Factor de riesgo no modificable.</a:t>
            </a:r>
          </a:p>
          <a:p>
            <a:pPr algn="just" eaLnBrk="1" hangingPunct="1">
              <a:spcBef>
                <a:spcPct val="50000"/>
              </a:spcBef>
            </a:pPr>
            <a:r>
              <a:rPr lang="es-MX" sz="2300" b="0" dirty="0" smtClean="0">
                <a:solidFill>
                  <a:schemeClr val="tx1"/>
                </a:solidFill>
              </a:rPr>
              <a:t>Marcador pronóstico: Factor pronóstico no modificable.</a:t>
            </a:r>
          </a:p>
          <a:p>
            <a:pPr algn="just" eaLnBrk="1" hangingPunct="1">
              <a:spcBef>
                <a:spcPct val="50000"/>
              </a:spcBef>
            </a:pPr>
            <a:endParaRPr lang="es-MX" sz="2300" b="0" dirty="0" smtClean="0">
              <a:solidFill>
                <a:schemeClr val="tx1"/>
              </a:solidFill>
            </a:endParaRPr>
          </a:p>
          <a:p>
            <a:pPr algn="just" eaLnBrk="1" hangingPunct="1">
              <a:spcBef>
                <a:spcPct val="50000"/>
              </a:spcBef>
            </a:pPr>
            <a:r>
              <a:rPr lang="es-MX" sz="2300" b="0" dirty="0" smtClean="0">
                <a:solidFill>
                  <a:schemeClr val="tx1"/>
                </a:solidFill>
              </a:rPr>
              <a:t>Hay </a:t>
            </a:r>
            <a:r>
              <a:rPr lang="es-MX" sz="2300" b="0" dirty="0">
                <a:solidFill>
                  <a:schemeClr val="tx1"/>
                </a:solidFill>
              </a:rPr>
              <a:t>factores de riesgo (edad, HTA,...) que cuando aparece la enfermedad (cardiopatía isquémica) a </a:t>
            </a:r>
            <a:r>
              <a:rPr lang="es-MX" sz="2300" b="0" dirty="0" smtClean="0">
                <a:solidFill>
                  <a:schemeClr val="tx1"/>
                </a:solidFill>
              </a:rPr>
              <a:t>su vez </a:t>
            </a:r>
            <a:r>
              <a:rPr lang="es-MX" sz="2300" b="0" dirty="0">
                <a:solidFill>
                  <a:schemeClr val="tx1"/>
                </a:solidFill>
              </a:rPr>
              <a:t>son factores pronósticos para la presencia o no de muerte por dicha </a:t>
            </a:r>
            <a:r>
              <a:rPr lang="es-MX" sz="2300" b="0" dirty="0" smtClean="0">
                <a:solidFill>
                  <a:schemeClr val="tx1"/>
                </a:solidFill>
              </a:rPr>
              <a:t>enfermedad.</a:t>
            </a:r>
            <a:endParaRPr lang="es-MX" sz="2300" b="0" dirty="0">
              <a:solidFill>
                <a:schemeClr val="tx1"/>
              </a:solidFill>
            </a:endParaRPr>
          </a:p>
        </p:txBody>
      </p:sp>
      <p:sp>
        <p:nvSpPr>
          <p:cNvPr id="7" name="Rectangle 2"/>
          <p:cNvSpPr txBox="1">
            <a:spLocks noChangeArrowheads="1"/>
          </p:cNvSpPr>
          <p:nvPr/>
        </p:nvSpPr>
        <p:spPr>
          <a:xfrm>
            <a:off x="642797" y="312737"/>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Factor y marcador de riesgo/pronóstico</a:t>
            </a:r>
          </a:p>
        </p:txBody>
      </p:sp>
    </p:spTree>
    <p:extLst>
      <p:ext uri="{BB962C8B-B14F-4D97-AF65-F5344CB8AC3E}">
        <p14:creationId xmlns:p14="http://schemas.microsoft.com/office/powerpoint/2010/main" val="1356471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Oval 7"/>
          <p:cNvSpPr>
            <a:spLocks noChangeArrowheads="1"/>
          </p:cNvSpPr>
          <p:nvPr/>
        </p:nvSpPr>
        <p:spPr bwMode="auto">
          <a:xfrm>
            <a:off x="5508625" y="2349500"/>
            <a:ext cx="576263" cy="574675"/>
          </a:xfrm>
          <a:prstGeom prst="ellipse">
            <a:avLst/>
          </a:prstGeom>
          <a:gradFill rotWithShape="1">
            <a:gsLst>
              <a:gs pos="0">
                <a:srgbClr val="0000FF"/>
              </a:gs>
              <a:gs pos="100000">
                <a:schemeClr val="accent2"/>
              </a:gs>
            </a:gsLst>
            <a:lin ang="5400000" scaled="1"/>
          </a:gradFill>
          <a:ln w="9525">
            <a:solidFill>
              <a:schemeClr val="tx1"/>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57700" name="Oval 8"/>
          <p:cNvSpPr>
            <a:spLocks noChangeArrowheads="1"/>
          </p:cNvSpPr>
          <p:nvPr/>
        </p:nvSpPr>
        <p:spPr bwMode="auto">
          <a:xfrm>
            <a:off x="5580063" y="4508500"/>
            <a:ext cx="576262" cy="574675"/>
          </a:xfrm>
          <a:prstGeom prst="ellipse">
            <a:avLst/>
          </a:prstGeom>
          <a:gradFill rotWithShape="1">
            <a:gsLst>
              <a:gs pos="0">
                <a:srgbClr val="FF0000"/>
              </a:gs>
              <a:gs pos="100000">
                <a:srgbClr val="4F38DC"/>
              </a:gs>
            </a:gsLst>
            <a:lin ang="5400000" scaled="1"/>
          </a:gradFill>
          <a:ln w="9525">
            <a:solidFill>
              <a:schemeClr val="tx1"/>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57701" name="Rectangle 9"/>
          <p:cNvSpPr>
            <a:spLocks noChangeArrowheads="1"/>
          </p:cNvSpPr>
          <p:nvPr/>
        </p:nvSpPr>
        <p:spPr bwMode="auto">
          <a:xfrm>
            <a:off x="1979613" y="2133600"/>
            <a:ext cx="576262" cy="503238"/>
          </a:xfrm>
          <a:prstGeom prst="rect">
            <a:avLst/>
          </a:prstGeom>
          <a:solidFill>
            <a:schemeClr val="accent2"/>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57702" name="Rectangle 10"/>
          <p:cNvSpPr>
            <a:spLocks noChangeArrowheads="1"/>
          </p:cNvSpPr>
          <p:nvPr/>
        </p:nvSpPr>
        <p:spPr bwMode="auto">
          <a:xfrm>
            <a:off x="2124075" y="3357563"/>
            <a:ext cx="287338" cy="287337"/>
          </a:xfrm>
          <a:prstGeom prst="rect">
            <a:avLst/>
          </a:prstGeom>
          <a:solidFill>
            <a:srgbClr val="0000FF"/>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57703" name="Rectangle 11"/>
          <p:cNvSpPr>
            <a:spLocks noChangeArrowheads="1"/>
          </p:cNvSpPr>
          <p:nvPr/>
        </p:nvSpPr>
        <p:spPr bwMode="auto">
          <a:xfrm>
            <a:off x="2124075" y="4365625"/>
            <a:ext cx="215900" cy="215900"/>
          </a:xfrm>
          <a:prstGeom prst="rect">
            <a:avLst/>
          </a:prstGeom>
          <a:solidFill>
            <a:schemeClr val="accent2"/>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57704" name="Rectangle 12"/>
          <p:cNvSpPr>
            <a:spLocks noChangeArrowheads="1"/>
          </p:cNvSpPr>
          <p:nvPr/>
        </p:nvSpPr>
        <p:spPr bwMode="auto">
          <a:xfrm>
            <a:off x="2051050" y="5300663"/>
            <a:ext cx="433388" cy="431800"/>
          </a:xfrm>
          <a:prstGeom prst="rect">
            <a:avLst/>
          </a:prstGeom>
          <a:solidFill>
            <a:srgbClr val="0000FF"/>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57705" name="Text Box 13"/>
          <p:cNvSpPr txBox="1">
            <a:spLocks noChangeArrowheads="1"/>
          </p:cNvSpPr>
          <p:nvPr/>
        </p:nvSpPr>
        <p:spPr bwMode="auto">
          <a:xfrm>
            <a:off x="1763713" y="1700213"/>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800" b="0"/>
              <a:t>Expuesto</a:t>
            </a:r>
            <a:endParaRPr lang="es-ES" sz="1800" b="0"/>
          </a:p>
        </p:txBody>
      </p:sp>
      <p:sp>
        <p:nvSpPr>
          <p:cNvPr id="157706" name="Text Box 14"/>
          <p:cNvSpPr txBox="1">
            <a:spLocks noChangeArrowheads="1"/>
          </p:cNvSpPr>
          <p:nvPr/>
        </p:nvSpPr>
        <p:spPr bwMode="auto">
          <a:xfrm>
            <a:off x="1331913" y="2924175"/>
            <a:ext cx="1655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800" b="0"/>
              <a:t>No expuesto</a:t>
            </a:r>
            <a:endParaRPr lang="es-ES" sz="1800" b="0"/>
          </a:p>
        </p:txBody>
      </p:sp>
      <p:sp>
        <p:nvSpPr>
          <p:cNvPr id="157707" name="Text Box 15"/>
          <p:cNvSpPr txBox="1">
            <a:spLocks noChangeArrowheads="1"/>
          </p:cNvSpPr>
          <p:nvPr/>
        </p:nvSpPr>
        <p:spPr bwMode="auto">
          <a:xfrm>
            <a:off x="1692275" y="3933825"/>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800" b="0"/>
              <a:t>Expuesto</a:t>
            </a:r>
            <a:endParaRPr lang="es-ES" sz="1800" b="0"/>
          </a:p>
        </p:txBody>
      </p:sp>
      <p:sp>
        <p:nvSpPr>
          <p:cNvPr id="157708" name="Text Box 16"/>
          <p:cNvSpPr txBox="1">
            <a:spLocks noChangeArrowheads="1"/>
          </p:cNvSpPr>
          <p:nvPr/>
        </p:nvSpPr>
        <p:spPr bwMode="auto">
          <a:xfrm>
            <a:off x="1403350" y="4797425"/>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800" b="0"/>
              <a:t>No expuesto</a:t>
            </a:r>
            <a:endParaRPr lang="es-ES" sz="1800" b="0"/>
          </a:p>
        </p:txBody>
      </p:sp>
      <p:sp>
        <p:nvSpPr>
          <p:cNvPr id="157709" name="Line 17"/>
          <p:cNvSpPr>
            <a:spLocks noChangeShapeType="1"/>
          </p:cNvSpPr>
          <p:nvPr/>
        </p:nvSpPr>
        <p:spPr bwMode="auto">
          <a:xfrm flipH="1">
            <a:off x="3203575" y="2708275"/>
            <a:ext cx="21605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57710" name="Line 18"/>
          <p:cNvSpPr>
            <a:spLocks noChangeShapeType="1"/>
          </p:cNvSpPr>
          <p:nvPr/>
        </p:nvSpPr>
        <p:spPr bwMode="auto">
          <a:xfrm flipH="1">
            <a:off x="3059113" y="4868863"/>
            <a:ext cx="2305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57711" name="Line 19"/>
          <p:cNvSpPr>
            <a:spLocks noChangeShapeType="1"/>
          </p:cNvSpPr>
          <p:nvPr/>
        </p:nvSpPr>
        <p:spPr bwMode="auto">
          <a:xfrm flipH="1" flipV="1">
            <a:off x="2627313" y="2492375"/>
            <a:ext cx="5762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57712" name="Line 20"/>
          <p:cNvSpPr>
            <a:spLocks noChangeShapeType="1"/>
          </p:cNvSpPr>
          <p:nvPr/>
        </p:nvSpPr>
        <p:spPr bwMode="auto">
          <a:xfrm flipH="1">
            <a:off x="2627313" y="2708275"/>
            <a:ext cx="576262"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57713" name="Line 21"/>
          <p:cNvSpPr>
            <a:spLocks noChangeShapeType="1"/>
          </p:cNvSpPr>
          <p:nvPr/>
        </p:nvSpPr>
        <p:spPr bwMode="auto">
          <a:xfrm flipH="1" flipV="1">
            <a:off x="2411413" y="4581525"/>
            <a:ext cx="64770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57714" name="Line 22"/>
          <p:cNvSpPr>
            <a:spLocks noChangeShapeType="1"/>
          </p:cNvSpPr>
          <p:nvPr/>
        </p:nvSpPr>
        <p:spPr bwMode="auto">
          <a:xfrm flipH="1">
            <a:off x="2555875" y="4868863"/>
            <a:ext cx="503238"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57715" name="Text Box 23"/>
          <p:cNvSpPr txBox="1">
            <a:spLocks noChangeArrowheads="1"/>
          </p:cNvSpPr>
          <p:nvPr/>
        </p:nvSpPr>
        <p:spPr bwMode="auto">
          <a:xfrm>
            <a:off x="7451725" y="6092825"/>
            <a:ext cx="1223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600" b="0"/>
              <a:t>Tiempo</a:t>
            </a:r>
            <a:endParaRPr lang="es-ES" sz="1600" b="0"/>
          </a:p>
        </p:txBody>
      </p:sp>
      <p:sp>
        <p:nvSpPr>
          <p:cNvPr id="157716" name="Line 25"/>
          <p:cNvSpPr>
            <a:spLocks noChangeShapeType="1"/>
          </p:cNvSpPr>
          <p:nvPr/>
        </p:nvSpPr>
        <p:spPr bwMode="auto">
          <a:xfrm>
            <a:off x="5867400" y="5300663"/>
            <a:ext cx="0"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57717" name="Text Box 26"/>
          <p:cNvSpPr txBox="1">
            <a:spLocks noChangeArrowheads="1"/>
          </p:cNvSpPr>
          <p:nvPr/>
        </p:nvSpPr>
        <p:spPr bwMode="auto">
          <a:xfrm>
            <a:off x="4932363" y="6092825"/>
            <a:ext cx="172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600" b="0"/>
              <a:t>Inicio del estudio</a:t>
            </a:r>
            <a:endParaRPr lang="es-ES" sz="1600" b="0"/>
          </a:p>
        </p:txBody>
      </p:sp>
      <p:sp>
        <p:nvSpPr>
          <p:cNvPr id="157718" name="Text Box 27"/>
          <p:cNvSpPr txBox="1">
            <a:spLocks noChangeArrowheads="1"/>
          </p:cNvSpPr>
          <p:nvPr/>
        </p:nvSpPr>
        <p:spPr bwMode="auto">
          <a:xfrm>
            <a:off x="827088" y="6092825"/>
            <a:ext cx="2808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600" b="0"/>
              <a:t>Dirección de la investigación</a:t>
            </a:r>
            <a:endParaRPr lang="es-ES" sz="1600" b="0"/>
          </a:p>
        </p:txBody>
      </p:sp>
      <p:sp>
        <p:nvSpPr>
          <p:cNvPr id="157719" name="Text Box 28"/>
          <p:cNvSpPr txBox="1">
            <a:spLocks noChangeArrowheads="1"/>
          </p:cNvSpPr>
          <p:nvPr/>
        </p:nvSpPr>
        <p:spPr bwMode="auto">
          <a:xfrm>
            <a:off x="5364163" y="17732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800" b="0"/>
              <a:t>Casos</a:t>
            </a:r>
            <a:endParaRPr lang="es-ES" sz="1800" b="0"/>
          </a:p>
        </p:txBody>
      </p:sp>
      <p:sp>
        <p:nvSpPr>
          <p:cNvPr id="157720" name="Text Box 29"/>
          <p:cNvSpPr txBox="1">
            <a:spLocks noChangeArrowheads="1"/>
          </p:cNvSpPr>
          <p:nvPr/>
        </p:nvSpPr>
        <p:spPr bwMode="auto">
          <a:xfrm>
            <a:off x="5435600" y="393382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800" b="0"/>
              <a:t>Controles</a:t>
            </a:r>
            <a:endParaRPr lang="es-ES" sz="1800" b="0"/>
          </a:p>
        </p:txBody>
      </p:sp>
      <p:sp>
        <p:nvSpPr>
          <p:cNvPr id="26" name="25 Flecha izquierda"/>
          <p:cNvSpPr/>
          <p:nvPr/>
        </p:nvSpPr>
        <p:spPr>
          <a:xfrm>
            <a:off x="971550" y="5734050"/>
            <a:ext cx="7478713"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b="0"/>
          </a:p>
        </p:txBody>
      </p:sp>
      <p:sp>
        <p:nvSpPr>
          <p:cNvPr id="27" name="Rectangle 2"/>
          <p:cNvSpPr txBox="1">
            <a:spLocks noChangeArrowheads="1"/>
          </p:cNvSpPr>
          <p:nvPr/>
        </p:nvSpPr>
        <p:spPr>
          <a:xfrm>
            <a:off x="642797" y="312737"/>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Estudios de casos y controles</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478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2 Marcador de contenido"/>
          <p:cNvSpPr>
            <a:spLocks noGrp="1"/>
          </p:cNvSpPr>
          <p:nvPr>
            <p:ph idx="4294967295"/>
          </p:nvPr>
        </p:nvSpPr>
        <p:spPr>
          <a:xfrm>
            <a:off x="467544" y="1916832"/>
            <a:ext cx="8229600" cy="2016224"/>
          </a:xfrm>
        </p:spPr>
        <p:txBody>
          <a:bodyPr/>
          <a:lstStyle/>
          <a:p>
            <a:pPr>
              <a:buClr>
                <a:schemeClr val="tx1"/>
              </a:buClr>
              <a:buFont typeface="Wingdings" panose="05000000000000000000" pitchFamily="2" charset="2"/>
              <a:buChar char="q"/>
            </a:pPr>
            <a:r>
              <a:rPr lang="es-MX" sz="2400" b="0" dirty="0"/>
              <a:t>Se les llaman retrospectivos debido a su dirección en el tiempo.</a:t>
            </a:r>
          </a:p>
          <a:p>
            <a:pPr>
              <a:buClr>
                <a:schemeClr val="tx1"/>
              </a:buClr>
              <a:buFont typeface="Wingdings" panose="05000000000000000000" pitchFamily="2" charset="2"/>
              <a:buChar char="q"/>
            </a:pPr>
            <a:r>
              <a:rPr lang="es-MX" sz="2400" b="0" dirty="0"/>
              <a:t>Se parte de la condición de respuesta y se indaga sobre posibles factores de riesgo</a:t>
            </a:r>
            <a:r>
              <a:rPr lang="es-MX" sz="2400" b="0" dirty="0" smtClean="0"/>
              <a:t>.</a:t>
            </a:r>
            <a:endParaRPr lang="es-MX" sz="2400" b="0" dirty="0"/>
          </a:p>
        </p:txBody>
      </p:sp>
      <p:sp>
        <p:nvSpPr>
          <p:cNvPr id="4" name="Rectangle 2"/>
          <p:cNvSpPr txBox="1">
            <a:spLocks noChangeArrowheads="1"/>
          </p:cNvSpPr>
          <p:nvPr/>
        </p:nvSpPr>
        <p:spPr>
          <a:xfrm>
            <a:off x="611560"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Estudios de casos y controles</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5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eaLnBrk="1" hangingPunct="1">
              <a:lnSpc>
                <a:spcPct val="80000"/>
              </a:lnSpc>
            </a:pPr>
            <a:r>
              <a:rPr lang="es-ES_tradnl" sz="2400" b="0" dirty="0" smtClean="0"/>
              <a:t>Según el estado del conocimiento y el alcance de los resultados:</a:t>
            </a:r>
          </a:p>
          <a:p>
            <a:pPr eaLnBrk="1" hangingPunct="1">
              <a:lnSpc>
                <a:spcPct val="80000"/>
              </a:lnSpc>
              <a:buFont typeface="Wingdings" panose="05000000000000000000" pitchFamily="2" charset="2"/>
              <a:buNone/>
            </a:pPr>
            <a:r>
              <a:rPr lang="es-ES_tradnl" sz="2400" b="0" dirty="0" smtClean="0"/>
              <a:t>    - Exploratoria (del tema no se sabe nada)</a:t>
            </a:r>
          </a:p>
          <a:p>
            <a:pPr marL="719138" indent="-706438" eaLnBrk="1" hangingPunct="1">
              <a:lnSpc>
                <a:spcPct val="80000"/>
              </a:lnSpc>
              <a:buFont typeface="Wingdings" panose="05000000000000000000" pitchFamily="2" charset="2"/>
              <a:buNone/>
            </a:pPr>
            <a:r>
              <a:rPr lang="es-ES_tradnl" sz="2400" b="0" dirty="0" smtClean="0"/>
              <a:t>    - Descriptiva (Ya se sabe, ahora estoy caracterizando)</a:t>
            </a:r>
          </a:p>
          <a:p>
            <a:pPr eaLnBrk="1" hangingPunct="1">
              <a:lnSpc>
                <a:spcPct val="80000"/>
              </a:lnSpc>
              <a:buFont typeface="Wingdings" panose="05000000000000000000" pitchFamily="2" charset="2"/>
              <a:buNone/>
            </a:pPr>
            <a:r>
              <a:rPr lang="es-ES_tradnl" sz="2400" b="0" dirty="0" smtClean="0"/>
              <a:t>    - Explicativa (Es analítica, no descriptiva)</a:t>
            </a:r>
          </a:p>
          <a:p>
            <a:pPr eaLnBrk="1" hangingPunct="1">
              <a:lnSpc>
                <a:spcPct val="80000"/>
              </a:lnSpc>
              <a:buFont typeface="Wingdings" panose="05000000000000000000" pitchFamily="2" charset="2"/>
              <a:buNone/>
            </a:pPr>
            <a:endParaRPr lang="es-ES_tradnl" sz="2400" b="0" dirty="0" smtClean="0"/>
          </a:p>
          <a:p>
            <a:pPr eaLnBrk="1" hangingPunct="1">
              <a:lnSpc>
                <a:spcPct val="80000"/>
              </a:lnSpc>
            </a:pPr>
            <a:r>
              <a:rPr lang="es-ES_tradnl" sz="2400" b="0" dirty="0" smtClean="0"/>
              <a:t>Según las posibilidades de aplicación de los resultados:</a:t>
            </a:r>
          </a:p>
          <a:p>
            <a:pPr eaLnBrk="1" hangingPunct="1">
              <a:lnSpc>
                <a:spcPct val="80000"/>
              </a:lnSpc>
              <a:buFont typeface="Wingdings" panose="05000000000000000000" pitchFamily="2" charset="2"/>
              <a:buNone/>
            </a:pPr>
            <a:r>
              <a:rPr lang="es-ES_tradnl" sz="2400" b="0" dirty="0" smtClean="0"/>
              <a:t>    - Aplicada (Se aplica o no)</a:t>
            </a:r>
          </a:p>
          <a:p>
            <a:pPr eaLnBrk="1" hangingPunct="1">
              <a:lnSpc>
                <a:spcPct val="80000"/>
              </a:lnSpc>
              <a:buFont typeface="Wingdings" panose="05000000000000000000" pitchFamily="2" charset="2"/>
              <a:buNone/>
            </a:pPr>
            <a:r>
              <a:rPr lang="es-ES_tradnl" sz="2400" b="0" dirty="0" smtClean="0"/>
              <a:t>    - Fundamental (Nos da resultados básicos)</a:t>
            </a:r>
          </a:p>
          <a:p>
            <a:pPr marL="719138" indent="-719138" eaLnBrk="1" hangingPunct="1">
              <a:lnSpc>
                <a:spcPct val="80000"/>
              </a:lnSpc>
              <a:buFont typeface="Wingdings" panose="05000000000000000000" pitchFamily="2" charset="2"/>
              <a:buNone/>
            </a:pPr>
            <a:r>
              <a:rPr lang="es-ES_tradnl" sz="2400" b="0" dirty="0" smtClean="0"/>
              <a:t>    - De desarrollo y evaluación tecnológica. (Parten de cosas que se saben pero que podemos mejorar)</a:t>
            </a:r>
            <a:endParaRPr lang="es-ES" sz="2400" b="0" dirty="0" smtClean="0"/>
          </a:p>
        </p:txBody>
      </p:sp>
      <p:sp>
        <p:nvSpPr>
          <p:cNvPr id="4" name="Rectangle 2"/>
          <p:cNvSpPr txBox="1">
            <a:spLocks noChangeArrowheads="1"/>
          </p:cNvSpPr>
          <p:nvPr/>
        </p:nvSpPr>
        <p:spPr>
          <a:xfrm>
            <a:off x="611560" y="260648"/>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Clasificación de las investigaciones</a:t>
            </a:r>
          </a:p>
        </p:txBody>
      </p:sp>
    </p:spTree>
    <p:extLst>
      <p:ext uri="{BB962C8B-B14F-4D97-AF65-F5344CB8AC3E}">
        <p14:creationId xmlns:p14="http://schemas.microsoft.com/office/powerpoint/2010/main" val="1453373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4294967295"/>
          </p:nvPr>
        </p:nvSpPr>
        <p:spPr>
          <a:xfrm>
            <a:off x="467544" y="1484784"/>
            <a:ext cx="8229600" cy="4746625"/>
          </a:xfrm>
        </p:spPr>
        <p:txBody>
          <a:bodyPr/>
          <a:lstStyle/>
          <a:p>
            <a:pPr lvl="1">
              <a:lnSpc>
                <a:spcPct val="90000"/>
              </a:lnSpc>
              <a:buClr>
                <a:schemeClr val="tx1"/>
              </a:buClr>
              <a:buFont typeface="Wingdings" panose="05000000000000000000" pitchFamily="2" charset="2"/>
              <a:buChar char="q"/>
            </a:pPr>
            <a:r>
              <a:rPr lang="es-MX" sz="2600" dirty="0"/>
              <a:t>Son adecuados para estudiar </a:t>
            </a:r>
            <a:r>
              <a:rPr lang="es-MX" sz="2600" b="1" dirty="0">
                <a:solidFill>
                  <a:srgbClr val="FF0000"/>
                </a:solidFill>
              </a:rPr>
              <a:t>respuestas poco comunes</a:t>
            </a:r>
            <a:r>
              <a:rPr lang="es-MX" sz="2600" dirty="0"/>
              <a:t>.  (enfermedades poco frecuentes).</a:t>
            </a:r>
          </a:p>
          <a:p>
            <a:pPr lvl="1">
              <a:lnSpc>
                <a:spcPct val="90000"/>
              </a:lnSpc>
              <a:buClr>
                <a:schemeClr val="tx1"/>
              </a:buClr>
              <a:buFont typeface="Wingdings" panose="05000000000000000000" pitchFamily="2" charset="2"/>
              <a:buChar char="q"/>
            </a:pPr>
            <a:r>
              <a:rPr lang="es-MX" sz="2600" dirty="0" smtClean="0"/>
              <a:t>Son </a:t>
            </a:r>
            <a:r>
              <a:rPr lang="es-MX" sz="2600" dirty="0"/>
              <a:t>baratos, fáciles de realizar y eficientes.</a:t>
            </a:r>
          </a:p>
          <a:p>
            <a:pPr lvl="1">
              <a:lnSpc>
                <a:spcPct val="90000"/>
              </a:lnSpc>
              <a:buClr>
                <a:schemeClr val="tx1"/>
              </a:buClr>
              <a:buFont typeface="Wingdings" panose="05000000000000000000" pitchFamily="2" charset="2"/>
              <a:buChar char="q"/>
            </a:pPr>
            <a:r>
              <a:rPr lang="es-MX" sz="2600" dirty="0"/>
              <a:t>Se usan para </a:t>
            </a:r>
            <a:r>
              <a:rPr lang="es-MX" sz="2600" dirty="0" smtClean="0"/>
              <a:t>identificar</a:t>
            </a:r>
            <a:r>
              <a:rPr lang="es-MX" sz="2600" b="1" dirty="0" smtClean="0"/>
              <a:t> </a:t>
            </a:r>
            <a:r>
              <a:rPr lang="es-MX" sz="2600" b="1" dirty="0" smtClean="0">
                <a:solidFill>
                  <a:srgbClr val="FF0000"/>
                </a:solidFill>
              </a:rPr>
              <a:t>múltiples</a:t>
            </a:r>
            <a:r>
              <a:rPr lang="es-MX" sz="2600" b="1" dirty="0" smtClean="0"/>
              <a:t> </a:t>
            </a:r>
            <a:r>
              <a:rPr lang="es-MX" sz="2600" b="1" dirty="0" smtClean="0">
                <a:solidFill>
                  <a:srgbClr val="FF0000"/>
                </a:solidFill>
              </a:rPr>
              <a:t>exposiciones para una misma respuesta</a:t>
            </a:r>
            <a:r>
              <a:rPr lang="es-MX" sz="2600" dirty="0" smtClean="0"/>
              <a:t>.</a:t>
            </a:r>
            <a:endParaRPr lang="es-MX" sz="2600" dirty="0"/>
          </a:p>
          <a:p>
            <a:pPr lvl="1">
              <a:lnSpc>
                <a:spcPct val="90000"/>
              </a:lnSpc>
              <a:buClr>
                <a:schemeClr val="tx1"/>
              </a:buClr>
              <a:buFont typeface="Wingdings" panose="05000000000000000000" pitchFamily="2" charset="2"/>
              <a:buChar char="q"/>
            </a:pPr>
            <a:r>
              <a:rPr lang="es-MX" sz="2600" dirty="0"/>
              <a:t>Permiten </a:t>
            </a:r>
            <a:r>
              <a:rPr lang="es-MX" sz="2600" b="1" dirty="0">
                <a:solidFill>
                  <a:srgbClr val="FF0000"/>
                </a:solidFill>
              </a:rPr>
              <a:t>ordenar </a:t>
            </a:r>
            <a:r>
              <a:rPr lang="es-MX" sz="2600" b="1" dirty="0" smtClean="0">
                <a:solidFill>
                  <a:srgbClr val="FF0000"/>
                </a:solidFill>
              </a:rPr>
              <a:t>riesgos </a:t>
            </a:r>
            <a:r>
              <a:rPr lang="es-MX" sz="2600" dirty="0"/>
              <a:t>según su orden de importancia o contribución al resultado.</a:t>
            </a:r>
          </a:p>
          <a:p>
            <a:pPr lvl="1">
              <a:lnSpc>
                <a:spcPct val="90000"/>
              </a:lnSpc>
              <a:buClr>
                <a:schemeClr val="tx1"/>
              </a:buClr>
              <a:buFont typeface="Wingdings" panose="05000000000000000000" pitchFamily="2" charset="2"/>
              <a:buChar char="q"/>
            </a:pPr>
            <a:r>
              <a:rPr lang="es-MX" sz="2600" dirty="0"/>
              <a:t>Permiten probar la hipótesis de dosis-respuesta cuando la intensidad del riesgo es cuantificable.</a:t>
            </a:r>
          </a:p>
        </p:txBody>
      </p:sp>
      <p:sp>
        <p:nvSpPr>
          <p:cNvPr id="4" name="Rectangle 2"/>
          <p:cNvSpPr txBox="1">
            <a:spLocks noChangeArrowheads="1"/>
          </p:cNvSpPr>
          <p:nvPr/>
        </p:nvSpPr>
        <p:spPr>
          <a:xfrm>
            <a:off x="539552"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Estudios de casos y </a:t>
            </a:r>
            <a:r>
              <a:rPr lang="es-MX" dirty="0" smtClean="0">
                <a:latin typeface="Times New Roman" panose="02020603050405020304" pitchFamily="18" charset="0"/>
                <a:cs typeface="Times New Roman" panose="02020603050405020304" pitchFamily="18" charset="0"/>
              </a:rPr>
              <a:t>controles. Ventajas</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039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2 Marcador de contenido"/>
          <p:cNvSpPr>
            <a:spLocks noGrp="1"/>
          </p:cNvSpPr>
          <p:nvPr>
            <p:ph idx="4294967295"/>
          </p:nvPr>
        </p:nvSpPr>
        <p:spPr>
          <a:xfrm>
            <a:off x="467544" y="1484784"/>
            <a:ext cx="8229600" cy="3784451"/>
          </a:xfrm>
        </p:spPr>
        <p:txBody>
          <a:bodyPr/>
          <a:lstStyle/>
          <a:p>
            <a:pPr lvl="1">
              <a:lnSpc>
                <a:spcPct val="90000"/>
              </a:lnSpc>
              <a:buClr>
                <a:schemeClr val="tx1"/>
              </a:buClr>
              <a:buFont typeface="Wingdings" panose="05000000000000000000" pitchFamily="2" charset="2"/>
              <a:buChar char="q"/>
            </a:pPr>
            <a:r>
              <a:rPr lang="es-MX" sz="2600" dirty="0"/>
              <a:t>Susceptibles de sesgos: de selección, de memoria, etc.</a:t>
            </a:r>
          </a:p>
          <a:p>
            <a:pPr lvl="1">
              <a:lnSpc>
                <a:spcPct val="90000"/>
              </a:lnSpc>
              <a:buClr>
                <a:schemeClr val="tx1"/>
              </a:buClr>
              <a:buFont typeface="Wingdings" panose="05000000000000000000" pitchFamily="2" charset="2"/>
              <a:buChar char="q"/>
            </a:pPr>
            <a:r>
              <a:rPr lang="es-MX" sz="2600" dirty="0"/>
              <a:t>Son muy sensibles a:</a:t>
            </a:r>
          </a:p>
          <a:p>
            <a:pPr marL="982663" lvl="1">
              <a:lnSpc>
                <a:spcPct val="90000"/>
              </a:lnSpc>
              <a:buClr>
                <a:schemeClr val="tx1"/>
              </a:buClr>
              <a:buFont typeface="Wingdings" panose="05000000000000000000" pitchFamily="2" charset="2"/>
              <a:buChar char="Ø"/>
            </a:pPr>
            <a:r>
              <a:rPr lang="es-MX" sz="2600" dirty="0"/>
              <a:t>Definición nítida de caso (es un elemento crítico).</a:t>
            </a:r>
          </a:p>
          <a:p>
            <a:pPr marL="982663" lvl="1">
              <a:lnSpc>
                <a:spcPct val="90000"/>
              </a:lnSpc>
              <a:buClr>
                <a:schemeClr val="tx1"/>
              </a:buClr>
              <a:buFont typeface="Wingdings" panose="05000000000000000000" pitchFamily="2" charset="2"/>
              <a:buChar char="Ø"/>
            </a:pPr>
            <a:r>
              <a:rPr lang="es-MX" sz="2600" dirty="0"/>
              <a:t>Selección del grupo control (debe tener una buena definición</a:t>
            </a:r>
            <a:r>
              <a:rPr lang="es-MX" sz="2600" dirty="0" smtClean="0"/>
              <a:t>).</a:t>
            </a:r>
          </a:p>
          <a:p>
            <a:pPr marL="804863" lvl="1" indent="-355600" defTabSz="982663">
              <a:lnSpc>
                <a:spcPct val="90000"/>
              </a:lnSpc>
              <a:buClr>
                <a:schemeClr val="tx1"/>
              </a:buClr>
              <a:buFont typeface="Wingdings" panose="05000000000000000000" pitchFamily="2" charset="2"/>
              <a:buChar char="q"/>
            </a:pPr>
            <a:r>
              <a:rPr lang="es-MX" sz="2600" dirty="0" smtClean="0"/>
              <a:t>Criterios </a:t>
            </a:r>
            <a:r>
              <a:rPr lang="es-MX" sz="2600" dirty="0"/>
              <a:t>de inclusión y exclusión son aspectos relevantes del diseño</a:t>
            </a:r>
            <a:r>
              <a:rPr lang="es-MX" sz="2600" dirty="0" smtClean="0"/>
              <a:t>.</a:t>
            </a:r>
            <a:endParaRPr lang="es-ES" sz="2600" dirty="0"/>
          </a:p>
        </p:txBody>
      </p:sp>
      <p:sp>
        <p:nvSpPr>
          <p:cNvPr id="4" name="Rectangle 2"/>
          <p:cNvSpPr txBox="1">
            <a:spLocks noChangeArrowheads="1"/>
          </p:cNvSpPr>
          <p:nvPr/>
        </p:nvSpPr>
        <p:spPr>
          <a:xfrm>
            <a:off x="539552"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Estudios de casos y </a:t>
            </a:r>
            <a:r>
              <a:rPr lang="es-MX" dirty="0" smtClean="0">
                <a:latin typeface="Times New Roman" panose="02020603050405020304" pitchFamily="18" charset="0"/>
                <a:cs typeface="Times New Roman" panose="02020603050405020304" pitchFamily="18" charset="0"/>
              </a:rPr>
              <a:t>controles. Desventajas</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096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9552"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smtClean="0">
                <a:latin typeface="Times New Roman" panose="02020603050405020304" pitchFamily="18" charset="0"/>
                <a:cs typeface="Times New Roman" panose="02020603050405020304" pitchFamily="18" charset="0"/>
              </a:rPr>
              <a:t>Selección de los controles</a:t>
            </a:r>
            <a:endParaRPr lang="es-ES_tradnl" dirty="0">
              <a:latin typeface="Times New Roman" panose="02020603050405020304" pitchFamily="18" charset="0"/>
              <a:cs typeface="Times New Roman" panose="02020603050405020304" pitchFamily="18" charset="0"/>
            </a:endParaRPr>
          </a:p>
        </p:txBody>
      </p:sp>
      <p:sp>
        <p:nvSpPr>
          <p:cNvPr id="4" name="2 Marcador de contenido"/>
          <p:cNvSpPr txBox="1">
            <a:spLocks/>
          </p:cNvSpPr>
          <p:nvPr/>
        </p:nvSpPr>
        <p:spPr bwMode="auto">
          <a:xfrm>
            <a:off x="120452" y="1412776"/>
            <a:ext cx="822960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90000"/>
              </a:lnSpc>
              <a:buClr>
                <a:schemeClr val="tx1"/>
              </a:buClr>
              <a:buFont typeface="Wingdings" panose="05000000000000000000" pitchFamily="2" charset="2"/>
              <a:buChar char="q"/>
            </a:pPr>
            <a:r>
              <a:rPr lang="es-MX" sz="2600" b="0" dirty="0" smtClean="0"/>
              <a:t>Aquellos sujetos que de haber desarrollado la enfermedad, habrían sido seleccionados como casos.</a:t>
            </a:r>
          </a:p>
          <a:p>
            <a:pPr lvl="1" algn="just">
              <a:lnSpc>
                <a:spcPct val="90000"/>
              </a:lnSpc>
              <a:buClr>
                <a:schemeClr val="tx1"/>
              </a:buClr>
              <a:buFont typeface="Wingdings" panose="05000000000000000000" pitchFamily="2" charset="2"/>
              <a:buChar char="q"/>
            </a:pPr>
            <a:r>
              <a:rPr lang="es-MX" sz="2600" b="0" dirty="0" smtClean="0"/>
              <a:t>No son representativos de todos los no enfermos, sino de la población de donde han surgido los casos.</a:t>
            </a:r>
          </a:p>
          <a:p>
            <a:pPr lvl="1" algn="just">
              <a:lnSpc>
                <a:spcPct val="90000"/>
              </a:lnSpc>
              <a:buClr>
                <a:schemeClr val="tx1"/>
              </a:buClr>
              <a:buFont typeface="Wingdings" panose="05000000000000000000" pitchFamily="2" charset="2"/>
              <a:buChar char="q"/>
            </a:pPr>
            <a:r>
              <a:rPr lang="es-MX" sz="2600" b="0" dirty="0" smtClean="0"/>
              <a:t>Deben presentar alguna probabilidad de exposición al factor de riesgo estudiado.</a:t>
            </a:r>
          </a:p>
          <a:p>
            <a:pPr lvl="1" algn="just">
              <a:lnSpc>
                <a:spcPct val="90000"/>
              </a:lnSpc>
              <a:buClr>
                <a:schemeClr val="tx1"/>
              </a:buClr>
              <a:buFont typeface="Wingdings" panose="05000000000000000000" pitchFamily="2" charset="2"/>
              <a:buChar char="q"/>
            </a:pPr>
            <a:r>
              <a:rPr lang="es-MX" sz="2600" b="0" dirty="0" smtClean="0"/>
              <a:t>Su selección a través de criterios de pareo, potencia los resultados del estudio.</a:t>
            </a:r>
          </a:p>
          <a:p>
            <a:pPr lvl="1" algn="just">
              <a:lnSpc>
                <a:spcPct val="90000"/>
              </a:lnSpc>
              <a:buClr>
                <a:schemeClr val="tx1"/>
              </a:buClr>
              <a:buFont typeface="Wingdings" panose="05000000000000000000" pitchFamily="2" charset="2"/>
              <a:buChar char="q"/>
            </a:pPr>
            <a:r>
              <a:rPr lang="es-MX" sz="2600" b="0" dirty="0" smtClean="0"/>
              <a:t>Nunca se utilizan las exposiciones de interés como criterio de pareo para no eliminar la carga de la exposición.</a:t>
            </a:r>
            <a:endParaRPr lang="es-ES" sz="2600" b="0" dirty="0"/>
          </a:p>
        </p:txBody>
      </p:sp>
    </p:spTree>
    <p:extLst>
      <p:ext uri="{BB962C8B-B14F-4D97-AF65-F5344CB8AC3E}">
        <p14:creationId xmlns:p14="http://schemas.microsoft.com/office/powerpoint/2010/main" val="3657798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468313" y="1412875"/>
            <a:ext cx="8153400" cy="4537075"/>
          </a:xfrm>
        </p:spPr>
        <p:txBody>
          <a:bodyPr/>
          <a:lstStyle/>
          <a:p>
            <a:pPr algn="ctr"/>
            <a:r>
              <a:rPr lang="es-ES" sz="8000">
                <a:solidFill>
                  <a:schemeClr val="tx1"/>
                </a:solidFill>
              </a:rPr>
              <a:t>Estudio de Cohorte</a:t>
            </a:r>
            <a:endParaRPr lang="en-US" sz="8000">
              <a:solidFill>
                <a:schemeClr val="tx1"/>
              </a:solidFill>
            </a:endParaRPr>
          </a:p>
        </p:txBody>
      </p:sp>
    </p:spTree>
    <p:extLst>
      <p:ext uri="{BB962C8B-B14F-4D97-AF65-F5344CB8AC3E}">
        <p14:creationId xmlns:p14="http://schemas.microsoft.com/office/powerpoint/2010/main" val="2211125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2 Marcador de contenido"/>
          <p:cNvSpPr>
            <a:spLocks noGrp="1"/>
          </p:cNvSpPr>
          <p:nvPr>
            <p:ph idx="4294967295"/>
          </p:nvPr>
        </p:nvSpPr>
        <p:spPr>
          <a:xfrm>
            <a:off x="274324" y="1413271"/>
            <a:ext cx="8469842" cy="1132682"/>
          </a:xfrm>
        </p:spPr>
        <p:txBody>
          <a:bodyPr/>
          <a:lstStyle/>
          <a:p>
            <a:pPr algn="just"/>
            <a:r>
              <a:rPr lang="es-ES" sz="2400" b="0" dirty="0"/>
              <a:t>Estrategia </a:t>
            </a:r>
            <a:r>
              <a:rPr lang="es-ES" sz="2400" b="0" dirty="0" smtClean="0"/>
              <a:t>muestral sobre un brote de infección respiratoria que se sospecha asociada a un círculo infantil</a:t>
            </a:r>
            <a:endParaRPr lang="en-US" sz="2400" b="0" dirty="0"/>
          </a:p>
        </p:txBody>
      </p:sp>
      <p:sp>
        <p:nvSpPr>
          <p:cNvPr id="4" name="3 Elipse"/>
          <p:cNvSpPr/>
          <p:nvPr/>
        </p:nvSpPr>
        <p:spPr>
          <a:xfrm>
            <a:off x="684213" y="2708275"/>
            <a:ext cx="2000250" cy="1928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ES" sz="1800" dirty="0">
                <a:solidFill>
                  <a:schemeClr val="bg1"/>
                </a:solidFill>
              </a:rPr>
              <a:t>Grupo</a:t>
            </a:r>
            <a:endParaRPr lang="en-US" sz="1800" dirty="0">
              <a:solidFill>
                <a:schemeClr val="bg1"/>
              </a:solidFill>
            </a:endParaRPr>
          </a:p>
        </p:txBody>
      </p:sp>
      <p:sp>
        <p:nvSpPr>
          <p:cNvPr id="5" name="4 Elipse"/>
          <p:cNvSpPr/>
          <p:nvPr/>
        </p:nvSpPr>
        <p:spPr>
          <a:xfrm>
            <a:off x="3419475" y="2565400"/>
            <a:ext cx="1000125"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ES" sz="1200" dirty="0">
                <a:solidFill>
                  <a:schemeClr val="bg1"/>
                </a:solidFill>
              </a:rPr>
              <a:t>Grupo 1: IR</a:t>
            </a:r>
            <a:endParaRPr lang="en-US" sz="1200" dirty="0">
              <a:solidFill>
                <a:schemeClr val="bg1"/>
              </a:solidFill>
            </a:endParaRPr>
          </a:p>
        </p:txBody>
      </p:sp>
      <p:sp>
        <p:nvSpPr>
          <p:cNvPr id="6" name="5 Elipse"/>
          <p:cNvSpPr/>
          <p:nvPr/>
        </p:nvSpPr>
        <p:spPr>
          <a:xfrm>
            <a:off x="3348038" y="3716338"/>
            <a:ext cx="1000125" cy="928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ES" sz="1200" dirty="0">
                <a:solidFill>
                  <a:schemeClr val="bg1"/>
                </a:solidFill>
              </a:rPr>
              <a:t>Grupo 2: No IR</a:t>
            </a:r>
            <a:endParaRPr lang="en-US" sz="1200" dirty="0">
              <a:solidFill>
                <a:schemeClr val="bg1"/>
              </a:solidFill>
            </a:endParaRPr>
          </a:p>
        </p:txBody>
      </p:sp>
      <p:cxnSp>
        <p:nvCxnSpPr>
          <p:cNvPr id="14" name="13 Conector recto de flecha"/>
          <p:cNvCxnSpPr/>
          <p:nvPr/>
        </p:nvCxnSpPr>
        <p:spPr>
          <a:xfrm rot="10800000" flipV="1">
            <a:off x="323850" y="4437063"/>
            <a:ext cx="785813" cy="428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2411413" y="4365625"/>
            <a:ext cx="500062" cy="428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7945" name="18 CuadroTexto"/>
          <p:cNvSpPr txBox="1">
            <a:spLocks noChangeArrowheads="1"/>
          </p:cNvSpPr>
          <p:nvPr/>
        </p:nvSpPr>
        <p:spPr bwMode="auto">
          <a:xfrm>
            <a:off x="250825" y="4941888"/>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Padece IR?</a:t>
            </a:r>
            <a:endParaRPr lang="en-US" sz="1800" b="0"/>
          </a:p>
        </p:txBody>
      </p:sp>
      <p:sp>
        <p:nvSpPr>
          <p:cNvPr id="167946" name="19 CuadroTexto"/>
          <p:cNvSpPr txBox="1">
            <a:spLocks noChangeArrowheads="1"/>
          </p:cNvSpPr>
          <p:nvPr/>
        </p:nvSpPr>
        <p:spPr bwMode="auto">
          <a:xfrm>
            <a:off x="2268538" y="4868863"/>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Asiste a círculo?</a:t>
            </a:r>
            <a:endParaRPr lang="en-US" sz="1800" b="0"/>
          </a:p>
        </p:txBody>
      </p:sp>
      <p:cxnSp>
        <p:nvCxnSpPr>
          <p:cNvPr id="22" name="21 Conector recto de flecha"/>
          <p:cNvCxnSpPr/>
          <p:nvPr/>
        </p:nvCxnSpPr>
        <p:spPr>
          <a:xfrm>
            <a:off x="4356100" y="2781300"/>
            <a:ext cx="857250" cy="642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5400000" flipH="1" flipV="1">
            <a:off x="4284663" y="3789363"/>
            <a:ext cx="714375" cy="714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7949" name="25 CuadroTexto"/>
          <p:cNvSpPr txBox="1">
            <a:spLocks noChangeArrowheads="1"/>
          </p:cNvSpPr>
          <p:nvPr/>
        </p:nvSpPr>
        <p:spPr bwMode="auto">
          <a:xfrm>
            <a:off x="4932363" y="3429000"/>
            <a:ext cx="122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Asiste </a:t>
            </a:r>
          </a:p>
          <a:p>
            <a:pPr eaLnBrk="1" hangingPunct="1"/>
            <a:r>
              <a:rPr lang="es-ES" sz="1800" b="0"/>
              <a:t>a Círculo?</a:t>
            </a:r>
            <a:endParaRPr lang="en-US" sz="1800" b="0"/>
          </a:p>
        </p:txBody>
      </p:sp>
      <p:sp>
        <p:nvSpPr>
          <p:cNvPr id="167950" name="26 CuadroTexto"/>
          <p:cNvSpPr txBox="1">
            <a:spLocks noChangeArrowheads="1"/>
          </p:cNvSpPr>
          <p:nvPr/>
        </p:nvSpPr>
        <p:spPr bwMode="auto">
          <a:xfrm>
            <a:off x="250825" y="5445125"/>
            <a:ext cx="2584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Diseño transversal</a:t>
            </a:r>
          </a:p>
          <a:p>
            <a:pPr eaLnBrk="1" hangingPunct="1"/>
            <a:r>
              <a:rPr lang="es-ES" sz="1800" b="0"/>
              <a:t>Asociación de variables</a:t>
            </a:r>
            <a:endParaRPr lang="en-US" sz="1800" b="0"/>
          </a:p>
        </p:txBody>
      </p:sp>
      <p:sp>
        <p:nvSpPr>
          <p:cNvPr id="167951" name="27 CuadroTexto"/>
          <p:cNvSpPr txBox="1">
            <a:spLocks noChangeArrowheads="1"/>
          </p:cNvSpPr>
          <p:nvPr/>
        </p:nvSpPr>
        <p:spPr bwMode="auto">
          <a:xfrm>
            <a:off x="3059113" y="5373688"/>
            <a:ext cx="304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Diseño de casos y controles</a:t>
            </a:r>
          </a:p>
          <a:p>
            <a:pPr eaLnBrk="1" hangingPunct="1"/>
            <a:r>
              <a:rPr lang="es-ES" sz="1800" b="0"/>
              <a:t>Comparación de grupos</a:t>
            </a:r>
            <a:endParaRPr lang="en-US" sz="1800" b="0"/>
          </a:p>
        </p:txBody>
      </p:sp>
      <p:sp>
        <p:nvSpPr>
          <p:cNvPr id="2" name="4 Elipse"/>
          <p:cNvSpPr/>
          <p:nvPr/>
        </p:nvSpPr>
        <p:spPr>
          <a:xfrm>
            <a:off x="6227762" y="2492375"/>
            <a:ext cx="1224558"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ES" sz="1200" dirty="0">
                <a:solidFill>
                  <a:schemeClr val="bg1"/>
                </a:solidFill>
                <a:latin typeface="Arial" charset="0"/>
              </a:rPr>
              <a:t>Grupo 1: Asiste a Círculo</a:t>
            </a:r>
            <a:endParaRPr lang="en-US" sz="1200" dirty="0">
              <a:solidFill>
                <a:schemeClr val="bg1"/>
              </a:solidFill>
              <a:latin typeface="Arial" charset="0"/>
            </a:endParaRPr>
          </a:p>
        </p:txBody>
      </p:sp>
      <p:sp>
        <p:nvSpPr>
          <p:cNvPr id="3" name="4 Elipse"/>
          <p:cNvSpPr/>
          <p:nvPr/>
        </p:nvSpPr>
        <p:spPr>
          <a:xfrm>
            <a:off x="6227763" y="4005263"/>
            <a:ext cx="1224557" cy="928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ES" sz="1200" dirty="0">
                <a:solidFill>
                  <a:schemeClr val="bg1"/>
                </a:solidFill>
                <a:latin typeface="Arial" charset="0"/>
              </a:rPr>
              <a:t>Grupo 2</a:t>
            </a:r>
            <a:r>
              <a:rPr lang="es-ES" sz="1200" dirty="0" smtClean="0">
                <a:solidFill>
                  <a:schemeClr val="bg1"/>
                </a:solidFill>
                <a:latin typeface="Arial" charset="0"/>
              </a:rPr>
              <a:t>: No </a:t>
            </a:r>
            <a:r>
              <a:rPr lang="es-ES" sz="1200" dirty="0">
                <a:solidFill>
                  <a:schemeClr val="bg1"/>
                </a:solidFill>
                <a:latin typeface="Arial" charset="0"/>
              </a:rPr>
              <a:t>asiste a círculo</a:t>
            </a:r>
            <a:endParaRPr lang="en-US" sz="1200" dirty="0">
              <a:solidFill>
                <a:schemeClr val="bg1"/>
              </a:solidFill>
              <a:latin typeface="Arial" charset="0"/>
            </a:endParaRPr>
          </a:p>
        </p:txBody>
      </p:sp>
      <p:cxnSp>
        <p:nvCxnSpPr>
          <p:cNvPr id="7" name="21 Conector recto de flecha"/>
          <p:cNvCxnSpPr/>
          <p:nvPr/>
        </p:nvCxnSpPr>
        <p:spPr>
          <a:xfrm>
            <a:off x="7308850" y="2924175"/>
            <a:ext cx="857250" cy="642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23 Conector recto de flecha"/>
          <p:cNvCxnSpPr/>
          <p:nvPr/>
        </p:nvCxnSpPr>
        <p:spPr>
          <a:xfrm rot="5400000" flipH="1" flipV="1">
            <a:off x="7235825" y="3933825"/>
            <a:ext cx="714375" cy="714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7956" name="Text Box 21"/>
          <p:cNvSpPr txBox="1">
            <a:spLocks noChangeArrowheads="1"/>
          </p:cNvSpPr>
          <p:nvPr/>
        </p:nvSpPr>
        <p:spPr bwMode="auto">
          <a:xfrm>
            <a:off x="7766050" y="3573463"/>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Padece IR?</a:t>
            </a:r>
            <a:endParaRPr lang="en-US" sz="1800" b="0"/>
          </a:p>
        </p:txBody>
      </p:sp>
      <p:sp>
        <p:nvSpPr>
          <p:cNvPr id="167957" name="Text Box 22"/>
          <p:cNvSpPr txBox="1">
            <a:spLocks noChangeArrowheads="1"/>
          </p:cNvSpPr>
          <p:nvPr/>
        </p:nvSpPr>
        <p:spPr bwMode="auto">
          <a:xfrm>
            <a:off x="6351588" y="5321300"/>
            <a:ext cx="262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Diseño de cohorte</a:t>
            </a:r>
          </a:p>
          <a:p>
            <a:pPr eaLnBrk="1" hangingPunct="1"/>
            <a:r>
              <a:rPr lang="es-ES" sz="1800" b="0"/>
              <a:t>Comparación de grupos</a:t>
            </a:r>
            <a:endParaRPr lang="en-US" sz="1800" b="0"/>
          </a:p>
        </p:txBody>
      </p:sp>
      <p:sp>
        <p:nvSpPr>
          <p:cNvPr id="23" name="Rectangle 2"/>
          <p:cNvSpPr txBox="1">
            <a:spLocks noChangeArrowheads="1"/>
          </p:cNvSpPr>
          <p:nvPr/>
        </p:nvSpPr>
        <p:spPr>
          <a:xfrm>
            <a:off x="433388" y="-66799"/>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a:t>
            </a:r>
            <a:r>
              <a:rPr lang="es-MX" dirty="0" smtClean="0">
                <a:latin typeface="Times New Roman" panose="02020603050405020304" pitchFamily="18" charset="0"/>
                <a:cs typeface="Times New Roman" panose="02020603050405020304" pitchFamily="18" charset="0"/>
              </a:rPr>
              <a:t>Qué </a:t>
            </a:r>
            <a:r>
              <a:rPr lang="es-MX" dirty="0">
                <a:latin typeface="Times New Roman" panose="02020603050405020304" pitchFamily="18" charset="0"/>
                <a:cs typeface="Times New Roman" panose="02020603050405020304" pitchFamily="18" charset="0"/>
              </a:rPr>
              <a:t>hace diferente este diseño? ejemplo del círculo infantil</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996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4294967295"/>
          </p:nvPr>
        </p:nvSpPr>
        <p:spPr>
          <a:xfrm>
            <a:off x="323528" y="1484784"/>
            <a:ext cx="8382000" cy="4824536"/>
          </a:xfrm>
        </p:spPr>
        <p:txBody>
          <a:bodyPr/>
          <a:lstStyle/>
          <a:p>
            <a:pPr marL="93663" lvl="1" indent="0" algn="just">
              <a:buNone/>
            </a:pPr>
            <a:r>
              <a:rPr lang="es-MX" dirty="0" smtClean="0"/>
              <a:t>En un estudio de cohorte se recluta a un grupo de individuos, ninguno de los cuales manifiesta en ese momento el evento de estudio, pero todos los integrantes están en riesgo de padecer o presentar dicho evento. Para su inclusión en el estudio los individuos de la cohorte son clasificados de acuerdo con las características (factores de riesgo/pronósticos) que podrían guardar relación con el resultado. Posteriormente estos individuos son observados a lo largo del tiempo para cuantificar cuales de ellos manifiestan el resultado.</a:t>
            </a:r>
            <a:endParaRPr lang="es-MX" dirty="0"/>
          </a:p>
        </p:txBody>
      </p:sp>
      <p:sp>
        <p:nvSpPr>
          <p:cNvPr id="5" name="Rectangle 2"/>
          <p:cNvSpPr txBox="1">
            <a:spLocks noChangeArrowheads="1"/>
          </p:cNvSpPr>
          <p:nvPr/>
        </p:nvSpPr>
        <p:spPr>
          <a:xfrm>
            <a:off x="539552"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Aspectos Metodológicos</a:t>
            </a:r>
          </a:p>
        </p:txBody>
      </p:sp>
    </p:spTree>
    <p:extLst>
      <p:ext uri="{BB962C8B-B14F-4D97-AF65-F5344CB8AC3E}">
        <p14:creationId xmlns:p14="http://schemas.microsoft.com/office/powerpoint/2010/main" val="482968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4294967295"/>
          </p:nvPr>
        </p:nvSpPr>
        <p:spPr>
          <a:xfrm>
            <a:off x="395536" y="1556792"/>
            <a:ext cx="8382000" cy="4572000"/>
          </a:xfrm>
        </p:spPr>
        <p:txBody>
          <a:bodyPr/>
          <a:lstStyle/>
          <a:p>
            <a:pPr marL="285750" lvl="1" algn="just"/>
            <a:r>
              <a:rPr lang="es-MX" dirty="0"/>
              <a:t>Un diseño observacional que compara individuos con un factor de riesgo conocido o exposición con otros sin el factor de riesgo o exposición</a:t>
            </a:r>
          </a:p>
          <a:p>
            <a:pPr marL="285750" lvl="1" algn="just"/>
            <a:r>
              <a:rPr lang="es-MX" dirty="0"/>
              <a:t>Busca una diferencia en el riesgo (incidencia) de la enfermedad en el tiempo</a:t>
            </a:r>
          </a:p>
          <a:p>
            <a:pPr marL="285750" lvl="1" algn="just"/>
            <a:r>
              <a:rPr lang="es-MX" dirty="0"/>
              <a:t>Mejor diseño observacional</a:t>
            </a:r>
          </a:p>
          <a:p>
            <a:pPr marL="285750" lvl="1" algn="just"/>
            <a:r>
              <a:rPr lang="es-MX" dirty="0" smtClean="0"/>
              <a:t>Se utilizan criterios de pareo a fin de lograr una mayor homogeneidad entre los grupos de estudio.</a:t>
            </a:r>
            <a:endParaRPr lang="es-MX" dirty="0"/>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 de cohorte</a:t>
            </a:r>
          </a:p>
        </p:txBody>
      </p:sp>
    </p:spTree>
    <p:extLst>
      <p:ext uri="{BB962C8B-B14F-4D97-AF65-F5344CB8AC3E}">
        <p14:creationId xmlns:p14="http://schemas.microsoft.com/office/powerpoint/2010/main" val="1168783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auto">
          <a:xfrm>
            <a:off x="250825" y="1341438"/>
            <a:ext cx="856932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lvl="1" indent="-342900" algn="just">
              <a:buFont typeface="+mj-lt"/>
              <a:buAutoNum type="arabicPeriod"/>
            </a:pPr>
            <a:r>
              <a:rPr kumimoji="1" lang="es-ES" dirty="0" smtClean="0"/>
              <a:t>Estudios de cohorte concurrente (</a:t>
            </a:r>
            <a:r>
              <a:rPr kumimoji="1" lang="es-ES" dirty="0" smtClean="0">
                <a:solidFill>
                  <a:srgbClr val="FF0000"/>
                </a:solidFill>
              </a:rPr>
              <a:t>prospectivos</a:t>
            </a:r>
            <a:r>
              <a:rPr kumimoji="1" lang="es-ES" dirty="0" smtClean="0"/>
              <a:t>)</a:t>
            </a:r>
          </a:p>
          <a:p>
            <a:pPr marL="355600" lvl="1" algn="just"/>
            <a:r>
              <a:rPr kumimoji="1" lang="es-ES" b="0" dirty="0" smtClean="0"/>
              <a:t>La cohorte es acompañada desde el momento de exposición, procediéndose, como etapa del estudio propiamente  y monitoreando  y registrando los casos de enfermedad o de  muerte en la medida en que ellos ocurren. </a:t>
            </a:r>
          </a:p>
          <a:p>
            <a:pPr marL="355600" lvl="1" algn="just"/>
            <a:r>
              <a:rPr kumimoji="1" lang="es-ES" b="0" dirty="0" smtClean="0"/>
              <a:t>La calificación de “concurrente”, se debe al hecho de que la marcha de la investigación  y el fenómeno pesquisado (efecto) progresan de manera paralela, concomitantemente.</a:t>
            </a:r>
          </a:p>
          <a:p>
            <a:pPr marL="342900" lvl="1" indent="-342900" algn="just">
              <a:buFont typeface="+mj-lt"/>
              <a:buAutoNum type="arabicPeriod" startAt="2"/>
            </a:pPr>
            <a:r>
              <a:rPr kumimoji="1" lang="es-ES" dirty="0" smtClean="0"/>
              <a:t>Estudio </a:t>
            </a:r>
            <a:r>
              <a:rPr kumimoji="1" lang="es-ES" dirty="0"/>
              <a:t>de cohorte histórico </a:t>
            </a:r>
            <a:r>
              <a:rPr kumimoji="1" lang="es-ES" dirty="0" smtClean="0"/>
              <a:t>(</a:t>
            </a:r>
            <a:r>
              <a:rPr kumimoji="1" lang="es-ES" dirty="0" smtClean="0">
                <a:solidFill>
                  <a:srgbClr val="FF0000"/>
                </a:solidFill>
              </a:rPr>
              <a:t>retrospectivo</a:t>
            </a:r>
            <a:r>
              <a:rPr kumimoji="1" lang="es-ES" dirty="0" smtClean="0"/>
              <a:t>). </a:t>
            </a:r>
            <a:endParaRPr kumimoji="1" lang="es-ES" dirty="0"/>
          </a:p>
          <a:p>
            <a:pPr marL="355600" lvl="1" algn="just"/>
            <a:r>
              <a:rPr kumimoji="1" lang="es-MX" b="0" dirty="0"/>
              <a:t>Usualmente involucran  grupos sociales o profesionales específicos, seleccionados por haber sido expuestos a potenciales factores de riesgo y que se dispone de  registros sistemáticos de la exposición y del efecto.</a:t>
            </a:r>
          </a:p>
          <a:p>
            <a:pPr marL="355600" lvl="1" algn="just"/>
            <a:r>
              <a:rPr kumimoji="1" lang="es-MX" b="0" dirty="0"/>
              <a:t>La clasificación de “no-concurrente” se debe a </a:t>
            </a:r>
            <a:r>
              <a:rPr kumimoji="1" lang="es-MX" b="0" dirty="0" smtClean="0"/>
              <a:t>que </a:t>
            </a:r>
            <a:r>
              <a:rPr kumimoji="1" lang="es-MX" b="0" dirty="0"/>
              <a:t>el desarrollo de la investigación y la evolución de los hechos que la motivaron ocurren en tiempos históricos diversos.</a:t>
            </a:r>
          </a:p>
          <a:p>
            <a:pPr marL="355600" lvl="1" algn="just"/>
            <a:r>
              <a:rPr kumimoji="1" lang="es-MX" b="0" dirty="0"/>
              <a:t> Son indicados para superar la principal limitación de los estudios de cohorte concurrente que es  su incapacidad de realizarlo con eventos raros.</a:t>
            </a:r>
          </a:p>
          <a:p>
            <a:pPr marL="355600" lvl="1" algn="just"/>
            <a:r>
              <a:rPr kumimoji="1" lang="es-MX" b="0" dirty="0" smtClean="0"/>
              <a:t>Requiere disponibilidad </a:t>
            </a:r>
            <a:r>
              <a:rPr kumimoji="1" lang="es-MX" b="0" dirty="0"/>
              <a:t>de registros médicos confiables que puedan ser rescatados y </a:t>
            </a:r>
            <a:r>
              <a:rPr kumimoji="1" lang="es-MX" b="0" dirty="0" smtClean="0"/>
              <a:t>analizados.</a:t>
            </a:r>
            <a:endParaRPr kumimoji="1" lang="es-ES" b="0" dirty="0"/>
          </a:p>
        </p:txBody>
      </p:sp>
      <p:sp>
        <p:nvSpPr>
          <p:cNvPr id="5"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smtClean="0">
                <a:latin typeface="Times New Roman" panose="02020603050405020304" pitchFamily="18" charset="0"/>
                <a:cs typeface="Times New Roman" panose="02020603050405020304" pitchFamily="18" charset="0"/>
              </a:rPr>
              <a:t>Clasificación</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95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type="body" idx="4294967295"/>
          </p:nvPr>
        </p:nvSpPr>
        <p:spPr>
          <a:xfrm>
            <a:off x="457200" y="1143000"/>
            <a:ext cx="8305800" cy="2438400"/>
          </a:xfrm>
        </p:spPr>
        <p:txBody>
          <a:bodyPr/>
          <a:lstStyle/>
          <a:p>
            <a:r>
              <a:rPr lang="es-MX" sz="3200" b="0">
                <a:solidFill>
                  <a:srgbClr val="FF0066"/>
                </a:solidFill>
              </a:rPr>
              <a:t>Estudio prospectivo</a:t>
            </a:r>
            <a:r>
              <a:rPr lang="es-MX" sz="3200" b="0"/>
              <a:t>  -  observa hacia adelante, observa al futuro, examina eventos futuros, sigue una condición o enfermedad en el futuro.</a:t>
            </a:r>
          </a:p>
        </p:txBody>
      </p:sp>
      <p:sp>
        <p:nvSpPr>
          <p:cNvPr id="174084" name="AutoShape 4"/>
          <p:cNvSpPr>
            <a:spLocks noChangeArrowheads="1"/>
          </p:cNvSpPr>
          <p:nvPr/>
        </p:nvSpPr>
        <p:spPr bwMode="auto">
          <a:xfrm>
            <a:off x="3822700" y="4495800"/>
            <a:ext cx="3111500" cy="827088"/>
          </a:xfrm>
          <a:prstGeom prst="rightArrow">
            <a:avLst>
              <a:gd name="adj1" fmla="val 50000"/>
              <a:gd name="adj2" fmla="val 188117"/>
            </a:avLst>
          </a:prstGeom>
          <a:solidFill>
            <a:schemeClr val="accent1"/>
          </a:solidFill>
          <a:ln w="12700">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74085" name="Rectangle 5"/>
          <p:cNvSpPr>
            <a:spLocks noChangeArrowheads="1"/>
          </p:cNvSpPr>
          <p:nvPr/>
        </p:nvSpPr>
        <p:spPr bwMode="auto">
          <a:xfrm>
            <a:off x="2292350" y="4038600"/>
            <a:ext cx="908050" cy="1898650"/>
          </a:xfrm>
          <a:prstGeom prst="rect">
            <a:avLst/>
          </a:prstGeom>
          <a:solidFill>
            <a:schemeClr val="accent1"/>
          </a:solidFill>
          <a:ln w="12700">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74086" name="Line 6"/>
          <p:cNvSpPr>
            <a:spLocks noChangeShapeType="1"/>
          </p:cNvSpPr>
          <p:nvPr/>
        </p:nvSpPr>
        <p:spPr bwMode="auto">
          <a:xfrm>
            <a:off x="2286000" y="6019800"/>
            <a:ext cx="6400800" cy="0"/>
          </a:xfrm>
          <a:prstGeom prst="line">
            <a:avLst/>
          </a:prstGeom>
          <a:noFill/>
          <a:ln w="635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74087" name="Text Box 7"/>
          <p:cNvSpPr txBox="1">
            <a:spLocks noChangeArrowheads="1"/>
          </p:cNvSpPr>
          <p:nvPr/>
        </p:nvSpPr>
        <p:spPr bwMode="auto">
          <a:xfrm>
            <a:off x="5029200" y="55626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s-MX" sz="2400">
                <a:solidFill>
                  <a:srgbClr val="009900"/>
                </a:solidFill>
                <a:latin typeface="Times New Roman" panose="02020603050405020304" pitchFamily="18" charset="0"/>
              </a:rPr>
              <a:t>tiempo</a:t>
            </a:r>
          </a:p>
        </p:txBody>
      </p:sp>
      <p:sp>
        <p:nvSpPr>
          <p:cNvPr id="174088" name="AutoShape 8"/>
          <p:cNvSpPr>
            <a:spLocks noChangeArrowheads="1"/>
          </p:cNvSpPr>
          <p:nvPr/>
        </p:nvSpPr>
        <p:spPr bwMode="auto">
          <a:xfrm>
            <a:off x="2057400" y="6096000"/>
            <a:ext cx="452438" cy="762000"/>
          </a:xfrm>
          <a:prstGeom prst="upArrow">
            <a:avLst>
              <a:gd name="adj1" fmla="val 50000"/>
              <a:gd name="adj2" fmla="val 42105"/>
            </a:avLst>
          </a:prstGeom>
          <a:solidFill>
            <a:srgbClr val="FFCC00"/>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74089" name="Text Box 9"/>
          <p:cNvSpPr txBox="1">
            <a:spLocks noChangeArrowheads="1"/>
          </p:cNvSpPr>
          <p:nvPr/>
        </p:nvSpPr>
        <p:spPr bwMode="auto">
          <a:xfrm>
            <a:off x="2627313" y="6021388"/>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s-MX" sz="2400">
                <a:latin typeface="Times New Roman" panose="02020603050405020304" pitchFamily="18" charset="0"/>
              </a:rPr>
              <a:t>Estudio inicia aquí</a:t>
            </a:r>
          </a:p>
        </p:txBody>
      </p:sp>
      <p:sp>
        <p:nvSpPr>
          <p:cNvPr id="10"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Esquema de tiempo de estudios</a:t>
            </a:r>
          </a:p>
        </p:txBody>
      </p:sp>
    </p:spTree>
    <p:extLst>
      <p:ext uri="{BB962C8B-B14F-4D97-AF65-F5344CB8AC3E}">
        <p14:creationId xmlns:p14="http://schemas.microsoft.com/office/powerpoint/2010/main" val="2330256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ChangeArrowheads="1"/>
          </p:cNvSpPr>
          <p:nvPr/>
        </p:nvSpPr>
        <p:spPr bwMode="auto">
          <a:xfrm>
            <a:off x="533400" y="2590800"/>
            <a:ext cx="2514600" cy="1371600"/>
          </a:xfrm>
          <a:prstGeom prst="rect">
            <a:avLst/>
          </a:prstGeom>
          <a:solidFill>
            <a:srgbClr val="D9D795"/>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s-MX" sz="2400">
                <a:latin typeface="Times New Roman" panose="02020603050405020304" pitchFamily="18" charset="0"/>
              </a:rPr>
              <a:t>Medición de </a:t>
            </a:r>
          </a:p>
          <a:p>
            <a:pPr algn="ctr"/>
            <a:r>
              <a:rPr lang="es-MX" sz="2400">
                <a:latin typeface="Times New Roman" panose="02020603050405020304" pitchFamily="18" charset="0"/>
              </a:rPr>
              <a:t>variables de </a:t>
            </a:r>
          </a:p>
          <a:p>
            <a:pPr algn="ctr"/>
            <a:r>
              <a:rPr lang="es-MX" sz="2400">
                <a:latin typeface="Times New Roman" panose="02020603050405020304" pitchFamily="18" charset="0"/>
              </a:rPr>
              <a:t>exposición y </a:t>
            </a:r>
          </a:p>
          <a:p>
            <a:pPr algn="ctr"/>
            <a:r>
              <a:rPr lang="es-MX" sz="2400">
                <a:latin typeface="Times New Roman" panose="02020603050405020304" pitchFamily="18" charset="0"/>
              </a:rPr>
              <a:t>confusores</a:t>
            </a:r>
          </a:p>
        </p:txBody>
      </p:sp>
      <p:sp>
        <p:nvSpPr>
          <p:cNvPr id="176132" name="Rectangle 4"/>
          <p:cNvSpPr>
            <a:spLocks noChangeArrowheads="1"/>
          </p:cNvSpPr>
          <p:nvPr/>
        </p:nvSpPr>
        <p:spPr bwMode="auto">
          <a:xfrm>
            <a:off x="3505200" y="1676400"/>
            <a:ext cx="2286000" cy="838200"/>
          </a:xfrm>
          <a:prstGeom prst="rect">
            <a:avLst/>
          </a:prstGeom>
          <a:solidFill>
            <a:srgbClr val="D9D795"/>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s-MX" sz="2400">
                <a:latin typeface="Times New Roman" panose="02020603050405020304" pitchFamily="18" charset="0"/>
              </a:rPr>
              <a:t>Expuesto</a:t>
            </a:r>
          </a:p>
        </p:txBody>
      </p:sp>
      <p:sp>
        <p:nvSpPr>
          <p:cNvPr id="176133" name="Rectangle 5"/>
          <p:cNvSpPr>
            <a:spLocks noChangeArrowheads="1"/>
          </p:cNvSpPr>
          <p:nvPr/>
        </p:nvSpPr>
        <p:spPr bwMode="auto">
          <a:xfrm>
            <a:off x="3505200" y="4114800"/>
            <a:ext cx="2286000" cy="838200"/>
          </a:xfrm>
          <a:prstGeom prst="rect">
            <a:avLst/>
          </a:prstGeom>
          <a:solidFill>
            <a:srgbClr val="D9D795"/>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s-MX" sz="2400">
                <a:latin typeface="Times New Roman" panose="02020603050405020304" pitchFamily="18" charset="0"/>
              </a:rPr>
              <a:t>No expuesto</a:t>
            </a:r>
          </a:p>
        </p:txBody>
      </p:sp>
      <p:sp>
        <p:nvSpPr>
          <p:cNvPr id="176134" name="Rectangle 6"/>
          <p:cNvSpPr>
            <a:spLocks noChangeArrowheads="1"/>
          </p:cNvSpPr>
          <p:nvPr/>
        </p:nvSpPr>
        <p:spPr bwMode="auto">
          <a:xfrm>
            <a:off x="6400800" y="1676400"/>
            <a:ext cx="2286000" cy="838200"/>
          </a:xfrm>
          <a:prstGeom prst="rect">
            <a:avLst/>
          </a:prstGeom>
          <a:solidFill>
            <a:srgbClr val="D9D795"/>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s-MX" sz="2400">
                <a:latin typeface="Times New Roman" panose="02020603050405020304" pitchFamily="18" charset="0"/>
              </a:rPr>
              <a:t>Resultado</a:t>
            </a:r>
          </a:p>
        </p:txBody>
      </p:sp>
      <p:sp>
        <p:nvSpPr>
          <p:cNvPr id="176135" name="Rectangle 7"/>
          <p:cNvSpPr>
            <a:spLocks noChangeArrowheads="1"/>
          </p:cNvSpPr>
          <p:nvPr/>
        </p:nvSpPr>
        <p:spPr bwMode="auto">
          <a:xfrm>
            <a:off x="6400800" y="4114800"/>
            <a:ext cx="2286000" cy="838200"/>
          </a:xfrm>
          <a:prstGeom prst="rect">
            <a:avLst/>
          </a:prstGeom>
          <a:solidFill>
            <a:srgbClr val="D9D795"/>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s-MX" sz="2400">
                <a:latin typeface="Times New Roman" panose="02020603050405020304" pitchFamily="18" charset="0"/>
              </a:rPr>
              <a:t>Resultado</a:t>
            </a:r>
          </a:p>
        </p:txBody>
      </p:sp>
      <p:sp>
        <p:nvSpPr>
          <p:cNvPr id="176136" name="Text Box 8"/>
          <p:cNvSpPr txBox="1">
            <a:spLocks noChangeArrowheads="1"/>
          </p:cNvSpPr>
          <p:nvPr/>
        </p:nvSpPr>
        <p:spPr bwMode="auto">
          <a:xfrm>
            <a:off x="928688" y="4267200"/>
            <a:ext cx="1133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s-MX" sz="3200">
                <a:latin typeface="Times New Roman" panose="02020603050405020304" pitchFamily="18" charset="0"/>
              </a:rPr>
              <a:t>Basal</a:t>
            </a:r>
          </a:p>
        </p:txBody>
      </p:sp>
      <p:sp>
        <p:nvSpPr>
          <p:cNvPr id="176137" name="Line 9"/>
          <p:cNvSpPr>
            <a:spLocks noChangeShapeType="1"/>
          </p:cNvSpPr>
          <p:nvPr/>
        </p:nvSpPr>
        <p:spPr bwMode="auto">
          <a:xfrm>
            <a:off x="533400" y="5638800"/>
            <a:ext cx="8153400" cy="0"/>
          </a:xfrm>
          <a:prstGeom prst="line">
            <a:avLst/>
          </a:prstGeom>
          <a:noFill/>
          <a:ln w="635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76138" name="Line 10"/>
          <p:cNvSpPr>
            <a:spLocks noChangeShapeType="1"/>
          </p:cNvSpPr>
          <p:nvPr/>
        </p:nvSpPr>
        <p:spPr bwMode="auto">
          <a:xfrm>
            <a:off x="5943600" y="2057400"/>
            <a:ext cx="3810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76139" name="Line 11"/>
          <p:cNvSpPr>
            <a:spLocks noChangeShapeType="1"/>
          </p:cNvSpPr>
          <p:nvPr/>
        </p:nvSpPr>
        <p:spPr bwMode="auto">
          <a:xfrm>
            <a:off x="5943600" y="4495800"/>
            <a:ext cx="3810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76140" name="Line 12"/>
          <p:cNvSpPr>
            <a:spLocks noChangeShapeType="1"/>
          </p:cNvSpPr>
          <p:nvPr/>
        </p:nvSpPr>
        <p:spPr bwMode="auto">
          <a:xfrm flipV="1">
            <a:off x="3124200" y="2133600"/>
            <a:ext cx="304800" cy="3810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76141" name="Line 13"/>
          <p:cNvSpPr>
            <a:spLocks noChangeShapeType="1"/>
          </p:cNvSpPr>
          <p:nvPr/>
        </p:nvSpPr>
        <p:spPr bwMode="auto">
          <a:xfrm>
            <a:off x="3124200" y="4038600"/>
            <a:ext cx="304800" cy="5334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76142" name="Text Box 14"/>
          <p:cNvSpPr txBox="1">
            <a:spLocks noChangeArrowheads="1"/>
          </p:cNvSpPr>
          <p:nvPr/>
        </p:nvSpPr>
        <p:spPr bwMode="auto">
          <a:xfrm>
            <a:off x="4076700" y="5105400"/>
            <a:ext cx="1231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s-MX" sz="2800">
                <a:solidFill>
                  <a:srgbClr val="009900"/>
                </a:solidFill>
                <a:latin typeface="Times New Roman" panose="02020603050405020304" pitchFamily="18" charset="0"/>
              </a:rPr>
              <a:t>tiempo</a:t>
            </a:r>
          </a:p>
        </p:txBody>
      </p:sp>
      <p:sp>
        <p:nvSpPr>
          <p:cNvPr id="176143" name="AutoShape 15"/>
          <p:cNvSpPr>
            <a:spLocks noChangeArrowheads="1"/>
          </p:cNvSpPr>
          <p:nvPr/>
        </p:nvSpPr>
        <p:spPr bwMode="auto">
          <a:xfrm>
            <a:off x="381000" y="5715000"/>
            <a:ext cx="533400" cy="914400"/>
          </a:xfrm>
          <a:prstGeom prst="upArrow">
            <a:avLst>
              <a:gd name="adj1" fmla="val 50000"/>
              <a:gd name="adj2" fmla="val 42857"/>
            </a:avLst>
          </a:prstGeom>
          <a:solidFill>
            <a:srgbClr val="FFCC00"/>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76144" name="Text Box 16"/>
          <p:cNvSpPr txBox="1">
            <a:spLocks noChangeArrowheads="1"/>
          </p:cNvSpPr>
          <p:nvPr/>
        </p:nvSpPr>
        <p:spPr bwMode="auto">
          <a:xfrm>
            <a:off x="914400" y="5943600"/>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s-MX" sz="2400">
                <a:latin typeface="Times New Roman" panose="02020603050405020304" pitchFamily="18" charset="0"/>
              </a:rPr>
              <a:t>Estudio inicia aquí</a:t>
            </a:r>
          </a:p>
        </p:txBody>
      </p:sp>
      <p:sp>
        <p:nvSpPr>
          <p:cNvPr id="17"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 cohorte prospectivo</a:t>
            </a:r>
          </a:p>
        </p:txBody>
      </p:sp>
    </p:spTree>
    <p:extLst>
      <p:ext uri="{BB962C8B-B14F-4D97-AF65-F5344CB8AC3E}">
        <p14:creationId xmlns:p14="http://schemas.microsoft.com/office/powerpoint/2010/main" val="9787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447675" y="1647825"/>
            <a:ext cx="83724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r>
              <a:rPr lang="es-ES_tradnl" sz="2400" b="0">
                <a:solidFill>
                  <a:schemeClr val="tx1"/>
                </a:solidFill>
              </a:rPr>
              <a:t>Aborda campos poco conocidos.  Aclara y delimita un problema.</a:t>
            </a:r>
          </a:p>
          <a:p>
            <a:pPr algn="just" eaLnBrk="1" hangingPunct="1"/>
            <a:endParaRPr lang="es-ES_tradnl" sz="2400" b="0">
              <a:solidFill>
                <a:schemeClr val="tx1"/>
              </a:solidFill>
            </a:endParaRPr>
          </a:p>
          <a:p>
            <a:pPr algn="just" eaLnBrk="1" hangingPunct="1"/>
            <a:r>
              <a:rPr lang="es-ES_tradnl" sz="2400" b="0">
                <a:solidFill>
                  <a:schemeClr val="tx1"/>
                </a:solidFill>
              </a:rPr>
              <a:t>Suelen incluir amplias revisiones literarias y consultas con especialistas.</a:t>
            </a:r>
          </a:p>
          <a:p>
            <a:pPr algn="just" eaLnBrk="1" hangingPunct="1"/>
            <a:endParaRPr lang="es-ES_tradnl" sz="2400" b="0">
              <a:solidFill>
                <a:schemeClr val="tx1"/>
              </a:solidFill>
            </a:endParaRPr>
          </a:p>
          <a:p>
            <a:pPr algn="just" eaLnBrk="1" hangingPunct="1"/>
            <a:r>
              <a:rPr lang="es-ES_tradnl" sz="2400" b="0">
                <a:solidFill>
                  <a:schemeClr val="tx1"/>
                </a:solidFill>
              </a:rPr>
              <a:t>Delimita uno o varios problemas científicos. Sus recomendaciones generan  nuevas investigaciones.</a:t>
            </a:r>
            <a:endParaRPr lang="es-ES" sz="2400" b="0">
              <a:solidFill>
                <a:schemeClr val="tx1"/>
              </a:solidFill>
            </a:endParaRPr>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Investigación Exploratoria:</a:t>
            </a:r>
          </a:p>
        </p:txBody>
      </p:sp>
    </p:spTree>
    <p:extLst>
      <p:ext uri="{BB962C8B-B14F-4D97-AF65-F5344CB8AC3E}">
        <p14:creationId xmlns:p14="http://schemas.microsoft.com/office/powerpoint/2010/main" val="2327044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type="body" idx="4294967295"/>
          </p:nvPr>
        </p:nvSpPr>
        <p:spPr>
          <a:xfrm>
            <a:off x="457200" y="1447800"/>
            <a:ext cx="8305800" cy="2438400"/>
          </a:xfrm>
        </p:spPr>
        <p:txBody>
          <a:bodyPr/>
          <a:lstStyle/>
          <a:p>
            <a:r>
              <a:rPr lang="es-MX" sz="3200" b="0">
                <a:solidFill>
                  <a:srgbClr val="FF0066"/>
                </a:solidFill>
              </a:rPr>
              <a:t>Estudio retrospectivo</a:t>
            </a:r>
            <a:r>
              <a:rPr lang="es-MX" sz="3200" b="0"/>
              <a:t>  -  “observa atrás”, observa hacia atrás en el tiempo para estudiar eventos que ya han ocurrido</a:t>
            </a:r>
          </a:p>
        </p:txBody>
      </p:sp>
      <p:grpSp>
        <p:nvGrpSpPr>
          <p:cNvPr id="178180" name="Group 4"/>
          <p:cNvGrpSpPr>
            <a:grpSpLocks/>
          </p:cNvGrpSpPr>
          <p:nvPr/>
        </p:nvGrpSpPr>
        <p:grpSpPr bwMode="auto">
          <a:xfrm flipH="1">
            <a:off x="990600" y="3733800"/>
            <a:ext cx="6629400" cy="2819400"/>
            <a:chOff x="1152" y="2352"/>
            <a:chExt cx="4176" cy="1776"/>
          </a:xfrm>
        </p:grpSpPr>
        <p:sp>
          <p:nvSpPr>
            <p:cNvPr id="178181" name="AutoShape 5"/>
            <p:cNvSpPr>
              <a:spLocks noChangeArrowheads="1"/>
            </p:cNvSpPr>
            <p:nvPr/>
          </p:nvSpPr>
          <p:spPr bwMode="auto">
            <a:xfrm>
              <a:off x="2264" y="2640"/>
              <a:ext cx="1960" cy="521"/>
            </a:xfrm>
            <a:prstGeom prst="rightArrow">
              <a:avLst>
                <a:gd name="adj1" fmla="val 50000"/>
                <a:gd name="adj2" fmla="val 188117"/>
              </a:avLst>
            </a:prstGeom>
            <a:solidFill>
              <a:schemeClr val="accent1"/>
            </a:solidFill>
            <a:ln w="12700">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78182" name="Rectangle 6"/>
            <p:cNvSpPr>
              <a:spLocks noChangeArrowheads="1"/>
            </p:cNvSpPr>
            <p:nvPr/>
          </p:nvSpPr>
          <p:spPr bwMode="auto">
            <a:xfrm>
              <a:off x="1300" y="2352"/>
              <a:ext cx="572" cy="1196"/>
            </a:xfrm>
            <a:prstGeom prst="rect">
              <a:avLst/>
            </a:prstGeom>
            <a:solidFill>
              <a:schemeClr val="accent1"/>
            </a:solidFill>
            <a:ln w="12700">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78183" name="Line 7"/>
            <p:cNvSpPr>
              <a:spLocks noChangeShapeType="1"/>
            </p:cNvSpPr>
            <p:nvPr/>
          </p:nvSpPr>
          <p:spPr bwMode="auto">
            <a:xfrm>
              <a:off x="1296" y="3600"/>
              <a:ext cx="4032" cy="0"/>
            </a:xfrm>
            <a:prstGeom prst="line">
              <a:avLst/>
            </a:prstGeom>
            <a:noFill/>
            <a:ln w="635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78184" name="Text Box 8"/>
            <p:cNvSpPr txBox="1">
              <a:spLocks noChangeArrowheads="1"/>
            </p:cNvSpPr>
            <p:nvPr/>
          </p:nvSpPr>
          <p:spPr bwMode="auto">
            <a:xfrm>
              <a:off x="2882" y="3250"/>
              <a:ext cx="86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s-MX" sz="3200">
                  <a:solidFill>
                    <a:srgbClr val="009900"/>
                  </a:solidFill>
                  <a:latin typeface="Times New Roman" panose="02020603050405020304" pitchFamily="18" charset="0"/>
                </a:rPr>
                <a:t>tiempo</a:t>
              </a:r>
            </a:p>
          </p:txBody>
        </p:sp>
        <p:sp>
          <p:nvSpPr>
            <p:cNvPr id="178185" name="AutoShape 9"/>
            <p:cNvSpPr>
              <a:spLocks noChangeArrowheads="1"/>
            </p:cNvSpPr>
            <p:nvPr/>
          </p:nvSpPr>
          <p:spPr bwMode="auto">
            <a:xfrm>
              <a:off x="1152" y="3648"/>
              <a:ext cx="285" cy="480"/>
            </a:xfrm>
            <a:prstGeom prst="upArrow">
              <a:avLst>
                <a:gd name="adj1" fmla="val 50000"/>
                <a:gd name="adj2" fmla="val 42105"/>
              </a:avLst>
            </a:prstGeom>
            <a:solidFill>
              <a:srgbClr val="FFCC00"/>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78186" name="Text Box 10"/>
            <p:cNvSpPr txBox="1">
              <a:spLocks noChangeArrowheads="1"/>
            </p:cNvSpPr>
            <p:nvPr/>
          </p:nvSpPr>
          <p:spPr bwMode="auto">
            <a:xfrm>
              <a:off x="1397" y="3744"/>
              <a:ext cx="16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s-MX" sz="2400">
                  <a:latin typeface="Times New Roman" panose="02020603050405020304" pitchFamily="18" charset="0"/>
                </a:rPr>
                <a:t>Estudio inicia aquí</a:t>
              </a:r>
              <a:endParaRPr lang="es-MX" sz="2400" b="0">
                <a:latin typeface="Times New Roman" panose="02020603050405020304" pitchFamily="18" charset="0"/>
              </a:endParaRPr>
            </a:p>
          </p:txBody>
        </p:sp>
      </p:grpSp>
      <p:sp>
        <p:nvSpPr>
          <p:cNvPr id="11"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 cohorte retrospectivo</a:t>
            </a:r>
          </a:p>
        </p:txBody>
      </p:sp>
    </p:spTree>
    <p:extLst>
      <p:ext uri="{BB962C8B-B14F-4D97-AF65-F5344CB8AC3E}">
        <p14:creationId xmlns:p14="http://schemas.microsoft.com/office/powerpoint/2010/main" val="519070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ChangeArrowheads="1"/>
          </p:cNvSpPr>
          <p:nvPr/>
        </p:nvSpPr>
        <p:spPr bwMode="auto">
          <a:xfrm>
            <a:off x="533400" y="2590800"/>
            <a:ext cx="2514600" cy="1371600"/>
          </a:xfrm>
          <a:prstGeom prst="rect">
            <a:avLst/>
          </a:prstGeom>
          <a:solidFill>
            <a:srgbClr val="D9D795"/>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s-MX" sz="2400">
                <a:latin typeface="Times New Roman" panose="02020603050405020304" pitchFamily="18" charset="0"/>
              </a:rPr>
              <a:t>Medición de </a:t>
            </a:r>
          </a:p>
          <a:p>
            <a:pPr algn="ctr"/>
            <a:r>
              <a:rPr lang="es-MX" sz="2400">
                <a:latin typeface="Times New Roman" panose="02020603050405020304" pitchFamily="18" charset="0"/>
              </a:rPr>
              <a:t>variables </a:t>
            </a:r>
          </a:p>
          <a:p>
            <a:pPr algn="ctr"/>
            <a:r>
              <a:rPr lang="es-MX" sz="2400">
                <a:latin typeface="Times New Roman" panose="02020603050405020304" pitchFamily="18" charset="0"/>
              </a:rPr>
              <a:t>de exposición y </a:t>
            </a:r>
          </a:p>
          <a:p>
            <a:pPr algn="ctr"/>
            <a:r>
              <a:rPr lang="es-MX" sz="2400">
                <a:latin typeface="Times New Roman" panose="02020603050405020304" pitchFamily="18" charset="0"/>
              </a:rPr>
              <a:t>confusores</a:t>
            </a:r>
          </a:p>
        </p:txBody>
      </p:sp>
      <p:sp>
        <p:nvSpPr>
          <p:cNvPr id="180228" name="Rectangle 4"/>
          <p:cNvSpPr>
            <a:spLocks noChangeArrowheads="1"/>
          </p:cNvSpPr>
          <p:nvPr/>
        </p:nvSpPr>
        <p:spPr bwMode="auto">
          <a:xfrm>
            <a:off x="3505200" y="1676400"/>
            <a:ext cx="2286000" cy="838200"/>
          </a:xfrm>
          <a:prstGeom prst="rect">
            <a:avLst/>
          </a:prstGeom>
          <a:solidFill>
            <a:srgbClr val="D9D795"/>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s-MX" sz="2400">
                <a:latin typeface="Times New Roman" panose="02020603050405020304" pitchFamily="18" charset="0"/>
              </a:rPr>
              <a:t>Expuesto</a:t>
            </a:r>
          </a:p>
        </p:txBody>
      </p:sp>
      <p:sp>
        <p:nvSpPr>
          <p:cNvPr id="180229" name="Rectangle 5"/>
          <p:cNvSpPr>
            <a:spLocks noChangeArrowheads="1"/>
          </p:cNvSpPr>
          <p:nvPr/>
        </p:nvSpPr>
        <p:spPr bwMode="auto">
          <a:xfrm>
            <a:off x="3505200" y="4114800"/>
            <a:ext cx="2286000" cy="838200"/>
          </a:xfrm>
          <a:prstGeom prst="rect">
            <a:avLst/>
          </a:prstGeom>
          <a:solidFill>
            <a:srgbClr val="D9D795"/>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s-MX" sz="2400">
                <a:latin typeface="Times New Roman" panose="02020603050405020304" pitchFamily="18" charset="0"/>
              </a:rPr>
              <a:t>No expuesto</a:t>
            </a:r>
          </a:p>
        </p:txBody>
      </p:sp>
      <p:sp>
        <p:nvSpPr>
          <p:cNvPr id="180230" name="Rectangle 6"/>
          <p:cNvSpPr>
            <a:spLocks noChangeArrowheads="1"/>
          </p:cNvSpPr>
          <p:nvPr/>
        </p:nvSpPr>
        <p:spPr bwMode="auto">
          <a:xfrm>
            <a:off x="6400800" y="1676400"/>
            <a:ext cx="2286000" cy="838200"/>
          </a:xfrm>
          <a:prstGeom prst="rect">
            <a:avLst/>
          </a:prstGeom>
          <a:solidFill>
            <a:srgbClr val="D9D795"/>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s-MX" sz="2400">
                <a:latin typeface="Times New Roman" panose="02020603050405020304" pitchFamily="18" charset="0"/>
              </a:rPr>
              <a:t>Resultado</a:t>
            </a:r>
          </a:p>
        </p:txBody>
      </p:sp>
      <p:sp>
        <p:nvSpPr>
          <p:cNvPr id="180231" name="Rectangle 7"/>
          <p:cNvSpPr>
            <a:spLocks noChangeArrowheads="1"/>
          </p:cNvSpPr>
          <p:nvPr/>
        </p:nvSpPr>
        <p:spPr bwMode="auto">
          <a:xfrm>
            <a:off x="6400800" y="4114800"/>
            <a:ext cx="2286000" cy="838200"/>
          </a:xfrm>
          <a:prstGeom prst="rect">
            <a:avLst/>
          </a:prstGeom>
          <a:solidFill>
            <a:srgbClr val="D9D795"/>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s-MX" sz="2400">
                <a:latin typeface="Times New Roman" panose="02020603050405020304" pitchFamily="18" charset="0"/>
              </a:rPr>
              <a:t>Resultado</a:t>
            </a:r>
          </a:p>
        </p:txBody>
      </p:sp>
      <p:sp>
        <p:nvSpPr>
          <p:cNvPr id="180232" name="Text Box 8"/>
          <p:cNvSpPr txBox="1">
            <a:spLocks noChangeArrowheads="1"/>
          </p:cNvSpPr>
          <p:nvPr/>
        </p:nvSpPr>
        <p:spPr bwMode="auto">
          <a:xfrm>
            <a:off x="914400" y="4267200"/>
            <a:ext cx="1133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s-MX" sz="3200">
                <a:latin typeface="Times New Roman" panose="02020603050405020304" pitchFamily="18" charset="0"/>
              </a:rPr>
              <a:t>Basal</a:t>
            </a:r>
          </a:p>
        </p:txBody>
      </p:sp>
      <p:sp>
        <p:nvSpPr>
          <p:cNvPr id="180233" name="Line 9"/>
          <p:cNvSpPr>
            <a:spLocks noChangeShapeType="1"/>
          </p:cNvSpPr>
          <p:nvPr/>
        </p:nvSpPr>
        <p:spPr bwMode="auto">
          <a:xfrm>
            <a:off x="533400" y="5638800"/>
            <a:ext cx="8153400" cy="0"/>
          </a:xfrm>
          <a:prstGeom prst="line">
            <a:avLst/>
          </a:prstGeom>
          <a:noFill/>
          <a:ln w="635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80234" name="Line 10"/>
          <p:cNvSpPr>
            <a:spLocks noChangeShapeType="1"/>
          </p:cNvSpPr>
          <p:nvPr/>
        </p:nvSpPr>
        <p:spPr bwMode="auto">
          <a:xfrm>
            <a:off x="5943600" y="2057400"/>
            <a:ext cx="3810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80235" name="Line 11"/>
          <p:cNvSpPr>
            <a:spLocks noChangeShapeType="1"/>
          </p:cNvSpPr>
          <p:nvPr/>
        </p:nvSpPr>
        <p:spPr bwMode="auto">
          <a:xfrm>
            <a:off x="5943600" y="4495800"/>
            <a:ext cx="3810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80236" name="Line 12"/>
          <p:cNvSpPr>
            <a:spLocks noChangeShapeType="1"/>
          </p:cNvSpPr>
          <p:nvPr/>
        </p:nvSpPr>
        <p:spPr bwMode="auto">
          <a:xfrm flipV="1">
            <a:off x="3124200" y="2133600"/>
            <a:ext cx="304800" cy="3810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80237" name="Line 13"/>
          <p:cNvSpPr>
            <a:spLocks noChangeShapeType="1"/>
          </p:cNvSpPr>
          <p:nvPr/>
        </p:nvSpPr>
        <p:spPr bwMode="auto">
          <a:xfrm>
            <a:off x="3124200" y="4038600"/>
            <a:ext cx="304800" cy="5334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80238" name="Text Box 14"/>
          <p:cNvSpPr txBox="1">
            <a:spLocks noChangeArrowheads="1"/>
          </p:cNvSpPr>
          <p:nvPr/>
        </p:nvSpPr>
        <p:spPr bwMode="auto">
          <a:xfrm>
            <a:off x="4067175" y="5013325"/>
            <a:ext cx="13795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s-MX" sz="3200">
                <a:solidFill>
                  <a:srgbClr val="009900"/>
                </a:solidFill>
                <a:latin typeface="Times New Roman" panose="02020603050405020304" pitchFamily="18" charset="0"/>
              </a:rPr>
              <a:t>tiempo</a:t>
            </a:r>
          </a:p>
        </p:txBody>
      </p:sp>
      <p:sp>
        <p:nvSpPr>
          <p:cNvPr id="180239" name="AutoShape 15"/>
          <p:cNvSpPr>
            <a:spLocks noChangeArrowheads="1"/>
          </p:cNvSpPr>
          <p:nvPr/>
        </p:nvSpPr>
        <p:spPr bwMode="auto">
          <a:xfrm>
            <a:off x="8382000" y="5715000"/>
            <a:ext cx="533400" cy="914400"/>
          </a:xfrm>
          <a:prstGeom prst="upArrow">
            <a:avLst>
              <a:gd name="adj1" fmla="val 50000"/>
              <a:gd name="adj2" fmla="val 42857"/>
            </a:avLst>
          </a:prstGeom>
          <a:solidFill>
            <a:srgbClr val="FFCC00"/>
          </a:solidFill>
          <a:ln w="9525">
            <a:solidFill>
              <a:schemeClr val="tx1"/>
            </a:solid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80240" name="Text Box 16"/>
          <p:cNvSpPr txBox="1">
            <a:spLocks noChangeArrowheads="1"/>
          </p:cNvSpPr>
          <p:nvPr/>
        </p:nvSpPr>
        <p:spPr bwMode="auto">
          <a:xfrm>
            <a:off x="5562600" y="5943600"/>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s-MX" sz="2400">
                <a:latin typeface="Times New Roman" panose="02020603050405020304" pitchFamily="18" charset="0"/>
              </a:rPr>
              <a:t>Estudio inicia aquí</a:t>
            </a:r>
          </a:p>
        </p:txBody>
      </p:sp>
      <p:sp>
        <p:nvSpPr>
          <p:cNvPr id="17"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 cohorte retrospectivo</a:t>
            </a:r>
          </a:p>
        </p:txBody>
      </p:sp>
    </p:spTree>
    <p:extLst>
      <p:ext uri="{BB962C8B-B14F-4D97-AF65-F5344CB8AC3E}">
        <p14:creationId xmlns:p14="http://schemas.microsoft.com/office/powerpoint/2010/main" val="3481997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4294967295"/>
          </p:nvPr>
        </p:nvSpPr>
        <p:spPr>
          <a:xfrm>
            <a:off x="457200" y="1268413"/>
            <a:ext cx="8153400" cy="5256212"/>
          </a:xfrm>
        </p:spPr>
        <p:txBody>
          <a:bodyPr/>
          <a:lstStyle/>
          <a:p>
            <a:pPr marL="506413" lvl="1" indent="-342900">
              <a:buClr>
                <a:schemeClr val="tx1"/>
              </a:buClr>
              <a:buFont typeface="Wingdings" panose="05000000000000000000" pitchFamily="2" charset="2"/>
              <a:buChar char="q"/>
            </a:pPr>
            <a:r>
              <a:rPr lang="es-MX" sz="2400" dirty="0" smtClean="0"/>
              <a:t>Es </a:t>
            </a:r>
            <a:r>
              <a:rPr lang="es-MX" sz="2400" dirty="0"/>
              <a:t>el único método para establecer directamente la </a:t>
            </a:r>
            <a:r>
              <a:rPr lang="es-MX" sz="2400" dirty="0">
                <a:solidFill>
                  <a:srgbClr val="FF0000"/>
                </a:solidFill>
              </a:rPr>
              <a:t>incidencia</a:t>
            </a:r>
          </a:p>
          <a:p>
            <a:pPr marL="506413" lvl="1" indent="-342900">
              <a:buClr>
                <a:schemeClr val="tx1"/>
              </a:buClr>
              <a:buFont typeface="Wingdings" panose="05000000000000000000" pitchFamily="2" charset="2"/>
              <a:buChar char="q"/>
            </a:pPr>
            <a:r>
              <a:rPr lang="es-MX" sz="2400" dirty="0"/>
              <a:t>Status de exposición determinada antes de la detección de la enfermedad</a:t>
            </a:r>
            <a:endParaRPr lang="es-MX" sz="2400" i="1" dirty="0"/>
          </a:p>
          <a:p>
            <a:pPr marL="506413" lvl="1" indent="-342900">
              <a:buClr>
                <a:schemeClr val="tx1"/>
              </a:buClr>
              <a:buFont typeface="Wingdings" panose="05000000000000000000" pitchFamily="2" charset="2"/>
              <a:buChar char="q"/>
            </a:pPr>
            <a:r>
              <a:rPr lang="es-MX" sz="2400" dirty="0"/>
              <a:t>Existe una </a:t>
            </a:r>
            <a:r>
              <a:rPr lang="es-MX" sz="2400" dirty="0">
                <a:solidFill>
                  <a:srgbClr val="FF0000"/>
                </a:solidFill>
              </a:rPr>
              <a:t>clara secuencia temporal </a:t>
            </a:r>
            <a:r>
              <a:rPr lang="es-MX" sz="2400" dirty="0"/>
              <a:t>de exposición y enfermedad</a:t>
            </a:r>
          </a:p>
          <a:p>
            <a:pPr marL="506413" lvl="1" indent="-342900">
              <a:buClr>
                <a:schemeClr val="tx1"/>
              </a:buClr>
              <a:buFont typeface="Wingdings" panose="05000000000000000000" pitchFamily="2" charset="2"/>
              <a:buChar char="q"/>
            </a:pPr>
            <a:r>
              <a:rPr lang="es-MX" sz="2400" dirty="0"/>
              <a:t>Puede estudiar </a:t>
            </a:r>
            <a:r>
              <a:rPr lang="es-MX" sz="2400" dirty="0">
                <a:solidFill>
                  <a:srgbClr val="FF0000"/>
                </a:solidFill>
              </a:rPr>
              <a:t>varios resultados por cada exposición</a:t>
            </a:r>
          </a:p>
          <a:p>
            <a:pPr marL="506413" lvl="1" indent="-342900">
              <a:buClr>
                <a:schemeClr val="tx1"/>
              </a:buClr>
              <a:buFont typeface="Wingdings" panose="05000000000000000000" pitchFamily="2" charset="2"/>
              <a:buChar char="q"/>
            </a:pPr>
            <a:r>
              <a:rPr lang="es-MX" sz="2400" dirty="0"/>
              <a:t>Brindan la oportunidad de estudiar el efecto de </a:t>
            </a:r>
            <a:r>
              <a:rPr lang="es-MX" sz="2400" dirty="0">
                <a:solidFill>
                  <a:srgbClr val="FF0000"/>
                </a:solidFill>
              </a:rPr>
              <a:t>riesgos poco frecuentes</a:t>
            </a:r>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Ventajas</a:t>
            </a:r>
          </a:p>
        </p:txBody>
      </p:sp>
    </p:spTree>
    <p:extLst>
      <p:ext uri="{BB962C8B-B14F-4D97-AF65-F5344CB8AC3E}">
        <p14:creationId xmlns:p14="http://schemas.microsoft.com/office/powerpoint/2010/main" val="2109923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4294967295"/>
          </p:nvPr>
        </p:nvSpPr>
        <p:spPr>
          <a:xfrm>
            <a:off x="468313" y="1268413"/>
            <a:ext cx="8229600" cy="4525962"/>
          </a:xfrm>
        </p:spPr>
        <p:txBody>
          <a:bodyPr/>
          <a:lstStyle/>
          <a:p>
            <a:pPr marL="598488" lvl="1" indent="-342900">
              <a:lnSpc>
                <a:spcPct val="90000"/>
              </a:lnSpc>
              <a:buClr>
                <a:schemeClr val="tx1"/>
              </a:buClr>
              <a:buFont typeface="Wingdings" panose="05000000000000000000" pitchFamily="2" charset="2"/>
              <a:buChar char="q"/>
            </a:pPr>
            <a:r>
              <a:rPr lang="es-MX" sz="2400" dirty="0" smtClean="0"/>
              <a:t>Caro </a:t>
            </a:r>
            <a:r>
              <a:rPr lang="es-MX" sz="2400" dirty="0"/>
              <a:t>y requiere tiempo</a:t>
            </a:r>
          </a:p>
          <a:p>
            <a:pPr marL="598488" lvl="1" indent="-342900">
              <a:lnSpc>
                <a:spcPct val="90000"/>
              </a:lnSpc>
              <a:buClr>
                <a:schemeClr val="tx1"/>
              </a:buClr>
              <a:buFont typeface="Wingdings" panose="05000000000000000000" pitchFamily="2" charset="2"/>
              <a:buChar char="q"/>
            </a:pPr>
            <a:r>
              <a:rPr lang="es-MX" sz="2400" dirty="0"/>
              <a:t>Pérdidas en el seguimiento</a:t>
            </a:r>
          </a:p>
          <a:p>
            <a:pPr marL="598488" lvl="1" indent="-342900">
              <a:lnSpc>
                <a:spcPct val="90000"/>
              </a:lnSpc>
              <a:buClr>
                <a:schemeClr val="tx1"/>
              </a:buClr>
              <a:buFont typeface="Wingdings" panose="05000000000000000000" pitchFamily="2" charset="2"/>
              <a:buChar char="q"/>
            </a:pPr>
            <a:r>
              <a:rPr lang="es-MX" sz="2400" dirty="0"/>
              <a:t>Cambios en la exposición y los criterios diagnósticos en el tiempo pueden afectar la clasificación de los casos</a:t>
            </a:r>
          </a:p>
          <a:p>
            <a:pPr marL="598488" lvl="1" indent="-342900">
              <a:lnSpc>
                <a:spcPct val="90000"/>
              </a:lnSpc>
              <a:buClr>
                <a:schemeClr val="tx1"/>
              </a:buClr>
              <a:buFont typeface="Wingdings" panose="05000000000000000000" pitchFamily="2" charset="2"/>
              <a:buChar char="q"/>
            </a:pPr>
            <a:r>
              <a:rPr lang="es-MX" sz="2400" dirty="0"/>
              <a:t>No son útiles para enfermedades poco frecuentes porque se necesitaría un gran número de sujetos expuestos</a:t>
            </a:r>
          </a:p>
          <a:p>
            <a:pPr marL="598488" lvl="1" indent="-342900">
              <a:lnSpc>
                <a:spcPct val="90000"/>
              </a:lnSpc>
              <a:buClr>
                <a:schemeClr val="tx1"/>
              </a:buClr>
              <a:buFont typeface="Wingdings" panose="05000000000000000000" pitchFamily="2" charset="2"/>
              <a:buChar char="q"/>
            </a:pPr>
            <a:r>
              <a:rPr lang="es-MX" sz="2400" dirty="0" smtClean="0"/>
              <a:t>Evalúan </a:t>
            </a:r>
            <a:r>
              <a:rPr lang="es-MX" sz="2400" dirty="0"/>
              <a:t>la relación entre el evento de estudio sobre un número generalmente pequeño y limitado de factores</a:t>
            </a:r>
          </a:p>
          <a:p>
            <a:pPr marL="598488" lvl="1" indent="-342900">
              <a:lnSpc>
                <a:spcPct val="90000"/>
              </a:lnSpc>
              <a:buClr>
                <a:schemeClr val="tx1"/>
              </a:buClr>
              <a:buFont typeface="Wingdings" panose="05000000000000000000" pitchFamily="2" charset="2"/>
              <a:buChar char="q"/>
            </a:pPr>
            <a:r>
              <a:rPr lang="es-MX" sz="2400" dirty="0"/>
              <a:t>Consideraciones éticas</a:t>
            </a:r>
          </a:p>
          <a:p>
            <a:pPr>
              <a:lnSpc>
                <a:spcPct val="90000"/>
              </a:lnSpc>
            </a:pPr>
            <a:endParaRPr lang="en-US" sz="2400" b="0" dirty="0"/>
          </a:p>
        </p:txBody>
      </p:sp>
      <p:sp>
        <p:nvSpPr>
          <p:cNvPr id="4" name="Rectangle 2"/>
          <p:cNvSpPr txBox="1">
            <a:spLocks noChangeArrowheads="1"/>
          </p:cNvSpPr>
          <p:nvPr/>
        </p:nvSpPr>
        <p:spPr>
          <a:xfrm>
            <a:off x="611560"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Desventajas</a:t>
            </a:r>
          </a:p>
        </p:txBody>
      </p:sp>
    </p:spTree>
    <p:extLst>
      <p:ext uri="{BB962C8B-B14F-4D97-AF65-F5344CB8AC3E}">
        <p14:creationId xmlns:p14="http://schemas.microsoft.com/office/powerpoint/2010/main" val="1430795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395536" y="1628775"/>
            <a:ext cx="8496944" cy="3671888"/>
          </a:xfrm>
        </p:spPr>
        <p:txBody>
          <a:bodyPr/>
          <a:lstStyle/>
          <a:p>
            <a:pPr algn="ctr"/>
            <a:r>
              <a:rPr lang="es-MX" sz="7200" dirty="0">
                <a:solidFill>
                  <a:schemeClr val="tx1"/>
                </a:solidFill>
              </a:rPr>
              <a:t>Estudios Experimentales</a:t>
            </a:r>
            <a:endParaRPr lang="es-ES" sz="7200" dirty="0">
              <a:solidFill>
                <a:schemeClr val="tx1"/>
              </a:solidFill>
            </a:endParaRPr>
          </a:p>
        </p:txBody>
      </p:sp>
    </p:spTree>
    <p:extLst>
      <p:ext uri="{BB962C8B-B14F-4D97-AF65-F5344CB8AC3E}">
        <p14:creationId xmlns:p14="http://schemas.microsoft.com/office/powerpoint/2010/main" val="305770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4294967295"/>
          </p:nvPr>
        </p:nvSpPr>
        <p:spPr>
          <a:xfrm>
            <a:off x="457200" y="1304925"/>
            <a:ext cx="8229600" cy="4746625"/>
          </a:xfrm>
        </p:spPr>
        <p:txBody>
          <a:bodyPr/>
          <a:lstStyle/>
          <a:p>
            <a:pPr marL="0" indent="0">
              <a:buNone/>
            </a:pPr>
            <a:r>
              <a:rPr lang="es-MX" dirty="0" smtClean="0"/>
              <a:t>Clasificación</a:t>
            </a:r>
            <a:endParaRPr lang="es-MX" dirty="0"/>
          </a:p>
          <a:p>
            <a:pPr lvl="1"/>
            <a:r>
              <a:rPr lang="es-MX" dirty="0"/>
              <a:t>Estudios </a:t>
            </a:r>
            <a:r>
              <a:rPr lang="es-MX" dirty="0" smtClean="0"/>
              <a:t>cuasi-experimentales</a:t>
            </a:r>
            <a:r>
              <a:rPr lang="es-MX" dirty="0"/>
              <a:t>.</a:t>
            </a:r>
          </a:p>
          <a:p>
            <a:pPr lvl="1"/>
            <a:r>
              <a:rPr lang="es-MX" dirty="0"/>
              <a:t>Estudios clínicos aleatorizados controlados.</a:t>
            </a:r>
          </a:p>
          <a:p>
            <a:pPr lvl="1">
              <a:buFont typeface="Wingdings" panose="05000000000000000000" pitchFamily="2" charset="2"/>
              <a:buNone/>
            </a:pPr>
            <a:r>
              <a:rPr lang="es-MX" dirty="0"/>
              <a:t>	- Ciego y doble ciego</a:t>
            </a:r>
          </a:p>
          <a:p>
            <a:pPr lvl="1">
              <a:buFont typeface="Wingdings" panose="05000000000000000000" pitchFamily="2" charset="2"/>
              <a:buNone/>
            </a:pPr>
            <a:r>
              <a:rPr lang="es-MX" dirty="0"/>
              <a:t>	- Con auto-control</a:t>
            </a:r>
          </a:p>
          <a:p>
            <a:pPr lvl="1">
              <a:buFont typeface="Wingdings" panose="05000000000000000000" pitchFamily="2" charset="2"/>
              <a:buNone/>
            </a:pPr>
            <a:r>
              <a:rPr lang="es-MX" dirty="0"/>
              <a:t>	- Cruzados</a:t>
            </a:r>
          </a:p>
          <a:p>
            <a:pPr lvl="1">
              <a:buFont typeface="Wingdings" panose="05000000000000000000" pitchFamily="2" charset="2"/>
              <a:buNone/>
            </a:pPr>
            <a:r>
              <a:rPr lang="es-MX" dirty="0"/>
              <a:t>	- Con controles históricos.</a:t>
            </a:r>
          </a:p>
        </p:txBody>
      </p:sp>
      <p:sp>
        <p:nvSpPr>
          <p:cNvPr id="4" name="Rectangle 2"/>
          <p:cNvSpPr txBox="1">
            <a:spLocks noChangeArrowheads="1"/>
          </p:cNvSpPr>
          <p:nvPr/>
        </p:nvSpPr>
        <p:spPr>
          <a:xfrm>
            <a:off x="611560"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experimentales</a:t>
            </a:r>
          </a:p>
        </p:txBody>
      </p:sp>
    </p:spTree>
    <p:extLst>
      <p:ext uri="{BB962C8B-B14F-4D97-AF65-F5344CB8AC3E}">
        <p14:creationId xmlns:p14="http://schemas.microsoft.com/office/powerpoint/2010/main" val="3913415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2 Marcador de contenido"/>
          <p:cNvSpPr>
            <a:spLocks noGrp="1"/>
          </p:cNvSpPr>
          <p:nvPr>
            <p:ph idx="4294967295"/>
          </p:nvPr>
        </p:nvSpPr>
        <p:spPr>
          <a:xfrm>
            <a:off x="179512" y="1484784"/>
            <a:ext cx="8712968" cy="4943475"/>
          </a:xfrm>
        </p:spPr>
        <p:txBody>
          <a:bodyPr/>
          <a:lstStyle/>
          <a:p>
            <a:pPr algn="just"/>
            <a:r>
              <a:rPr lang="es-ES" sz="2300" b="0" dirty="0"/>
              <a:t>Es aquel en el cual se manipula la variable de interés sin asignación aleatoria de los individuos del estudio.</a:t>
            </a:r>
          </a:p>
          <a:p>
            <a:pPr algn="just"/>
            <a:r>
              <a:rPr lang="es-ES" sz="2300" b="0" dirty="0"/>
              <a:t>Es típico de los estudios de intervención en </a:t>
            </a:r>
            <a:r>
              <a:rPr lang="es-ES" sz="2300" b="0" dirty="0" smtClean="0"/>
              <a:t>comunidades (</a:t>
            </a:r>
            <a:r>
              <a:rPr lang="es-ES" sz="2300" b="0" dirty="0" err="1" smtClean="0"/>
              <a:t>preexperimentos</a:t>
            </a:r>
            <a:r>
              <a:rPr lang="es-ES" sz="2300" b="0" dirty="0" smtClean="0"/>
              <a:t>) </a:t>
            </a:r>
            <a:r>
              <a:rPr lang="es-ES" sz="2300" b="0" dirty="0"/>
              <a:t>o grupos de interés. </a:t>
            </a:r>
          </a:p>
          <a:p>
            <a:pPr algn="just"/>
            <a:r>
              <a:rPr lang="es-ES" sz="2300" b="0" dirty="0"/>
              <a:t>Esta es la forma de aplicación más frecuente en Epidemiología.</a:t>
            </a:r>
          </a:p>
          <a:p>
            <a:pPr algn="just"/>
            <a:r>
              <a:rPr lang="es-ES" sz="2300" b="0" dirty="0" smtClean="0"/>
              <a:t>Si </a:t>
            </a:r>
            <a:r>
              <a:rPr lang="es-ES" sz="2300" b="0" dirty="0"/>
              <a:t>la intervención es de tipo educativa su valor radica en que al tiempo de seguimiento adecuado, se puedan demostrar cambios no solo en conocimientos, sino en costumbres, actitudes y prácticas que ulteriormente se reviertan en resultados de salud</a:t>
            </a:r>
            <a:r>
              <a:rPr lang="es-ES" sz="2300" b="0" dirty="0" smtClean="0"/>
              <a:t>.</a:t>
            </a:r>
            <a:endParaRPr lang="en-US" sz="2300" b="0" dirty="0"/>
          </a:p>
        </p:txBody>
      </p:sp>
      <p:sp>
        <p:nvSpPr>
          <p:cNvPr id="4" name="Rectangle 2"/>
          <p:cNvSpPr txBox="1">
            <a:spLocks noChangeArrowheads="1"/>
          </p:cNvSpPr>
          <p:nvPr/>
        </p:nvSpPr>
        <p:spPr>
          <a:xfrm>
            <a:off x="611560"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 </a:t>
            </a:r>
            <a:r>
              <a:rPr lang="es-ES_tradnl" dirty="0" smtClean="0">
                <a:latin typeface="Times New Roman" panose="02020603050405020304" pitchFamily="18" charset="0"/>
                <a:cs typeface="Times New Roman" panose="02020603050405020304" pitchFamily="18" charset="0"/>
              </a:rPr>
              <a:t>cuasi-experimental</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385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2 Marcador de contenido"/>
          <p:cNvSpPr>
            <a:spLocks noGrp="1"/>
          </p:cNvSpPr>
          <p:nvPr>
            <p:ph idx="4294967295"/>
          </p:nvPr>
        </p:nvSpPr>
        <p:spPr/>
        <p:txBody>
          <a:bodyPr/>
          <a:lstStyle/>
          <a:p>
            <a:pPr algn="just"/>
            <a:r>
              <a:rPr lang="es-ES" b="0" dirty="0"/>
              <a:t>Se considera que un estudio es experimental cuando </a:t>
            </a:r>
            <a:r>
              <a:rPr lang="es-ES" dirty="0"/>
              <a:t>se manipula la variable  independiente</a:t>
            </a:r>
            <a:r>
              <a:rPr lang="es-ES" b="0" dirty="0"/>
              <a:t> y además se utiliza algún </a:t>
            </a:r>
            <a:r>
              <a:rPr lang="es-ES" dirty="0"/>
              <a:t>método aleatorio de asignación de los sujetos</a:t>
            </a:r>
            <a:r>
              <a:rPr lang="es-ES" b="0" dirty="0"/>
              <a:t>, ya sea a un grupo experimental </a:t>
            </a:r>
            <a:r>
              <a:rPr lang="en-US" b="0" dirty="0"/>
              <a:t>o control</a:t>
            </a:r>
            <a:r>
              <a:rPr lang="en-US" b="0" dirty="0" smtClean="0"/>
              <a:t>.</a:t>
            </a:r>
            <a:endParaRPr lang="en-US" b="0" dirty="0"/>
          </a:p>
        </p:txBody>
      </p:sp>
      <p:sp>
        <p:nvSpPr>
          <p:cNvPr id="4" name="Rectangle 2"/>
          <p:cNvSpPr txBox="1">
            <a:spLocks noChangeArrowheads="1"/>
          </p:cNvSpPr>
          <p:nvPr/>
        </p:nvSpPr>
        <p:spPr>
          <a:xfrm>
            <a:off x="611560"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experimentales puros</a:t>
            </a:r>
          </a:p>
        </p:txBody>
      </p:sp>
    </p:spTree>
    <p:extLst>
      <p:ext uri="{BB962C8B-B14F-4D97-AF65-F5344CB8AC3E}">
        <p14:creationId xmlns:p14="http://schemas.microsoft.com/office/powerpoint/2010/main" val="166033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2 Marcador de contenido"/>
          <p:cNvSpPr>
            <a:spLocks noGrp="1"/>
          </p:cNvSpPr>
          <p:nvPr>
            <p:ph idx="4294967295"/>
          </p:nvPr>
        </p:nvSpPr>
        <p:spPr/>
        <p:txBody>
          <a:bodyPr/>
          <a:lstStyle/>
          <a:p>
            <a:pPr algn="just"/>
            <a:r>
              <a:rPr lang="es-ES" b="0" dirty="0" smtClean="0"/>
              <a:t>Entre los estudios experimentales, los </a:t>
            </a:r>
            <a:r>
              <a:rPr lang="es-ES" b="1" dirty="0" smtClean="0">
                <a:solidFill>
                  <a:srgbClr val="FF0000"/>
                </a:solidFill>
              </a:rPr>
              <a:t>ensayos clínicos </a:t>
            </a:r>
            <a:r>
              <a:rPr lang="es-ES" dirty="0" smtClean="0"/>
              <a:t>controlados </a:t>
            </a:r>
            <a:r>
              <a:rPr lang="es-ES" b="0" dirty="0" smtClean="0"/>
              <a:t>o ensayos terapéuticos con testigos (controles) representan la alternativa científica más confiable en la evaluación de las intervenciones terapéuticas.</a:t>
            </a:r>
            <a:endParaRPr lang="es-ES" b="0" dirty="0"/>
          </a:p>
        </p:txBody>
      </p:sp>
      <p:sp>
        <p:nvSpPr>
          <p:cNvPr id="5"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experimentales puros</a:t>
            </a:r>
          </a:p>
        </p:txBody>
      </p:sp>
    </p:spTree>
    <p:extLst>
      <p:ext uri="{BB962C8B-B14F-4D97-AF65-F5344CB8AC3E}">
        <p14:creationId xmlns:p14="http://schemas.microsoft.com/office/powerpoint/2010/main" val="780172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2 Marcador de contenido"/>
          <p:cNvSpPr>
            <a:spLocks noGrp="1"/>
          </p:cNvSpPr>
          <p:nvPr>
            <p:ph idx="4294967295"/>
          </p:nvPr>
        </p:nvSpPr>
        <p:spPr>
          <a:xfrm>
            <a:off x="467544" y="1412776"/>
            <a:ext cx="8229600" cy="5095875"/>
          </a:xfrm>
        </p:spPr>
        <p:txBody>
          <a:bodyPr/>
          <a:lstStyle/>
          <a:p>
            <a:pPr algn="just"/>
            <a:r>
              <a:rPr lang="es-ES" sz="2400" b="0" dirty="0" smtClean="0">
                <a:latin typeface="Arial" panose="020B0604020202020204" pitchFamily="34" charset="0"/>
              </a:rPr>
              <a:t>El ensayo clínico controlado y aleatorizado (ECCA) se define como un estudio longitudinal, comparativo  y prospectivo que tiene la finalidad de </a:t>
            </a:r>
            <a:r>
              <a:rPr lang="es-ES" sz="2400" dirty="0" smtClean="0">
                <a:latin typeface="Arial" panose="020B0604020202020204" pitchFamily="34" charset="0"/>
              </a:rPr>
              <a:t>comparar el efecto y el valor de una intervención experimental </a:t>
            </a:r>
            <a:r>
              <a:rPr lang="es-ES" sz="2400" b="0" dirty="0" smtClean="0">
                <a:latin typeface="Arial" panose="020B0604020202020204" pitchFamily="34" charset="0"/>
              </a:rPr>
              <a:t>frente a un grupo control en el cual no se realiza la intervención experimental; éste puede recibir el tratamiento convencional o el placebo.</a:t>
            </a:r>
          </a:p>
          <a:p>
            <a:pPr marL="0" indent="0" algn="just">
              <a:buNone/>
            </a:pPr>
            <a:endParaRPr lang="es-ES" sz="2400" b="0" dirty="0" smtClean="0">
              <a:latin typeface="Arial" panose="020B0604020202020204" pitchFamily="34" charset="0"/>
            </a:endParaRPr>
          </a:p>
          <a:p>
            <a:pPr algn="just"/>
            <a:r>
              <a:rPr lang="es-ES" sz="2400" b="0" dirty="0" smtClean="0">
                <a:latin typeface="Arial" panose="020B0604020202020204" pitchFamily="34" charset="0"/>
              </a:rPr>
              <a:t>Las muestras deben provenir de </a:t>
            </a:r>
            <a:r>
              <a:rPr lang="es-ES" sz="2400" dirty="0" smtClean="0">
                <a:latin typeface="Arial" panose="020B0604020202020204" pitchFamily="34" charset="0"/>
              </a:rPr>
              <a:t>sujetos con características similares</a:t>
            </a:r>
            <a:r>
              <a:rPr lang="es-ES" sz="2400" b="0" dirty="0" smtClean="0">
                <a:latin typeface="Arial" panose="020B0604020202020204" pitchFamily="34" charset="0"/>
              </a:rPr>
              <a:t> y cuadro clínico semejante, además de que el tratamiento se administre de forma </a:t>
            </a:r>
            <a:r>
              <a:rPr lang="es-ES" sz="2400" dirty="0" smtClean="0">
                <a:latin typeface="Arial" panose="020B0604020202020204" pitchFamily="34" charset="0"/>
              </a:rPr>
              <a:t>aleatoria</a:t>
            </a:r>
            <a:r>
              <a:rPr lang="es-ES" sz="2400" b="0" dirty="0" smtClean="0">
                <a:latin typeface="Arial" panose="020B0604020202020204" pitchFamily="34" charset="0"/>
              </a:rPr>
              <a:t> a dos o más grupos de pacientes.</a:t>
            </a:r>
            <a:endParaRPr lang="es-ES" sz="2400" b="0" dirty="0">
              <a:latin typeface="Arial" panose="020B0604020202020204" pitchFamily="34" charset="0"/>
            </a:endParaRPr>
          </a:p>
        </p:txBody>
      </p:sp>
      <p:sp>
        <p:nvSpPr>
          <p:cNvPr id="4" name="Rectangle 2"/>
          <p:cNvSpPr txBox="1">
            <a:spLocks noChangeArrowheads="1"/>
          </p:cNvSpPr>
          <p:nvPr/>
        </p:nvSpPr>
        <p:spPr>
          <a:xfrm>
            <a:off x="611560" y="260648"/>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smtClean="0">
                <a:latin typeface="Times New Roman" panose="02020603050405020304" pitchFamily="18" charset="0"/>
                <a:cs typeface="Times New Roman" panose="02020603050405020304" pitchFamily="18" charset="0"/>
              </a:rPr>
              <a:t>ECCA</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48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251520" y="1436688"/>
            <a:ext cx="849719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r>
              <a:rPr lang="es-ES_tradnl" sz="2400" b="0" dirty="0">
                <a:solidFill>
                  <a:schemeClr val="tx1"/>
                </a:solidFill>
              </a:rPr>
              <a:t>Parte de problemas bien identificados. Explora las distribuciones del </a:t>
            </a:r>
            <a:r>
              <a:rPr lang="es-ES_tradnl" sz="2400" b="0" dirty="0" smtClean="0">
                <a:solidFill>
                  <a:schemeClr val="tx1"/>
                </a:solidFill>
              </a:rPr>
              <a:t>objeto </a:t>
            </a:r>
            <a:r>
              <a:rPr lang="es-ES_tradnl" sz="2400" b="0" dirty="0">
                <a:solidFill>
                  <a:schemeClr val="tx1"/>
                </a:solidFill>
              </a:rPr>
              <a:t>de estudio en los ejes </a:t>
            </a:r>
            <a:r>
              <a:rPr lang="es-ES_tradnl" sz="2400" b="0" dirty="0" smtClean="0">
                <a:solidFill>
                  <a:schemeClr val="tx1"/>
                </a:solidFill>
              </a:rPr>
              <a:t>persona-tiempo-espacio</a:t>
            </a:r>
            <a:r>
              <a:rPr lang="es-ES_tradnl" sz="2400" b="0" dirty="0">
                <a:solidFill>
                  <a:schemeClr val="tx1"/>
                </a:solidFill>
              </a:rPr>
              <a:t>.</a:t>
            </a:r>
          </a:p>
          <a:p>
            <a:pPr algn="just" eaLnBrk="1" hangingPunct="1"/>
            <a:endParaRPr lang="es-ES_tradnl" sz="2400" b="0" dirty="0">
              <a:solidFill>
                <a:schemeClr val="tx1"/>
              </a:solidFill>
            </a:endParaRPr>
          </a:p>
          <a:p>
            <a:pPr algn="just" eaLnBrk="1" hangingPunct="1"/>
            <a:r>
              <a:rPr lang="es-ES_tradnl" sz="2400" b="0" dirty="0">
                <a:solidFill>
                  <a:schemeClr val="tx1"/>
                </a:solidFill>
              </a:rPr>
              <a:t>El problema es de naturaleza práctica y su solución transita por la descripción del objeto de estudio. </a:t>
            </a:r>
          </a:p>
          <a:p>
            <a:pPr algn="just" eaLnBrk="1" hangingPunct="1"/>
            <a:endParaRPr lang="es-ES_tradnl" sz="2400" b="0" dirty="0">
              <a:solidFill>
                <a:schemeClr val="tx1"/>
              </a:solidFill>
            </a:endParaRPr>
          </a:p>
          <a:p>
            <a:pPr algn="just" eaLnBrk="1" hangingPunct="1"/>
            <a:r>
              <a:rPr lang="es-ES_tradnl" sz="2400" b="0" dirty="0">
                <a:solidFill>
                  <a:srgbClr val="FF0000"/>
                </a:solidFill>
              </a:rPr>
              <a:t>Es la base de la formulación de hipótesis para la investigación explicativa</a:t>
            </a:r>
            <a:r>
              <a:rPr lang="es-ES_tradnl" sz="2400" b="0" dirty="0">
                <a:solidFill>
                  <a:schemeClr val="tx1"/>
                </a:solidFill>
              </a:rPr>
              <a:t>.</a:t>
            </a:r>
            <a:endParaRPr lang="es-ES" sz="2400" b="0" dirty="0">
              <a:solidFill>
                <a:schemeClr val="tx1"/>
              </a:solidFill>
            </a:endParaRPr>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Investigación Descriptiva:</a:t>
            </a:r>
          </a:p>
        </p:txBody>
      </p:sp>
    </p:spTree>
    <p:extLst>
      <p:ext uri="{BB962C8B-B14F-4D97-AF65-F5344CB8AC3E}">
        <p14:creationId xmlns:p14="http://schemas.microsoft.com/office/powerpoint/2010/main" val="3518788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2 Marcador de contenido"/>
          <p:cNvSpPr>
            <a:spLocks noGrp="1"/>
          </p:cNvSpPr>
          <p:nvPr>
            <p:ph idx="4294967295"/>
          </p:nvPr>
        </p:nvSpPr>
        <p:spPr>
          <a:xfrm>
            <a:off x="457200" y="1412776"/>
            <a:ext cx="8229600" cy="5095875"/>
          </a:xfrm>
        </p:spPr>
        <p:txBody>
          <a:bodyPr/>
          <a:lstStyle/>
          <a:p>
            <a:pPr algn="just"/>
            <a:r>
              <a:rPr lang="es-ES" sz="2200" b="0" dirty="0">
                <a:latin typeface="Arial" panose="020B0604020202020204" pitchFamily="34" charset="0"/>
              </a:rPr>
              <a:t>Al igual que en los estudios de cohorte se procede de la exposición al efecto (resultado del tratamiento). La exposición la constituye la intervención o el tratamiento. La aleatoriedad implica que unos pacientes van a recibir el tratamiento y otros no, asignados mediante métodos que garanticen la participación del azar. Una de sus principales características es la </a:t>
            </a:r>
            <a:r>
              <a:rPr lang="es-ES" sz="2200" dirty="0">
                <a:latin typeface="Arial" panose="020B0604020202020204" pitchFamily="34" charset="0"/>
              </a:rPr>
              <a:t>ceguedad</a:t>
            </a:r>
            <a:r>
              <a:rPr lang="es-ES" sz="2200" b="0" dirty="0">
                <a:latin typeface="Arial" panose="020B0604020202020204" pitchFamily="34" charset="0"/>
              </a:rPr>
              <a:t> de la maniobra ya sea para el paciente, el investigador o quien aplica la intervención, o de ambos. De la correcta aleatoriedad y ceguedad dependerá la validez interna y externa de los datos que se obtengan</a:t>
            </a:r>
            <a:r>
              <a:rPr lang="es-ES" sz="2200" b="0" dirty="0" smtClean="0">
                <a:latin typeface="Arial" panose="020B0604020202020204" pitchFamily="34" charset="0"/>
              </a:rPr>
              <a:t>.</a:t>
            </a:r>
          </a:p>
          <a:p>
            <a:pPr marL="0" indent="0" algn="just">
              <a:buNone/>
            </a:pPr>
            <a:endParaRPr lang="es-ES" sz="2200" b="0" dirty="0">
              <a:latin typeface="Arial" panose="020B0604020202020204" pitchFamily="34" charset="0"/>
            </a:endParaRPr>
          </a:p>
          <a:p>
            <a:pPr algn="just"/>
            <a:r>
              <a:rPr lang="es-MX" sz="2200" b="0" dirty="0">
                <a:latin typeface="Arial" panose="020B0604020202020204" pitchFamily="34" charset="0"/>
              </a:rPr>
              <a:t>Por razones éticas, sólo se permiten intervenciones benéficas.</a:t>
            </a:r>
            <a:endParaRPr lang="es-ES" sz="2200" b="0" dirty="0">
              <a:latin typeface="Arial" panose="020B0604020202020204" pitchFamily="34" charset="0"/>
            </a:endParaRPr>
          </a:p>
          <a:p>
            <a:pPr algn="just"/>
            <a:endParaRPr lang="en-US" sz="2200" b="0" dirty="0">
              <a:latin typeface="Arial" panose="020B0604020202020204" pitchFamily="34" charset="0"/>
            </a:endParaRPr>
          </a:p>
        </p:txBody>
      </p:sp>
      <p:sp>
        <p:nvSpPr>
          <p:cNvPr id="4" name="Rectangle 2"/>
          <p:cNvSpPr txBox="1">
            <a:spLocks noChangeArrowheads="1"/>
          </p:cNvSpPr>
          <p:nvPr/>
        </p:nvSpPr>
        <p:spPr>
          <a:xfrm>
            <a:off x="609600" y="3810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Ensayo clínico</a:t>
            </a:r>
          </a:p>
        </p:txBody>
      </p:sp>
    </p:spTree>
    <p:extLst>
      <p:ext uri="{BB962C8B-B14F-4D97-AF65-F5344CB8AC3E}">
        <p14:creationId xmlns:p14="http://schemas.microsoft.com/office/powerpoint/2010/main" val="4273203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Oval 21" descr="30%"/>
          <p:cNvSpPr>
            <a:spLocks noChangeArrowheads="1"/>
          </p:cNvSpPr>
          <p:nvPr/>
        </p:nvSpPr>
        <p:spPr bwMode="auto">
          <a:xfrm>
            <a:off x="827088" y="3357563"/>
            <a:ext cx="514350" cy="476250"/>
          </a:xfrm>
          <a:prstGeom prst="ellipse">
            <a:avLst/>
          </a:prstGeom>
          <a:pattFill prst="pct30">
            <a:fgClr>
              <a:srgbClr val="0000FF"/>
            </a:fgClr>
            <a:bgClr>
              <a:srgbClr val="FFFFFF"/>
            </a:bgClr>
          </a:pattFill>
          <a:ln w="9525">
            <a:solidFill>
              <a:srgbClr val="000000"/>
            </a:solidFill>
            <a:round/>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25956" name="Oval 26"/>
          <p:cNvSpPr>
            <a:spLocks noChangeArrowheads="1"/>
          </p:cNvSpPr>
          <p:nvPr/>
        </p:nvSpPr>
        <p:spPr bwMode="auto">
          <a:xfrm>
            <a:off x="2268538" y="2060575"/>
            <a:ext cx="276225" cy="266700"/>
          </a:xfrm>
          <a:prstGeom prst="ellipse">
            <a:avLst/>
          </a:prstGeom>
          <a:solidFill>
            <a:srgbClr val="0000FF"/>
          </a:solidFill>
          <a:ln w="9525">
            <a:solidFill>
              <a:srgbClr val="000000"/>
            </a:solidFill>
            <a:round/>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25957" name="Rectangle 23"/>
          <p:cNvSpPr>
            <a:spLocks noChangeArrowheads="1"/>
          </p:cNvSpPr>
          <p:nvPr/>
        </p:nvSpPr>
        <p:spPr bwMode="auto">
          <a:xfrm>
            <a:off x="3851275" y="1773238"/>
            <a:ext cx="171450" cy="152400"/>
          </a:xfrm>
          <a:prstGeom prst="rect">
            <a:avLst/>
          </a:prstGeom>
          <a:solidFill>
            <a:srgbClr val="0000FF"/>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25958" name="Oval 16"/>
          <p:cNvSpPr>
            <a:spLocks noChangeArrowheads="1"/>
          </p:cNvSpPr>
          <p:nvPr/>
        </p:nvSpPr>
        <p:spPr bwMode="auto">
          <a:xfrm>
            <a:off x="2339975" y="4724400"/>
            <a:ext cx="276225" cy="266700"/>
          </a:xfrm>
          <a:prstGeom prst="ellipse">
            <a:avLst/>
          </a:prstGeom>
          <a:solidFill>
            <a:srgbClr val="FF0000"/>
          </a:solidFill>
          <a:ln w="9525">
            <a:solidFill>
              <a:srgbClr val="000000"/>
            </a:solidFill>
            <a:round/>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25959" name="Rectangle 18"/>
          <p:cNvSpPr>
            <a:spLocks noChangeArrowheads="1"/>
          </p:cNvSpPr>
          <p:nvPr/>
        </p:nvSpPr>
        <p:spPr bwMode="auto">
          <a:xfrm>
            <a:off x="3851275" y="2349500"/>
            <a:ext cx="171450" cy="152400"/>
          </a:xfrm>
          <a:prstGeom prst="rect">
            <a:avLst/>
          </a:prstGeom>
          <a:solidFill>
            <a:srgbClr val="FF0000"/>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25960" name="Rectangle 13"/>
          <p:cNvSpPr>
            <a:spLocks noChangeArrowheads="1"/>
          </p:cNvSpPr>
          <p:nvPr/>
        </p:nvSpPr>
        <p:spPr bwMode="auto">
          <a:xfrm>
            <a:off x="3924300" y="5157788"/>
            <a:ext cx="171450" cy="152400"/>
          </a:xfrm>
          <a:prstGeom prst="rect">
            <a:avLst/>
          </a:prstGeom>
          <a:solidFill>
            <a:srgbClr val="FF0000"/>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25961" name="Line 20"/>
          <p:cNvSpPr>
            <a:spLocks noChangeShapeType="1"/>
          </p:cNvSpPr>
          <p:nvPr/>
        </p:nvSpPr>
        <p:spPr bwMode="auto">
          <a:xfrm>
            <a:off x="1403350" y="3644900"/>
            <a:ext cx="609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5962" name="Line 22"/>
          <p:cNvSpPr>
            <a:spLocks noChangeShapeType="1"/>
          </p:cNvSpPr>
          <p:nvPr/>
        </p:nvSpPr>
        <p:spPr bwMode="auto">
          <a:xfrm flipV="1">
            <a:off x="1979613" y="2420938"/>
            <a:ext cx="431800" cy="1254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5963" name="Line 19"/>
          <p:cNvSpPr>
            <a:spLocks noChangeShapeType="1"/>
          </p:cNvSpPr>
          <p:nvPr/>
        </p:nvSpPr>
        <p:spPr bwMode="auto">
          <a:xfrm>
            <a:off x="1979613" y="3644900"/>
            <a:ext cx="288925" cy="10080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5964" name="Line 17"/>
          <p:cNvSpPr>
            <a:spLocks noChangeShapeType="1"/>
          </p:cNvSpPr>
          <p:nvPr/>
        </p:nvSpPr>
        <p:spPr bwMode="auto">
          <a:xfrm flipV="1">
            <a:off x="3563938" y="4581525"/>
            <a:ext cx="409575" cy="2952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5965" name="Line 15"/>
          <p:cNvSpPr>
            <a:spLocks noChangeShapeType="1"/>
          </p:cNvSpPr>
          <p:nvPr/>
        </p:nvSpPr>
        <p:spPr bwMode="auto">
          <a:xfrm>
            <a:off x="3563938" y="4868863"/>
            <a:ext cx="409575" cy="2000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5966" name="Line 24"/>
          <p:cNvSpPr>
            <a:spLocks noChangeShapeType="1"/>
          </p:cNvSpPr>
          <p:nvPr/>
        </p:nvSpPr>
        <p:spPr bwMode="auto">
          <a:xfrm>
            <a:off x="2627313" y="2205038"/>
            <a:ext cx="9366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5967" name="Line 27"/>
          <p:cNvSpPr>
            <a:spLocks noChangeShapeType="1"/>
          </p:cNvSpPr>
          <p:nvPr/>
        </p:nvSpPr>
        <p:spPr bwMode="auto">
          <a:xfrm flipV="1">
            <a:off x="3563938" y="1989138"/>
            <a:ext cx="19050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5968" name="Line 25"/>
          <p:cNvSpPr>
            <a:spLocks noChangeShapeType="1"/>
          </p:cNvSpPr>
          <p:nvPr/>
        </p:nvSpPr>
        <p:spPr bwMode="auto">
          <a:xfrm>
            <a:off x="3563938" y="2205038"/>
            <a:ext cx="21590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5969" name="Line 12"/>
          <p:cNvSpPr>
            <a:spLocks noChangeShapeType="1"/>
          </p:cNvSpPr>
          <p:nvPr/>
        </p:nvSpPr>
        <p:spPr bwMode="auto">
          <a:xfrm>
            <a:off x="285750" y="5776913"/>
            <a:ext cx="54292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5970" name="Line 11"/>
          <p:cNvSpPr>
            <a:spLocks noChangeShapeType="1"/>
          </p:cNvSpPr>
          <p:nvPr/>
        </p:nvSpPr>
        <p:spPr bwMode="auto">
          <a:xfrm>
            <a:off x="971550" y="5776913"/>
            <a:ext cx="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5971" name="Rectangle 28"/>
          <p:cNvSpPr>
            <a:spLocks noChangeArrowheads="1"/>
          </p:cNvSpPr>
          <p:nvPr/>
        </p:nvSpPr>
        <p:spPr bwMode="auto">
          <a:xfrm>
            <a:off x="0" y="317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ru-RU" sz="1800" b="0"/>
          </a:p>
        </p:txBody>
      </p:sp>
      <p:sp>
        <p:nvSpPr>
          <p:cNvPr id="125972" name="Rectangle 29"/>
          <p:cNvSpPr>
            <a:spLocks noChangeArrowheads="1"/>
          </p:cNvSpPr>
          <p:nvPr/>
        </p:nvSpPr>
        <p:spPr bwMode="auto">
          <a:xfrm>
            <a:off x="4284663" y="1347788"/>
            <a:ext cx="1330325"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cs typeface="Times New Roman" panose="02020603050405020304" pitchFamily="18" charset="0"/>
              </a:rPr>
              <a:t>Con resultado</a:t>
            </a:r>
            <a:endParaRPr lang="es-ES" sz="1400" b="0"/>
          </a:p>
          <a:p>
            <a:endParaRPr lang="es-ES" sz="1400" b="0"/>
          </a:p>
        </p:txBody>
      </p:sp>
      <p:sp>
        <p:nvSpPr>
          <p:cNvPr id="125973" name="Rectangle 31"/>
          <p:cNvSpPr>
            <a:spLocks noChangeArrowheads="1"/>
          </p:cNvSpPr>
          <p:nvPr/>
        </p:nvSpPr>
        <p:spPr bwMode="auto">
          <a:xfrm>
            <a:off x="0" y="2719388"/>
            <a:ext cx="23637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600">
                <a:cs typeface="Times New Roman" panose="02020603050405020304" pitchFamily="18" charset="0"/>
              </a:rPr>
              <a:t>Sujetos que participan</a:t>
            </a:r>
            <a:endParaRPr lang="es-ES" sz="1600"/>
          </a:p>
          <a:p>
            <a:endParaRPr lang="es-ES" sz="1600"/>
          </a:p>
        </p:txBody>
      </p:sp>
      <p:sp>
        <p:nvSpPr>
          <p:cNvPr id="125974" name="Rectangle 32"/>
          <p:cNvSpPr>
            <a:spLocks noChangeArrowheads="1"/>
          </p:cNvSpPr>
          <p:nvPr/>
        </p:nvSpPr>
        <p:spPr bwMode="auto">
          <a:xfrm>
            <a:off x="0" y="2147888"/>
            <a:ext cx="184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
            </a:r>
            <a:br>
              <a:rPr lang="es-ES" sz="1800" b="0"/>
            </a:br>
            <a:endParaRPr lang="es-ES" sz="1800" b="0"/>
          </a:p>
          <a:p>
            <a:endParaRPr lang="es-ES" sz="1800" b="0"/>
          </a:p>
        </p:txBody>
      </p:sp>
      <p:sp>
        <p:nvSpPr>
          <p:cNvPr id="125975" name="Rectangle 33"/>
          <p:cNvSpPr>
            <a:spLocks noChangeArrowheads="1"/>
          </p:cNvSpPr>
          <p:nvPr/>
        </p:nvSpPr>
        <p:spPr bwMode="auto">
          <a:xfrm>
            <a:off x="4572000" y="3868738"/>
            <a:ext cx="132556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cs typeface="Times New Roman" panose="02020603050405020304" pitchFamily="18" charset="0"/>
              </a:rPr>
              <a:t>Con resultado</a:t>
            </a:r>
            <a:endParaRPr lang="es-ES" sz="1400" b="0"/>
          </a:p>
          <a:p>
            <a:endParaRPr lang="es-ES" sz="1400" b="0"/>
          </a:p>
        </p:txBody>
      </p:sp>
      <p:sp>
        <p:nvSpPr>
          <p:cNvPr id="125976" name="Rectangle 34"/>
          <p:cNvSpPr>
            <a:spLocks noChangeArrowheads="1"/>
          </p:cNvSpPr>
          <p:nvPr/>
        </p:nvSpPr>
        <p:spPr bwMode="auto">
          <a:xfrm>
            <a:off x="0" y="3613150"/>
            <a:ext cx="2270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MX" sz="1200">
              <a:solidFill>
                <a:srgbClr val="0000FF"/>
              </a:solidFill>
              <a:cs typeface="Times New Roman" panose="02020603050405020304" pitchFamily="18" charset="0"/>
            </a:endParaRPr>
          </a:p>
          <a:p>
            <a:r>
              <a:rPr lang="es-MX" sz="1200">
                <a:solidFill>
                  <a:srgbClr val="0000FF"/>
                </a:solidFill>
                <a:cs typeface="Times New Roman" panose="02020603050405020304" pitchFamily="18" charset="0"/>
              </a:rPr>
              <a:t> </a:t>
            </a:r>
            <a:endParaRPr lang="es-ES" sz="1100" b="0"/>
          </a:p>
          <a:p>
            <a:endParaRPr lang="es-ES" sz="1800" b="0"/>
          </a:p>
        </p:txBody>
      </p:sp>
      <p:sp>
        <p:nvSpPr>
          <p:cNvPr id="125977" name="Rectangle 35"/>
          <p:cNvSpPr>
            <a:spLocks noChangeArrowheads="1"/>
          </p:cNvSpPr>
          <p:nvPr/>
        </p:nvSpPr>
        <p:spPr bwMode="auto">
          <a:xfrm>
            <a:off x="1979613" y="4983163"/>
            <a:ext cx="11064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cs typeface="Times New Roman" panose="02020603050405020304" pitchFamily="18" charset="0"/>
              </a:rPr>
              <a:t>Controles</a:t>
            </a:r>
            <a:endParaRPr lang="es-ES" sz="1400"/>
          </a:p>
          <a:p>
            <a:endParaRPr lang="es-ES" sz="1400"/>
          </a:p>
        </p:txBody>
      </p:sp>
      <p:sp>
        <p:nvSpPr>
          <p:cNvPr id="125978" name="Rectangle 37"/>
          <p:cNvSpPr>
            <a:spLocks noChangeArrowheads="1"/>
          </p:cNvSpPr>
          <p:nvPr/>
        </p:nvSpPr>
        <p:spPr bwMode="auto">
          <a:xfrm>
            <a:off x="0" y="5430838"/>
            <a:ext cx="694848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
            </a:r>
            <a:br>
              <a:rPr lang="es-ES" sz="1800" b="0"/>
            </a:br>
            <a:endParaRPr lang="es-ES" sz="1800" b="0"/>
          </a:p>
          <a:p>
            <a:r>
              <a:rPr lang="es-MX" sz="1200">
                <a:solidFill>
                  <a:srgbClr val="0000FF"/>
                </a:solidFill>
                <a:cs typeface="Times New Roman" panose="02020603050405020304" pitchFamily="18" charset="0"/>
              </a:rPr>
              <a:t>    </a:t>
            </a:r>
            <a:r>
              <a:rPr lang="es-MX" sz="1400">
                <a:cs typeface="Times New Roman" panose="02020603050405020304" pitchFamily="18" charset="0"/>
              </a:rPr>
              <a:t>Comienzo del estudio                                                                Tiempo</a:t>
            </a:r>
            <a:endParaRPr lang="es-ES" sz="1400" b="0"/>
          </a:p>
          <a:p>
            <a:endParaRPr lang="es-ES" sz="1200" b="0"/>
          </a:p>
        </p:txBody>
      </p:sp>
      <p:sp>
        <p:nvSpPr>
          <p:cNvPr id="125979" name="Line 38"/>
          <p:cNvSpPr>
            <a:spLocks noChangeShapeType="1"/>
          </p:cNvSpPr>
          <p:nvPr/>
        </p:nvSpPr>
        <p:spPr bwMode="auto">
          <a:xfrm>
            <a:off x="2700338" y="4868863"/>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5980" name="Rectangle 39"/>
          <p:cNvSpPr>
            <a:spLocks noChangeArrowheads="1"/>
          </p:cNvSpPr>
          <p:nvPr/>
        </p:nvSpPr>
        <p:spPr bwMode="auto">
          <a:xfrm>
            <a:off x="3995738" y="4365625"/>
            <a:ext cx="171450" cy="152400"/>
          </a:xfrm>
          <a:prstGeom prst="rect">
            <a:avLst/>
          </a:prstGeom>
          <a:solidFill>
            <a:srgbClr val="0000FF"/>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25981" name="Rectangle 40"/>
          <p:cNvSpPr>
            <a:spLocks noChangeArrowheads="1"/>
          </p:cNvSpPr>
          <p:nvPr/>
        </p:nvSpPr>
        <p:spPr bwMode="auto">
          <a:xfrm>
            <a:off x="4572000" y="4911725"/>
            <a:ext cx="13255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cs typeface="Times New Roman" panose="02020603050405020304" pitchFamily="18" charset="0"/>
              </a:rPr>
              <a:t>Sin resultado</a:t>
            </a:r>
            <a:endParaRPr lang="es-ES" sz="1400" b="0"/>
          </a:p>
          <a:p>
            <a:endParaRPr lang="es-ES" sz="1400" b="0"/>
          </a:p>
        </p:txBody>
      </p:sp>
      <p:sp>
        <p:nvSpPr>
          <p:cNvPr id="125982" name="Rectangle 41"/>
          <p:cNvSpPr>
            <a:spLocks noChangeArrowheads="1"/>
          </p:cNvSpPr>
          <p:nvPr/>
        </p:nvSpPr>
        <p:spPr bwMode="auto">
          <a:xfrm>
            <a:off x="4284663" y="2103438"/>
            <a:ext cx="1325562"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cs typeface="Times New Roman" panose="02020603050405020304" pitchFamily="18" charset="0"/>
              </a:rPr>
              <a:t>Sin resultado</a:t>
            </a:r>
            <a:endParaRPr lang="es-ES" sz="1400" b="0"/>
          </a:p>
          <a:p>
            <a:endParaRPr lang="es-ES" sz="1400" b="0"/>
          </a:p>
        </p:txBody>
      </p:sp>
      <p:sp>
        <p:nvSpPr>
          <p:cNvPr id="125983" name="Text Box 42"/>
          <p:cNvSpPr txBox="1">
            <a:spLocks noChangeArrowheads="1"/>
          </p:cNvSpPr>
          <p:nvPr/>
        </p:nvSpPr>
        <p:spPr bwMode="auto">
          <a:xfrm>
            <a:off x="1643063" y="1500188"/>
            <a:ext cx="1581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400"/>
              <a:t>Intervención o experimento</a:t>
            </a:r>
            <a:endParaRPr lang="es-ES" sz="1400"/>
          </a:p>
        </p:txBody>
      </p:sp>
      <p:sp>
        <p:nvSpPr>
          <p:cNvPr id="32" name="Rectangle 2"/>
          <p:cNvSpPr txBox="1">
            <a:spLocks noChangeArrowheads="1"/>
          </p:cNvSpPr>
          <p:nvPr/>
        </p:nvSpPr>
        <p:spPr>
          <a:xfrm>
            <a:off x="588963" y="321469"/>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experimentales</a:t>
            </a:r>
          </a:p>
        </p:txBody>
      </p:sp>
    </p:spTree>
    <p:extLst>
      <p:ext uri="{BB962C8B-B14F-4D97-AF65-F5344CB8AC3E}">
        <p14:creationId xmlns:p14="http://schemas.microsoft.com/office/powerpoint/2010/main" val="3905990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4294967295"/>
          </p:nvPr>
        </p:nvSpPr>
        <p:spPr>
          <a:xfrm>
            <a:off x="395536" y="1484784"/>
            <a:ext cx="8229600" cy="5095875"/>
          </a:xfrm>
        </p:spPr>
        <p:txBody>
          <a:bodyPr/>
          <a:lstStyle/>
          <a:p>
            <a:pPr algn="just"/>
            <a:r>
              <a:rPr lang="es-MX" sz="2000" dirty="0" smtClean="0">
                <a:latin typeface="+mj-lt"/>
              </a:rPr>
              <a:t>Abierto: cuando </a:t>
            </a:r>
            <a:r>
              <a:rPr lang="es-MX" sz="2000" dirty="0">
                <a:latin typeface="+mj-lt"/>
              </a:rPr>
              <a:t>todos las personas participantes tienen acceso </a:t>
            </a:r>
            <a:r>
              <a:rPr lang="es-MX" sz="2000" dirty="0" smtClean="0">
                <a:latin typeface="+mj-lt"/>
              </a:rPr>
              <a:t>a las informaciones </a:t>
            </a:r>
            <a:r>
              <a:rPr lang="es-MX" sz="2000" dirty="0">
                <a:latin typeface="+mj-lt"/>
              </a:rPr>
              <a:t>que indican  la </a:t>
            </a:r>
            <a:r>
              <a:rPr lang="es-MX" sz="2000" dirty="0" smtClean="0">
                <a:latin typeface="+mj-lt"/>
              </a:rPr>
              <a:t>distribución </a:t>
            </a:r>
            <a:r>
              <a:rPr lang="es-MX" sz="2000" dirty="0">
                <a:latin typeface="+mj-lt"/>
              </a:rPr>
              <a:t>de los dos </a:t>
            </a:r>
            <a:r>
              <a:rPr lang="es-MX" sz="2000" dirty="0" smtClean="0">
                <a:latin typeface="+mj-lt"/>
              </a:rPr>
              <a:t>grupos: experimental </a:t>
            </a:r>
            <a:r>
              <a:rPr lang="es-MX" sz="2000" dirty="0">
                <a:latin typeface="+mj-lt"/>
              </a:rPr>
              <a:t>y </a:t>
            </a:r>
            <a:r>
              <a:rPr lang="es-MX" sz="2000" dirty="0" smtClean="0">
                <a:latin typeface="+mj-lt"/>
              </a:rPr>
              <a:t>control</a:t>
            </a:r>
          </a:p>
          <a:p>
            <a:pPr marL="0" indent="0" algn="just">
              <a:buNone/>
            </a:pPr>
            <a:endParaRPr lang="es-MX" sz="2000" dirty="0" smtClean="0">
              <a:latin typeface="+mj-lt"/>
            </a:endParaRPr>
          </a:p>
          <a:p>
            <a:pPr algn="just"/>
            <a:r>
              <a:rPr lang="es-MX" sz="2000" dirty="0" smtClean="0">
                <a:latin typeface="+mj-lt"/>
              </a:rPr>
              <a:t>Simple ciego: </a:t>
            </a:r>
            <a:r>
              <a:rPr lang="es-MX" sz="2000" b="0" dirty="0">
                <a:latin typeface="+mj-lt"/>
              </a:rPr>
              <a:t>(el paciente, pero no el investigador/médico, desconoce el grupo al que ha sido asignado, es decir, ignora cuál de los posibles tratamientos recibe</a:t>
            </a:r>
            <a:r>
              <a:rPr lang="es-MX" sz="2000" b="0" dirty="0" smtClean="0">
                <a:latin typeface="+mj-lt"/>
              </a:rPr>
              <a:t>)</a:t>
            </a:r>
          </a:p>
          <a:p>
            <a:pPr marL="0" indent="0" algn="just">
              <a:buNone/>
            </a:pPr>
            <a:endParaRPr lang="es-MX" sz="2000" b="0" dirty="0" smtClean="0">
              <a:latin typeface="+mj-lt"/>
            </a:endParaRPr>
          </a:p>
          <a:p>
            <a:pPr algn="just"/>
            <a:r>
              <a:rPr lang="es-MX" sz="2000" dirty="0" smtClean="0">
                <a:latin typeface="+mj-lt"/>
              </a:rPr>
              <a:t>Doble ciego: </a:t>
            </a:r>
            <a:r>
              <a:rPr lang="es-MX" sz="2000" b="0" dirty="0" smtClean="0">
                <a:latin typeface="+mj-lt"/>
              </a:rPr>
              <a:t>(</a:t>
            </a:r>
            <a:r>
              <a:rPr lang="es-MX" sz="2000" b="0" dirty="0">
                <a:latin typeface="+mj-lt"/>
              </a:rPr>
              <a:t>investigador/médico y paciente desconocen el grupo de asignación de este </a:t>
            </a:r>
            <a:r>
              <a:rPr lang="es-MX" sz="2000" b="0" dirty="0" smtClean="0">
                <a:latin typeface="+mj-lt"/>
              </a:rPr>
              <a:t>último)</a:t>
            </a:r>
          </a:p>
          <a:p>
            <a:pPr marL="0" indent="0" algn="just">
              <a:buNone/>
            </a:pPr>
            <a:endParaRPr lang="es-MX" sz="2000" b="0" dirty="0" smtClean="0">
              <a:latin typeface="+mj-lt"/>
            </a:endParaRPr>
          </a:p>
          <a:p>
            <a:pPr algn="just"/>
            <a:r>
              <a:rPr lang="es-MX" sz="2000" dirty="0">
                <a:latin typeface="+mj-lt"/>
              </a:rPr>
              <a:t>T</a:t>
            </a:r>
            <a:r>
              <a:rPr lang="es-MX" sz="2000" dirty="0" smtClean="0">
                <a:latin typeface="+mj-lt"/>
              </a:rPr>
              <a:t>riple ciego: </a:t>
            </a:r>
            <a:r>
              <a:rPr lang="es-MX" sz="2000" b="0" dirty="0">
                <a:latin typeface="+mj-lt"/>
              </a:rPr>
              <a:t>(cuando también el análisis y evaluación de los datos se hace sin conocer la identidad de los grupos)</a:t>
            </a:r>
            <a:endParaRPr lang="es-ES" sz="2000" b="0" dirty="0">
              <a:latin typeface="+mj-lt"/>
            </a:endParaRPr>
          </a:p>
        </p:txBody>
      </p:sp>
      <p:sp>
        <p:nvSpPr>
          <p:cNvPr id="4" name="Rectangle 2"/>
          <p:cNvSpPr txBox="1">
            <a:spLocks noChangeArrowheads="1"/>
          </p:cNvSpPr>
          <p:nvPr/>
        </p:nvSpPr>
        <p:spPr>
          <a:xfrm>
            <a:off x="611560"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Técnicas de enmascaramiento </a:t>
            </a:r>
          </a:p>
        </p:txBody>
      </p:sp>
    </p:spTree>
    <p:extLst>
      <p:ext uri="{BB962C8B-B14F-4D97-AF65-F5344CB8AC3E}">
        <p14:creationId xmlns:p14="http://schemas.microsoft.com/office/powerpoint/2010/main" val="2860009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4294967295"/>
          </p:nvPr>
        </p:nvSpPr>
        <p:spPr>
          <a:xfrm>
            <a:off x="395536" y="1484784"/>
            <a:ext cx="8229600" cy="5095875"/>
          </a:xfrm>
        </p:spPr>
        <p:txBody>
          <a:bodyPr/>
          <a:lstStyle/>
          <a:p>
            <a:pPr algn="just">
              <a:buClr>
                <a:schemeClr val="tx1"/>
              </a:buClr>
              <a:buFont typeface="Wingdings" panose="05000000000000000000" pitchFamily="2" charset="2"/>
              <a:buChar char="q"/>
            </a:pPr>
            <a:r>
              <a:rPr lang="es-MX" sz="2000" dirty="0" err="1" smtClean="0">
                <a:latin typeface="+mj-lt"/>
              </a:rPr>
              <a:t>Monocéntrico</a:t>
            </a:r>
            <a:endParaRPr lang="es-MX" sz="2000" dirty="0" smtClean="0">
              <a:latin typeface="+mj-lt"/>
            </a:endParaRPr>
          </a:p>
          <a:p>
            <a:pPr marL="355600" indent="0" algn="just">
              <a:buClr>
                <a:schemeClr val="tx1"/>
              </a:buClr>
              <a:buNone/>
            </a:pPr>
            <a:r>
              <a:rPr lang="es-MX" sz="2000" dirty="0" smtClean="0">
                <a:latin typeface="+mj-lt"/>
              </a:rPr>
              <a:t>Todo el estudio se realiza en un mismo centro.</a:t>
            </a:r>
          </a:p>
          <a:p>
            <a:pPr marL="0" indent="0" algn="just">
              <a:buClr>
                <a:schemeClr val="tx1"/>
              </a:buClr>
              <a:buNone/>
            </a:pPr>
            <a:endParaRPr lang="es-MX" sz="2000" dirty="0">
              <a:latin typeface="+mj-lt"/>
            </a:endParaRPr>
          </a:p>
          <a:p>
            <a:pPr algn="just">
              <a:buClr>
                <a:schemeClr val="tx1"/>
              </a:buClr>
              <a:buFont typeface="Wingdings" panose="05000000000000000000" pitchFamily="2" charset="2"/>
              <a:buChar char="q"/>
            </a:pPr>
            <a:r>
              <a:rPr lang="es-MX" sz="2000" dirty="0" err="1" smtClean="0">
                <a:latin typeface="+mj-lt"/>
              </a:rPr>
              <a:t>Multicéntrico</a:t>
            </a:r>
            <a:endParaRPr lang="es-MX" sz="2000" dirty="0" smtClean="0">
              <a:latin typeface="+mj-lt"/>
            </a:endParaRPr>
          </a:p>
          <a:p>
            <a:pPr marL="355600" indent="0" algn="just">
              <a:buClr>
                <a:schemeClr val="tx1"/>
              </a:buClr>
              <a:buNone/>
            </a:pPr>
            <a:r>
              <a:rPr lang="es-MX" sz="2000" dirty="0" smtClean="0">
                <a:latin typeface="+mj-lt"/>
              </a:rPr>
              <a:t>Se distribuye la muestra de estudio entre diferentes centros de investigación (hospitales, institutos de investigación, policlínicas, universidades, etc.).</a:t>
            </a:r>
            <a:endParaRPr lang="es-MX" sz="2000" dirty="0">
              <a:latin typeface="+mj-lt"/>
            </a:endParaRPr>
          </a:p>
        </p:txBody>
      </p:sp>
      <p:sp>
        <p:nvSpPr>
          <p:cNvPr id="4" name="Rectangle 2"/>
          <p:cNvSpPr txBox="1">
            <a:spLocks noChangeArrowheads="1"/>
          </p:cNvSpPr>
          <p:nvPr/>
        </p:nvSpPr>
        <p:spPr>
          <a:xfrm>
            <a:off x="611560"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smtClean="0">
                <a:latin typeface="Times New Roman" panose="02020603050405020304" pitchFamily="18" charset="0"/>
                <a:cs typeface="Times New Roman" panose="02020603050405020304" pitchFamily="18" charset="0"/>
              </a:rPr>
              <a:t>Centros  </a:t>
            </a:r>
            <a:r>
              <a:rPr lang="es-ES_tradnl" dirty="0">
                <a:latin typeface="Times New Roman" panose="02020603050405020304" pitchFamily="18" charset="0"/>
                <a:cs typeface="Times New Roman" panose="02020603050405020304" pitchFamily="18" charset="0"/>
              </a:rPr>
              <a:t>o unidades participantes</a:t>
            </a:r>
          </a:p>
        </p:txBody>
      </p:sp>
    </p:spTree>
    <p:extLst>
      <p:ext uri="{BB962C8B-B14F-4D97-AF65-F5344CB8AC3E}">
        <p14:creationId xmlns:p14="http://schemas.microsoft.com/office/powerpoint/2010/main" val="163331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4294967295"/>
          </p:nvPr>
        </p:nvSpPr>
        <p:spPr>
          <a:xfrm>
            <a:off x="179512" y="1268760"/>
            <a:ext cx="8856984" cy="4943475"/>
          </a:xfrm>
        </p:spPr>
        <p:txBody>
          <a:bodyPr/>
          <a:lstStyle/>
          <a:p>
            <a:r>
              <a:rPr lang="es-ES" b="0" dirty="0" smtClean="0"/>
              <a:t>Existen las pruebas clínicas con autocontroles.</a:t>
            </a:r>
          </a:p>
          <a:p>
            <a:pPr marL="0" indent="0">
              <a:buNone/>
            </a:pPr>
            <a:endParaRPr lang="es-ES" b="0" dirty="0" smtClean="0"/>
          </a:p>
          <a:p>
            <a:r>
              <a:rPr lang="es-ES" b="0" dirty="0" smtClean="0"/>
              <a:t>El propio grupo actúa como grupo control.</a:t>
            </a:r>
          </a:p>
          <a:p>
            <a:pPr marL="0" indent="0">
              <a:buNone/>
            </a:pPr>
            <a:endParaRPr lang="es-ES" b="0" dirty="0" smtClean="0"/>
          </a:p>
          <a:p>
            <a:r>
              <a:rPr lang="es-ES" b="0" dirty="0" smtClean="0"/>
              <a:t>Se miden los efectos antes-después sobre el mismo grupo.</a:t>
            </a:r>
          </a:p>
          <a:p>
            <a:endParaRPr lang="es-ES" b="0" dirty="0"/>
          </a:p>
        </p:txBody>
      </p:sp>
      <p:sp>
        <p:nvSpPr>
          <p:cNvPr id="4" name="Rectangle 2"/>
          <p:cNvSpPr txBox="1">
            <a:spLocks noChangeArrowheads="1"/>
          </p:cNvSpPr>
          <p:nvPr/>
        </p:nvSpPr>
        <p:spPr>
          <a:xfrm>
            <a:off x="611560" y="260648"/>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Estudios experimentales: diseño con autocontrol</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51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4294967295"/>
          </p:nvPr>
        </p:nvSpPr>
        <p:spPr>
          <a:xfrm>
            <a:off x="179512" y="1304925"/>
            <a:ext cx="8712968" cy="4943475"/>
          </a:xfrm>
        </p:spPr>
        <p:txBody>
          <a:bodyPr/>
          <a:lstStyle/>
          <a:p>
            <a:pPr algn="just"/>
            <a:r>
              <a:rPr lang="es-MX" b="0" dirty="0"/>
              <a:t>Existen los diseños cruzados donde se administra una intervención al grupo experimental y otra intervención al grupo control. </a:t>
            </a:r>
            <a:endParaRPr lang="es-MX" b="0" dirty="0" smtClean="0"/>
          </a:p>
          <a:p>
            <a:pPr marL="0" indent="0" algn="just">
              <a:buNone/>
            </a:pPr>
            <a:endParaRPr lang="es-MX" b="0" dirty="0"/>
          </a:p>
          <a:p>
            <a:pPr algn="just"/>
            <a:r>
              <a:rPr lang="es-MX" b="0" dirty="0"/>
              <a:t>Después se les suspende la intervención, dejando un lapso (periodo de lavado) sin ella, y luego se cambian las intervenciones.</a:t>
            </a:r>
            <a:endParaRPr lang="es-ES" b="0" dirty="0"/>
          </a:p>
        </p:txBody>
      </p:sp>
      <p:sp>
        <p:nvSpPr>
          <p:cNvPr id="4" name="Rectangle 2"/>
          <p:cNvSpPr txBox="1">
            <a:spLocks noChangeArrowheads="1"/>
          </p:cNvSpPr>
          <p:nvPr/>
        </p:nvSpPr>
        <p:spPr>
          <a:xfrm>
            <a:off x="611560"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experimentales: diseños cruzados</a:t>
            </a:r>
          </a:p>
        </p:txBody>
      </p:sp>
    </p:spTree>
    <p:extLst>
      <p:ext uri="{BB962C8B-B14F-4D97-AF65-F5344CB8AC3E}">
        <p14:creationId xmlns:p14="http://schemas.microsoft.com/office/powerpoint/2010/main" val="15213677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Oval 35" descr="30%"/>
          <p:cNvSpPr>
            <a:spLocks noChangeArrowheads="1"/>
          </p:cNvSpPr>
          <p:nvPr/>
        </p:nvSpPr>
        <p:spPr bwMode="auto">
          <a:xfrm>
            <a:off x="684213" y="3429000"/>
            <a:ext cx="514350" cy="476250"/>
          </a:xfrm>
          <a:prstGeom prst="ellipse">
            <a:avLst/>
          </a:prstGeom>
          <a:pattFill prst="pct30">
            <a:fgClr>
              <a:srgbClr val="0000FF"/>
            </a:fgClr>
            <a:bgClr>
              <a:srgbClr val="FFFFFF"/>
            </a:bgClr>
          </a:pattFill>
          <a:ln w="9525">
            <a:solidFill>
              <a:srgbClr val="000000"/>
            </a:solidFill>
            <a:round/>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52" name="Oval 43"/>
          <p:cNvSpPr>
            <a:spLocks noChangeArrowheads="1"/>
          </p:cNvSpPr>
          <p:nvPr/>
        </p:nvSpPr>
        <p:spPr bwMode="auto">
          <a:xfrm>
            <a:off x="1476375" y="2781300"/>
            <a:ext cx="276225" cy="266700"/>
          </a:xfrm>
          <a:prstGeom prst="ellipse">
            <a:avLst/>
          </a:prstGeom>
          <a:solidFill>
            <a:srgbClr val="0000FF"/>
          </a:solidFill>
          <a:ln w="9525">
            <a:solidFill>
              <a:srgbClr val="000000"/>
            </a:solidFill>
            <a:round/>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53" name="Rectangle 39"/>
          <p:cNvSpPr>
            <a:spLocks noChangeArrowheads="1"/>
          </p:cNvSpPr>
          <p:nvPr/>
        </p:nvSpPr>
        <p:spPr bwMode="auto">
          <a:xfrm>
            <a:off x="2484438" y="3284538"/>
            <a:ext cx="171450" cy="152400"/>
          </a:xfrm>
          <a:prstGeom prst="rect">
            <a:avLst/>
          </a:prstGeom>
          <a:solidFill>
            <a:srgbClr val="0000FF"/>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54" name="Oval 25"/>
          <p:cNvSpPr>
            <a:spLocks noChangeArrowheads="1"/>
          </p:cNvSpPr>
          <p:nvPr/>
        </p:nvSpPr>
        <p:spPr bwMode="auto">
          <a:xfrm>
            <a:off x="1476375" y="4221163"/>
            <a:ext cx="276225" cy="266700"/>
          </a:xfrm>
          <a:prstGeom prst="ellipse">
            <a:avLst/>
          </a:prstGeom>
          <a:solidFill>
            <a:srgbClr val="FF0000"/>
          </a:solidFill>
          <a:ln w="9525">
            <a:solidFill>
              <a:srgbClr val="000000"/>
            </a:solidFill>
            <a:round/>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55" name="Rectangle 27"/>
          <p:cNvSpPr>
            <a:spLocks noChangeArrowheads="1"/>
          </p:cNvSpPr>
          <p:nvPr/>
        </p:nvSpPr>
        <p:spPr bwMode="auto">
          <a:xfrm>
            <a:off x="2484438" y="3933825"/>
            <a:ext cx="171450" cy="152400"/>
          </a:xfrm>
          <a:prstGeom prst="rect">
            <a:avLst/>
          </a:prstGeom>
          <a:solidFill>
            <a:srgbClr val="FF0000"/>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56" name="Rectangle 22"/>
          <p:cNvSpPr>
            <a:spLocks noChangeArrowheads="1"/>
          </p:cNvSpPr>
          <p:nvPr/>
        </p:nvSpPr>
        <p:spPr bwMode="auto">
          <a:xfrm>
            <a:off x="2484438" y="4581525"/>
            <a:ext cx="171450" cy="152400"/>
          </a:xfrm>
          <a:prstGeom prst="rect">
            <a:avLst/>
          </a:prstGeom>
          <a:solidFill>
            <a:srgbClr val="FF0000"/>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57" name="Line 36"/>
          <p:cNvSpPr>
            <a:spLocks noChangeShapeType="1"/>
          </p:cNvSpPr>
          <p:nvPr/>
        </p:nvSpPr>
        <p:spPr bwMode="auto">
          <a:xfrm flipV="1">
            <a:off x="1908175" y="2492375"/>
            <a:ext cx="576263" cy="43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58" name="Line 33"/>
          <p:cNvSpPr>
            <a:spLocks noChangeShapeType="1"/>
          </p:cNvSpPr>
          <p:nvPr/>
        </p:nvSpPr>
        <p:spPr bwMode="auto">
          <a:xfrm>
            <a:off x="1908175" y="2924175"/>
            <a:ext cx="503238" cy="2174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59" name="Line 52"/>
          <p:cNvSpPr>
            <a:spLocks noChangeShapeType="1"/>
          </p:cNvSpPr>
          <p:nvPr/>
        </p:nvSpPr>
        <p:spPr bwMode="auto">
          <a:xfrm flipV="1">
            <a:off x="1258888" y="3141663"/>
            <a:ext cx="288925" cy="3238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60" name="Line 45"/>
          <p:cNvSpPr>
            <a:spLocks noChangeShapeType="1"/>
          </p:cNvSpPr>
          <p:nvPr/>
        </p:nvSpPr>
        <p:spPr bwMode="auto">
          <a:xfrm>
            <a:off x="1258888" y="3860800"/>
            <a:ext cx="288925" cy="2889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61" name="Line 5"/>
          <p:cNvSpPr>
            <a:spLocks noChangeShapeType="1"/>
          </p:cNvSpPr>
          <p:nvPr/>
        </p:nvSpPr>
        <p:spPr bwMode="auto">
          <a:xfrm>
            <a:off x="827088" y="5661025"/>
            <a:ext cx="66246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62" name="Line 4"/>
          <p:cNvSpPr>
            <a:spLocks noChangeShapeType="1"/>
          </p:cNvSpPr>
          <p:nvPr/>
        </p:nvSpPr>
        <p:spPr bwMode="auto">
          <a:xfrm>
            <a:off x="900113" y="5516563"/>
            <a:ext cx="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63" name="Line 16"/>
          <p:cNvSpPr>
            <a:spLocks noChangeShapeType="1"/>
          </p:cNvSpPr>
          <p:nvPr/>
        </p:nvSpPr>
        <p:spPr bwMode="auto">
          <a:xfrm>
            <a:off x="3924300" y="5445125"/>
            <a:ext cx="142875" cy="288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64" name="Line 7"/>
          <p:cNvSpPr>
            <a:spLocks noChangeShapeType="1"/>
          </p:cNvSpPr>
          <p:nvPr/>
        </p:nvSpPr>
        <p:spPr bwMode="auto">
          <a:xfrm>
            <a:off x="3419475" y="5445125"/>
            <a:ext cx="152400" cy="295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65" name="Line 9"/>
          <p:cNvSpPr>
            <a:spLocks noChangeShapeType="1"/>
          </p:cNvSpPr>
          <p:nvPr/>
        </p:nvSpPr>
        <p:spPr bwMode="auto">
          <a:xfrm>
            <a:off x="3635375" y="5445125"/>
            <a:ext cx="123825" cy="295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66" name="Line 17"/>
          <p:cNvSpPr>
            <a:spLocks noChangeShapeType="1"/>
          </p:cNvSpPr>
          <p:nvPr/>
        </p:nvSpPr>
        <p:spPr bwMode="auto">
          <a:xfrm flipV="1">
            <a:off x="3924300" y="5445125"/>
            <a:ext cx="142875" cy="288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67" name="Line 6"/>
          <p:cNvSpPr>
            <a:spLocks noChangeShapeType="1"/>
          </p:cNvSpPr>
          <p:nvPr/>
        </p:nvSpPr>
        <p:spPr bwMode="auto">
          <a:xfrm flipV="1">
            <a:off x="3419475" y="5445125"/>
            <a:ext cx="152400" cy="295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68" name="Line 8"/>
          <p:cNvSpPr>
            <a:spLocks noChangeShapeType="1"/>
          </p:cNvSpPr>
          <p:nvPr/>
        </p:nvSpPr>
        <p:spPr bwMode="auto">
          <a:xfrm flipV="1">
            <a:off x="3635375" y="5445125"/>
            <a:ext cx="123825" cy="295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69" name="Rectangle 48"/>
          <p:cNvSpPr>
            <a:spLocks noChangeArrowheads="1"/>
          </p:cNvSpPr>
          <p:nvPr/>
        </p:nvSpPr>
        <p:spPr bwMode="auto">
          <a:xfrm>
            <a:off x="2411413" y="2205038"/>
            <a:ext cx="171450" cy="152400"/>
          </a:xfrm>
          <a:prstGeom prst="rect">
            <a:avLst/>
          </a:prstGeom>
          <a:solidFill>
            <a:srgbClr val="0000FF"/>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70" name="Line 49"/>
          <p:cNvSpPr>
            <a:spLocks noChangeShapeType="1"/>
          </p:cNvSpPr>
          <p:nvPr/>
        </p:nvSpPr>
        <p:spPr bwMode="auto">
          <a:xfrm>
            <a:off x="3348038" y="2133600"/>
            <a:ext cx="0" cy="13668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71" name="Line 50"/>
          <p:cNvSpPr>
            <a:spLocks noChangeShapeType="1"/>
          </p:cNvSpPr>
          <p:nvPr/>
        </p:nvSpPr>
        <p:spPr bwMode="auto">
          <a:xfrm flipH="1">
            <a:off x="2843213" y="2133600"/>
            <a:ext cx="504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72" name="Line 37"/>
          <p:cNvSpPr>
            <a:spLocks noChangeShapeType="1"/>
          </p:cNvSpPr>
          <p:nvPr/>
        </p:nvSpPr>
        <p:spPr bwMode="auto">
          <a:xfrm flipH="1">
            <a:off x="2987675" y="3500438"/>
            <a:ext cx="323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73" name="Line 29"/>
          <p:cNvSpPr>
            <a:spLocks noChangeShapeType="1"/>
          </p:cNvSpPr>
          <p:nvPr/>
        </p:nvSpPr>
        <p:spPr bwMode="auto">
          <a:xfrm>
            <a:off x="3348038" y="3860800"/>
            <a:ext cx="0" cy="9366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74" name="Line 18"/>
          <p:cNvSpPr>
            <a:spLocks noChangeShapeType="1"/>
          </p:cNvSpPr>
          <p:nvPr/>
        </p:nvSpPr>
        <p:spPr bwMode="auto">
          <a:xfrm flipH="1">
            <a:off x="3059113" y="4797425"/>
            <a:ext cx="288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75" name="Line 28"/>
          <p:cNvSpPr>
            <a:spLocks noChangeShapeType="1"/>
          </p:cNvSpPr>
          <p:nvPr/>
        </p:nvSpPr>
        <p:spPr bwMode="auto">
          <a:xfrm>
            <a:off x="3059113" y="3860800"/>
            <a:ext cx="266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76" name="Oval 46"/>
          <p:cNvSpPr>
            <a:spLocks noChangeArrowheads="1"/>
          </p:cNvSpPr>
          <p:nvPr/>
        </p:nvSpPr>
        <p:spPr bwMode="auto">
          <a:xfrm>
            <a:off x="4859338" y="2708275"/>
            <a:ext cx="276225" cy="266700"/>
          </a:xfrm>
          <a:prstGeom prst="ellipse">
            <a:avLst/>
          </a:prstGeom>
          <a:solidFill>
            <a:srgbClr val="0000FF"/>
          </a:solidFill>
          <a:ln w="9525">
            <a:solidFill>
              <a:srgbClr val="000000"/>
            </a:solidFill>
            <a:round/>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77" name="Oval 30"/>
          <p:cNvSpPr>
            <a:spLocks noChangeArrowheads="1"/>
          </p:cNvSpPr>
          <p:nvPr/>
        </p:nvSpPr>
        <p:spPr bwMode="auto">
          <a:xfrm>
            <a:off x="4932363" y="4292600"/>
            <a:ext cx="276225" cy="266700"/>
          </a:xfrm>
          <a:prstGeom prst="ellipse">
            <a:avLst/>
          </a:prstGeom>
          <a:solidFill>
            <a:srgbClr val="FF0000"/>
          </a:solidFill>
          <a:ln w="9525">
            <a:solidFill>
              <a:srgbClr val="000000"/>
            </a:solidFill>
            <a:round/>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78" name="Line 38"/>
          <p:cNvSpPr>
            <a:spLocks noChangeShapeType="1"/>
          </p:cNvSpPr>
          <p:nvPr/>
        </p:nvSpPr>
        <p:spPr bwMode="auto">
          <a:xfrm flipV="1">
            <a:off x="3348038" y="2997200"/>
            <a:ext cx="1439862" cy="1352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79" name="Line 47"/>
          <p:cNvSpPr>
            <a:spLocks noChangeShapeType="1"/>
          </p:cNvSpPr>
          <p:nvPr/>
        </p:nvSpPr>
        <p:spPr bwMode="auto">
          <a:xfrm>
            <a:off x="3348038" y="2492375"/>
            <a:ext cx="1511300" cy="18002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80" name="Rectangle 51"/>
          <p:cNvSpPr>
            <a:spLocks noChangeArrowheads="1"/>
          </p:cNvSpPr>
          <p:nvPr/>
        </p:nvSpPr>
        <p:spPr bwMode="auto">
          <a:xfrm>
            <a:off x="6516688" y="2205038"/>
            <a:ext cx="171450" cy="152400"/>
          </a:xfrm>
          <a:prstGeom prst="rect">
            <a:avLst/>
          </a:prstGeom>
          <a:solidFill>
            <a:srgbClr val="0000FF"/>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81" name="Rectangle 42"/>
          <p:cNvSpPr>
            <a:spLocks noChangeArrowheads="1"/>
          </p:cNvSpPr>
          <p:nvPr/>
        </p:nvSpPr>
        <p:spPr bwMode="auto">
          <a:xfrm>
            <a:off x="6516688" y="3141663"/>
            <a:ext cx="171450" cy="152400"/>
          </a:xfrm>
          <a:prstGeom prst="rect">
            <a:avLst/>
          </a:prstGeom>
          <a:solidFill>
            <a:srgbClr val="0000FF"/>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82" name="Rectangle 31"/>
          <p:cNvSpPr>
            <a:spLocks noChangeArrowheads="1"/>
          </p:cNvSpPr>
          <p:nvPr/>
        </p:nvSpPr>
        <p:spPr bwMode="auto">
          <a:xfrm>
            <a:off x="6588125" y="3860800"/>
            <a:ext cx="171450" cy="152400"/>
          </a:xfrm>
          <a:prstGeom prst="rect">
            <a:avLst/>
          </a:prstGeom>
          <a:solidFill>
            <a:srgbClr val="FF0000"/>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83" name="Rectangle 19"/>
          <p:cNvSpPr>
            <a:spLocks noChangeArrowheads="1"/>
          </p:cNvSpPr>
          <p:nvPr/>
        </p:nvSpPr>
        <p:spPr bwMode="auto">
          <a:xfrm>
            <a:off x="6588125" y="4724400"/>
            <a:ext cx="171450" cy="152400"/>
          </a:xfrm>
          <a:prstGeom prst="rect">
            <a:avLst/>
          </a:prstGeom>
          <a:solidFill>
            <a:srgbClr val="FF0000"/>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0084" name="Line 12"/>
          <p:cNvSpPr>
            <a:spLocks noChangeShapeType="1"/>
          </p:cNvSpPr>
          <p:nvPr/>
        </p:nvSpPr>
        <p:spPr bwMode="auto">
          <a:xfrm>
            <a:off x="5364163" y="5516563"/>
            <a:ext cx="161925" cy="238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85" name="Line 13"/>
          <p:cNvSpPr>
            <a:spLocks noChangeShapeType="1"/>
          </p:cNvSpPr>
          <p:nvPr/>
        </p:nvSpPr>
        <p:spPr bwMode="auto">
          <a:xfrm>
            <a:off x="5651500" y="5516563"/>
            <a:ext cx="133350" cy="238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86" name="Line 10"/>
          <p:cNvSpPr>
            <a:spLocks noChangeShapeType="1"/>
          </p:cNvSpPr>
          <p:nvPr/>
        </p:nvSpPr>
        <p:spPr bwMode="auto">
          <a:xfrm>
            <a:off x="5940425" y="5516563"/>
            <a:ext cx="114300" cy="292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87" name="Line 11"/>
          <p:cNvSpPr>
            <a:spLocks noChangeShapeType="1"/>
          </p:cNvSpPr>
          <p:nvPr/>
        </p:nvSpPr>
        <p:spPr bwMode="auto">
          <a:xfrm flipV="1">
            <a:off x="5364163" y="5516563"/>
            <a:ext cx="161925" cy="238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88" name="Line 14"/>
          <p:cNvSpPr>
            <a:spLocks noChangeShapeType="1"/>
          </p:cNvSpPr>
          <p:nvPr/>
        </p:nvSpPr>
        <p:spPr bwMode="auto">
          <a:xfrm flipV="1">
            <a:off x="5651500" y="5516563"/>
            <a:ext cx="133350" cy="2365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89" name="Line 15"/>
          <p:cNvSpPr>
            <a:spLocks noChangeShapeType="1"/>
          </p:cNvSpPr>
          <p:nvPr/>
        </p:nvSpPr>
        <p:spPr bwMode="auto">
          <a:xfrm flipV="1">
            <a:off x="5940425" y="5516563"/>
            <a:ext cx="114300" cy="238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90" name="Line 40"/>
          <p:cNvSpPr>
            <a:spLocks noChangeShapeType="1"/>
          </p:cNvSpPr>
          <p:nvPr/>
        </p:nvSpPr>
        <p:spPr bwMode="auto">
          <a:xfrm flipV="1">
            <a:off x="5219700" y="2781300"/>
            <a:ext cx="6000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91" name="Line 53"/>
          <p:cNvSpPr>
            <a:spLocks noChangeShapeType="1"/>
          </p:cNvSpPr>
          <p:nvPr/>
        </p:nvSpPr>
        <p:spPr bwMode="auto">
          <a:xfrm flipV="1">
            <a:off x="5795963" y="2420938"/>
            <a:ext cx="576262" cy="365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92" name="Line 41"/>
          <p:cNvSpPr>
            <a:spLocks noChangeShapeType="1"/>
          </p:cNvSpPr>
          <p:nvPr/>
        </p:nvSpPr>
        <p:spPr bwMode="auto">
          <a:xfrm>
            <a:off x="5795963" y="2781300"/>
            <a:ext cx="647700" cy="2873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93" name="Line 24"/>
          <p:cNvSpPr>
            <a:spLocks noChangeShapeType="1"/>
          </p:cNvSpPr>
          <p:nvPr/>
        </p:nvSpPr>
        <p:spPr bwMode="auto">
          <a:xfrm>
            <a:off x="6156325" y="4437063"/>
            <a:ext cx="360363"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94" name="Line 32"/>
          <p:cNvSpPr>
            <a:spLocks noChangeShapeType="1"/>
          </p:cNvSpPr>
          <p:nvPr/>
        </p:nvSpPr>
        <p:spPr bwMode="auto">
          <a:xfrm flipV="1">
            <a:off x="6156325" y="4076700"/>
            <a:ext cx="360363" cy="3667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95" name="Line 23"/>
          <p:cNvSpPr>
            <a:spLocks noChangeShapeType="1"/>
          </p:cNvSpPr>
          <p:nvPr/>
        </p:nvSpPr>
        <p:spPr bwMode="auto">
          <a:xfrm flipV="1">
            <a:off x="5364163" y="4437063"/>
            <a:ext cx="80962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96" name="Rectangle 56"/>
          <p:cNvSpPr>
            <a:spLocks noChangeArrowheads="1"/>
          </p:cNvSpPr>
          <p:nvPr/>
        </p:nvSpPr>
        <p:spPr bwMode="auto">
          <a:xfrm>
            <a:off x="574675" y="2300288"/>
            <a:ext cx="1476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rgbClr val="0000FF"/>
                </a:solidFill>
                <a:cs typeface="Times New Roman" panose="02020603050405020304" pitchFamily="18" charset="0"/>
              </a:rPr>
              <a:t>Grupo experimental                                                   </a:t>
            </a:r>
            <a:endParaRPr lang="es-ES" b="0"/>
          </a:p>
        </p:txBody>
      </p:sp>
      <p:sp>
        <p:nvSpPr>
          <p:cNvPr id="130097" name="Rectangle 57"/>
          <p:cNvSpPr>
            <a:spLocks noChangeArrowheads="1"/>
          </p:cNvSpPr>
          <p:nvPr/>
        </p:nvSpPr>
        <p:spPr bwMode="auto">
          <a:xfrm>
            <a:off x="5076825" y="1412875"/>
            <a:ext cx="4770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endParaRPr lang="es-ES" sz="1100" b="0"/>
          </a:p>
          <a:p>
            <a:endParaRPr lang="es-ES" sz="1800" b="0"/>
          </a:p>
        </p:txBody>
      </p:sp>
      <p:sp>
        <p:nvSpPr>
          <p:cNvPr id="130098" name="Rectangle 58"/>
          <p:cNvSpPr>
            <a:spLocks noChangeArrowheads="1"/>
          </p:cNvSpPr>
          <p:nvPr/>
        </p:nvSpPr>
        <p:spPr bwMode="auto">
          <a:xfrm>
            <a:off x="0" y="2879725"/>
            <a:ext cx="1439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400">
                <a:solidFill>
                  <a:srgbClr val="0000FF"/>
                </a:solidFill>
                <a:cs typeface="Times New Roman" panose="02020603050405020304" pitchFamily="18" charset="0"/>
              </a:rPr>
              <a:t>Sujetos que </a:t>
            </a:r>
          </a:p>
          <a:p>
            <a:pPr eaLnBrk="1" hangingPunct="1"/>
            <a:r>
              <a:rPr lang="es-MX" sz="1400">
                <a:solidFill>
                  <a:srgbClr val="0000FF"/>
                </a:solidFill>
                <a:cs typeface="Times New Roman" panose="02020603050405020304" pitchFamily="18" charset="0"/>
              </a:rPr>
              <a:t>participan                 </a:t>
            </a:r>
            <a:endParaRPr lang="es-ES" sz="1300" b="0"/>
          </a:p>
          <a:p>
            <a:endParaRPr lang="es-ES" b="0"/>
          </a:p>
        </p:txBody>
      </p:sp>
      <p:sp>
        <p:nvSpPr>
          <p:cNvPr id="130099" name="Rectangle 59"/>
          <p:cNvSpPr>
            <a:spLocks noChangeArrowheads="1"/>
          </p:cNvSpPr>
          <p:nvPr/>
        </p:nvSpPr>
        <p:spPr bwMode="auto">
          <a:xfrm>
            <a:off x="1908175" y="3198813"/>
            <a:ext cx="16557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rgbClr val="0000FF"/>
                </a:solidFill>
                <a:cs typeface="Times New Roman" panose="02020603050405020304" pitchFamily="18" charset="0"/>
              </a:rPr>
              <a:t>Sin resultado</a:t>
            </a:r>
            <a:r>
              <a:rPr lang="es-MX" sz="1200">
                <a:solidFill>
                  <a:srgbClr val="0000FF"/>
                </a:solidFill>
                <a:cs typeface="Times New Roman" panose="02020603050405020304" pitchFamily="18" charset="0"/>
              </a:rPr>
              <a:t>                                                                </a:t>
            </a:r>
            <a:endParaRPr lang="es-ES" sz="1800" b="0"/>
          </a:p>
        </p:txBody>
      </p:sp>
      <p:sp>
        <p:nvSpPr>
          <p:cNvPr id="130100" name="Rectangle 62"/>
          <p:cNvSpPr>
            <a:spLocks noChangeArrowheads="1"/>
          </p:cNvSpPr>
          <p:nvPr/>
        </p:nvSpPr>
        <p:spPr bwMode="auto">
          <a:xfrm>
            <a:off x="971550" y="4335463"/>
            <a:ext cx="1101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chemeClr val="accent2"/>
                </a:solidFill>
                <a:cs typeface="Times New Roman" panose="02020603050405020304" pitchFamily="18" charset="0"/>
              </a:rPr>
              <a:t>Controles</a:t>
            </a:r>
            <a:endParaRPr lang="es-ES" sz="1300" b="0">
              <a:solidFill>
                <a:schemeClr val="accent2"/>
              </a:solidFill>
            </a:endParaRPr>
          </a:p>
          <a:p>
            <a:endParaRPr lang="es-ES" b="0">
              <a:solidFill>
                <a:schemeClr val="accent2"/>
              </a:solidFill>
            </a:endParaRPr>
          </a:p>
        </p:txBody>
      </p:sp>
      <p:sp>
        <p:nvSpPr>
          <p:cNvPr id="130101" name="Rectangle 64"/>
          <p:cNvSpPr>
            <a:spLocks noChangeArrowheads="1"/>
          </p:cNvSpPr>
          <p:nvPr/>
        </p:nvSpPr>
        <p:spPr bwMode="auto">
          <a:xfrm>
            <a:off x="1979613" y="4567238"/>
            <a:ext cx="15128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chemeClr val="accent2"/>
                </a:solidFill>
                <a:cs typeface="Times New Roman" panose="02020603050405020304" pitchFamily="18" charset="0"/>
              </a:rPr>
              <a:t>Sin resultado</a:t>
            </a:r>
            <a:r>
              <a:rPr lang="es-MX" sz="1200">
                <a:solidFill>
                  <a:srgbClr val="0000FF"/>
                </a:solidFill>
                <a:cs typeface="Times New Roman" panose="02020603050405020304" pitchFamily="18" charset="0"/>
              </a:rPr>
              <a:t>                  </a:t>
            </a:r>
            <a:endParaRPr lang="es-ES" sz="1800" b="0"/>
          </a:p>
        </p:txBody>
      </p:sp>
      <p:sp>
        <p:nvSpPr>
          <p:cNvPr id="130102" name="Rectangle 65"/>
          <p:cNvSpPr>
            <a:spLocks noChangeArrowheads="1"/>
          </p:cNvSpPr>
          <p:nvPr/>
        </p:nvSpPr>
        <p:spPr bwMode="auto">
          <a:xfrm>
            <a:off x="6084888" y="4911725"/>
            <a:ext cx="15128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chemeClr val="accent2"/>
                </a:solidFill>
                <a:cs typeface="Times New Roman" panose="02020603050405020304" pitchFamily="18" charset="0"/>
              </a:rPr>
              <a:t>Sin resultado  </a:t>
            </a:r>
            <a:endParaRPr lang="es-ES" sz="1300" b="0">
              <a:solidFill>
                <a:schemeClr val="accent2"/>
              </a:solidFill>
            </a:endParaRPr>
          </a:p>
          <a:p>
            <a:endParaRPr lang="es-ES" b="0">
              <a:solidFill>
                <a:schemeClr val="accent2"/>
              </a:solidFill>
            </a:endParaRPr>
          </a:p>
        </p:txBody>
      </p:sp>
      <p:sp>
        <p:nvSpPr>
          <p:cNvPr id="130103" name="Rectangle 67"/>
          <p:cNvSpPr>
            <a:spLocks noChangeArrowheads="1"/>
          </p:cNvSpPr>
          <p:nvPr/>
        </p:nvSpPr>
        <p:spPr bwMode="auto">
          <a:xfrm>
            <a:off x="1835150" y="1614488"/>
            <a:ext cx="16557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rgbClr val="0000FF"/>
                </a:solidFill>
                <a:cs typeface="Times New Roman" panose="02020603050405020304" pitchFamily="18" charset="0"/>
              </a:rPr>
              <a:t>Con resultado                                                                </a:t>
            </a:r>
            <a:endParaRPr lang="es-ES" b="0"/>
          </a:p>
        </p:txBody>
      </p:sp>
      <p:sp>
        <p:nvSpPr>
          <p:cNvPr id="130104" name="Rectangle 68"/>
          <p:cNvSpPr>
            <a:spLocks noChangeArrowheads="1"/>
          </p:cNvSpPr>
          <p:nvPr/>
        </p:nvSpPr>
        <p:spPr bwMode="auto">
          <a:xfrm>
            <a:off x="1692275" y="3629025"/>
            <a:ext cx="1512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400">
                <a:solidFill>
                  <a:schemeClr val="accent2"/>
                </a:solidFill>
                <a:cs typeface="Times New Roman" panose="02020603050405020304" pitchFamily="18" charset="0"/>
              </a:rPr>
              <a:t>Con resultado</a:t>
            </a:r>
            <a:r>
              <a:rPr lang="es-MX" sz="1200">
                <a:solidFill>
                  <a:srgbClr val="0000FF"/>
                </a:solidFill>
                <a:cs typeface="Times New Roman" panose="02020603050405020304" pitchFamily="18" charset="0"/>
              </a:rPr>
              <a:t>                  </a:t>
            </a:r>
            <a:endParaRPr lang="es-ES" sz="1800" b="0"/>
          </a:p>
        </p:txBody>
      </p:sp>
      <p:sp>
        <p:nvSpPr>
          <p:cNvPr id="130105" name="Rectangle 69"/>
          <p:cNvSpPr>
            <a:spLocks noChangeArrowheads="1"/>
          </p:cNvSpPr>
          <p:nvPr/>
        </p:nvSpPr>
        <p:spPr bwMode="auto">
          <a:xfrm>
            <a:off x="3779838" y="4460875"/>
            <a:ext cx="2232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chemeClr val="accent2"/>
                </a:solidFill>
                <a:cs typeface="Times New Roman" panose="02020603050405020304" pitchFamily="18" charset="0"/>
              </a:rPr>
              <a:t>Grupo experimental</a:t>
            </a:r>
            <a:r>
              <a:rPr lang="es-MX" sz="1400">
                <a:solidFill>
                  <a:srgbClr val="0000FF"/>
                </a:solidFill>
                <a:cs typeface="Times New Roman" panose="02020603050405020304" pitchFamily="18" charset="0"/>
              </a:rPr>
              <a:t>                                                   </a:t>
            </a:r>
            <a:endParaRPr lang="es-ES" b="0"/>
          </a:p>
        </p:txBody>
      </p:sp>
      <p:sp>
        <p:nvSpPr>
          <p:cNvPr id="130106" name="Rectangle 70"/>
          <p:cNvSpPr>
            <a:spLocks noChangeArrowheads="1"/>
          </p:cNvSpPr>
          <p:nvPr/>
        </p:nvSpPr>
        <p:spPr bwMode="auto">
          <a:xfrm>
            <a:off x="5795963" y="1685925"/>
            <a:ext cx="15128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rgbClr val="4F38DC"/>
                </a:solidFill>
                <a:cs typeface="Times New Roman" panose="02020603050405020304" pitchFamily="18" charset="0"/>
              </a:rPr>
              <a:t>Con resultado</a:t>
            </a:r>
            <a:r>
              <a:rPr lang="es-MX" sz="1400">
                <a:solidFill>
                  <a:srgbClr val="0000FF"/>
                </a:solidFill>
                <a:cs typeface="Times New Roman" panose="02020603050405020304" pitchFamily="18" charset="0"/>
              </a:rPr>
              <a:t>                  </a:t>
            </a:r>
            <a:endParaRPr lang="es-ES" b="0"/>
          </a:p>
        </p:txBody>
      </p:sp>
      <p:sp>
        <p:nvSpPr>
          <p:cNvPr id="130107" name="Rectangle 71"/>
          <p:cNvSpPr>
            <a:spLocks noChangeArrowheads="1"/>
          </p:cNvSpPr>
          <p:nvPr/>
        </p:nvSpPr>
        <p:spPr bwMode="auto">
          <a:xfrm>
            <a:off x="5940425" y="3054350"/>
            <a:ext cx="15128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rgbClr val="4F38DC"/>
                </a:solidFill>
                <a:cs typeface="Times New Roman" panose="02020603050405020304" pitchFamily="18" charset="0"/>
              </a:rPr>
              <a:t>Sin resultado</a:t>
            </a:r>
            <a:r>
              <a:rPr lang="es-MX" sz="1400">
                <a:solidFill>
                  <a:srgbClr val="0000FF"/>
                </a:solidFill>
                <a:cs typeface="Times New Roman" panose="02020603050405020304" pitchFamily="18" charset="0"/>
              </a:rPr>
              <a:t>                  </a:t>
            </a:r>
            <a:endParaRPr lang="es-ES" b="0"/>
          </a:p>
        </p:txBody>
      </p:sp>
      <p:sp>
        <p:nvSpPr>
          <p:cNvPr id="130108" name="Rectangle 72"/>
          <p:cNvSpPr>
            <a:spLocks noChangeArrowheads="1"/>
          </p:cNvSpPr>
          <p:nvPr/>
        </p:nvSpPr>
        <p:spPr bwMode="auto">
          <a:xfrm>
            <a:off x="6011863" y="3343275"/>
            <a:ext cx="15128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chemeClr val="accent2"/>
                </a:solidFill>
                <a:cs typeface="Times New Roman" panose="02020603050405020304" pitchFamily="18" charset="0"/>
              </a:rPr>
              <a:t>Con resultado</a:t>
            </a:r>
            <a:r>
              <a:rPr lang="es-MX" sz="1400">
                <a:solidFill>
                  <a:srgbClr val="0000FF"/>
                </a:solidFill>
                <a:cs typeface="Times New Roman" panose="02020603050405020304" pitchFamily="18" charset="0"/>
              </a:rPr>
              <a:t>                  </a:t>
            </a:r>
            <a:endParaRPr lang="es-ES" b="0"/>
          </a:p>
        </p:txBody>
      </p:sp>
      <p:sp>
        <p:nvSpPr>
          <p:cNvPr id="130109" name="Rectangle 73"/>
          <p:cNvSpPr>
            <a:spLocks noChangeArrowheads="1"/>
          </p:cNvSpPr>
          <p:nvPr/>
        </p:nvSpPr>
        <p:spPr bwMode="auto">
          <a:xfrm>
            <a:off x="4427538" y="2103438"/>
            <a:ext cx="1101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rgbClr val="4F38DC"/>
                </a:solidFill>
                <a:cs typeface="Times New Roman" panose="02020603050405020304" pitchFamily="18" charset="0"/>
              </a:rPr>
              <a:t>Controles</a:t>
            </a:r>
            <a:endParaRPr lang="es-ES" sz="1300" b="0">
              <a:solidFill>
                <a:srgbClr val="4F38DC"/>
              </a:solidFill>
            </a:endParaRPr>
          </a:p>
          <a:p>
            <a:endParaRPr lang="es-ES" b="0">
              <a:solidFill>
                <a:srgbClr val="4F38DC"/>
              </a:solidFill>
            </a:endParaRPr>
          </a:p>
        </p:txBody>
      </p:sp>
      <p:sp>
        <p:nvSpPr>
          <p:cNvPr id="130110" name="Line 74"/>
          <p:cNvSpPr>
            <a:spLocks noChangeShapeType="1"/>
          </p:cNvSpPr>
          <p:nvPr/>
        </p:nvSpPr>
        <p:spPr bwMode="auto">
          <a:xfrm flipV="1">
            <a:off x="1908175" y="4149725"/>
            <a:ext cx="5762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111" name="Line 75"/>
          <p:cNvSpPr>
            <a:spLocks noChangeShapeType="1"/>
          </p:cNvSpPr>
          <p:nvPr/>
        </p:nvSpPr>
        <p:spPr bwMode="auto">
          <a:xfrm>
            <a:off x="1908175" y="4365625"/>
            <a:ext cx="503238"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112" name="Text Box 76"/>
          <p:cNvSpPr txBox="1">
            <a:spLocks noChangeArrowheads="1"/>
          </p:cNvSpPr>
          <p:nvPr/>
        </p:nvSpPr>
        <p:spPr bwMode="auto">
          <a:xfrm>
            <a:off x="0" y="5805488"/>
            <a:ext cx="1584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600"/>
              <a:t>Inicio del estudio</a:t>
            </a:r>
            <a:endParaRPr lang="es-ES" sz="1600"/>
          </a:p>
        </p:txBody>
      </p:sp>
      <p:sp>
        <p:nvSpPr>
          <p:cNvPr id="130113" name="Text Box 77"/>
          <p:cNvSpPr txBox="1">
            <a:spLocks noChangeArrowheads="1"/>
          </p:cNvSpPr>
          <p:nvPr/>
        </p:nvSpPr>
        <p:spPr bwMode="auto">
          <a:xfrm>
            <a:off x="2916238" y="5805488"/>
            <a:ext cx="1439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600"/>
              <a:t>Intervención</a:t>
            </a:r>
            <a:endParaRPr lang="es-ES" sz="1600"/>
          </a:p>
        </p:txBody>
      </p:sp>
      <p:sp>
        <p:nvSpPr>
          <p:cNvPr id="130114" name="Text Box 78"/>
          <p:cNvSpPr txBox="1">
            <a:spLocks noChangeArrowheads="1"/>
          </p:cNvSpPr>
          <p:nvPr/>
        </p:nvSpPr>
        <p:spPr bwMode="auto">
          <a:xfrm>
            <a:off x="4859338" y="5805488"/>
            <a:ext cx="1441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600"/>
              <a:t>Intervención</a:t>
            </a:r>
            <a:endParaRPr lang="es-ES" sz="1600"/>
          </a:p>
        </p:txBody>
      </p:sp>
      <p:sp>
        <p:nvSpPr>
          <p:cNvPr id="130115" name="Text Box 79"/>
          <p:cNvSpPr txBox="1">
            <a:spLocks noChangeArrowheads="1"/>
          </p:cNvSpPr>
          <p:nvPr/>
        </p:nvSpPr>
        <p:spPr bwMode="auto">
          <a:xfrm>
            <a:off x="6804025" y="5734050"/>
            <a:ext cx="1296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1600"/>
              <a:t>Tiempo</a:t>
            </a:r>
            <a:endParaRPr lang="es-ES" sz="1600"/>
          </a:p>
        </p:txBody>
      </p:sp>
      <p:sp>
        <p:nvSpPr>
          <p:cNvPr id="68" name="Rectangle 2"/>
          <p:cNvSpPr txBox="1">
            <a:spLocks noChangeArrowheads="1"/>
          </p:cNvSpPr>
          <p:nvPr/>
        </p:nvSpPr>
        <p:spPr>
          <a:xfrm>
            <a:off x="574675" y="28877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experimentales cruzados</a:t>
            </a:r>
          </a:p>
        </p:txBody>
      </p:sp>
    </p:spTree>
    <p:extLst>
      <p:ext uri="{BB962C8B-B14F-4D97-AF65-F5344CB8AC3E}">
        <p14:creationId xmlns:p14="http://schemas.microsoft.com/office/powerpoint/2010/main" val="1990148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4294967295"/>
          </p:nvPr>
        </p:nvSpPr>
        <p:spPr>
          <a:xfrm>
            <a:off x="467544" y="1412776"/>
            <a:ext cx="8229600" cy="5095875"/>
          </a:xfrm>
        </p:spPr>
        <p:txBody>
          <a:bodyPr/>
          <a:lstStyle/>
          <a:p>
            <a:pPr algn="just"/>
            <a:r>
              <a:rPr lang="es-MX" sz="2800" b="0" dirty="0">
                <a:latin typeface="+mj-lt"/>
              </a:rPr>
              <a:t>Hay pruebas clínicas con controles externos</a:t>
            </a:r>
            <a:r>
              <a:rPr lang="es-MX" sz="2800" b="0" dirty="0" smtClean="0">
                <a:latin typeface="+mj-lt"/>
              </a:rPr>
              <a:t>.</a:t>
            </a:r>
          </a:p>
          <a:p>
            <a:pPr marL="0" indent="0" algn="just">
              <a:buNone/>
            </a:pPr>
            <a:endParaRPr lang="es-MX" sz="2800" b="0" dirty="0">
              <a:latin typeface="+mj-lt"/>
            </a:endParaRPr>
          </a:p>
          <a:p>
            <a:pPr algn="just"/>
            <a:r>
              <a:rPr lang="es-MX" sz="2800" b="0" dirty="0">
                <a:latin typeface="+mj-lt"/>
              </a:rPr>
              <a:t>Se comparan los resultados con los de otro investigador o de un estudio previo</a:t>
            </a:r>
            <a:r>
              <a:rPr lang="es-MX" sz="2800" b="0" dirty="0" smtClean="0">
                <a:latin typeface="+mj-lt"/>
              </a:rPr>
              <a:t>.</a:t>
            </a:r>
          </a:p>
          <a:p>
            <a:pPr marL="0" indent="0" algn="just">
              <a:buNone/>
            </a:pPr>
            <a:endParaRPr lang="es-MX" sz="2800" b="0" dirty="0">
              <a:latin typeface="+mj-lt"/>
            </a:endParaRPr>
          </a:p>
          <a:p>
            <a:pPr algn="just"/>
            <a:r>
              <a:rPr lang="es-MX" sz="2800" b="0" dirty="0">
                <a:latin typeface="+mj-lt"/>
              </a:rPr>
              <a:t>También se les llama </a:t>
            </a:r>
            <a:r>
              <a:rPr lang="es-MX" sz="2800" dirty="0">
                <a:latin typeface="+mj-lt"/>
              </a:rPr>
              <a:t>controles históricos</a:t>
            </a:r>
            <a:r>
              <a:rPr lang="es-MX" sz="2800" b="0" dirty="0">
                <a:latin typeface="+mj-lt"/>
              </a:rPr>
              <a:t>.</a:t>
            </a:r>
          </a:p>
          <a:p>
            <a:pPr marL="541338" lvl="1" indent="-185738" algn="just">
              <a:buClr>
                <a:schemeClr val="folHlink"/>
              </a:buClr>
              <a:buSzPct val="90000"/>
            </a:pPr>
            <a:r>
              <a:rPr lang="es-MX" dirty="0"/>
              <a:t>Los controles históricos se utilizan en estudios preliminares, antes de realizar el estudio típico, ya que constituyen una evidencia a favor de hacer la intervención.</a:t>
            </a:r>
          </a:p>
          <a:p>
            <a:pPr algn="just">
              <a:buFont typeface="Wingdings" panose="05000000000000000000" pitchFamily="2" charset="2"/>
              <a:buNone/>
            </a:pPr>
            <a:endParaRPr lang="es-ES" b="0" dirty="0">
              <a:latin typeface="+mj-lt"/>
            </a:endParaRPr>
          </a:p>
        </p:txBody>
      </p:sp>
      <p:sp>
        <p:nvSpPr>
          <p:cNvPr id="4" name="Rectangle 2"/>
          <p:cNvSpPr txBox="1">
            <a:spLocks noChangeArrowheads="1"/>
          </p:cNvSpPr>
          <p:nvPr/>
        </p:nvSpPr>
        <p:spPr>
          <a:xfrm>
            <a:off x="899592" y="-27384"/>
            <a:ext cx="7056784"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experimentales: controles externos o históricos</a:t>
            </a:r>
          </a:p>
        </p:txBody>
      </p:sp>
    </p:spTree>
    <p:extLst>
      <p:ext uri="{BB962C8B-B14F-4D97-AF65-F5344CB8AC3E}">
        <p14:creationId xmlns:p14="http://schemas.microsoft.com/office/powerpoint/2010/main" val="35467873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Oval 19"/>
          <p:cNvSpPr>
            <a:spLocks noChangeArrowheads="1"/>
          </p:cNvSpPr>
          <p:nvPr/>
        </p:nvSpPr>
        <p:spPr bwMode="auto">
          <a:xfrm>
            <a:off x="1042988" y="2924175"/>
            <a:ext cx="276225" cy="266700"/>
          </a:xfrm>
          <a:prstGeom prst="ellipse">
            <a:avLst/>
          </a:prstGeom>
          <a:solidFill>
            <a:srgbClr val="0000FF"/>
          </a:solidFill>
          <a:ln w="9525">
            <a:solidFill>
              <a:srgbClr val="000000"/>
            </a:solidFill>
            <a:round/>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2100" name="Line 18"/>
          <p:cNvSpPr>
            <a:spLocks noChangeShapeType="1"/>
          </p:cNvSpPr>
          <p:nvPr/>
        </p:nvSpPr>
        <p:spPr bwMode="auto">
          <a:xfrm flipV="1">
            <a:off x="1403350" y="3068638"/>
            <a:ext cx="10572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01" name="Rectangle 21"/>
          <p:cNvSpPr>
            <a:spLocks noChangeArrowheads="1"/>
          </p:cNvSpPr>
          <p:nvPr/>
        </p:nvSpPr>
        <p:spPr bwMode="auto">
          <a:xfrm>
            <a:off x="2916238" y="3357563"/>
            <a:ext cx="171450" cy="152400"/>
          </a:xfrm>
          <a:prstGeom prst="rect">
            <a:avLst/>
          </a:prstGeom>
          <a:solidFill>
            <a:srgbClr val="0000FF"/>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2102" name="Rectangle 17"/>
          <p:cNvSpPr>
            <a:spLocks noChangeArrowheads="1"/>
          </p:cNvSpPr>
          <p:nvPr/>
        </p:nvSpPr>
        <p:spPr bwMode="auto">
          <a:xfrm>
            <a:off x="2916238" y="2492375"/>
            <a:ext cx="171450" cy="152400"/>
          </a:xfrm>
          <a:prstGeom prst="rect">
            <a:avLst/>
          </a:prstGeom>
          <a:solidFill>
            <a:srgbClr val="0000FF"/>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2103" name="Line 20"/>
          <p:cNvSpPr>
            <a:spLocks noChangeShapeType="1"/>
          </p:cNvSpPr>
          <p:nvPr/>
        </p:nvSpPr>
        <p:spPr bwMode="auto">
          <a:xfrm flipV="1">
            <a:off x="2411413" y="2781300"/>
            <a:ext cx="431800" cy="2873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2104" name="Line 16"/>
          <p:cNvSpPr>
            <a:spLocks noChangeShapeType="1"/>
          </p:cNvSpPr>
          <p:nvPr/>
        </p:nvSpPr>
        <p:spPr bwMode="auto">
          <a:xfrm>
            <a:off x="2411413" y="3068638"/>
            <a:ext cx="288925" cy="3603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2105" name="Rectangle 14"/>
          <p:cNvSpPr>
            <a:spLocks noChangeArrowheads="1"/>
          </p:cNvSpPr>
          <p:nvPr/>
        </p:nvSpPr>
        <p:spPr bwMode="auto">
          <a:xfrm>
            <a:off x="3276600" y="5516563"/>
            <a:ext cx="171450" cy="152400"/>
          </a:xfrm>
          <a:prstGeom prst="rect">
            <a:avLst/>
          </a:prstGeom>
          <a:solidFill>
            <a:srgbClr val="FF0000"/>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2106" name="Rectangle 15"/>
          <p:cNvSpPr>
            <a:spLocks noChangeArrowheads="1"/>
          </p:cNvSpPr>
          <p:nvPr/>
        </p:nvSpPr>
        <p:spPr bwMode="auto">
          <a:xfrm>
            <a:off x="3276600" y="4365625"/>
            <a:ext cx="171450" cy="152400"/>
          </a:xfrm>
          <a:prstGeom prst="rect">
            <a:avLst/>
          </a:prstGeom>
          <a:solidFill>
            <a:srgbClr val="FF0000"/>
          </a:solidFill>
          <a:ln w="9525">
            <a:solidFill>
              <a:srgbClr val="000000"/>
            </a:solidFill>
            <a:miter lim="800000"/>
            <a:headEnd/>
            <a:tailEnd/>
          </a:ln>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s-ES" sz="1800" b="0"/>
          </a:p>
        </p:txBody>
      </p:sp>
      <p:sp>
        <p:nvSpPr>
          <p:cNvPr id="132107" name="Line 12"/>
          <p:cNvSpPr>
            <a:spLocks noChangeShapeType="1"/>
          </p:cNvSpPr>
          <p:nvPr/>
        </p:nvSpPr>
        <p:spPr bwMode="auto">
          <a:xfrm>
            <a:off x="2627313" y="4437063"/>
            <a:ext cx="0" cy="11826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08" name="Line 13"/>
          <p:cNvSpPr>
            <a:spLocks noChangeShapeType="1"/>
          </p:cNvSpPr>
          <p:nvPr/>
        </p:nvSpPr>
        <p:spPr bwMode="auto">
          <a:xfrm>
            <a:off x="2627313" y="4437063"/>
            <a:ext cx="5429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2109" name="Line 10"/>
          <p:cNvSpPr>
            <a:spLocks noChangeShapeType="1"/>
          </p:cNvSpPr>
          <p:nvPr/>
        </p:nvSpPr>
        <p:spPr bwMode="auto">
          <a:xfrm>
            <a:off x="2627313" y="5589588"/>
            <a:ext cx="5429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2110" name="Line 11"/>
          <p:cNvSpPr>
            <a:spLocks noChangeShapeType="1"/>
          </p:cNvSpPr>
          <p:nvPr/>
        </p:nvSpPr>
        <p:spPr bwMode="auto">
          <a:xfrm flipH="1">
            <a:off x="2268538" y="5157788"/>
            <a:ext cx="352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1" name="Line 5"/>
          <p:cNvSpPr>
            <a:spLocks noChangeShapeType="1"/>
          </p:cNvSpPr>
          <p:nvPr/>
        </p:nvSpPr>
        <p:spPr bwMode="auto">
          <a:xfrm>
            <a:off x="468313" y="6021388"/>
            <a:ext cx="54292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2112" name="Line 4"/>
          <p:cNvSpPr>
            <a:spLocks noChangeShapeType="1"/>
          </p:cNvSpPr>
          <p:nvPr/>
        </p:nvSpPr>
        <p:spPr bwMode="auto">
          <a:xfrm>
            <a:off x="1187450" y="6021388"/>
            <a:ext cx="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3" name="Line 9"/>
          <p:cNvSpPr>
            <a:spLocks noChangeShapeType="1"/>
          </p:cNvSpPr>
          <p:nvPr/>
        </p:nvSpPr>
        <p:spPr bwMode="auto">
          <a:xfrm>
            <a:off x="1979613" y="5876925"/>
            <a:ext cx="171450" cy="295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4" name="Line 7"/>
          <p:cNvSpPr>
            <a:spLocks noChangeShapeType="1"/>
          </p:cNvSpPr>
          <p:nvPr/>
        </p:nvSpPr>
        <p:spPr bwMode="auto">
          <a:xfrm>
            <a:off x="1692275" y="5876925"/>
            <a:ext cx="152400" cy="295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5" name="Line 8"/>
          <p:cNvSpPr>
            <a:spLocks noChangeShapeType="1"/>
          </p:cNvSpPr>
          <p:nvPr/>
        </p:nvSpPr>
        <p:spPr bwMode="auto">
          <a:xfrm flipV="1">
            <a:off x="1979613" y="5876925"/>
            <a:ext cx="171450" cy="295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6" name="Line 6"/>
          <p:cNvSpPr>
            <a:spLocks noChangeShapeType="1"/>
          </p:cNvSpPr>
          <p:nvPr/>
        </p:nvSpPr>
        <p:spPr bwMode="auto">
          <a:xfrm flipV="1">
            <a:off x="1692275" y="5876925"/>
            <a:ext cx="152400" cy="295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7" name="Rectangle 23"/>
          <p:cNvSpPr>
            <a:spLocks noChangeArrowheads="1"/>
          </p:cNvSpPr>
          <p:nvPr/>
        </p:nvSpPr>
        <p:spPr bwMode="auto">
          <a:xfrm>
            <a:off x="1416050" y="317500"/>
            <a:ext cx="184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
            </a:r>
            <a:br>
              <a:rPr lang="es-ES" sz="1800" b="0"/>
            </a:br>
            <a:endParaRPr lang="es-ES" sz="1800" b="0"/>
          </a:p>
          <a:p>
            <a:endParaRPr lang="es-ES" sz="1800" b="0"/>
          </a:p>
        </p:txBody>
      </p:sp>
      <p:sp>
        <p:nvSpPr>
          <p:cNvPr id="132118" name="Rectangle 24"/>
          <p:cNvSpPr>
            <a:spLocks noChangeArrowheads="1"/>
          </p:cNvSpPr>
          <p:nvPr/>
        </p:nvSpPr>
        <p:spPr bwMode="auto">
          <a:xfrm>
            <a:off x="539750" y="2390775"/>
            <a:ext cx="11668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rgbClr val="0000FF"/>
                </a:solidFill>
                <a:cs typeface="Times New Roman" panose="02020603050405020304" pitchFamily="18" charset="0"/>
              </a:rPr>
              <a:t>Sujetos</a:t>
            </a:r>
            <a:endParaRPr lang="es-ES" sz="1300" b="0"/>
          </a:p>
          <a:p>
            <a:endParaRPr lang="es-ES" b="0"/>
          </a:p>
        </p:txBody>
      </p:sp>
      <p:sp>
        <p:nvSpPr>
          <p:cNvPr id="132119" name="Rectangle 25"/>
          <p:cNvSpPr>
            <a:spLocks noChangeArrowheads="1"/>
          </p:cNvSpPr>
          <p:nvPr/>
        </p:nvSpPr>
        <p:spPr bwMode="auto">
          <a:xfrm>
            <a:off x="2484438" y="2716213"/>
            <a:ext cx="12954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
            </a:r>
            <a:br>
              <a:rPr lang="es-ES" sz="1800" b="0"/>
            </a:br>
            <a:endParaRPr lang="es-ES" sz="1800" b="0"/>
          </a:p>
          <a:p>
            <a:r>
              <a:rPr lang="es-MX" sz="1200">
                <a:solidFill>
                  <a:srgbClr val="0000FF"/>
                </a:solidFill>
                <a:cs typeface="Times New Roman" panose="02020603050405020304" pitchFamily="18" charset="0"/>
              </a:rPr>
              <a:t>                                                            </a:t>
            </a:r>
            <a:r>
              <a:rPr lang="es-MX" sz="1400">
                <a:solidFill>
                  <a:srgbClr val="0000FF"/>
                </a:solidFill>
                <a:cs typeface="Times New Roman" panose="02020603050405020304" pitchFamily="18" charset="0"/>
              </a:rPr>
              <a:t>Sin resultado</a:t>
            </a:r>
            <a:endParaRPr lang="es-ES" sz="1300" b="0"/>
          </a:p>
          <a:p>
            <a:endParaRPr lang="es-ES" b="0"/>
          </a:p>
        </p:txBody>
      </p:sp>
      <p:sp>
        <p:nvSpPr>
          <p:cNvPr id="132120" name="Rectangle 27"/>
          <p:cNvSpPr>
            <a:spLocks noChangeArrowheads="1"/>
          </p:cNvSpPr>
          <p:nvPr/>
        </p:nvSpPr>
        <p:spPr bwMode="auto">
          <a:xfrm>
            <a:off x="2411413" y="1814513"/>
            <a:ext cx="16208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rgbClr val="0000FF"/>
                </a:solidFill>
                <a:cs typeface="Times New Roman" panose="02020603050405020304" pitchFamily="18" charset="0"/>
              </a:rPr>
              <a:t>Con resultado</a:t>
            </a:r>
            <a:endParaRPr lang="es-ES" sz="1300" b="0"/>
          </a:p>
          <a:p>
            <a:endParaRPr lang="es-ES" b="0"/>
          </a:p>
        </p:txBody>
      </p:sp>
      <p:sp>
        <p:nvSpPr>
          <p:cNvPr id="132121" name="Rectangle 28"/>
          <p:cNvSpPr>
            <a:spLocks noChangeArrowheads="1"/>
          </p:cNvSpPr>
          <p:nvPr/>
        </p:nvSpPr>
        <p:spPr bwMode="auto">
          <a:xfrm>
            <a:off x="250825" y="4824413"/>
            <a:ext cx="2287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400">
                <a:solidFill>
                  <a:srgbClr val="0000FF"/>
                </a:solidFill>
                <a:cs typeface="Times New Roman" panose="02020603050405020304" pitchFamily="18" charset="0"/>
              </a:rPr>
              <a:t>Resultado de un estudio </a:t>
            </a:r>
            <a:endParaRPr lang="es-ES" sz="1300" b="0"/>
          </a:p>
          <a:p>
            <a:r>
              <a:rPr lang="es-MX" sz="1400">
                <a:solidFill>
                  <a:srgbClr val="0000FF"/>
                </a:solidFill>
                <a:cs typeface="Times New Roman" panose="02020603050405020304" pitchFamily="18" charset="0"/>
              </a:rPr>
              <a:t>previo</a:t>
            </a:r>
            <a:endParaRPr lang="es-ES" sz="1300" b="0"/>
          </a:p>
          <a:p>
            <a:endParaRPr lang="es-ES" b="0"/>
          </a:p>
        </p:txBody>
      </p:sp>
      <p:sp>
        <p:nvSpPr>
          <p:cNvPr id="132122" name="Rectangle 29"/>
          <p:cNvSpPr>
            <a:spLocks noChangeArrowheads="1"/>
          </p:cNvSpPr>
          <p:nvPr/>
        </p:nvSpPr>
        <p:spPr bwMode="auto">
          <a:xfrm>
            <a:off x="2771775" y="5414963"/>
            <a:ext cx="1346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rgbClr val="0000FF"/>
                </a:solidFill>
                <a:cs typeface="Times New Roman" panose="02020603050405020304" pitchFamily="18" charset="0"/>
              </a:rPr>
              <a:t>Sin resultado</a:t>
            </a:r>
            <a:endParaRPr lang="es-ES" sz="1300" b="0"/>
          </a:p>
          <a:p>
            <a:endParaRPr lang="es-ES" b="0"/>
          </a:p>
        </p:txBody>
      </p:sp>
      <p:sp>
        <p:nvSpPr>
          <p:cNvPr id="132123" name="Rectangle 31"/>
          <p:cNvSpPr>
            <a:spLocks noChangeArrowheads="1"/>
          </p:cNvSpPr>
          <p:nvPr/>
        </p:nvSpPr>
        <p:spPr bwMode="auto">
          <a:xfrm>
            <a:off x="0" y="5561013"/>
            <a:ext cx="58785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ES" sz="1800" b="0"/>
              <a:t/>
            </a:r>
            <a:br>
              <a:rPr lang="es-ES" sz="1800" b="0"/>
            </a:br>
            <a:endParaRPr lang="es-ES" sz="1800" b="0"/>
          </a:p>
          <a:p>
            <a:r>
              <a:rPr lang="es-MX" sz="1600">
                <a:solidFill>
                  <a:srgbClr val="0000FF"/>
                </a:solidFill>
                <a:cs typeface="Times New Roman" panose="02020603050405020304" pitchFamily="18" charset="0"/>
              </a:rPr>
              <a:t>Comienzo    Intervención sólo en sujetos                  Tiempo</a:t>
            </a:r>
          </a:p>
          <a:p>
            <a:r>
              <a:rPr lang="es-MX" sz="1600">
                <a:solidFill>
                  <a:srgbClr val="0000FF"/>
                </a:solidFill>
              </a:rPr>
              <a:t>del estudio</a:t>
            </a:r>
            <a:endParaRPr lang="es-ES" sz="1300" b="0"/>
          </a:p>
          <a:p>
            <a:endParaRPr lang="es-ES" sz="2400" b="0"/>
          </a:p>
        </p:txBody>
      </p:sp>
      <p:sp>
        <p:nvSpPr>
          <p:cNvPr id="132124" name="Rectangle 33"/>
          <p:cNvSpPr>
            <a:spLocks noChangeArrowheads="1"/>
          </p:cNvSpPr>
          <p:nvPr/>
        </p:nvSpPr>
        <p:spPr bwMode="auto">
          <a:xfrm>
            <a:off x="2627313" y="3830638"/>
            <a:ext cx="16208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MX" sz="1200">
                <a:solidFill>
                  <a:srgbClr val="0000FF"/>
                </a:solidFill>
                <a:cs typeface="Times New Roman" panose="02020603050405020304" pitchFamily="18" charset="0"/>
              </a:rPr>
              <a:t>                                                            </a:t>
            </a:r>
            <a:r>
              <a:rPr lang="es-MX" sz="1400">
                <a:solidFill>
                  <a:srgbClr val="0000FF"/>
                </a:solidFill>
                <a:cs typeface="Times New Roman" panose="02020603050405020304" pitchFamily="18" charset="0"/>
              </a:rPr>
              <a:t>Con resultado</a:t>
            </a:r>
            <a:endParaRPr lang="es-ES" sz="1300" b="0"/>
          </a:p>
          <a:p>
            <a:endParaRPr lang="es-ES" b="0"/>
          </a:p>
        </p:txBody>
      </p:sp>
      <p:sp>
        <p:nvSpPr>
          <p:cNvPr id="29" name="Rectangle 2"/>
          <p:cNvSpPr txBox="1">
            <a:spLocks noChangeArrowheads="1"/>
          </p:cNvSpPr>
          <p:nvPr/>
        </p:nvSpPr>
        <p:spPr>
          <a:xfrm>
            <a:off x="539750" y="-66939"/>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Estudios experimentales: control externo o histórico</a:t>
            </a:r>
          </a:p>
        </p:txBody>
      </p:sp>
    </p:spTree>
    <p:extLst>
      <p:ext uri="{BB962C8B-B14F-4D97-AF65-F5344CB8AC3E}">
        <p14:creationId xmlns:p14="http://schemas.microsoft.com/office/powerpoint/2010/main" val="378371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2 Marcador de contenido"/>
          <p:cNvSpPr>
            <a:spLocks noGrp="1"/>
          </p:cNvSpPr>
          <p:nvPr>
            <p:ph idx="4294967295"/>
          </p:nvPr>
        </p:nvSpPr>
        <p:spPr/>
        <p:txBody>
          <a:bodyPr/>
          <a:lstStyle/>
          <a:p>
            <a:pPr marL="527050" lvl="1" indent="-457200" algn="just">
              <a:lnSpc>
                <a:spcPct val="90000"/>
              </a:lnSpc>
              <a:buClr>
                <a:schemeClr val="tx1"/>
              </a:buClr>
              <a:buFont typeface="Wingdings" panose="05000000000000000000" pitchFamily="2" charset="2"/>
              <a:buChar char="q"/>
            </a:pPr>
            <a:r>
              <a:rPr lang="es-ES" dirty="0" smtClean="0"/>
              <a:t>Proporcionan </a:t>
            </a:r>
            <a:r>
              <a:rPr lang="es-ES" dirty="0" smtClean="0">
                <a:solidFill>
                  <a:srgbClr val="FF0000"/>
                </a:solidFill>
              </a:rPr>
              <a:t>fuerte evidencia de causalidad</a:t>
            </a:r>
            <a:r>
              <a:rPr lang="es-ES" dirty="0" smtClean="0"/>
              <a:t>.</a:t>
            </a:r>
          </a:p>
          <a:p>
            <a:pPr marL="527050" lvl="1" indent="-457200" algn="just">
              <a:lnSpc>
                <a:spcPct val="90000"/>
              </a:lnSpc>
              <a:buClr>
                <a:schemeClr val="tx1"/>
              </a:buClr>
              <a:buFont typeface="Wingdings" panose="05000000000000000000" pitchFamily="2" charset="2"/>
              <a:buChar char="q"/>
            </a:pPr>
            <a:r>
              <a:rPr lang="es-ES" dirty="0" smtClean="0"/>
              <a:t>Tienen menos sesgos. Diseño más definitivo ya que los investigadores “asignan” la “exposición”.</a:t>
            </a:r>
          </a:p>
          <a:p>
            <a:pPr marL="527050" lvl="1" indent="-457200" algn="just">
              <a:lnSpc>
                <a:spcPct val="90000"/>
              </a:lnSpc>
              <a:buClr>
                <a:schemeClr val="tx1"/>
              </a:buClr>
              <a:buFont typeface="Wingdings" panose="05000000000000000000" pitchFamily="2" charset="2"/>
              <a:buChar char="q"/>
            </a:pPr>
            <a:r>
              <a:rPr lang="es-ES" dirty="0" smtClean="0"/>
              <a:t>Es posible evaluar los efectos de dosis diferentes, respaldando fuertemente uno de los principios de la causalidad.</a:t>
            </a:r>
          </a:p>
          <a:p>
            <a:pPr marL="527050" lvl="1" indent="-457200" algn="just">
              <a:lnSpc>
                <a:spcPct val="90000"/>
              </a:lnSpc>
              <a:buClr>
                <a:schemeClr val="tx1"/>
              </a:buClr>
              <a:buFont typeface="Wingdings" panose="05000000000000000000" pitchFamily="2" charset="2"/>
              <a:buChar char="q"/>
            </a:pPr>
            <a:r>
              <a:rPr lang="es-ES" dirty="0" smtClean="0"/>
              <a:t>Se puede estudiar la relación temporal.</a:t>
            </a:r>
          </a:p>
        </p:txBody>
      </p:sp>
      <p:sp>
        <p:nvSpPr>
          <p:cNvPr id="4" name="Rectangle 2"/>
          <p:cNvSpPr txBox="1">
            <a:spLocks noChangeArrowheads="1"/>
          </p:cNvSpPr>
          <p:nvPr/>
        </p:nvSpPr>
        <p:spPr>
          <a:xfrm>
            <a:off x="539552"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Ventajas</a:t>
            </a:r>
          </a:p>
        </p:txBody>
      </p:sp>
    </p:spTree>
    <p:extLst>
      <p:ext uri="{BB962C8B-B14F-4D97-AF65-F5344CB8AC3E}">
        <p14:creationId xmlns:p14="http://schemas.microsoft.com/office/powerpoint/2010/main" val="349308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425450" y="1905000"/>
            <a:ext cx="8718550"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l" eaLnBrk="1" hangingPunct="1"/>
            <a:r>
              <a:rPr lang="es-ES_tradnl" b="0" dirty="0">
                <a:solidFill>
                  <a:schemeClr val="tx1"/>
                </a:solidFill>
              </a:rPr>
              <a:t>Parte de problemas bien identificados. </a:t>
            </a:r>
            <a:r>
              <a:rPr lang="es-ES_tradnl" b="0" dirty="0">
                <a:solidFill>
                  <a:srgbClr val="FF0000"/>
                </a:solidFill>
              </a:rPr>
              <a:t>Busca desentrañar relaciones </a:t>
            </a:r>
          </a:p>
          <a:p>
            <a:pPr algn="l" eaLnBrk="1" hangingPunct="1"/>
            <a:r>
              <a:rPr lang="es-ES_tradnl" b="0" dirty="0">
                <a:solidFill>
                  <a:srgbClr val="FF0000"/>
                </a:solidFill>
              </a:rPr>
              <a:t>causa-efecto</a:t>
            </a:r>
            <a:r>
              <a:rPr lang="es-ES_tradnl" b="0" dirty="0">
                <a:solidFill>
                  <a:schemeClr val="tx1"/>
                </a:solidFill>
              </a:rPr>
              <a:t>. En ellas es imprescindible la formulación de hipótesis.</a:t>
            </a:r>
          </a:p>
          <a:p>
            <a:pPr algn="l" eaLnBrk="1" hangingPunct="1"/>
            <a:r>
              <a:rPr lang="es-ES_tradnl" b="0" dirty="0">
                <a:solidFill>
                  <a:schemeClr val="tx1"/>
                </a:solidFill>
              </a:rPr>
              <a:t>Se distinguen dos tipos: experimentales y observacionales.</a:t>
            </a:r>
          </a:p>
          <a:p>
            <a:pPr algn="l" eaLnBrk="1" hangingPunct="1"/>
            <a:r>
              <a:rPr lang="es-ES_tradnl" b="0" dirty="0">
                <a:solidFill>
                  <a:schemeClr val="tx1"/>
                </a:solidFill>
              </a:rPr>
              <a:t>Las experimentales son investigaciones activas, en tanto las </a:t>
            </a:r>
          </a:p>
          <a:p>
            <a:pPr algn="l" eaLnBrk="1" hangingPunct="1"/>
            <a:r>
              <a:rPr lang="es-ES_tradnl" b="0" dirty="0">
                <a:solidFill>
                  <a:schemeClr val="tx1"/>
                </a:solidFill>
              </a:rPr>
              <a:t>observacionales son  pasivas.</a:t>
            </a:r>
          </a:p>
          <a:p>
            <a:pPr algn="l" eaLnBrk="1" hangingPunct="1"/>
            <a:r>
              <a:rPr lang="es-ES_tradnl" b="0" dirty="0">
                <a:solidFill>
                  <a:schemeClr val="tx1"/>
                </a:solidFill>
              </a:rPr>
              <a:t>Investigación experimental: Ensayo clínico, intervención.</a:t>
            </a:r>
          </a:p>
          <a:p>
            <a:pPr algn="l" eaLnBrk="1" hangingPunct="1"/>
            <a:r>
              <a:rPr lang="es-ES_tradnl" b="0" dirty="0">
                <a:solidFill>
                  <a:schemeClr val="tx1"/>
                </a:solidFill>
              </a:rPr>
              <a:t>Investigación observacional: Estudios de cohorte y de caso-control.</a:t>
            </a:r>
          </a:p>
          <a:p>
            <a:pPr algn="l" eaLnBrk="1" hangingPunct="1"/>
            <a:endParaRPr lang="es-ES_tradnl" b="0" dirty="0">
              <a:solidFill>
                <a:schemeClr val="tx1"/>
              </a:solidFill>
            </a:endParaRPr>
          </a:p>
          <a:p>
            <a:pPr algn="l" eaLnBrk="1" hangingPunct="1"/>
            <a:r>
              <a:rPr lang="es-ES_tradnl" b="0" dirty="0">
                <a:solidFill>
                  <a:schemeClr val="tx1"/>
                </a:solidFill>
              </a:rPr>
              <a:t>Desde que se identifica un problema científico hasta su solución se transita </a:t>
            </a:r>
          </a:p>
          <a:p>
            <a:pPr algn="l" eaLnBrk="1" hangingPunct="1"/>
            <a:r>
              <a:rPr lang="es-ES_tradnl" b="0" dirty="0">
                <a:solidFill>
                  <a:schemeClr val="tx1"/>
                </a:solidFill>
              </a:rPr>
              <a:t>en el sentido:</a:t>
            </a:r>
          </a:p>
          <a:p>
            <a:pPr algn="l" eaLnBrk="1" hangingPunct="1"/>
            <a:endParaRPr lang="es-ES_tradnl" b="0" dirty="0">
              <a:solidFill>
                <a:schemeClr val="tx1"/>
              </a:solidFill>
            </a:endParaRPr>
          </a:p>
          <a:p>
            <a:pPr algn="l" eaLnBrk="1" hangingPunct="1"/>
            <a:r>
              <a:rPr lang="es-ES_tradnl" sz="1800" dirty="0">
                <a:solidFill>
                  <a:schemeClr val="tx1"/>
                </a:solidFill>
              </a:rPr>
              <a:t>EXPLORACIÓN                      DESCRIPCIÓN                  EXPLICACIÓN</a:t>
            </a:r>
            <a:endParaRPr lang="es-ES" sz="1800" dirty="0">
              <a:solidFill>
                <a:schemeClr val="tx1"/>
              </a:solidFill>
            </a:endParaRPr>
          </a:p>
        </p:txBody>
      </p:sp>
      <p:sp>
        <p:nvSpPr>
          <p:cNvPr id="10244" name="Line 4"/>
          <p:cNvSpPr>
            <a:spLocks noChangeShapeType="1"/>
          </p:cNvSpPr>
          <p:nvPr/>
        </p:nvSpPr>
        <p:spPr bwMode="auto">
          <a:xfrm>
            <a:off x="2590800" y="5410200"/>
            <a:ext cx="720725"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45" name="Line 5"/>
          <p:cNvSpPr>
            <a:spLocks noChangeShapeType="1"/>
          </p:cNvSpPr>
          <p:nvPr/>
        </p:nvSpPr>
        <p:spPr bwMode="auto">
          <a:xfrm>
            <a:off x="5410200" y="5410200"/>
            <a:ext cx="720725"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Investigación Explicativa:</a:t>
            </a:r>
          </a:p>
        </p:txBody>
      </p:sp>
    </p:spTree>
    <p:extLst>
      <p:ext uri="{BB962C8B-B14F-4D97-AF65-F5344CB8AC3E}">
        <p14:creationId xmlns:p14="http://schemas.microsoft.com/office/powerpoint/2010/main" val="4942086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2 Marcador de contenido"/>
          <p:cNvSpPr>
            <a:spLocks noGrp="1"/>
          </p:cNvSpPr>
          <p:nvPr>
            <p:ph idx="4294967295"/>
          </p:nvPr>
        </p:nvSpPr>
        <p:spPr>
          <a:xfrm>
            <a:off x="457200" y="1196752"/>
            <a:ext cx="8229600" cy="4943475"/>
          </a:xfrm>
        </p:spPr>
        <p:txBody>
          <a:bodyPr/>
          <a:lstStyle/>
          <a:p>
            <a:pPr lvl="1">
              <a:lnSpc>
                <a:spcPct val="90000"/>
              </a:lnSpc>
            </a:pPr>
            <a:r>
              <a:rPr lang="es-ES" dirty="0" smtClean="0"/>
              <a:t>Costosos.</a:t>
            </a:r>
          </a:p>
          <a:p>
            <a:pPr lvl="1">
              <a:lnSpc>
                <a:spcPct val="90000"/>
              </a:lnSpc>
            </a:pPr>
            <a:r>
              <a:rPr lang="es-ES" dirty="0" smtClean="0"/>
              <a:t>Requieren tiempo.</a:t>
            </a:r>
          </a:p>
          <a:p>
            <a:pPr lvl="1">
              <a:lnSpc>
                <a:spcPct val="90000"/>
              </a:lnSpc>
            </a:pPr>
            <a:r>
              <a:rPr lang="es-ES" dirty="0" smtClean="0"/>
              <a:t>Estudio limitado generalmente  a corto tiempo de seguimiento.</a:t>
            </a:r>
          </a:p>
          <a:p>
            <a:pPr lvl="1">
              <a:lnSpc>
                <a:spcPct val="90000"/>
              </a:lnSpc>
            </a:pPr>
            <a:r>
              <a:rPr lang="es-ES" dirty="0" smtClean="0"/>
              <a:t>Pérdidas en el seguimiento limitan constatar efectos reversibles o intervenciones preventivas.</a:t>
            </a:r>
          </a:p>
          <a:p>
            <a:pPr lvl="1">
              <a:lnSpc>
                <a:spcPct val="90000"/>
              </a:lnSpc>
            </a:pPr>
            <a:r>
              <a:rPr lang="es-ES" dirty="0" smtClean="0"/>
              <a:t>Limitaciones de generalización cuando se estudian voluntarios (sesgo de autoselección)</a:t>
            </a:r>
          </a:p>
          <a:p>
            <a:pPr lvl="1">
              <a:lnSpc>
                <a:spcPct val="90000"/>
              </a:lnSpc>
            </a:pPr>
            <a:r>
              <a:rPr lang="es-ES" dirty="0" smtClean="0"/>
              <a:t>El uso inapropiado de controles históricos da lugar a errores graves.</a:t>
            </a:r>
          </a:p>
          <a:p>
            <a:pPr lvl="1">
              <a:lnSpc>
                <a:spcPct val="90000"/>
              </a:lnSpc>
            </a:pPr>
            <a:endParaRPr lang="es-ES" dirty="0" smtClean="0"/>
          </a:p>
          <a:p>
            <a:pPr>
              <a:buFont typeface="Wingdings" panose="05000000000000000000" pitchFamily="2" charset="2"/>
              <a:buNone/>
            </a:pPr>
            <a:endParaRPr lang="es-ES" dirty="0" smtClean="0"/>
          </a:p>
          <a:p>
            <a:pPr lvl="1">
              <a:lnSpc>
                <a:spcPct val="90000"/>
              </a:lnSpc>
              <a:buFont typeface="Wingdings" panose="05000000000000000000" pitchFamily="2" charset="2"/>
              <a:buNone/>
            </a:pPr>
            <a:endParaRPr lang="es-ES" dirty="0" smtClean="0"/>
          </a:p>
          <a:p>
            <a:pPr>
              <a:buFont typeface="Wingdings" panose="05000000000000000000" pitchFamily="2" charset="2"/>
              <a:buNone/>
            </a:pPr>
            <a:endParaRPr lang="es-ES" dirty="0" smtClean="0"/>
          </a:p>
          <a:p>
            <a:pPr lvl="1">
              <a:lnSpc>
                <a:spcPct val="90000"/>
              </a:lnSpc>
            </a:pPr>
            <a:endParaRPr lang="es-ES" dirty="0" smtClean="0"/>
          </a:p>
          <a:p>
            <a:pPr lvl="1">
              <a:lnSpc>
                <a:spcPct val="90000"/>
              </a:lnSpc>
            </a:pPr>
            <a:endParaRPr lang="es-ES" dirty="0" smtClean="0"/>
          </a:p>
          <a:p>
            <a:pPr lvl="1">
              <a:lnSpc>
                <a:spcPct val="90000"/>
              </a:lnSpc>
            </a:pPr>
            <a:endParaRPr lang="es-ES" dirty="0" smtClean="0"/>
          </a:p>
          <a:p>
            <a:endParaRPr lang="es-ES" b="0" dirty="0"/>
          </a:p>
        </p:txBody>
      </p:sp>
      <p:sp>
        <p:nvSpPr>
          <p:cNvPr id="4" name="Rectangle 2"/>
          <p:cNvSpPr txBox="1">
            <a:spLocks noChangeArrowheads="1"/>
          </p:cNvSpPr>
          <p:nvPr/>
        </p:nvSpPr>
        <p:spPr>
          <a:xfrm>
            <a:off x="611560" y="332656"/>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Desventajas</a:t>
            </a:r>
          </a:p>
        </p:txBody>
      </p:sp>
    </p:spTree>
    <p:extLst>
      <p:ext uri="{BB962C8B-B14F-4D97-AF65-F5344CB8AC3E}">
        <p14:creationId xmlns:p14="http://schemas.microsoft.com/office/powerpoint/2010/main" val="4168338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43608" y="2564904"/>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pPr algn="ctr"/>
            <a:r>
              <a:rPr lang="es-ES_tradnl" sz="8800" dirty="0">
                <a:latin typeface="Times New Roman" panose="02020603050405020304" pitchFamily="18" charset="0"/>
                <a:cs typeface="Times New Roman" panose="02020603050405020304" pitchFamily="18" charset="0"/>
              </a:rPr>
              <a:t>M</a:t>
            </a:r>
            <a:r>
              <a:rPr lang="es-ES_tradnl" sz="8800" dirty="0" smtClean="0">
                <a:latin typeface="Times New Roman" panose="02020603050405020304" pitchFamily="18" charset="0"/>
                <a:cs typeface="Times New Roman" panose="02020603050405020304" pitchFamily="18" charset="0"/>
              </a:rPr>
              <a:t>UESTREO</a:t>
            </a:r>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64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31640" y="188640"/>
            <a:ext cx="6501408" cy="562074"/>
          </a:xfrm>
        </p:spPr>
        <p:txBody>
          <a:bodyPr/>
          <a:lstStyle/>
          <a:p>
            <a:r>
              <a:rPr lang="es-ES" sz="4000" dirty="0" smtClean="0"/>
              <a:t>Población y muestra</a:t>
            </a:r>
          </a:p>
        </p:txBody>
      </p:sp>
      <p:sp>
        <p:nvSpPr>
          <p:cNvPr id="21507" name="Rectangle 3"/>
          <p:cNvSpPr>
            <a:spLocks noGrp="1" noChangeArrowheads="1"/>
          </p:cNvSpPr>
          <p:nvPr>
            <p:ph type="body" sz="half" idx="1"/>
          </p:nvPr>
        </p:nvSpPr>
        <p:spPr>
          <a:xfrm>
            <a:off x="384175" y="1981200"/>
            <a:ext cx="6580188" cy="3886200"/>
          </a:xfrm>
        </p:spPr>
        <p:txBody>
          <a:bodyPr/>
          <a:lstStyle/>
          <a:p>
            <a:pPr>
              <a:lnSpc>
                <a:spcPct val="80000"/>
              </a:lnSpc>
            </a:pPr>
            <a:r>
              <a:rPr lang="es-ES" sz="1700" b="1" dirty="0" smtClean="0">
                <a:solidFill>
                  <a:srgbClr val="CC3300"/>
                </a:solidFill>
              </a:rPr>
              <a:t>Población </a:t>
            </a:r>
            <a:r>
              <a:rPr lang="es-MX" sz="1700" dirty="0"/>
              <a:t>Una población o universo es un conjunto de unidades de análisis, personas, animales, plantas, objetos, etc., cuyos integrantes poseen al menos una característica que tiene interés investigativo</a:t>
            </a:r>
            <a:r>
              <a:rPr lang="es-ES" sz="1700" dirty="0" smtClean="0"/>
              <a:t>.</a:t>
            </a:r>
          </a:p>
          <a:p>
            <a:pPr lvl="1">
              <a:lnSpc>
                <a:spcPct val="80000"/>
              </a:lnSpc>
            </a:pPr>
            <a:r>
              <a:rPr lang="es-ES" sz="1700" dirty="0" smtClean="0"/>
              <a:t>Normalmente es demasiado grande para poder abarcarlo.</a:t>
            </a:r>
          </a:p>
          <a:p>
            <a:pPr>
              <a:lnSpc>
                <a:spcPct val="80000"/>
              </a:lnSpc>
            </a:pPr>
            <a:endParaRPr lang="es-ES" sz="1700" dirty="0" smtClean="0"/>
          </a:p>
          <a:p>
            <a:pPr>
              <a:lnSpc>
                <a:spcPct val="80000"/>
              </a:lnSpc>
            </a:pPr>
            <a:endParaRPr lang="es-ES" sz="1700" dirty="0" smtClean="0"/>
          </a:p>
          <a:p>
            <a:pPr>
              <a:lnSpc>
                <a:spcPct val="80000"/>
              </a:lnSpc>
            </a:pPr>
            <a:endParaRPr lang="es-ES" sz="1700" dirty="0" smtClean="0"/>
          </a:p>
          <a:p>
            <a:pPr>
              <a:lnSpc>
                <a:spcPct val="80000"/>
              </a:lnSpc>
            </a:pPr>
            <a:r>
              <a:rPr lang="es-ES" sz="1700" b="1" dirty="0" smtClean="0">
                <a:solidFill>
                  <a:srgbClr val="CC3300"/>
                </a:solidFill>
              </a:rPr>
              <a:t>Muestra</a:t>
            </a:r>
            <a:r>
              <a:rPr lang="es-ES" sz="1700" dirty="0" smtClean="0"/>
              <a:t> es un subconjunto suyo al que tenemos acceso y sobre el que realmente hacemos las observaciones (mediciones)</a:t>
            </a:r>
          </a:p>
          <a:p>
            <a:pPr lvl="1">
              <a:lnSpc>
                <a:spcPct val="80000"/>
              </a:lnSpc>
            </a:pPr>
            <a:r>
              <a:rPr lang="es-ES" sz="1700" dirty="0" smtClean="0"/>
              <a:t>Debería ser “representativo”</a:t>
            </a:r>
          </a:p>
          <a:p>
            <a:pPr lvl="1">
              <a:lnSpc>
                <a:spcPct val="80000"/>
              </a:lnSpc>
            </a:pPr>
            <a:r>
              <a:rPr lang="es-ES" sz="1700" dirty="0" smtClean="0"/>
              <a:t>Esta formado por miembros “seleccionados” de la población (individuos, unidades experimentales).</a:t>
            </a:r>
          </a:p>
          <a:p>
            <a:pPr lvl="1">
              <a:lnSpc>
                <a:spcPct val="80000"/>
              </a:lnSpc>
              <a:buFontTx/>
              <a:buNone/>
            </a:pPr>
            <a:endParaRPr lang="es-ES" sz="1700" dirty="0" smtClean="0"/>
          </a:p>
          <a:p>
            <a:pPr lvl="1">
              <a:lnSpc>
                <a:spcPct val="80000"/>
              </a:lnSpc>
            </a:pPr>
            <a:endParaRPr lang="es-ES" sz="1700" dirty="0" smtClean="0"/>
          </a:p>
          <a:p>
            <a:pPr lvl="1">
              <a:lnSpc>
                <a:spcPct val="80000"/>
              </a:lnSpc>
              <a:buFontTx/>
              <a:buNone/>
            </a:pPr>
            <a:endParaRPr lang="es-ES" sz="1700" dirty="0" smtClean="0"/>
          </a:p>
        </p:txBody>
      </p:sp>
      <p:pic>
        <p:nvPicPr>
          <p:cNvPr id="21508" name="Picture 4" descr="gente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6964363" y="1700213"/>
            <a:ext cx="2014537" cy="1512887"/>
          </a:xfrm>
          <a:noFill/>
        </p:spPr>
      </p:pic>
      <p:pic>
        <p:nvPicPr>
          <p:cNvPr id="21509" name="Picture 5" descr="hombres"/>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7097713" y="4652963"/>
            <a:ext cx="1768475" cy="1076325"/>
          </a:xfrm>
          <a:noFill/>
        </p:spPr>
      </p:pic>
    </p:spTree>
    <p:extLst>
      <p:ext uri="{BB962C8B-B14F-4D97-AF65-F5344CB8AC3E}">
        <p14:creationId xmlns:p14="http://schemas.microsoft.com/office/powerpoint/2010/main" val="19672764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1219200" y="1371600"/>
            <a:ext cx="6629400" cy="4114800"/>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s-ES" sz="2400" b="0">
              <a:latin typeface="Times New Roman" panose="02020603050405020304" pitchFamily="18" charset="0"/>
            </a:endParaRPr>
          </a:p>
        </p:txBody>
      </p:sp>
      <p:sp>
        <p:nvSpPr>
          <p:cNvPr id="7171" name="Oval 3"/>
          <p:cNvSpPr>
            <a:spLocks noChangeArrowheads="1"/>
          </p:cNvSpPr>
          <p:nvPr/>
        </p:nvSpPr>
        <p:spPr bwMode="auto">
          <a:xfrm>
            <a:off x="3048000" y="3048000"/>
            <a:ext cx="2971800" cy="1219200"/>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s-ES" sz="2400" b="0">
              <a:latin typeface="Times New Roman" panose="02020603050405020304" pitchFamily="18" charset="0"/>
            </a:endParaRPr>
          </a:p>
        </p:txBody>
      </p:sp>
      <p:sp>
        <p:nvSpPr>
          <p:cNvPr id="7172" name="Text Box 5"/>
          <p:cNvSpPr txBox="1">
            <a:spLocks noChangeArrowheads="1"/>
          </p:cNvSpPr>
          <p:nvPr/>
        </p:nvSpPr>
        <p:spPr bwMode="auto">
          <a:xfrm>
            <a:off x="3429000" y="16764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s-ES_tradnl" altLang="es-ES" sz="3200" dirty="0">
                <a:latin typeface="Arial" panose="020B0604020202020204" pitchFamily="34" charset="0"/>
              </a:rPr>
              <a:t>Universo</a:t>
            </a:r>
            <a:endParaRPr lang="es-ES" altLang="es-ES" sz="3200" dirty="0">
              <a:latin typeface="Arial" panose="020B0604020202020204" pitchFamily="34" charset="0"/>
            </a:endParaRPr>
          </a:p>
        </p:txBody>
      </p:sp>
      <p:sp>
        <p:nvSpPr>
          <p:cNvPr id="7173" name="Text Box 6"/>
          <p:cNvSpPr txBox="1">
            <a:spLocks noChangeArrowheads="1"/>
          </p:cNvSpPr>
          <p:nvPr/>
        </p:nvSpPr>
        <p:spPr bwMode="auto">
          <a:xfrm>
            <a:off x="3657600" y="33528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s-ES_tradnl" altLang="es-ES" sz="3200">
                <a:latin typeface="Arial" panose="020B0604020202020204" pitchFamily="34" charset="0"/>
              </a:rPr>
              <a:t>Muestra</a:t>
            </a:r>
            <a:endParaRPr lang="es-ES" altLang="es-ES" sz="3200">
              <a:latin typeface="Arial" panose="020B0604020202020204" pitchFamily="34" charset="0"/>
            </a:endParaRPr>
          </a:p>
        </p:txBody>
      </p:sp>
    </p:spTree>
    <p:extLst>
      <p:ext uri="{BB962C8B-B14F-4D97-AF65-F5344CB8AC3E}">
        <p14:creationId xmlns:p14="http://schemas.microsoft.com/office/powerpoint/2010/main" val="42807181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4294967295"/>
          </p:nvPr>
        </p:nvSpPr>
        <p:spPr>
          <a:xfrm>
            <a:off x="457200" y="1304925"/>
            <a:ext cx="8229600" cy="3124200"/>
          </a:xfrm>
        </p:spPr>
        <p:txBody>
          <a:bodyPr/>
          <a:lstStyle/>
          <a:p>
            <a:pPr marL="0" indent="0" algn="just" eaLnBrk="1" hangingPunct="1">
              <a:buFont typeface="Wingdings" panose="05000000000000000000" pitchFamily="2" charset="2"/>
              <a:buNone/>
              <a:defRPr/>
            </a:pPr>
            <a:endParaRPr lang="es-ES" b="0" dirty="0" smtClean="0">
              <a:latin typeface="Arial" pitchFamily="34" charset="0"/>
            </a:endParaRPr>
          </a:p>
          <a:p>
            <a:pPr marL="531813" indent="-531813" algn="just" eaLnBrk="1" hangingPunct="1">
              <a:defRPr/>
            </a:pPr>
            <a:r>
              <a:rPr lang="es-ES" b="0" dirty="0" smtClean="0">
                <a:latin typeface="Arial" pitchFamily="34" charset="0"/>
              </a:rPr>
              <a:t>Factibilidad de la investigación (tiempo, espacio, recursos, costos).</a:t>
            </a:r>
          </a:p>
          <a:p>
            <a:pPr marL="531813" indent="-531813" algn="just" eaLnBrk="1" hangingPunct="1">
              <a:defRPr/>
            </a:pPr>
            <a:r>
              <a:rPr lang="es-ES" b="0" dirty="0" smtClean="0">
                <a:latin typeface="Arial" pitchFamily="34" charset="0"/>
              </a:rPr>
              <a:t>Unidades de análisis que se consumen en el proceso de investigación.</a:t>
            </a:r>
          </a:p>
        </p:txBody>
      </p:sp>
      <p:sp>
        <p:nvSpPr>
          <p:cNvPr id="2" name="Rectángulo 1"/>
          <p:cNvSpPr/>
          <p:nvPr/>
        </p:nvSpPr>
        <p:spPr>
          <a:xfrm>
            <a:off x="3666191" y="1124744"/>
            <a:ext cx="3326552" cy="584775"/>
          </a:xfrm>
          <a:prstGeom prst="rect">
            <a:avLst/>
          </a:prstGeom>
          <a:solidFill>
            <a:schemeClr val="bg1"/>
          </a:solidFill>
        </p:spPr>
        <p:txBody>
          <a:bodyPr wrap="none">
            <a:spAutoFit/>
          </a:bodyPr>
          <a:lstStyle/>
          <a:p>
            <a:pPr marL="0" indent="0" algn="just" eaLnBrk="1" hangingPunct="1">
              <a:buFont typeface="Wingdings" panose="05000000000000000000" pitchFamily="2" charset="2"/>
              <a:buNone/>
              <a:defRPr/>
            </a:pPr>
            <a:r>
              <a:rPr lang="es-ES" sz="3200" dirty="0">
                <a:solidFill>
                  <a:srgbClr val="000000"/>
                </a:solidFill>
              </a:rPr>
              <a:t>Se muestrea por:</a:t>
            </a:r>
          </a:p>
        </p:txBody>
      </p:sp>
    </p:spTree>
    <p:extLst>
      <p:ext uri="{BB962C8B-B14F-4D97-AF65-F5344CB8AC3E}">
        <p14:creationId xmlns:p14="http://schemas.microsoft.com/office/powerpoint/2010/main" val="340376768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457200" y="1304924"/>
            <a:ext cx="8229600" cy="3996283"/>
          </a:xfrm>
        </p:spPr>
        <p:txBody>
          <a:bodyPr/>
          <a:lstStyle/>
          <a:p>
            <a:pPr marL="0" indent="0" algn="just" eaLnBrk="1" hangingPunct="1">
              <a:buFont typeface="Wingdings" panose="05000000000000000000" pitchFamily="2" charset="2"/>
              <a:buNone/>
            </a:pPr>
            <a:r>
              <a:rPr lang="es-ES" altLang="es-ES" b="0" dirty="0" smtClean="0">
                <a:solidFill>
                  <a:srgbClr val="000000"/>
                </a:solidFill>
                <a:latin typeface="Arial" panose="020B0604020202020204" pitchFamily="34" charset="0"/>
              </a:rPr>
              <a:t>Se trata de un estudio tipo ensayo clínico fase II  para determinar  la eficacia de un nuevo medicamento en pacientes portadores de psoriasis en brote que son seguidos por consulta de seguimiento en la clínica del dolor de la ciudad de Ciego de Ávila, en el período de noviembre de  2011 a noviembre de 2012.</a:t>
            </a:r>
          </a:p>
        </p:txBody>
      </p:sp>
      <p:sp>
        <p:nvSpPr>
          <p:cNvPr id="4" name="Rectangle 2"/>
          <p:cNvSpPr txBox="1">
            <a:spLocks noChangeArrowheads="1"/>
          </p:cNvSpPr>
          <p:nvPr/>
        </p:nvSpPr>
        <p:spPr bwMode="white">
          <a:xfrm>
            <a:off x="489744" y="188640"/>
            <a:ext cx="2962275" cy="563562"/>
          </a:xfrm>
          <a:prstGeom prst="rect">
            <a:avLst/>
          </a:prstGeom>
          <a:noFill/>
          <a:ln w="9525">
            <a:noFill/>
            <a:miter lim="800000"/>
            <a:headEnd/>
            <a:tailEnd/>
          </a:ln>
          <a:effectLst/>
        </p:spPr>
        <p:txBody>
          <a:bodyPr anchor="b"/>
          <a:lstStyle/>
          <a:p>
            <a:pPr algn="ctr" eaLnBrk="1" hangingPunct="1">
              <a:defRPr/>
            </a:pPr>
            <a:r>
              <a:rPr lang="es-ES" sz="3200" b="0" kern="0" dirty="0">
                <a:solidFill>
                  <a:schemeClr val="tx2"/>
                </a:solidFill>
                <a:effectLst>
                  <a:outerShdw blurRad="38100" dist="38100" dir="2700000" algn="tl">
                    <a:srgbClr val="C0C0C0"/>
                  </a:outerShdw>
                </a:effectLst>
                <a:latin typeface="+mj-lt"/>
                <a:ea typeface="+mj-ea"/>
                <a:cs typeface="+mj-cs"/>
              </a:rPr>
              <a:t>Ejemplo:</a:t>
            </a:r>
          </a:p>
        </p:txBody>
      </p:sp>
    </p:spTree>
    <p:extLst>
      <p:ext uri="{BB962C8B-B14F-4D97-AF65-F5344CB8AC3E}">
        <p14:creationId xmlns:p14="http://schemas.microsoft.com/office/powerpoint/2010/main" val="4272859098"/>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78"/>
          <p:cNvGrpSpPr>
            <a:grpSpLocks/>
          </p:cNvGrpSpPr>
          <p:nvPr/>
        </p:nvGrpSpPr>
        <p:grpSpPr bwMode="auto">
          <a:xfrm>
            <a:off x="6000750" y="1214438"/>
            <a:ext cx="2970213" cy="2590800"/>
            <a:chOff x="960" y="2352"/>
            <a:chExt cx="1584" cy="1632"/>
          </a:xfrm>
        </p:grpSpPr>
        <p:grpSp>
          <p:nvGrpSpPr>
            <p:cNvPr id="10288" name="Group 45"/>
            <p:cNvGrpSpPr>
              <a:grpSpLocks/>
            </p:cNvGrpSpPr>
            <p:nvPr/>
          </p:nvGrpSpPr>
          <p:grpSpPr bwMode="auto">
            <a:xfrm>
              <a:off x="960" y="2352"/>
              <a:ext cx="1584" cy="1632"/>
              <a:chOff x="480" y="2208"/>
              <a:chExt cx="1584" cy="1632"/>
            </a:xfrm>
          </p:grpSpPr>
          <p:sp>
            <p:nvSpPr>
              <p:cNvPr id="10290" name="Oval 35"/>
              <p:cNvSpPr>
                <a:spLocks noChangeArrowheads="1"/>
              </p:cNvSpPr>
              <p:nvPr/>
            </p:nvSpPr>
            <p:spPr bwMode="gray">
              <a:xfrm>
                <a:off x="480" y="2208"/>
                <a:ext cx="1584" cy="1632"/>
              </a:xfrm>
              <a:prstGeom prst="ellipse">
                <a:avLst/>
              </a:prstGeom>
              <a:gradFill rotWithShape="1">
                <a:gsLst>
                  <a:gs pos="0">
                    <a:srgbClr val="FFFFFF"/>
                  </a:gs>
                  <a:gs pos="50000">
                    <a:srgbClr val="4CCAE8"/>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91" name="Oval 36"/>
              <p:cNvSpPr>
                <a:spLocks noChangeArrowheads="1"/>
              </p:cNvSpPr>
              <p:nvPr/>
            </p:nvSpPr>
            <p:spPr bwMode="gray">
              <a:xfrm>
                <a:off x="480" y="2208"/>
                <a:ext cx="1584" cy="1632"/>
              </a:xfrm>
              <a:prstGeom prst="ellipse">
                <a:avLst/>
              </a:prstGeom>
              <a:gradFill rotWithShape="1">
                <a:gsLst>
                  <a:gs pos="0">
                    <a:srgbClr val="4CCAE8">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92" name="Oval 37"/>
              <p:cNvSpPr>
                <a:spLocks noChangeArrowheads="1"/>
              </p:cNvSpPr>
              <p:nvPr/>
            </p:nvSpPr>
            <p:spPr bwMode="gray">
              <a:xfrm>
                <a:off x="583" y="2314"/>
                <a:ext cx="1378" cy="1420"/>
              </a:xfrm>
              <a:prstGeom prst="ellipse">
                <a:avLst/>
              </a:prstGeom>
              <a:gradFill rotWithShape="1">
                <a:gsLst>
                  <a:gs pos="0">
                    <a:srgbClr val="296D7E"/>
                  </a:gs>
                  <a:gs pos="50000">
                    <a:srgbClr val="4CCAE8"/>
                  </a:gs>
                  <a:gs pos="100000">
                    <a:srgbClr val="296D7E"/>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93" name="Oval 38"/>
              <p:cNvSpPr>
                <a:spLocks noChangeArrowheads="1"/>
              </p:cNvSpPr>
              <p:nvPr/>
            </p:nvSpPr>
            <p:spPr bwMode="gray">
              <a:xfrm>
                <a:off x="576" y="2304"/>
                <a:ext cx="1376" cy="1420"/>
              </a:xfrm>
              <a:prstGeom prst="ellipse">
                <a:avLst/>
              </a:prstGeom>
              <a:gradFill rotWithShape="1">
                <a:gsLst>
                  <a:gs pos="0">
                    <a:srgbClr val="308093"/>
                  </a:gs>
                  <a:gs pos="100000">
                    <a:srgbClr val="4CCAE8">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94" name="Oval 39"/>
              <p:cNvSpPr>
                <a:spLocks noChangeArrowheads="1"/>
              </p:cNvSpPr>
              <p:nvPr/>
            </p:nvSpPr>
            <p:spPr bwMode="gray">
              <a:xfrm>
                <a:off x="658" y="2386"/>
                <a:ext cx="1239" cy="127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95" name="Oval 40"/>
              <p:cNvSpPr>
                <a:spLocks noChangeArrowheads="1"/>
              </p:cNvSpPr>
              <p:nvPr/>
            </p:nvSpPr>
            <p:spPr bwMode="gray">
              <a:xfrm>
                <a:off x="678" y="2407"/>
                <a:ext cx="1200" cy="1236"/>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96" name="Oval 41"/>
              <p:cNvSpPr>
                <a:spLocks noChangeArrowheads="1"/>
              </p:cNvSpPr>
              <p:nvPr/>
            </p:nvSpPr>
            <p:spPr bwMode="gray">
              <a:xfrm>
                <a:off x="693" y="2414"/>
                <a:ext cx="1171" cy="1204"/>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97" name="Oval 42"/>
              <p:cNvSpPr>
                <a:spLocks noChangeArrowheads="1"/>
              </p:cNvSpPr>
              <p:nvPr/>
            </p:nvSpPr>
            <p:spPr bwMode="gray">
              <a:xfrm>
                <a:off x="706" y="2426"/>
                <a:ext cx="1114" cy="1126"/>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98" name="Oval 43"/>
              <p:cNvSpPr>
                <a:spLocks noChangeArrowheads="1"/>
              </p:cNvSpPr>
              <p:nvPr/>
            </p:nvSpPr>
            <p:spPr bwMode="gray">
              <a:xfrm>
                <a:off x="770" y="2458"/>
                <a:ext cx="991" cy="914"/>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grpSp>
        <p:sp>
          <p:nvSpPr>
            <p:cNvPr id="10289" name="Text Box 44"/>
            <p:cNvSpPr txBox="1">
              <a:spLocks noChangeArrowheads="1"/>
            </p:cNvSpPr>
            <p:nvPr/>
          </p:nvSpPr>
          <p:spPr bwMode="gray">
            <a:xfrm>
              <a:off x="1189" y="2995"/>
              <a:ext cx="110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s-ES_tradnl" altLang="es-ES" sz="3200">
                  <a:solidFill>
                    <a:srgbClr val="000000"/>
                  </a:solidFill>
                  <a:latin typeface="Arial" panose="020B0604020202020204" pitchFamily="34" charset="0"/>
                </a:rPr>
                <a:t>Universo</a:t>
              </a:r>
            </a:p>
          </p:txBody>
        </p:sp>
      </p:grpSp>
      <p:grpSp>
        <p:nvGrpSpPr>
          <p:cNvPr id="10244" name="46 Grupo"/>
          <p:cNvGrpSpPr>
            <a:grpSpLocks/>
          </p:cNvGrpSpPr>
          <p:nvPr/>
        </p:nvGrpSpPr>
        <p:grpSpPr bwMode="auto">
          <a:xfrm>
            <a:off x="142875" y="1143000"/>
            <a:ext cx="5643563" cy="1571625"/>
            <a:chOff x="3286116" y="1214422"/>
            <a:chExt cx="5643602" cy="1571636"/>
          </a:xfrm>
        </p:grpSpPr>
        <p:sp>
          <p:nvSpPr>
            <p:cNvPr id="10286" name="AutoShape 3"/>
            <p:cNvSpPr>
              <a:spLocks noChangeArrowheads="1"/>
            </p:cNvSpPr>
            <p:nvPr/>
          </p:nvSpPr>
          <p:spPr bwMode="auto">
            <a:xfrm>
              <a:off x="3286116" y="1214422"/>
              <a:ext cx="5643602" cy="1571636"/>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endParaRPr>
            </a:p>
          </p:txBody>
        </p:sp>
        <p:sp>
          <p:nvSpPr>
            <p:cNvPr id="10287" name="Text Box 44"/>
            <p:cNvSpPr txBox="1">
              <a:spLocks noChangeArrowheads="1"/>
            </p:cNvSpPr>
            <p:nvPr/>
          </p:nvSpPr>
          <p:spPr bwMode="gray">
            <a:xfrm>
              <a:off x="3286116" y="1285860"/>
              <a:ext cx="56436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indent="-266700">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 typeface="Wingdings" panose="05000000000000000000" pitchFamily="2" charset="2"/>
                <a:buChar char="q"/>
              </a:pPr>
              <a:r>
                <a:rPr lang="es-ES_tradnl" altLang="es-ES" sz="1800">
                  <a:solidFill>
                    <a:srgbClr val="000000"/>
                  </a:solidFill>
                  <a:latin typeface="Arial" panose="020B0604020202020204" pitchFamily="34" charset="0"/>
                </a:rPr>
                <a:t>Paciente portador de psoriasis en brote.</a:t>
              </a:r>
            </a:p>
            <a:p>
              <a:pPr>
                <a:spcBef>
                  <a:spcPct val="0"/>
                </a:spcBef>
                <a:buClrTx/>
                <a:buFont typeface="Wingdings" panose="05000000000000000000" pitchFamily="2" charset="2"/>
                <a:buChar char="q"/>
              </a:pPr>
              <a:r>
                <a:rPr lang="es-ES" altLang="es-ES" sz="1800">
                  <a:solidFill>
                    <a:srgbClr val="000000"/>
                  </a:solidFill>
                  <a:latin typeface="Arial" panose="020B0604020202020204" pitchFamily="34" charset="0"/>
                </a:rPr>
                <a:t>Tener seguimiento por consulta en la clínica del dolor de la ciudad de Ciego de Ávila.</a:t>
              </a:r>
            </a:p>
            <a:p>
              <a:pPr>
                <a:spcBef>
                  <a:spcPct val="0"/>
                </a:spcBef>
                <a:buClrTx/>
                <a:buFont typeface="Wingdings" panose="05000000000000000000" pitchFamily="2" charset="2"/>
                <a:buChar char="q"/>
              </a:pPr>
              <a:r>
                <a:rPr lang="es-ES" altLang="es-ES" sz="1800">
                  <a:solidFill>
                    <a:srgbClr val="000000"/>
                  </a:solidFill>
                  <a:latin typeface="Arial" panose="020B0604020202020204" pitchFamily="34" charset="0"/>
                </a:rPr>
                <a:t>En el período de noviembre de  2011 a noviembre de 2012</a:t>
              </a:r>
              <a:endParaRPr lang="es-ES_tradnl" altLang="es-ES" sz="1800">
                <a:solidFill>
                  <a:srgbClr val="000000"/>
                </a:solidFill>
                <a:latin typeface="Arial" panose="020B0604020202020204" pitchFamily="34" charset="0"/>
              </a:endParaRPr>
            </a:p>
          </p:txBody>
        </p:sp>
      </p:grpSp>
      <p:grpSp>
        <p:nvGrpSpPr>
          <p:cNvPr id="10245" name="45 Grupo"/>
          <p:cNvGrpSpPr>
            <a:grpSpLocks/>
          </p:cNvGrpSpPr>
          <p:nvPr/>
        </p:nvGrpSpPr>
        <p:grpSpPr bwMode="auto">
          <a:xfrm>
            <a:off x="6215063" y="4000500"/>
            <a:ext cx="2786062" cy="1071563"/>
            <a:chOff x="428596" y="4429132"/>
            <a:chExt cx="3114352" cy="1202748"/>
          </a:xfrm>
        </p:grpSpPr>
        <p:grpSp>
          <p:nvGrpSpPr>
            <p:cNvPr id="10272" name="Group 3"/>
            <p:cNvGrpSpPr>
              <a:grpSpLocks/>
            </p:cNvGrpSpPr>
            <p:nvPr/>
          </p:nvGrpSpPr>
          <p:grpSpPr bwMode="auto">
            <a:xfrm>
              <a:off x="428596" y="4429132"/>
              <a:ext cx="3114352" cy="1202748"/>
              <a:chOff x="880" y="1229"/>
              <a:chExt cx="3640" cy="2262"/>
            </a:xfrm>
          </p:grpSpPr>
          <p:sp>
            <p:nvSpPr>
              <p:cNvPr id="10274" name="Oval 5"/>
              <p:cNvSpPr>
                <a:spLocks noChangeArrowheads="1"/>
              </p:cNvSpPr>
              <p:nvPr/>
            </p:nvSpPr>
            <p:spPr bwMode="gray">
              <a:xfrm rot="-998297">
                <a:off x="890" y="1482"/>
                <a:ext cx="3630" cy="1900"/>
              </a:xfrm>
              <a:prstGeom prst="ellipse">
                <a:avLst/>
              </a:prstGeom>
              <a:gradFill rotWithShape="0">
                <a:gsLst>
                  <a:gs pos="0">
                    <a:srgbClr val="808080"/>
                  </a:gs>
                  <a:gs pos="50000">
                    <a:srgbClr val="AEAEAE"/>
                  </a:gs>
                  <a:gs pos="100000">
                    <a:srgbClr val="808080"/>
                  </a:gs>
                </a:gsLst>
                <a:lin ang="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75" name="Oval 6"/>
              <p:cNvSpPr>
                <a:spLocks noChangeArrowheads="1"/>
              </p:cNvSpPr>
              <p:nvPr/>
            </p:nvSpPr>
            <p:spPr bwMode="gray">
              <a:xfrm rot="-998297">
                <a:off x="926" y="1380"/>
                <a:ext cx="3504" cy="1841"/>
              </a:xfrm>
              <a:prstGeom prst="ellipse">
                <a:avLst/>
              </a:prstGeom>
              <a:gradFill rotWithShape="1">
                <a:gsLst>
                  <a:gs pos="0">
                    <a:srgbClr val="2791BB"/>
                  </a:gs>
                  <a:gs pos="100000">
                    <a:srgbClr val="000000"/>
                  </a:gs>
                </a:gsLst>
                <a:lin ang="27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76" name="Arc 7"/>
              <p:cNvSpPr>
                <a:spLocks/>
              </p:cNvSpPr>
              <p:nvPr/>
            </p:nvSpPr>
            <p:spPr bwMode="gray">
              <a:xfrm rot="-998297">
                <a:off x="2496" y="1229"/>
                <a:ext cx="2002" cy="1320"/>
              </a:xfrm>
              <a:custGeom>
                <a:avLst/>
                <a:gdLst>
                  <a:gd name="T0" fmla="*/ 113 w 21600"/>
                  <a:gd name="T1" fmla="*/ 0 h 29046"/>
                  <a:gd name="T2" fmla="*/ 155 w 21600"/>
                  <a:gd name="T3" fmla="*/ 60 h 29046"/>
                  <a:gd name="T4" fmla="*/ 0 w 21600"/>
                  <a:gd name="T5" fmla="*/ 35 h 29046"/>
                  <a:gd name="T6" fmla="*/ 0 60000 65536"/>
                  <a:gd name="T7" fmla="*/ 0 60000 65536"/>
                  <a:gd name="T8" fmla="*/ 0 60000 65536"/>
                  <a:gd name="T9" fmla="*/ 0 w 21600"/>
                  <a:gd name="T10" fmla="*/ 0 h 29046"/>
                  <a:gd name="T11" fmla="*/ 21600 w 21600"/>
                  <a:gd name="T12" fmla="*/ 29046 h 29046"/>
                </a:gdLst>
                <a:ahLst/>
                <a:cxnLst>
                  <a:cxn ang="T6">
                    <a:pos x="T0" y="T1"/>
                  </a:cxn>
                  <a:cxn ang="T7">
                    <a:pos x="T2" y="T3"/>
                  </a:cxn>
                  <a:cxn ang="T8">
                    <a:pos x="T4" y="T5"/>
                  </a:cxn>
                </a:cxnLst>
                <a:rect l="T9" t="T10" r="T11" b="T12"/>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lnTo>
                      <a:pt x="13190" y="-1"/>
                    </a:lnTo>
                    <a:close/>
                  </a:path>
                </a:pathLst>
              </a:cu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s-ES"/>
              </a:p>
            </p:txBody>
          </p:sp>
          <p:sp>
            <p:nvSpPr>
              <p:cNvPr id="10277" name="Arc 8"/>
              <p:cNvSpPr>
                <a:spLocks/>
              </p:cNvSpPr>
              <p:nvPr/>
            </p:nvSpPr>
            <p:spPr bwMode="gray">
              <a:xfrm rot="20601703" flipH="1">
                <a:off x="1016" y="2505"/>
                <a:ext cx="2138" cy="986"/>
              </a:xfrm>
              <a:custGeom>
                <a:avLst/>
                <a:gdLst>
                  <a:gd name="T0" fmla="*/ 182 w 25114"/>
                  <a:gd name="T1" fmla="*/ 5 h 21600"/>
                  <a:gd name="T2" fmla="*/ 0 w 25114"/>
                  <a:gd name="T3" fmla="*/ 44 h 21600"/>
                  <a:gd name="T4" fmla="*/ 26 w 25114"/>
                  <a:gd name="T5" fmla="*/ 0 h 21600"/>
                  <a:gd name="T6" fmla="*/ 0 60000 65536"/>
                  <a:gd name="T7" fmla="*/ 0 60000 65536"/>
                  <a:gd name="T8" fmla="*/ 0 60000 65536"/>
                  <a:gd name="T9" fmla="*/ 0 w 25114"/>
                  <a:gd name="T10" fmla="*/ 0 h 21600"/>
                  <a:gd name="T11" fmla="*/ 25114 w 25114"/>
                  <a:gd name="T12" fmla="*/ 21600 h 21600"/>
                </a:gdLst>
                <a:ahLst/>
                <a:cxnLst>
                  <a:cxn ang="T6">
                    <a:pos x="T0" y="T1"/>
                  </a:cxn>
                  <a:cxn ang="T7">
                    <a:pos x="T2" y="T3"/>
                  </a:cxn>
                  <a:cxn ang="T8">
                    <a:pos x="T4" y="T5"/>
                  </a:cxn>
                </a:cxnLst>
                <a:rect l="T9" t="T10" r="T11" b="T12"/>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lnTo>
                      <a:pt x="25114" y="2497"/>
                    </a:lnTo>
                    <a:close/>
                  </a:path>
                </a:pathLst>
              </a:cu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s-ES"/>
              </a:p>
            </p:txBody>
          </p:sp>
          <p:sp>
            <p:nvSpPr>
              <p:cNvPr id="10278" name="Arc 9"/>
              <p:cNvSpPr>
                <a:spLocks/>
              </p:cNvSpPr>
              <p:nvPr/>
            </p:nvSpPr>
            <p:spPr bwMode="gray">
              <a:xfrm rot="-998297">
                <a:off x="1715" y="1339"/>
                <a:ext cx="2034" cy="893"/>
              </a:xfrm>
              <a:custGeom>
                <a:avLst/>
                <a:gdLst>
                  <a:gd name="T0" fmla="*/ 0 w 24549"/>
                  <a:gd name="T1" fmla="*/ 4 h 21600"/>
                  <a:gd name="T2" fmla="*/ 169 w 24549"/>
                  <a:gd name="T3" fmla="*/ 10 h 21600"/>
                  <a:gd name="T4" fmla="*/ 68 w 24549"/>
                  <a:gd name="T5" fmla="*/ 37 h 21600"/>
                  <a:gd name="T6" fmla="*/ 0 60000 65536"/>
                  <a:gd name="T7" fmla="*/ 0 60000 65536"/>
                  <a:gd name="T8" fmla="*/ 0 60000 65536"/>
                  <a:gd name="T9" fmla="*/ 0 w 24549"/>
                  <a:gd name="T10" fmla="*/ 0 h 21600"/>
                  <a:gd name="T11" fmla="*/ 24549 w 24549"/>
                  <a:gd name="T12" fmla="*/ 21600 h 21600"/>
                </a:gdLst>
                <a:ahLst/>
                <a:cxnLst>
                  <a:cxn ang="T6">
                    <a:pos x="T0" y="T1"/>
                  </a:cxn>
                  <a:cxn ang="T7">
                    <a:pos x="T2" y="T3"/>
                  </a:cxn>
                  <a:cxn ang="T8">
                    <a:pos x="T4" y="T5"/>
                  </a:cxn>
                </a:cxnLst>
                <a:rect l="T9" t="T10" r="T11" b="T12"/>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lnTo>
                      <a:pt x="0" y="2373"/>
                    </a:lnTo>
                    <a:close/>
                  </a:path>
                </a:pathLst>
              </a:cu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s-ES"/>
              </a:p>
            </p:txBody>
          </p:sp>
          <p:sp>
            <p:nvSpPr>
              <p:cNvPr id="10279" name="Arc 10"/>
              <p:cNvSpPr>
                <a:spLocks/>
              </p:cNvSpPr>
              <p:nvPr/>
            </p:nvSpPr>
            <p:spPr bwMode="gray">
              <a:xfrm rot="20601703" flipH="1">
                <a:off x="880" y="1872"/>
                <a:ext cx="1796" cy="1139"/>
              </a:xfrm>
              <a:custGeom>
                <a:avLst/>
                <a:gdLst>
                  <a:gd name="T0" fmla="*/ 57 w 21600"/>
                  <a:gd name="T1" fmla="*/ 0 h 30468"/>
                  <a:gd name="T2" fmla="*/ 130 w 21600"/>
                  <a:gd name="T3" fmla="*/ 43 h 30468"/>
                  <a:gd name="T4" fmla="*/ 0 w 21600"/>
                  <a:gd name="T5" fmla="*/ 28 h 30468"/>
                  <a:gd name="T6" fmla="*/ 0 60000 65536"/>
                  <a:gd name="T7" fmla="*/ 0 60000 65536"/>
                  <a:gd name="T8" fmla="*/ 0 60000 65536"/>
                  <a:gd name="T9" fmla="*/ 0 w 21600"/>
                  <a:gd name="T10" fmla="*/ 0 h 30468"/>
                  <a:gd name="T11" fmla="*/ 21600 w 21600"/>
                  <a:gd name="T12" fmla="*/ 30468 h 30468"/>
                </a:gdLst>
                <a:ahLst/>
                <a:cxnLst>
                  <a:cxn ang="T6">
                    <a:pos x="T0" y="T1"/>
                  </a:cxn>
                  <a:cxn ang="T7">
                    <a:pos x="T2" y="T3"/>
                  </a:cxn>
                  <a:cxn ang="T8">
                    <a:pos x="T4" y="T5"/>
                  </a:cxn>
                </a:cxnLst>
                <a:rect l="T9" t="T10" r="T11" b="T12"/>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lnTo>
                      <a:pt x="8291" y="0"/>
                    </a:lnTo>
                    <a:close/>
                  </a:path>
                </a:pathLst>
              </a:cu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s-ES"/>
              </a:p>
            </p:txBody>
          </p:sp>
          <p:sp>
            <p:nvSpPr>
              <p:cNvPr id="26" name="Oval 11"/>
              <p:cNvSpPr>
                <a:spLocks noChangeArrowheads="1"/>
              </p:cNvSpPr>
              <p:nvPr/>
            </p:nvSpPr>
            <p:spPr bwMode="gray">
              <a:xfrm rot="-998297">
                <a:off x="1847" y="1829"/>
                <a:ext cx="1697" cy="844"/>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lang="es-ES_tradnl"/>
              </a:p>
            </p:txBody>
          </p:sp>
          <p:sp>
            <p:nvSpPr>
              <p:cNvPr id="10281" name="Freeform 16"/>
              <p:cNvSpPr>
                <a:spLocks/>
              </p:cNvSpPr>
              <p:nvPr/>
            </p:nvSpPr>
            <p:spPr bwMode="gray">
              <a:xfrm>
                <a:off x="2768" y="2632"/>
                <a:ext cx="544" cy="342"/>
              </a:xfrm>
              <a:custGeom>
                <a:avLst/>
                <a:gdLst>
                  <a:gd name="T0" fmla="*/ 0 w 544"/>
                  <a:gd name="T1" fmla="*/ 8 h 680"/>
                  <a:gd name="T2" fmla="*/ 256 w 544"/>
                  <a:gd name="T3" fmla="*/ 266 h 680"/>
                  <a:gd name="T4" fmla="*/ 264 w 544"/>
                  <a:gd name="T5" fmla="*/ 342 h 680"/>
                  <a:gd name="T6" fmla="*/ 448 w 544"/>
                  <a:gd name="T7" fmla="*/ 314 h 680"/>
                  <a:gd name="T8" fmla="*/ 544 w 544"/>
                  <a:gd name="T9" fmla="*/ 290 h 680"/>
                  <a:gd name="T10" fmla="*/ 112 w 544"/>
                  <a:gd name="T11" fmla="*/ 0 h 680"/>
                  <a:gd name="T12" fmla="*/ 0 w 544"/>
                  <a:gd name="T13" fmla="*/ 8 h 680"/>
                  <a:gd name="T14" fmla="*/ 0 60000 65536"/>
                  <a:gd name="T15" fmla="*/ 0 60000 65536"/>
                  <a:gd name="T16" fmla="*/ 0 60000 65536"/>
                  <a:gd name="T17" fmla="*/ 0 60000 65536"/>
                  <a:gd name="T18" fmla="*/ 0 60000 65536"/>
                  <a:gd name="T19" fmla="*/ 0 60000 65536"/>
                  <a:gd name="T20" fmla="*/ 0 60000 65536"/>
                  <a:gd name="T21" fmla="*/ 0 w 544"/>
                  <a:gd name="T22" fmla="*/ 0 h 680"/>
                  <a:gd name="T23" fmla="*/ 544 w 544"/>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680">
                    <a:moveTo>
                      <a:pt x="0" y="16"/>
                    </a:moveTo>
                    <a:lnTo>
                      <a:pt x="256" y="528"/>
                    </a:lnTo>
                    <a:lnTo>
                      <a:pt x="264" y="680"/>
                    </a:lnTo>
                    <a:lnTo>
                      <a:pt x="448" y="624"/>
                    </a:lnTo>
                    <a:lnTo>
                      <a:pt x="544" y="576"/>
                    </a:lnTo>
                    <a:lnTo>
                      <a:pt x="112" y="0"/>
                    </a:lnTo>
                    <a:lnTo>
                      <a:pt x="0" y="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32" name="Freeform 17"/>
              <p:cNvSpPr>
                <a:spLocks/>
              </p:cNvSpPr>
              <p:nvPr/>
            </p:nvSpPr>
            <p:spPr bwMode="gray">
              <a:xfrm rot="21203823">
                <a:off x="3373" y="2208"/>
                <a:ext cx="1118" cy="1119"/>
              </a:xfrm>
              <a:custGeom>
                <a:avLst/>
                <a:gdLst/>
                <a:ahLst/>
                <a:cxnLst>
                  <a:cxn ang="0">
                    <a:pos x="21" y="888"/>
                  </a:cxn>
                  <a:cxn ang="0">
                    <a:pos x="1117" y="0"/>
                  </a:cxn>
                  <a:cxn ang="0">
                    <a:pos x="1093" y="256"/>
                  </a:cxn>
                  <a:cxn ang="0">
                    <a:pos x="717" y="704"/>
                  </a:cxn>
                  <a:cxn ang="0">
                    <a:pos x="17" y="1119"/>
                  </a:cxn>
                  <a:cxn ang="0">
                    <a:pos x="21" y="888"/>
                  </a:cxn>
                </a:cxnLst>
                <a:rect l="0" t="0" r="r" b="b"/>
                <a:pathLst>
                  <a:path w="1117" h="1119">
                    <a:moveTo>
                      <a:pt x="21" y="888"/>
                    </a:moveTo>
                    <a:lnTo>
                      <a:pt x="1117" y="0"/>
                    </a:lnTo>
                    <a:lnTo>
                      <a:pt x="1093" y="256"/>
                    </a:lnTo>
                    <a:cubicBezTo>
                      <a:pt x="1026" y="373"/>
                      <a:pt x="896" y="560"/>
                      <a:pt x="717" y="704"/>
                    </a:cubicBezTo>
                    <a:cubicBezTo>
                      <a:pt x="538" y="848"/>
                      <a:pt x="133" y="1088"/>
                      <a:pt x="17" y="1119"/>
                    </a:cubicBezTo>
                    <a:cubicBezTo>
                      <a:pt x="0" y="1037"/>
                      <a:pt x="21" y="888"/>
                      <a:pt x="21" y="888"/>
                    </a:cubicBezTo>
                    <a:close/>
                  </a:path>
                </a:pathLst>
              </a:custGeom>
              <a:gradFill rotWithShape="0">
                <a:gsLst>
                  <a:gs pos="0">
                    <a:schemeClr val="folHlink">
                      <a:gamma/>
                      <a:shade val="78824"/>
                      <a:invGamma/>
                    </a:schemeClr>
                  </a:gs>
                  <a:gs pos="100000">
                    <a:schemeClr val="folHlink"/>
                  </a:gs>
                </a:gsLst>
                <a:lin ang="0" scaled="1"/>
              </a:gradFill>
              <a:ln w="9525" cap="flat" cmpd="sng">
                <a:noFill/>
                <a:prstDash val="solid"/>
                <a:round/>
                <a:headEnd/>
                <a:tailEnd/>
              </a:ln>
              <a:effectLst/>
            </p:spPr>
            <p:txBody>
              <a:bodyPr>
                <a:spAutoFit/>
              </a:bodyPr>
              <a:lstStyle/>
              <a:p>
                <a:pPr algn="ctr">
                  <a:defRPr/>
                </a:pPr>
                <a:endParaRPr lang="es-ES_tradnl"/>
              </a:p>
            </p:txBody>
          </p:sp>
          <p:sp>
            <p:nvSpPr>
              <p:cNvPr id="33" name="Arc 18"/>
              <p:cNvSpPr>
                <a:spLocks/>
              </p:cNvSpPr>
              <p:nvPr/>
            </p:nvSpPr>
            <p:spPr bwMode="gray">
              <a:xfrm rot="20539205">
                <a:off x="2917" y="1541"/>
                <a:ext cx="1539" cy="1716"/>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s>
                  <a:gs pos="100000">
                    <a:schemeClr val="folHlink">
                      <a:gamma/>
                      <a:shade val="57647"/>
                      <a:invGamma/>
                    </a:schemeClr>
                  </a:gs>
                </a:gsLst>
                <a:lin ang="0" scaled="1"/>
              </a:gradFill>
              <a:ln w="12700">
                <a:noFill/>
                <a:round/>
                <a:headEnd type="none" w="sm" len="sm"/>
                <a:tailEnd type="none" w="sm" len="sm"/>
              </a:ln>
              <a:effectLst/>
            </p:spPr>
            <p:txBody>
              <a:bodyPr wrap="none" anchor="ctr"/>
              <a:lstStyle/>
              <a:p>
                <a:pPr algn="ctr">
                  <a:defRPr/>
                </a:pPr>
                <a:endParaRPr lang="es-ES_tradnl"/>
              </a:p>
            </p:txBody>
          </p:sp>
          <p:sp>
            <p:nvSpPr>
              <p:cNvPr id="34" name="Freeform 19"/>
              <p:cNvSpPr>
                <a:spLocks/>
              </p:cNvSpPr>
              <p:nvPr/>
            </p:nvSpPr>
            <p:spPr bwMode="gray">
              <a:xfrm>
                <a:off x="2830" y="2509"/>
                <a:ext cx="581" cy="824"/>
              </a:xfrm>
              <a:custGeom>
                <a:avLst/>
                <a:gdLst/>
                <a:ahLst/>
                <a:cxnLst>
                  <a:cxn ang="0">
                    <a:pos x="582" y="572"/>
                  </a:cxn>
                  <a:cxn ang="0">
                    <a:pos x="562" y="826"/>
                  </a:cxn>
                  <a:cxn ang="0">
                    <a:pos x="0" y="42"/>
                  </a:cxn>
                  <a:cxn ang="0">
                    <a:pos x="90" y="0"/>
                  </a:cxn>
                  <a:cxn ang="0">
                    <a:pos x="582" y="572"/>
                  </a:cxn>
                </a:cxnLst>
                <a:rect l="0" t="0" r="r" b="b"/>
                <a:pathLst>
                  <a:path w="582" h="826">
                    <a:moveTo>
                      <a:pt x="582" y="572"/>
                    </a:moveTo>
                    <a:lnTo>
                      <a:pt x="562" y="826"/>
                    </a:lnTo>
                    <a:lnTo>
                      <a:pt x="0" y="42"/>
                    </a:lnTo>
                    <a:lnTo>
                      <a:pt x="90" y="0"/>
                    </a:lnTo>
                    <a:lnTo>
                      <a:pt x="582" y="572"/>
                    </a:lnTo>
                    <a:close/>
                  </a:path>
                </a:pathLst>
              </a:custGeom>
              <a:gradFill rotWithShape="1">
                <a:gsLst>
                  <a:gs pos="0">
                    <a:schemeClr val="folHlink"/>
                  </a:gs>
                  <a:gs pos="100000">
                    <a:schemeClr val="folHlink">
                      <a:gamma/>
                      <a:shade val="72549"/>
                      <a:invGamma/>
                    </a:schemeClr>
                  </a:gs>
                </a:gsLst>
                <a:lin ang="0" scaled="1"/>
              </a:gradFill>
              <a:ln w="9525" cap="flat" cmpd="sng">
                <a:noFill/>
                <a:prstDash val="solid"/>
                <a:round/>
                <a:headEnd/>
                <a:tailEnd/>
              </a:ln>
              <a:effectLst/>
            </p:spPr>
            <p:txBody>
              <a:bodyPr>
                <a:spAutoFit/>
              </a:bodyPr>
              <a:lstStyle/>
              <a:p>
                <a:pPr algn="ctr">
                  <a:defRPr/>
                </a:pPr>
                <a:endParaRPr lang="es-ES_tradnl"/>
              </a:p>
            </p:txBody>
          </p:sp>
          <p:sp>
            <p:nvSpPr>
              <p:cNvPr id="10285" name="Oval 20"/>
              <p:cNvSpPr>
                <a:spLocks noChangeArrowheads="1"/>
              </p:cNvSpPr>
              <p:nvPr/>
            </p:nvSpPr>
            <p:spPr bwMode="gray">
              <a:xfrm rot="-998297">
                <a:off x="1910" y="1989"/>
                <a:ext cx="1629" cy="68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grpSp>
        <p:sp>
          <p:nvSpPr>
            <p:cNvPr id="10273" name="Text Box 44"/>
            <p:cNvSpPr txBox="1">
              <a:spLocks noChangeArrowheads="1"/>
            </p:cNvSpPr>
            <p:nvPr/>
          </p:nvSpPr>
          <p:spPr bwMode="gray">
            <a:xfrm>
              <a:off x="1357290" y="4786322"/>
              <a:ext cx="12858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s-ES_tradnl" altLang="es-ES" sz="1600">
                  <a:solidFill>
                    <a:srgbClr val="000000"/>
                  </a:solidFill>
                  <a:latin typeface="Arial" panose="020B0604020202020204" pitchFamily="34" charset="0"/>
                </a:rPr>
                <a:t>Muestra</a:t>
              </a:r>
            </a:p>
          </p:txBody>
        </p:sp>
      </p:grpSp>
      <p:sp>
        <p:nvSpPr>
          <p:cNvPr id="48" name="Freeform 15"/>
          <p:cNvSpPr>
            <a:spLocks/>
          </p:cNvSpPr>
          <p:nvPr/>
        </p:nvSpPr>
        <p:spPr bwMode="gray">
          <a:xfrm rot="1332565">
            <a:off x="5538788" y="1058863"/>
            <a:ext cx="831850" cy="739775"/>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19000">
                <a:schemeClr val="tx1"/>
              </a:gs>
              <a:gs pos="100000">
                <a:srgbClr val="88CE58"/>
              </a:gs>
            </a:gsLst>
            <a:lin ang="0" scaled="1"/>
          </a:gradFill>
          <a:ln w="12700">
            <a:noFill/>
            <a:round/>
            <a:headEnd/>
            <a:tailEnd/>
          </a:ln>
        </p:spPr>
        <p:txBody>
          <a:bodyPr/>
          <a:lstStyle/>
          <a:p>
            <a:pPr algn="ctr">
              <a:defRPr/>
            </a:pPr>
            <a:endParaRPr lang="es-ES_tradnl"/>
          </a:p>
        </p:txBody>
      </p:sp>
      <p:grpSp>
        <p:nvGrpSpPr>
          <p:cNvPr id="10247" name="48 Grupo"/>
          <p:cNvGrpSpPr>
            <a:grpSpLocks/>
          </p:cNvGrpSpPr>
          <p:nvPr/>
        </p:nvGrpSpPr>
        <p:grpSpPr bwMode="auto">
          <a:xfrm>
            <a:off x="142875" y="2857500"/>
            <a:ext cx="5643563" cy="1641475"/>
            <a:chOff x="3286116" y="1214422"/>
            <a:chExt cx="5643602" cy="1641098"/>
          </a:xfrm>
        </p:grpSpPr>
        <p:sp>
          <p:nvSpPr>
            <p:cNvPr id="10270" name="AutoShape 3"/>
            <p:cNvSpPr>
              <a:spLocks noChangeArrowheads="1"/>
            </p:cNvSpPr>
            <p:nvPr/>
          </p:nvSpPr>
          <p:spPr bwMode="auto">
            <a:xfrm>
              <a:off x="3286116" y="1214422"/>
              <a:ext cx="5643602" cy="1571636"/>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endParaRPr>
            </a:p>
          </p:txBody>
        </p:sp>
        <p:sp>
          <p:nvSpPr>
            <p:cNvPr id="10271" name="Text Box 44"/>
            <p:cNvSpPr txBox="1">
              <a:spLocks noChangeArrowheads="1"/>
            </p:cNvSpPr>
            <p:nvPr/>
          </p:nvSpPr>
          <p:spPr bwMode="gray">
            <a:xfrm>
              <a:off x="3286116" y="1285860"/>
              <a:ext cx="56436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indent="-266700">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 typeface="Wingdings" panose="05000000000000000000" pitchFamily="2" charset="2"/>
                <a:buChar char="q"/>
              </a:pPr>
              <a:r>
                <a:rPr lang="es-ES" altLang="es-ES" sz="1600">
                  <a:solidFill>
                    <a:srgbClr val="000000"/>
                  </a:solidFill>
                  <a:latin typeface="Arial" panose="020B0604020202020204" pitchFamily="34" charset="0"/>
                </a:rPr>
                <a:t>Dar su disposición a participar en el estudio a través de la firma del consentimiento informado (Anexo1).</a:t>
              </a:r>
            </a:p>
            <a:p>
              <a:pPr>
                <a:spcBef>
                  <a:spcPct val="0"/>
                </a:spcBef>
                <a:buClrTx/>
                <a:buFont typeface="Wingdings" panose="05000000000000000000" pitchFamily="2" charset="2"/>
                <a:buChar char="q"/>
              </a:pPr>
              <a:r>
                <a:rPr lang="es-ES" altLang="es-ES" sz="1600">
                  <a:solidFill>
                    <a:srgbClr val="000000"/>
                  </a:solidFill>
                  <a:latin typeface="Arial" panose="020B0604020202020204" pitchFamily="34" charset="0"/>
                </a:rPr>
                <a:t>No haber estado sometido a la influencia de alguna terapéutica que afecta el curso y el pronóstico de la psoriasis un mes previo al desarrollo del proceso de investigación.</a:t>
              </a:r>
              <a:endParaRPr lang="es-ES_tradnl" altLang="es-ES" sz="1600">
                <a:solidFill>
                  <a:srgbClr val="000000"/>
                </a:solidFill>
                <a:latin typeface="Arial" panose="020B0604020202020204" pitchFamily="34" charset="0"/>
              </a:endParaRPr>
            </a:p>
          </p:txBody>
        </p:sp>
      </p:grpSp>
      <p:sp>
        <p:nvSpPr>
          <p:cNvPr id="52" name="Freeform 15"/>
          <p:cNvSpPr>
            <a:spLocks/>
          </p:cNvSpPr>
          <p:nvPr/>
        </p:nvSpPr>
        <p:spPr bwMode="gray">
          <a:xfrm rot="2173826">
            <a:off x="5805488" y="3649663"/>
            <a:ext cx="969962" cy="8636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19000">
                <a:schemeClr val="tx1"/>
              </a:gs>
              <a:gs pos="100000">
                <a:srgbClr val="88CE58"/>
              </a:gs>
            </a:gsLst>
            <a:lin ang="0" scaled="1"/>
          </a:gradFill>
          <a:ln w="12700">
            <a:noFill/>
            <a:round/>
            <a:headEnd/>
            <a:tailEnd/>
          </a:ln>
        </p:spPr>
        <p:txBody>
          <a:bodyPr/>
          <a:lstStyle/>
          <a:p>
            <a:pPr algn="ctr">
              <a:defRPr/>
            </a:pPr>
            <a:endParaRPr lang="es-ES_tradnl"/>
          </a:p>
        </p:txBody>
      </p:sp>
      <p:grpSp>
        <p:nvGrpSpPr>
          <p:cNvPr id="10249" name="52 Grupo"/>
          <p:cNvGrpSpPr>
            <a:grpSpLocks/>
          </p:cNvGrpSpPr>
          <p:nvPr/>
        </p:nvGrpSpPr>
        <p:grpSpPr bwMode="auto">
          <a:xfrm>
            <a:off x="3000375" y="5072063"/>
            <a:ext cx="4071938" cy="1428750"/>
            <a:chOff x="3286116" y="1214422"/>
            <a:chExt cx="5643602" cy="1571636"/>
          </a:xfrm>
        </p:grpSpPr>
        <p:sp>
          <p:nvSpPr>
            <p:cNvPr id="10268" name="AutoShape 3"/>
            <p:cNvSpPr>
              <a:spLocks noChangeArrowheads="1"/>
            </p:cNvSpPr>
            <p:nvPr/>
          </p:nvSpPr>
          <p:spPr bwMode="auto">
            <a:xfrm>
              <a:off x="3286116" y="1214422"/>
              <a:ext cx="5643602" cy="1571636"/>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endParaRPr>
            </a:p>
          </p:txBody>
        </p:sp>
        <p:sp>
          <p:nvSpPr>
            <p:cNvPr id="10269" name="Text Box 44"/>
            <p:cNvSpPr txBox="1">
              <a:spLocks noChangeArrowheads="1"/>
            </p:cNvSpPr>
            <p:nvPr/>
          </p:nvSpPr>
          <p:spPr bwMode="gray">
            <a:xfrm>
              <a:off x="3286116" y="1285860"/>
              <a:ext cx="56436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indent="-266700">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 typeface="Wingdings" panose="05000000000000000000" pitchFamily="2" charset="2"/>
                <a:buChar char="q"/>
              </a:pPr>
              <a:r>
                <a:rPr lang="es-ES" altLang="es-ES" sz="1600">
                  <a:solidFill>
                    <a:srgbClr val="000000"/>
                  </a:solidFill>
                  <a:latin typeface="Arial" panose="020B0604020202020204" pitchFamily="34" charset="0"/>
                </a:rPr>
                <a:t>Pacientes con síndrome febril.</a:t>
              </a:r>
            </a:p>
            <a:p>
              <a:pPr>
                <a:spcBef>
                  <a:spcPct val="0"/>
                </a:spcBef>
                <a:buClrTx/>
                <a:buFont typeface="Wingdings" panose="05000000000000000000" pitchFamily="2" charset="2"/>
                <a:buChar char="q"/>
              </a:pPr>
              <a:r>
                <a:rPr lang="es-ES_tradnl" altLang="es-ES" sz="1600">
                  <a:solidFill>
                    <a:srgbClr val="000000"/>
                  </a:solidFill>
                  <a:latin typeface="Arial" panose="020B0604020202020204" pitchFamily="34" charset="0"/>
                </a:rPr>
                <a:t>Embarazadas.</a:t>
              </a:r>
            </a:p>
            <a:p>
              <a:pPr>
                <a:spcBef>
                  <a:spcPct val="0"/>
                </a:spcBef>
                <a:buClrTx/>
                <a:buFont typeface="Wingdings" panose="05000000000000000000" pitchFamily="2" charset="2"/>
                <a:buChar char="q"/>
              </a:pPr>
              <a:r>
                <a:rPr lang="es-ES_tradnl" altLang="es-ES" sz="1600">
                  <a:solidFill>
                    <a:srgbClr val="000000"/>
                  </a:solidFill>
                  <a:latin typeface="Arial" panose="020B0604020202020204" pitchFamily="34" charset="0"/>
                </a:rPr>
                <a:t>Retrasados mentales.</a:t>
              </a:r>
            </a:p>
            <a:p>
              <a:pPr>
                <a:spcBef>
                  <a:spcPct val="0"/>
                </a:spcBef>
                <a:buClrTx/>
                <a:buFont typeface="Wingdings" panose="05000000000000000000" pitchFamily="2" charset="2"/>
                <a:buChar char="q"/>
              </a:pPr>
              <a:r>
                <a:rPr lang="es-ES_tradnl" altLang="es-ES" sz="1600">
                  <a:solidFill>
                    <a:srgbClr val="000000"/>
                  </a:solidFill>
                  <a:latin typeface="Arial" panose="020B0604020202020204" pitchFamily="34" charset="0"/>
                </a:rPr>
                <a:t>Pacientes con trastornos endocrino metabólicos descompensados.</a:t>
              </a:r>
            </a:p>
          </p:txBody>
        </p:sp>
      </p:grpSp>
      <p:sp>
        <p:nvSpPr>
          <p:cNvPr id="56" name="Freeform 15"/>
          <p:cNvSpPr>
            <a:spLocks/>
          </p:cNvSpPr>
          <p:nvPr/>
        </p:nvSpPr>
        <p:spPr bwMode="gray">
          <a:xfrm rot="9341436">
            <a:off x="7770813" y="5106988"/>
            <a:ext cx="971550" cy="481012"/>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19000">
                <a:schemeClr val="tx1"/>
              </a:gs>
              <a:gs pos="100000">
                <a:srgbClr val="88CE58"/>
              </a:gs>
            </a:gsLst>
            <a:lin ang="0" scaled="1"/>
          </a:gradFill>
          <a:ln w="12700">
            <a:noFill/>
            <a:round/>
            <a:headEnd/>
            <a:tailEnd/>
          </a:ln>
        </p:spPr>
        <p:txBody>
          <a:bodyPr/>
          <a:lstStyle/>
          <a:p>
            <a:pPr algn="ctr">
              <a:defRPr/>
            </a:pPr>
            <a:endParaRPr lang="es-ES_tradnl"/>
          </a:p>
        </p:txBody>
      </p:sp>
      <p:sp>
        <p:nvSpPr>
          <p:cNvPr id="57" name="Freeform 15"/>
          <p:cNvSpPr>
            <a:spLocks/>
          </p:cNvSpPr>
          <p:nvPr/>
        </p:nvSpPr>
        <p:spPr bwMode="gray">
          <a:xfrm rot="9661226">
            <a:off x="5868988" y="2887663"/>
            <a:ext cx="733425" cy="62865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19000">
                <a:schemeClr val="tx1"/>
              </a:gs>
              <a:gs pos="100000">
                <a:srgbClr val="88CE58"/>
              </a:gs>
            </a:gsLst>
            <a:lin ang="0" scaled="1"/>
          </a:gradFill>
          <a:ln w="12700">
            <a:noFill/>
            <a:round/>
            <a:headEnd/>
            <a:tailEnd/>
          </a:ln>
        </p:spPr>
        <p:txBody>
          <a:bodyPr/>
          <a:lstStyle/>
          <a:p>
            <a:pPr algn="ctr">
              <a:defRPr/>
            </a:pPr>
            <a:endParaRPr lang="es-ES_tradnl"/>
          </a:p>
        </p:txBody>
      </p:sp>
      <p:grpSp>
        <p:nvGrpSpPr>
          <p:cNvPr id="10252" name="72 Grupo"/>
          <p:cNvGrpSpPr>
            <a:grpSpLocks/>
          </p:cNvGrpSpPr>
          <p:nvPr/>
        </p:nvGrpSpPr>
        <p:grpSpPr bwMode="auto">
          <a:xfrm>
            <a:off x="142875" y="4929188"/>
            <a:ext cx="2786063" cy="1071562"/>
            <a:chOff x="428596" y="4429132"/>
            <a:chExt cx="3114352" cy="1202748"/>
          </a:xfrm>
        </p:grpSpPr>
        <p:grpSp>
          <p:nvGrpSpPr>
            <p:cNvPr id="10254" name="Group 3"/>
            <p:cNvGrpSpPr>
              <a:grpSpLocks/>
            </p:cNvGrpSpPr>
            <p:nvPr/>
          </p:nvGrpSpPr>
          <p:grpSpPr bwMode="auto">
            <a:xfrm>
              <a:off x="428596" y="4429132"/>
              <a:ext cx="3114352" cy="1202748"/>
              <a:chOff x="880" y="1229"/>
              <a:chExt cx="3640" cy="2262"/>
            </a:xfrm>
          </p:grpSpPr>
          <p:sp>
            <p:nvSpPr>
              <p:cNvPr id="10256" name="Oval 5"/>
              <p:cNvSpPr>
                <a:spLocks noChangeArrowheads="1"/>
              </p:cNvSpPr>
              <p:nvPr/>
            </p:nvSpPr>
            <p:spPr bwMode="gray">
              <a:xfrm rot="-998297">
                <a:off x="890" y="1482"/>
                <a:ext cx="3630" cy="1900"/>
              </a:xfrm>
              <a:prstGeom prst="ellipse">
                <a:avLst/>
              </a:prstGeom>
              <a:gradFill rotWithShape="0">
                <a:gsLst>
                  <a:gs pos="0">
                    <a:srgbClr val="808080"/>
                  </a:gs>
                  <a:gs pos="50000">
                    <a:srgbClr val="AEAEAE"/>
                  </a:gs>
                  <a:gs pos="100000">
                    <a:srgbClr val="808080"/>
                  </a:gs>
                </a:gsLst>
                <a:lin ang="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57" name="Oval 6"/>
              <p:cNvSpPr>
                <a:spLocks noChangeArrowheads="1"/>
              </p:cNvSpPr>
              <p:nvPr/>
            </p:nvSpPr>
            <p:spPr bwMode="gray">
              <a:xfrm rot="-998297">
                <a:off x="926" y="1380"/>
                <a:ext cx="3504" cy="1841"/>
              </a:xfrm>
              <a:prstGeom prst="ellipse">
                <a:avLst/>
              </a:prstGeom>
              <a:gradFill rotWithShape="1">
                <a:gsLst>
                  <a:gs pos="0">
                    <a:srgbClr val="2791BB"/>
                  </a:gs>
                  <a:gs pos="100000">
                    <a:srgbClr val="000000"/>
                  </a:gs>
                </a:gsLst>
                <a:lin ang="27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sp>
            <p:nvSpPr>
              <p:cNvPr id="10258" name="Arc 7"/>
              <p:cNvSpPr>
                <a:spLocks/>
              </p:cNvSpPr>
              <p:nvPr/>
            </p:nvSpPr>
            <p:spPr bwMode="gray">
              <a:xfrm rot="-998297">
                <a:off x="2496" y="1229"/>
                <a:ext cx="2002" cy="1320"/>
              </a:xfrm>
              <a:custGeom>
                <a:avLst/>
                <a:gdLst>
                  <a:gd name="T0" fmla="*/ 113 w 21600"/>
                  <a:gd name="T1" fmla="*/ 0 h 29046"/>
                  <a:gd name="T2" fmla="*/ 155 w 21600"/>
                  <a:gd name="T3" fmla="*/ 60 h 29046"/>
                  <a:gd name="T4" fmla="*/ 0 w 21600"/>
                  <a:gd name="T5" fmla="*/ 35 h 29046"/>
                  <a:gd name="T6" fmla="*/ 0 60000 65536"/>
                  <a:gd name="T7" fmla="*/ 0 60000 65536"/>
                  <a:gd name="T8" fmla="*/ 0 60000 65536"/>
                  <a:gd name="T9" fmla="*/ 0 w 21600"/>
                  <a:gd name="T10" fmla="*/ 0 h 29046"/>
                  <a:gd name="T11" fmla="*/ 21600 w 21600"/>
                  <a:gd name="T12" fmla="*/ 29046 h 29046"/>
                </a:gdLst>
                <a:ahLst/>
                <a:cxnLst>
                  <a:cxn ang="T6">
                    <a:pos x="T0" y="T1"/>
                  </a:cxn>
                  <a:cxn ang="T7">
                    <a:pos x="T2" y="T3"/>
                  </a:cxn>
                  <a:cxn ang="T8">
                    <a:pos x="T4" y="T5"/>
                  </a:cxn>
                </a:cxnLst>
                <a:rect l="T9" t="T10" r="T11" b="T12"/>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lnTo>
                      <a:pt x="13190" y="-1"/>
                    </a:lnTo>
                    <a:close/>
                  </a:path>
                </a:pathLst>
              </a:cu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s-ES"/>
              </a:p>
            </p:txBody>
          </p:sp>
          <p:sp>
            <p:nvSpPr>
              <p:cNvPr id="10259" name="Arc 8"/>
              <p:cNvSpPr>
                <a:spLocks/>
              </p:cNvSpPr>
              <p:nvPr/>
            </p:nvSpPr>
            <p:spPr bwMode="gray">
              <a:xfrm rot="20601703" flipH="1">
                <a:off x="1016" y="2505"/>
                <a:ext cx="2138" cy="986"/>
              </a:xfrm>
              <a:custGeom>
                <a:avLst/>
                <a:gdLst>
                  <a:gd name="T0" fmla="*/ 182 w 25114"/>
                  <a:gd name="T1" fmla="*/ 5 h 21600"/>
                  <a:gd name="T2" fmla="*/ 0 w 25114"/>
                  <a:gd name="T3" fmla="*/ 44 h 21600"/>
                  <a:gd name="T4" fmla="*/ 26 w 25114"/>
                  <a:gd name="T5" fmla="*/ 0 h 21600"/>
                  <a:gd name="T6" fmla="*/ 0 60000 65536"/>
                  <a:gd name="T7" fmla="*/ 0 60000 65536"/>
                  <a:gd name="T8" fmla="*/ 0 60000 65536"/>
                  <a:gd name="T9" fmla="*/ 0 w 25114"/>
                  <a:gd name="T10" fmla="*/ 0 h 21600"/>
                  <a:gd name="T11" fmla="*/ 25114 w 25114"/>
                  <a:gd name="T12" fmla="*/ 21600 h 21600"/>
                </a:gdLst>
                <a:ahLst/>
                <a:cxnLst>
                  <a:cxn ang="T6">
                    <a:pos x="T0" y="T1"/>
                  </a:cxn>
                  <a:cxn ang="T7">
                    <a:pos x="T2" y="T3"/>
                  </a:cxn>
                  <a:cxn ang="T8">
                    <a:pos x="T4" y="T5"/>
                  </a:cxn>
                </a:cxnLst>
                <a:rect l="T9" t="T10" r="T11" b="T12"/>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lnTo>
                      <a:pt x="25114" y="2497"/>
                    </a:lnTo>
                    <a:close/>
                  </a:path>
                </a:pathLst>
              </a:cu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s-ES"/>
              </a:p>
            </p:txBody>
          </p:sp>
          <p:sp>
            <p:nvSpPr>
              <p:cNvPr id="10260" name="Arc 9"/>
              <p:cNvSpPr>
                <a:spLocks/>
              </p:cNvSpPr>
              <p:nvPr/>
            </p:nvSpPr>
            <p:spPr bwMode="gray">
              <a:xfrm rot="-998297">
                <a:off x="1715" y="1339"/>
                <a:ext cx="2034" cy="893"/>
              </a:xfrm>
              <a:custGeom>
                <a:avLst/>
                <a:gdLst>
                  <a:gd name="T0" fmla="*/ 0 w 24549"/>
                  <a:gd name="T1" fmla="*/ 4 h 21600"/>
                  <a:gd name="T2" fmla="*/ 169 w 24549"/>
                  <a:gd name="T3" fmla="*/ 10 h 21600"/>
                  <a:gd name="T4" fmla="*/ 68 w 24549"/>
                  <a:gd name="T5" fmla="*/ 37 h 21600"/>
                  <a:gd name="T6" fmla="*/ 0 60000 65536"/>
                  <a:gd name="T7" fmla="*/ 0 60000 65536"/>
                  <a:gd name="T8" fmla="*/ 0 60000 65536"/>
                  <a:gd name="T9" fmla="*/ 0 w 24549"/>
                  <a:gd name="T10" fmla="*/ 0 h 21600"/>
                  <a:gd name="T11" fmla="*/ 24549 w 24549"/>
                  <a:gd name="T12" fmla="*/ 21600 h 21600"/>
                </a:gdLst>
                <a:ahLst/>
                <a:cxnLst>
                  <a:cxn ang="T6">
                    <a:pos x="T0" y="T1"/>
                  </a:cxn>
                  <a:cxn ang="T7">
                    <a:pos x="T2" y="T3"/>
                  </a:cxn>
                  <a:cxn ang="T8">
                    <a:pos x="T4" y="T5"/>
                  </a:cxn>
                </a:cxnLst>
                <a:rect l="T9" t="T10" r="T11" b="T12"/>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lnTo>
                      <a:pt x="0" y="2373"/>
                    </a:lnTo>
                    <a:close/>
                  </a:path>
                </a:pathLst>
              </a:cu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s-ES"/>
              </a:p>
            </p:txBody>
          </p:sp>
          <p:sp>
            <p:nvSpPr>
              <p:cNvPr id="10261" name="Arc 10"/>
              <p:cNvSpPr>
                <a:spLocks/>
              </p:cNvSpPr>
              <p:nvPr/>
            </p:nvSpPr>
            <p:spPr bwMode="gray">
              <a:xfrm rot="20601703" flipH="1">
                <a:off x="880" y="1872"/>
                <a:ext cx="1796" cy="1139"/>
              </a:xfrm>
              <a:custGeom>
                <a:avLst/>
                <a:gdLst>
                  <a:gd name="T0" fmla="*/ 57 w 21600"/>
                  <a:gd name="T1" fmla="*/ 0 h 30468"/>
                  <a:gd name="T2" fmla="*/ 130 w 21600"/>
                  <a:gd name="T3" fmla="*/ 43 h 30468"/>
                  <a:gd name="T4" fmla="*/ 0 w 21600"/>
                  <a:gd name="T5" fmla="*/ 28 h 30468"/>
                  <a:gd name="T6" fmla="*/ 0 60000 65536"/>
                  <a:gd name="T7" fmla="*/ 0 60000 65536"/>
                  <a:gd name="T8" fmla="*/ 0 60000 65536"/>
                  <a:gd name="T9" fmla="*/ 0 w 21600"/>
                  <a:gd name="T10" fmla="*/ 0 h 30468"/>
                  <a:gd name="T11" fmla="*/ 21600 w 21600"/>
                  <a:gd name="T12" fmla="*/ 30468 h 30468"/>
                </a:gdLst>
                <a:ahLst/>
                <a:cxnLst>
                  <a:cxn ang="T6">
                    <a:pos x="T0" y="T1"/>
                  </a:cxn>
                  <a:cxn ang="T7">
                    <a:pos x="T2" y="T3"/>
                  </a:cxn>
                  <a:cxn ang="T8">
                    <a:pos x="T4" y="T5"/>
                  </a:cxn>
                </a:cxnLst>
                <a:rect l="T9" t="T10" r="T11" b="T12"/>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lnTo>
                      <a:pt x="8291" y="0"/>
                    </a:lnTo>
                    <a:close/>
                  </a:path>
                </a:pathLst>
              </a:cu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s-ES"/>
              </a:p>
            </p:txBody>
          </p:sp>
          <p:sp>
            <p:nvSpPr>
              <p:cNvPr id="82" name="Oval 11"/>
              <p:cNvSpPr>
                <a:spLocks noChangeArrowheads="1"/>
              </p:cNvSpPr>
              <p:nvPr/>
            </p:nvSpPr>
            <p:spPr bwMode="gray">
              <a:xfrm rot="-998297">
                <a:off x="1847" y="1829"/>
                <a:ext cx="1697" cy="844"/>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pPr algn="ctr">
                  <a:defRPr/>
                </a:pPr>
                <a:endParaRPr lang="es-ES_tradnl"/>
              </a:p>
            </p:txBody>
          </p:sp>
          <p:sp>
            <p:nvSpPr>
              <p:cNvPr id="10263" name="Freeform 16"/>
              <p:cNvSpPr>
                <a:spLocks/>
              </p:cNvSpPr>
              <p:nvPr/>
            </p:nvSpPr>
            <p:spPr bwMode="gray">
              <a:xfrm>
                <a:off x="2768" y="2632"/>
                <a:ext cx="544" cy="342"/>
              </a:xfrm>
              <a:custGeom>
                <a:avLst/>
                <a:gdLst>
                  <a:gd name="T0" fmla="*/ 0 w 544"/>
                  <a:gd name="T1" fmla="*/ 8 h 680"/>
                  <a:gd name="T2" fmla="*/ 256 w 544"/>
                  <a:gd name="T3" fmla="*/ 266 h 680"/>
                  <a:gd name="T4" fmla="*/ 264 w 544"/>
                  <a:gd name="T5" fmla="*/ 342 h 680"/>
                  <a:gd name="T6" fmla="*/ 448 w 544"/>
                  <a:gd name="T7" fmla="*/ 314 h 680"/>
                  <a:gd name="T8" fmla="*/ 544 w 544"/>
                  <a:gd name="T9" fmla="*/ 290 h 680"/>
                  <a:gd name="T10" fmla="*/ 112 w 544"/>
                  <a:gd name="T11" fmla="*/ 0 h 680"/>
                  <a:gd name="T12" fmla="*/ 0 w 544"/>
                  <a:gd name="T13" fmla="*/ 8 h 680"/>
                  <a:gd name="T14" fmla="*/ 0 60000 65536"/>
                  <a:gd name="T15" fmla="*/ 0 60000 65536"/>
                  <a:gd name="T16" fmla="*/ 0 60000 65536"/>
                  <a:gd name="T17" fmla="*/ 0 60000 65536"/>
                  <a:gd name="T18" fmla="*/ 0 60000 65536"/>
                  <a:gd name="T19" fmla="*/ 0 60000 65536"/>
                  <a:gd name="T20" fmla="*/ 0 60000 65536"/>
                  <a:gd name="T21" fmla="*/ 0 w 544"/>
                  <a:gd name="T22" fmla="*/ 0 h 680"/>
                  <a:gd name="T23" fmla="*/ 544 w 544"/>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680">
                    <a:moveTo>
                      <a:pt x="0" y="16"/>
                    </a:moveTo>
                    <a:lnTo>
                      <a:pt x="256" y="528"/>
                    </a:lnTo>
                    <a:lnTo>
                      <a:pt x="264" y="680"/>
                    </a:lnTo>
                    <a:lnTo>
                      <a:pt x="448" y="624"/>
                    </a:lnTo>
                    <a:lnTo>
                      <a:pt x="544" y="576"/>
                    </a:lnTo>
                    <a:lnTo>
                      <a:pt x="112" y="0"/>
                    </a:lnTo>
                    <a:lnTo>
                      <a:pt x="0" y="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10264" name="Freeform 17"/>
              <p:cNvSpPr>
                <a:spLocks/>
              </p:cNvSpPr>
              <p:nvPr/>
            </p:nvSpPr>
            <p:spPr bwMode="gray">
              <a:xfrm rot="-396177">
                <a:off x="3374" y="2209"/>
                <a:ext cx="1117" cy="1119"/>
              </a:xfrm>
              <a:custGeom>
                <a:avLst/>
                <a:gdLst>
                  <a:gd name="T0" fmla="*/ 21 w 1117"/>
                  <a:gd name="T1" fmla="*/ 888 h 1119"/>
                  <a:gd name="T2" fmla="*/ 1117 w 1117"/>
                  <a:gd name="T3" fmla="*/ 0 h 1119"/>
                  <a:gd name="T4" fmla="*/ 1093 w 1117"/>
                  <a:gd name="T5" fmla="*/ 256 h 1119"/>
                  <a:gd name="T6" fmla="*/ 717 w 1117"/>
                  <a:gd name="T7" fmla="*/ 704 h 1119"/>
                  <a:gd name="T8" fmla="*/ 17 w 1117"/>
                  <a:gd name="T9" fmla="*/ 1119 h 1119"/>
                  <a:gd name="T10" fmla="*/ 21 w 1117"/>
                  <a:gd name="T11" fmla="*/ 888 h 1119"/>
                  <a:gd name="T12" fmla="*/ 0 60000 65536"/>
                  <a:gd name="T13" fmla="*/ 0 60000 65536"/>
                  <a:gd name="T14" fmla="*/ 0 60000 65536"/>
                  <a:gd name="T15" fmla="*/ 0 60000 65536"/>
                  <a:gd name="T16" fmla="*/ 0 60000 65536"/>
                  <a:gd name="T17" fmla="*/ 0 60000 65536"/>
                  <a:gd name="T18" fmla="*/ 0 w 1117"/>
                  <a:gd name="T19" fmla="*/ 0 h 1119"/>
                  <a:gd name="T20" fmla="*/ 1117 w 1117"/>
                  <a:gd name="T21" fmla="*/ 1119 h 1119"/>
                </a:gdLst>
                <a:ahLst/>
                <a:cxnLst>
                  <a:cxn ang="T12">
                    <a:pos x="T0" y="T1"/>
                  </a:cxn>
                  <a:cxn ang="T13">
                    <a:pos x="T2" y="T3"/>
                  </a:cxn>
                  <a:cxn ang="T14">
                    <a:pos x="T4" y="T5"/>
                  </a:cxn>
                  <a:cxn ang="T15">
                    <a:pos x="T6" y="T7"/>
                  </a:cxn>
                  <a:cxn ang="T16">
                    <a:pos x="T8" y="T9"/>
                  </a:cxn>
                  <a:cxn ang="T17">
                    <a:pos x="T10" y="T11"/>
                  </a:cxn>
                </a:cxnLst>
                <a:rect l="T18" t="T19" r="T20" b="T21"/>
                <a:pathLst>
                  <a:path w="1117" h="1119">
                    <a:moveTo>
                      <a:pt x="21" y="888"/>
                    </a:moveTo>
                    <a:lnTo>
                      <a:pt x="1117" y="0"/>
                    </a:lnTo>
                    <a:lnTo>
                      <a:pt x="1093" y="256"/>
                    </a:lnTo>
                    <a:cubicBezTo>
                      <a:pt x="1026" y="373"/>
                      <a:pt x="896" y="560"/>
                      <a:pt x="717" y="704"/>
                    </a:cubicBezTo>
                    <a:cubicBezTo>
                      <a:pt x="538" y="848"/>
                      <a:pt x="133" y="1088"/>
                      <a:pt x="17" y="1119"/>
                    </a:cubicBezTo>
                    <a:cubicBezTo>
                      <a:pt x="0" y="1037"/>
                      <a:pt x="21" y="888"/>
                      <a:pt x="21" y="88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s-ES"/>
              </a:p>
            </p:txBody>
          </p:sp>
          <p:sp>
            <p:nvSpPr>
              <p:cNvPr id="10265" name="Arc 18"/>
              <p:cNvSpPr>
                <a:spLocks/>
              </p:cNvSpPr>
              <p:nvPr/>
            </p:nvSpPr>
            <p:spPr bwMode="gray">
              <a:xfrm rot="-1060795">
                <a:off x="2791" y="1574"/>
                <a:ext cx="1668" cy="1716"/>
              </a:xfrm>
              <a:custGeom>
                <a:avLst/>
                <a:gdLst>
                  <a:gd name="T0" fmla="*/ 154 w 18016"/>
                  <a:gd name="T1" fmla="*/ 77 h 21282"/>
                  <a:gd name="T2" fmla="*/ 32 w 18016"/>
                  <a:gd name="T3" fmla="*/ 138 h 21282"/>
                  <a:gd name="T4" fmla="*/ 0 w 18016"/>
                  <a:gd name="T5" fmla="*/ 0 h 21282"/>
                  <a:gd name="T6" fmla="*/ 0 60000 65536"/>
                  <a:gd name="T7" fmla="*/ 0 60000 65536"/>
                  <a:gd name="T8" fmla="*/ 0 60000 65536"/>
                  <a:gd name="T9" fmla="*/ 0 w 18016"/>
                  <a:gd name="T10" fmla="*/ 0 h 21282"/>
                  <a:gd name="T11" fmla="*/ 18016 w 18016"/>
                  <a:gd name="T12" fmla="*/ 21282 h 21282"/>
                </a:gdLst>
                <a:ahLst/>
                <a:cxnLst>
                  <a:cxn ang="T6">
                    <a:pos x="T0" y="T1"/>
                  </a:cxn>
                  <a:cxn ang="T7">
                    <a:pos x="T2" y="T3"/>
                  </a:cxn>
                  <a:cxn ang="T8">
                    <a:pos x="T4" y="T5"/>
                  </a:cxn>
                </a:cxnLst>
                <a:rect l="T9" t="T10" r="T11" b="T12"/>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lnTo>
                      <a:pt x="18016" y="11915"/>
                    </a:lnTo>
                    <a:close/>
                  </a:path>
                </a:pathLst>
              </a:cu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s-ES"/>
              </a:p>
            </p:txBody>
          </p:sp>
          <p:sp>
            <p:nvSpPr>
              <p:cNvPr id="10266" name="Freeform 19"/>
              <p:cNvSpPr>
                <a:spLocks/>
              </p:cNvSpPr>
              <p:nvPr/>
            </p:nvSpPr>
            <p:spPr bwMode="gray">
              <a:xfrm>
                <a:off x="2829" y="2435"/>
                <a:ext cx="571" cy="845"/>
              </a:xfrm>
              <a:custGeom>
                <a:avLst/>
                <a:gdLst>
                  <a:gd name="T0" fmla="*/ 571 w 582"/>
                  <a:gd name="T1" fmla="*/ 585 h 826"/>
                  <a:gd name="T2" fmla="*/ 551 w 582"/>
                  <a:gd name="T3" fmla="*/ 845 h 826"/>
                  <a:gd name="T4" fmla="*/ 0 w 582"/>
                  <a:gd name="T5" fmla="*/ 43 h 826"/>
                  <a:gd name="T6" fmla="*/ 88 w 582"/>
                  <a:gd name="T7" fmla="*/ 0 h 826"/>
                  <a:gd name="T8" fmla="*/ 571 w 582"/>
                  <a:gd name="T9" fmla="*/ 585 h 826"/>
                  <a:gd name="T10" fmla="*/ 0 60000 65536"/>
                  <a:gd name="T11" fmla="*/ 0 60000 65536"/>
                  <a:gd name="T12" fmla="*/ 0 60000 65536"/>
                  <a:gd name="T13" fmla="*/ 0 60000 65536"/>
                  <a:gd name="T14" fmla="*/ 0 60000 65536"/>
                  <a:gd name="T15" fmla="*/ 0 w 582"/>
                  <a:gd name="T16" fmla="*/ 0 h 826"/>
                  <a:gd name="T17" fmla="*/ 582 w 582"/>
                  <a:gd name="T18" fmla="*/ 826 h 826"/>
                </a:gdLst>
                <a:ahLst/>
                <a:cxnLst>
                  <a:cxn ang="T10">
                    <a:pos x="T0" y="T1"/>
                  </a:cxn>
                  <a:cxn ang="T11">
                    <a:pos x="T2" y="T3"/>
                  </a:cxn>
                  <a:cxn ang="T12">
                    <a:pos x="T4" y="T5"/>
                  </a:cxn>
                  <a:cxn ang="T13">
                    <a:pos x="T6" y="T7"/>
                  </a:cxn>
                  <a:cxn ang="T14">
                    <a:pos x="T8" y="T9"/>
                  </a:cxn>
                </a:cxnLst>
                <a:rect l="T15" t="T16" r="T17" b="T18"/>
                <a:pathLst>
                  <a:path w="582" h="826">
                    <a:moveTo>
                      <a:pt x="582" y="572"/>
                    </a:moveTo>
                    <a:lnTo>
                      <a:pt x="562" y="826"/>
                    </a:lnTo>
                    <a:lnTo>
                      <a:pt x="0" y="42"/>
                    </a:lnTo>
                    <a:lnTo>
                      <a:pt x="90" y="0"/>
                    </a:lnTo>
                    <a:lnTo>
                      <a:pt x="582"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s-ES"/>
              </a:p>
            </p:txBody>
          </p:sp>
          <p:sp>
            <p:nvSpPr>
              <p:cNvPr id="10267" name="Oval 20"/>
              <p:cNvSpPr>
                <a:spLocks noChangeArrowheads="1"/>
              </p:cNvSpPr>
              <p:nvPr/>
            </p:nvSpPr>
            <p:spPr bwMode="gray">
              <a:xfrm rot="-998297">
                <a:off x="1910" y="1989"/>
                <a:ext cx="1629" cy="68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s-ES_tradnl" altLang="es-ES" sz="2000">
                  <a:solidFill>
                    <a:schemeClr val="bg1"/>
                  </a:solidFill>
                  <a:latin typeface="Arial" panose="020B0604020202020204" pitchFamily="34" charset="0"/>
                </a:endParaRPr>
              </a:p>
            </p:txBody>
          </p:sp>
        </p:grpSp>
        <p:sp>
          <p:nvSpPr>
            <p:cNvPr id="10255" name="Text Box 44"/>
            <p:cNvSpPr txBox="1">
              <a:spLocks noChangeArrowheads="1"/>
            </p:cNvSpPr>
            <p:nvPr/>
          </p:nvSpPr>
          <p:spPr bwMode="gray">
            <a:xfrm>
              <a:off x="1357290" y="4786322"/>
              <a:ext cx="12858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s-ES_tradnl" altLang="es-ES" sz="1600">
                  <a:solidFill>
                    <a:srgbClr val="000000"/>
                  </a:solidFill>
                  <a:latin typeface="Arial" panose="020B0604020202020204" pitchFamily="34" charset="0"/>
                </a:rPr>
                <a:t>Muestra</a:t>
              </a:r>
            </a:p>
          </p:txBody>
        </p:sp>
      </p:grpSp>
      <p:sp>
        <p:nvSpPr>
          <p:cNvPr id="88" name="Rectangle 2"/>
          <p:cNvSpPr txBox="1">
            <a:spLocks noChangeArrowheads="1"/>
          </p:cNvSpPr>
          <p:nvPr/>
        </p:nvSpPr>
        <p:spPr bwMode="white">
          <a:xfrm>
            <a:off x="239351" y="86589"/>
            <a:ext cx="7715250" cy="777875"/>
          </a:xfrm>
          <a:prstGeom prst="rect">
            <a:avLst/>
          </a:prstGeom>
          <a:noFill/>
          <a:ln w="9525">
            <a:noFill/>
            <a:miter lim="800000"/>
            <a:headEnd/>
            <a:tailEnd/>
          </a:ln>
          <a:effectLst/>
        </p:spPr>
        <p:txBody>
          <a:bodyPr anchor="b"/>
          <a:lstStyle/>
          <a:p>
            <a:pPr eaLnBrk="1" hangingPunct="1">
              <a:defRPr/>
            </a:pPr>
            <a:r>
              <a:rPr lang="es-ES" sz="2800" b="0" kern="0" dirty="0">
                <a:solidFill>
                  <a:schemeClr val="tx2"/>
                </a:solidFill>
                <a:effectLst>
                  <a:outerShdw blurRad="38100" dist="38100" dir="2700000" algn="tl">
                    <a:srgbClr val="C0C0C0"/>
                  </a:outerShdw>
                </a:effectLst>
                <a:latin typeface="+mj-lt"/>
                <a:ea typeface="+mj-ea"/>
                <a:cs typeface="+mj-cs"/>
              </a:rPr>
              <a:t>Criterios de definición de universo</a:t>
            </a:r>
          </a:p>
          <a:p>
            <a:pPr eaLnBrk="1" hangingPunct="1">
              <a:defRPr/>
            </a:pPr>
            <a:r>
              <a:rPr lang="es-ES" sz="2800" b="0" kern="0" dirty="0">
                <a:solidFill>
                  <a:schemeClr val="tx2"/>
                </a:solidFill>
                <a:effectLst>
                  <a:outerShdw blurRad="38100" dist="38100" dir="2700000" algn="tl">
                    <a:srgbClr val="C0C0C0"/>
                  </a:outerShdw>
                </a:effectLst>
                <a:latin typeface="+mj-lt"/>
                <a:ea typeface="+mj-ea"/>
                <a:cs typeface="+mj-cs"/>
              </a:rPr>
              <a:t>Criterios de inclusión – exclusión.</a:t>
            </a:r>
          </a:p>
        </p:txBody>
      </p:sp>
    </p:spTree>
    <p:extLst>
      <p:ext uri="{BB962C8B-B14F-4D97-AF65-F5344CB8AC3E}">
        <p14:creationId xmlns:p14="http://schemas.microsoft.com/office/powerpoint/2010/main" val="1607645146"/>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idx="4294967295"/>
          </p:nvPr>
        </p:nvSpPr>
        <p:spPr>
          <a:xfrm>
            <a:off x="0" y="1124744"/>
            <a:ext cx="7772400" cy="1143000"/>
          </a:xfrm>
          <a:solidFill>
            <a:schemeClr val="bg1"/>
          </a:solidFill>
        </p:spPr>
        <p:txBody>
          <a:bodyPr lIns="92075" tIns="46038" rIns="92075" bIns="46038" anchorCtr="1"/>
          <a:lstStyle/>
          <a:p>
            <a:pPr eaLnBrk="1" hangingPunct="1">
              <a:defRPr/>
            </a:pPr>
            <a:r>
              <a:rPr lang="es-ES" sz="3200" b="0" dirty="0" smtClean="0">
                <a:solidFill>
                  <a:srgbClr val="000000"/>
                </a:solidFill>
                <a:effectLst>
                  <a:outerShdw blurRad="38100" dist="38100" dir="2700000" algn="tl">
                    <a:srgbClr val="C0C0C0"/>
                  </a:outerShdw>
                </a:effectLst>
              </a:rPr>
              <a:t>TIPOS BÁSICOS DE MÉTODOS DE MUESTREO:</a:t>
            </a:r>
          </a:p>
        </p:txBody>
      </p:sp>
      <p:sp>
        <p:nvSpPr>
          <p:cNvPr id="11267" name="Rectangle 3"/>
          <p:cNvSpPr>
            <a:spLocks noGrp="1" noChangeArrowheads="1"/>
          </p:cNvSpPr>
          <p:nvPr>
            <p:ph type="body" idx="4294967295"/>
          </p:nvPr>
        </p:nvSpPr>
        <p:spPr>
          <a:xfrm>
            <a:off x="971550" y="3128963"/>
            <a:ext cx="7772400" cy="1668462"/>
          </a:xfrm>
        </p:spPr>
        <p:txBody>
          <a:bodyPr lIns="92075" tIns="46038" rIns="92075" bIns="46038"/>
          <a:lstStyle/>
          <a:p>
            <a:pPr eaLnBrk="1" hangingPunct="1">
              <a:buClr>
                <a:srgbClr val="000000"/>
              </a:buClr>
            </a:pPr>
            <a:r>
              <a:rPr lang="es-ES" altLang="es-ES" b="0" smtClean="0">
                <a:solidFill>
                  <a:srgbClr val="000000"/>
                </a:solidFill>
              </a:rPr>
              <a:t>  Muestreo  probabilístico </a:t>
            </a:r>
          </a:p>
          <a:p>
            <a:pPr eaLnBrk="1" hangingPunct="1">
              <a:buClr>
                <a:srgbClr val="000000"/>
              </a:buClr>
            </a:pPr>
            <a:r>
              <a:rPr lang="es-ES" altLang="es-ES" b="0" smtClean="0">
                <a:solidFill>
                  <a:srgbClr val="000000"/>
                </a:solidFill>
              </a:rPr>
              <a:t>  Muestreo no probabilístico </a:t>
            </a:r>
          </a:p>
        </p:txBody>
      </p:sp>
    </p:spTree>
    <p:extLst>
      <p:ext uri="{BB962C8B-B14F-4D97-AF65-F5344CB8AC3E}">
        <p14:creationId xmlns:p14="http://schemas.microsoft.com/office/powerpoint/2010/main" val="4293043456"/>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3446872" y="1114115"/>
            <a:ext cx="4104456" cy="584775"/>
          </a:xfrm>
          <a:prstGeom prst="rect">
            <a:avLst/>
          </a:prstGeom>
          <a:solidFill>
            <a:schemeClr val="bg1"/>
          </a:solidFill>
          <a:ln>
            <a:noFill/>
          </a:ln>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s-ES_tradnl" altLang="es-ES" sz="3200" dirty="0">
                <a:latin typeface="Arial" panose="020B0604020202020204" pitchFamily="34" charset="0"/>
              </a:rPr>
              <a:t>Representatividad</a:t>
            </a:r>
            <a:endParaRPr lang="es-ES" altLang="es-ES" sz="3200" dirty="0">
              <a:latin typeface="Arial" panose="020B0604020202020204" pitchFamily="34" charset="0"/>
            </a:endParaRPr>
          </a:p>
        </p:txBody>
      </p:sp>
      <p:sp>
        <p:nvSpPr>
          <p:cNvPr id="8" name="Text Box 2"/>
          <p:cNvSpPr txBox="1">
            <a:spLocks noChangeArrowheads="1"/>
          </p:cNvSpPr>
          <p:nvPr/>
        </p:nvSpPr>
        <p:spPr bwMode="auto">
          <a:xfrm>
            <a:off x="323850" y="1700213"/>
            <a:ext cx="856932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ES" sz="2800" dirty="0"/>
              <a:t>Una muestra debe “representar” al universo, en el sentido de que los resultados que se obtengan de ella no deben diferir estadísticamente del universo del cual fue extraída. Para alcanzar esta premisa, lo que debe procurarse es que la muestra exhiba internamente el mismo grado de diversidad que la población</a:t>
            </a:r>
            <a:r>
              <a:rPr lang="es-MX" altLang="es-ES" sz="2800" dirty="0" smtClean="0"/>
              <a:t>.</a:t>
            </a:r>
          </a:p>
          <a:p>
            <a:pPr algn="just"/>
            <a:endParaRPr lang="es-MX" altLang="es-ES" sz="2800" dirty="0"/>
          </a:p>
          <a:p>
            <a:pPr algn="ctr"/>
            <a:r>
              <a:rPr lang="es-ES" altLang="es-ES" sz="2800" dirty="0"/>
              <a:t>¿Inyecta el azar representatividad</a:t>
            </a:r>
            <a:r>
              <a:rPr lang="es-ES" altLang="es-ES" sz="2800" dirty="0" smtClean="0"/>
              <a:t>?</a:t>
            </a:r>
            <a:endParaRPr lang="es-ES" altLang="es-ES" sz="2800" dirty="0"/>
          </a:p>
        </p:txBody>
      </p:sp>
    </p:spTree>
    <p:extLst>
      <p:ext uri="{BB962C8B-B14F-4D97-AF65-F5344CB8AC3E}">
        <p14:creationId xmlns:p14="http://schemas.microsoft.com/office/powerpoint/2010/main" val="9679395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3">
            <a:hlinkClick r:id="" action="ppaction://hlinkshowjump?jump=nextslide" highlightClick="1"/>
          </p:cNvPr>
          <p:cNvSpPr>
            <a:spLocks noChangeArrowheads="1"/>
          </p:cNvSpPr>
          <p:nvPr/>
        </p:nvSpPr>
        <p:spPr bwMode="auto">
          <a:xfrm>
            <a:off x="8739188" y="6453188"/>
            <a:ext cx="252412" cy="252412"/>
          </a:xfrm>
          <a:prstGeom prst="actionButtonForwardNext">
            <a:avLst/>
          </a:prstGeom>
          <a:solidFill>
            <a:srgbClr val="E6CAAE"/>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s-ES" altLang="es-ES" sz="2400" b="0">
              <a:latin typeface="Times New Roman" panose="02020603050405020304" pitchFamily="18" charset="0"/>
            </a:endParaRPr>
          </a:p>
        </p:txBody>
      </p:sp>
      <p:sp>
        <p:nvSpPr>
          <p:cNvPr id="14339" name="AutoShape 4">
            <a:hlinkClick r:id="" action="ppaction://hlinkshowjump?jump=previousslide" highlightClick="1"/>
          </p:cNvPr>
          <p:cNvSpPr>
            <a:spLocks noChangeArrowheads="1"/>
          </p:cNvSpPr>
          <p:nvPr/>
        </p:nvSpPr>
        <p:spPr bwMode="auto">
          <a:xfrm>
            <a:off x="8458200" y="6453188"/>
            <a:ext cx="252413" cy="252412"/>
          </a:xfrm>
          <a:prstGeom prst="actionButtonBackPrevious">
            <a:avLst/>
          </a:prstGeom>
          <a:solidFill>
            <a:srgbClr val="E6CAAE"/>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s-ES" altLang="es-ES" sz="2400" b="0">
              <a:latin typeface="Times New Roman" panose="02020603050405020304" pitchFamily="18" charset="0"/>
            </a:endParaRPr>
          </a:p>
        </p:txBody>
      </p:sp>
      <p:graphicFrame>
        <p:nvGraphicFramePr>
          <p:cNvPr id="14340" name="Object 7"/>
          <p:cNvGraphicFramePr>
            <a:graphicFrameLocks noChangeAspect="1"/>
          </p:cNvGraphicFramePr>
          <p:nvPr/>
        </p:nvGraphicFramePr>
        <p:xfrm>
          <a:off x="250825" y="1196975"/>
          <a:ext cx="2209800" cy="1576388"/>
        </p:xfrm>
        <a:graphic>
          <a:graphicData uri="http://schemas.openxmlformats.org/presentationml/2006/ole">
            <mc:AlternateContent xmlns:mc="http://schemas.openxmlformats.org/markup-compatibility/2006">
              <mc:Choice xmlns:v="urn:schemas-microsoft-com:vml" Requires="v">
                <p:oleObj spid="_x0000_s4102" name="Imagen" r:id="rId4" imgW="4006850" imgH="2857500" progId="MS_ClipArt_Gallery.2">
                  <p:embed/>
                </p:oleObj>
              </mc:Choice>
              <mc:Fallback>
                <p:oleObj name="Imagen" r:id="rId4" imgW="4006850" imgH="28575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96975"/>
                        <a:ext cx="2209800" cy="1576388"/>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288" name="Object 8"/>
          <p:cNvGraphicFramePr>
            <a:graphicFrameLocks noChangeAspect="1"/>
          </p:cNvGraphicFramePr>
          <p:nvPr/>
        </p:nvGraphicFramePr>
        <p:xfrm>
          <a:off x="1295400" y="2924175"/>
          <a:ext cx="1295400" cy="3524250"/>
        </p:xfrm>
        <a:graphic>
          <a:graphicData uri="http://schemas.openxmlformats.org/presentationml/2006/ole">
            <mc:AlternateContent xmlns:mc="http://schemas.openxmlformats.org/markup-compatibility/2006">
              <mc:Choice xmlns:v="urn:schemas-microsoft-com:vml" Requires="v">
                <p:oleObj spid="_x0000_s4103" name="Imagen" r:id="rId6" imgW="1296063" imgH="3934305" progId="MS_ClipArt_Gallery.2">
                  <p:embed/>
                </p:oleObj>
              </mc:Choice>
              <mc:Fallback>
                <p:oleObj name="Imagen" r:id="rId6" imgW="1296063" imgH="3934305"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924175"/>
                        <a:ext cx="1295400" cy="352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92" name="AutoShape 12"/>
          <p:cNvSpPr>
            <a:spLocks noChangeArrowheads="1"/>
          </p:cNvSpPr>
          <p:nvPr/>
        </p:nvSpPr>
        <p:spPr bwMode="auto">
          <a:xfrm>
            <a:off x="2895600" y="1676400"/>
            <a:ext cx="4419600" cy="1524000"/>
          </a:xfrm>
          <a:prstGeom prst="wedgeRoundRectCallout">
            <a:avLst>
              <a:gd name="adj1" fmla="val -46801"/>
              <a:gd name="adj2" fmla="val 6520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s-ES_tradnl" altLang="es-ES" b="0">
                <a:latin typeface="Times New Roman" panose="02020603050405020304" pitchFamily="18" charset="0"/>
              </a:rPr>
              <a:t>Envíame a 5 alumnos al salón</a:t>
            </a:r>
          </a:p>
          <a:p>
            <a:pPr algn="ctr">
              <a:spcBef>
                <a:spcPct val="0"/>
              </a:spcBef>
              <a:buClrTx/>
              <a:buFontTx/>
              <a:buNone/>
            </a:pPr>
            <a:r>
              <a:rPr lang="es-ES_tradnl" altLang="es-ES" b="0">
                <a:latin typeface="Times New Roman" panose="02020603050405020304" pitchFamily="18" charset="0"/>
              </a:rPr>
              <a:t>contiguo para examinarlos</a:t>
            </a:r>
            <a:endParaRPr lang="es-ES_tradnl" altLang="es-ES" sz="2400" b="0">
              <a:latin typeface="Times New Roman" panose="02020603050405020304" pitchFamily="18" charset="0"/>
            </a:endParaRPr>
          </a:p>
        </p:txBody>
      </p:sp>
      <p:sp>
        <p:nvSpPr>
          <p:cNvPr id="225294" name="Text Box 14"/>
          <p:cNvSpPr txBox="1">
            <a:spLocks noChangeArrowheads="1"/>
          </p:cNvSpPr>
          <p:nvPr/>
        </p:nvSpPr>
        <p:spPr bwMode="auto">
          <a:xfrm>
            <a:off x="4211638" y="3789363"/>
            <a:ext cx="2362200" cy="2493962"/>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50000"/>
              </a:spcBef>
              <a:buClrTx/>
              <a:buFontTx/>
              <a:buNone/>
            </a:pPr>
            <a:r>
              <a:rPr lang="es-ES_tradnl" altLang="es-ES">
                <a:solidFill>
                  <a:srgbClr val="009900"/>
                </a:solidFill>
                <a:latin typeface="Times New Roman" panose="02020603050405020304" pitchFamily="18" charset="0"/>
              </a:rPr>
              <a:t>IRMA</a:t>
            </a:r>
          </a:p>
          <a:p>
            <a:pPr>
              <a:lnSpc>
                <a:spcPct val="60000"/>
              </a:lnSpc>
              <a:spcBef>
                <a:spcPct val="50000"/>
              </a:spcBef>
              <a:buClrTx/>
              <a:buFontTx/>
              <a:buNone/>
            </a:pPr>
            <a:r>
              <a:rPr lang="es-ES_tradnl" altLang="es-ES">
                <a:solidFill>
                  <a:srgbClr val="009900"/>
                </a:solidFill>
                <a:latin typeface="Times New Roman" panose="02020603050405020304" pitchFamily="18" charset="0"/>
              </a:rPr>
              <a:t>SAÚL</a:t>
            </a:r>
          </a:p>
          <a:p>
            <a:pPr>
              <a:lnSpc>
                <a:spcPct val="60000"/>
              </a:lnSpc>
              <a:spcBef>
                <a:spcPct val="50000"/>
              </a:spcBef>
              <a:buClrTx/>
              <a:buFontTx/>
              <a:buNone/>
            </a:pPr>
            <a:r>
              <a:rPr lang="es-ES_tradnl" altLang="es-ES">
                <a:solidFill>
                  <a:srgbClr val="009900"/>
                </a:solidFill>
                <a:latin typeface="Times New Roman" panose="02020603050405020304" pitchFamily="18" charset="0"/>
              </a:rPr>
              <a:t>JAIME</a:t>
            </a:r>
          </a:p>
          <a:p>
            <a:pPr>
              <a:lnSpc>
                <a:spcPct val="60000"/>
              </a:lnSpc>
              <a:spcBef>
                <a:spcPct val="50000"/>
              </a:spcBef>
              <a:buClrTx/>
              <a:buFontTx/>
              <a:buNone/>
            </a:pPr>
            <a:r>
              <a:rPr lang="es-ES_tradnl" altLang="es-ES">
                <a:solidFill>
                  <a:srgbClr val="009900"/>
                </a:solidFill>
                <a:latin typeface="Times New Roman" panose="02020603050405020304" pitchFamily="18" charset="0"/>
              </a:rPr>
              <a:t>DANIEL</a:t>
            </a:r>
          </a:p>
          <a:p>
            <a:pPr>
              <a:lnSpc>
                <a:spcPct val="60000"/>
              </a:lnSpc>
              <a:spcBef>
                <a:spcPct val="50000"/>
              </a:spcBef>
              <a:buClrTx/>
              <a:buFontTx/>
              <a:buNone/>
            </a:pPr>
            <a:r>
              <a:rPr lang="es-ES_tradnl" altLang="es-ES">
                <a:solidFill>
                  <a:srgbClr val="009900"/>
                </a:solidFill>
                <a:latin typeface="Times New Roman" panose="02020603050405020304" pitchFamily="18" charset="0"/>
              </a:rPr>
              <a:t>CAROLINA</a:t>
            </a:r>
            <a:endParaRPr lang="es-ES_tradnl" altLang="es-ES" sz="2400" b="0">
              <a:latin typeface="Times New Roman" panose="02020603050405020304" pitchFamily="18" charset="0"/>
            </a:endParaRPr>
          </a:p>
        </p:txBody>
      </p:sp>
      <p:sp>
        <p:nvSpPr>
          <p:cNvPr id="14344" name="Text Box 15"/>
          <p:cNvSpPr txBox="1">
            <a:spLocks noChangeArrowheads="1"/>
          </p:cNvSpPr>
          <p:nvPr/>
        </p:nvSpPr>
        <p:spPr bwMode="auto">
          <a:xfrm>
            <a:off x="250825" y="333375"/>
            <a:ext cx="502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FontTx/>
              <a:buNone/>
            </a:pPr>
            <a:r>
              <a:rPr lang="es-ES_tradnl" altLang="es-ES" sz="3200">
                <a:solidFill>
                  <a:schemeClr val="tx2"/>
                </a:solidFill>
                <a:latin typeface="Times New Roman" panose="02020603050405020304" pitchFamily="18" charset="0"/>
              </a:rPr>
              <a:t>Conducta de un inspector</a:t>
            </a:r>
            <a:endParaRPr lang="es-ES_tradnl" altLang="es-ES" sz="2400" b="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4192926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52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2" grpId="0" animBg="1" autoUpdateAnimBg="0"/>
      <p:bldP spid="22529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381000" y="1628775"/>
            <a:ext cx="82946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r>
              <a:rPr lang="es-ES_tradnl" sz="2400" b="0">
                <a:solidFill>
                  <a:schemeClr val="tx1"/>
                </a:solidFill>
              </a:rPr>
              <a:t>Genera resultados aplicables en el contexto donde se realizan.</a:t>
            </a:r>
          </a:p>
          <a:p>
            <a:pPr algn="just" eaLnBrk="1" hangingPunct="1"/>
            <a:endParaRPr lang="es-ES_tradnl" sz="2400" b="0">
              <a:solidFill>
                <a:schemeClr val="tx1"/>
              </a:solidFill>
            </a:endParaRPr>
          </a:p>
          <a:p>
            <a:pPr algn="just" eaLnBrk="1" hangingPunct="1"/>
            <a:r>
              <a:rPr lang="es-ES_tradnl" sz="2400" b="0">
                <a:solidFill>
                  <a:schemeClr val="tx1"/>
                </a:solidFill>
              </a:rPr>
              <a:t>No termina con el informe de resultados, sino con la búsqueda de vías para su introducción. </a:t>
            </a:r>
            <a:endParaRPr lang="es-ES" sz="2400" b="0">
              <a:solidFill>
                <a:schemeClr val="tx1"/>
              </a:solidFill>
            </a:endParaRPr>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Investigación Aplicada:</a:t>
            </a:r>
          </a:p>
        </p:txBody>
      </p:sp>
    </p:spTree>
    <p:extLst>
      <p:ext uri="{BB962C8B-B14F-4D97-AF65-F5344CB8AC3E}">
        <p14:creationId xmlns:p14="http://schemas.microsoft.com/office/powerpoint/2010/main" val="27112290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AutoShape 6"/>
          <p:cNvSpPr>
            <a:spLocks noChangeArrowheads="1"/>
          </p:cNvSpPr>
          <p:nvPr/>
        </p:nvSpPr>
        <p:spPr bwMode="auto">
          <a:xfrm>
            <a:off x="4140200" y="1916113"/>
            <a:ext cx="4419600" cy="1524000"/>
          </a:xfrm>
          <a:prstGeom prst="wedgeRoundRectCallout">
            <a:avLst>
              <a:gd name="adj1" fmla="val -75218"/>
              <a:gd name="adj2" fmla="val -6479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s-ES_tradnl" altLang="es-ES" b="0">
                <a:latin typeface="Times New Roman" panose="02020603050405020304" pitchFamily="18" charset="0"/>
              </a:rPr>
              <a:t>Pondré los 30 nombres en una</a:t>
            </a:r>
          </a:p>
          <a:p>
            <a:pPr algn="ctr">
              <a:spcBef>
                <a:spcPct val="0"/>
              </a:spcBef>
              <a:buClrTx/>
              <a:buFontTx/>
              <a:buNone/>
            </a:pPr>
            <a:r>
              <a:rPr lang="es-ES_tradnl" altLang="es-ES" b="0">
                <a:latin typeface="Times New Roman" panose="02020603050405020304" pitchFamily="18" charset="0"/>
              </a:rPr>
              <a:t>caja y elegiré 5 al azar</a:t>
            </a:r>
            <a:endParaRPr lang="es-ES_tradnl" altLang="es-ES" sz="2400" b="0">
              <a:latin typeface="Times New Roman" panose="02020603050405020304" pitchFamily="18" charset="0"/>
            </a:endParaRPr>
          </a:p>
        </p:txBody>
      </p:sp>
      <p:sp>
        <p:nvSpPr>
          <p:cNvPr id="228359" name="AutoShape 7"/>
          <p:cNvSpPr>
            <a:spLocks noChangeArrowheads="1"/>
          </p:cNvSpPr>
          <p:nvPr/>
        </p:nvSpPr>
        <p:spPr bwMode="auto">
          <a:xfrm>
            <a:off x="533400" y="4572000"/>
            <a:ext cx="2286000" cy="1600200"/>
          </a:xfrm>
          <a:prstGeom prst="cube">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s-ES" altLang="es-ES" sz="2400" b="0">
              <a:latin typeface="Times New Roman" panose="02020603050405020304" pitchFamily="18" charset="0"/>
            </a:endParaRPr>
          </a:p>
        </p:txBody>
      </p:sp>
      <p:sp>
        <p:nvSpPr>
          <p:cNvPr id="228360" name="Text Box 8"/>
          <p:cNvSpPr txBox="1">
            <a:spLocks noChangeArrowheads="1"/>
          </p:cNvSpPr>
          <p:nvPr/>
        </p:nvSpPr>
        <p:spPr bwMode="auto">
          <a:xfrm>
            <a:off x="4356100" y="3933825"/>
            <a:ext cx="2362200" cy="2493963"/>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50000"/>
              </a:spcBef>
              <a:buClrTx/>
              <a:buFontTx/>
              <a:buNone/>
            </a:pPr>
            <a:r>
              <a:rPr lang="es-ES_tradnl" altLang="es-ES">
                <a:solidFill>
                  <a:srgbClr val="009900"/>
                </a:solidFill>
                <a:latin typeface="Times New Roman" panose="02020603050405020304" pitchFamily="18" charset="0"/>
              </a:rPr>
              <a:t>IRMA</a:t>
            </a:r>
          </a:p>
          <a:p>
            <a:pPr>
              <a:lnSpc>
                <a:spcPct val="60000"/>
              </a:lnSpc>
              <a:spcBef>
                <a:spcPct val="50000"/>
              </a:spcBef>
              <a:buClrTx/>
              <a:buFontTx/>
              <a:buNone/>
            </a:pPr>
            <a:r>
              <a:rPr lang="es-ES_tradnl" altLang="es-ES">
                <a:solidFill>
                  <a:srgbClr val="009900"/>
                </a:solidFill>
                <a:latin typeface="Times New Roman" panose="02020603050405020304" pitchFamily="18" charset="0"/>
              </a:rPr>
              <a:t>SAÚL</a:t>
            </a:r>
          </a:p>
          <a:p>
            <a:pPr>
              <a:lnSpc>
                <a:spcPct val="60000"/>
              </a:lnSpc>
              <a:spcBef>
                <a:spcPct val="50000"/>
              </a:spcBef>
              <a:buClrTx/>
              <a:buFontTx/>
              <a:buNone/>
            </a:pPr>
            <a:r>
              <a:rPr lang="es-ES_tradnl" altLang="es-ES">
                <a:solidFill>
                  <a:srgbClr val="009900"/>
                </a:solidFill>
                <a:latin typeface="Times New Roman" panose="02020603050405020304" pitchFamily="18" charset="0"/>
              </a:rPr>
              <a:t>JAIME</a:t>
            </a:r>
          </a:p>
          <a:p>
            <a:pPr>
              <a:lnSpc>
                <a:spcPct val="60000"/>
              </a:lnSpc>
              <a:spcBef>
                <a:spcPct val="50000"/>
              </a:spcBef>
              <a:buClrTx/>
              <a:buFontTx/>
              <a:buNone/>
            </a:pPr>
            <a:r>
              <a:rPr lang="es-ES_tradnl" altLang="es-ES">
                <a:solidFill>
                  <a:srgbClr val="009900"/>
                </a:solidFill>
                <a:latin typeface="Times New Roman" panose="02020603050405020304" pitchFamily="18" charset="0"/>
              </a:rPr>
              <a:t>DANIEL</a:t>
            </a:r>
          </a:p>
          <a:p>
            <a:pPr>
              <a:lnSpc>
                <a:spcPct val="60000"/>
              </a:lnSpc>
              <a:spcBef>
                <a:spcPct val="50000"/>
              </a:spcBef>
              <a:buClrTx/>
              <a:buFontTx/>
              <a:buNone/>
            </a:pPr>
            <a:r>
              <a:rPr lang="es-ES_tradnl" altLang="es-ES">
                <a:solidFill>
                  <a:srgbClr val="009900"/>
                </a:solidFill>
                <a:latin typeface="Times New Roman" panose="02020603050405020304" pitchFamily="18" charset="0"/>
              </a:rPr>
              <a:t>CAROLINA</a:t>
            </a:r>
            <a:endParaRPr lang="es-ES_tradnl" altLang="es-ES" sz="2400" b="0">
              <a:latin typeface="Times New Roman" panose="02020603050405020304" pitchFamily="18" charset="0"/>
            </a:endParaRPr>
          </a:p>
        </p:txBody>
      </p:sp>
      <p:sp>
        <p:nvSpPr>
          <p:cNvPr id="228361" name="Line 9"/>
          <p:cNvSpPr>
            <a:spLocks noChangeShapeType="1"/>
          </p:cNvSpPr>
          <p:nvPr/>
        </p:nvSpPr>
        <p:spPr bwMode="auto">
          <a:xfrm flipV="1">
            <a:off x="3200400" y="4495800"/>
            <a:ext cx="914400" cy="6096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28362" name="Line 10"/>
          <p:cNvSpPr>
            <a:spLocks noChangeShapeType="1"/>
          </p:cNvSpPr>
          <p:nvPr/>
        </p:nvSpPr>
        <p:spPr bwMode="auto">
          <a:xfrm flipV="1">
            <a:off x="3200400" y="5029200"/>
            <a:ext cx="914400" cy="3810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28363" name="Line 11"/>
          <p:cNvSpPr>
            <a:spLocks noChangeShapeType="1"/>
          </p:cNvSpPr>
          <p:nvPr/>
        </p:nvSpPr>
        <p:spPr bwMode="auto">
          <a:xfrm flipV="1">
            <a:off x="3048000" y="5410200"/>
            <a:ext cx="1143000" cy="3048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28364" name="Line 12"/>
          <p:cNvSpPr>
            <a:spLocks noChangeShapeType="1"/>
          </p:cNvSpPr>
          <p:nvPr/>
        </p:nvSpPr>
        <p:spPr bwMode="auto">
          <a:xfrm flipV="1">
            <a:off x="2895600" y="5715000"/>
            <a:ext cx="1371600" cy="3048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28365" name="Line 13"/>
          <p:cNvSpPr>
            <a:spLocks noChangeShapeType="1"/>
          </p:cNvSpPr>
          <p:nvPr/>
        </p:nvSpPr>
        <p:spPr bwMode="auto">
          <a:xfrm>
            <a:off x="2667000" y="6172200"/>
            <a:ext cx="1524000" cy="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graphicFrame>
        <p:nvGraphicFramePr>
          <p:cNvPr id="16394" name="Object 14"/>
          <p:cNvGraphicFramePr>
            <a:graphicFrameLocks noChangeAspect="1"/>
          </p:cNvGraphicFramePr>
          <p:nvPr/>
        </p:nvGraphicFramePr>
        <p:xfrm>
          <a:off x="1371600" y="1196975"/>
          <a:ext cx="1857375" cy="2798763"/>
        </p:xfrm>
        <a:graphic>
          <a:graphicData uri="http://schemas.openxmlformats.org/presentationml/2006/ole">
            <mc:AlternateContent xmlns:mc="http://schemas.openxmlformats.org/markup-compatibility/2006">
              <mc:Choice xmlns:v="urn:schemas-microsoft-com:vml" Requires="v">
                <p:oleObj spid="_x0000_s5124" name="Imagen" r:id="rId4" imgW="1857375" imgH="3995738" progId="MS_ClipArt_Gallery.2">
                  <p:embed/>
                </p:oleObj>
              </mc:Choice>
              <mc:Fallback>
                <p:oleObj name="Imagen" r:id="rId4" imgW="1857375" imgH="3995738"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196975"/>
                        <a:ext cx="1857375" cy="279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5" name="AutoShape 15">
            <a:hlinkClick r:id="" action="ppaction://hlinkshowjump?jump=nextslide" highlightClick="1"/>
          </p:cNvPr>
          <p:cNvSpPr>
            <a:spLocks noChangeArrowheads="1"/>
          </p:cNvSpPr>
          <p:nvPr/>
        </p:nvSpPr>
        <p:spPr bwMode="auto">
          <a:xfrm>
            <a:off x="8739188" y="6453188"/>
            <a:ext cx="252412" cy="252412"/>
          </a:xfrm>
          <a:prstGeom prst="actionButtonForwardNext">
            <a:avLst/>
          </a:prstGeom>
          <a:solidFill>
            <a:srgbClr val="E6CAAE"/>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s-ES" altLang="es-ES" sz="2400" b="0">
              <a:latin typeface="Times New Roman" panose="02020603050405020304" pitchFamily="18" charset="0"/>
            </a:endParaRPr>
          </a:p>
        </p:txBody>
      </p:sp>
      <p:sp>
        <p:nvSpPr>
          <p:cNvPr id="16396" name="AutoShape 16">
            <a:hlinkClick r:id="" action="ppaction://hlinkshowjump?jump=previousslide" highlightClick="1"/>
          </p:cNvPr>
          <p:cNvSpPr>
            <a:spLocks noChangeArrowheads="1"/>
          </p:cNvSpPr>
          <p:nvPr/>
        </p:nvSpPr>
        <p:spPr bwMode="auto">
          <a:xfrm>
            <a:off x="8458200" y="6453188"/>
            <a:ext cx="252413" cy="252412"/>
          </a:xfrm>
          <a:prstGeom prst="actionButtonBackPrevious">
            <a:avLst/>
          </a:prstGeom>
          <a:solidFill>
            <a:srgbClr val="E6CAAE"/>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s-ES" altLang="es-ES" sz="2400" b="0">
              <a:latin typeface="Times New Roman" panose="02020603050405020304" pitchFamily="18" charset="0"/>
            </a:endParaRPr>
          </a:p>
        </p:txBody>
      </p:sp>
    </p:spTree>
    <p:extLst>
      <p:ext uri="{BB962C8B-B14F-4D97-AF65-F5344CB8AC3E}">
        <p14:creationId xmlns:p14="http://schemas.microsoft.com/office/powerpoint/2010/main" val="210487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8358"/>
                                        </p:tgtEl>
                                        <p:attrNameLst>
                                          <p:attrName>style.visibility</p:attrName>
                                        </p:attrNameLst>
                                      </p:cBhvr>
                                      <p:to>
                                        <p:strVal val="visible"/>
                                      </p:to>
                                    </p:set>
                                    <p:anim calcmode="lin" valueType="num">
                                      <p:cBhvr additive="base">
                                        <p:cTn id="7" dur="500" fill="hold"/>
                                        <p:tgtEl>
                                          <p:spTgt spid="228358"/>
                                        </p:tgtEl>
                                        <p:attrNameLst>
                                          <p:attrName>ppt_x</p:attrName>
                                        </p:attrNameLst>
                                      </p:cBhvr>
                                      <p:tavLst>
                                        <p:tav tm="0">
                                          <p:val>
                                            <p:strVal val="1+#ppt_w/2"/>
                                          </p:val>
                                        </p:tav>
                                        <p:tav tm="100000">
                                          <p:val>
                                            <p:strVal val="#ppt_x"/>
                                          </p:val>
                                        </p:tav>
                                      </p:tavLst>
                                    </p:anim>
                                    <p:anim calcmode="lin" valueType="num">
                                      <p:cBhvr additive="base">
                                        <p:cTn id="8" dur="500" fill="hold"/>
                                        <p:tgtEl>
                                          <p:spTgt spid="2283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8359"/>
                                        </p:tgtEl>
                                        <p:attrNameLst>
                                          <p:attrName>style.visibility</p:attrName>
                                        </p:attrNameLst>
                                      </p:cBhvr>
                                      <p:to>
                                        <p:strVal val="visible"/>
                                      </p:to>
                                    </p:set>
                                    <p:anim calcmode="lin" valueType="num">
                                      <p:cBhvr additive="base">
                                        <p:cTn id="13" dur="500" fill="hold"/>
                                        <p:tgtEl>
                                          <p:spTgt spid="228359"/>
                                        </p:tgtEl>
                                        <p:attrNameLst>
                                          <p:attrName>ppt_x</p:attrName>
                                        </p:attrNameLst>
                                      </p:cBhvr>
                                      <p:tavLst>
                                        <p:tav tm="0">
                                          <p:val>
                                            <p:strVal val="0-#ppt_w/2"/>
                                          </p:val>
                                        </p:tav>
                                        <p:tav tm="100000">
                                          <p:val>
                                            <p:strVal val="#ppt_x"/>
                                          </p:val>
                                        </p:tav>
                                      </p:tavLst>
                                    </p:anim>
                                    <p:anim calcmode="lin" valueType="num">
                                      <p:cBhvr additive="base">
                                        <p:cTn id="14" dur="500" fill="hold"/>
                                        <p:tgtEl>
                                          <p:spTgt spid="2283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228361"/>
                                        </p:tgtEl>
                                        <p:attrNameLst>
                                          <p:attrName>style.visibility</p:attrName>
                                        </p:attrNameLst>
                                      </p:cBhvr>
                                      <p:to>
                                        <p:strVal val="visible"/>
                                      </p:to>
                                    </p:set>
                                    <p:anim calcmode="lin" valueType="num">
                                      <p:cBhvr>
                                        <p:cTn id="19" dur="500" fill="hold"/>
                                        <p:tgtEl>
                                          <p:spTgt spid="228361"/>
                                        </p:tgtEl>
                                        <p:attrNameLst>
                                          <p:attrName>ppt_x</p:attrName>
                                        </p:attrNameLst>
                                      </p:cBhvr>
                                      <p:tavLst>
                                        <p:tav tm="0">
                                          <p:val>
                                            <p:strVal val="#ppt_x-#ppt_w/2"/>
                                          </p:val>
                                        </p:tav>
                                        <p:tav tm="100000">
                                          <p:val>
                                            <p:strVal val="#ppt_x"/>
                                          </p:val>
                                        </p:tav>
                                      </p:tavLst>
                                    </p:anim>
                                    <p:anim calcmode="lin" valueType="num">
                                      <p:cBhvr>
                                        <p:cTn id="20" dur="500" fill="hold"/>
                                        <p:tgtEl>
                                          <p:spTgt spid="228361"/>
                                        </p:tgtEl>
                                        <p:attrNameLst>
                                          <p:attrName>ppt_y</p:attrName>
                                        </p:attrNameLst>
                                      </p:cBhvr>
                                      <p:tavLst>
                                        <p:tav tm="0">
                                          <p:val>
                                            <p:strVal val="#ppt_y"/>
                                          </p:val>
                                        </p:tav>
                                        <p:tav tm="100000">
                                          <p:val>
                                            <p:strVal val="#ppt_y"/>
                                          </p:val>
                                        </p:tav>
                                      </p:tavLst>
                                    </p:anim>
                                    <p:anim calcmode="lin" valueType="num">
                                      <p:cBhvr>
                                        <p:cTn id="21" dur="500" fill="hold"/>
                                        <p:tgtEl>
                                          <p:spTgt spid="228361"/>
                                        </p:tgtEl>
                                        <p:attrNameLst>
                                          <p:attrName>ppt_w</p:attrName>
                                        </p:attrNameLst>
                                      </p:cBhvr>
                                      <p:tavLst>
                                        <p:tav tm="0">
                                          <p:val>
                                            <p:fltVal val="0"/>
                                          </p:val>
                                        </p:tav>
                                        <p:tav tm="100000">
                                          <p:val>
                                            <p:strVal val="#ppt_w"/>
                                          </p:val>
                                        </p:tav>
                                      </p:tavLst>
                                    </p:anim>
                                    <p:anim calcmode="lin" valueType="num">
                                      <p:cBhvr>
                                        <p:cTn id="22" dur="500" fill="hold"/>
                                        <p:tgtEl>
                                          <p:spTgt spid="228361"/>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500"/>
                            </p:stCondLst>
                            <p:childTnLst>
                              <p:par>
                                <p:cTn id="24" presetID="17" presetClass="entr" presetSubtype="8" fill="hold" grpId="0" nodeType="afterEffect">
                                  <p:stCondLst>
                                    <p:cond delay="0"/>
                                  </p:stCondLst>
                                  <p:childTnLst>
                                    <p:set>
                                      <p:cBhvr>
                                        <p:cTn id="25" dur="1" fill="hold">
                                          <p:stCondLst>
                                            <p:cond delay="0"/>
                                          </p:stCondLst>
                                        </p:cTn>
                                        <p:tgtEl>
                                          <p:spTgt spid="228362"/>
                                        </p:tgtEl>
                                        <p:attrNameLst>
                                          <p:attrName>style.visibility</p:attrName>
                                        </p:attrNameLst>
                                      </p:cBhvr>
                                      <p:to>
                                        <p:strVal val="visible"/>
                                      </p:to>
                                    </p:set>
                                    <p:anim calcmode="lin" valueType="num">
                                      <p:cBhvr>
                                        <p:cTn id="26" dur="500" fill="hold"/>
                                        <p:tgtEl>
                                          <p:spTgt spid="228362"/>
                                        </p:tgtEl>
                                        <p:attrNameLst>
                                          <p:attrName>ppt_x</p:attrName>
                                        </p:attrNameLst>
                                      </p:cBhvr>
                                      <p:tavLst>
                                        <p:tav tm="0">
                                          <p:val>
                                            <p:strVal val="#ppt_x-#ppt_w/2"/>
                                          </p:val>
                                        </p:tav>
                                        <p:tav tm="100000">
                                          <p:val>
                                            <p:strVal val="#ppt_x"/>
                                          </p:val>
                                        </p:tav>
                                      </p:tavLst>
                                    </p:anim>
                                    <p:anim calcmode="lin" valueType="num">
                                      <p:cBhvr>
                                        <p:cTn id="27" dur="500" fill="hold"/>
                                        <p:tgtEl>
                                          <p:spTgt spid="228362"/>
                                        </p:tgtEl>
                                        <p:attrNameLst>
                                          <p:attrName>ppt_y</p:attrName>
                                        </p:attrNameLst>
                                      </p:cBhvr>
                                      <p:tavLst>
                                        <p:tav tm="0">
                                          <p:val>
                                            <p:strVal val="#ppt_y"/>
                                          </p:val>
                                        </p:tav>
                                        <p:tav tm="100000">
                                          <p:val>
                                            <p:strVal val="#ppt_y"/>
                                          </p:val>
                                        </p:tav>
                                      </p:tavLst>
                                    </p:anim>
                                    <p:anim calcmode="lin" valueType="num">
                                      <p:cBhvr>
                                        <p:cTn id="28" dur="500" fill="hold"/>
                                        <p:tgtEl>
                                          <p:spTgt spid="228362"/>
                                        </p:tgtEl>
                                        <p:attrNameLst>
                                          <p:attrName>ppt_w</p:attrName>
                                        </p:attrNameLst>
                                      </p:cBhvr>
                                      <p:tavLst>
                                        <p:tav tm="0">
                                          <p:val>
                                            <p:fltVal val="0"/>
                                          </p:val>
                                        </p:tav>
                                        <p:tav tm="100000">
                                          <p:val>
                                            <p:strVal val="#ppt_w"/>
                                          </p:val>
                                        </p:tav>
                                      </p:tavLst>
                                    </p:anim>
                                    <p:anim calcmode="lin" valueType="num">
                                      <p:cBhvr>
                                        <p:cTn id="29" dur="500" fill="hold"/>
                                        <p:tgtEl>
                                          <p:spTgt spid="228362"/>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1000"/>
                            </p:stCondLst>
                            <p:childTnLst>
                              <p:par>
                                <p:cTn id="31" presetID="17" presetClass="entr" presetSubtype="8" fill="hold" grpId="0" nodeType="afterEffect">
                                  <p:stCondLst>
                                    <p:cond delay="0"/>
                                  </p:stCondLst>
                                  <p:childTnLst>
                                    <p:set>
                                      <p:cBhvr>
                                        <p:cTn id="32" dur="1" fill="hold">
                                          <p:stCondLst>
                                            <p:cond delay="0"/>
                                          </p:stCondLst>
                                        </p:cTn>
                                        <p:tgtEl>
                                          <p:spTgt spid="228363"/>
                                        </p:tgtEl>
                                        <p:attrNameLst>
                                          <p:attrName>style.visibility</p:attrName>
                                        </p:attrNameLst>
                                      </p:cBhvr>
                                      <p:to>
                                        <p:strVal val="visible"/>
                                      </p:to>
                                    </p:set>
                                    <p:anim calcmode="lin" valueType="num">
                                      <p:cBhvr>
                                        <p:cTn id="33" dur="500" fill="hold"/>
                                        <p:tgtEl>
                                          <p:spTgt spid="228363"/>
                                        </p:tgtEl>
                                        <p:attrNameLst>
                                          <p:attrName>ppt_x</p:attrName>
                                        </p:attrNameLst>
                                      </p:cBhvr>
                                      <p:tavLst>
                                        <p:tav tm="0">
                                          <p:val>
                                            <p:strVal val="#ppt_x-#ppt_w/2"/>
                                          </p:val>
                                        </p:tav>
                                        <p:tav tm="100000">
                                          <p:val>
                                            <p:strVal val="#ppt_x"/>
                                          </p:val>
                                        </p:tav>
                                      </p:tavLst>
                                    </p:anim>
                                    <p:anim calcmode="lin" valueType="num">
                                      <p:cBhvr>
                                        <p:cTn id="34" dur="500" fill="hold"/>
                                        <p:tgtEl>
                                          <p:spTgt spid="228363"/>
                                        </p:tgtEl>
                                        <p:attrNameLst>
                                          <p:attrName>ppt_y</p:attrName>
                                        </p:attrNameLst>
                                      </p:cBhvr>
                                      <p:tavLst>
                                        <p:tav tm="0">
                                          <p:val>
                                            <p:strVal val="#ppt_y"/>
                                          </p:val>
                                        </p:tav>
                                        <p:tav tm="100000">
                                          <p:val>
                                            <p:strVal val="#ppt_y"/>
                                          </p:val>
                                        </p:tav>
                                      </p:tavLst>
                                    </p:anim>
                                    <p:anim calcmode="lin" valueType="num">
                                      <p:cBhvr>
                                        <p:cTn id="35" dur="500" fill="hold"/>
                                        <p:tgtEl>
                                          <p:spTgt spid="228363"/>
                                        </p:tgtEl>
                                        <p:attrNameLst>
                                          <p:attrName>ppt_w</p:attrName>
                                        </p:attrNameLst>
                                      </p:cBhvr>
                                      <p:tavLst>
                                        <p:tav tm="0">
                                          <p:val>
                                            <p:fltVal val="0"/>
                                          </p:val>
                                        </p:tav>
                                        <p:tav tm="100000">
                                          <p:val>
                                            <p:strVal val="#ppt_w"/>
                                          </p:val>
                                        </p:tav>
                                      </p:tavLst>
                                    </p:anim>
                                    <p:anim calcmode="lin" valueType="num">
                                      <p:cBhvr>
                                        <p:cTn id="36" dur="500" fill="hold"/>
                                        <p:tgtEl>
                                          <p:spTgt spid="228363"/>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500"/>
                            </p:stCondLst>
                            <p:childTnLst>
                              <p:par>
                                <p:cTn id="38" presetID="17" presetClass="entr" presetSubtype="8" fill="hold" grpId="0" nodeType="afterEffect">
                                  <p:stCondLst>
                                    <p:cond delay="0"/>
                                  </p:stCondLst>
                                  <p:childTnLst>
                                    <p:set>
                                      <p:cBhvr>
                                        <p:cTn id="39" dur="1" fill="hold">
                                          <p:stCondLst>
                                            <p:cond delay="0"/>
                                          </p:stCondLst>
                                        </p:cTn>
                                        <p:tgtEl>
                                          <p:spTgt spid="228364"/>
                                        </p:tgtEl>
                                        <p:attrNameLst>
                                          <p:attrName>style.visibility</p:attrName>
                                        </p:attrNameLst>
                                      </p:cBhvr>
                                      <p:to>
                                        <p:strVal val="visible"/>
                                      </p:to>
                                    </p:set>
                                    <p:anim calcmode="lin" valueType="num">
                                      <p:cBhvr>
                                        <p:cTn id="40" dur="500" fill="hold"/>
                                        <p:tgtEl>
                                          <p:spTgt spid="228364"/>
                                        </p:tgtEl>
                                        <p:attrNameLst>
                                          <p:attrName>ppt_x</p:attrName>
                                        </p:attrNameLst>
                                      </p:cBhvr>
                                      <p:tavLst>
                                        <p:tav tm="0">
                                          <p:val>
                                            <p:strVal val="#ppt_x-#ppt_w/2"/>
                                          </p:val>
                                        </p:tav>
                                        <p:tav tm="100000">
                                          <p:val>
                                            <p:strVal val="#ppt_x"/>
                                          </p:val>
                                        </p:tav>
                                      </p:tavLst>
                                    </p:anim>
                                    <p:anim calcmode="lin" valueType="num">
                                      <p:cBhvr>
                                        <p:cTn id="41" dur="500" fill="hold"/>
                                        <p:tgtEl>
                                          <p:spTgt spid="228364"/>
                                        </p:tgtEl>
                                        <p:attrNameLst>
                                          <p:attrName>ppt_y</p:attrName>
                                        </p:attrNameLst>
                                      </p:cBhvr>
                                      <p:tavLst>
                                        <p:tav tm="0">
                                          <p:val>
                                            <p:strVal val="#ppt_y"/>
                                          </p:val>
                                        </p:tav>
                                        <p:tav tm="100000">
                                          <p:val>
                                            <p:strVal val="#ppt_y"/>
                                          </p:val>
                                        </p:tav>
                                      </p:tavLst>
                                    </p:anim>
                                    <p:anim calcmode="lin" valueType="num">
                                      <p:cBhvr>
                                        <p:cTn id="42" dur="500" fill="hold"/>
                                        <p:tgtEl>
                                          <p:spTgt spid="228364"/>
                                        </p:tgtEl>
                                        <p:attrNameLst>
                                          <p:attrName>ppt_w</p:attrName>
                                        </p:attrNameLst>
                                      </p:cBhvr>
                                      <p:tavLst>
                                        <p:tav tm="0">
                                          <p:val>
                                            <p:fltVal val="0"/>
                                          </p:val>
                                        </p:tav>
                                        <p:tav tm="100000">
                                          <p:val>
                                            <p:strVal val="#ppt_w"/>
                                          </p:val>
                                        </p:tav>
                                      </p:tavLst>
                                    </p:anim>
                                    <p:anim calcmode="lin" valueType="num">
                                      <p:cBhvr>
                                        <p:cTn id="43" dur="500" fill="hold"/>
                                        <p:tgtEl>
                                          <p:spTgt spid="228364"/>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2000"/>
                            </p:stCondLst>
                            <p:childTnLst>
                              <p:par>
                                <p:cTn id="45" presetID="17" presetClass="entr" presetSubtype="8" fill="hold" grpId="0" nodeType="afterEffect">
                                  <p:stCondLst>
                                    <p:cond delay="0"/>
                                  </p:stCondLst>
                                  <p:childTnLst>
                                    <p:set>
                                      <p:cBhvr>
                                        <p:cTn id="46" dur="1" fill="hold">
                                          <p:stCondLst>
                                            <p:cond delay="0"/>
                                          </p:stCondLst>
                                        </p:cTn>
                                        <p:tgtEl>
                                          <p:spTgt spid="228365"/>
                                        </p:tgtEl>
                                        <p:attrNameLst>
                                          <p:attrName>style.visibility</p:attrName>
                                        </p:attrNameLst>
                                      </p:cBhvr>
                                      <p:to>
                                        <p:strVal val="visible"/>
                                      </p:to>
                                    </p:set>
                                    <p:anim calcmode="lin" valueType="num">
                                      <p:cBhvr>
                                        <p:cTn id="47" dur="500" fill="hold"/>
                                        <p:tgtEl>
                                          <p:spTgt spid="228365"/>
                                        </p:tgtEl>
                                        <p:attrNameLst>
                                          <p:attrName>ppt_x</p:attrName>
                                        </p:attrNameLst>
                                      </p:cBhvr>
                                      <p:tavLst>
                                        <p:tav tm="0">
                                          <p:val>
                                            <p:strVal val="#ppt_x-#ppt_w/2"/>
                                          </p:val>
                                        </p:tav>
                                        <p:tav tm="100000">
                                          <p:val>
                                            <p:strVal val="#ppt_x"/>
                                          </p:val>
                                        </p:tav>
                                      </p:tavLst>
                                    </p:anim>
                                    <p:anim calcmode="lin" valueType="num">
                                      <p:cBhvr>
                                        <p:cTn id="48" dur="500" fill="hold"/>
                                        <p:tgtEl>
                                          <p:spTgt spid="228365"/>
                                        </p:tgtEl>
                                        <p:attrNameLst>
                                          <p:attrName>ppt_y</p:attrName>
                                        </p:attrNameLst>
                                      </p:cBhvr>
                                      <p:tavLst>
                                        <p:tav tm="0">
                                          <p:val>
                                            <p:strVal val="#ppt_y"/>
                                          </p:val>
                                        </p:tav>
                                        <p:tav tm="100000">
                                          <p:val>
                                            <p:strVal val="#ppt_y"/>
                                          </p:val>
                                        </p:tav>
                                      </p:tavLst>
                                    </p:anim>
                                    <p:anim calcmode="lin" valueType="num">
                                      <p:cBhvr>
                                        <p:cTn id="49" dur="500" fill="hold"/>
                                        <p:tgtEl>
                                          <p:spTgt spid="228365"/>
                                        </p:tgtEl>
                                        <p:attrNameLst>
                                          <p:attrName>ppt_w</p:attrName>
                                        </p:attrNameLst>
                                      </p:cBhvr>
                                      <p:tavLst>
                                        <p:tav tm="0">
                                          <p:val>
                                            <p:fltVal val="0"/>
                                          </p:val>
                                        </p:tav>
                                        <p:tav tm="100000">
                                          <p:val>
                                            <p:strVal val="#ppt_w"/>
                                          </p:val>
                                        </p:tav>
                                      </p:tavLst>
                                    </p:anim>
                                    <p:anim calcmode="lin" valueType="num">
                                      <p:cBhvr>
                                        <p:cTn id="50" dur="500" fill="hold"/>
                                        <p:tgtEl>
                                          <p:spTgt spid="228365"/>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2500"/>
                            </p:stCondLst>
                            <p:childTnLst>
                              <p:par>
                                <p:cTn id="52" presetID="2" presetClass="entr" presetSubtype="8" fill="hold" grpId="0" nodeType="afterEffect">
                                  <p:stCondLst>
                                    <p:cond delay="0"/>
                                  </p:stCondLst>
                                  <p:childTnLst>
                                    <p:set>
                                      <p:cBhvr>
                                        <p:cTn id="53" dur="1" fill="hold">
                                          <p:stCondLst>
                                            <p:cond delay="0"/>
                                          </p:stCondLst>
                                        </p:cTn>
                                        <p:tgtEl>
                                          <p:spTgt spid="228360"/>
                                        </p:tgtEl>
                                        <p:attrNameLst>
                                          <p:attrName>style.visibility</p:attrName>
                                        </p:attrNameLst>
                                      </p:cBhvr>
                                      <p:to>
                                        <p:strVal val="visible"/>
                                      </p:to>
                                    </p:set>
                                    <p:anim calcmode="lin" valueType="num">
                                      <p:cBhvr additive="base">
                                        <p:cTn id="54" dur="500" fill="hold"/>
                                        <p:tgtEl>
                                          <p:spTgt spid="228360"/>
                                        </p:tgtEl>
                                        <p:attrNameLst>
                                          <p:attrName>ppt_x</p:attrName>
                                        </p:attrNameLst>
                                      </p:cBhvr>
                                      <p:tavLst>
                                        <p:tav tm="0">
                                          <p:val>
                                            <p:strVal val="0-#ppt_w/2"/>
                                          </p:val>
                                        </p:tav>
                                        <p:tav tm="100000">
                                          <p:val>
                                            <p:strVal val="#ppt_x"/>
                                          </p:val>
                                        </p:tav>
                                      </p:tavLst>
                                    </p:anim>
                                    <p:anim calcmode="lin" valueType="num">
                                      <p:cBhvr additive="base">
                                        <p:cTn id="55" dur="500" fill="hold"/>
                                        <p:tgtEl>
                                          <p:spTgt spid="2283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animBg="1" autoUpdateAnimBg="0"/>
      <p:bldP spid="228359" grpId="0" animBg="1"/>
      <p:bldP spid="228360" grpId="0" animBg="1" autoUpdateAnimBg="0"/>
      <p:bldP spid="228361" grpId="0" animBg="1"/>
      <p:bldP spid="228362" grpId="0" animBg="1"/>
      <p:bldP spid="228363" grpId="0" animBg="1"/>
      <p:bldP spid="228364" grpId="0" animBg="1"/>
      <p:bldP spid="22836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3" name="Text Box 5"/>
          <p:cNvSpPr txBox="1">
            <a:spLocks noChangeArrowheads="1"/>
          </p:cNvSpPr>
          <p:nvPr/>
        </p:nvSpPr>
        <p:spPr bwMode="auto">
          <a:xfrm>
            <a:off x="611188" y="1446498"/>
            <a:ext cx="7848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ct val="0"/>
              </a:spcBef>
              <a:buClrTx/>
              <a:buFontTx/>
              <a:buNone/>
            </a:pPr>
            <a:r>
              <a:rPr lang="es-ES_tradnl" altLang="es-ES" sz="3200" b="0" dirty="0">
                <a:solidFill>
                  <a:srgbClr val="000000"/>
                </a:solidFill>
                <a:latin typeface="Comic Sans MS" panose="030F0702030302020204" pitchFamily="66" charset="0"/>
                <a:cs typeface="Arial" panose="020B0604020202020204" pitchFamily="34" charset="0"/>
              </a:rPr>
              <a:t>¿Cuáles son los méritos del azar?</a:t>
            </a:r>
            <a:r>
              <a:rPr lang="es-ES_tradnl" altLang="es-ES" sz="2400" b="0" dirty="0">
                <a:solidFill>
                  <a:srgbClr val="000000"/>
                </a:solidFill>
                <a:latin typeface="Comic Sans MS" panose="030F0702030302020204" pitchFamily="66" charset="0"/>
                <a:cs typeface="Arial" panose="020B0604020202020204" pitchFamily="34" charset="0"/>
              </a:rPr>
              <a:t>  </a:t>
            </a:r>
          </a:p>
        </p:txBody>
      </p:sp>
      <p:sp>
        <p:nvSpPr>
          <p:cNvPr id="544774" name="Text Box 6"/>
          <p:cNvSpPr txBox="1">
            <a:spLocks noChangeArrowheads="1"/>
          </p:cNvSpPr>
          <p:nvPr/>
        </p:nvSpPr>
        <p:spPr bwMode="auto">
          <a:xfrm>
            <a:off x="611188" y="2133600"/>
            <a:ext cx="7620000" cy="1562100"/>
          </a:xfrm>
          <a:prstGeom prst="rect">
            <a:avLst/>
          </a:prstGeom>
          <a:solidFill>
            <a:srgbClr val="FFFFCC"/>
          </a:solidFill>
          <a:ln w="9525">
            <a:solidFill>
              <a:srgbClr val="CC3300"/>
            </a:solidFill>
            <a:miter lim="800000"/>
            <a:headEnd/>
            <a:tailEnd/>
          </a:ln>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FontTx/>
              <a:buNone/>
            </a:pPr>
            <a:r>
              <a:rPr lang="es-ES_tradnl" altLang="es-ES" sz="2400" dirty="0">
                <a:latin typeface="Comic Sans MS" panose="030F0702030302020204" pitchFamily="66" charset="0"/>
                <a:cs typeface="Arial" panose="020B0604020202020204" pitchFamily="34" charset="0"/>
              </a:rPr>
              <a:t>1º</a:t>
            </a:r>
            <a:r>
              <a:rPr lang="es-ES_tradnl" altLang="es-ES" sz="2400" b="0" dirty="0">
                <a:latin typeface="Comic Sans MS" panose="030F0702030302020204" pitchFamily="66" charset="0"/>
                <a:cs typeface="Arial" panose="020B0604020202020204" pitchFamily="34" charset="0"/>
              </a:rPr>
              <a:t> su empleo satisface la exigencia de eliminar -o mitigar al menos- la carga subjetiva que podría influir en la elección de los elementos que se van a examinar</a:t>
            </a:r>
            <a:endParaRPr lang="es-ES" altLang="es-ES" sz="2400" b="0" dirty="0">
              <a:latin typeface="Comic Sans MS" panose="030F0702030302020204" pitchFamily="66" charset="0"/>
              <a:cs typeface="Arial" panose="020B0604020202020204" pitchFamily="34" charset="0"/>
            </a:endParaRPr>
          </a:p>
        </p:txBody>
      </p:sp>
      <p:sp>
        <p:nvSpPr>
          <p:cNvPr id="544775" name="Text Box 7"/>
          <p:cNvSpPr txBox="1">
            <a:spLocks noChangeArrowheads="1"/>
          </p:cNvSpPr>
          <p:nvPr/>
        </p:nvSpPr>
        <p:spPr bwMode="auto">
          <a:xfrm>
            <a:off x="611188" y="4292600"/>
            <a:ext cx="7632700" cy="1562100"/>
          </a:xfrm>
          <a:prstGeom prst="rect">
            <a:avLst/>
          </a:prstGeom>
          <a:solidFill>
            <a:srgbClr val="FFFFCC"/>
          </a:solidFill>
          <a:ln w="9525">
            <a:solidFill>
              <a:srgbClr val="CC3300"/>
            </a:solidFill>
            <a:miter lim="800000"/>
            <a:headEnd/>
            <a:tailEnd/>
          </a:ln>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s-ES_tradnl" altLang="es-ES" sz="2400">
                <a:latin typeface="Comic Sans MS" panose="030F0702030302020204" pitchFamily="66" charset="0"/>
                <a:cs typeface="Arial" panose="020B0604020202020204" pitchFamily="34" charset="0"/>
              </a:rPr>
              <a:t>2º</a:t>
            </a:r>
            <a:r>
              <a:rPr lang="es-ES_tradnl" altLang="es-ES" sz="2400" b="0">
                <a:latin typeface="Comic Sans MS" panose="030F0702030302020204" pitchFamily="66" charset="0"/>
                <a:cs typeface="Arial" panose="020B0604020202020204" pitchFamily="34" charset="0"/>
              </a:rPr>
              <a:t> es requisito para el carácter probabilístico del método y sólo en ese caso se podrá solucionar la tarea de medir el grado de precisión con que se realizan las estimaciones.</a:t>
            </a:r>
            <a:endParaRPr lang="es-ES" altLang="es-ES" sz="2400" b="0">
              <a:latin typeface="Times New Roman" panose="02020603050405020304" pitchFamily="18" charset="0"/>
              <a:cs typeface="Arial" panose="020B0604020202020204" pitchFamily="34" charset="0"/>
            </a:endParaRPr>
          </a:p>
        </p:txBody>
      </p:sp>
      <p:sp>
        <p:nvSpPr>
          <p:cNvPr id="8" name="Text Box 5"/>
          <p:cNvSpPr txBox="1">
            <a:spLocks noChangeArrowheads="1"/>
          </p:cNvSpPr>
          <p:nvPr/>
        </p:nvSpPr>
        <p:spPr bwMode="auto">
          <a:xfrm>
            <a:off x="395536" y="187135"/>
            <a:ext cx="7237254" cy="584775"/>
          </a:xfrm>
          <a:prstGeom prst="rect">
            <a:avLst/>
          </a:prstGeom>
          <a:solidFill>
            <a:schemeClr val="bg1"/>
          </a:solidFill>
          <a:ln>
            <a:noFill/>
          </a:ln>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s-ES" altLang="es-ES" sz="3200" dirty="0">
                <a:latin typeface="Arial" panose="020B0604020202020204" pitchFamily="34" charset="0"/>
              </a:rPr>
              <a:t>El azar no inyecta representatividad</a:t>
            </a:r>
          </a:p>
        </p:txBody>
      </p:sp>
    </p:spTree>
    <p:extLst>
      <p:ext uri="{BB962C8B-B14F-4D97-AF65-F5344CB8AC3E}">
        <p14:creationId xmlns:p14="http://schemas.microsoft.com/office/powerpoint/2010/main" val="964796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44773"/>
                                        </p:tgtEl>
                                        <p:attrNameLst>
                                          <p:attrName>style.visibility</p:attrName>
                                        </p:attrNameLst>
                                      </p:cBhvr>
                                      <p:to>
                                        <p:strVal val="visible"/>
                                      </p:to>
                                    </p:set>
                                    <p:anim calcmode="lin" valueType="num">
                                      <p:cBhvr>
                                        <p:cTn id="7" dur="500" fill="hold"/>
                                        <p:tgtEl>
                                          <p:spTgt spid="544773"/>
                                        </p:tgtEl>
                                        <p:attrNameLst>
                                          <p:attrName>ppt_x</p:attrName>
                                        </p:attrNameLst>
                                      </p:cBhvr>
                                      <p:tavLst>
                                        <p:tav tm="0">
                                          <p:val>
                                            <p:strVal val="#ppt_x"/>
                                          </p:val>
                                        </p:tav>
                                        <p:tav tm="100000">
                                          <p:val>
                                            <p:strVal val="#ppt_x"/>
                                          </p:val>
                                        </p:tav>
                                      </p:tavLst>
                                    </p:anim>
                                    <p:anim calcmode="lin" valueType="num">
                                      <p:cBhvr>
                                        <p:cTn id="8" dur="500" fill="hold"/>
                                        <p:tgtEl>
                                          <p:spTgt spid="544773"/>
                                        </p:tgtEl>
                                        <p:attrNameLst>
                                          <p:attrName>ppt_y</p:attrName>
                                        </p:attrNameLst>
                                      </p:cBhvr>
                                      <p:tavLst>
                                        <p:tav tm="0">
                                          <p:val>
                                            <p:strVal val="#ppt_y-#ppt_h/2"/>
                                          </p:val>
                                        </p:tav>
                                        <p:tav tm="100000">
                                          <p:val>
                                            <p:strVal val="#ppt_y"/>
                                          </p:val>
                                        </p:tav>
                                      </p:tavLst>
                                    </p:anim>
                                    <p:anim calcmode="lin" valueType="num">
                                      <p:cBhvr>
                                        <p:cTn id="9" dur="500" fill="hold"/>
                                        <p:tgtEl>
                                          <p:spTgt spid="544773"/>
                                        </p:tgtEl>
                                        <p:attrNameLst>
                                          <p:attrName>ppt_w</p:attrName>
                                        </p:attrNameLst>
                                      </p:cBhvr>
                                      <p:tavLst>
                                        <p:tav tm="0">
                                          <p:val>
                                            <p:strVal val="#ppt_w"/>
                                          </p:val>
                                        </p:tav>
                                        <p:tav tm="100000">
                                          <p:val>
                                            <p:strVal val="#ppt_w"/>
                                          </p:val>
                                        </p:tav>
                                      </p:tavLst>
                                    </p:anim>
                                    <p:anim calcmode="lin" valueType="num">
                                      <p:cBhvr>
                                        <p:cTn id="10" dur="500" fill="hold"/>
                                        <p:tgtEl>
                                          <p:spTgt spid="544773"/>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544774"/>
                                        </p:tgtEl>
                                        <p:attrNameLst>
                                          <p:attrName>style.visibility</p:attrName>
                                        </p:attrNameLst>
                                      </p:cBhvr>
                                      <p:to>
                                        <p:strVal val="visible"/>
                                      </p:to>
                                    </p:set>
                                    <p:anim calcmode="lin" valueType="num">
                                      <p:cBhvr>
                                        <p:cTn id="15" dur="500" fill="hold"/>
                                        <p:tgtEl>
                                          <p:spTgt spid="544774"/>
                                        </p:tgtEl>
                                        <p:attrNameLst>
                                          <p:attrName>ppt_x</p:attrName>
                                        </p:attrNameLst>
                                      </p:cBhvr>
                                      <p:tavLst>
                                        <p:tav tm="0">
                                          <p:val>
                                            <p:strVal val="#ppt_x"/>
                                          </p:val>
                                        </p:tav>
                                        <p:tav tm="100000">
                                          <p:val>
                                            <p:strVal val="#ppt_x"/>
                                          </p:val>
                                        </p:tav>
                                      </p:tavLst>
                                    </p:anim>
                                    <p:anim calcmode="lin" valueType="num">
                                      <p:cBhvr>
                                        <p:cTn id="16" dur="500" fill="hold"/>
                                        <p:tgtEl>
                                          <p:spTgt spid="544774"/>
                                        </p:tgtEl>
                                        <p:attrNameLst>
                                          <p:attrName>ppt_y</p:attrName>
                                        </p:attrNameLst>
                                      </p:cBhvr>
                                      <p:tavLst>
                                        <p:tav tm="0">
                                          <p:val>
                                            <p:strVal val="#ppt_y-#ppt_h/2"/>
                                          </p:val>
                                        </p:tav>
                                        <p:tav tm="100000">
                                          <p:val>
                                            <p:strVal val="#ppt_y"/>
                                          </p:val>
                                        </p:tav>
                                      </p:tavLst>
                                    </p:anim>
                                    <p:anim calcmode="lin" valueType="num">
                                      <p:cBhvr>
                                        <p:cTn id="17" dur="500" fill="hold"/>
                                        <p:tgtEl>
                                          <p:spTgt spid="544774"/>
                                        </p:tgtEl>
                                        <p:attrNameLst>
                                          <p:attrName>ppt_w</p:attrName>
                                        </p:attrNameLst>
                                      </p:cBhvr>
                                      <p:tavLst>
                                        <p:tav tm="0">
                                          <p:val>
                                            <p:strVal val="#ppt_w"/>
                                          </p:val>
                                        </p:tav>
                                        <p:tav tm="100000">
                                          <p:val>
                                            <p:strVal val="#ppt_w"/>
                                          </p:val>
                                        </p:tav>
                                      </p:tavLst>
                                    </p:anim>
                                    <p:anim calcmode="lin" valueType="num">
                                      <p:cBhvr>
                                        <p:cTn id="18" dur="500" fill="hold"/>
                                        <p:tgtEl>
                                          <p:spTgt spid="54477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544775"/>
                                        </p:tgtEl>
                                        <p:attrNameLst>
                                          <p:attrName>style.visibility</p:attrName>
                                        </p:attrNameLst>
                                      </p:cBhvr>
                                      <p:to>
                                        <p:strVal val="visible"/>
                                      </p:to>
                                    </p:set>
                                    <p:anim calcmode="lin" valueType="num">
                                      <p:cBhvr>
                                        <p:cTn id="23" dur="500" fill="hold"/>
                                        <p:tgtEl>
                                          <p:spTgt spid="544775"/>
                                        </p:tgtEl>
                                        <p:attrNameLst>
                                          <p:attrName>ppt_x</p:attrName>
                                        </p:attrNameLst>
                                      </p:cBhvr>
                                      <p:tavLst>
                                        <p:tav tm="0">
                                          <p:val>
                                            <p:strVal val="#ppt_x"/>
                                          </p:val>
                                        </p:tav>
                                        <p:tav tm="100000">
                                          <p:val>
                                            <p:strVal val="#ppt_x"/>
                                          </p:val>
                                        </p:tav>
                                      </p:tavLst>
                                    </p:anim>
                                    <p:anim calcmode="lin" valueType="num">
                                      <p:cBhvr>
                                        <p:cTn id="24" dur="500" fill="hold"/>
                                        <p:tgtEl>
                                          <p:spTgt spid="544775"/>
                                        </p:tgtEl>
                                        <p:attrNameLst>
                                          <p:attrName>ppt_y</p:attrName>
                                        </p:attrNameLst>
                                      </p:cBhvr>
                                      <p:tavLst>
                                        <p:tav tm="0">
                                          <p:val>
                                            <p:strVal val="#ppt_y-#ppt_h/2"/>
                                          </p:val>
                                        </p:tav>
                                        <p:tav tm="100000">
                                          <p:val>
                                            <p:strVal val="#ppt_y"/>
                                          </p:val>
                                        </p:tav>
                                      </p:tavLst>
                                    </p:anim>
                                    <p:anim calcmode="lin" valueType="num">
                                      <p:cBhvr>
                                        <p:cTn id="25" dur="500" fill="hold"/>
                                        <p:tgtEl>
                                          <p:spTgt spid="544775"/>
                                        </p:tgtEl>
                                        <p:attrNameLst>
                                          <p:attrName>ppt_w</p:attrName>
                                        </p:attrNameLst>
                                      </p:cBhvr>
                                      <p:tavLst>
                                        <p:tav tm="0">
                                          <p:val>
                                            <p:strVal val="#ppt_w"/>
                                          </p:val>
                                        </p:tav>
                                        <p:tav tm="100000">
                                          <p:val>
                                            <p:strVal val="#ppt_w"/>
                                          </p:val>
                                        </p:tav>
                                      </p:tavLst>
                                    </p:anim>
                                    <p:anim calcmode="lin" valueType="num">
                                      <p:cBhvr>
                                        <p:cTn id="26" dur="500" fill="hold"/>
                                        <p:tgtEl>
                                          <p:spTgt spid="5447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3" grpId="0" autoUpdateAnimBg="0"/>
      <p:bldP spid="544774" grpId="0" animBg="1" autoUpdateAnimBg="0"/>
      <p:bldP spid="544775"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555776" y="188640"/>
            <a:ext cx="3403848" cy="487362"/>
          </a:xfrm>
          <a:solidFill>
            <a:schemeClr val="bg1"/>
          </a:solidFill>
        </p:spPr>
        <p:txBody>
          <a:bodyPr lIns="92075" tIns="46038" rIns="92075" bIns="46038"/>
          <a:lstStyle/>
          <a:p>
            <a:pPr eaLnBrk="1" hangingPunct="1"/>
            <a:r>
              <a:rPr lang="es-ES" altLang="es-ES" dirty="0" smtClean="0"/>
              <a:t>MUESTREOS</a:t>
            </a:r>
          </a:p>
        </p:txBody>
      </p:sp>
      <p:sp>
        <p:nvSpPr>
          <p:cNvPr id="13315" name="Rectangle 3"/>
          <p:cNvSpPr>
            <a:spLocks noGrp="1" noChangeArrowheads="1"/>
          </p:cNvSpPr>
          <p:nvPr>
            <p:ph type="body" idx="4294967295"/>
          </p:nvPr>
        </p:nvSpPr>
        <p:spPr>
          <a:xfrm>
            <a:off x="382938" y="1628800"/>
            <a:ext cx="8359775" cy="3989387"/>
          </a:xfrm>
        </p:spPr>
        <p:txBody>
          <a:bodyPr/>
          <a:lstStyle/>
          <a:p>
            <a:pPr eaLnBrk="1" hangingPunct="1">
              <a:defRPr/>
            </a:pPr>
            <a:r>
              <a:rPr lang="es-ES" sz="2800" dirty="0" smtClean="0">
                <a:effectLst>
                  <a:outerShdw blurRad="38100" dist="38100" dir="2700000" algn="tl">
                    <a:srgbClr val="C0C0C0"/>
                  </a:outerShdw>
                </a:effectLst>
                <a:latin typeface="Arial" pitchFamily="34" charset="0"/>
              </a:rPr>
              <a:t>PROBABILÍSTICO: Todos los individuos de la población tienen una probabilidad no nula, conocida de integrar la muestra.</a:t>
            </a:r>
          </a:p>
          <a:p>
            <a:pPr eaLnBrk="1" hangingPunct="1">
              <a:defRPr/>
            </a:pPr>
            <a:r>
              <a:rPr lang="es-ES" sz="2800" dirty="0" smtClean="0">
                <a:effectLst>
                  <a:outerShdw blurRad="38100" dist="38100" dir="2700000" algn="tl">
                    <a:srgbClr val="C0C0C0"/>
                  </a:outerShdw>
                </a:effectLst>
                <a:latin typeface="Arial" pitchFamily="34" charset="0"/>
              </a:rPr>
              <a:t>NO PROBABILÍSTICO: no todos los individuos  tienen la misma probabilidad de ser elegidos,  no  adecuado para realizar  generalizaciones. Se siguen determinados criterios para la selección de sujetos.</a:t>
            </a:r>
          </a:p>
        </p:txBody>
      </p:sp>
      <p:sp>
        <p:nvSpPr>
          <p:cNvPr id="24580" name="3 Rectángulo"/>
          <p:cNvSpPr>
            <a:spLocks noChangeArrowheads="1"/>
          </p:cNvSpPr>
          <p:nvPr/>
        </p:nvSpPr>
        <p:spPr bwMode="auto">
          <a:xfrm>
            <a:off x="395288" y="5373688"/>
            <a:ext cx="8497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s-ES" altLang="es-ES" sz="2400" b="0">
                <a:solidFill>
                  <a:srgbClr val="000000"/>
                </a:solidFill>
                <a:latin typeface="Times New Roman" panose="02020603050405020304" pitchFamily="18" charset="0"/>
              </a:rPr>
              <a:t>LA SELECCIÓN DE LA MUESTRA DEPENDE DE LOS OBJETIVOS DE LA INVESTIGACIÓN</a:t>
            </a:r>
          </a:p>
        </p:txBody>
      </p:sp>
    </p:spTree>
    <p:extLst>
      <p:ext uri="{BB962C8B-B14F-4D97-AF65-F5344CB8AC3E}">
        <p14:creationId xmlns:p14="http://schemas.microsoft.com/office/powerpoint/2010/main" val="20020742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idx="4294967295"/>
          </p:nvPr>
        </p:nvSpPr>
        <p:spPr>
          <a:xfrm>
            <a:off x="755650" y="1420813"/>
            <a:ext cx="7627938" cy="2584450"/>
          </a:xfrm>
        </p:spPr>
        <p:txBody>
          <a:bodyPr lIns="92075" tIns="46038" rIns="92075" bIns="46038" anchorCtr="1"/>
          <a:lstStyle/>
          <a:p>
            <a:pPr algn="just" eaLnBrk="1" hangingPunct="1">
              <a:defRPr/>
            </a:pPr>
            <a:r>
              <a:rPr lang="es-ES" sz="2800" b="0" smtClean="0">
                <a:solidFill>
                  <a:srgbClr val="000000"/>
                </a:solidFill>
                <a:effectLst>
                  <a:outerShdw blurRad="38100" dist="38100" dir="2700000" algn="tl">
                    <a:srgbClr val="C0C0C0"/>
                  </a:outerShdw>
                </a:effectLst>
              </a:rPr>
              <a:t>Los métodos de muestreo probabilísticos son aquellos que se basan en el principio de equiprobabilidad. Es decir, aquellos en los que todos los individuos tienen la misma probabilidad de ser elegidos para formar parte de una muestra</a:t>
            </a:r>
            <a:r>
              <a:rPr lang="es-ES" sz="2800" smtClean="0"/>
              <a:t> </a:t>
            </a:r>
          </a:p>
        </p:txBody>
      </p:sp>
    </p:spTree>
    <p:extLst>
      <p:ext uri="{BB962C8B-B14F-4D97-AF65-F5344CB8AC3E}">
        <p14:creationId xmlns:p14="http://schemas.microsoft.com/office/powerpoint/2010/main" val="3007569918"/>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79512" y="228600"/>
            <a:ext cx="7669088" cy="563563"/>
          </a:xfrm>
        </p:spPr>
        <p:txBody>
          <a:bodyPr lIns="92075" tIns="46038" rIns="92075" bIns="46038"/>
          <a:lstStyle/>
          <a:p>
            <a:pPr eaLnBrk="1" hangingPunct="1"/>
            <a:r>
              <a:rPr lang="es-ES" altLang="es-ES" sz="3200" dirty="0" smtClean="0"/>
              <a:t>MUESTREOS PROBABILÍSTICOS</a:t>
            </a:r>
          </a:p>
        </p:txBody>
      </p:sp>
      <p:sp>
        <p:nvSpPr>
          <p:cNvPr id="31747" name="Rectangle 3"/>
          <p:cNvSpPr>
            <a:spLocks noGrp="1" noChangeArrowheads="1"/>
          </p:cNvSpPr>
          <p:nvPr>
            <p:ph type="body" idx="4294967295"/>
          </p:nvPr>
        </p:nvSpPr>
        <p:spPr>
          <a:xfrm>
            <a:off x="468313" y="1484313"/>
            <a:ext cx="8142287" cy="2384425"/>
          </a:xfrm>
        </p:spPr>
        <p:txBody>
          <a:bodyPr/>
          <a:lstStyle/>
          <a:p>
            <a:pPr eaLnBrk="1" hangingPunct="1">
              <a:lnSpc>
                <a:spcPct val="90000"/>
              </a:lnSpc>
            </a:pPr>
            <a:r>
              <a:rPr lang="es-ES" altLang="es-ES" smtClean="0">
                <a:latin typeface="Arial" panose="020B0604020202020204" pitchFamily="34" charset="0"/>
              </a:rPr>
              <a:t>Muestreo aleatorio simple. </a:t>
            </a:r>
          </a:p>
          <a:p>
            <a:pPr eaLnBrk="1" hangingPunct="1">
              <a:lnSpc>
                <a:spcPct val="90000"/>
              </a:lnSpc>
            </a:pPr>
            <a:r>
              <a:rPr lang="es-ES" altLang="es-ES" smtClean="0">
                <a:latin typeface="Arial" panose="020B0604020202020204" pitchFamily="34" charset="0"/>
              </a:rPr>
              <a:t>Muestreo  aleatorio sistemático. </a:t>
            </a:r>
          </a:p>
          <a:p>
            <a:pPr eaLnBrk="1" hangingPunct="1">
              <a:lnSpc>
                <a:spcPct val="90000"/>
              </a:lnSpc>
            </a:pPr>
            <a:r>
              <a:rPr lang="es-ES" altLang="es-ES" smtClean="0">
                <a:latin typeface="Arial" panose="020B0604020202020204" pitchFamily="34" charset="0"/>
              </a:rPr>
              <a:t>Muestreo aleatorio por conglomerados. </a:t>
            </a:r>
          </a:p>
          <a:p>
            <a:pPr eaLnBrk="1" hangingPunct="1">
              <a:lnSpc>
                <a:spcPct val="90000"/>
              </a:lnSpc>
            </a:pPr>
            <a:r>
              <a:rPr lang="es-ES" altLang="es-ES" smtClean="0">
                <a:latin typeface="Arial" panose="020B0604020202020204" pitchFamily="34" charset="0"/>
              </a:rPr>
              <a:t>Muestreo aleatorio estratificado. </a:t>
            </a:r>
          </a:p>
        </p:txBody>
      </p:sp>
    </p:spTree>
    <p:extLst>
      <p:ext uri="{BB962C8B-B14F-4D97-AF65-F5344CB8AC3E}">
        <p14:creationId xmlns:p14="http://schemas.microsoft.com/office/powerpoint/2010/main" val="33780642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idx="4294967295"/>
          </p:nvPr>
        </p:nvSpPr>
        <p:spPr>
          <a:xfrm>
            <a:off x="107504" y="214898"/>
            <a:ext cx="3946359" cy="533622"/>
          </a:xfrm>
        </p:spPr>
        <p:txBody>
          <a:bodyPr lIns="92075" tIns="46038" rIns="92075" bIns="46038" anchorCtr="1"/>
          <a:lstStyle/>
          <a:p>
            <a:pPr eaLnBrk="1" hangingPunct="1">
              <a:defRPr/>
            </a:pPr>
            <a:r>
              <a:rPr lang="es-ES" sz="2800" b="0" dirty="0" smtClean="0">
                <a:effectLst>
                  <a:outerShdw blurRad="38100" dist="38100" dir="2700000" algn="tl">
                    <a:srgbClr val="C0C0C0"/>
                  </a:outerShdw>
                </a:effectLst>
              </a:rPr>
              <a:t>Método de selección</a:t>
            </a:r>
            <a:endParaRPr lang="es-ES" sz="3200" b="0" dirty="0" smtClean="0">
              <a:effectLst>
                <a:outerShdw blurRad="38100" dist="38100" dir="2700000" algn="tl">
                  <a:srgbClr val="C0C0C0"/>
                </a:outerShdw>
              </a:effectLst>
            </a:endParaRPr>
          </a:p>
        </p:txBody>
      </p:sp>
      <p:sp>
        <p:nvSpPr>
          <p:cNvPr id="32771" name="Rectangle 3"/>
          <p:cNvSpPr>
            <a:spLocks noGrp="1" noChangeArrowheads="1"/>
          </p:cNvSpPr>
          <p:nvPr>
            <p:ph type="body" idx="4294967295"/>
          </p:nvPr>
        </p:nvSpPr>
        <p:spPr>
          <a:xfrm>
            <a:off x="271748" y="1484784"/>
            <a:ext cx="8672512" cy="1511622"/>
          </a:xfrm>
        </p:spPr>
        <p:txBody>
          <a:bodyPr lIns="92075" tIns="46038" rIns="92075" bIns="46038"/>
          <a:lstStyle/>
          <a:p>
            <a:pPr marL="0" indent="0" algn="just" eaLnBrk="1" hangingPunct="1">
              <a:lnSpc>
                <a:spcPct val="90000"/>
              </a:lnSpc>
              <a:buNone/>
            </a:pPr>
            <a:r>
              <a:rPr lang="es-ES" sz="2400" dirty="0" smtClean="0"/>
              <a:t>Existen muchas vías para la selección aleatoria de las muestras. Uno </a:t>
            </a:r>
            <a:r>
              <a:rPr lang="es-ES" sz="2400" dirty="0"/>
              <a:t>de los métodos estadísticos más utilizados para este fin </a:t>
            </a:r>
            <a:r>
              <a:rPr lang="es-ES" sz="2400" dirty="0" smtClean="0"/>
              <a:t>es </a:t>
            </a:r>
            <a:r>
              <a:rPr lang="es-ES" sz="2400" dirty="0"/>
              <a:t>un generador de números aleatorios (en lo adelante </a:t>
            </a:r>
            <a:r>
              <a:rPr lang="es-ES" sz="2400" b="1" dirty="0"/>
              <a:t>GNA</a:t>
            </a:r>
            <a:r>
              <a:rPr lang="es-ES" sz="2400" dirty="0"/>
              <a:t>), de un manejo </a:t>
            </a:r>
            <a:r>
              <a:rPr lang="es-ES" sz="2400" dirty="0" smtClean="0"/>
              <a:t>muy fácil </a:t>
            </a:r>
            <a:r>
              <a:rPr lang="es-ES" sz="2400" dirty="0"/>
              <a:t>y </a:t>
            </a:r>
            <a:r>
              <a:rPr lang="es-ES" sz="2400" dirty="0" smtClean="0"/>
              <a:t>rápido.</a:t>
            </a:r>
            <a:endParaRPr lang="es-ES" altLang="es-ES" sz="2400" b="0" dirty="0" smtClean="0">
              <a:solidFill>
                <a:srgbClr val="000000"/>
              </a:solidFill>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96406"/>
            <a:ext cx="6264696" cy="3384376"/>
          </a:xfrm>
          <a:prstGeom prst="rect">
            <a:avLst/>
          </a:prstGeom>
          <a:noFill/>
          <a:ln>
            <a:noFill/>
          </a:ln>
        </p:spPr>
      </p:pic>
    </p:spTree>
    <p:extLst>
      <p:ext uri="{BB962C8B-B14F-4D97-AF65-F5344CB8AC3E}">
        <p14:creationId xmlns:p14="http://schemas.microsoft.com/office/powerpoint/2010/main" val="869791608"/>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idx="4294967295"/>
          </p:nvPr>
        </p:nvSpPr>
        <p:spPr>
          <a:xfrm>
            <a:off x="32627" y="188640"/>
            <a:ext cx="7596336" cy="711200"/>
          </a:xfrm>
        </p:spPr>
        <p:txBody>
          <a:bodyPr lIns="92075" tIns="46038" rIns="92075" bIns="46038" anchorCtr="1"/>
          <a:lstStyle/>
          <a:p>
            <a:pPr eaLnBrk="1" hangingPunct="1">
              <a:defRPr/>
            </a:pPr>
            <a:r>
              <a:rPr lang="es-ES" sz="2800" b="0" dirty="0" smtClean="0">
                <a:effectLst>
                  <a:outerShdw blurRad="38100" dist="38100" dir="2700000" algn="tl">
                    <a:srgbClr val="C0C0C0"/>
                  </a:outerShdw>
                </a:effectLst>
              </a:rPr>
              <a:t>MUESTREO SIMPLE ALEATORIO (MSA)</a:t>
            </a:r>
          </a:p>
        </p:txBody>
      </p:sp>
      <p:sp>
        <p:nvSpPr>
          <p:cNvPr id="32771" name="Rectangle 3"/>
          <p:cNvSpPr>
            <a:spLocks noGrp="1" noChangeArrowheads="1"/>
          </p:cNvSpPr>
          <p:nvPr>
            <p:ph type="body" idx="4294967295"/>
          </p:nvPr>
        </p:nvSpPr>
        <p:spPr>
          <a:xfrm>
            <a:off x="179388" y="1557338"/>
            <a:ext cx="8672512" cy="4548187"/>
          </a:xfrm>
        </p:spPr>
        <p:txBody>
          <a:bodyPr lIns="92075" tIns="46038" rIns="92075" bIns="46038"/>
          <a:lstStyle/>
          <a:p>
            <a:pPr marL="0" indent="0" algn="just" eaLnBrk="1" hangingPunct="1">
              <a:lnSpc>
                <a:spcPct val="90000"/>
              </a:lnSpc>
              <a:buFont typeface="Wingdings" panose="05000000000000000000" pitchFamily="2" charset="2"/>
              <a:buNone/>
            </a:pPr>
            <a:r>
              <a:rPr lang="es-ES_tradnl" altLang="es-ES" sz="2800" b="0" dirty="0" smtClean="0"/>
              <a:t>Este muestreo se utiliza cuando el volumen de la población que se estudia es finito y no muy grande, y además, se conoce que es homogénea en cuanto a la "variable que se investiga". Con este muestreo se garantiza que todos los elementos de la población tengan la misma probabilidad de integrar la muestra, y que además, ello ocurra de modo independiente para cada elemento.</a:t>
            </a:r>
            <a:endParaRPr lang="es-ES" altLang="es-ES" sz="2800" b="0" dirty="0" smtClean="0"/>
          </a:p>
        </p:txBody>
      </p:sp>
    </p:spTree>
    <p:extLst>
      <p:ext uri="{BB962C8B-B14F-4D97-AF65-F5344CB8AC3E}">
        <p14:creationId xmlns:p14="http://schemas.microsoft.com/office/powerpoint/2010/main" val="1951789808"/>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idx="4294967295"/>
          </p:nvPr>
        </p:nvSpPr>
        <p:spPr>
          <a:xfrm>
            <a:off x="-7640" y="188640"/>
            <a:ext cx="8172400" cy="568325"/>
          </a:xfrm>
        </p:spPr>
        <p:txBody>
          <a:bodyPr lIns="92075" tIns="46038" rIns="92075" bIns="46038" anchorCtr="1"/>
          <a:lstStyle/>
          <a:p>
            <a:pPr eaLnBrk="1" hangingPunct="1">
              <a:defRPr/>
            </a:pPr>
            <a:r>
              <a:rPr lang="es-ES" sz="3200" b="0" dirty="0" smtClean="0">
                <a:effectLst>
                  <a:outerShdw blurRad="38100" dist="38100" dir="2700000" algn="tl">
                    <a:srgbClr val="C0C0C0"/>
                  </a:outerShdw>
                </a:effectLst>
              </a:rPr>
              <a:t>MUESTREO SIMPLE ALEATORIO (MSA)</a:t>
            </a:r>
          </a:p>
        </p:txBody>
      </p:sp>
      <p:sp>
        <p:nvSpPr>
          <p:cNvPr id="33795" name="Rectangle 3"/>
          <p:cNvSpPr>
            <a:spLocks noGrp="1" noChangeArrowheads="1"/>
          </p:cNvSpPr>
          <p:nvPr>
            <p:ph type="body" idx="4294967295"/>
          </p:nvPr>
        </p:nvSpPr>
        <p:spPr>
          <a:xfrm>
            <a:off x="235744" y="1196752"/>
            <a:ext cx="8672512" cy="5328592"/>
          </a:xfrm>
        </p:spPr>
        <p:txBody>
          <a:bodyPr lIns="92075" tIns="46038" rIns="92075" bIns="46038"/>
          <a:lstStyle/>
          <a:p>
            <a:pPr marL="0" indent="0" algn="just" eaLnBrk="1" hangingPunct="1">
              <a:buNone/>
            </a:pPr>
            <a:r>
              <a:rPr lang="es-MX" altLang="es-ES" sz="2000" b="0" dirty="0" smtClean="0"/>
              <a:t>1.- Realizar un listado de los elementos de la población y numerar consecutivamente, desde uno hasta N, a cada elemento de ella. A este listado numerado se le denomina “marco muestral”: para hacer la numeración se tendrá en cuenta la cantidad de dígitos que tenga N; por ejemplo si N= 400, como tiene 3 dígitos, la numeración será 001, 002, 003,..., 010,011,..., 099, 100,..., 400.</a:t>
            </a:r>
          </a:p>
          <a:p>
            <a:pPr marL="0" indent="0" algn="just" eaLnBrk="1" hangingPunct="1">
              <a:buNone/>
            </a:pPr>
            <a:endParaRPr lang="es-MX" altLang="es-ES" sz="2000" b="0" dirty="0" smtClean="0"/>
          </a:p>
          <a:p>
            <a:pPr marL="0" indent="0" algn="just" eaLnBrk="1" hangingPunct="1">
              <a:buNone/>
            </a:pPr>
            <a:r>
              <a:rPr lang="es-MX" altLang="es-ES" sz="2000" b="0" dirty="0" smtClean="0"/>
              <a:t>2.- Introducir en el GNA, el tamaño del universo del cual se va a extraer la muestra de estudio y el tamaño de dicha muestra.</a:t>
            </a:r>
          </a:p>
          <a:p>
            <a:pPr marL="0" indent="0" algn="just" eaLnBrk="1" hangingPunct="1">
              <a:buNone/>
            </a:pPr>
            <a:endParaRPr lang="es-MX" altLang="es-ES" sz="2000" b="0" dirty="0" smtClean="0"/>
          </a:p>
          <a:p>
            <a:pPr marL="0" indent="0" algn="just" eaLnBrk="1" hangingPunct="1">
              <a:buNone/>
            </a:pPr>
            <a:r>
              <a:rPr lang="es-MX" altLang="es-ES" sz="2000" b="0" dirty="0" smtClean="0"/>
              <a:t>3.- Ejecutar la opción de cálculo del GNA.</a:t>
            </a:r>
          </a:p>
          <a:p>
            <a:pPr marL="0" indent="0" algn="just" eaLnBrk="1" hangingPunct="1">
              <a:buNone/>
            </a:pPr>
            <a:endParaRPr lang="es-MX" altLang="es-ES" sz="2000" b="0" dirty="0" smtClean="0"/>
          </a:p>
          <a:p>
            <a:pPr marL="0" indent="0" algn="just" eaLnBrk="1" hangingPunct="1">
              <a:buNone/>
            </a:pPr>
            <a:r>
              <a:rPr lang="es-MX" altLang="es-ES" sz="2000" b="0" dirty="0" smtClean="0"/>
              <a:t>4.-Después se va buscando, en la numeración del listado del paso 1, cada uno de los elementos de la población a los que les corresponden estos números: esos elementos son los integrantes de la muestra aleatoria que será investigada.</a:t>
            </a:r>
          </a:p>
        </p:txBody>
      </p:sp>
    </p:spTree>
    <p:extLst>
      <p:ext uri="{BB962C8B-B14F-4D97-AF65-F5344CB8AC3E}">
        <p14:creationId xmlns:p14="http://schemas.microsoft.com/office/powerpoint/2010/main" val="3158531416"/>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idx="4294967295"/>
          </p:nvPr>
        </p:nvSpPr>
        <p:spPr>
          <a:xfrm>
            <a:off x="15941" y="260648"/>
            <a:ext cx="6945313" cy="647700"/>
          </a:xfrm>
        </p:spPr>
        <p:txBody>
          <a:bodyPr lIns="92075" tIns="46038" rIns="92075" bIns="46038" anchorCtr="1"/>
          <a:lstStyle/>
          <a:p>
            <a:pPr algn="just" eaLnBrk="1" hangingPunct="1">
              <a:defRPr/>
            </a:pPr>
            <a:r>
              <a:rPr lang="es-CO" b="0" dirty="0" smtClean="0">
                <a:effectLst>
                  <a:outerShdw blurRad="38100" dist="38100" dir="2700000" algn="tl">
                    <a:srgbClr val="C0C0C0"/>
                  </a:outerShdw>
                </a:effectLst>
              </a:rPr>
              <a:t>MUESTREO ESTRATIFICADO</a:t>
            </a:r>
            <a:endParaRPr lang="es-ES" b="0" dirty="0" smtClean="0">
              <a:effectLst>
                <a:outerShdw blurRad="38100" dist="38100" dir="2700000" algn="tl">
                  <a:srgbClr val="C0C0C0"/>
                </a:outerShdw>
              </a:effectLst>
            </a:endParaRPr>
          </a:p>
        </p:txBody>
      </p:sp>
      <p:sp>
        <p:nvSpPr>
          <p:cNvPr id="47107" name="Rectangle 3"/>
          <p:cNvSpPr>
            <a:spLocks noGrp="1" noChangeArrowheads="1"/>
          </p:cNvSpPr>
          <p:nvPr>
            <p:ph type="body" idx="4294967295"/>
          </p:nvPr>
        </p:nvSpPr>
        <p:spPr>
          <a:xfrm>
            <a:off x="323850" y="1557338"/>
            <a:ext cx="8383588" cy="2244725"/>
          </a:xfrm>
        </p:spPr>
        <p:txBody>
          <a:bodyPr lIns="92075" tIns="46038" rIns="92075" bIns="46038"/>
          <a:lstStyle/>
          <a:p>
            <a:pPr marL="0" indent="0" algn="just" eaLnBrk="1" hangingPunct="1">
              <a:buFont typeface="Wingdings" panose="05000000000000000000" pitchFamily="2" charset="2"/>
              <a:buNone/>
            </a:pPr>
            <a:r>
              <a:rPr lang="es-ES_tradnl" altLang="es-ES" b="0" dirty="0" smtClean="0"/>
              <a:t>Si la población no es homogénea, pero es factible dividirla en subpoblaciones que lo sean, entonces se optará por usar el muestreo aleatorio estratificado.</a:t>
            </a:r>
            <a:endParaRPr lang="es-ES" altLang="es-ES" b="0" dirty="0" smtClean="0"/>
          </a:p>
        </p:txBody>
      </p:sp>
    </p:spTree>
    <p:extLst>
      <p:ext uri="{BB962C8B-B14F-4D97-AF65-F5344CB8AC3E}">
        <p14:creationId xmlns:p14="http://schemas.microsoft.com/office/powerpoint/2010/main" val="32895434"/>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idx="4294967295"/>
          </p:nvPr>
        </p:nvSpPr>
        <p:spPr>
          <a:xfrm>
            <a:off x="251520" y="44624"/>
            <a:ext cx="6945313" cy="647700"/>
          </a:xfrm>
        </p:spPr>
        <p:txBody>
          <a:bodyPr lIns="92075" tIns="46038" rIns="92075" bIns="46038" anchorCtr="1"/>
          <a:lstStyle/>
          <a:p>
            <a:pPr algn="just" eaLnBrk="1" hangingPunct="1">
              <a:defRPr/>
            </a:pPr>
            <a:r>
              <a:rPr lang="es-MX" b="0" dirty="0">
                <a:effectLst>
                  <a:outerShdw blurRad="38100" dist="38100" dir="2700000" algn="tl">
                    <a:srgbClr val="C0C0C0"/>
                  </a:outerShdw>
                </a:effectLst>
              </a:rPr>
              <a:t>Pasos para aplicar el muestreo aleatorio estratificado:</a:t>
            </a:r>
            <a:endParaRPr lang="es-ES" b="0" dirty="0" smtClean="0">
              <a:effectLst>
                <a:outerShdw blurRad="38100" dist="38100" dir="2700000" algn="tl">
                  <a:srgbClr val="C0C0C0"/>
                </a:outerShdw>
              </a:effectLst>
            </a:endParaRPr>
          </a:p>
        </p:txBody>
      </p:sp>
      <p:sp>
        <p:nvSpPr>
          <p:cNvPr id="48131" name="Rectangle 3"/>
          <p:cNvSpPr>
            <a:spLocks noGrp="1" noChangeArrowheads="1"/>
          </p:cNvSpPr>
          <p:nvPr>
            <p:ph type="body" idx="4294967295"/>
          </p:nvPr>
        </p:nvSpPr>
        <p:spPr>
          <a:xfrm>
            <a:off x="380206" y="1358384"/>
            <a:ext cx="8383588" cy="4751387"/>
          </a:xfrm>
        </p:spPr>
        <p:txBody>
          <a:bodyPr lIns="92075" tIns="46038" rIns="92075" bIns="46038"/>
          <a:lstStyle/>
          <a:p>
            <a:pPr marL="0" indent="0" algn="just">
              <a:buNone/>
            </a:pPr>
            <a:r>
              <a:rPr lang="es-ES" sz="2400" dirty="0"/>
              <a:t>1.-  Dividir  la  población  en  tantas  subpoblaciones  o  estratos  como  sea necesario, estos estratos deberán ser mutuamente excluyentes y exhaustivos: se  debe  tener  en  cuenta  que  todos  los  elementos  de  la  población  estén incluidos en uno, y solo en uno, de estos estratos, cuyos tamaños pueden ser diferentes</a:t>
            </a:r>
            <a:r>
              <a:rPr lang="es-ES" sz="2400" dirty="0" smtClean="0"/>
              <a:t>.</a:t>
            </a:r>
          </a:p>
          <a:p>
            <a:pPr marL="0" indent="0" algn="just">
              <a:buNone/>
            </a:pPr>
            <a:endParaRPr lang="es-ES" sz="2400" dirty="0"/>
          </a:p>
          <a:p>
            <a:pPr marL="0" indent="0" algn="just">
              <a:buNone/>
            </a:pPr>
            <a:r>
              <a:rPr lang="es-ES" sz="2400" dirty="0"/>
              <a:t>2.- Fijar el tamaño n que tendrá la muestra que se investigará</a:t>
            </a:r>
            <a:r>
              <a:rPr lang="es-ES" sz="2400" dirty="0" smtClean="0"/>
              <a:t>.</a:t>
            </a:r>
          </a:p>
          <a:p>
            <a:pPr marL="0" indent="0" algn="just">
              <a:buNone/>
            </a:pPr>
            <a:endParaRPr lang="es-ES" sz="2400" dirty="0"/>
          </a:p>
          <a:p>
            <a:pPr marL="0" indent="0" algn="just">
              <a:buNone/>
            </a:pPr>
            <a:r>
              <a:rPr lang="es-ES" sz="2400" dirty="0"/>
              <a:t>3.- Seleccionar, mediante un muestreo aleatorio, una muestra de cada </a:t>
            </a:r>
            <a:r>
              <a:rPr lang="es-ES" sz="2400" dirty="0" smtClean="0"/>
              <a:t>estrato—y </a:t>
            </a:r>
            <a:r>
              <a:rPr lang="es-ES" sz="2400" dirty="0"/>
              <a:t>esto es preciso recalcarlo: de cada estrato—.</a:t>
            </a:r>
          </a:p>
        </p:txBody>
      </p:sp>
    </p:spTree>
    <p:extLst>
      <p:ext uri="{BB962C8B-B14F-4D97-AF65-F5344CB8AC3E}">
        <p14:creationId xmlns:p14="http://schemas.microsoft.com/office/powerpoint/2010/main" val="42402759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250825" y="1555750"/>
            <a:ext cx="83534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000" b="1">
                <a:solidFill>
                  <a:schemeClr val="bg1"/>
                </a:solidFill>
                <a:latin typeface="Arial" panose="020B0604020202020204" pitchFamily="34" charset="0"/>
              </a:defRPr>
            </a:lvl1pPr>
            <a:lvl2pPr marL="742950" indent="-285750" algn="ctr">
              <a:defRPr sz="2000" b="1">
                <a:solidFill>
                  <a:schemeClr val="bg1"/>
                </a:solidFill>
                <a:latin typeface="Arial" panose="020B0604020202020204" pitchFamily="34" charset="0"/>
              </a:defRPr>
            </a:lvl2pPr>
            <a:lvl3pPr marL="1143000" indent="-228600" algn="ctr">
              <a:defRPr sz="2000" b="1">
                <a:solidFill>
                  <a:schemeClr val="bg1"/>
                </a:solidFill>
                <a:latin typeface="Arial" panose="020B0604020202020204" pitchFamily="34" charset="0"/>
              </a:defRPr>
            </a:lvl3pPr>
            <a:lvl4pPr marL="1600200" indent="-228600" algn="ctr">
              <a:defRPr sz="2000" b="1">
                <a:solidFill>
                  <a:schemeClr val="bg1"/>
                </a:solidFill>
                <a:latin typeface="Arial" panose="020B0604020202020204" pitchFamily="34" charset="0"/>
              </a:defRPr>
            </a:lvl4pPr>
            <a:lvl5pPr marL="2057400" indent="-228600" algn="ctr">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r>
              <a:rPr lang="es-ES_tradnl" sz="2400" b="0">
                <a:solidFill>
                  <a:schemeClr val="tx1"/>
                </a:solidFill>
              </a:rPr>
              <a:t>Busca encontrar un nuevo conocimiento, pero no puede precisarse su relación con la práctica. También se conocen como investigaciones básicas.</a:t>
            </a:r>
          </a:p>
          <a:p>
            <a:pPr algn="just" eaLnBrk="1" hangingPunct="1"/>
            <a:endParaRPr lang="es-ES_tradnl" sz="2400" b="0">
              <a:solidFill>
                <a:schemeClr val="tx1"/>
              </a:solidFill>
            </a:endParaRPr>
          </a:p>
          <a:p>
            <a:pPr algn="just" eaLnBrk="1" hangingPunct="1"/>
            <a:r>
              <a:rPr lang="es-ES_tradnl" sz="2400" b="0">
                <a:solidFill>
                  <a:schemeClr val="tx1"/>
                </a:solidFill>
              </a:rPr>
              <a:t>Enriquecen el conocimiento teórico. Tienen un alto nivel de abstracción.</a:t>
            </a:r>
            <a:endParaRPr lang="es-ES" sz="2400" b="0">
              <a:solidFill>
                <a:schemeClr val="tx1"/>
              </a:solidFill>
            </a:endParaRPr>
          </a:p>
        </p:txBody>
      </p:sp>
      <p:sp>
        <p:nvSpPr>
          <p:cNvPr id="4" name="Rectangle 2"/>
          <p:cNvSpPr txBox="1">
            <a:spLocks noChangeArrowheads="1"/>
          </p:cNvSpPr>
          <p:nvPr/>
        </p:nvSpPr>
        <p:spPr>
          <a:xfrm>
            <a:off x="457200" y="2286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Investigación </a:t>
            </a:r>
            <a:r>
              <a:rPr lang="es-ES_tradnl" dirty="0" smtClean="0">
                <a:latin typeface="Times New Roman" panose="02020603050405020304" pitchFamily="18" charset="0"/>
                <a:cs typeface="Times New Roman" panose="02020603050405020304" pitchFamily="18" charset="0"/>
              </a:rPr>
              <a:t>fundamental</a:t>
            </a:r>
            <a:r>
              <a:rPr lang="es-ES_tradnl"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164027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idx="4294967295"/>
          </p:nvPr>
        </p:nvSpPr>
        <p:spPr>
          <a:xfrm>
            <a:off x="179512" y="0"/>
            <a:ext cx="6945313" cy="854784"/>
          </a:xfrm>
        </p:spPr>
        <p:txBody>
          <a:bodyPr lIns="92075" tIns="46038" rIns="92075" bIns="46038" anchorCtr="1"/>
          <a:lstStyle/>
          <a:p>
            <a:pPr algn="just" eaLnBrk="1" hangingPunct="1">
              <a:defRPr/>
            </a:pPr>
            <a:r>
              <a:rPr lang="es-MX" b="0" dirty="0">
                <a:effectLst>
                  <a:outerShdw blurRad="38100" dist="38100" dir="2700000" algn="tl">
                    <a:srgbClr val="C0C0C0"/>
                  </a:outerShdw>
                </a:effectLst>
              </a:rPr>
              <a:t>Pasos para aplicar el muestreo aleatorio estratificado:</a:t>
            </a:r>
            <a:endParaRPr lang="es-ES" b="0" dirty="0" smtClean="0">
              <a:effectLst>
                <a:outerShdw blurRad="38100" dist="38100" dir="2700000" algn="tl">
                  <a:srgbClr val="C0C0C0"/>
                </a:outerShdw>
              </a:effectLst>
            </a:endParaRPr>
          </a:p>
        </p:txBody>
      </p:sp>
      <mc:AlternateContent xmlns:mc="http://schemas.openxmlformats.org/markup-compatibility/2006" xmlns:a14="http://schemas.microsoft.com/office/drawing/2010/main">
        <mc:Choice Requires="a14">
          <p:sp>
            <p:nvSpPr>
              <p:cNvPr id="48131" name="Rectangle 3"/>
              <p:cNvSpPr>
                <a:spLocks noGrp="1" noChangeArrowheads="1"/>
              </p:cNvSpPr>
              <p:nvPr>
                <p:ph type="body" idx="4294967295"/>
              </p:nvPr>
            </p:nvSpPr>
            <p:spPr>
              <a:xfrm>
                <a:off x="380206" y="1629941"/>
                <a:ext cx="8383588" cy="4391347"/>
              </a:xfrm>
            </p:spPr>
            <p:txBody>
              <a:bodyPr lIns="92075" tIns="46038" rIns="92075" bIns="46038"/>
              <a:lstStyle/>
              <a:p>
                <a:pPr marL="0" indent="0" algn="just">
                  <a:buNone/>
                </a:pPr>
                <a:r>
                  <a:rPr lang="es-ES" sz="2000" dirty="0"/>
                  <a:t>En cada estrato, la muestra no tendrá, necesariamente, que tener la misma extensión; incluso, existen muchas vías para determinar el volumen que tiene que tener la muestra en cada estrato, de ellas una de las más usadas es la "selección proporcional". Para decidir, mediante el uso de esta vía, el tamaño que tiene que tener la muestra en cada estrato, se emplea la siguiente fórmula:</a:t>
                </a:r>
              </a:p>
              <a:p>
                <a:pPr marL="0" indent="0">
                  <a:buNone/>
                </a:pPr>
                <a14:m>
                  <m:oMathPara xmlns:m="http://schemas.openxmlformats.org/officeDocument/2006/math">
                    <m:oMathParaPr>
                      <m:jc m:val="center"/>
                    </m:oMathParaPr>
                    <m:oMath xmlns:m="http://schemas.openxmlformats.org/officeDocument/2006/math">
                      <m:sSub>
                        <m:sSubPr>
                          <m:ctrlPr>
                            <a:rPr lang="es-ES" sz="2000" i="1">
                              <a:latin typeface="Cambria Math" panose="02040503050406030204" pitchFamily="18" charset="0"/>
                            </a:rPr>
                          </m:ctrlPr>
                        </m:sSubPr>
                        <m:e>
                          <m:r>
                            <a:rPr lang="es-ES" sz="2000" i="1">
                              <a:latin typeface="Cambria Math" panose="02040503050406030204" pitchFamily="18" charset="0"/>
                            </a:rPr>
                            <m:t>𝑛</m:t>
                          </m:r>
                        </m:e>
                        <m:sub>
                          <m:r>
                            <a:rPr lang="es-ES" sz="2000" i="1">
                              <a:latin typeface="Cambria Math" panose="02040503050406030204" pitchFamily="18" charset="0"/>
                            </a:rPr>
                            <m:t>𝑖</m:t>
                          </m:r>
                        </m:sub>
                      </m:sSub>
                      <m:r>
                        <a:rPr lang="es-ES" sz="2000" i="1">
                          <a:latin typeface="Cambria Math" panose="02040503050406030204" pitchFamily="18" charset="0"/>
                        </a:rPr>
                        <m:t>=</m:t>
                      </m:r>
                      <m:f>
                        <m:fPr>
                          <m:ctrlPr>
                            <a:rPr lang="es-ES" sz="2000" i="1">
                              <a:latin typeface="Cambria Math" panose="02040503050406030204" pitchFamily="18" charset="0"/>
                            </a:rPr>
                          </m:ctrlPr>
                        </m:fPr>
                        <m:num>
                          <m:sSub>
                            <m:sSubPr>
                              <m:ctrlPr>
                                <a:rPr lang="es-ES" sz="2000" i="1">
                                  <a:latin typeface="Cambria Math" panose="02040503050406030204" pitchFamily="18" charset="0"/>
                                </a:rPr>
                              </m:ctrlPr>
                            </m:sSubPr>
                            <m:e>
                              <m:r>
                                <a:rPr lang="es-ES" sz="2000" i="1">
                                  <a:latin typeface="Cambria Math" panose="02040503050406030204" pitchFamily="18" charset="0"/>
                                </a:rPr>
                                <m:t>𝑁</m:t>
                              </m:r>
                            </m:e>
                            <m:sub>
                              <m:r>
                                <a:rPr lang="es-ES" sz="2000" i="1">
                                  <a:latin typeface="Cambria Math" panose="02040503050406030204" pitchFamily="18" charset="0"/>
                                </a:rPr>
                                <m:t>𝑖</m:t>
                              </m:r>
                            </m:sub>
                          </m:sSub>
                        </m:num>
                        <m:den>
                          <m:r>
                            <a:rPr lang="es-ES" sz="2000" i="1">
                              <a:latin typeface="Cambria Math" panose="02040503050406030204" pitchFamily="18" charset="0"/>
                            </a:rPr>
                            <m:t>𝑁</m:t>
                          </m:r>
                        </m:den>
                      </m:f>
                      <m:r>
                        <a:rPr lang="es-ES" sz="2000" i="1">
                          <a:latin typeface="Cambria Math" panose="02040503050406030204" pitchFamily="18" charset="0"/>
                        </a:rPr>
                        <m:t>∗</m:t>
                      </m:r>
                      <m:r>
                        <a:rPr lang="es-ES" sz="2000" i="1">
                          <a:latin typeface="Cambria Math" panose="02040503050406030204" pitchFamily="18" charset="0"/>
                        </a:rPr>
                        <m:t>𝑛</m:t>
                      </m:r>
                    </m:oMath>
                  </m:oMathPara>
                </a14:m>
                <a:endParaRPr lang="es-ES" sz="2000" dirty="0"/>
              </a:p>
              <a:p>
                <a:pPr marL="0" indent="0">
                  <a:buNone/>
                </a:pPr>
                <a:r>
                  <a:rPr lang="es-ES" sz="2000" dirty="0"/>
                  <a:t>donde:</a:t>
                </a:r>
              </a:p>
              <a:p>
                <a:r>
                  <a:rPr lang="es-ES" sz="2000" dirty="0"/>
                  <a:t>n</a:t>
                </a:r>
                <a:r>
                  <a:rPr lang="es-ES" sz="2000" baseline="-25000" dirty="0"/>
                  <a:t>i</a:t>
                </a:r>
                <a:r>
                  <a:rPr lang="es-ES" sz="2000" dirty="0"/>
                  <a:t> es el tamaño que tendrá la muestra del estrato i. </a:t>
                </a:r>
              </a:p>
              <a:p>
                <a:r>
                  <a:rPr lang="es-ES" sz="2000" dirty="0"/>
                  <a:t>N</a:t>
                </a:r>
                <a:r>
                  <a:rPr lang="es-ES" sz="2000" baseline="-25000" dirty="0"/>
                  <a:t>i</a:t>
                </a:r>
                <a:r>
                  <a:rPr lang="es-ES" sz="2000" dirty="0"/>
                  <a:t> : tamaño que tiene la subpoblación o estrato i.</a:t>
                </a:r>
              </a:p>
              <a:p>
                <a:r>
                  <a:rPr lang="es-ES" sz="2000" dirty="0"/>
                  <a:t>n: extensión de la muestra a investigar (decidida en el paso 2).</a:t>
                </a:r>
              </a:p>
              <a:p>
                <a:r>
                  <a:rPr lang="es-ES" sz="2000" dirty="0"/>
                  <a:t>N: volumen de la población que se investiga.</a:t>
                </a:r>
              </a:p>
            </p:txBody>
          </p:sp>
        </mc:Choice>
        <mc:Fallback xmlns="">
          <p:sp>
            <p:nvSpPr>
              <p:cNvPr id="48131" name="Rectangle 3"/>
              <p:cNvSpPr>
                <a:spLocks noGrp="1" noRot="1" noChangeAspect="1" noMove="1" noResize="1" noEditPoints="1" noAdjustHandles="1" noChangeArrowheads="1" noChangeShapeType="1" noTextEdit="1"/>
              </p:cNvSpPr>
              <p:nvPr>
                <p:ph type="body" idx="4294967295"/>
              </p:nvPr>
            </p:nvSpPr>
            <p:spPr>
              <a:xfrm>
                <a:off x="380206" y="1629941"/>
                <a:ext cx="8383588" cy="4391347"/>
              </a:xfrm>
              <a:blipFill rotWithShape="0">
                <a:blip r:embed="rId2"/>
                <a:stretch>
                  <a:fillRect l="-727" t="-555" r="-727" b="-832"/>
                </a:stretch>
              </a:blipFill>
            </p:spPr>
            <p:txBody>
              <a:bodyPr/>
              <a:lstStyle/>
              <a:p>
                <a:r>
                  <a:rPr lang="es-ES">
                    <a:noFill/>
                  </a:rPr>
                  <a:t> </a:t>
                </a:r>
              </a:p>
            </p:txBody>
          </p:sp>
        </mc:Fallback>
      </mc:AlternateContent>
    </p:spTree>
    <p:extLst>
      <p:ext uri="{BB962C8B-B14F-4D97-AF65-F5344CB8AC3E}">
        <p14:creationId xmlns:p14="http://schemas.microsoft.com/office/powerpoint/2010/main" val="2413576738"/>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380206" y="1629941"/>
            <a:ext cx="8383588" cy="4391347"/>
          </a:xfrm>
        </p:spPr>
        <p:txBody>
          <a:bodyPr lIns="92075" tIns="46038" rIns="92075" bIns="46038"/>
          <a:lstStyle/>
          <a:p>
            <a:pPr marL="0" indent="0" algn="just">
              <a:buNone/>
            </a:pPr>
            <a:r>
              <a:rPr lang="es-ES" sz="2800" dirty="0"/>
              <a:t>En este muestreo es particularmente importante la "creación" de los estratos, los que en ocasiones se toman atendiendo al sexo, la edad, la escolaridad, etc. de los elementos de la población que se investigará. De cualquier modo, se deberá lograr dentro de cada estrato la mayor homogeneidad posible, por ello se le deberá prestar gran atención a la conformación de estos.</a:t>
            </a:r>
          </a:p>
        </p:txBody>
      </p:sp>
      <p:sp>
        <p:nvSpPr>
          <p:cNvPr id="6" name="Rectangle 2"/>
          <p:cNvSpPr txBox="1">
            <a:spLocks noChangeArrowheads="1"/>
          </p:cNvSpPr>
          <p:nvPr/>
        </p:nvSpPr>
        <p:spPr bwMode="gray">
          <a:xfrm>
            <a:off x="107504" y="188640"/>
            <a:ext cx="6945313"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1" compatLnSpc="1">
            <a:prstTxWarp prst="textNoShape">
              <a:avLst/>
            </a:prstTxWarp>
          </a:bodyPr>
          <a:lstStyle>
            <a:lvl1pPr algn="r" rtl="0" eaLnBrk="0" fontAlgn="base" hangingPunct="0">
              <a:spcBef>
                <a:spcPct val="0"/>
              </a:spcBef>
              <a:spcAft>
                <a:spcPct val="0"/>
              </a:spcAft>
              <a:defRPr sz="3600" b="1" kern="1200">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panose="020B0604020202020204" pitchFamily="34" charset="0"/>
              </a:defRPr>
            </a:lvl2pPr>
            <a:lvl3pPr algn="r" rtl="0" eaLnBrk="0" fontAlgn="base" hangingPunct="0">
              <a:spcBef>
                <a:spcPct val="0"/>
              </a:spcBef>
              <a:spcAft>
                <a:spcPct val="0"/>
              </a:spcAft>
              <a:defRPr sz="3600" b="1">
                <a:solidFill>
                  <a:schemeClr val="tx1"/>
                </a:solidFill>
                <a:latin typeface="Arial" panose="020B0604020202020204" pitchFamily="34" charset="0"/>
              </a:defRPr>
            </a:lvl3pPr>
            <a:lvl4pPr algn="r" rtl="0" eaLnBrk="0" fontAlgn="base" hangingPunct="0">
              <a:spcBef>
                <a:spcPct val="0"/>
              </a:spcBef>
              <a:spcAft>
                <a:spcPct val="0"/>
              </a:spcAft>
              <a:defRPr sz="3600" b="1">
                <a:solidFill>
                  <a:schemeClr val="tx1"/>
                </a:solidFill>
                <a:latin typeface="Arial" panose="020B0604020202020204" pitchFamily="34" charset="0"/>
              </a:defRPr>
            </a:lvl4pPr>
            <a:lvl5pPr algn="r" rtl="0" eaLnBrk="0" fontAlgn="base" hangingPunct="0">
              <a:spcBef>
                <a:spcPct val="0"/>
              </a:spcBef>
              <a:spcAft>
                <a:spcPct val="0"/>
              </a:spcAft>
              <a:defRPr sz="3600" b="1">
                <a:solidFill>
                  <a:schemeClr val="tx1"/>
                </a:solidFill>
                <a:latin typeface="Arial" panose="020B0604020202020204" pitchFamily="34" charset="0"/>
              </a:defRPr>
            </a:lvl5pPr>
            <a:lvl6pPr marL="457200" algn="r" rtl="0" fontAlgn="base">
              <a:spcBef>
                <a:spcPct val="0"/>
              </a:spcBef>
              <a:spcAft>
                <a:spcPct val="0"/>
              </a:spcAft>
              <a:defRPr sz="3600" b="1">
                <a:solidFill>
                  <a:schemeClr val="tx1"/>
                </a:solidFill>
                <a:latin typeface="Arial" panose="020B0604020202020204" pitchFamily="34" charset="0"/>
              </a:defRPr>
            </a:lvl6pPr>
            <a:lvl7pPr marL="914400" algn="r" rtl="0" fontAlgn="base">
              <a:spcBef>
                <a:spcPct val="0"/>
              </a:spcBef>
              <a:spcAft>
                <a:spcPct val="0"/>
              </a:spcAft>
              <a:defRPr sz="3600" b="1">
                <a:solidFill>
                  <a:schemeClr val="tx1"/>
                </a:solidFill>
                <a:latin typeface="Arial" panose="020B0604020202020204" pitchFamily="34" charset="0"/>
              </a:defRPr>
            </a:lvl7pPr>
            <a:lvl8pPr marL="1371600" algn="r" rtl="0" fontAlgn="base">
              <a:spcBef>
                <a:spcPct val="0"/>
              </a:spcBef>
              <a:spcAft>
                <a:spcPct val="0"/>
              </a:spcAft>
              <a:defRPr sz="3600" b="1">
                <a:solidFill>
                  <a:schemeClr val="tx1"/>
                </a:solidFill>
                <a:latin typeface="Arial" panose="020B0604020202020204" pitchFamily="34" charset="0"/>
              </a:defRPr>
            </a:lvl8pPr>
            <a:lvl9pPr marL="1828800" algn="r" rtl="0" fontAlgn="base">
              <a:spcBef>
                <a:spcPct val="0"/>
              </a:spcBef>
              <a:spcAft>
                <a:spcPct val="0"/>
              </a:spcAft>
              <a:defRPr sz="3600" b="1">
                <a:solidFill>
                  <a:schemeClr val="tx1"/>
                </a:solidFill>
                <a:latin typeface="Arial" panose="020B0604020202020204" pitchFamily="34" charset="0"/>
              </a:defRPr>
            </a:lvl9pPr>
          </a:lstStyle>
          <a:p>
            <a:pPr algn="just" eaLnBrk="1" hangingPunct="1">
              <a:defRPr/>
            </a:pPr>
            <a:r>
              <a:rPr lang="es-CO" sz="3200" b="0" dirty="0" smtClean="0">
                <a:effectLst>
                  <a:outerShdw blurRad="38100" dist="38100" dir="2700000" algn="tl">
                    <a:srgbClr val="C0C0C0"/>
                  </a:outerShdw>
                </a:effectLst>
              </a:rPr>
              <a:t>MUESTREO ESTRATIFICADO</a:t>
            </a:r>
            <a:endParaRPr lang="es-ES" sz="3200" b="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991924365"/>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4294967295"/>
          </p:nvPr>
        </p:nvSpPr>
        <p:spPr>
          <a:xfrm>
            <a:off x="179388" y="1268760"/>
            <a:ext cx="8743950" cy="5039965"/>
          </a:xfrm>
        </p:spPr>
        <p:txBody>
          <a:bodyPr lIns="92075" tIns="46038" rIns="92075" bIns="46038"/>
          <a:lstStyle/>
          <a:p>
            <a:pPr marL="0" indent="15875" algn="just" eaLnBrk="1" hangingPunct="1">
              <a:buFont typeface="Wingdings" panose="05000000000000000000" pitchFamily="2" charset="2"/>
              <a:buNone/>
              <a:defRPr/>
            </a:pPr>
            <a:r>
              <a:rPr lang="es-ES" sz="2400" b="0" dirty="0" smtClean="0">
                <a:latin typeface="+mj-lt"/>
              </a:rPr>
              <a:t>Se desea realizar un estudio sobre los resultados académicos de los estudiantes de la Facultad de Ciencias Médicas de Ciego de Ávila.</a:t>
            </a:r>
          </a:p>
          <a:p>
            <a:pPr marL="0" indent="15875" algn="just" eaLnBrk="1" hangingPunct="1">
              <a:buFont typeface="Wingdings" panose="05000000000000000000" pitchFamily="2" charset="2"/>
              <a:buNone/>
              <a:defRPr/>
            </a:pPr>
            <a:endParaRPr lang="es-ES" sz="2400" b="0" dirty="0" smtClean="0">
              <a:latin typeface="+mj-lt"/>
            </a:endParaRPr>
          </a:p>
          <a:p>
            <a:pPr marL="0" indent="15875" algn="just" eaLnBrk="1" hangingPunct="1">
              <a:buFont typeface="Wingdings" panose="05000000000000000000" pitchFamily="2" charset="2"/>
              <a:buNone/>
              <a:defRPr/>
            </a:pPr>
            <a:r>
              <a:rPr lang="es-ES" sz="2400" b="0" dirty="0" smtClean="0">
                <a:latin typeface="+mj-lt"/>
              </a:rPr>
              <a:t>De un total de 1000 estudiantes, se desea estudiar una muestra de 100 y se conoce que su composición por perfil formativo es la siguiente:</a:t>
            </a:r>
          </a:p>
          <a:p>
            <a:pPr marL="0" indent="15875" algn="just" eaLnBrk="1" hangingPunct="1">
              <a:buFont typeface="Wingdings" panose="05000000000000000000" pitchFamily="2" charset="2"/>
              <a:buNone/>
              <a:defRPr/>
            </a:pPr>
            <a:endParaRPr lang="es-ES" sz="2400" b="0" dirty="0" smtClean="0">
              <a:latin typeface="+mj-lt"/>
            </a:endParaRPr>
          </a:p>
          <a:p>
            <a:pPr marL="0" indent="15875" algn="just" eaLnBrk="1" hangingPunct="1">
              <a:buClrTx/>
              <a:buFont typeface="Wingdings" panose="05000000000000000000" pitchFamily="2" charset="2"/>
              <a:buChar char="q"/>
              <a:defRPr/>
            </a:pPr>
            <a:r>
              <a:rPr lang="es-ES" sz="2400" b="0" dirty="0" smtClean="0">
                <a:latin typeface="+mj-lt"/>
              </a:rPr>
              <a:t>Estomatología: 250 estudiantes.</a:t>
            </a:r>
          </a:p>
          <a:p>
            <a:pPr marL="0" indent="15875" algn="just" eaLnBrk="1" hangingPunct="1">
              <a:buClrTx/>
              <a:buFont typeface="Wingdings" panose="05000000000000000000" pitchFamily="2" charset="2"/>
              <a:buChar char="q"/>
              <a:defRPr/>
            </a:pPr>
            <a:r>
              <a:rPr lang="es-ES" sz="2400" b="0" dirty="0" smtClean="0">
                <a:latin typeface="+mj-lt"/>
              </a:rPr>
              <a:t>Enfermería: 257 estudiantes.</a:t>
            </a:r>
          </a:p>
          <a:p>
            <a:pPr marL="0" indent="15875" algn="just" eaLnBrk="1" hangingPunct="1">
              <a:buClrTx/>
              <a:buFont typeface="Wingdings" panose="05000000000000000000" pitchFamily="2" charset="2"/>
              <a:buChar char="q"/>
              <a:defRPr/>
            </a:pPr>
            <a:r>
              <a:rPr lang="es-ES" sz="2400" b="0" dirty="0" smtClean="0">
                <a:latin typeface="+mj-lt"/>
              </a:rPr>
              <a:t>Medicina: 314 estudiantes.</a:t>
            </a:r>
          </a:p>
          <a:p>
            <a:pPr marL="0" indent="15875" algn="just" eaLnBrk="1" hangingPunct="1">
              <a:buClrTx/>
              <a:buFont typeface="Wingdings" panose="05000000000000000000" pitchFamily="2" charset="2"/>
              <a:buChar char="q"/>
              <a:defRPr/>
            </a:pPr>
            <a:r>
              <a:rPr lang="es-ES" sz="2400" b="0" dirty="0" smtClean="0">
                <a:latin typeface="+mj-lt"/>
              </a:rPr>
              <a:t>Psicología: 179 estudiantes.</a:t>
            </a:r>
          </a:p>
        </p:txBody>
      </p:sp>
      <p:sp>
        <p:nvSpPr>
          <p:cNvPr id="3" name="Rectangle 2"/>
          <p:cNvSpPr txBox="1">
            <a:spLocks noChangeArrowheads="1"/>
          </p:cNvSpPr>
          <p:nvPr/>
        </p:nvSpPr>
        <p:spPr bwMode="white">
          <a:xfrm>
            <a:off x="467544" y="188640"/>
            <a:ext cx="2962275" cy="563562"/>
          </a:xfrm>
          <a:prstGeom prst="rect">
            <a:avLst/>
          </a:prstGeom>
          <a:noFill/>
          <a:ln w="9525">
            <a:noFill/>
            <a:miter lim="800000"/>
            <a:headEnd/>
            <a:tailEnd/>
          </a:ln>
          <a:effectLst/>
        </p:spPr>
        <p:txBody>
          <a:bodyPr anchor="b"/>
          <a:lstStyle/>
          <a:p>
            <a:pPr algn="ctr" eaLnBrk="1" hangingPunct="1">
              <a:defRPr/>
            </a:pPr>
            <a:r>
              <a:rPr lang="es-ES" sz="3200" b="0" kern="0" dirty="0">
                <a:effectLst>
                  <a:outerShdw blurRad="38100" dist="38100" dir="2700000" algn="tl">
                    <a:srgbClr val="C0C0C0"/>
                  </a:outerShdw>
                </a:effectLst>
                <a:latin typeface="+mj-lt"/>
                <a:ea typeface="+mj-ea"/>
                <a:cs typeface="+mj-cs"/>
              </a:rPr>
              <a:t>Ejemplo:</a:t>
            </a:r>
          </a:p>
        </p:txBody>
      </p:sp>
    </p:spTree>
    <p:extLst>
      <p:ext uri="{BB962C8B-B14F-4D97-AF65-F5344CB8AC3E}">
        <p14:creationId xmlns:p14="http://schemas.microsoft.com/office/powerpoint/2010/main" val="613618973"/>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357313"/>
            <a:ext cx="45005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000250"/>
            <a:ext cx="3889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Imagen 1"/>
          <p:cNvPicPr>
            <a:picLocks noChangeAspect="1"/>
          </p:cNvPicPr>
          <p:nvPr/>
        </p:nvPicPr>
        <p:blipFill>
          <a:blip r:embed="rId4"/>
          <a:stretch>
            <a:fillRect/>
          </a:stretch>
        </p:blipFill>
        <p:spPr>
          <a:xfrm>
            <a:off x="683568" y="2564904"/>
            <a:ext cx="7712347" cy="3876707"/>
          </a:xfrm>
          <a:prstGeom prst="rect">
            <a:avLst/>
          </a:prstGeom>
        </p:spPr>
      </p:pic>
    </p:spTree>
    <p:extLst>
      <p:ext uri="{BB962C8B-B14F-4D97-AF65-F5344CB8AC3E}">
        <p14:creationId xmlns:p14="http://schemas.microsoft.com/office/powerpoint/2010/main" val="3322984803"/>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4294967295"/>
          </p:nvPr>
        </p:nvSpPr>
        <p:spPr>
          <a:xfrm>
            <a:off x="179512" y="1052736"/>
            <a:ext cx="8743950" cy="5039965"/>
          </a:xfrm>
        </p:spPr>
        <p:txBody>
          <a:bodyPr lIns="92075" tIns="46038" rIns="92075" bIns="46038"/>
          <a:lstStyle/>
          <a:p>
            <a:pPr marL="0" indent="15875" algn="just" eaLnBrk="1" hangingPunct="1">
              <a:buFont typeface="Wingdings" panose="05000000000000000000" pitchFamily="2" charset="2"/>
              <a:buNone/>
              <a:defRPr/>
            </a:pPr>
            <a:r>
              <a:rPr lang="es-ES" sz="2800" b="0" dirty="0" smtClean="0">
                <a:latin typeface="+mj-lt"/>
              </a:rPr>
              <a:t>Redondeando se seleccionarían:</a:t>
            </a:r>
          </a:p>
          <a:p>
            <a:pPr marL="0" indent="15875" algn="just" eaLnBrk="1" hangingPunct="1">
              <a:buClrTx/>
              <a:buFont typeface="Wingdings" panose="05000000000000000000" pitchFamily="2" charset="2"/>
              <a:buChar char="q"/>
              <a:defRPr/>
            </a:pPr>
            <a:r>
              <a:rPr lang="es-ES" sz="2800" b="0" dirty="0" smtClean="0">
                <a:solidFill>
                  <a:srgbClr val="FF0000"/>
                </a:solidFill>
                <a:latin typeface="+mj-lt"/>
              </a:rPr>
              <a:t>Estomatología</a:t>
            </a:r>
            <a:r>
              <a:rPr lang="es-ES" sz="2800" b="0" dirty="0" smtClean="0">
                <a:latin typeface="+mj-lt"/>
              </a:rPr>
              <a:t>: 250 estudiantes.</a:t>
            </a:r>
          </a:p>
          <a:p>
            <a:pPr marL="0" indent="0" algn="just" eaLnBrk="1" hangingPunct="1">
              <a:buClrTx/>
              <a:buNone/>
              <a:defRPr/>
            </a:pPr>
            <a:r>
              <a:rPr lang="es-ES" sz="2800" dirty="0" smtClean="0">
                <a:latin typeface="+mj-lt"/>
              </a:rPr>
              <a:t>Una muestra de 25 </a:t>
            </a:r>
            <a:endParaRPr lang="es-ES" sz="2800" b="0" dirty="0" smtClean="0">
              <a:latin typeface="+mj-lt"/>
            </a:endParaRPr>
          </a:p>
          <a:p>
            <a:pPr marL="0" indent="15875" algn="just" eaLnBrk="1" hangingPunct="1">
              <a:buClrTx/>
              <a:buFont typeface="Wingdings" panose="05000000000000000000" pitchFamily="2" charset="2"/>
              <a:buChar char="q"/>
              <a:defRPr/>
            </a:pPr>
            <a:r>
              <a:rPr lang="es-ES" sz="2800" b="0" dirty="0" smtClean="0">
                <a:solidFill>
                  <a:srgbClr val="FF0000"/>
                </a:solidFill>
                <a:latin typeface="+mj-lt"/>
              </a:rPr>
              <a:t>Enfermería</a:t>
            </a:r>
            <a:r>
              <a:rPr lang="es-ES" sz="2800" b="0" dirty="0" smtClean="0">
                <a:latin typeface="+mj-lt"/>
              </a:rPr>
              <a:t>: 257 estudiantes.</a:t>
            </a:r>
            <a:endParaRPr lang="es-ES" sz="2800" dirty="0"/>
          </a:p>
          <a:p>
            <a:pPr marL="0" indent="0" algn="just" eaLnBrk="1" hangingPunct="1">
              <a:buClrTx/>
              <a:buNone/>
              <a:defRPr/>
            </a:pPr>
            <a:r>
              <a:rPr lang="es-ES" sz="2800" dirty="0" smtClean="0"/>
              <a:t>Una </a:t>
            </a:r>
            <a:r>
              <a:rPr lang="es-ES" sz="2800" dirty="0"/>
              <a:t>muestra de </a:t>
            </a:r>
            <a:r>
              <a:rPr lang="es-ES" sz="2800" dirty="0" smtClean="0"/>
              <a:t>26 </a:t>
            </a:r>
            <a:endParaRPr lang="es-ES" sz="2800" b="0" dirty="0" smtClean="0">
              <a:latin typeface="+mj-lt"/>
            </a:endParaRPr>
          </a:p>
          <a:p>
            <a:pPr marL="0" indent="15875" algn="just" eaLnBrk="1" hangingPunct="1">
              <a:buClrTx/>
              <a:buFont typeface="Wingdings" panose="05000000000000000000" pitchFamily="2" charset="2"/>
              <a:buChar char="q"/>
              <a:defRPr/>
            </a:pPr>
            <a:r>
              <a:rPr lang="es-ES" sz="2800" b="0" dirty="0" smtClean="0">
                <a:solidFill>
                  <a:srgbClr val="FF0000"/>
                </a:solidFill>
                <a:latin typeface="+mj-lt"/>
              </a:rPr>
              <a:t>Medicina</a:t>
            </a:r>
            <a:r>
              <a:rPr lang="es-ES" sz="2800" b="0" dirty="0" smtClean="0">
                <a:latin typeface="+mj-lt"/>
              </a:rPr>
              <a:t>: 314 estudiantes.</a:t>
            </a:r>
            <a:endParaRPr lang="es-ES" sz="2800" dirty="0"/>
          </a:p>
          <a:p>
            <a:pPr marL="0" indent="0" algn="just" eaLnBrk="1" hangingPunct="1">
              <a:buClrTx/>
              <a:buNone/>
              <a:defRPr/>
            </a:pPr>
            <a:r>
              <a:rPr lang="es-ES" sz="2800" dirty="0" smtClean="0"/>
              <a:t>Una </a:t>
            </a:r>
            <a:r>
              <a:rPr lang="es-ES" sz="2800" dirty="0"/>
              <a:t>muestra de </a:t>
            </a:r>
            <a:r>
              <a:rPr lang="es-ES" sz="2800" dirty="0" smtClean="0"/>
              <a:t>31 </a:t>
            </a:r>
            <a:endParaRPr lang="es-ES" sz="2800" b="0" dirty="0" smtClean="0">
              <a:latin typeface="+mj-lt"/>
            </a:endParaRPr>
          </a:p>
          <a:p>
            <a:pPr marL="0" indent="15875" algn="just" eaLnBrk="1" hangingPunct="1">
              <a:buClrTx/>
              <a:buFont typeface="Wingdings" panose="05000000000000000000" pitchFamily="2" charset="2"/>
              <a:buChar char="q"/>
              <a:defRPr/>
            </a:pPr>
            <a:r>
              <a:rPr lang="es-ES" sz="2800" b="0" dirty="0" smtClean="0">
                <a:solidFill>
                  <a:srgbClr val="FF0000"/>
                </a:solidFill>
                <a:latin typeface="+mj-lt"/>
              </a:rPr>
              <a:t>Psicología</a:t>
            </a:r>
            <a:r>
              <a:rPr lang="es-ES" sz="2800" b="0" dirty="0" smtClean="0">
                <a:latin typeface="+mj-lt"/>
              </a:rPr>
              <a:t>: 179 estudiantes.</a:t>
            </a:r>
            <a:endParaRPr lang="es-ES" sz="2800" dirty="0"/>
          </a:p>
          <a:p>
            <a:pPr marL="0" indent="0" algn="just" eaLnBrk="1" hangingPunct="1">
              <a:buClrTx/>
              <a:buNone/>
              <a:defRPr/>
            </a:pPr>
            <a:r>
              <a:rPr lang="es-ES" sz="2800" dirty="0" smtClean="0"/>
              <a:t>Una muestra de 18 </a:t>
            </a:r>
          </a:p>
          <a:p>
            <a:pPr marL="0" indent="15875" algn="just" eaLnBrk="1" hangingPunct="1">
              <a:buClrTx/>
              <a:buFont typeface="Wingdings" panose="05000000000000000000" pitchFamily="2" charset="2"/>
              <a:buChar char="q"/>
              <a:defRPr/>
            </a:pPr>
            <a:endParaRPr lang="es-ES" sz="2800" b="0" dirty="0">
              <a:latin typeface="+mj-lt"/>
            </a:endParaRPr>
          </a:p>
          <a:p>
            <a:pPr marL="0" indent="0" algn="just" eaLnBrk="1" hangingPunct="1">
              <a:buClrTx/>
              <a:buNone/>
              <a:defRPr/>
            </a:pPr>
            <a:r>
              <a:rPr lang="es-ES" sz="2800" dirty="0" smtClean="0">
                <a:latin typeface="+mj-lt"/>
              </a:rPr>
              <a:t>25+26+31+18=100 estudiantes</a:t>
            </a:r>
            <a:endParaRPr lang="es-ES" sz="2800" b="0" dirty="0" smtClean="0">
              <a:latin typeface="+mj-lt"/>
            </a:endParaRPr>
          </a:p>
        </p:txBody>
      </p:sp>
      <p:sp>
        <p:nvSpPr>
          <p:cNvPr id="3" name="Rectangle 2"/>
          <p:cNvSpPr txBox="1">
            <a:spLocks noChangeArrowheads="1"/>
          </p:cNvSpPr>
          <p:nvPr/>
        </p:nvSpPr>
        <p:spPr bwMode="white">
          <a:xfrm>
            <a:off x="467544" y="260648"/>
            <a:ext cx="2962275" cy="563562"/>
          </a:xfrm>
          <a:prstGeom prst="rect">
            <a:avLst/>
          </a:prstGeom>
          <a:noFill/>
          <a:ln w="9525">
            <a:noFill/>
            <a:miter lim="800000"/>
            <a:headEnd/>
            <a:tailEnd/>
          </a:ln>
          <a:effectLst/>
        </p:spPr>
        <p:txBody>
          <a:bodyPr anchor="b"/>
          <a:lstStyle/>
          <a:p>
            <a:pPr algn="ctr" eaLnBrk="1" hangingPunct="1">
              <a:defRPr/>
            </a:pPr>
            <a:r>
              <a:rPr lang="es-ES" sz="3200" b="0" kern="0" dirty="0">
                <a:solidFill>
                  <a:schemeClr val="tx2"/>
                </a:solidFill>
                <a:effectLst>
                  <a:outerShdw blurRad="38100" dist="38100" dir="2700000" algn="tl">
                    <a:srgbClr val="C0C0C0"/>
                  </a:outerShdw>
                </a:effectLst>
                <a:latin typeface="+mj-lt"/>
                <a:ea typeface="+mj-ea"/>
                <a:cs typeface="+mj-cs"/>
              </a:rPr>
              <a:t>Ejemplo:</a:t>
            </a:r>
          </a:p>
        </p:txBody>
      </p:sp>
    </p:spTree>
    <p:extLst>
      <p:ext uri="{BB962C8B-B14F-4D97-AF65-F5344CB8AC3E}">
        <p14:creationId xmlns:p14="http://schemas.microsoft.com/office/powerpoint/2010/main" val="4242659126"/>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200025" y="1323033"/>
            <a:ext cx="8743950" cy="4824412"/>
          </a:xfrm>
        </p:spPr>
        <p:txBody>
          <a:bodyPr lIns="92075" tIns="46038" rIns="92075" bIns="46038"/>
          <a:lstStyle/>
          <a:p>
            <a:pPr marL="0" indent="0" algn="just">
              <a:buNone/>
            </a:pPr>
            <a:r>
              <a:rPr lang="es-ES" sz="2000" dirty="0"/>
              <a:t>Este muestreo se utiliza cuando el volumen de la población que se estudia es finito y no muy grande, y además, se conoce que es homogénea en cuanto a la "variable que se investiga", tal y como ocurre en el M.A.S</a:t>
            </a:r>
            <a:r>
              <a:rPr lang="es-ES" sz="2000" dirty="0" smtClean="0"/>
              <a:t>. (muestreo aleatorio simple)</a:t>
            </a:r>
          </a:p>
          <a:p>
            <a:pPr marL="0" indent="0" algn="just">
              <a:buNone/>
            </a:pPr>
            <a:endParaRPr lang="es-ES" sz="2000" dirty="0"/>
          </a:p>
          <a:p>
            <a:pPr marL="0" indent="0" algn="just">
              <a:buNone/>
            </a:pPr>
            <a:r>
              <a:rPr lang="es-ES" sz="2000" b="1" dirty="0"/>
              <a:t>Para realizar este muestreo se siguen los siguientes pasos</a:t>
            </a:r>
            <a:r>
              <a:rPr lang="es-ES" sz="2000" dirty="0" smtClean="0"/>
              <a:t>:</a:t>
            </a:r>
          </a:p>
          <a:p>
            <a:pPr marL="0" indent="0" algn="just">
              <a:buNone/>
            </a:pPr>
            <a:r>
              <a:rPr lang="es-ES" sz="2000" dirty="0" smtClean="0"/>
              <a:t>1</a:t>
            </a:r>
            <a:r>
              <a:rPr lang="es-ES" sz="2000" dirty="0"/>
              <a:t>.- Realizar un listado de los elementos de la población y numerar consecutivamente, desde uno hasta N, a cada elemento de ella</a:t>
            </a:r>
            <a:r>
              <a:rPr lang="es-ES" sz="2000" dirty="0" smtClean="0"/>
              <a:t>.</a:t>
            </a:r>
          </a:p>
          <a:p>
            <a:pPr marL="0" indent="0" algn="just">
              <a:buNone/>
            </a:pPr>
            <a:endParaRPr lang="es-ES" sz="2000" dirty="0"/>
          </a:p>
          <a:p>
            <a:pPr marL="0" indent="0" algn="just">
              <a:buNone/>
            </a:pPr>
            <a:r>
              <a:rPr lang="es-ES" sz="2000" dirty="0"/>
              <a:t>2.- De entre los k primeros números del listado de la población, tomar uno al azar —lo que se puede hacer empleando el GNA—. El valor de k se calcula de dividir el tamaño del universo entre la muestra de estudio: así por ejemplo, si N=150 y n=15, k=10, ahora seleccionamos al azar un número entre 1 y 10, supongamos que fue elegido el 3.</a:t>
            </a:r>
            <a:endParaRPr lang="es-ES" altLang="es-ES" sz="2000" dirty="0" smtClean="0"/>
          </a:p>
        </p:txBody>
      </p:sp>
      <p:sp>
        <p:nvSpPr>
          <p:cNvPr id="3" name="Rectangle 2"/>
          <p:cNvSpPr txBox="1">
            <a:spLocks noChangeArrowheads="1"/>
          </p:cNvSpPr>
          <p:nvPr/>
        </p:nvSpPr>
        <p:spPr bwMode="gray">
          <a:xfrm>
            <a:off x="-90264" y="323744"/>
            <a:ext cx="7956376"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rtl="0" eaLnBrk="0" fontAlgn="base" hangingPunct="0">
              <a:spcBef>
                <a:spcPct val="0"/>
              </a:spcBef>
              <a:spcAft>
                <a:spcPct val="0"/>
              </a:spcAft>
              <a:defRPr sz="3600" b="1" kern="1200">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panose="020B0604020202020204" pitchFamily="34" charset="0"/>
              </a:defRPr>
            </a:lvl2pPr>
            <a:lvl3pPr algn="r" rtl="0" eaLnBrk="0" fontAlgn="base" hangingPunct="0">
              <a:spcBef>
                <a:spcPct val="0"/>
              </a:spcBef>
              <a:spcAft>
                <a:spcPct val="0"/>
              </a:spcAft>
              <a:defRPr sz="3600" b="1">
                <a:solidFill>
                  <a:schemeClr val="tx1"/>
                </a:solidFill>
                <a:latin typeface="Arial" panose="020B0604020202020204" pitchFamily="34" charset="0"/>
              </a:defRPr>
            </a:lvl3pPr>
            <a:lvl4pPr algn="r" rtl="0" eaLnBrk="0" fontAlgn="base" hangingPunct="0">
              <a:spcBef>
                <a:spcPct val="0"/>
              </a:spcBef>
              <a:spcAft>
                <a:spcPct val="0"/>
              </a:spcAft>
              <a:defRPr sz="3600" b="1">
                <a:solidFill>
                  <a:schemeClr val="tx1"/>
                </a:solidFill>
                <a:latin typeface="Arial" panose="020B0604020202020204" pitchFamily="34" charset="0"/>
              </a:defRPr>
            </a:lvl4pPr>
            <a:lvl5pPr algn="r" rtl="0" eaLnBrk="0" fontAlgn="base" hangingPunct="0">
              <a:spcBef>
                <a:spcPct val="0"/>
              </a:spcBef>
              <a:spcAft>
                <a:spcPct val="0"/>
              </a:spcAft>
              <a:defRPr sz="3600" b="1">
                <a:solidFill>
                  <a:schemeClr val="tx1"/>
                </a:solidFill>
                <a:latin typeface="Arial" panose="020B0604020202020204" pitchFamily="34" charset="0"/>
              </a:defRPr>
            </a:lvl5pPr>
            <a:lvl6pPr marL="457200" algn="r" rtl="0" fontAlgn="base">
              <a:spcBef>
                <a:spcPct val="0"/>
              </a:spcBef>
              <a:spcAft>
                <a:spcPct val="0"/>
              </a:spcAft>
              <a:defRPr sz="3600" b="1">
                <a:solidFill>
                  <a:schemeClr val="tx1"/>
                </a:solidFill>
                <a:latin typeface="Arial" panose="020B0604020202020204" pitchFamily="34" charset="0"/>
              </a:defRPr>
            </a:lvl6pPr>
            <a:lvl7pPr marL="914400" algn="r" rtl="0" fontAlgn="base">
              <a:spcBef>
                <a:spcPct val="0"/>
              </a:spcBef>
              <a:spcAft>
                <a:spcPct val="0"/>
              </a:spcAft>
              <a:defRPr sz="3600" b="1">
                <a:solidFill>
                  <a:schemeClr val="tx1"/>
                </a:solidFill>
                <a:latin typeface="Arial" panose="020B0604020202020204" pitchFamily="34" charset="0"/>
              </a:defRPr>
            </a:lvl7pPr>
            <a:lvl8pPr marL="1371600" algn="r" rtl="0" fontAlgn="base">
              <a:spcBef>
                <a:spcPct val="0"/>
              </a:spcBef>
              <a:spcAft>
                <a:spcPct val="0"/>
              </a:spcAft>
              <a:defRPr sz="3600" b="1">
                <a:solidFill>
                  <a:schemeClr val="tx1"/>
                </a:solidFill>
                <a:latin typeface="Arial" panose="020B0604020202020204" pitchFamily="34" charset="0"/>
              </a:defRPr>
            </a:lvl8pPr>
            <a:lvl9pPr marL="1828800" algn="r" rtl="0" fontAlgn="base">
              <a:spcBef>
                <a:spcPct val="0"/>
              </a:spcBef>
              <a:spcAft>
                <a:spcPct val="0"/>
              </a:spcAft>
              <a:defRPr sz="3600" b="1">
                <a:solidFill>
                  <a:schemeClr val="tx1"/>
                </a:solidFill>
                <a:latin typeface="Arial" panose="020B0604020202020204" pitchFamily="34" charset="0"/>
              </a:defRPr>
            </a:lvl9pPr>
          </a:lstStyle>
          <a:p>
            <a:pPr eaLnBrk="1" hangingPunct="1"/>
            <a:r>
              <a:rPr lang="es-ES" altLang="es-ES" sz="2800" dirty="0" smtClean="0"/>
              <a:t>MUESTREO ALEATORIO SISTEMÁTICO</a:t>
            </a:r>
          </a:p>
        </p:txBody>
      </p:sp>
      <p:grpSp>
        <p:nvGrpSpPr>
          <p:cNvPr id="9" name="Grupo 8"/>
          <p:cNvGrpSpPr/>
          <p:nvPr/>
        </p:nvGrpSpPr>
        <p:grpSpPr>
          <a:xfrm>
            <a:off x="3887924" y="6064126"/>
            <a:ext cx="1368152" cy="595246"/>
            <a:chOff x="3419872" y="6146122"/>
            <a:chExt cx="1368152" cy="595246"/>
          </a:xfrm>
        </p:grpSpPr>
        <p:sp>
          <p:nvSpPr>
            <p:cNvPr id="7" name="Llamada de flecha hacia abajo 6"/>
            <p:cNvSpPr/>
            <p:nvPr/>
          </p:nvSpPr>
          <p:spPr>
            <a:xfrm>
              <a:off x="3419872" y="6165304"/>
              <a:ext cx="1368152" cy="576064"/>
            </a:xfrm>
            <a:prstGeom prst="downArrow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3486203" y="6146122"/>
              <a:ext cx="1235490" cy="369332"/>
            </a:xfrm>
            <a:prstGeom prst="rect">
              <a:avLst/>
            </a:prstGeom>
            <a:noFill/>
          </p:spPr>
          <p:txBody>
            <a:bodyPr wrap="square" rtlCol="0">
              <a:spAutoFit/>
            </a:bodyPr>
            <a:lstStyle/>
            <a:p>
              <a:pPr algn="ctr"/>
              <a:r>
                <a:rPr lang="es-ES" dirty="0" smtClean="0"/>
                <a:t>Continua</a:t>
              </a:r>
              <a:endParaRPr lang="es-ES" dirty="0"/>
            </a:p>
          </p:txBody>
        </p:sp>
      </p:grpSp>
    </p:spTree>
    <p:extLst>
      <p:ext uri="{BB962C8B-B14F-4D97-AF65-F5344CB8AC3E}">
        <p14:creationId xmlns:p14="http://schemas.microsoft.com/office/powerpoint/2010/main" val="1943212173"/>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200025" y="1700807"/>
            <a:ext cx="8743950" cy="4660941"/>
          </a:xfrm>
        </p:spPr>
        <p:txBody>
          <a:bodyPr lIns="92075" tIns="46038" rIns="92075" bIns="46038"/>
          <a:lstStyle/>
          <a:p>
            <a:pPr marL="0" indent="0" algn="just">
              <a:buNone/>
            </a:pPr>
            <a:r>
              <a:rPr lang="es-ES" sz="2000" dirty="0"/>
              <a:t>3.- A partir del número seleccionado al azar en el paso anterior, se comienza a conformar la muestra. El primer elemento de dicha muestra será aquel que en el listado original le corresponde el número aleatorio seleccionado —en este caso el 3—; ahora a dicho número le adicionamos el valor de k y al elemento de la población que le corresponda esa suma, será el siguiente integrante de la muestra —en este caso el 13 (3+10). A continuación a este último número (13) se le vuelve a adicionar el valor de k para obtener el próximo elemento de la muestra. Este proceso se seguirá hasta completar el volumen de la muestra.</a:t>
            </a:r>
            <a:endParaRPr lang="es-ES" altLang="es-ES" sz="2000" dirty="0" smtClean="0"/>
          </a:p>
        </p:txBody>
      </p:sp>
      <p:sp>
        <p:nvSpPr>
          <p:cNvPr id="3" name="Rectangle 2"/>
          <p:cNvSpPr txBox="1">
            <a:spLocks noChangeArrowheads="1"/>
          </p:cNvSpPr>
          <p:nvPr/>
        </p:nvSpPr>
        <p:spPr bwMode="gray">
          <a:xfrm>
            <a:off x="32131" y="332656"/>
            <a:ext cx="7956376"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rtl="0" eaLnBrk="0" fontAlgn="base" hangingPunct="0">
              <a:spcBef>
                <a:spcPct val="0"/>
              </a:spcBef>
              <a:spcAft>
                <a:spcPct val="0"/>
              </a:spcAft>
              <a:defRPr sz="3600" b="1" kern="1200">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panose="020B0604020202020204" pitchFamily="34" charset="0"/>
              </a:defRPr>
            </a:lvl2pPr>
            <a:lvl3pPr algn="r" rtl="0" eaLnBrk="0" fontAlgn="base" hangingPunct="0">
              <a:spcBef>
                <a:spcPct val="0"/>
              </a:spcBef>
              <a:spcAft>
                <a:spcPct val="0"/>
              </a:spcAft>
              <a:defRPr sz="3600" b="1">
                <a:solidFill>
                  <a:schemeClr val="tx1"/>
                </a:solidFill>
                <a:latin typeface="Arial" panose="020B0604020202020204" pitchFamily="34" charset="0"/>
              </a:defRPr>
            </a:lvl3pPr>
            <a:lvl4pPr algn="r" rtl="0" eaLnBrk="0" fontAlgn="base" hangingPunct="0">
              <a:spcBef>
                <a:spcPct val="0"/>
              </a:spcBef>
              <a:spcAft>
                <a:spcPct val="0"/>
              </a:spcAft>
              <a:defRPr sz="3600" b="1">
                <a:solidFill>
                  <a:schemeClr val="tx1"/>
                </a:solidFill>
                <a:latin typeface="Arial" panose="020B0604020202020204" pitchFamily="34" charset="0"/>
              </a:defRPr>
            </a:lvl4pPr>
            <a:lvl5pPr algn="r" rtl="0" eaLnBrk="0" fontAlgn="base" hangingPunct="0">
              <a:spcBef>
                <a:spcPct val="0"/>
              </a:spcBef>
              <a:spcAft>
                <a:spcPct val="0"/>
              </a:spcAft>
              <a:defRPr sz="3600" b="1">
                <a:solidFill>
                  <a:schemeClr val="tx1"/>
                </a:solidFill>
                <a:latin typeface="Arial" panose="020B0604020202020204" pitchFamily="34" charset="0"/>
              </a:defRPr>
            </a:lvl5pPr>
            <a:lvl6pPr marL="457200" algn="r" rtl="0" fontAlgn="base">
              <a:spcBef>
                <a:spcPct val="0"/>
              </a:spcBef>
              <a:spcAft>
                <a:spcPct val="0"/>
              </a:spcAft>
              <a:defRPr sz="3600" b="1">
                <a:solidFill>
                  <a:schemeClr val="tx1"/>
                </a:solidFill>
                <a:latin typeface="Arial" panose="020B0604020202020204" pitchFamily="34" charset="0"/>
              </a:defRPr>
            </a:lvl6pPr>
            <a:lvl7pPr marL="914400" algn="r" rtl="0" fontAlgn="base">
              <a:spcBef>
                <a:spcPct val="0"/>
              </a:spcBef>
              <a:spcAft>
                <a:spcPct val="0"/>
              </a:spcAft>
              <a:defRPr sz="3600" b="1">
                <a:solidFill>
                  <a:schemeClr val="tx1"/>
                </a:solidFill>
                <a:latin typeface="Arial" panose="020B0604020202020204" pitchFamily="34" charset="0"/>
              </a:defRPr>
            </a:lvl7pPr>
            <a:lvl8pPr marL="1371600" algn="r" rtl="0" fontAlgn="base">
              <a:spcBef>
                <a:spcPct val="0"/>
              </a:spcBef>
              <a:spcAft>
                <a:spcPct val="0"/>
              </a:spcAft>
              <a:defRPr sz="3600" b="1">
                <a:solidFill>
                  <a:schemeClr val="tx1"/>
                </a:solidFill>
                <a:latin typeface="Arial" panose="020B0604020202020204" pitchFamily="34" charset="0"/>
              </a:defRPr>
            </a:lvl8pPr>
            <a:lvl9pPr marL="1828800" algn="r" rtl="0" fontAlgn="base">
              <a:spcBef>
                <a:spcPct val="0"/>
              </a:spcBef>
              <a:spcAft>
                <a:spcPct val="0"/>
              </a:spcAft>
              <a:defRPr sz="3600" b="1">
                <a:solidFill>
                  <a:schemeClr val="tx1"/>
                </a:solidFill>
                <a:latin typeface="Arial" panose="020B0604020202020204" pitchFamily="34" charset="0"/>
              </a:defRPr>
            </a:lvl9pPr>
          </a:lstStyle>
          <a:p>
            <a:pPr eaLnBrk="1" hangingPunct="1"/>
            <a:r>
              <a:rPr lang="es-ES" altLang="es-ES" sz="2800" dirty="0" smtClean="0"/>
              <a:t>MUESTREO ALEATORIO SISTEMÁTICO</a:t>
            </a:r>
          </a:p>
        </p:txBody>
      </p:sp>
    </p:spTree>
    <p:extLst>
      <p:ext uri="{BB962C8B-B14F-4D97-AF65-F5344CB8AC3E}">
        <p14:creationId xmlns:p14="http://schemas.microsoft.com/office/powerpoint/2010/main" val="165611604"/>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200025" y="1537337"/>
            <a:ext cx="8743950" cy="4824412"/>
          </a:xfrm>
        </p:spPr>
        <p:txBody>
          <a:bodyPr lIns="92075" tIns="46038" rIns="92075" bIns="46038"/>
          <a:lstStyle/>
          <a:p>
            <a:pPr marL="0" indent="0" algn="just">
              <a:buNone/>
            </a:pPr>
            <a:r>
              <a:rPr lang="es-MX" sz="2000" dirty="0"/>
              <a:t>Ya conocemos que para aplicar el M.A.S. la población no puede ser muy grande, y además, tiene que ser homogénea; por otra parte, si no se cumple este último requisito, pero es factible dividirla en subpoblaciones que lo sean, se utiliza el muestreo estratificado. En cambio, cuando tengamos una población que sea grande y homogénea, para "muestrearla" se debe utilizar el muestreo aleatorio por conglomerados</a:t>
            </a:r>
            <a:r>
              <a:rPr lang="es-MX" sz="2000" dirty="0" smtClean="0"/>
              <a:t>.</a:t>
            </a:r>
          </a:p>
          <a:p>
            <a:pPr marL="0" indent="0" algn="just">
              <a:buNone/>
            </a:pPr>
            <a:endParaRPr lang="es-MX" sz="2000" dirty="0"/>
          </a:p>
          <a:p>
            <a:pPr marL="0" indent="0" algn="just">
              <a:buNone/>
            </a:pPr>
            <a:r>
              <a:rPr lang="es-MX" sz="2000" b="1" dirty="0"/>
              <a:t>Pasos para realizar el muestreo por conglomerados</a:t>
            </a:r>
            <a:r>
              <a:rPr lang="es-MX" sz="2000" b="1" dirty="0" smtClean="0"/>
              <a:t>:</a:t>
            </a:r>
          </a:p>
          <a:p>
            <a:pPr marL="0" indent="0" algn="just">
              <a:buNone/>
            </a:pPr>
            <a:r>
              <a:rPr lang="es-ES" sz="2000" dirty="0"/>
              <a:t>1.- Dividir la población en tantas subpoblaciones o conglomerados como sea necesario, estos grupos deberán ser mutuamente excluyentes y exhaustivos: se  debe  tener  en  cuenta  que  todos  los  elementos  de  la  población  estén incluidos en uno, y solo  en  uno, de estos conglomerados, cuyos tamaños pueden ser diferentes.</a:t>
            </a:r>
          </a:p>
          <a:p>
            <a:pPr marL="0" indent="0" algn="just">
              <a:buNone/>
            </a:pPr>
            <a:endParaRPr lang="es-MX" sz="2000" dirty="0"/>
          </a:p>
        </p:txBody>
      </p:sp>
      <p:sp>
        <p:nvSpPr>
          <p:cNvPr id="3" name="Rectangle 2"/>
          <p:cNvSpPr txBox="1">
            <a:spLocks noChangeArrowheads="1"/>
          </p:cNvSpPr>
          <p:nvPr/>
        </p:nvSpPr>
        <p:spPr bwMode="gray">
          <a:xfrm>
            <a:off x="251520" y="-27384"/>
            <a:ext cx="7612335" cy="8983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rtl="0" eaLnBrk="0" fontAlgn="base" hangingPunct="0">
              <a:spcBef>
                <a:spcPct val="0"/>
              </a:spcBef>
              <a:spcAft>
                <a:spcPct val="0"/>
              </a:spcAft>
              <a:defRPr sz="3600" b="1" kern="1200">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panose="020B0604020202020204" pitchFamily="34" charset="0"/>
              </a:defRPr>
            </a:lvl2pPr>
            <a:lvl3pPr algn="r" rtl="0" eaLnBrk="0" fontAlgn="base" hangingPunct="0">
              <a:spcBef>
                <a:spcPct val="0"/>
              </a:spcBef>
              <a:spcAft>
                <a:spcPct val="0"/>
              </a:spcAft>
              <a:defRPr sz="3600" b="1">
                <a:solidFill>
                  <a:schemeClr val="tx1"/>
                </a:solidFill>
                <a:latin typeface="Arial" panose="020B0604020202020204" pitchFamily="34" charset="0"/>
              </a:defRPr>
            </a:lvl3pPr>
            <a:lvl4pPr algn="r" rtl="0" eaLnBrk="0" fontAlgn="base" hangingPunct="0">
              <a:spcBef>
                <a:spcPct val="0"/>
              </a:spcBef>
              <a:spcAft>
                <a:spcPct val="0"/>
              </a:spcAft>
              <a:defRPr sz="3600" b="1">
                <a:solidFill>
                  <a:schemeClr val="tx1"/>
                </a:solidFill>
                <a:latin typeface="Arial" panose="020B0604020202020204" pitchFamily="34" charset="0"/>
              </a:defRPr>
            </a:lvl4pPr>
            <a:lvl5pPr algn="r" rtl="0" eaLnBrk="0" fontAlgn="base" hangingPunct="0">
              <a:spcBef>
                <a:spcPct val="0"/>
              </a:spcBef>
              <a:spcAft>
                <a:spcPct val="0"/>
              </a:spcAft>
              <a:defRPr sz="3600" b="1">
                <a:solidFill>
                  <a:schemeClr val="tx1"/>
                </a:solidFill>
                <a:latin typeface="Arial" panose="020B0604020202020204" pitchFamily="34" charset="0"/>
              </a:defRPr>
            </a:lvl5pPr>
            <a:lvl6pPr marL="457200" algn="r" rtl="0" fontAlgn="base">
              <a:spcBef>
                <a:spcPct val="0"/>
              </a:spcBef>
              <a:spcAft>
                <a:spcPct val="0"/>
              </a:spcAft>
              <a:defRPr sz="3600" b="1">
                <a:solidFill>
                  <a:schemeClr val="tx1"/>
                </a:solidFill>
                <a:latin typeface="Arial" panose="020B0604020202020204" pitchFamily="34" charset="0"/>
              </a:defRPr>
            </a:lvl6pPr>
            <a:lvl7pPr marL="914400" algn="r" rtl="0" fontAlgn="base">
              <a:spcBef>
                <a:spcPct val="0"/>
              </a:spcBef>
              <a:spcAft>
                <a:spcPct val="0"/>
              </a:spcAft>
              <a:defRPr sz="3600" b="1">
                <a:solidFill>
                  <a:schemeClr val="tx1"/>
                </a:solidFill>
                <a:latin typeface="Arial" panose="020B0604020202020204" pitchFamily="34" charset="0"/>
              </a:defRPr>
            </a:lvl7pPr>
            <a:lvl8pPr marL="1371600" algn="r" rtl="0" fontAlgn="base">
              <a:spcBef>
                <a:spcPct val="0"/>
              </a:spcBef>
              <a:spcAft>
                <a:spcPct val="0"/>
              </a:spcAft>
              <a:defRPr sz="3600" b="1">
                <a:solidFill>
                  <a:schemeClr val="tx1"/>
                </a:solidFill>
                <a:latin typeface="Arial" panose="020B0604020202020204" pitchFamily="34" charset="0"/>
              </a:defRPr>
            </a:lvl8pPr>
            <a:lvl9pPr marL="1828800" algn="r" rtl="0" fontAlgn="base">
              <a:spcBef>
                <a:spcPct val="0"/>
              </a:spcBef>
              <a:spcAft>
                <a:spcPct val="0"/>
              </a:spcAft>
              <a:defRPr sz="3600" b="1">
                <a:solidFill>
                  <a:schemeClr val="tx1"/>
                </a:solidFill>
                <a:latin typeface="Arial" panose="020B0604020202020204" pitchFamily="34" charset="0"/>
              </a:defRPr>
            </a:lvl9pPr>
          </a:lstStyle>
          <a:p>
            <a:pPr eaLnBrk="1" hangingPunct="1"/>
            <a:r>
              <a:rPr lang="es-ES" altLang="es-ES" sz="2800" dirty="0"/>
              <a:t>MUESTREO </a:t>
            </a:r>
            <a:r>
              <a:rPr lang="es-ES" altLang="es-ES" sz="2800" dirty="0" smtClean="0"/>
              <a:t>ALEATORIO POR CONGLOMERADOS </a:t>
            </a:r>
          </a:p>
        </p:txBody>
      </p:sp>
      <p:grpSp>
        <p:nvGrpSpPr>
          <p:cNvPr id="9" name="Grupo 8"/>
          <p:cNvGrpSpPr/>
          <p:nvPr/>
        </p:nvGrpSpPr>
        <p:grpSpPr>
          <a:xfrm>
            <a:off x="3887924" y="6064126"/>
            <a:ext cx="1368152" cy="595246"/>
            <a:chOff x="3419872" y="6146122"/>
            <a:chExt cx="1368152" cy="595246"/>
          </a:xfrm>
        </p:grpSpPr>
        <p:sp>
          <p:nvSpPr>
            <p:cNvPr id="7" name="Llamada de flecha hacia abajo 6"/>
            <p:cNvSpPr/>
            <p:nvPr/>
          </p:nvSpPr>
          <p:spPr>
            <a:xfrm>
              <a:off x="3419872" y="6165304"/>
              <a:ext cx="1368152" cy="576064"/>
            </a:xfrm>
            <a:prstGeom prst="downArrow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3486203" y="6146122"/>
              <a:ext cx="1235490" cy="369332"/>
            </a:xfrm>
            <a:prstGeom prst="rect">
              <a:avLst/>
            </a:prstGeom>
            <a:noFill/>
          </p:spPr>
          <p:txBody>
            <a:bodyPr wrap="square" rtlCol="0">
              <a:spAutoFit/>
            </a:bodyPr>
            <a:lstStyle/>
            <a:p>
              <a:pPr algn="ctr"/>
              <a:r>
                <a:rPr lang="es-ES" dirty="0" smtClean="0"/>
                <a:t>Continua</a:t>
              </a:r>
              <a:endParaRPr lang="es-ES" dirty="0"/>
            </a:p>
          </p:txBody>
        </p:sp>
      </p:grpSp>
    </p:spTree>
    <p:extLst>
      <p:ext uri="{BB962C8B-B14F-4D97-AF65-F5344CB8AC3E}">
        <p14:creationId xmlns:p14="http://schemas.microsoft.com/office/powerpoint/2010/main" val="1175094396"/>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200025" y="1537337"/>
            <a:ext cx="8743950" cy="4824412"/>
          </a:xfrm>
        </p:spPr>
        <p:txBody>
          <a:bodyPr lIns="92075" tIns="46038" rIns="92075" bIns="46038"/>
          <a:lstStyle/>
          <a:p>
            <a:pPr marL="0" indent="0" algn="just">
              <a:buNone/>
            </a:pPr>
            <a:r>
              <a:rPr lang="es-ES" sz="2000" dirty="0"/>
              <a:t>2.- Seleccionar aleatoriamente los conglomerados en los que se realizará el estudio. Aquí se pueden someter a investigación todos los elementos de esos conglomerados (muestreo por conglomerados </a:t>
            </a:r>
            <a:r>
              <a:rPr lang="es-ES" sz="2000" dirty="0" err="1"/>
              <a:t>monoetápico</a:t>
            </a:r>
            <a:r>
              <a:rPr lang="es-ES" sz="2000" dirty="0"/>
              <a:t>), o seleccionar de cada uno de ellos una muestra, mediante el M.A.S. u otro muestreo aleatorio</a:t>
            </a:r>
            <a:r>
              <a:rPr lang="es-ES" sz="2000" dirty="0" smtClean="0"/>
              <a:t>.</a:t>
            </a:r>
          </a:p>
          <a:p>
            <a:pPr marL="0" indent="0" algn="just">
              <a:buNone/>
            </a:pPr>
            <a:endParaRPr lang="es-ES" sz="2000" dirty="0"/>
          </a:p>
          <a:p>
            <a:pPr marL="0" indent="0" algn="just">
              <a:buNone/>
            </a:pPr>
            <a:r>
              <a:rPr lang="es-ES" sz="2000" dirty="0"/>
              <a:t>Este último muestreo, en realidad, es un </a:t>
            </a:r>
            <a:r>
              <a:rPr lang="es-ES" sz="2000" dirty="0" smtClean="0"/>
              <a:t>muestreo aleatorio por conglomerados </a:t>
            </a:r>
            <a:r>
              <a:rPr lang="es-ES" sz="2000" dirty="0" err="1"/>
              <a:t>bietápico</a:t>
            </a:r>
            <a:r>
              <a:rPr lang="es-ES" sz="2000" dirty="0" smtClean="0"/>
              <a:t>. Si se aplica el M.A.S. en una 3ra fase, sería un muestreo aleatorio por conglomerado </a:t>
            </a:r>
            <a:r>
              <a:rPr lang="es-ES" sz="2000" dirty="0" err="1" smtClean="0"/>
              <a:t>polietápico</a:t>
            </a:r>
            <a:r>
              <a:rPr lang="es-ES" sz="2000" dirty="0" smtClean="0"/>
              <a:t>.</a:t>
            </a:r>
            <a:endParaRPr lang="es-ES" sz="2000" dirty="0"/>
          </a:p>
        </p:txBody>
      </p:sp>
      <p:sp>
        <p:nvSpPr>
          <p:cNvPr id="3" name="Rectangle 2"/>
          <p:cNvSpPr txBox="1">
            <a:spLocks noChangeArrowheads="1"/>
          </p:cNvSpPr>
          <p:nvPr/>
        </p:nvSpPr>
        <p:spPr bwMode="gray">
          <a:xfrm>
            <a:off x="200025" y="0"/>
            <a:ext cx="7612335" cy="7441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rtl="0" eaLnBrk="0" fontAlgn="base" hangingPunct="0">
              <a:spcBef>
                <a:spcPct val="0"/>
              </a:spcBef>
              <a:spcAft>
                <a:spcPct val="0"/>
              </a:spcAft>
              <a:defRPr sz="3600" b="1" kern="1200">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panose="020B0604020202020204" pitchFamily="34" charset="0"/>
              </a:defRPr>
            </a:lvl2pPr>
            <a:lvl3pPr algn="r" rtl="0" eaLnBrk="0" fontAlgn="base" hangingPunct="0">
              <a:spcBef>
                <a:spcPct val="0"/>
              </a:spcBef>
              <a:spcAft>
                <a:spcPct val="0"/>
              </a:spcAft>
              <a:defRPr sz="3600" b="1">
                <a:solidFill>
                  <a:schemeClr val="tx1"/>
                </a:solidFill>
                <a:latin typeface="Arial" panose="020B0604020202020204" pitchFamily="34" charset="0"/>
              </a:defRPr>
            </a:lvl3pPr>
            <a:lvl4pPr algn="r" rtl="0" eaLnBrk="0" fontAlgn="base" hangingPunct="0">
              <a:spcBef>
                <a:spcPct val="0"/>
              </a:spcBef>
              <a:spcAft>
                <a:spcPct val="0"/>
              </a:spcAft>
              <a:defRPr sz="3600" b="1">
                <a:solidFill>
                  <a:schemeClr val="tx1"/>
                </a:solidFill>
                <a:latin typeface="Arial" panose="020B0604020202020204" pitchFamily="34" charset="0"/>
              </a:defRPr>
            </a:lvl4pPr>
            <a:lvl5pPr algn="r" rtl="0" eaLnBrk="0" fontAlgn="base" hangingPunct="0">
              <a:spcBef>
                <a:spcPct val="0"/>
              </a:spcBef>
              <a:spcAft>
                <a:spcPct val="0"/>
              </a:spcAft>
              <a:defRPr sz="3600" b="1">
                <a:solidFill>
                  <a:schemeClr val="tx1"/>
                </a:solidFill>
                <a:latin typeface="Arial" panose="020B0604020202020204" pitchFamily="34" charset="0"/>
              </a:defRPr>
            </a:lvl5pPr>
            <a:lvl6pPr marL="457200" algn="r" rtl="0" fontAlgn="base">
              <a:spcBef>
                <a:spcPct val="0"/>
              </a:spcBef>
              <a:spcAft>
                <a:spcPct val="0"/>
              </a:spcAft>
              <a:defRPr sz="3600" b="1">
                <a:solidFill>
                  <a:schemeClr val="tx1"/>
                </a:solidFill>
                <a:latin typeface="Arial" panose="020B0604020202020204" pitchFamily="34" charset="0"/>
              </a:defRPr>
            </a:lvl6pPr>
            <a:lvl7pPr marL="914400" algn="r" rtl="0" fontAlgn="base">
              <a:spcBef>
                <a:spcPct val="0"/>
              </a:spcBef>
              <a:spcAft>
                <a:spcPct val="0"/>
              </a:spcAft>
              <a:defRPr sz="3600" b="1">
                <a:solidFill>
                  <a:schemeClr val="tx1"/>
                </a:solidFill>
                <a:latin typeface="Arial" panose="020B0604020202020204" pitchFamily="34" charset="0"/>
              </a:defRPr>
            </a:lvl7pPr>
            <a:lvl8pPr marL="1371600" algn="r" rtl="0" fontAlgn="base">
              <a:spcBef>
                <a:spcPct val="0"/>
              </a:spcBef>
              <a:spcAft>
                <a:spcPct val="0"/>
              </a:spcAft>
              <a:defRPr sz="3600" b="1">
                <a:solidFill>
                  <a:schemeClr val="tx1"/>
                </a:solidFill>
                <a:latin typeface="Arial" panose="020B0604020202020204" pitchFamily="34" charset="0"/>
              </a:defRPr>
            </a:lvl8pPr>
            <a:lvl9pPr marL="1828800" algn="r" rtl="0" fontAlgn="base">
              <a:spcBef>
                <a:spcPct val="0"/>
              </a:spcBef>
              <a:spcAft>
                <a:spcPct val="0"/>
              </a:spcAft>
              <a:defRPr sz="3600" b="1">
                <a:solidFill>
                  <a:schemeClr val="tx1"/>
                </a:solidFill>
                <a:latin typeface="Arial" panose="020B0604020202020204" pitchFamily="34" charset="0"/>
              </a:defRPr>
            </a:lvl9pPr>
          </a:lstStyle>
          <a:p>
            <a:pPr eaLnBrk="1" hangingPunct="1"/>
            <a:r>
              <a:rPr lang="es-ES" altLang="es-ES" sz="2800" dirty="0"/>
              <a:t>MUESTREO ALEATORIO POR CONGLOMERADOS </a:t>
            </a:r>
          </a:p>
        </p:txBody>
      </p:sp>
    </p:spTree>
    <p:extLst>
      <p:ext uri="{BB962C8B-B14F-4D97-AF65-F5344CB8AC3E}">
        <p14:creationId xmlns:p14="http://schemas.microsoft.com/office/powerpoint/2010/main" val="171452604"/>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idx="4294967295"/>
          </p:nvPr>
        </p:nvSpPr>
        <p:spPr>
          <a:xfrm>
            <a:off x="755650" y="1341438"/>
            <a:ext cx="7843838" cy="3527722"/>
          </a:xfrm>
        </p:spPr>
        <p:txBody>
          <a:bodyPr/>
          <a:lstStyle/>
          <a:p>
            <a:pPr algn="ctr" eaLnBrk="1" hangingPunct="1"/>
            <a:r>
              <a:rPr lang="es-ES_tradnl" altLang="es-ES" sz="7200" dirty="0" smtClean="0">
                <a:solidFill>
                  <a:schemeClr val="tx1"/>
                </a:solidFill>
              </a:rPr>
              <a:t>El problema del tamaño muestral</a:t>
            </a:r>
            <a:endParaRPr lang="es-ES_tradnl" altLang="es-ES" sz="3200" dirty="0" smtClean="0">
              <a:solidFill>
                <a:schemeClr val="tx1"/>
              </a:solidFill>
            </a:endParaRPr>
          </a:p>
        </p:txBody>
      </p:sp>
    </p:spTree>
    <p:extLst>
      <p:ext uri="{BB962C8B-B14F-4D97-AF65-F5344CB8AC3E}">
        <p14:creationId xmlns:p14="http://schemas.microsoft.com/office/powerpoint/2010/main" val="1518825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00TGp_biz_diagram">
  <a:themeElements>
    <a:clrScheme name="100TGp_biz_diagram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100TGp_biz_diagram">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00TGp_biz_diagram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100TGp_biz_diagram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100TGp_biz_diagram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1</Template>
  <TotalTime>772</TotalTime>
  <Words>5996</Words>
  <Application>Microsoft Office PowerPoint</Application>
  <PresentationFormat>Presentación en pantalla (4:3)</PresentationFormat>
  <Paragraphs>686</Paragraphs>
  <Slides>107</Slides>
  <Notes>25</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3</vt:i4>
      </vt:variant>
      <vt:variant>
        <vt:lpstr>Títulos de diapositiva</vt:lpstr>
      </vt:variant>
      <vt:variant>
        <vt:i4>107</vt:i4>
      </vt:variant>
    </vt:vector>
  </HeadingPairs>
  <TitlesOfParts>
    <vt:vector size="120" baseType="lpstr">
      <vt:lpstr>Arial</vt:lpstr>
      <vt:lpstr>Calibri</vt:lpstr>
      <vt:lpstr>Cambria Math</vt:lpstr>
      <vt:lpstr>Comic Sans MS</vt:lpstr>
      <vt:lpstr>Symbol</vt:lpstr>
      <vt:lpstr>Times New Roman</vt:lpstr>
      <vt:lpstr>Trebuchet MS</vt:lpstr>
      <vt:lpstr>Verdana</vt:lpstr>
      <vt:lpstr>Wingdings</vt:lpstr>
      <vt:lpstr>100TGp_biz_diagram</vt:lpstr>
      <vt:lpstr>Image</vt:lpstr>
      <vt:lpstr>Imagen</vt:lpstr>
      <vt:lpstr>Ecuación</vt:lpstr>
      <vt:lpstr>CARRERA: Medicina (Plan E). ASIGNATURA: Metodología de la investigación  MODALIDAD: Curso Regular Diurno Año ACADEMICO: 1ero SEMESTRE: 2do TIEMPO: 100 Minutos FOE: Conferencia. TEMA 1: Introducción a la Metodología de la Investigación.</vt:lpstr>
      <vt:lpstr>Presentación de PowerPoint</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(comparativos o correlaciónales/ causales o explicativos)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Estudios Transversales </vt:lpstr>
      <vt:lpstr>Presentación de PowerPoint</vt:lpstr>
      <vt:lpstr>Presentación de PowerPoint</vt:lpstr>
      <vt:lpstr>Presentación de PowerPoint</vt:lpstr>
      <vt:lpstr>Presentación de PowerPoint</vt:lpstr>
      <vt:lpstr>Presentación de PowerPoint</vt:lpstr>
      <vt:lpstr>Presentación de PowerPoint</vt:lpstr>
      <vt:lpstr>Estudios  de Casos y Controles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 de Cohorte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Estudios Experimentales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Población y muestra</vt:lpstr>
      <vt:lpstr>Presentación de PowerPoint</vt:lpstr>
      <vt:lpstr>Presentación de PowerPoint</vt:lpstr>
      <vt:lpstr>Presentación de PowerPoint</vt:lpstr>
      <vt:lpstr>Presentación de PowerPoint</vt:lpstr>
      <vt:lpstr>TIPOS BÁSICOS DE MÉTODOS DE MUESTREO:</vt:lpstr>
      <vt:lpstr>Presentación de PowerPoint</vt:lpstr>
      <vt:lpstr>Presentación de PowerPoint</vt:lpstr>
      <vt:lpstr>Presentación de PowerPoint</vt:lpstr>
      <vt:lpstr>Presentación de PowerPoint</vt:lpstr>
      <vt:lpstr>MUESTREOS</vt:lpstr>
      <vt:lpstr>Los métodos de muestreo probabilísticos son aquellos que se basan en el principio de equiprobabilidad. Es decir, aquellos en los que todos los individuos tienen la misma probabilidad de ser elegidos para formar parte de una muestra </vt:lpstr>
      <vt:lpstr>MUESTREOS PROBABILÍSTICOS</vt:lpstr>
      <vt:lpstr>Método de selección</vt:lpstr>
      <vt:lpstr>MUESTREO SIMPLE ALEATORIO (MSA)</vt:lpstr>
      <vt:lpstr>MUESTREO SIMPLE ALEATORIO (MSA)</vt:lpstr>
      <vt:lpstr>MUESTREO ESTRATIFICADO</vt:lpstr>
      <vt:lpstr>Pasos para aplicar el muestreo aleatorio estratificado:</vt:lpstr>
      <vt:lpstr>Pasos para aplicar el muestreo aleatorio estratificado: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problema del tamaño muestral</vt:lpstr>
      <vt:lpstr>Presentación de PowerPoint</vt:lpstr>
      <vt:lpstr>Presentación de PowerPoint</vt:lpstr>
      <vt:lpstr>MUESTREOS NO PROBABILISTICOS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I  Enfoques de la investigación</dc:title>
  <dc:creator>Maikel</dc:creator>
  <cp:lastModifiedBy>Maikel</cp:lastModifiedBy>
  <cp:revision>65</cp:revision>
  <dcterms:created xsi:type="dcterms:W3CDTF">2019-11-04T15:55:10Z</dcterms:created>
  <dcterms:modified xsi:type="dcterms:W3CDTF">2020-01-07T04:29:20Z</dcterms:modified>
</cp:coreProperties>
</file>