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97" r:id="rId25"/>
    <p:sldId id="279" r:id="rId26"/>
    <p:sldId id="298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25/04/2019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ANTIULCEROSOS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Interacciones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Inhibe la actividad del </a:t>
            </a:r>
            <a:r>
              <a:rPr lang="es-ES" dirty="0" err="1" smtClean="0"/>
              <a:t>citocromo</a:t>
            </a:r>
            <a:r>
              <a:rPr lang="es-ES" dirty="0" smtClean="0"/>
              <a:t> P 450.</a:t>
            </a:r>
          </a:p>
          <a:p>
            <a:pPr algn="just"/>
            <a:r>
              <a:rPr lang="es-ES" dirty="0" smtClean="0"/>
              <a:t>Inhibe la secreción tubular de </a:t>
            </a:r>
            <a:r>
              <a:rPr lang="es-ES" dirty="0" err="1" smtClean="0"/>
              <a:t>procainamida</a:t>
            </a:r>
            <a:r>
              <a:rPr lang="es-ES" dirty="0" smtClean="0"/>
              <a:t>. Página 970 tomo II </a:t>
            </a:r>
            <a:r>
              <a:rPr lang="es-ES" dirty="0" err="1" smtClean="0"/>
              <a:t>Goodman</a:t>
            </a:r>
            <a:endParaRPr lang="es-ES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Aplicaciones terapéuticas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Úlcera </a:t>
            </a:r>
            <a:r>
              <a:rPr lang="es-ES" dirty="0" smtClean="0"/>
              <a:t>duodenal</a:t>
            </a:r>
          </a:p>
          <a:p>
            <a:r>
              <a:rPr lang="es-ES" smtClean="0"/>
              <a:t>Úlcera </a:t>
            </a:r>
            <a:r>
              <a:rPr lang="es-ES" dirty="0" smtClean="0"/>
              <a:t>gástrica</a:t>
            </a:r>
          </a:p>
          <a:p>
            <a:r>
              <a:rPr lang="es-ES" dirty="0" smtClean="0"/>
              <a:t>Síndrome de </a:t>
            </a:r>
            <a:r>
              <a:rPr lang="es-ES" dirty="0" err="1" smtClean="0"/>
              <a:t>Zollinger</a:t>
            </a:r>
            <a:r>
              <a:rPr lang="es-ES" dirty="0" smtClean="0"/>
              <a:t> </a:t>
            </a:r>
            <a:r>
              <a:rPr lang="es-ES" dirty="0" err="1" smtClean="0"/>
              <a:t>Ellison</a:t>
            </a:r>
            <a:endParaRPr lang="es-ES" dirty="0" smtClean="0"/>
          </a:p>
          <a:p>
            <a:r>
              <a:rPr lang="es-ES" dirty="0" smtClean="0"/>
              <a:t>Enfermedad por reflujo </a:t>
            </a:r>
            <a:r>
              <a:rPr lang="es-ES" dirty="0" err="1" smtClean="0"/>
              <a:t>gastroesofágico</a:t>
            </a:r>
            <a:endParaRPr lang="es-ES" dirty="0" smtClean="0"/>
          </a:p>
          <a:p>
            <a:r>
              <a:rPr lang="es-ES" dirty="0" smtClean="0"/>
              <a:t>Ulceras de estrés, síndrome de intestino corto, </a:t>
            </a:r>
            <a:r>
              <a:rPr lang="es-ES" dirty="0" err="1" smtClean="0"/>
              <a:t>mastocitosis</a:t>
            </a:r>
            <a:r>
              <a:rPr lang="es-ES" dirty="0" smtClean="0"/>
              <a:t> general, leucemia </a:t>
            </a:r>
            <a:r>
              <a:rPr lang="es-ES" dirty="0" err="1" smtClean="0"/>
              <a:t>basófila</a:t>
            </a:r>
            <a:r>
              <a:rPr lang="es-ES" dirty="0" smtClean="0"/>
              <a:t> con </a:t>
            </a:r>
            <a:r>
              <a:rPr lang="es-ES" dirty="0" err="1" smtClean="0"/>
              <a:t>hiperhistaminemia</a:t>
            </a:r>
            <a:r>
              <a:rPr lang="es-ES" dirty="0" smtClean="0"/>
              <a:t>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Inhibidores de la H⁺K⁺-ATP asa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Omeprazol</a:t>
            </a:r>
            <a:r>
              <a:rPr lang="es-ES" dirty="0" smtClean="0"/>
              <a:t> (bulbo de 40 mg, cápsula de 20 mg)</a:t>
            </a:r>
          </a:p>
          <a:p>
            <a:r>
              <a:rPr lang="es-ES" dirty="0" err="1" smtClean="0"/>
              <a:t>Lansoprazol</a:t>
            </a:r>
            <a:r>
              <a:rPr lang="es-ES" dirty="0" smtClean="0"/>
              <a:t> (cápsula de liberación sostenida)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Propiedades farmacológicas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Inhiben la secreción de ácido gástrico, el </a:t>
            </a:r>
            <a:r>
              <a:rPr lang="es-ES" dirty="0" err="1" smtClean="0"/>
              <a:t>omeprazol</a:t>
            </a:r>
            <a:r>
              <a:rPr lang="es-ES" dirty="0" smtClean="0"/>
              <a:t> semejante en sus acciones al </a:t>
            </a:r>
            <a:r>
              <a:rPr lang="es-ES" dirty="0" err="1" smtClean="0"/>
              <a:t>lanzoprazol</a:t>
            </a:r>
            <a:r>
              <a:rPr lang="es-ES" dirty="0" smtClean="0"/>
              <a:t>, es un inhibidor irreversible de la bomba de protones, que está situada sobre la membrana apical de la célula parietal, esta bomba es exclusiva de las células parietales.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" dirty="0" smtClean="0"/>
              <a:t>    Ambos son </a:t>
            </a:r>
            <a:r>
              <a:rPr lang="es-ES" dirty="0" err="1" smtClean="0"/>
              <a:t>profármacos</a:t>
            </a:r>
            <a:r>
              <a:rPr lang="es-ES" dirty="0" smtClean="0"/>
              <a:t> y son bases débiles químicamente estables y liposolubles, carentes de actividad inhibitoria, ellos llegan a las células parietales desde la sangre y se difunden hacia los conductillos secretores, sitio en que los fármacos quedan </a:t>
            </a:r>
            <a:r>
              <a:rPr lang="es-ES" dirty="0" err="1" smtClean="0"/>
              <a:t>protonados</a:t>
            </a:r>
            <a:r>
              <a:rPr lang="es-ES" dirty="0" smtClean="0"/>
              <a:t> y por tanto atrapados, …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    luego se reajusta para formar un ácido </a:t>
            </a:r>
            <a:r>
              <a:rPr lang="es-ES" dirty="0" err="1" smtClean="0"/>
              <a:t>sulfénico</a:t>
            </a:r>
            <a:r>
              <a:rPr lang="es-ES" dirty="0" smtClean="0"/>
              <a:t> y una </a:t>
            </a:r>
            <a:r>
              <a:rPr lang="es-ES" dirty="0" err="1" smtClean="0"/>
              <a:t>sulfenamida</a:t>
            </a:r>
            <a:r>
              <a:rPr lang="es-ES" dirty="0" smtClean="0"/>
              <a:t>, esta última interactúa de manera covalente con grupos </a:t>
            </a:r>
            <a:r>
              <a:rPr lang="es-ES" dirty="0" err="1" smtClean="0"/>
              <a:t>sulfhídrilos</a:t>
            </a:r>
            <a:r>
              <a:rPr lang="es-ES" dirty="0" smtClean="0"/>
              <a:t>, en sitios cruciales del dominio extracelular (</a:t>
            </a:r>
            <a:r>
              <a:rPr lang="es-ES" dirty="0" err="1" smtClean="0"/>
              <a:t>luminal</a:t>
            </a:r>
            <a:r>
              <a:rPr lang="es-ES" dirty="0" smtClean="0"/>
              <a:t>) de la H⁺K⁺ATP asa de amplitud de la membrana. Ocurre inhibición completa con dos moléculas del inhibidor fijo por molécula de enzima. 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Farmacocinética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El </a:t>
            </a:r>
            <a:r>
              <a:rPr lang="es-ES" dirty="0" err="1" smtClean="0"/>
              <a:t>omeprazol</a:t>
            </a:r>
            <a:r>
              <a:rPr lang="es-ES" dirty="0" smtClean="0"/>
              <a:t> se absorbe bien por vía oral aunque en grado variable, se une ampliamente a PP en un 95%, su absorción se retarda con alimentos, se metaboliza en el hígado, y se excreta por la orina.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Efectos adversos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TGI: náusea, diarreas y cólicos</a:t>
            </a:r>
          </a:p>
          <a:p>
            <a:r>
              <a:rPr lang="es-ES" dirty="0" smtClean="0"/>
              <a:t>SNC: cefalalgia, somnolencia y mareos</a:t>
            </a:r>
          </a:p>
          <a:p>
            <a:r>
              <a:rPr lang="es-ES" dirty="0" smtClean="0"/>
              <a:t>Erupciones cutáneas</a:t>
            </a:r>
          </a:p>
          <a:p>
            <a:r>
              <a:rPr lang="es-ES" dirty="0" smtClean="0"/>
              <a:t> Aumento de las </a:t>
            </a:r>
            <a:r>
              <a:rPr lang="es-ES" dirty="0" err="1" smtClean="0"/>
              <a:t>aminotransferasas</a:t>
            </a:r>
            <a:r>
              <a:rPr lang="es-ES" dirty="0" smtClean="0"/>
              <a:t> hepáticas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Interacciones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    Inhiben el metabolismo hepático de diferentes fármacos: fenilhidantoína,  </a:t>
            </a:r>
            <a:r>
              <a:rPr lang="es-ES" dirty="0" err="1" smtClean="0"/>
              <a:t>diazepam</a:t>
            </a:r>
            <a:r>
              <a:rPr lang="es-ES" dirty="0" smtClean="0"/>
              <a:t>, </a:t>
            </a:r>
            <a:r>
              <a:rPr lang="es-ES" dirty="0" err="1" smtClean="0"/>
              <a:t>warfarina</a:t>
            </a:r>
            <a:r>
              <a:rPr lang="es-ES" dirty="0" smtClean="0"/>
              <a:t>.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Aplicaciones </a:t>
            </a:r>
            <a:r>
              <a:rPr lang="es-ES" dirty="0" err="1" smtClean="0"/>
              <a:t>terapeúticas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Ulceras pépticas y esofagitis por reflujo.</a:t>
            </a:r>
          </a:p>
          <a:p>
            <a:pPr algn="just"/>
            <a:r>
              <a:rPr lang="es-ES" dirty="0" smtClean="0"/>
              <a:t>Tratamiento de elección en el Síndrome de </a:t>
            </a:r>
            <a:r>
              <a:rPr lang="es-ES" dirty="0" err="1" smtClean="0"/>
              <a:t>Zollinger</a:t>
            </a:r>
            <a:r>
              <a:rPr lang="es-ES" dirty="0" smtClean="0"/>
              <a:t> </a:t>
            </a:r>
            <a:r>
              <a:rPr lang="es-ES" dirty="0" err="1" smtClean="0"/>
              <a:t>Ellison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cs typeface="Arial" pitchFamily="34" charset="0"/>
              </a:rPr>
              <a:t>Historia</a:t>
            </a:r>
            <a:endParaRPr lang="es-ES" dirty="0"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ES" dirty="0" smtClean="0"/>
              <a:t>    Durante siglos el único tratamiento para el alivio del dolor de las úlceras fue la neutralización del ácido gástrico con antiácidos, luego se crearon los antagonistas que actúan a nivel de los receptores H₂ – </a:t>
            </a:r>
            <a:r>
              <a:rPr lang="es-ES" dirty="0" err="1" smtClean="0"/>
              <a:t>histaminérgicos</a:t>
            </a:r>
            <a:r>
              <a:rPr lang="es-ES" dirty="0" smtClean="0"/>
              <a:t> y en fecha más reciente los nuevos inhibidores del </a:t>
            </a:r>
            <a:r>
              <a:rPr lang="es-ES" dirty="0" err="1" smtClean="0"/>
              <a:t>benzimidazol</a:t>
            </a:r>
            <a:r>
              <a:rPr lang="es-ES" dirty="0" smtClean="0"/>
              <a:t> de la H⁺K⁺- ATP asa ofrecieron un medio más eficaz para bloquear de manera selectiva la bomba de protones, que es la encargada de la secreción ácida por la célula parietal. 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Tratamiento del </a:t>
            </a:r>
            <a:r>
              <a:rPr lang="es-ES" dirty="0" err="1" smtClean="0"/>
              <a:t>H.pylori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Es un bastoncillo </a:t>
            </a:r>
            <a:r>
              <a:rPr lang="es-ES" dirty="0" err="1" smtClean="0"/>
              <a:t>gramnegativo</a:t>
            </a:r>
            <a:r>
              <a:rPr lang="es-ES" dirty="0" smtClean="0"/>
              <a:t> que coloniza el moco, puede ocasionar gastritis inflamatoria, úlcera péptica, linfoma gástrico y </a:t>
            </a:r>
            <a:r>
              <a:rPr lang="es-ES" dirty="0" err="1" smtClean="0"/>
              <a:t>adenocarcinoma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Hoy se recomienda la terapia triple con: </a:t>
            </a:r>
            <a:r>
              <a:rPr lang="es-ES" dirty="0" err="1" smtClean="0"/>
              <a:t>metronidazol</a:t>
            </a:r>
            <a:r>
              <a:rPr lang="es-ES" dirty="0" smtClean="0"/>
              <a:t> 250mg 3v  ̸  día, </a:t>
            </a:r>
            <a:r>
              <a:rPr lang="es-ES" dirty="0" err="1" smtClean="0"/>
              <a:t>subsalicilato</a:t>
            </a:r>
            <a:r>
              <a:rPr lang="es-ES" dirty="0" smtClean="0"/>
              <a:t> de bismuto 2 comprimidos cuatro veces al día, o </a:t>
            </a:r>
            <a:r>
              <a:rPr lang="es-ES" dirty="0" err="1" smtClean="0"/>
              <a:t>subcitrato</a:t>
            </a:r>
            <a:r>
              <a:rPr lang="es-ES" dirty="0" smtClean="0"/>
              <a:t> de bismuto coloidal 120mg 4v ̸  día, tetraciclina 500mg 4v ̸  día o </a:t>
            </a:r>
            <a:r>
              <a:rPr lang="es-ES" dirty="0" err="1" smtClean="0"/>
              <a:t>amoxicilina</a:t>
            </a:r>
            <a:r>
              <a:rPr lang="es-ES" dirty="0" smtClean="0"/>
              <a:t> 500mg 4v ̸  día.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Tratamiento del </a:t>
            </a:r>
            <a:r>
              <a:rPr lang="es-ES" dirty="0" err="1" smtClean="0"/>
              <a:t>H.pylori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También se añade a la terapia triple un antagonista del receptor H₂ o un inhibidor de la bomba de protones.</a:t>
            </a:r>
          </a:p>
          <a:p>
            <a:pPr algn="just"/>
            <a:r>
              <a:rPr lang="es-ES" dirty="0" smtClean="0"/>
              <a:t>Por sus efectos adversos y lo compleja de la terapia, se están explorando nuevos esquemas de tratamiento más sencillos: </a:t>
            </a:r>
          </a:p>
          <a:p>
            <a:pPr algn="just"/>
            <a:r>
              <a:rPr lang="es-ES" b="1" dirty="0" smtClean="0"/>
              <a:t>(</a:t>
            </a:r>
            <a:r>
              <a:rPr lang="es-ES" b="1" dirty="0" err="1" smtClean="0"/>
              <a:t>Omeprazol</a:t>
            </a:r>
            <a:r>
              <a:rPr lang="es-ES" b="1" dirty="0" smtClean="0"/>
              <a:t> más </a:t>
            </a:r>
            <a:r>
              <a:rPr lang="es-ES" b="1" dirty="0" err="1" smtClean="0"/>
              <a:t>claritromicina</a:t>
            </a:r>
            <a:r>
              <a:rPr lang="es-ES" b="1" dirty="0" smtClean="0"/>
              <a:t>)</a:t>
            </a:r>
          </a:p>
          <a:p>
            <a:pPr algn="just"/>
            <a:r>
              <a:rPr lang="es-ES" b="1" dirty="0" smtClean="0"/>
              <a:t>(</a:t>
            </a:r>
            <a:r>
              <a:rPr lang="es-ES" b="1" dirty="0" err="1" smtClean="0"/>
              <a:t>Ranitidina</a:t>
            </a:r>
            <a:r>
              <a:rPr lang="es-ES" b="1" dirty="0" smtClean="0"/>
              <a:t> más </a:t>
            </a:r>
            <a:r>
              <a:rPr lang="es-ES" b="1" dirty="0" err="1" smtClean="0"/>
              <a:t>subcitrato</a:t>
            </a:r>
            <a:r>
              <a:rPr lang="es-ES" b="1" dirty="0" smtClean="0"/>
              <a:t> de bismuto más antibiótico)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Compuestos de bismuto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Sus efectos se deben a la </a:t>
            </a:r>
            <a:r>
              <a:rPr lang="es-ES" dirty="0" err="1" smtClean="0"/>
              <a:t>citoprotección</a:t>
            </a:r>
            <a:r>
              <a:rPr lang="es-ES" dirty="0" smtClean="0"/>
              <a:t>, inhibición de la actividad de la pepsina, y acumulación de </a:t>
            </a:r>
            <a:r>
              <a:rPr lang="es-ES" dirty="0" err="1" smtClean="0"/>
              <a:t>subcitrato</a:t>
            </a:r>
            <a:r>
              <a:rPr lang="es-ES" dirty="0" smtClean="0"/>
              <a:t> de bismuto en los cráteres de las úlceras.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El </a:t>
            </a:r>
            <a:r>
              <a:rPr lang="es-ES" dirty="0" err="1" smtClean="0"/>
              <a:t>subsalicilato</a:t>
            </a:r>
            <a:r>
              <a:rPr lang="es-ES" dirty="0" smtClean="0"/>
              <a:t> de bismuto también se emplea para tratar la diarrea.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Efectos adversos: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Coloración negra de la cavidad bucal y las heces que se produce al reaccionar el bismuto con el H₂S bacteriano.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Intoxicación por bismuto con ataxia, encefalopatía y </a:t>
            </a:r>
            <a:r>
              <a:rPr lang="es-ES" dirty="0" err="1" smtClean="0"/>
              <a:t>osteodistrofia</a:t>
            </a:r>
            <a:r>
              <a:rPr lang="es-ES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Interacciones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No administrar con tetraciclinas, ya que estos compuestos reducen la </a:t>
            </a:r>
            <a:r>
              <a:rPr lang="es-ES" dirty="0" err="1" smtClean="0"/>
              <a:t>biodisponibilidad</a:t>
            </a:r>
            <a:r>
              <a:rPr lang="es-ES" dirty="0" smtClean="0"/>
              <a:t> de la </a:t>
            </a:r>
            <a:r>
              <a:rPr lang="es-ES" dirty="0" err="1" smtClean="0"/>
              <a:t>tetracicilina</a:t>
            </a:r>
            <a:r>
              <a:rPr lang="es-ES" dirty="0" smtClean="0"/>
              <a:t> administrada por vía oral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Antiacidos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Ellos neutralizan al ácido clorhídrico secretado por las células parietales.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En muchos preparados antiácidos se incluye </a:t>
            </a:r>
            <a:r>
              <a:rPr lang="es-ES" dirty="0" err="1" smtClean="0"/>
              <a:t>simeticona</a:t>
            </a:r>
            <a:r>
              <a:rPr lang="es-ES" dirty="0" smtClean="0"/>
              <a:t> un agente surfactante, que disminuye la formación de espuma y por tanto el reflujo esofágico.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Los antiácidos reaccionan con el HCL para formar agua, CO₂, y cloruros. </a:t>
            </a:r>
          </a:p>
          <a:p>
            <a:pPr algn="just"/>
            <a:r>
              <a:rPr lang="es-ES" dirty="0" smtClean="0"/>
              <a:t>El pH alcanzado depende de la forma y dosificación del antiácido, y de que el estómago este lleno o vacio.</a:t>
            </a:r>
          </a:p>
          <a:p>
            <a:pPr algn="just"/>
            <a:r>
              <a:rPr lang="es-ES" dirty="0" smtClean="0"/>
              <a:t>La alcalinización del pH del estómago incrementa la motilidad gástrica por acción de la gastrina.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Antiácidos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Hidróxido de aluminio/ hidróxido de magnesio (</a:t>
            </a:r>
            <a:r>
              <a:rPr lang="es-ES" dirty="0" err="1" smtClean="0"/>
              <a:t>Aliden</a:t>
            </a:r>
            <a:r>
              <a:rPr lang="es-ES" dirty="0" smtClean="0"/>
              <a:t>) polvo para suspensión.</a:t>
            </a:r>
          </a:p>
          <a:p>
            <a:pPr algn="just"/>
            <a:r>
              <a:rPr lang="es-ES" dirty="0" smtClean="0"/>
              <a:t>Hidróxido de aluminio/ </a:t>
            </a:r>
            <a:r>
              <a:rPr lang="es-ES" dirty="0" err="1" smtClean="0"/>
              <a:t>trisilicato</a:t>
            </a:r>
            <a:r>
              <a:rPr lang="es-ES" dirty="0" smtClean="0"/>
              <a:t> de magnesio (</a:t>
            </a:r>
            <a:r>
              <a:rPr lang="es-ES" dirty="0" err="1" smtClean="0"/>
              <a:t>Alusil</a:t>
            </a:r>
            <a:r>
              <a:rPr lang="es-ES" dirty="0" smtClean="0"/>
              <a:t>) suspensión oral y tabletas.</a:t>
            </a:r>
          </a:p>
          <a:p>
            <a:pPr algn="just"/>
            <a:r>
              <a:rPr lang="es-ES" dirty="0" smtClean="0"/>
              <a:t>Para que el tratamiento sea adecuado el pH que se debe mantener es de 4 o más, por encima de 5 la pepsina se inactiva de manera irreversible.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Antiácidos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La alcalinización del contenido del estómago incrementa la motilidad gástrica. El Alᶟ⁺ relaja el músculo liso del estómago y retrasa el vaciamiento gástrico. También se estimula la depuración esofágica.</a:t>
            </a:r>
          </a:p>
          <a:p>
            <a:pPr algn="just"/>
            <a:r>
              <a:rPr lang="es-ES" dirty="0" smtClean="0"/>
              <a:t>El magnesio incrementa la motilidad intestinal y el aluminio la disminuye.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Antiácidos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b="1" dirty="0" smtClean="0"/>
              <a:t>Efectos adversos:</a:t>
            </a:r>
          </a:p>
          <a:p>
            <a:pPr algn="just"/>
            <a:r>
              <a:rPr lang="es-ES" dirty="0" smtClean="0"/>
              <a:t>Alcalosis transitoria.</a:t>
            </a:r>
          </a:p>
          <a:p>
            <a:pPr algn="just"/>
            <a:r>
              <a:rPr lang="es-ES" dirty="0" err="1" smtClean="0"/>
              <a:t>Alcaluria</a:t>
            </a:r>
            <a:r>
              <a:rPr lang="es-ES" dirty="0" smtClean="0"/>
              <a:t>, que predispone a la nefrolitiasis por precipitación de fosfato de calcio.</a:t>
            </a:r>
          </a:p>
          <a:p>
            <a:pPr algn="just"/>
            <a:r>
              <a:rPr lang="es-ES" dirty="0" smtClean="0"/>
              <a:t>Eructos, náuseas, distención abdominal, flatulencia. </a:t>
            </a:r>
          </a:p>
          <a:p>
            <a:pPr algn="just">
              <a:buNone/>
            </a:pPr>
            <a:r>
              <a:rPr lang="es-ES" dirty="0" smtClean="0"/>
              <a:t>    En caso de pacientes con Insuficiencia renal el Alᶟ⁺ puede contribuir a la osteoporosis, encefalopatía y la miopatía proximal.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Fisiopatología de la enfermedad por el ácido péptico.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s-ES" dirty="0" smtClean="0"/>
              <a:t>    Desequilibrio entre los factores agresivos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dirty="0" smtClean="0"/>
              <a:t>   (ácido, pepsina, infección por </a:t>
            </a:r>
            <a:r>
              <a:rPr lang="es-ES" dirty="0" err="1" smtClean="0"/>
              <a:t>Helicobacter</a:t>
            </a:r>
            <a:r>
              <a:rPr lang="es-ES" dirty="0" smtClean="0"/>
              <a:t> Pylori y las defensas locales de la mucosa como bicarbonato, moco, prostaglandinas.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Interacciones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Debe evitarse la administración conjunta de antiácidos con fármacos que se absorben por vía general:  hierro, teofilina, </a:t>
            </a:r>
            <a:r>
              <a:rPr lang="es-ES" dirty="0" err="1" smtClean="0"/>
              <a:t>quinolonas</a:t>
            </a:r>
            <a:r>
              <a:rPr lang="es-ES" dirty="0" smtClean="0"/>
              <a:t>, tetraciclinas, </a:t>
            </a:r>
            <a:r>
              <a:rPr lang="es-ES" dirty="0" err="1" smtClean="0"/>
              <a:t>isoniazida</a:t>
            </a:r>
            <a:r>
              <a:rPr lang="es-ES" dirty="0" smtClean="0"/>
              <a:t>, </a:t>
            </a:r>
            <a:r>
              <a:rPr lang="es-ES" dirty="0" err="1" smtClean="0"/>
              <a:t>ketoconazol</a:t>
            </a:r>
            <a:r>
              <a:rPr lang="es-ES" dirty="0" smtClean="0"/>
              <a:t>, ya que alteran su </a:t>
            </a:r>
            <a:r>
              <a:rPr lang="es-ES" dirty="0" err="1" smtClean="0"/>
              <a:t>biodisponibilidad</a:t>
            </a:r>
            <a:r>
              <a:rPr lang="es-ES" dirty="0" smtClean="0"/>
              <a:t> y su </a:t>
            </a:r>
            <a:r>
              <a:rPr lang="es-ES" smtClean="0"/>
              <a:t>eliminación renal.</a:t>
            </a:r>
            <a:endParaRPr lang="es-ES" dirty="0" smtClean="0"/>
          </a:p>
          <a:p>
            <a:pPr algn="just"/>
            <a:r>
              <a:rPr lang="es-ES" dirty="0" smtClean="0"/>
              <a:t>↓ </a:t>
            </a:r>
            <a:r>
              <a:rPr lang="es-ES" dirty="0" err="1" smtClean="0"/>
              <a:t>biodisponibilidad</a:t>
            </a:r>
            <a:r>
              <a:rPr lang="es-ES" dirty="0" smtClean="0"/>
              <a:t> del </a:t>
            </a:r>
            <a:r>
              <a:rPr lang="es-ES" dirty="0" err="1" smtClean="0"/>
              <a:t>etambutol</a:t>
            </a:r>
            <a:r>
              <a:rPr lang="es-ES" dirty="0" smtClean="0"/>
              <a:t>, </a:t>
            </a:r>
            <a:r>
              <a:rPr lang="es-ES" dirty="0" err="1" smtClean="0"/>
              <a:t>benzodiazepinas</a:t>
            </a:r>
            <a:r>
              <a:rPr lang="es-ES" dirty="0" smtClean="0"/>
              <a:t>, </a:t>
            </a:r>
            <a:r>
              <a:rPr lang="es-ES" dirty="0" err="1" smtClean="0"/>
              <a:t>fenotiazinas</a:t>
            </a:r>
            <a:r>
              <a:rPr lang="es-ES" dirty="0" smtClean="0"/>
              <a:t>, </a:t>
            </a:r>
            <a:r>
              <a:rPr lang="es-ES" dirty="0" err="1" smtClean="0"/>
              <a:t>ranitidina</a:t>
            </a:r>
            <a:r>
              <a:rPr lang="es-ES" dirty="0" smtClean="0"/>
              <a:t>, </a:t>
            </a:r>
            <a:r>
              <a:rPr lang="es-ES" dirty="0" err="1" smtClean="0"/>
              <a:t>indometacina</a:t>
            </a:r>
            <a:r>
              <a:rPr lang="es-ES" dirty="0" smtClean="0"/>
              <a:t>, fenilhidantoína, </a:t>
            </a:r>
            <a:r>
              <a:rPr lang="es-ES" dirty="0" err="1" smtClean="0"/>
              <a:t>nitrofurantoína</a:t>
            </a:r>
            <a:r>
              <a:rPr lang="es-ES" dirty="0" smtClean="0"/>
              <a:t>, vitamina, fluoruro, </a:t>
            </a:r>
            <a:r>
              <a:rPr lang="es-ES" dirty="0" err="1" smtClean="0"/>
              <a:t>prednisona</a:t>
            </a:r>
            <a:r>
              <a:rPr lang="es-ES" dirty="0" smtClean="0"/>
              <a:t>, </a:t>
            </a:r>
            <a:r>
              <a:rPr lang="es-ES" dirty="0" err="1" smtClean="0"/>
              <a:t>procainamida</a:t>
            </a:r>
            <a:r>
              <a:rPr lang="es-ES" dirty="0" smtClean="0"/>
              <a:t>, </a:t>
            </a:r>
            <a:r>
              <a:rPr lang="es-ES" dirty="0" err="1" smtClean="0"/>
              <a:t>atenolol</a:t>
            </a:r>
            <a:r>
              <a:rPr lang="es-ES" dirty="0" smtClean="0"/>
              <a:t>, propanolol.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Interacciones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↑la disolución y absorción de las fórmulas ácidas de las sulfonamidas, la tasa de absorción de la </a:t>
            </a:r>
            <a:r>
              <a:rPr lang="es-ES" dirty="0" err="1" smtClean="0"/>
              <a:t>levodopa</a:t>
            </a:r>
            <a:r>
              <a:rPr lang="es-ES" dirty="0" smtClean="0"/>
              <a:t>, y la concentración sanguínea de ácido </a:t>
            </a:r>
            <a:r>
              <a:rPr lang="es-ES" dirty="0" err="1" smtClean="0"/>
              <a:t>valproico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Aplicaciones terapéuticas.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Ulcera péptica</a:t>
            </a:r>
          </a:p>
          <a:p>
            <a:r>
              <a:rPr lang="es-ES" dirty="0" smtClean="0"/>
              <a:t>Reflujo </a:t>
            </a:r>
            <a:r>
              <a:rPr lang="es-ES" dirty="0" err="1" smtClean="0"/>
              <a:t>gastroesofágico</a:t>
            </a:r>
            <a:endParaRPr lang="es-ES" dirty="0" smtClean="0"/>
          </a:p>
          <a:p>
            <a:r>
              <a:rPr lang="es-ES" dirty="0" smtClean="0"/>
              <a:t>Profilaxis de úlceras por estrés y hemorragia aguda consecutiva de las vías digestivas superiores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Sucralfato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La línea </a:t>
            </a:r>
            <a:r>
              <a:rPr lang="es-ES" dirty="0" err="1" smtClean="0"/>
              <a:t>citoprotectora</a:t>
            </a:r>
            <a:r>
              <a:rPr lang="es-ES" dirty="0" smtClean="0"/>
              <a:t> primaria contra la digestión péptica propiciada por el ácido es la capa de moco que cubre a la mucosa gástrica y duodenal, amortiguada por el bicarbonato que secretan hacia esta capa las células epiteliales subyacentes.</a:t>
            </a:r>
          </a:p>
          <a:p>
            <a:pPr algn="just"/>
            <a:r>
              <a:rPr lang="es-ES" dirty="0" smtClean="0"/>
              <a:t>La capa de moco retrasa la difusión </a:t>
            </a:r>
            <a:r>
              <a:rPr lang="es-ES" smtClean="0"/>
              <a:t>penetrante  </a:t>
            </a:r>
            <a:r>
              <a:rPr lang="es-ES" dirty="0" smtClean="0"/>
              <a:t>tanto de H⁺ como de grandes proteínas, con lo que excluye de manera eficaz a la pepsina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dirty="0" smtClean="0"/>
          </a:p>
          <a:p>
            <a:pPr algn="just">
              <a:lnSpc>
                <a:spcPct val="150000"/>
              </a:lnSpc>
            </a:pPr>
            <a:r>
              <a:rPr lang="es-ES" dirty="0" smtClean="0"/>
              <a:t>Se observó que los polisacáridos sulfatados inhiben la hidrólisis de proteínas mediada por pepsina.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Efectos farmacológicos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El </a:t>
            </a:r>
            <a:r>
              <a:rPr lang="es-ES" dirty="0" err="1" smtClean="0"/>
              <a:t>sucralfato</a:t>
            </a:r>
            <a:r>
              <a:rPr lang="es-ES" dirty="0" smtClean="0"/>
              <a:t> que se fija en las células epiteliales, se adhiere con tal avidez a la base de los cráteres de las úlceras que es difícil retirarlo de ahí, permanece por más de 6 horas adherido al epitelio. A su superficie se adhieren otras proteínas y alimentos con lo que se añade otra capa </a:t>
            </a:r>
            <a:r>
              <a:rPr lang="es-ES" dirty="0" err="1" smtClean="0"/>
              <a:t>citoprotectora</a:t>
            </a:r>
            <a:r>
              <a:rPr lang="es-ES" dirty="0" smtClean="0"/>
              <a:t>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Efectos adversos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Estreñimiento</a:t>
            </a:r>
          </a:p>
          <a:p>
            <a:r>
              <a:rPr lang="es-ES" dirty="0" smtClean="0"/>
              <a:t>Sensación de boca seca</a:t>
            </a:r>
          </a:p>
          <a:p>
            <a:r>
              <a:rPr lang="es-ES" dirty="0" smtClean="0"/>
              <a:t>Malestar abdominal importante</a:t>
            </a:r>
          </a:p>
          <a:p>
            <a:endParaRPr lang="es-ES" dirty="0" smtClean="0"/>
          </a:p>
          <a:p>
            <a:r>
              <a:rPr lang="es-ES" b="1" dirty="0" smtClean="0"/>
              <a:t>Interacciones: </a:t>
            </a:r>
          </a:p>
          <a:p>
            <a:pPr algn="just"/>
            <a:r>
              <a:rPr lang="es-ES" dirty="0" smtClean="0"/>
              <a:t>↓</a:t>
            </a:r>
            <a:r>
              <a:rPr lang="es-ES" dirty="0" err="1" smtClean="0"/>
              <a:t>biodisponibilidad</a:t>
            </a:r>
            <a:r>
              <a:rPr lang="es-ES" dirty="0" smtClean="0"/>
              <a:t> de tetraciclina, </a:t>
            </a:r>
            <a:r>
              <a:rPr lang="es-ES" dirty="0" err="1" smtClean="0"/>
              <a:t>fenilhídantoína</a:t>
            </a:r>
            <a:r>
              <a:rPr lang="es-ES" dirty="0" smtClean="0"/>
              <a:t>, </a:t>
            </a:r>
            <a:r>
              <a:rPr lang="es-ES" dirty="0" err="1" smtClean="0"/>
              <a:t>digoxina</a:t>
            </a:r>
            <a:r>
              <a:rPr lang="es-ES" dirty="0" smtClean="0"/>
              <a:t>, cimetidina, </a:t>
            </a:r>
            <a:r>
              <a:rPr lang="es-ES" dirty="0" err="1" smtClean="0"/>
              <a:t>ketoconazol</a:t>
            </a:r>
            <a:r>
              <a:rPr lang="es-ES" dirty="0" smtClean="0"/>
              <a:t>, </a:t>
            </a:r>
            <a:r>
              <a:rPr lang="es-ES" dirty="0" err="1" smtClean="0"/>
              <a:t>fluoroquinolonas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Utilidad clínica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Cicatrización de las úlceras duodenales y gástricas.</a:t>
            </a:r>
          </a:p>
          <a:p>
            <a:r>
              <a:rPr lang="es-ES" dirty="0" smtClean="0"/>
              <a:t>Prevención de las úlceras por estrés.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Análogos de las prostaglandinas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Las prostaglandinas E₂ e I₂ (PGE₂ y PGI₂), son las principales sintetizadas por la mucosa gástrica, ellas inhiben la secreción de ácido y estimulan la de moco y bicarbonato.</a:t>
            </a:r>
          </a:p>
          <a:p>
            <a:pPr algn="just"/>
            <a:r>
              <a:rPr lang="es-ES" dirty="0" err="1" smtClean="0"/>
              <a:t>Misoprostol</a:t>
            </a:r>
            <a:r>
              <a:rPr lang="es-ES" dirty="0" smtClean="0"/>
              <a:t>: Tienen valor particular como agentes </a:t>
            </a:r>
            <a:r>
              <a:rPr lang="es-ES" dirty="0" err="1" smtClean="0"/>
              <a:t>citoprotectores</a:t>
            </a:r>
            <a:r>
              <a:rPr lang="es-ES" dirty="0" smtClean="0"/>
              <a:t> en aquellos que requieren de antiinflamatorios no </a:t>
            </a:r>
            <a:r>
              <a:rPr lang="es-ES" dirty="0" err="1" smtClean="0"/>
              <a:t>esteriodeos</a:t>
            </a:r>
            <a:r>
              <a:rPr lang="es-ES" dirty="0" smtClean="0"/>
              <a:t>, para prevenir la aparición de las úlceras, como por ejemplo pacientes que padecen de artritis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Efectos adversos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Diarreas</a:t>
            </a:r>
          </a:p>
          <a:p>
            <a:r>
              <a:rPr lang="es-ES" dirty="0" smtClean="0"/>
              <a:t>Cólicos</a:t>
            </a:r>
          </a:p>
          <a:p>
            <a:r>
              <a:rPr lang="es-ES" dirty="0" smtClean="0"/>
              <a:t>Son </a:t>
            </a:r>
            <a:r>
              <a:rPr lang="es-ES" dirty="0" err="1" smtClean="0"/>
              <a:t>abortifacientes</a:t>
            </a:r>
            <a:r>
              <a:rPr lang="es-ES" dirty="0" smtClean="0"/>
              <a:t> potenciales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Antagonistas de los receptores H₂ de la histamina.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Cimetidina (ampolleta 300mg, tabletas 200mg)</a:t>
            </a:r>
          </a:p>
          <a:p>
            <a:r>
              <a:rPr lang="es-ES" dirty="0" err="1" smtClean="0"/>
              <a:t>Ranitidina</a:t>
            </a:r>
            <a:r>
              <a:rPr lang="es-ES" dirty="0" smtClean="0"/>
              <a:t> (ampolleta 25mg, tableta de 150mg)</a:t>
            </a:r>
          </a:p>
          <a:p>
            <a:r>
              <a:rPr lang="es-ES" dirty="0" err="1" smtClean="0"/>
              <a:t>Famotidina</a:t>
            </a:r>
            <a:r>
              <a:rPr lang="es-ES" dirty="0" smtClean="0"/>
              <a:t> (comprimidos, suspensión oral, solución para inyección)</a:t>
            </a:r>
          </a:p>
          <a:p>
            <a:r>
              <a:rPr lang="es-ES" dirty="0" err="1" smtClean="0"/>
              <a:t>Nizatidina</a:t>
            </a:r>
            <a:r>
              <a:rPr lang="es-ES" dirty="0" smtClean="0"/>
              <a:t> (cápsulas)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Antagonistas </a:t>
            </a:r>
            <a:r>
              <a:rPr lang="es-ES" dirty="0" err="1" smtClean="0"/>
              <a:t>muscarinicos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Se encuentran a prueba la </a:t>
            </a:r>
            <a:r>
              <a:rPr lang="es-ES" dirty="0" err="1" smtClean="0"/>
              <a:t>pirenzepina</a:t>
            </a:r>
            <a:r>
              <a:rPr lang="es-ES" dirty="0" smtClean="0"/>
              <a:t> y </a:t>
            </a:r>
            <a:r>
              <a:rPr lang="es-ES" dirty="0" err="1" smtClean="0"/>
              <a:t>telenzepina</a:t>
            </a:r>
            <a:r>
              <a:rPr lang="es-ES" dirty="0" smtClean="0"/>
              <a:t> en EU, aún se desconoce el sitio exacto donde actúan los antagonistas M₁,  ya que se desconoce el sitio donde se encuentran los receptores </a:t>
            </a:r>
            <a:r>
              <a:rPr lang="es-ES" dirty="0" err="1" smtClean="0"/>
              <a:t>muscarínicos</a:t>
            </a:r>
            <a:r>
              <a:rPr lang="es-ES" dirty="0" smtClean="0"/>
              <a:t> en las células que contienen histamina. Los antagonistas M₁ inhiben la secreción de moco, gastrina y HCO₃⁻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Efectos adversos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Boca seca</a:t>
            </a:r>
          </a:p>
          <a:p>
            <a:r>
              <a:rPr lang="es-ES" dirty="0" smtClean="0"/>
              <a:t>Visión borrosa</a:t>
            </a:r>
          </a:p>
          <a:p>
            <a:r>
              <a:rPr lang="es-ES" dirty="0" smtClean="0"/>
              <a:t>Estreñimiento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Carbenoxolona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No está aprobado su empleo en los EU, en Europa se utiliza desde 1962, altera la composición y cantidad del moco  y por tanto refuerza la barrera mucosa contra el HCL, aún no está claro el mecanismo, parece guardar relación con su carácter </a:t>
            </a:r>
            <a:r>
              <a:rPr lang="es-ES" dirty="0" err="1" smtClean="0"/>
              <a:t>lipófilo</a:t>
            </a:r>
            <a:r>
              <a:rPr lang="es-ES" dirty="0" smtClean="0"/>
              <a:t> y su capacidad de inhibir la pepsina y estimular la síntesis de glucoproteínas gástricas.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Es un congénere de los esteroides y tiene una actividad </a:t>
            </a:r>
            <a:r>
              <a:rPr lang="es-ES" dirty="0" err="1" smtClean="0"/>
              <a:t>mineralocorticoide</a:t>
            </a:r>
            <a:r>
              <a:rPr lang="es-ES" dirty="0" smtClean="0"/>
              <a:t> importante, produce retención de sodio, líquidos, hipertensión, </a:t>
            </a:r>
            <a:r>
              <a:rPr lang="es-ES" dirty="0" err="1" smtClean="0"/>
              <a:t>hipopotasemia</a:t>
            </a:r>
            <a:r>
              <a:rPr lang="es-ES" dirty="0" smtClean="0"/>
              <a:t>, trastorno de tolerancia a </a:t>
            </a:r>
            <a:r>
              <a:rPr lang="es-ES" smtClean="0"/>
              <a:t>la glucosa.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Propiedades farmacológicas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Inhiben de manera competitiva la interacción de la histamina con los receptores H₂ , son muy selectivos, el grado de inhibición es proporcional a la concentración del fármaco en el plasma, inhiben también la  secreción de ácido desencadenada por la gastrina y, en menor grado, por los agonistas </a:t>
            </a:r>
            <a:r>
              <a:rPr lang="es-ES" dirty="0" err="1" smtClean="0"/>
              <a:t>muscarínicos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Inhiben la secreción basal en ayunas y  nocturna de ácido.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Propiedades farmacológicas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Reducen el volumen y la concentración de H⁺ del jugo gástrico.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Farmacocinética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Se absorben bien por vía oral, alcanzan concentraciones plasmáticas en un lapso de 1 a 2 horas,  sufren efecto del primer paso en grado variable de un compuesto a otro, lo cual limita su </a:t>
            </a:r>
            <a:r>
              <a:rPr lang="es-ES" dirty="0" err="1" smtClean="0"/>
              <a:t>biodisponibilidad</a:t>
            </a:r>
            <a:r>
              <a:rPr lang="es-ES" dirty="0" smtClean="0"/>
              <a:t>, aunque poseen metabolismo hepático estos fármacos se excretan casi intactos por la orina.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Efectos adversos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b="1" dirty="0" smtClean="0"/>
              <a:t>Cimetidina:</a:t>
            </a:r>
            <a:r>
              <a:rPr lang="es-ES" dirty="0" smtClean="0"/>
              <a:t> Trastornos de la lactación, cefalalgia, mareos, náuseas, mialgias, erupciones cutáneas y prurito, somnolencia y confusión más frecuente en ancianos y pacientes con afección renal. Pérdida de la líbido, ginecomastia, e impotencia en pacientes expuestos a altas dosis del medicamento y por largos períodos de tiempo, como ocurre en el tratamiento del Síndrome de </a:t>
            </a:r>
            <a:r>
              <a:rPr lang="es-ES" dirty="0" err="1" smtClean="0"/>
              <a:t>Zollinger-Ellison</a:t>
            </a:r>
            <a:r>
              <a:rPr lang="es-ES" dirty="0" smtClean="0"/>
              <a:t>,  (esto se debe a la fijación a receptores de andrógenos y a la inhibición de prolactina).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Efectos adversos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Efectos hematológicos: Diversas </a:t>
            </a:r>
            <a:r>
              <a:rPr lang="es-ES" dirty="0" err="1" smtClean="0"/>
              <a:t>citopenias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Incremento de los niveles séricos de </a:t>
            </a:r>
            <a:r>
              <a:rPr lang="es-ES" dirty="0" err="1" smtClean="0"/>
              <a:t>creatinina</a:t>
            </a:r>
            <a:r>
              <a:rPr lang="es-ES" dirty="0" smtClean="0"/>
              <a:t>, por inhibición de la secreción tubular renal de la misma.</a:t>
            </a:r>
          </a:p>
          <a:p>
            <a:pPr algn="just"/>
            <a:r>
              <a:rPr lang="es-ES" dirty="0" smtClean="0"/>
              <a:t>La administración intravenosa rápida ocasiona bradicardia.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1795</Words>
  <PresentationFormat>Presentación en pantalla (4:3)</PresentationFormat>
  <Paragraphs>129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4" baseType="lpstr">
      <vt:lpstr>Tema de Office</vt:lpstr>
      <vt:lpstr>ANTIULCEROSOS</vt:lpstr>
      <vt:lpstr>Historia</vt:lpstr>
      <vt:lpstr>Fisiopatología de la enfermedad por el ácido péptico.</vt:lpstr>
      <vt:lpstr>Antagonistas de los receptores H₂ de la histamina.</vt:lpstr>
      <vt:lpstr>Propiedades farmacológicas</vt:lpstr>
      <vt:lpstr>Propiedades farmacológicas</vt:lpstr>
      <vt:lpstr>Farmacocinética</vt:lpstr>
      <vt:lpstr>Efectos adversos</vt:lpstr>
      <vt:lpstr>Efectos adversos</vt:lpstr>
      <vt:lpstr>Interacciones</vt:lpstr>
      <vt:lpstr>Aplicaciones terapéuticas</vt:lpstr>
      <vt:lpstr>Inhibidores de la H⁺K⁺-ATP asa</vt:lpstr>
      <vt:lpstr>Propiedades farmacológicas</vt:lpstr>
      <vt:lpstr>Diapositiva 14</vt:lpstr>
      <vt:lpstr>Diapositiva 15</vt:lpstr>
      <vt:lpstr>Farmacocinética</vt:lpstr>
      <vt:lpstr>Efectos adversos</vt:lpstr>
      <vt:lpstr>Interacciones</vt:lpstr>
      <vt:lpstr>Aplicaciones terapeúticas</vt:lpstr>
      <vt:lpstr>Tratamiento del H.pylori</vt:lpstr>
      <vt:lpstr>Tratamiento del H.pylori</vt:lpstr>
      <vt:lpstr>Compuestos de bismuto</vt:lpstr>
      <vt:lpstr>Efectos adversos:</vt:lpstr>
      <vt:lpstr>Interacciones</vt:lpstr>
      <vt:lpstr>Antiacidos</vt:lpstr>
      <vt:lpstr>Diapositiva 26</vt:lpstr>
      <vt:lpstr>Antiácidos</vt:lpstr>
      <vt:lpstr>Antiácidos</vt:lpstr>
      <vt:lpstr>Antiácidos</vt:lpstr>
      <vt:lpstr>Interacciones</vt:lpstr>
      <vt:lpstr>Interacciones</vt:lpstr>
      <vt:lpstr>Aplicaciones terapéuticas.</vt:lpstr>
      <vt:lpstr>Sucralfato</vt:lpstr>
      <vt:lpstr>Diapositiva 34</vt:lpstr>
      <vt:lpstr>Efectos farmacológicos</vt:lpstr>
      <vt:lpstr>Efectos adversos</vt:lpstr>
      <vt:lpstr>Utilidad clínica</vt:lpstr>
      <vt:lpstr>Análogos de las prostaglandinas</vt:lpstr>
      <vt:lpstr>Efectos adversos</vt:lpstr>
      <vt:lpstr>Antagonistas muscarinicos</vt:lpstr>
      <vt:lpstr>Efectos adversos</vt:lpstr>
      <vt:lpstr>Carbenoxolona</vt:lpstr>
      <vt:lpstr>Diapositiva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ANTIULCEROSOS</dc:title>
  <dc:creator>Yeleneis</dc:creator>
  <cp:lastModifiedBy>Toshiba</cp:lastModifiedBy>
  <cp:revision>60</cp:revision>
  <dcterms:created xsi:type="dcterms:W3CDTF">2017-04-11T09:56:59Z</dcterms:created>
  <dcterms:modified xsi:type="dcterms:W3CDTF">2019-04-25T11:24:32Z</dcterms:modified>
</cp:coreProperties>
</file>