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8029604" cy="2143140"/>
          </a:xfrm>
        </p:spPr>
        <p:txBody>
          <a:bodyPr>
            <a:normAutofit/>
          </a:bodyPr>
          <a:lstStyle/>
          <a:p>
            <a:r>
              <a:rPr lang="es-ES" dirty="0" smtClean="0"/>
              <a:t>Farmacología Clínica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Medicamentos para tratar afecciones relacionadas con la motilidad gastrointestinal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fármacos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err="1" smtClean="0"/>
              <a:t>Kaolín</a:t>
            </a:r>
            <a:r>
              <a:rPr lang="es-ES" dirty="0" smtClean="0"/>
              <a:t> (silicato de aluminio hidratado)</a:t>
            </a:r>
          </a:p>
          <a:p>
            <a:pPr algn="just"/>
            <a:r>
              <a:rPr lang="es-ES" dirty="0" err="1" smtClean="0"/>
              <a:t>Atapulgito</a:t>
            </a:r>
            <a:r>
              <a:rPr lang="es-ES" dirty="0" smtClean="0"/>
              <a:t> (</a:t>
            </a:r>
            <a:r>
              <a:rPr lang="es-ES" dirty="0" err="1" smtClean="0"/>
              <a:t>disilicato</a:t>
            </a:r>
            <a:r>
              <a:rPr lang="es-ES" dirty="0" smtClean="0"/>
              <a:t> de aluminio y magnesio)</a:t>
            </a:r>
          </a:p>
          <a:p>
            <a:pPr algn="just"/>
            <a:r>
              <a:rPr lang="es-ES" b="1" dirty="0" smtClean="0"/>
              <a:t>Usos: </a:t>
            </a:r>
          </a:p>
          <a:p>
            <a:pPr algn="just"/>
            <a:r>
              <a:rPr lang="es-ES" dirty="0" smtClean="0"/>
              <a:t>Diarreas crónicas leves</a:t>
            </a:r>
          </a:p>
          <a:p>
            <a:pPr algn="just"/>
            <a:r>
              <a:rPr lang="es-ES" dirty="0" smtClean="0"/>
              <a:t>Síndrome de colon irritable</a:t>
            </a:r>
          </a:p>
          <a:p>
            <a:pPr algn="just"/>
            <a:r>
              <a:rPr lang="es-ES" b="1" dirty="0" smtClean="0"/>
              <a:t>Interacciones: </a:t>
            </a:r>
            <a:r>
              <a:rPr lang="es-ES" dirty="0" smtClean="0"/>
              <a:t>Reducen la absorción de otros fármacos y nutrientes, por lo que la ingesta debe estar separada de 2 a 3 horas para evitar la interacción.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b="1" dirty="0" err="1" smtClean="0"/>
              <a:t>Subsalicilato</a:t>
            </a:r>
            <a:r>
              <a:rPr lang="es-ES" b="1" dirty="0" smtClean="0"/>
              <a:t> de Bismuto o </a:t>
            </a:r>
            <a:r>
              <a:rPr lang="es-ES" b="1" dirty="0" err="1" smtClean="0"/>
              <a:t>Pepto</a:t>
            </a:r>
            <a:r>
              <a:rPr lang="es-ES" b="1" dirty="0" smtClean="0"/>
              <a:t>- </a:t>
            </a:r>
            <a:r>
              <a:rPr lang="es-ES" b="1" dirty="0" err="1" smtClean="0"/>
              <a:t>Bismol</a:t>
            </a:r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Acción </a:t>
            </a:r>
            <a:r>
              <a:rPr lang="es-ES" dirty="0" err="1" smtClean="0"/>
              <a:t>antisecretora</a:t>
            </a:r>
            <a:r>
              <a:rPr lang="es-ES" dirty="0" smtClean="0"/>
              <a:t>, antiinflamatoria, antimicrobiana y </a:t>
            </a:r>
            <a:r>
              <a:rPr lang="es-ES" dirty="0" err="1" smtClean="0"/>
              <a:t>antidiarreica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Fármacos </a:t>
            </a:r>
            <a:r>
              <a:rPr lang="es-ES" dirty="0" err="1" smtClean="0"/>
              <a:t>antimotílicos</a:t>
            </a:r>
            <a:r>
              <a:rPr lang="es-ES" dirty="0" smtClean="0"/>
              <a:t> y </a:t>
            </a:r>
            <a:r>
              <a:rPr lang="es-ES" dirty="0" err="1" smtClean="0"/>
              <a:t>antisecretores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err="1" smtClean="0"/>
              <a:t>Opioides</a:t>
            </a:r>
            <a:endParaRPr lang="es-ES" b="1" dirty="0" smtClean="0"/>
          </a:p>
          <a:p>
            <a:pPr algn="just"/>
            <a:r>
              <a:rPr lang="es-ES" dirty="0" err="1" smtClean="0"/>
              <a:t>Mecansimo</a:t>
            </a:r>
            <a:r>
              <a:rPr lang="es-ES" dirty="0" smtClean="0"/>
              <a:t> de acción: Mediante receptores mu (µ), relacionados con la motilidad y la secreción intestinal, y delta (</a:t>
            </a:r>
            <a:r>
              <a:rPr lang="el-GR" dirty="0" smtClean="0"/>
              <a:t>δ</a:t>
            </a:r>
            <a:r>
              <a:rPr lang="es-ES" dirty="0" smtClean="0"/>
              <a:t>) relacionado con la secreción  y la absorción, localizados en los nervios entéricos, células epiteliales y musculares.</a:t>
            </a:r>
          </a:p>
          <a:p>
            <a:pPr algn="just"/>
            <a:r>
              <a:rPr lang="es-ES" b="1" dirty="0" err="1" smtClean="0"/>
              <a:t>Loperamida</a:t>
            </a:r>
            <a:endParaRPr lang="es-ES" b="1" dirty="0" smtClean="0"/>
          </a:p>
          <a:p>
            <a:pPr algn="just"/>
            <a:r>
              <a:rPr lang="es-ES" b="1" dirty="0" err="1" smtClean="0"/>
              <a:t>Difenoxilato</a:t>
            </a:r>
            <a:r>
              <a:rPr lang="es-ES" b="1" dirty="0" smtClean="0"/>
              <a:t> y </a:t>
            </a:r>
            <a:r>
              <a:rPr lang="es-ES" b="1" dirty="0" err="1" smtClean="0"/>
              <a:t>difenoxina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b="1" dirty="0" err="1" smtClean="0"/>
              <a:t>Loperamida</a:t>
            </a:r>
            <a:r>
              <a:rPr lang="es-ES" dirty="0" smtClean="0"/>
              <a:t> </a:t>
            </a:r>
            <a:r>
              <a:rPr lang="es-ES" dirty="0" err="1" smtClean="0"/>
              <a:t>Tab</a:t>
            </a:r>
            <a:r>
              <a:rPr lang="es-ES" dirty="0" smtClean="0"/>
              <a:t> 2mg dosis inicial de 4mg seguida de 2mg después de cada deposición hasta un máximo de 16mg en 24 horas.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Efectos adversos: </a:t>
            </a:r>
            <a:r>
              <a:rPr lang="es-ES" dirty="0" smtClean="0"/>
              <a:t>Depresión del SNC e íleo paralítico, megacolon tóxico en pacientes con enfermedad inflamatoria del colon.</a:t>
            </a:r>
          </a:p>
          <a:p>
            <a:pPr algn="just">
              <a:lnSpc>
                <a:spcPct val="150000"/>
              </a:lnSpc>
            </a:pP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b="1" dirty="0" err="1" smtClean="0"/>
              <a:t>Difenoxilato</a:t>
            </a:r>
            <a:r>
              <a:rPr lang="es-ES" b="1" dirty="0" smtClean="0"/>
              <a:t> </a:t>
            </a:r>
            <a:r>
              <a:rPr lang="es-ES" dirty="0" smtClean="0"/>
              <a:t>tiene relación estructural con la </a:t>
            </a:r>
            <a:r>
              <a:rPr lang="es-ES" dirty="0" err="1" smtClean="0"/>
              <a:t>meperidina</a:t>
            </a:r>
            <a:r>
              <a:rPr lang="es-ES" dirty="0" smtClean="0"/>
              <a:t>, </a:t>
            </a:r>
            <a:r>
              <a:rPr lang="es-ES" dirty="0" err="1" smtClean="0"/>
              <a:t>tab</a:t>
            </a:r>
            <a:r>
              <a:rPr lang="es-ES" dirty="0" smtClean="0"/>
              <a:t> que contienen 2,5mg de clorhidrato de </a:t>
            </a:r>
            <a:r>
              <a:rPr lang="es-ES" dirty="0" err="1" smtClean="0"/>
              <a:t>difenoxilato</a:t>
            </a:r>
            <a:r>
              <a:rPr lang="es-ES" dirty="0" smtClean="0"/>
              <a:t> o 1mg de clorhidrato de </a:t>
            </a:r>
            <a:r>
              <a:rPr lang="es-ES" dirty="0" err="1" smtClean="0"/>
              <a:t>difenoxina</a:t>
            </a:r>
            <a:r>
              <a:rPr lang="es-ES" dirty="0" smtClean="0"/>
              <a:t>. Se comienza con 2 tabletas y luego se sigue con 1 cada 3 o 4 horas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b="1" dirty="0" err="1" smtClean="0"/>
              <a:t>Difenoxilato</a:t>
            </a:r>
            <a:r>
              <a:rPr lang="es-ES" b="1" dirty="0" smtClean="0"/>
              <a:t> y atropina (</a:t>
            </a:r>
            <a:r>
              <a:rPr lang="es-ES" b="1" dirty="0" err="1" smtClean="0"/>
              <a:t>Reasec</a:t>
            </a:r>
            <a:r>
              <a:rPr lang="es-ES" b="1" dirty="0" smtClean="0"/>
              <a:t>)</a:t>
            </a:r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Efectos adversos: </a:t>
            </a:r>
            <a:r>
              <a:rPr lang="es-ES" dirty="0" smtClean="0"/>
              <a:t>En altas dosis adicción, constipación, megacolon tóxico, efectos anticolinérgicos como sequedad bucal, visión borrosa y otros.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b="1" dirty="0" smtClean="0"/>
              <a:t>Tintura de opio alcanforada o elixir </a:t>
            </a:r>
            <a:r>
              <a:rPr lang="es-ES" b="1" dirty="0" err="1" smtClean="0"/>
              <a:t>paregórico</a:t>
            </a:r>
            <a:r>
              <a:rPr lang="es-ES" b="1" dirty="0" smtClean="0"/>
              <a:t> </a:t>
            </a:r>
            <a:r>
              <a:rPr lang="es-ES" dirty="0" smtClean="0"/>
              <a:t>que equivale a 2mg de morfina/ 5ml, </a:t>
            </a:r>
            <a:r>
              <a:rPr lang="es-ES" dirty="0" smtClean="0"/>
              <a:t>(este </a:t>
            </a:r>
            <a:r>
              <a:rPr lang="es-ES" dirty="0" smtClean="0"/>
              <a:t>fármaco está </a:t>
            </a:r>
            <a:r>
              <a:rPr lang="es-ES" dirty="0" smtClean="0"/>
              <a:t>controlado).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Probióticos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Son microorganismos vivos que se administran en cantidades adecuadas para beneficiar la salud del receptor, son efectivos para tratar la diarrea infecciosa aguda en niños, prevención de diarreas por antibióticos y en las diarreas </a:t>
            </a:r>
            <a:r>
              <a:rPr lang="es-ES" dirty="0" err="1" smtClean="0"/>
              <a:t>nosocomiales</a:t>
            </a:r>
            <a:r>
              <a:rPr lang="es-ES" dirty="0" smtClean="0"/>
              <a:t> o comunitarias adquiridas.</a:t>
            </a:r>
          </a:p>
          <a:p>
            <a:pPr algn="just"/>
            <a:r>
              <a:rPr lang="es-ES" dirty="0" smtClean="0"/>
              <a:t>Las cepas empleadas son </a:t>
            </a:r>
            <a:r>
              <a:rPr lang="es-ES" dirty="0" err="1" smtClean="0"/>
              <a:t>Lactobacillus</a:t>
            </a:r>
            <a:r>
              <a:rPr lang="es-ES" dirty="0" smtClean="0"/>
              <a:t> </a:t>
            </a:r>
            <a:r>
              <a:rPr lang="es-ES" dirty="0" err="1" smtClean="0"/>
              <a:t>rhamnosus</a:t>
            </a:r>
            <a:r>
              <a:rPr lang="es-ES" dirty="0" smtClean="0"/>
              <a:t> GG, </a:t>
            </a:r>
            <a:r>
              <a:rPr lang="es-ES" dirty="0" err="1" smtClean="0"/>
              <a:t>Lactobacillus</a:t>
            </a:r>
            <a:r>
              <a:rPr lang="es-ES" dirty="0" smtClean="0"/>
              <a:t> </a:t>
            </a:r>
            <a:r>
              <a:rPr lang="es-ES" dirty="0" err="1" smtClean="0"/>
              <a:t>acidophilus</a:t>
            </a:r>
            <a:r>
              <a:rPr lang="es-ES" dirty="0" smtClean="0"/>
              <a:t>, </a:t>
            </a:r>
            <a:r>
              <a:rPr lang="es-ES" dirty="0" err="1" smtClean="0"/>
              <a:t>Lactobacillus</a:t>
            </a:r>
            <a:r>
              <a:rPr lang="es-ES" dirty="0" smtClean="0"/>
              <a:t> </a:t>
            </a:r>
            <a:r>
              <a:rPr lang="es-ES" dirty="0" err="1" smtClean="0"/>
              <a:t>bulgaricus</a:t>
            </a:r>
            <a:r>
              <a:rPr lang="es-ES" dirty="0" smtClean="0"/>
              <a:t>, hongo  </a:t>
            </a:r>
            <a:r>
              <a:rPr lang="es-ES" dirty="0" err="1" smtClean="0"/>
              <a:t>Saccharomyces</a:t>
            </a:r>
            <a:r>
              <a:rPr lang="es-ES" dirty="0" smtClean="0"/>
              <a:t> </a:t>
            </a:r>
            <a:r>
              <a:rPr lang="es-ES" dirty="0" err="1" smtClean="0"/>
              <a:t>boulardii</a:t>
            </a:r>
            <a:r>
              <a:rPr lang="es-ES" dirty="0" smtClean="0"/>
              <a:t>.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Alteraciones de la motilidad intestinal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err="1" smtClean="0"/>
              <a:t>Acalasia</a:t>
            </a:r>
            <a:r>
              <a:rPr lang="es-ES" dirty="0" smtClean="0"/>
              <a:t> del esófago </a:t>
            </a:r>
          </a:p>
          <a:p>
            <a:pPr algn="just"/>
            <a:r>
              <a:rPr lang="es-ES" dirty="0" err="1" smtClean="0"/>
              <a:t>Gastroparesis</a:t>
            </a:r>
            <a:endParaRPr lang="es-ES" dirty="0" smtClean="0"/>
          </a:p>
          <a:p>
            <a:pPr algn="just"/>
            <a:r>
              <a:rPr lang="es-ES" dirty="0" err="1" smtClean="0"/>
              <a:t>Dismotilidades</a:t>
            </a:r>
            <a:r>
              <a:rPr lang="es-ES" dirty="0" smtClean="0"/>
              <a:t> </a:t>
            </a:r>
            <a:r>
              <a:rPr lang="es-ES" dirty="0" err="1" smtClean="0"/>
              <a:t>miopáticas</a:t>
            </a:r>
            <a:r>
              <a:rPr lang="es-ES" dirty="0" smtClean="0"/>
              <a:t> o </a:t>
            </a:r>
            <a:r>
              <a:rPr lang="es-ES" dirty="0" err="1" smtClean="0"/>
              <a:t>neuropáticas</a:t>
            </a:r>
            <a:endParaRPr lang="es-ES" dirty="0" smtClean="0"/>
          </a:p>
          <a:p>
            <a:pPr algn="just"/>
            <a:r>
              <a:rPr lang="es-ES" dirty="0" smtClean="0"/>
              <a:t>Síndrome de colon irritable</a:t>
            </a:r>
          </a:p>
          <a:p>
            <a:pPr algn="just"/>
            <a:r>
              <a:rPr lang="es-ES" dirty="0" smtClean="0"/>
              <a:t>Angina de pecho no cardíaca</a:t>
            </a:r>
          </a:p>
          <a:p>
            <a:pPr algn="just"/>
            <a:r>
              <a:rPr lang="es-ES" dirty="0" smtClean="0"/>
              <a:t>El tratamiento es empírico y sintomático ya que se desconoce la fisiopatología de estas enfermedades.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Fármacos </a:t>
            </a:r>
            <a:r>
              <a:rPr lang="es-ES" dirty="0" err="1" smtClean="0"/>
              <a:t>procinéticos</a:t>
            </a:r>
            <a:r>
              <a:rPr lang="es-ES" dirty="0" smtClean="0"/>
              <a:t> y estimulantes de la contractilidad.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La dopamina es abundante en el tracto gastrointestinal inhibe la motilidad en general. </a:t>
            </a:r>
          </a:p>
          <a:p>
            <a:pPr algn="just"/>
            <a:r>
              <a:rPr lang="es-ES" dirty="0" smtClean="0"/>
              <a:t>Antagonistas de los receptores </a:t>
            </a:r>
            <a:r>
              <a:rPr lang="es-ES" dirty="0" err="1" smtClean="0"/>
              <a:t>dopaminérgicos</a:t>
            </a:r>
            <a:r>
              <a:rPr lang="es-ES" dirty="0" smtClean="0"/>
              <a:t>, son fármacos </a:t>
            </a:r>
            <a:r>
              <a:rPr lang="es-ES" dirty="0" err="1" smtClean="0"/>
              <a:t>procinéticos</a:t>
            </a:r>
            <a:r>
              <a:rPr lang="es-ES" dirty="0" smtClean="0"/>
              <a:t> efectivos, que alivian las náuseas y los </a:t>
            </a:r>
            <a:r>
              <a:rPr lang="es-ES" dirty="0" smtClean="0"/>
              <a:t>vómitos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 err="1" smtClean="0"/>
              <a:t>Metoclopramida</a:t>
            </a:r>
            <a:r>
              <a:rPr lang="es-ES" b="1" dirty="0" smtClean="0"/>
              <a:t> </a:t>
            </a:r>
            <a:r>
              <a:rPr lang="es-ES" dirty="0" err="1" smtClean="0"/>
              <a:t>tab</a:t>
            </a:r>
            <a:r>
              <a:rPr lang="es-ES" dirty="0" smtClean="0"/>
              <a:t> de 10mg, solución para la vía </a:t>
            </a:r>
            <a:r>
              <a:rPr lang="es-ES" dirty="0" smtClean="0"/>
              <a:t>oral (gotas) 15ml </a:t>
            </a:r>
            <a:r>
              <a:rPr lang="es-ES" dirty="0" smtClean="0"/>
              <a:t>y ámpulas </a:t>
            </a:r>
            <a:r>
              <a:rPr lang="es-ES" dirty="0" smtClean="0"/>
              <a:t>de 10mg para </a:t>
            </a:r>
            <a:r>
              <a:rPr lang="es-ES" dirty="0" smtClean="0"/>
              <a:t>la vía parenteral IV o IM.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dirty="0" smtClean="0"/>
              <a:t>Mecanismo de acción: (Su mecanismo de acción es complejo), </a:t>
            </a:r>
            <a:r>
              <a:rPr lang="es-ES" dirty="0" smtClean="0"/>
              <a:t>Antagonista del receptor D₂ y agonista sobre receptores para serotonina (5-HT₄), antagonista de receptores 5-HT₃ </a:t>
            </a:r>
            <a:r>
              <a:rPr lang="es-ES" dirty="0" err="1" smtClean="0"/>
              <a:t>vagales</a:t>
            </a:r>
            <a:r>
              <a:rPr lang="es-ES" dirty="0" smtClean="0"/>
              <a:t> y centrales así como, sensibilización de receptores </a:t>
            </a:r>
            <a:r>
              <a:rPr lang="es-ES" dirty="0" err="1" smtClean="0"/>
              <a:t>muscarínicos</a:t>
            </a:r>
            <a:r>
              <a:rPr lang="es-ES" dirty="0" smtClean="0"/>
              <a:t> en el musculo liso.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FARMACOLOGÍA II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Tema: Medicamentos que actúan sobre el Sistema Digestivo.</a:t>
            </a:r>
          </a:p>
          <a:p>
            <a:pPr algn="just"/>
            <a:r>
              <a:rPr lang="es-ES_tradnl" dirty="0" smtClean="0"/>
              <a:t>Sumario: Fármacos indicados en el tratamiento de la diarrea y el estreñimiento. Clasificación según su mecanismo de acción. Efectos indeseables. Interacciones medicamentosas. Usos terapéuticos. </a:t>
            </a:r>
          </a:p>
          <a:p>
            <a:pPr algn="just"/>
            <a:r>
              <a:rPr lang="es-ES_tradnl" dirty="0" smtClean="0"/>
              <a:t>Preparados y vías de administración.</a:t>
            </a:r>
            <a:endParaRPr lang="es-ES" dirty="0" smtClean="0">
              <a:cs typeface="Arial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 principal indicación es reducir las náuseas y los vómitos en síndromes gastrointestinales con alteración de la motilidad, así como en los vómitos inducidos por quimioterapia.</a:t>
            </a:r>
          </a:p>
          <a:p>
            <a:pPr algn="just"/>
            <a:r>
              <a:rPr lang="es-ES" dirty="0" err="1" smtClean="0"/>
              <a:t>Gastroparesis</a:t>
            </a:r>
            <a:endParaRPr lang="es-ES" dirty="0" smtClean="0"/>
          </a:p>
          <a:p>
            <a:pPr algn="just"/>
            <a:r>
              <a:rPr lang="es-ES" dirty="0" smtClean="0"/>
              <a:t>Esofagitis en pacientes con reflujo </a:t>
            </a:r>
            <a:r>
              <a:rPr lang="es-ES" dirty="0" err="1" smtClean="0"/>
              <a:t>gastroesofágico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La administración parenteral se usa para procederes diagnósticos como radiografía de contraste o intubación gastrointestinal.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Usos (Continuación)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Hipo persistente</a:t>
            </a:r>
          </a:p>
          <a:p>
            <a:r>
              <a:rPr lang="es-ES" dirty="0" smtClean="0"/>
              <a:t>Íleo posoperatorio</a:t>
            </a:r>
          </a:p>
          <a:p>
            <a:r>
              <a:rPr lang="es-ES" b="1" dirty="0" smtClean="0"/>
              <a:t>Efectos adversos:</a:t>
            </a:r>
            <a:endParaRPr lang="es-ES" dirty="0" smtClean="0"/>
          </a:p>
          <a:p>
            <a:r>
              <a:rPr lang="es-ES" dirty="0" smtClean="0"/>
              <a:t>Efectos </a:t>
            </a:r>
            <a:r>
              <a:rPr lang="es-ES" dirty="0" err="1" smtClean="0"/>
              <a:t>extrapiramidales</a:t>
            </a:r>
            <a:endParaRPr lang="es-ES" dirty="0" smtClean="0"/>
          </a:p>
          <a:p>
            <a:r>
              <a:rPr lang="es-ES" dirty="0" smtClean="0"/>
              <a:t>Síntomas </a:t>
            </a:r>
            <a:r>
              <a:rPr lang="es-ES" dirty="0" err="1" smtClean="0"/>
              <a:t>parquinsonianos</a:t>
            </a:r>
            <a:endParaRPr lang="es-ES" dirty="0" smtClean="0"/>
          </a:p>
          <a:p>
            <a:r>
              <a:rPr lang="es-ES" dirty="0" smtClean="0"/>
              <a:t>Disquinesia tardía</a:t>
            </a:r>
          </a:p>
          <a:p>
            <a:r>
              <a:rPr lang="es-ES" dirty="0" err="1" smtClean="0"/>
              <a:t>Metahemoglobinemia</a:t>
            </a:r>
            <a:r>
              <a:rPr lang="es-ES" dirty="0" smtClean="0"/>
              <a:t> en prematuros y recién nacidos.</a:t>
            </a:r>
          </a:p>
          <a:p>
            <a:r>
              <a:rPr lang="es-ES" dirty="0" smtClean="0"/>
              <a:t>Galactorrea por bloqueo de la liberación de prolactina.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Domperidona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err="1" smtClean="0"/>
              <a:t>Domperidona</a:t>
            </a:r>
            <a:r>
              <a:rPr lang="es-ES" dirty="0" smtClean="0"/>
              <a:t> </a:t>
            </a:r>
            <a:r>
              <a:rPr lang="es-ES" dirty="0" err="1" smtClean="0"/>
              <a:t>tab</a:t>
            </a:r>
            <a:r>
              <a:rPr lang="es-ES" dirty="0" smtClean="0"/>
              <a:t> de 10mg</a:t>
            </a:r>
          </a:p>
          <a:p>
            <a:pPr algn="just"/>
            <a:r>
              <a:rPr lang="es-ES" dirty="0" smtClean="0"/>
              <a:t>Tiene una mayor selectividad como antagonista de los receptores D₂ que la </a:t>
            </a:r>
            <a:r>
              <a:rPr lang="es-ES" dirty="0" err="1" smtClean="0"/>
              <a:t>metoclopramida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No produce efectos colaterales </a:t>
            </a:r>
            <a:r>
              <a:rPr lang="es-ES" dirty="0" err="1" smtClean="0"/>
              <a:t>extrapiramidales</a:t>
            </a:r>
            <a:r>
              <a:rPr lang="es-ES" dirty="0" smtClean="0"/>
              <a:t> porque no pasa la barrera </a:t>
            </a:r>
            <a:r>
              <a:rPr lang="es-ES" dirty="0" err="1" smtClean="0"/>
              <a:t>hematoencefálica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Otros fármacos similares son </a:t>
            </a:r>
            <a:r>
              <a:rPr lang="es-ES" dirty="0" err="1" smtClean="0"/>
              <a:t>Sulpirida</a:t>
            </a:r>
            <a:r>
              <a:rPr lang="es-ES" dirty="0" smtClean="0"/>
              <a:t> y </a:t>
            </a:r>
            <a:r>
              <a:rPr lang="es-ES" dirty="0" err="1" smtClean="0"/>
              <a:t>levosulpirida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Moduladores del receptor de Serotonina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Maleato</a:t>
            </a:r>
            <a:r>
              <a:rPr lang="es-ES" b="1" dirty="0" smtClean="0"/>
              <a:t> de </a:t>
            </a:r>
            <a:r>
              <a:rPr lang="es-ES" b="1" dirty="0" err="1" smtClean="0"/>
              <a:t>Tegaserod</a:t>
            </a:r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Es un medicamento nuevo, se consta de pocos estudios y solo ha sido aprobado para tratar la constipación crónica ya que acelera el tránsito en el esófago, estómago, intestino delgado y colon ascendente.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Catárticos y laxantes.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Laxante:</a:t>
            </a:r>
            <a:r>
              <a:rPr lang="es-ES" dirty="0" smtClean="0"/>
              <a:t> Es el fármaco que produce evacuación de las heces fecales con forma y consistencia normal.</a:t>
            </a:r>
          </a:p>
          <a:p>
            <a:pPr algn="just"/>
            <a:r>
              <a:rPr lang="es-ES" b="1" dirty="0" smtClean="0"/>
              <a:t>Catártico: </a:t>
            </a:r>
            <a:r>
              <a:rPr lang="es-ES" dirty="0" smtClean="0"/>
              <a:t>(Purgante) causa heces sin forma y frecuentemente líquidas.   </a:t>
            </a:r>
          </a:p>
          <a:p>
            <a:pPr algn="just"/>
            <a:r>
              <a:rPr lang="es-ES" b="1" dirty="0" smtClean="0"/>
              <a:t>Estudio Independiente: Criterios para diagnóstico de constipación (Roma III)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Mecanismo de acción: </a:t>
            </a:r>
          </a:p>
          <a:p>
            <a:r>
              <a:rPr lang="es-ES" dirty="0" smtClean="0"/>
              <a:t>Retención </a:t>
            </a:r>
            <a:r>
              <a:rPr lang="es-ES" dirty="0" err="1" smtClean="0"/>
              <a:t>intraluminal</a:t>
            </a:r>
            <a:r>
              <a:rPr lang="es-ES" dirty="0" smtClean="0"/>
              <a:t> de agua </a:t>
            </a:r>
          </a:p>
          <a:p>
            <a:r>
              <a:rPr lang="es-ES" dirty="0" smtClean="0"/>
              <a:t>Reducción de absorción de agua</a:t>
            </a:r>
          </a:p>
          <a:p>
            <a:r>
              <a:rPr lang="es-ES" dirty="0" smtClean="0"/>
              <a:t>Alteración de la motilidad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Acción en la luz intestinal:</a:t>
            </a:r>
          </a:p>
          <a:p>
            <a:pPr algn="just"/>
            <a:r>
              <a:rPr lang="es-ES" dirty="0" smtClean="0"/>
              <a:t>Coloides </a:t>
            </a:r>
            <a:r>
              <a:rPr lang="es-ES" dirty="0" err="1" smtClean="0"/>
              <a:t>hidrofílicos</a:t>
            </a:r>
            <a:r>
              <a:rPr lang="es-ES" dirty="0" smtClean="0"/>
              <a:t> y formadores de bolos: fibra dietética y </a:t>
            </a:r>
            <a:r>
              <a:rPr lang="es-ES" dirty="0" err="1" smtClean="0"/>
              <a:t>Psyllium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Osmóticos (Sales o azúcares no  absorbibles): hidróxido de magnesio, </a:t>
            </a:r>
            <a:r>
              <a:rPr lang="es-ES" dirty="0" err="1" smtClean="0"/>
              <a:t>lactulosa</a:t>
            </a:r>
            <a:r>
              <a:rPr lang="es-ES" dirty="0" smtClean="0"/>
              <a:t> y sorbitol</a:t>
            </a:r>
          </a:p>
          <a:p>
            <a:pPr algn="just"/>
            <a:r>
              <a:rPr lang="es-ES" dirty="0" smtClean="0"/>
              <a:t>Humectantes (Surfactantes) y emolientes: </a:t>
            </a:r>
            <a:r>
              <a:rPr lang="es-ES" dirty="0" err="1" smtClean="0"/>
              <a:t>docusato</a:t>
            </a:r>
            <a:r>
              <a:rPr lang="es-ES" dirty="0" smtClean="0"/>
              <a:t> y aceite mineral.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Estimulantes o irritantes inespecíficos (efecto sobre secreción de fluido y motilidad)</a:t>
            </a:r>
          </a:p>
          <a:p>
            <a:r>
              <a:rPr lang="es-ES" dirty="0" err="1" smtClean="0"/>
              <a:t>Difenilmetanos</a:t>
            </a:r>
            <a:r>
              <a:rPr lang="es-ES" dirty="0" smtClean="0"/>
              <a:t>: </a:t>
            </a:r>
            <a:r>
              <a:rPr lang="es-ES" dirty="0" err="1" smtClean="0"/>
              <a:t>Bisacodilo</a:t>
            </a:r>
            <a:endParaRPr lang="es-ES" dirty="0" smtClean="0"/>
          </a:p>
          <a:p>
            <a:r>
              <a:rPr lang="es-ES" dirty="0" smtClean="0"/>
              <a:t>Antraquinonas: </a:t>
            </a:r>
            <a:r>
              <a:rPr lang="es-ES" dirty="0" err="1" smtClean="0"/>
              <a:t>Senna</a:t>
            </a:r>
            <a:r>
              <a:rPr lang="es-ES" dirty="0" smtClean="0"/>
              <a:t> y cáscara sagrada</a:t>
            </a:r>
          </a:p>
          <a:p>
            <a:r>
              <a:rPr lang="es-ES" dirty="0" smtClean="0"/>
              <a:t>Aceite de ricino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Procinéticos</a:t>
            </a:r>
            <a:r>
              <a:rPr lang="es-ES" b="1" dirty="0" smtClean="0"/>
              <a:t> (Actúan sobre la motilidad)</a:t>
            </a:r>
          </a:p>
          <a:p>
            <a:r>
              <a:rPr lang="es-ES" dirty="0" smtClean="0"/>
              <a:t>Agonistas del receptor 5-HT₄, </a:t>
            </a:r>
            <a:r>
              <a:rPr lang="es-ES" dirty="0" err="1" smtClean="0"/>
              <a:t>tegaserod</a:t>
            </a:r>
            <a:endParaRPr lang="es-ES" dirty="0" smtClean="0"/>
          </a:p>
          <a:p>
            <a:endParaRPr lang="es-ES" b="1" dirty="0" smtClean="0"/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Fibras y suplementos dietéticos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fibra es el componente de los alimentos que resiste la digestión y llega al colon, los alimentos ricos en fibra aumentan la motilidad del colon y el volumen del bolo fecal, la fibra no digerida atrae agua y aumenta la masa de las heces, mientras más insoluble y no </a:t>
            </a:r>
            <a:r>
              <a:rPr lang="es-ES" dirty="0" err="1" smtClean="0"/>
              <a:t>metabolizable</a:t>
            </a:r>
            <a:r>
              <a:rPr lang="es-ES" dirty="0" smtClean="0"/>
              <a:t> sea la fibra será mayor su efecto laxante como por </a:t>
            </a:r>
            <a:r>
              <a:rPr lang="es-ES" dirty="0" err="1" smtClean="0"/>
              <a:t>ej</a:t>
            </a:r>
            <a:r>
              <a:rPr lang="es-ES" dirty="0" smtClean="0"/>
              <a:t>: la lignina.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El tubo digestivo se encuentra en constante movimiento por la contracción y relajación de las fibras musculares lisas que forman parte de su estructura, además realiza procesos de absorción y secreción.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Fibra de trigo</a:t>
            </a:r>
          </a:p>
          <a:p>
            <a:r>
              <a:rPr lang="es-ES" dirty="0" smtClean="0"/>
              <a:t>Frutas y vegetales</a:t>
            </a:r>
          </a:p>
          <a:p>
            <a:r>
              <a:rPr lang="es-ES" dirty="0" smtClean="0"/>
              <a:t>Cáscara de la semilla (</a:t>
            </a:r>
            <a:r>
              <a:rPr lang="es-ES" dirty="0" err="1" smtClean="0"/>
              <a:t>Psyllium</a:t>
            </a:r>
            <a:r>
              <a:rPr lang="es-ES" dirty="0" smtClean="0"/>
              <a:t>) de la planta </a:t>
            </a:r>
            <a:r>
              <a:rPr lang="es-ES" dirty="0" err="1" smtClean="0"/>
              <a:t>Plantago</a:t>
            </a:r>
            <a:r>
              <a:rPr lang="es-ES" dirty="0" smtClean="0"/>
              <a:t> </a:t>
            </a:r>
            <a:r>
              <a:rPr lang="es-ES" dirty="0" err="1" smtClean="0"/>
              <a:t>ovata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Metilcelulosa</a:t>
            </a:r>
            <a:endParaRPr lang="es-ES" dirty="0" smtClean="0"/>
          </a:p>
          <a:p>
            <a:r>
              <a:rPr lang="es-ES" dirty="0" smtClean="0"/>
              <a:t>Calcio </a:t>
            </a:r>
            <a:r>
              <a:rPr lang="es-ES" dirty="0" err="1" smtClean="0"/>
              <a:t>policarbofilo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Reacciones adversas: </a:t>
            </a:r>
          </a:p>
          <a:p>
            <a:r>
              <a:rPr lang="es-ES" dirty="0" smtClean="0"/>
              <a:t>Distensión </a:t>
            </a:r>
          </a:p>
          <a:p>
            <a:r>
              <a:rPr lang="es-ES" dirty="0" smtClean="0"/>
              <a:t>Impacto fecal en pacientes con obstrucción, megacolon, </a:t>
            </a:r>
            <a:r>
              <a:rPr lang="es-ES" dirty="0" err="1" smtClean="0"/>
              <a:t>megarrecto</a:t>
            </a:r>
            <a:endParaRPr lang="es-ES" dirty="0" smtClean="0"/>
          </a:p>
          <a:p>
            <a:r>
              <a:rPr lang="es-ES" dirty="0" smtClean="0"/>
              <a:t>Reacciones alérgicas a </a:t>
            </a:r>
            <a:r>
              <a:rPr lang="es-ES" dirty="0" err="1" smtClean="0"/>
              <a:t>Psyllium</a:t>
            </a:r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Osmóticos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Laxantes salinos: (Contienen cationes de magnesio o aniones de fosfato)</a:t>
            </a:r>
          </a:p>
          <a:p>
            <a:pPr algn="just"/>
            <a:r>
              <a:rPr lang="es-ES" b="1" dirty="0" smtClean="0"/>
              <a:t>Hidróxido  o citrato de magnesio </a:t>
            </a:r>
          </a:p>
          <a:p>
            <a:pPr algn="just"/>
            <a:r>
              <a:rPr lang="es-ES" b="1" dirty="0" smtClean="0"/>
              <a:t>Fosfato de sodio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Mecanismo de Acción: </a:t>
            </a:r>
          </a:p>
          <a:p>
            <a:pPr algn="just"/>
            <a:r>
              <a:rPr lang="es-ES" dirty="0" smtClean="0"/>
              <a:t>Retienen agua y aumentan el peristaltismo, incrementan la liberación de mediadores inflamatorios </a:t>
            </a:r>
          </a:p>
          <a:p>
            <a:pPr algn="just"/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Usos: </a:t>
            </a:r>
          </a:p>
          <a:p>
            <a:pPr algn="just"/>
            <a:r>
              <a:rPr lang="es-ES" dirty="0" smtClean="0"/>
              <a:t>Preparación de colon con fines diagnósticos o cirugía.</a:t>
            </a:r>
          </a:p>
          <a:p>
            <a:pPr algn="just"/>
            <a:r>
              <a:rPr lang="es-ES" b="1" dirty="0" smtClean="0"/>
              <a:t>Reacciones adversas:</a:t>
            </a:r>
          </a:p>
          <a:p>
            <a:pPr algn="just"/>
            <a:r>
              <a:rPr lang="es-ES" dirty="0" smtClean="0"/>
              <a:t>Dosis elevadas de fosfato de sodio ˃45ml puede provocar deshidratación, trastornos electrolíticos, acidosis metabólica, </a:t>
            </a:r>
            <a:r>
              <a:rPr lang="es-ES" dirty="0" err="1" smtClean="0"/>
              <a:t>hipocalcemia</a:t>
            </a:r>
            <a:r>
              <a:rPr lang="es-ES" dirty="0" smtClean="0"/>
              <a:t>, contracciones tetánicas y muerte.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 smtClean="0"/>
              <a:t>    </a:t>
            </a:r>
            <a:r>
              <a:rPr lang="es-ES" b="1" dirty="0" smtClean="0"/>
              <a:t>Azucares y alcoholes no digeribles:</a:t>
            </a:r>
          </a:p>
          <a:p>
            <a:pPr algn="just">
              <a:buNone/>
            </a:pPr>
            <a:r>
              <a:rPr lang="es-ES" dirty="0" smtClean="0"/>
              <a:t>    </a:t>
            </a:r>
            <a:r>
              <a:rPr lang="es-ES" dirty="0" err="1" smtClean="0"/>
              <a:t>Lactulosa</a:t>
            </a:r>
            <a:r>
              <a:rPr lang="es-ES" dirty="0" smtClean="0"/>
              <a:t> (Disacárido sintético de galactosa y fructosa que no es metabolizado por las </a:t>
            </a:r>
            <a:r>
              <a:rPr lang="es-ES" dirty="0" err="1" smtClean="0"/>
              <a:t>disacaridasas</a:t>
            </a:r>
            <a:r>
              <a:rPr lang="es-ES" dirty="0" smtClean="0"/>
              <a:t> intestinales)</a:t>
            </a:r>
          </a:p>
          <a:p>
            <a:pPr algn="just">
              <a:buNone/>
            </a:pPr>
            <a:r>
              <a:rPr lang="es-ES" dirty="0" smtClean="0"/>
              <a:t>    </a:t>
            </a:r>
            <a:r>
              <a:rPr lang="es-ES" b="1" dirty="0" smtClean="0"/>
              <a:t>Sorbitol</a:t>
            </a:r>
          </a:p>
          <a:p>
            <a:pPr algn="just">
              <a:buNone/>
            </a:pPr>
            <a:r>
              <a:rPr lang="es-ES" b="1" dirty="0" smtClean="0"/>
              <a:t>    Manitol</a:t>
            </a:r>
          </a:p>
          <a:p>
            <a:pPr algn="just">
              <a:buNone/>
            </a:pPr>
            <a:r>
              <a:rPr lang="es-ES" b="1" dirty="0" smtClean="0"/>
              <a:t>    Usos: </a:t>
            </a:r>
            <a:r>
              <a:rPr lang="es-ES" dirty="0" smtClean="0"/>
              <a:t>Constipación por </a:t>
            </a:r>
            <a:r>
              <a:rPr lang="es-ES" dirty="0" err="1" smtClean="0"/>
              <a:t>opioides</a:t>
            </a:r>
            <a:r>
              <a:rPr lang="es-ES" dirty="0" smtClean="0"/>
              <a:t>, personas de edad avanzada y las de causa no conocida.</a:t>
            </a:r>
          </a:p>
          <a:p>
            <a:pPr algn="just">
              <a:buNone/>
            </a:pPr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Reacciones adversas:</a:t>
            </a:r>
          </a:p>
          <a:p>
            <a:r>
              <a:rPr lang="es-ES" dirty="0" smtClean="0"/>
              <a:t>Malestar abdominal</a:t>
            </a:r>
          </a:p>
          <a:p>
            <a:r>
              <a:rPr lang="es-ES" dirty="0" smtClean="0"/>
              <a:t>Distensión</a:t>
            </a:r>
          </a:p>
          <a:p>
            <a:r>
              <a:rPr lang="es-ES" dirty="0" smtClean="0"/>
              <a:t>Flatulencia</a:t>
            </a:r>
          </a:p>
          <a:p>
            <a:r>
              <a:rPr lang="es-ES" dirty="0" smtClean="0"/>
              <a:t>Intenso sabor dulce</a:t>
            </a:r>
          </a:p>
          <a:p>
            <a:r>
              <a:rPr lang="es-ES" dirty="0" smtClean="0"/>
              <a:t>Otro fármaco perteneciente a este grupo es de los osmóticos son los glicoles de polietileno de cadena grande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Emolientes y ablandadores de las heces:</a:t>
            </a:r>
          </a:p>
          <a:p>
            <a:r>
              <a:rPr lang="es-ES" dirty="0" smtClean="0"/>
              <a:t>Sales de </a:t>
            </a:r>
            <a:r>
              <a:rPr lang="es-ES" dirty="0" err="1" smtClean="0"/>
              <a:t>docusato</a:t>
            </a:r>
            <a:endParaRPr lang="es-ES" dirty="0" smtClean="0"/>
          </a:p>
          <a:p>
            <a:r>
              <a:rPr lang="es-ES" dirty="0" smtClean="0"/>
              <a:t>Aceite mineral</a:t>
            </a:r>
          </a:p>
          <a:p>
            <a:r>
              <a:rPr lang="es-ES" b="1" dirty="0" smtClean="0"/>
              <a:t>Estimulantes o irritantes: </a:t>
            </a:r>
          </a:p>
          <a:p>
            <a:r>
              <a:rPr lang="es-ES" dirty="0" smtClean="0"/>
              <a:t>Derivados de </a:t>
            </a:r>
            <a:r>
              <a:rPr lang="es-ES" dirty="0" err="1" smtClean="0"/>
              <a:t>difenilmetano</a:t>
            </a:r>
            <a:r>
              <a:rPr lang="es-ES" dirty="0" smtClean="0"/>
              <a:t> (</a:t>
            </a:r>
            <a:r>
              <a:rPr lang="es-ES" b="1" dirty="0" err="1" smtClean="0"/>
              <a:t>Bisacodilo</a:t>
            </a:r>
            <a:r>
              <a:rPr lang="es-ES" dirty="0" smtClean="0"/>
              <a:t>)</a:t>
            </a:r>
          </a:p>
          <a:p>
            <a:r>
              <a:rPr lang="es-ES" b="1" dirty="0" err="1" smtClean="0"/>
              <a:t>Picosulfato</a:t>
            </a:r>
            <a:r>
              <a:rPr lang="es-ES" b="1" dirty="0" smtClean="0"/>
              <a:t> de sodio</a:t>
            </a:r>
          </a:p>
          <a:p>
            <a:r>
              <a:rPr lang="es-ES" dirty="0" smtClean="0"/>
              <a:t>Antraquinonas</a:t>
            </a:r>
          </a:p>
          <a:p>
            <a:r>
              <a:rPr lang="es-ES" dirty="0" err="1" smtClean="0"/>
              <a:t>Senna</a:t>
            </a:r>
            <a:endParaRPr lang="es-ES" dirty="0" smtClean="0"/>
          </a:p>
          <a:p>
            <a:r>
              <a:rPr lang="es-ES" dirty="0" smtClean="0"/>
              <a:t>Cáscara sagrada</a:t>
            </a:r>
          </a:p>
          <a:p>
            <a:r>
              <a:rPr lang="es-ES" b="1" dirty="0" smtClean="0"/>
              <a:t>Aceite de ricino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err="1" smtClean="0"/>
              <a:t>Bisacodilo</a:t>
            </a:r>
            <a:r>
              <a:rPr lang="es-ES" b="1" dirty="0" smtClean="0"/>
              <a:t>: </a:t>
            </a:r>
            <a:r>
              <a:rPr lang="es-ES" dirty="0" smtClean="0"/>
              <a:t>Es activado mediante una hidrólisis  por </a:t>
            </a:r>
            <a:r>
              <a:rPr lang="es-ES" dirty="0" err="1" smtClean="0"/>
              <a:t>esterasas</a:t>
            </a:r>
            <a:r>
              <a:rPr lang="es-ES" dirty="0" smtClean="0"/>
              <a:t> en el intestino grueso, la administración oral tiene una latencia para actuar de 6h o más, y los supositorios actúan entre media y 1h.</a:t>
            </a:r>
          </a:p>
          <a:p>
            <a:pPr algn="just"/>
            <a:r>
              <a:rPr lang="es-ES" smtClean="0"/>
              <a:t>Tabletas de 5mg, se </a:t>
            </a:r>
            <a:r>
              <a:rPr lang="es-ES" dirty="0" smtClean="0"/>
              <a:t>administra de 10 a 15mg  por día a los adultos en forma de tabletas revestidas al acostarse, también existen supositorios para la vía rectal.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Reacciones adversas:</a:t>
            </a:r>
          </a:p>
          <a:p>
            <a:r>
              <a:rPr lang="es-ES" dirty="0" smtClean="0"/>
              <a:t>Atonía no funcional del colon</a:t>
            </a:r>
          </a:p>
          <a:p>
            <a:r>
              <a:rPr lang="es-ES" dirty="0" smtClean="0"/>
              <a:t>Inflamación del intestino delgado y del colon</a:t>
            </a:r>
          </a:p>
          <a:p>
            <a:r>
              <a:rPr lang="es-ES" dirty="0" smtClean="0"/>
              <a:t>Diarrea</a:t>
            </a:r>
          </a:p>
          <a:p>
            <a:r>
              <a:rPr lang="es-ES" dirty="0" smtClean="0"/>
              <a:t>Trastornos </a:t>
            </a:r>
            <a:r>
              <a:rPr lang="es-ES" dirty="0" err="1" smtClean="0"/>
              <a:t>hidroelectrolíticos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Libro de texto Farmacología Clínica Tomo I Capítulo 15 página 269.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Antidiarreicos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La diarrea es un contenido excesivo de líquido en las heces fecales.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IMPORTANTE: Conocer la etiología de la misma para poner un tratamiento efectivo.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Causas: 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↑ de la </a:t>
            </a:r>
            <a:r>
              <a:rPr lang="es-ES" dirty="0" err="1" smtClean="0"/>
              <a:t>osmolaridad</a:t>
            </a:r>
            <a:r>
              <a:rPr lang="es-ES" dirty="0" smtClean="0"/>
              <a:t> en el contenido del intestino.</a:t>
            </a:r>
          </a:p>
          <a:p>
            <a:pPr algn="just"/>
            <a:r>
              <a:rPr lang="es-ES" dirty="0" smtClean="0"/>
              <a:t>Exceso de secreción de electrolitos y agua hacia la luz intestinal.</a:t>
            </a:r>
          </a:p>
          <a:p>
            <a:pPr algn="just"/>
            <a:r>
              <a:rPr lang="es-ES" dirty="0" smtClean="0"/>
              <a:t>Pérdida de proteína y líquido de la mucosa.</a:t>
            </a:r>
          </a:p>
          <a:p>
            <a:pPr algn="just"/>
            <a:r>
              <a:rPr lang="es-ES" dirty="0" smtClean="0"/>
              <a:t>Incremento del tránsito intestinal.</a:t>
            </a:r>
          </a:p>
          <a:p>
            <a:pPr algn="just"/>
            <a:r>
              <a:rPr lang="es-ES" dirty="0" smtClean="0"/>
              <a:t>Disminución de la absorción de agua en el intestino.</a:t>
            </a:r>
          </a:p>
          <a:p>
            <a:pPr algn="just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/>
          </a:bodyPr>
          <a:lstStyle/>
          <a:p>
            <a:r>
              <a:rPr lang="es-ES" dirty="0" smtClean="0"/>
              <a:t>EL mayor peligro en la diarrea consiste en la deshidratación y los trastornos electrolíticos.</a:t>
            </a:r>
          </a:p>
          <a:p>
            <a:r>
              <a:rPr lang="es-ES" b="1" dirty="0" smtClean="0"/>
              <a:t>Sales de rehidratación oral:</a:t>
            </a:r>
          </a:p>
          <a:p>
            <a:r>
              <a:rPr lang="es-ES" dirty="0" smtClean="0"/>
              <a:t>La OMS recomienda una formulación con: </a:t>
            </a:r>
          </a:p>
          <a:p>
            <a:r>
              <a:rPr lang="es-ES" dirty="0" smtClean="0"/>
              <a:t>Cloruro de sodio 3,5g</a:t>
            </a:r>
          </a:p>
          <a:p>
            <a:r>
              <a:rPr lang="es-ES" dirty="0" smtClean="0"/>
              <a:t>Bicarbonato o citrato de sodio 2,5g</a:t>
            </a:r>
          </a:p>
          <a:p>
            <a:r>
              <a:rPr lang="es-ES" dirty="0" smtClean="0"/>
              <a:t>Cloruro de potasio 1,5g</a:t>
            </a:r>
          </a:p>
          <a:p>
            <a:r>
              <a:rPr lang="es-ES" dirty="0" smtClean="0"/>
              <a:t>Glucosa 20g  para disolver en 1L de agua hervida.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En Cuba existen dos tipos de formulaciones:</a:t>
            </a:r>
          </a:p>
          <a:p>
            <a:r>
              <a:rPr lang="es-ES" dirty="0" smtClean="0"/>
              <a:t>1-  (7g que se disuelve en 240 ml)</a:t>
            </a:r>
          </a:p>
          <a:p>
            <a:r>
              <a:rPr lang="es-ES" dirty="0" smtClean="0"/>
              <a:t>2-  (27g para disolver en 1litro)</a:t>
            </a:r>
          </a:p>
          <a:p>
            <a:r>
              <a:rPr lang="es-ES" b="1" dirty="0" smtClean="0"/>
              <a:t>Aportan:  </a:t>
            </a:r>
          </a:p>
          <a:p>
            <a:r>
              <a:rPr lang="es-ES" b="1" dirty="0" smtClean="0"/>
              <a:t>Sodio </a:t>
            </a:r>
          </a:p>
          <a:p>
            <a:r>
              <a:rPr lang="es-ES" b="1" dirty="0" smtClean="0"/>
              <a:t>Potasio </a:t>
            </a:r>
          </a:p>
          <a:p>
            <a:r>
              <a:rPr lang="es-ES" b="1" dirty="0" smtClean="0"/>
              <a:t>Cloruro </a:t>
            </a:r>
          </a:p>
          <a:p>
            <a:r>
              <a:rPr lang="es-ES" b="1" dirty="0" smtClean="0"/>
              <a:t>Bicarbonato o citrato de sodio </a:t>
            </a:r>
          </a:p>
          <a:p>
            <a:r>
              <a:rPr lang="es-ES" b="1" dirty="0" smtClean="0"/>
              <a:t>Glucosa </a:t>
            </a:r>
          </a:p>
          <a:p>
            <a:r>
              <a:rPr lang="es-ES" dirty="0" smtClean="0"/>
              <a:t>Limitación de su empleo: Presencia de vómitos.</a:t>
            </a:r>
          </a:p>
          <a:p>
            <a:endParaRPr lang="es-ES" b="1" dirty="0" smtClean="0"/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El empleo de los medicamentos antidiarreicos se indica en pacientes que tienen síntomas muy intensos o persistentes</a:t>
            </a:r>
            <a:endParaRPr lang="es-ES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86172" cy="750879"/>
          </a:xfrm>
        </p:spPr>
        <p:txBody>
          <a:bodyPr/>
          <a:lstStyle/>
          <a:p>
            <a:r>
              <a:rPr lang="es-ES" dirty="0" smtClean="0"/>
              <a:t>    Diarreas crónicas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034" y="2714620"/>
            <a:ext cx="3857652" cy="4143379"/>
          </a:xfrm>
        </p:spPr>
        <p:txBody>
          <a:bodyPr/>
          <a:lstStyle/>
          <a:p>
            <a:pPr algn="just"/>
            <a:r>
              <a:rPr lang="es-ES" dirty="0" smtClean="0"/>
              <a:t>En el caso de diarreas crónicas se indican fármacos que promueven la formación del bolo o higroscópicos, seguido de fármacos </a:t>
            </a:r>
            <a:r>
              <a:rPr lang="es-ES" dirty="0" err="1" smtClean="0"/>
              <a:t>opioides</a:t>
            </a:r>
            <a:r>
              <a:rPr lang="es-ES" dirty="0" smtClean="0"/>
              <a:t> como </a:t>
            </a:r>
            <a:r>
              <a:rPr lang="es-ES" dirty="0" err="1" smtClean="0"/>
              <a:t>difenoxilato</a:t>
            </a:r>
            <a:r>
              <a:rPr lang="es-ES" dirty="0" smtClean="0"/>
              <a:t> y </a:t>
            </a:r>
            <a:r>
              <a:rPr lang="es-ES" dirty="0" err="1" smtClean="0"/>
              <a:t>loperamida</a:t>
            </a:r>
            <a:r>
              <a:rPr lang="es-ES" dirty="0" smtClean="0"/>
              <a:t>. </a:t>
            </a:r>
          </a:p>
          <a:p>
            <a:pPr algn="just"/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141817" cy="1108069"/>
          </a:xfrm>
        </p:spPr>
        <p:txBody>
          <a:bodyPr>
            <a:normAutofit/>
          </a:bodyPr>
          <a:lstStyle/>
          <a:p>
            <a:r>
              <a:rPr lang="es-ES" dirty="0" smtClean="0"/>
              <a:t>Diarreas agudas (Antidiarreicos no específicos)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714620"/>
            <a:ext cx="4213255" cy="4143379"/>
          </a:xfrm>
        </p:spPr>
        <p:txBody>
          <a:bodyPr/>
          <a:lstStyle/>
          <a:p>
            <a:pPr algn="just"/>
            <a:r>
              <a:rPr lang="es-ES" dirty="0" smtClean="0"/>
              <a:t>Son útiles solamente para la diarrea aguda moderada.</a:t>
            </a:r>
          </a:p>
          <a:p>
            <a:pPr algn="just"/>
            <a:r>
              <a:rPr lang="es-ES" dirty="0" smtClean="0"/>
              <a:t>Evitar aquellos que ↓ el tránsito intestinal para no reducir la eliminación de microorganismos que pueden provocar </a:t>
            </a:r>
            <a:r>
              <a:rPr lang="es-ES" dirty="0" err="1" smtClean="0"/>
              <a:t>dismeniación</a:t>
            </a:r>
            <a:r>
              <a:rPr lang="es-ES" dirty="0" smtClean="0"/>
              <a:t> sistémica  y complicaciones como el megacolon tóxico.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Fármacos hidroscópicos y formadores de masa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Son coloides </a:t>
            </a:r>
            <a:r>
              <a:rPr lang="es-ES" dirty="0" err="1" smtClean="0"/>
              <a:t>hidrofílicos</a:t>
            </a:r>
            <a:r>
              <a:rPr lang="es-ES" dirty="0" smtClean="0"/>
              <a:t> poco digeribles como la </a:t>
            </a:r>
            <a:r>
              <a:rPr lang="es-ES" b="1" dirty="0" err="1" smtClean="0"/>
              <a:t>carboximetilcelulosa</a:t>
            </a:r>
            <a:r>
              <a:rPr lang="es-ES" dirty="0" smtClean="0"/>
              <a:t>, que absorben agua y aumentan la masa de las heces fecales.</a:t>
            </a:r>
          </a:p>
          <a:p>
            <a:pPr algn="just"/>
            <a:r>
              <a:rPr lang="es-ES" b="1" dirty="0" smtClean="0"/>
              <a:t>Mecanismo de acción:  </a:t>
            </a:r>
            <a:r>
              <a:rPr lang="es-ES" dirty="0" smtClean="0"/>
              <a:t>No es bien conocido, forman un gel que cambia la consistencia de las heces con disminución de la fluidez, se pueden unir a los ácidos biliares y a las toxinas de las bacterias.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1607</Words>
  <PresentationFormat>Presentación en pantalla (4:3)</PresentationFormat>
  <Paragraphs>173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Tema de Office</vt:lpstr>
      <vt:lpstr>Farmacología Clínica </vt:lpstr>
      <vt:lpstr>FARMACOLOGÍA II </vt:lpstr>
      <vt:lpstr>Diapositiva 3</vt:lpstr>
      <vt:lpstr>Antidiarreicos</vt:lpstr>
      <vt:lpstr>Causas:  </vt:lpstr>
      <vt:lpstr>Diapositiva 6</vt:lpstr>
      <vt:lpstr>Diapositiva 7</vt:lpstr>
      <vt:lpstr>El empleo de los medicamentos antidiarreicos se indica en pacientes que tienen síntomas muy intensos o persistentes</vt:lpstr>
      <vt:lpstr>Fármacos hidroscópicos y formadores de masa</vt:lpstr>
      <vt:lpstr>Otros fármacos</vt:lpstr>
      <vt:lpstr>Diapositiva 11</vt:lpstr>
      <vt:lpstr>Fármacos antimotílicos y antisecretores.</vt:lpstr>
      <vt:lpstr>Diapositiva 13</vt:lpstr>
      <vt:lpstr>Diapositiva 14</vt:lpstr>
      <vt:lpstr>Diapositiva 15</vt:lpstr>
      <vt:lpstr>Probióticos</vt:lpstr>
      <vt:lpstr>Alteraciones de la motilidad intestinal</vt:lpstr>
      <vt:lpstr>Fármacos procinéticos y estimulantes de la contractilidad.</vt:lpstr>
      <vt:lpstr>Diapositiva 19</vt:lpstr>
      <vt:lpstr>Usos</vt:lpstr>
      <vt:lpstr>Usos (Continuación)</vt:lpstr>
      <vt:lpstr>Domperidona</vt:lpstr>
      <vt:lpstr>Moduladores del receptor de Serotonina</vt:lpstr>
      <vt:lpstr>Catárticos y laxantes.</vt:lpstr>
      <vt:lpstr>Diapositiva 25</vt:lpstr>
      <vt:lpstr>Clasificación</vt:lpstr>
      <vt:lpstr>Diapositiva 27</vt:lpstr>
      <vt:lpstr>Diapositiva 28</vt:lpstr>
      <vt:lpstr>Fibras y suplementos dietéticos</vt:lpstr>
      <vt:lpstr>Diapositiva 30</vt:lpstr>
      <vt:lpstr>Diapositiva 31</vt:lpstr>
      <vt:lpstr>Osmóticos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Farmacología Clínica </dc:title>
  <dc:creator>Yeleneis</dc:creator>
  <cp:lastModifiedBy>Toshiba</cp:lastModifiedBy>
  <cp:revision>46</cp:revision>
  <dcterms:created xsi:type="dcterms:W3CDTF">2017-06-06T07:22:24Z</dcterms:created>
  <dcterms:modified xsi:type="dcterms:W3CDTF">2017-06-07T04:08:23Z</dcterms:modified>
</cp:coreProperties>
</file>