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9" r:id="rId13"/>
    <p:sldId id="271" r:id="rId14"/>
    <p:sldId id="268" r:id="rId15"/>
    <p:sldId id="270" r:id="rId16"/>
    <p:sldId id="273" r:id="rId17"/>
    <p:sldId id="275" r:id="rId18"/>
    <p:sldId id="274" r:id="rId19"/>
    <p:sldId id="276" r:id="rId20"/>
    <p:sldId id="277" r:id="rId21"/>
    <p:sldId id="278"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ANTICOAGULANTES</a:t>
            </a: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Farmacocinética</a:t>
            </a:r>
            <a:endParaRPr lang="es-ES" dirty="0"/>
          </a:p>
        </p:txBody>
      </p:sp>
      <p:sp>
        <p:nvSpPr>
          <p:cNvPr id="3" name="2 Marcador de contenido"/>
          <p:cNvSpPr>
            <a:spLocks noGrp="1"/>
          </p:cNvSpPr>
          <p:nvPr>
            <p:ph idx="1"/>
          </p:nvPr>
        </p:nvSpPr>
        <p:spPr/>
        <p:txBody>
          <a:bodyPr/>
          <a:lstStyle/>
          <a:p>
            <a:pPr algn="just">
              <a:lnSpc>
                <a:spcPct val="150000"/>
              </a:lnSpc>
            </a:pPr>
            <a:r>
              <a:rPr lang="es-ES" dirty="0" smtClean="0"/>
              <a:t>Se administra por vía parenteral, EV de manera lenta y continua; intravenosa intermitente y subcutánea profunda; se depura y se desintegra en el sistema </a:t>
            </a:r>
            <a:r>
              <a:rPr lang="es-ES" dirty="0" err="1" smtClean="0"/>
              <a:t>reticuloendotelial</a:t>
            </a:r>
            <a:r>
              <a:rPr lang="es-ES" dirty="0" smtClean="0"/>
              <a:t> y una pequeña cantidad no desintegrada se elimina en orina.</a:t>
            </a:r>
          </a:p>
          <a:p>
            <a:pPr algn="just"/>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Efectos adversos</a:t>
            </a:r>
            <a:endParaRPr lang="es-ES" dirty="0"/>
          </a:p>
        </p:txBody>
      </p:sp>
      <p:sp>
        <p:nvSpPr>
          <p:cNvPr id="3" name="2 Marcador de contenido"/>
          <p:cNvSpPr>
            <a:spLocks noGrp="1"/>
          </p:cNvSpPr>
          <p:nvPr>
            <p:ph idx="1"/>
          </p:nvPr>
        </p:nvSpPr>
        <p:spPr/>
        <p:txBody>
          <a:bodyPr/>
          <a:lstStyle/>
          <a:p>
            <a:pPr algn="just">
              <a:lnSpc>
                <a:spcPct val="150000"/>
              </a:lnSpc>
            </a:pPr>
            <a:r>
              <a:rPr lang="es-ES" dirty="0" smtClean="0"/>
              <a:t>Hemorragia, </a:t>
            </a:r>
            <a:r>
              <a:rPr lang="es-ES" dirty="0" err="1" smtClean="0"/>
              <a:t>trombocitopenia</a:t>
            </a:r>
            <a:r>
              <a:rPr lang="es-ES" dirty="0" smtClean="0"/>
              <a:t>, alteraciones en las pruebas de función hepática, osteoporosis, necrosis cutánea, reacciones de hipersensibilidad, alopecia reversible, </a:t>
            </a:r>
            <a:r>
              <a:rPr lang="es-ES" dirty="0" err="1" smtClean="0"/>
              <a:t>hipoaldosteronismo</a:t>
            </a:r>
            <a:r>
              <a:rPr lang="es-ES" dirty="0" smtClean="0"/>
              <a:t>, por inhibición de las suprarrenales.</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Uso de la </a:t>
            </a:r>
            <a:r>
              <a:rPr lang="es-ES" dirty="0" err="1" smtClean="0"/>
              <a:t>protamina</a:t>
            </a:r>
            <a:endParaRPr lang="es-ES" dirty="0"/>
          </a:p>
        </p:txBody>
      </p:sp>
      <p:sp>
        <p:nvSpPr>
          <p:cNvPr id="3" name="2 Marcador de contenido"/>
          <p:cNvSpPr>
            <a:spLocks noGrp="1"/>
          </p:cNvSpPr>
          <p:nvPr>
            <p:ph idx="1"/>
          </p:nvPr>
        </p:nvSpPr>
        <p:spPr/>
        <p:txBody>
          <a:bodyPr/>
          <a:lstStyle/>
          <a:p>
            <a:pPr algn="just"/>
            <a:r>
              <a:rPr lang="es-ES" dirty="0" smtClean="0"/>
              <a:t>Hemorragia: Efecto indeseable más frecuente con el uso de la heparina, sobre todo en pacientes ancianos, pacientes con enfermedad renal, alcohólicos, pacientes con disfunción </a:t>
            </a:r>
            <a:r>
              <a:rPr lang="es-ES" dirty="0" err="1" smtClean="0"/>
              <a:t>plaquetaria</a:t>
            </a:r>
            <a:r>
              <a:rPr lang="es-ES" dirty="0" smtClean="0"/>
              <a:t> o que consumen aspirina, se emplea para contrarrestarlo el sulfato de </a:t>
            </a:r>
            <a:r>
              <a:rPr lang="es-ES" dirty="0" err="1" smtClean="0"/>
              <a:t>protamina</a:t>
            </a:r>
            <a:r>
              <a:rPr lang="es-ES" dirty="0" smtClean="0"/>
              <a:t>, antagonista químico de la heparina.</a:t>
            </a:r>
          </a:p>
          <a:p>
            <a:pPr algn="just"/>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Efectos adversos de la </a:t>
            </a:r>
            <a:r>
              <a:rPr lang="es-ES" dirty="0" err="1" smtClean="0"/>
              <a:t>protamina</a:t>
            </a:r>
            <a:endParaRPr lang="es-ES" dirty="0"/>
          </a:p>
        </p:txBody>
      </p:sp>
      <p:sp>
        <p:nvSpPr>
          <p:cNvPr id="3" name="2 Marcador de contenido"/>
          <p:cNvSpPr>
            <a:spLocks noGrp="1"/>
          </p:cNvSpPr>
          <p:nvPr>
            <p:ph idx="1"/>
          </p:nvPr>
        </p:nvSpPr>
        <p:spPr/>
        <p:txBody>
          <a:bodyPr/>
          <a:lstStyle/>
          <a:p>
            <a:pPr algn="just"/>
            <a:r>
              <a:rPr lang="es-ES" dirty="0" smtClean="0"/>
              <a:t>Hipotensión severa</a:t>
            </a:r>
          </a:p>
          <a:p>
            <a:pPr algn="just"/>
            <a:r>
              <a:rPr lang="es-ES" dirty="0" smtClean="0"/>
              <a:t>Bradicardia</a:t>
            </a:r>
          </a:p>
          <a:p>
            <a:pPr algn="just"/>
            <a:r>
              <a:rPr lang="es-ES" dirty="0" smtClean="0"/>
              <a:t>Disfunción del ventrículo derecho</a:t>
            </a:r>
          </a:p>
          <a:p>
            <a:pPr algn="just"/>
            <a:r>
              <a:rPr lang="es-ES" dirty="0" smtClean="0"/>
              <a:t>Hipertensión pulmonar</a:t>
            </a:r>
          </a:p>
          <a:p>
            <a:pPr algn="just"/>
            <a:r>
              <a:rPr lang="es-ES" dirty="0" smtClean="0"/>
              <a:t>Disnea(Vasoconstricción pulmonar)</a:t>
            </a:r>
          </a:p>
          <a:p>
            <a:pPr algn="just"/>
            <a:r>
              <a:rPr lang="es-ES" dirty="0" smtClean="0"/>
              <a:t>Neutropenia transitoria</a:t>
            </a:r>
          </a:p>
          <a:p>
            <a:pPr algn="just"/>
            <a:r>
              <a:rPr lang="es-ES" sz="2800" b="1" dirty="0" smtClean="0"/>
              <a:t>(Todos relacionados con la administración demasiado rápida del fármaco).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Usos de la heparina no fraccionada</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Enfermedad </a:t>
            </a:r>
            <a:r>
              <a:rPr lang="es-ES" dirty="0" err="1" smtClean="0"/>
              <a:t>tromboembólica</a:t>
            </a:r>
            <a:r>
              <a:rPr lang="es-ES" dirty="0" smtClean="0"/>
              <a:t> venosa de extremidades.</a:t>
            </a:r>
          </a:p>
          <a:p>
            <a:pPr algn="just"/>
            <a:r>
              <a:rPr lang="es-ES" dirty="0" smtClean="0"/>
              <a:t>Enfermedad </a:t>
            </a:r>
            <a:r>
              <a:rPr lang="es-ES" dirty="0" err="1" smtClean="0"/>
              <a:t>tromboembólica</a:t>
            </a:r>
            <a:r>
              <a:rPr lang="es-ES" dirty="0" smtClean="0"/>
              <a:t> arterial.</a:t>
            </a:r>
          </a:p>
          <a:p>
            <a:pPr algn="just"/>
            <a:r>
              <a:rPr lang="es-ES" dirty="0" smtClean="0"/>
              <a:t>Angina inestable e infarto agudo del miocardio.  </a:t>
            </a:r>
          </a:p>
          <a:p>
            <a:pPr algn="just"/>
            <a:r>
              <a:rPr lang="es-ES" dirty="0" smtClean="0"/>
              <a:t>Accidente </a:t>
            </a:r>
            <a:r>
              <a:rPr lang="es-ES" dirty="0" err="1" smtClean="0"/>
              <a:t>cerebrovascular</a:t>
            </a:r>
            <a:r>
              <a:rPr lang="es-ES" dirty="0" smtClean="0"/>
              <a:t> en evolución.</a:t>
            </a:r>
          </a:p>
          <a:p>
            <a:pPr algn="just"/>
            <a:r>
              <a:rPr lang="es-ES" dirty="0" smtClean="0"/>
              <a:t>Tratamiento de </a:t>
            </a:r>
            <a:r>
              <a:rPr lang="es-ES" dirty="0" err="1" smtClean="0"/>
              <a:t>embolizaciones</a:t>
            </a:r>
            <a:r>
              <a:rPr lang="es-ES" dirty="0" smtClean="0"/>
              <a:t> asociadas con fibrilación auricular  y ̸ o reemplazo de una válvula cardíaca. </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Anticoagulantes orales</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Surgen a partir de estudios luego de un informe acerca de la </a:t>
            </a:r>
            <a:r>
              <a:rPr lang="es-ES" smtClean="0"/>
              <a:t>presencia de trastornos </a:t>
            </a:r>
            <a:r>
              <a:rPr lang="es-ES" dirty="0" smtClean="0"/>
              <a:t>hemorrágicos en ganado vacuno luego de ingerir ensilaje de trébol </a:t>
            </a:r>
            <a:r>
              <a:rPr lang="es-ES" dirty="0" err="1" smtClean="0"/>
              <a:t>cloroso</a:t>
            </a:r>
            <a:r>
              <a:rPr lang="es-ES" dirty="0" smtClean="0"/>
              <a:t> podrido, en 1924.</a:t>
            </a:r>
          </a:p>
          <a:p>
            <a:pPr algn="just"/>
            <a:r>
              <a:rPr lang="es-ES" dirty="0" smtClean="0"/>
              <a:t>Primeramente se descubre el </a:t>
            </a:r>
            <a:r>
              <a:rPr lang="es-ES" dirty="0" err="1" smtClean="0"/>
              <a:t>dicumarol</a:t>
            </a:r>
            <a:r>
              <a:rPr lang="es-ES" dirty="0" smtClean="0"/>
              <a:t> en 1939 y posteriormente la </a:t>
            </a:r>
            <a:r>
              <a:rPr lang="es-ES" dirty="0" err="1" smtClean="0"/>
              <a:t>warfarina</a:t>
            </a:r>
            <a:r>
              <a:rPr lang="es-ES" dirty="0" smtClean="0"/>
              <a:t>, que es el anticoagulante oral prototipo, aunque el efecto anticoagulante de todos los fármacos de esta clase es similar, solo difieren en potencia y duración del efecto. </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Farmacocinética</a:t>
            </a:r>
            <a:endParaRPr lang="es-ES" dirty="0"/>
          </a:p>
        </p:txBody>
      </p:sp>
      <p:sp>
        <p:nvSpPr>
          <p:cNvPr id="3" name="2 Marcador de contenido"/>
          <p:cNvSpPr>
            <a:spLocks noGrp="1"/>
          </p:cNvSpPr>
          <p:nvPr>
            <p:ph idx="1"/>
          </p:nvPr>
        </p:nvSpPr>
        <p:spPr/>
        <p:txBody>
          <a:bodyPr/>
          <a:lstStyle/>
          <a:p>
            <a:pPr algn="just"/>
            <a:r>
              <a:rPr lang="es-ES" dirty="0" smtClean="0"/>
              <a:t>La </a:t>
            </a:r>
            <a:r>
              <a:rPr lang="es-ES" dirty="0" err="1" smtClean="0"/>
              <a:t>biodisponibilidad</a:t>
            </a:r>
            <a:r>
              <a:rPr lang="es-ES" dirty="0" smtClean="0"/>
              <a:t> de la </a:t>
            </a:r>
            <a:r>
              <a:rPr lang="es-ES" dirty="0" err="1" smtClean="0"/>
              <a:t>warfarina</a:t>
            </a:r>
            <a:r>
              <a:rPr lang="es-ES" dirty="0" smtClean="0"/>
              <a:t> sódica </a:t>
            </a:r>
            <a:r>
              <a:rPr lang="es-ES" dirty="0" err="1" smtClean="0"/>
              <a:t>racémica</a:t>
            </a:r>
            <a:r>
              <a:rPr lang="es-ES" dirty="0" smtClean="0"/>
              <a:t> es completa cuando se administra vía oral, intramuscular, intravenosa o rectal.</a:t>
            </a:r>
          </a:p>
          <a:p>
            <a:pPr algn="just"/>
            <a:r>
              <a:rPr lang="es-ES" dirty="0" smtClean="0"/>
              <a:t>Se une en un 99% a proteínas plasmáticas, no se encuentra </a:t>
            </a:r>
            <a:r>
              <a:rPr lang="es-ES" dirty="0" err="1" smtClean="0"/>
              <a:t>warfarina</a:t>
            </a:r>
            <a:r>
              <a:rPr lang="es-ES" dirty="0" smtClean="0"/>
              <a:t> en la leche materna. En hígado y riñones se transforma en </a:t>
            </a:r>
            <a:r>
              <a:rPr lang="es-ES" dirty="0" err="1" smtClean="0"/>
              <a:t>metabolitos</a:t>
            </a:r>
            <a:r>
              <a:rPr lang="es-ES" dirty="0" smtClean="0"/>
              <a:t> inactivos que se excretan en orina y heces.  </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Interacciones</a:t>
            </a:r>
            <a:endParaRPr lang="es-ES" dirty="0"/>
          </a:p>
        </p:txBody>
      </p:sp>
      <p:sp>
        <p:nvSpPr>
          <p:cNvPr id="3" name="2 Marcador de contenido"/>
          <p:cNvSpPr>
            <a:spLocks noGrp="1"/>
          </p:cNvSpPr>
          <p:nvPr>
            <p:ph idx="1"/>
          </p:nvPr>
        </p:nvSpPr>
        <p:spPr/>
        <p:txBody>
          <a:bodyPr/>
          <a:lstStyle/>
          <a:p>
            <a:pPr algn="just">
              <a:lnSpc>
                <a:spcPct val="150000"/>
              </a:lnSpc>
            </a:pPr>
            <a:r>
              <a:rPr lang="es-ES" b="1" dirty="0" smtClean="0"/>
              <a:t>La lista de fármacos y otros factores que pueden influir en la acción de los anticoagulantes orales es prodigiosa y está en expansión </a:t>
            </a:r>
            <a:endParaRPr lang="es-E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Interacciones</a:t>
            </a:r>
            <a:endParaRPr lang="es-ES" dirty="0"/>
          </a:p>
        </p:txBody>
      </p:sp>
      <p:sp>
        <p:nvSpPr>
          <p:cNvPr id="3" name="2 Marcador de contenido"/>
          <p:cNvSpPr>
            <a:spLocks noGrp="1"/>
          </p:cNvSpPr>
          <p:nvPr>
            <p:ph idx="1"/>
          </p:nvPr>
        </p:nvSpPr>
        <p:spPr/>
        <p:txBody>
          <a:bodyPr>
            <a:normAutofit fontScale="92500"/>
          </a:bodyPr>
          <a:lstStyle/>
          <a:p>
            <a:pPr algn="just"/>
            <a:r>
              <a:rPr lang="es-ES" b="1" dirty="0" smtClean="0"/>
              <a:t>Incrementan el efecto de los anticoagulantes:</a:t>
            </a:r>
          </a:p>
          <a:p>
            <a:pPr algn="just">
              <a:buFontTx/>
              <a:buNone/>
            </a:pPr>
            <a:r>
              <a:rPr lang="es-ES" dirty="0" smtClean="0"/>
              <a:t>    Cimetidina, </a:t>
            </a:r>
            <a:r>
              <a:rPr lang="es-ES" dirty="0" err="1" smtClean="0"/>
              <a:t>fenotiacinas</a:t>
            </a:r>
            <a:r>
              <a:rPr lang="es-ES" dirty="0" smtClean="0"/>
              <a:t>, alcohol, antidepresivos </a:t>
            </a:r>
            <a:r>
              <a:rPr lang="es-ES" dirty="0" err="1" smtClean="0"/>
              <a:t>tricíclicos</a:t>
            </a:r>
            <a:r>
              <a:rPr lang="es-ES" dirty="0" smtClean="0"/>
              <a:t>, </a:t>
            </a:r>
            <a:r>
              <a:rPr lang="es-ES" dirty="0" err="1" smtClean="0"/>
              <a:t>eritromicina</a:t>
            </a:r>
            <a:r>
              <a:rPr lang="es-ES" dirty="0" smtClean="0"/>
              <a:t>,  glucocorticoides, aceite mineral, otros laxantes, hormonas tiroideas.  </a:t>
            </a:r>
          </a:p>
          <a:p>
            <a:pPr algn="just"/>
            <a:r>
              <a:rPr lang="es-ES" b="1" dirty="0" smtClean="0"/>
              <a:t>Disminuyen el efecto de los anticoagulantes orales:</a:t>
            </a:r>
          </a:p>
          <a:p>
            <a:pPr algn="just">
              <a:buFontTx/>
              <a:buNone/>
            </a:pPr>
            <a:r>
              <a:rPr lang="es-ES" dirty="0" smtClean="0"/>
              <a:t>    Fenobarbital, </a:t>
            </a:r>
            <a:r>
              <a:rPr lang="es-ES" dirty="0" err="1" smtClean="0"/>
              <a:t>carbamazepina</a:t>
            </a:r>
            <a:r>
              <a:rPr lang="es-ES" dirty="0" smtClean="0"/>
              <a:t>, </a:t>
            </a:r>
            <a:r>
              <a:rPr lang="es-ES" dirty="0" err="1" smtClean="0"/>
              <a:t>rifampicina</a:t>
            </a:r>
            <a:r>
              <a:rPr lang="es-ES" dirty="0" smtClean="0"/>
              <a:t>, </a:t>
            </a:r>
            <a:r>
              <a:rPr lang="es-ES" dirty="0" err="1" smtClean="0"/>
              <a:t>meprobamato</a:t>
            </a:r>
            <a:r>
              <a:rPr lang="es-ES" dirty="0" smtClean="0"/>
              <a:t>, </a:t>
            </a:r>
            <a:r>
              <a:rPr lang="es-ES" dirty="0" err="1" smtClean="0"/>
              <a:t>colestiramina</a:t>
            </a:r>
            <a:r>
              <a:rPr lang="es-ES" dirty="0" smtClean="0"/>
              <a:t>, </a:t>
            </a:r>
            <a:r>
              <a:rPr lang="es-ES" dirty="0" err="1" smtClean="0"/>
              <a:t>sucralfato</a:t>
            </a:r>
            <a:r>
              <a:rPr lang="es-ES" dirty="0" smtClean="0"/>
              <a:t>, vitamina k, estrógenos, entre otros.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Toxicidad</a:t>
            </a:r>
            <a:endParaRPr lang="es-ES" dirty="0"/>
          </a:p>
        </p:txBody>
      </p:sp>
      <p:sp>
        <p:nvSpPr>
          <p:cNvPr id="3" name="2 Marcador de contenido"/>
          <p:cNvSpPr>
            <a:spLocks noGrp="1"/>
          </p:cNvSpPr>
          <p:nvPr>
            <p:ph idx="1"/>
          </p:nvPr>
        </p:nvSpPr>
        <p:spPr>
          <a:xfrm>
            <a:off x="0" y="1285860"/>
            <a:ext cx="9144000" cy="5572140"/>
          </a:xfrm>
        </p:spPr>
        <p:txBody>
          <a:bodyPr>
            <a:normAutofit fontScale="92500" lnSpcReduction="20000"/>
          </a:bodyPr>
          <a:lstStyle/>
          <a:p>
            <a:pPr algn="just">
              <a:buFont typeface="Wingdings" pitchFamily="2" charset="2"/>
              <a:buChar char="Ø"/>
            </a:pPr>
            <a:r>
              <a:rPr lang="es-ES" b="1" dirty="0" smtClean="0"/>
              <a:t>Efectos indeseables:</a:t>
            </a:r>
          </a:p>
          <a:p>
            <a:pPr algn="just"/>
            <a:r>
              <a:rPr lang="es-ES" b="1" dirty="0" smtClean="0"/>
              <a:t>Hemorragias:</a:t>
            </a:r>
            <a:r>
              <a:rPr lang="es-ES" dirty="0" smtClean="0"/>
              <a:t> Graves: Intracraneal, </a:t>
            </a:r>
            <a:r>
              <a:rPr lang="es-ES" dirty="0" err="1" smtClean="0"/>
              <a:t>pericárdica</a:t>
            </a:r>
            <a:r>
              <a:rPr lang="es-ES" dirty="0" smtClean="0"/>
              <a:t>, vaina de nervios o médula espinal, gastrointestinal, </a:t>
            </a:r>
            <a:r>
              <a:rPr lang="es-ES" dirty="0" err="1" smtClean="0"/>
              <a:t>intraperitoneal</a:t>
            </a:r>
            <a:r>
              <a:rPr lang="es-ES" dirty="0" smtClean="0"/>
              <a:t>, </a:t>
            </a:r>
            <a:r>
              <a:rPr lang="es-ES" dirty="0" err="1" smtClean="0"/>
              <a:t>retroperitoneal</a:t>
            </a:r>
            <a:r>
              <a:rPr lang="es-ES" dirty="0" smtClean="0"/>
              <a:t>, y otras menos graves como   gingivorragias, hematuria, </a:t>
            </a:r>
            <a:r>
              <a:rPr lang="es-ES" dirty="0" err="1" smtClean="0"/>
              <a:t>sangramiento</a:t>
            </a:r>
            <a:r>
              <a:rPr lang="es-ES" dirty="0" smtClean="0"/>
              <a:t> digestivo, nasal, genitourinario y de la piel.</a:t>
            </a:r>
          </a:p>
          <a:p>
            <a:pPr algn="just"/>
            <a:r>
              <a:rPr lang="es-ES" b="1" dirty="0" smtClean="0"/>
              <a:t>Otros:</a:t>
            </a:r>
            <a:r>
              <a:rPr lang="es-ES" dirty="0" smtClean="0"/>
              <a:t> Reacciones cutáneas como urticaria, dermatitis, necrosis de la piel en muslos y mamas. Pigmentación de tonalidad azul, dolorosa en superficies plantares y los lados de los dedos de los pies.</a:t>
            </a:r>
          </a:p>
          <a:p>
            <a:pPr algn="just"/>
            <a:r>
              <a:rPr lang="es-ES" dirty="0" smtClean="0"/>
              <a:t>Teratogénesis: produce condromalacia en el feto, abortos y otras malformaciones congénitas.</a:t>
            </a:r>
          </a:p>
          <a:p>
            <a:pPr>
              <a:buFontTx/>
              <a:buNone/>
            </a:pPr>
            <a:r>
              <a:rPr lang="es-ES" dirty="0" smtClean="0"/>
              <a:t> </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Anticoagulantes</a:t>
            </a:r>
            <a:endParaRPr lang="es-ES" dirty="0"/>
          </a:p>
        </p:txBody>
      </p:sp>
      <p:sp>
        <p:nvSpPr>
          <p:cNvPr id="3" name="2 Marcador de contenido"/>
          <p:cNvSpPr>
            <a:spLocks noGrp="1"/>
          </p:cNvSpPr>
          <p:nvPr>
            <p:ph idx="1"/>
          </p:nvPr>
        </p:nvSpPr>
        <p:spPr/>
        <p:txBody>
          <a:bodyPr/>
          <a:lstStyle/>
          <a:p>
            <a:pPr algn="just"/>
            <a:r>
              <a:rPr lang="es-ES" dirty="0" smtClean="0"/>
              <a:t>Hemostasia: Proceso mediante el cual se detiene la pérdida sanguínea, en una estructura vascular lesionada. En el proceso de formación de coágulos la función de las plaquetas es esencial, ya sea formando un tapón hemostático primario  o estimulando localmente los factores de la coagulación y produciendo un coágulo de fibrina, que posteriormente se desintegra.    </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Otros anticoagulantes orales</a:t>
            </a:r>
            <a:endParaRPr lang="es-ES" dirty="0"/>
          </a:p>
        </p:txBody>
      </p:sp>
      <p:sp>
        <p:nvSpPr>
          <p:cNvPr id="3" name="2 Marcador de contenido"/>
          <p:cNvSpPr>
            <a:spLocks noGrp="1"/>
          </p:cNvSpPr>
          <p:nvPr>
            <p:ph idx="1"/>
          </p:nvPr>
        </p:nvSpPr>
        <p:spPr/>
        <p:txBody>
          <a:bodyPr>
            <a:normAutofit lnSpcReduction="10000"/>
          </a:bodyPr>
          <a:lstStyle/>
          <a:p>
            <a:pPr algn="just">
              <a:lnSpc>
                <a:spcPct val="150000"/>
              </a:lnSpc>
            </a:pPr>
            <a:r>
              <a:rPr lang="es-ES" dirty="0" err="1" smtClean="0"/>
              <a:t>Dicumarol</a:t>
            </a:r>
            <a:r>
              <a:rPr lang="es-ES" dirty="0" smtClean="0"/>
              <a:t>, prácticamente no se utiliza ya en la actualidad porque se absorbe con lentitud y de manera errática, y en muchos casos genera efectos adversos gastrointestinales.</a:t>
            </a:r>
          </a:p>
          <a:p>
            <a:pPr algn="just">
              <a:lnSpc>
                <a:spcPct val="150000"/>
              </a:lnSpc>
            </a:pPr>
            <a:r>
              <a:rPr lang="es-ES" dirty="0" err="1" smtClean="0"/>
              <a:t>Fenprocumón</a:t>
            </a:r>
            <a:r>
              <a:rPr lang="es-ES" dirty="0" smtClean="0"/>
              <a:t>, </a:t>
            </a:r>
            <a:r>
              <a:rPr lang="es-ES" dirty="0" err="1" smtClean="0"/>
              <a:t>acenocumarol</a:t>
            </a:r>
            <a:r>
              <a:rPr lang="es-ES" dirty="0" smtClean="0"/>
              <a:t>, </a:t>
            </a:r>
            <a:r>
              <a:rPr lang="es-ES" dirty="0" err="1" smtClean="0"/>
              <a:t>biscumacetato</a:t>
            </a:r>
            <a:r>
              <a:rPr lang="es-ES" dirty="0" smtClean="0"/>
              <a:t> de etilo, no se emplean en EU, solo en Europa.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Otros anticoagulantes orales</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dirty="0" smtClean="0"/>
              <a:t>Derivados de la </a:t>
            </a:r>
            <a:r>
              <a:rPr lang="es-ES" dirty="0" err="1" smtClean="0"/>
              <a:t>indandiona</a:t>
            </a:r>
            <a:r>
              <a:rPr lang="es-ES" dirty="0" smtClean="0"/>
              <a:t>:</a:t>
            </a:r>
          </a:p>
          <a:p>
            <a:pPr algn="just"/>
            <a:r>
              <a:rPr lang="es-ES" b="1" smtClean="0"/>
              <a:t>Anisindiona</a:t>
            </a:r>
            <a:r>
              <a:rPr lang="es-ES" dirty="0" smtClean="0"/>
              <a:t> (no ofrece ventajas sobre la </a:t>
            </a:r>
            <a:r>
              <a:rPr lang="es-ES" dirty="0" err="1" smtClean="0"/>
              <a:t>warfarina</a:t>
            </a:r>
            <a:r>
              <a:rPr lang="es-ES" dirty="0" smtClean="0"/>
              <a:t>)</a:t>
            </a:r>
          </a:p>
          <a:p>
            <a:pPr algn="just"/>
            <a:r>
              <a:rPr lang="es-ES" b="1" dirty="0" err="1" smtClean="0"/>
              <a:t>Fenindiona</a:t>
            </a:r>
            <a:r>
              <a:rPr lang="es-ES" b="1" dirty="0" smtClean="0"/>
              <a:t> </a:t>
            </a:r>
            <a:r>
              <a:rPr lang="es-ES" dirty="0" smtClean="0"/>
              <a:t>(provoca reacciones de hipersensibilidad graves a veces mortales)</a:t>
            </a:r>
          </a:p>
          <a:p>
            <a:pPr algn="just"/>
            <a:r>
              <a:rPr lang="es-ES" dirty="0" smtClean="0"/>
              <a:t>Raticidas: solo son de interés por su ingestión accidental: </a:t>
            </a:r>
            <a:r>
              <a:rPr lang="es-ES" dirty="0" err="1" smtClean="0"/>
              <a:t>Bromadiolona</a:t>
            </a:r>
            <a:r>
              <a:rPr lang="es-ES" dirty="0" smtClean="0"/>
              <a:t>, </a:t>
            </a:r>
            <a:r>
              <a:rPr lang="es-ES" dirty="0" err="1" smtClean="0"/>
              <a:t>brodifacum</a:t>
            </a:r>
            <a:r>
              <a:rPr lang="es-ES" dirty="0" smtClean="0"/>
              <a:t>, </a:t>
            </a:r>
            <a:r>
              <a:rPr lang="es-ES" dirty="0" err="1" smtClean="0"/>
              <a:t>difenadiona</a:t>
            </a:r>
            <a:r>
              <a:rPr lang="es-ES" dirty="0" smtClean="0"/>
              <a:t>, </a:t>
            </a:r>
            <a:r>
              <a:rPr lang="es-ES" dirty="0" err="1" smtClean="0"/>
              <a:t>clorofacinona</a:t>
            </a:r>
            <a:r>
              <a:rPr lang="es-ES" dirty="0" smtClean="0"/>
              <a:t>, </a:t>
            </a:r>
            <a:r>
              <a:rPr lang="es-ES" dirty="0" err="1" smtClean="0"/>
              <a:t>pindona</a:t>
            </a:r>
            <a:r>
              <a:rPr lang="es-ES" dirty="0" smtClean="0"/>
              <a:t>, son de acción prolongada y la prolongación del PT puede durar semanas. </a:t>
            </a:r>
          </a:p>
          <a:p>
            <a:pPr algn="just"/>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Trombosis</a:t>
            </a:r>
            <a:endParaRPr lang="es-ES" dirty="0"/>
          </a:p>
        </p:txBody>
      </p:sp>
      <p:sp>
        <p:nvSpPr>
          <p:cNvPr id="3" name="2 Marcador de contenido"/>
          <p:cNvSpPr>
            <a:spLocks noGrp="1"/>
          </p:cNvSpPr>
          <p:nvPr>
            <p:ph idx="1"/>
          </p:nvPr>
        </p:nvSpPr>
        <p:spPr/>
        <p:txBody>
          <a:bodyPr/>
          <a:lstStyle/>
          <a:p>
            <a:pPr algn="just">
              <a:lnSpc>
                <a:spcPct val="150000"/>
              </a:lnSpc>
            </a:pPr>
            <a:r>
              <a:rPr lang="es-ES" dirty="0" smtClean="0"/>
              <a:t>Es un proceso patológico en el cual ocurre un agregado de plaquetas o fibrina que ocluye el vaso sanguíneo. La trombosis arterial puede ocasionar necrosis isquémica del tejido irrigado por esa arteria.  </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Mecanismos anticoagulantes naturales </a:t>
            </a:r>
            <a:endParaRPr lang="es-ES" dirty="0"/>
          </a:p>
        </p:txBody>
      </p:sp>
      <p:sp>
        <p:nvSpPr>
          <p:cNvPr id="3" name="2 Marcador de contenido"/>
          <p:cNvSpPr>
            <a:spLocks noGrp="1"/>
          </p:cNvSpPr>
          <p:nvPr>
            <p:ph idx="1"/>
          </p:nvPr>
        </p:nvSpPr>
        <p:spPr>
          <a:xfrm>
            <a:off x="285720" y="1357298"/>
            <a:ext cx="8401080" cy="5500702"/>
          </a:xfrm>
        </p:spPr>
        <p:txBody>
          <a:bodyPr>
            <a:normAutofit lnSpcReduction="10000"/>
          </a:bodyPr>
          <a:lstStyle/>
          <a:p>
            <a:pPr algn="just"/>
            <a:r>
              <a:rPr lang="es-ES" dirty="0" smtClean="0"/>
              <a:t>La trombosis se evita mediante varios mecanismos reguladores que requieren de un endotelio vascular normal: </a:t>
            </a:r>
          </a:p>
          <a:p>
            <a:pPr algn="just"/>
            <a:r>
              <a:rPr lang="es-ES" dirty="0" smtClean="0"/>
              <a:t>Las </a:t>
            </a:r>
            <a:r>
              <a:rPr lang="es-ES" dirty="0" err="1" smtClean="0"/>
              <a:t>prostaciclinas</a:t>
            </a:r>
            <a:r>
              <a:rPr lang="es-ES" dirty="0" smtClean="0"/>
              <a:t> (PGI₂) </a:t>
            </a:r>
            <a:r>
              <a:rPr lang="es-ES" dirty="0" err="1" smtClean="0"/>
              <a:t>metabolito</a:t>
            </a:r>
            <a:r>
              <a:rPr lang="es-ES" dirty="0" smtClean="0"/>
              <a:t> del ácido </a:t>
            </a:r>
            <a:r>
              <a:rPr lang="es-ES" dirty="0" err="1" smtClean="0"/>
              <a:t>araquidónico</a:t>
            </a:r>
            <a:endParaRPr lang="es-ES" dirty="0" smtClean="0"/>
          </a:p>
          <a:p>
            <a:pPr algn="just"/>
            <a:r>
              <a:rPr lang="es-ES" dirty="0" smtClean="0"/>
              <a:t>Antitrombina (proteína plasmática que inhibe los factores de la coagulación)</a:t>
            </a:r>
          </a:p>
          <a:p>
            <a:pPr algn="just"/>
            <a:r>
              <a:rPr lang="es-ES" dirty="0" err="1" smtClean="0"/>
              <a:t>Proteoglucanos</a:t>
            </a:r>
            <a:r>
              <a:rPr lang="es-ES" dirty="0" smtClean="0"/>
              <a:t> (</a:t>
            </a:r>
            <a:r>
              <a:rPr lang="es-ES" dirty="0" err="1" smtClean="0"/>
              <a:t>Heparán</a:t>
            </a:r>
            <a:r>
              <a:rPr lang="es-ES" dirty="0" smtClean="0"/>
              <a:t> sulfato, estimulan la actividad de la antitrombina)  </a:t>
            </a:r>
          </a:p>
          <a:p>
            <a:pPr algn="just"/>
            <a:r>
              <a:rPr lang="es-ES" dirty="0" smtClean="0"/>
              <a:t>Proteína C: Es un cimógeno plasmático homólogo a los factores II, VII, IX, y X</a:t>
            </a:r>
          </a:p>
          <a:p>
            <a:pPr algn="just"/>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ANTICOAGULANTES</a:t>
            </a:r>
            <a:endParaRPr lang="es-ES" dirty="0"/>
          </a:p>
        </p:txBody>
      </p:sp>
      <p:sp>
        <p:nvSpPr>
          <p:cNvPr id="3" name="2 Marcador de contenido"/>
          <p:cNvSpPr>
            <a:spLocks noGrp="1"/>
          </p:cNvSpPr>
          <p:nvPr>
            <p:ph idx="1"/>
          </p:nvPr>
        </p:nvSpPr>
        <p:spPr/>
        <p:txBody>
          <a:bodyPr>
            <a:normAutofit fontScale="77500" lnSpcReduction="20000"/>
          </a:bodyPr>
          <a:lstStyle/>
          <a:p>
            <a:pPr marL="609600" indent="-609600">
              <a:lnSpc>
                <a:spcPct val="80000"/>
              </a:lnSpc>
              <a:buNone/>
            </a:pPr>
            <a:endParaRPr lang="es-ES" dirty="0" smtClean="0"/>
          </a:p>
          <a:p>
            <a:pPr marL="609600" indent="-609600">
              <a:lnSpc>
                <a:spcPct val="80000"/>
              </a:lnSpc>
              <a:buNone/>
            </a:pPr>
            <a:r>
              <a:rPr lang="es-ES" dirty="0" smtClean="0"/>
              <a:t>      1-Fármacos que inactivan los factores de la coagulación:</a:t>
            </a:r>
          </a:p>
          <a:p>
            <a:pPr marL="609600" indent="-609600">
              <a:lnSpc>
                <a:spcPct val="80000"/>
              </a:lnSpc>
              <a:buNone/>
            </a:pPr>
            <a:endParaRPr lang="es-ES" dirty="0" smtClean="0"/>
          </a:p>
          <a:p>
            <a:pPr marL="609600" indent="-609600">
              <a:lnSpc>
                <a:spcPct val="80000"/>
              </a:lnSpc>
              <a:buNone/>
            </a:pPr>
            <a:r>
              <a:rPr lang="es-ES" sz="2800" b="1" dirty="0" smtClean="0"/>
              <a:t>       HEPARINAS:</a:t>
            </a:r>
          </a:p>
          <a:p>
            <a:pPr marL="609600" indent="-609600">
              <a:lnSpc>
                <a:spcPct val="80000"/>
              </a:lnSpc>
              <a:buFontTx/>
              <a:buAutoNum type="alphaUcParenR"/>
            </a:pPr>
            <a:r>
              <a:rPr lang="es-ES" sz="2800" dirty="0" smtClean="0"/>
              <a:t>Heparina no fraccionada.</a:t>
            </a:r>
          </a:p>
          <a:p>
            <a:pPr marL="609600" indent="-609600">
              <a:lnSpc>
                <a:spcPct val="80000"/>
              </a:lnSpc>
              <a:buFontTx/>
              <a:buAutoNum type="alphaUcParenR"/>
            </a:pPr>
            <a:r>
              <a:rPr lang="es-ES" sz="2800" dirty="0" smtClean="0"/>
              <a:t>Heparinas de bajo peso molecular: </a:t>
            </a:r>
            <a:r>
              <a:rPr lang="es-ES" sz="2800" dirty="0" err="1" smtClean="0"/>
              <a:t>Enoxaparina</a:t>
            </a:r>
            <a:r>
              <a:rPr lang="es-ES" sz="2800" dirty="0" smtClean="0"/>
              <a:t>, </a:t>
            </a:r>
            <a:r>
              <a:rPr lang="es-ES" sz="2800" dirty="0" err="1" smtClean="0"/>
              <a:t>Tedelparina</a:t>
            </a:r>
            <a:r>
              <a:rPr lang="es-ES" sz="2800" dirty="0" smtClean="0"/>
              <a:t>, </a:t>
            </a:r>
            <a:r>
              <a:rPr lang="es-ES" sz="2800" dirty="0" err="1" smtClean="0"/>
              <a:t>Nadroparina,Logiparina</a:t>
            </a:r>
            <a:endParaRPr lang="es-ES" sz="2800" dirty="0" smtClean="0"/>
          </a:p>
          <a:p>
            <a:pPr marL="609600" indent="-609600">
              <a:lnSpc>
                <a:spcPct val="80000"/>
              </a:lnSpc>
              <a:buFontTx/>
              <a:buAutoNum type="alphaUcParenR"/>
            </a:pPr>
            <a:endParaRPr lang="es-ES" sz="2800" dirty="0" smtClean="0"/>
          </a:p>
          <a:p>
            <a:pPr marL="609600" indent="-609600">
              <a:lnSpc>
                <a:spcPct val="80000"/>
              </a:lnSpc>
              <a:buFontTx/>
              <a:buAutoNum type="alphaUcParenR"/>
            </a:pPr>
            <a:endParaRPr lang="es-ES" sz="2800" dirty="0" smtClean="0"/>
          </a:p>
          <a:p>
            <a:pPr marL="609600" indent="-609600">
              <a:lnSpc>
                <a:spcPct val="80000"/>
              </a:lnSpc>
              <a:buNone/>
            </a:pPr>
            <a:r>
              <a:rPr lang="es-ES" sz="3000" b="1" dirty="0" smtClean="0"/>
              <a:t>      GLICOSAMINOGLICANOS O COMPUESTOS HEPARINOIDES:</a:t>
            </a:r>
          </a:p>
          <a:p>
            <a:pPr marL="609600" indent="-609600">
              <a:lnSpc>
                <a:spcPct val="80000"/>
              </a:lnSpc>
              <a:buFontTx/>
              <a:buAutoNum type="alphaUcPeriod"/>
            </a:pPr>
            <a:r>
              <a:rPr lang="es-ES" sz="3000" dirty="0" err="1" smtClean="0"/>
              <a:t>Heparán</a:t>
            </a:r>
            <a:r>
              <a:rPr lang="es-ES" sz="3000" dirty="0" smtClean="0"/>
              <a:t> sulfato</a:t>
            </a:r>
          </a:p>
          <a:p>
            <a:pPr marL="609600" indent="-609600">
              <a:lnSpc>
                <a:spcPct val="80000"/>
              </a:lnSpc>
              <a:buFontTx/>
              <a:buAutoNum type="alphaUcPeriod"/>
            </a:pPr>
            <a:r>
              <a:rPr lang="es-ES" sz="3000" dirty="0" err="1" smtClean="0"/>
              <a:t>Condroitín</a:t>
            </a:r>
            <a:r>
              <a:rPr lang="es-ES" sz="3000" dirty="0" smtClean="0"/>
              <a:t> sulfato</a:t>
            </a:r>
          </a:p>
          <a:p>
            <a:pPr marL="609600" indent="-609600">
              <a:lnSpc>
                <a:spcPct val="80000"/>
              </a:lnSpc>
              <a:buFontTx/>
              <a:buAutoNum type="alphaUcPeriod"/>
            </a:pPr>
            <a:r>
              <a:rPr lang="es-ES" sz="3000" dirty="0" err="1" smtClean="0"/>
              <a:t>Dertmatán</a:t>
            </a:r>
            <a:r>
              <a:rPr lang="es-ES" sz="3000" dirty="0" smtClean="0"/>
              <a:t> sulfato</a:t>
            </a:r>
          </a:p>
          <a:p>
            <a:endParaRPr lang="es-ES" dirty="0" smtClean="0"/>
          </a:p>
          <a:p>
            <a:pPr>
              <a:buNone/>
            </a:pPr>
            <a:r>
              <a:rPr lang="es-ES" dirty="0" smtClean="0"/>
              <a:t> </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ANTICOAGULANTES</a:t>
            </a:r>
            <a:endParaRPr lang="es-ES" dirty="0"/>
          </a:p>
        </p:txBody>
      </p:sp>
      <p:sp>
        <p:nvSpPr>
          <p:cNvPr id="3" name="2 Marcador de contenido"/>
          <p:cNvSpPr>
            <a:spLocks noGrp="1"/>
          </p:cNvSpPr>
          <p:nvPr>
            <p:ph idx="1"/>
          </p:nvPr>
        </p:nvSpPr>
        <p:spPr/>
        <p:txBody>
          <a:bodyPr>
            <a:normAutofit fontScale="92500" lnSpcReduction="10000"/>
          </a:bodyPr>
          <a:lstStyle/>
          <a:p>
            <a:pPr marL="609600" indent="-609600" algn="just">
              <a:lnSpc>
                <a:spcPct val="80000"/>
              </a:lnSpc>
              <a:buNone/>
              <a:defRPr/>
            </a:pPr>
            <a:r>
              <a:rPr lang="es-ES" sz="3000" dirty="0" smtClean="0"/>
              <a:t>      2-</a:t>
            </a:r>
            <a:r>
              <a:rPr lang="es-ES" sz="2600" dirty="0" smtClean="0"/>
              <a:t>FÁRMACOS QUE IMPIDEN LA SÍNTESIS HEPÁTICA DE LOS FACTORES DE LA COAGULACIÓN:</a:t>
            </a:r>
          </a:p>
          <a:p>
            <a:pPr marL="609600" indent="-609600" algn="just">
              <a:lnSpc>
                <a:spcPct val="80000"/>
              </a:lnSpc>
              <a:buNone/>
              <a:defRPr/>
            </a:pPr>
            <a:r>
              <a:rPr lang="es-ES" b="1" dirty="0" smtClean="0"/>
              <a:t>   Anticoagulantes orales o antagonistas de la vitamina k: </a:t>
            </a:r>
          </a:p>
          <a:p>
            <a:pPr marL="609600" indent="-609600" algn="just">
              <a:lnSpc>
                <a:spcPct val="80000"/>
              </a:lnSpc>
              <a:buNone/>
              <a:defRPr/>
            </a:pPr>
            <a:r>
              <a:rPr lang="es-ES" b="1" dirty="0" smtClean="0"/>
              <a:t>   </a:t>
            </a:r>
            <a:r>
              <a:rPr lang="es-ES" b="1" dirty="0" err="1" smtClean="0"/>
              <a:t>Dicumarínicos</a:t>
            </a:r>
            <a:r>
              <a:rPr lang="es-ES" b="1" dirty="0" smtClean="0"/>
              <a:t>:</a:t>
            </a:r>
          </a:p>
          <a:p>
            <a:pPr marL="609600" indent="-609600" algn="just">
              <a:lnSpc>
                <a:spcPct val="80000"/>
              </a:lnSpc>
              <a:buNone/>
              <a:defRPr/>
            </a:pPr>
            <a:r>
              <a:rPr lang="es-ES" dirty="0" smtClean="0"/>
              <a:t>        </a:t>
            </a:r>
            <a:r>
              <a:rPr lang="es-ES" dirty="0" err="1" smtClean="0"/>
              <a:t>Warfarina</a:t>
            </a:r>
            <a:endParaRPr lang="es-ES" dirty="0" smtClean="0"/>
          </a:p>
          <a:p>
            <a:pPr marL="609600" indent="-609600" algn="just">
              <a:lnSpc>
                <a:spcPct val="80000"/>
              </a:lnSpc>
              <a:buNone/>
              <a:defRPr/>
            </a:pPr>
            <a:r>
              <a:rPr lang="es-ES" dirty="0" smtClean="0"/>
              <a:t>        </a:t>
            </a:r>
            <a:r>
              <a:rPr lang="es-ES" dirty="0" err="1" smtClean="0"/>
              <a:t>Acenocumarol</a:t>
            </a:r>
            <a:endParaRPr lang="es-ES" dirty="0" smtClean="0"/>
          </a:p>
          <a:p>
            <a:pPr marL="609600" indent="-609600" algn="just">
              <a:lnSpc>
                <a:spcPct val="80000"/>
              </a:lnSpc>
              <a:buNone/>
              <a:defRPr/>
            </a:pPr>
            <a:r>
              <a:rPr lang="es-ES" dirty="0" smtClean="0"/>
              <a:t>        </a:t>
            </a:r>
            <a:r>
              <a:rPr lang="es-ES" dirty="0" err="1" smtClean="0"/>
              <a:t>Dicumarol</a:t>
            </a:r>
            <a:endParaRPr lang="es-ES" dirty="0" smtClean="0"/>
          </a:p>
          <a:p>
            <a:pPr marL="609600" indent="-609600" algn="just">
              <a:lnSpc>
                <a:spcPct val="80000"/>
              </a:lnSpc>
              <a:buNone/>
              <a:defRPr/>
            </a:pPr>
            <a:r>
              <a:rPr lang="es-ES" dirty="0" smtClean="0"/>
              <a:t>        </a:t>
            </a:r>
            <a:r>
              <a:rPr lang="es-ES" dirty="0" err="1" smtClean="0"/>
              <a:t>Biscoumacetato</a:t>
            </a:r>
            <a:r>
              <a:rPr lang="es-ES" dirty="0" smtClean="0"/>
              <a:t> de etilo</a:t>
            </a:r>
          </a:p>
          <a:p>
            <a:pPr marL="609600" indent="-609600" algn="just">
              <a:lnSpc>
                <a:spcPct val="80000"/>
              </a:lnSpc>
              <a:buNone/>
              <a:defRPr/>
            </a:pPr>
            <a:r>
              <a:rPr lang="es-ES" dirty="0" smtClean="0"/>
              <a:t>    </a:t>
            </a:r>
            <a:r>
              <a:rPr lang="es-ES" b="1" dirty="0" err="1" smtClean="0"/>
              <a:t>Indandionas</a:t>
            </a:r>
            <a:r>
              <a:rPr lang="es-ES" b="1" dirty="0" smtClean="0"/>
              <a:t>:</a:t>
            </a:r>
          </a:p>
          <a:p>
            <a:pPr marL="609600" indent="-609600" algn="just">
              <a:lnSpc>
                <a:spcPct val="80000"/>
              </a:lnSpc>
              <a:buNone/>
              <a:defRPr/>
            </a:pPr>
            <a:r>
              <a:rPr lang="es-ES" b="1" dirty="0" smtClean="0"/>
              <a:t>        </a:t>
            </a:r>
            <a:r>
              <a:rPr lang="es-ES" dirty="0" err="1" smtClean="0"/>
              <a:t>Fenindiona</a:t>
            </a:r>
            <a:r>
              <a:rPr lang="es-ES" dirty="0" smtClean="0"/>
              <a:t>, </a:t>
            </a:r>
            <a:r>
              <a:rPr lang="es-ES" dirty="0" err="1" smtClean="0"/>
              <a:t>Difenadiona</a:t>
            </a:r>
            <a:r>
              <a:rPr lang="es-ES" dirty="0" smtClean="0"/>
              <a:t>, </a:t>
            </a:r>
            <a:r>
              <a:rPr lang="es-ES" dirty="0" err="1" smtClean="0"/>
              <a:t>Anisindiona</a:t>
            </a:r>
            <a:r>
              <a:rPr lang="es-ES" dirty="0" smtClean="0"/>
              <a:t>.</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HEPARINA</a:t>
            </a:r>
            <a:endParaRPr lang="es-ES" dirty="0"/>
          </a:p>
        </p:txBody>
      </p:sp>
      <p:sp>
        <p:nvSpPr>
          <p:cNvPr id="3" name="2 Marcador de contenido"/>
          <p:cNvSpPr>
            <a:spLocks noGrp="1"/>
          </p:cNvSpPr>
          <p:nvPr>
            <p:ph idx="1"/>
          </p:nvPr>
        </p:nvSpPr>
        <p:spPr/>
        <p:txBody>
          <a:bodyPr/>
          <a:lstStyle/>
          <a:p>
            <a:pPr algn="just"/>
            <a:r>
              <a:rPr lang="es-ES" dirty="0" smtClean="0"/>
              <a:t>Fue descubierta en 1916 por un estudiante de medicina mientras investigaba la naturaleza de  </a:t>
            </a:r>
            <a:r>
              <a:rPr lang="es-ES" dirty="0" err="1" smtClean="0"/>
              <a:t>procoagulantes</a:t>
            </a:r>
            <a:r>
              <a:rPr lang="es-ES" dirty="0" smtClean="0"/>
              <a:t> solubles en éter, lo denominó así por su abundancia en el hígado.</a:t>
            </a:r>
          </a:p>
          <a:p>
            <a:pPr algn="just"/>
            <a:r>
              <a:rPr lang="es-ES" dirty="0" smtClean="0"/>
              <a:t>Es un </a:t>
            </a:r>
            <a:r>
              <a:rPr lang="es-ES" dirty="0" err="1" smtClean="0"/>
              <a:t>glucosaminoglucano</a:t>
            </a:r>
            <a:r>
              <a:rPr lang="es-ES" dirty="0" smtClean="0"/>
              <a:t> que se encuentra en los gránulos secretores de las células cebadas. </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HEPARINA</a:t>
            </a:r>
            <a:endParaRPr lang="es-ES" dirty="0"/>
          </a:p>
        </p:txBody>
      </p:sp>
      <p:sp>
        <p:nvSpPr>
          <p:cNvPr id="3" name="2 Marcador de contenido"/>
          <p:cNvSpPr>
            <a:spLocks noGrp="1"/>
          </p:cNvSpPr>
          <p:nvPr>
            <p:ph idx="1"/>
          </p:nvPr>
        </p:nvSpPr>
        <p:spPr/>
        <p:txBody>
          <a:bodyPr/>
          <a:lstStyle/>
          <a:p>
            <a:pPr algn="just"/>
            <a:r>
              <a:rPr lang="es-ES" b="1" dirty="0" smtClean="0"/>
              <a:t>Mecanismo de acción:</a:t>
            </a:r>
            <a:r>
              <a:rPr lang="es-ES" dirty="0" smtClean="0"/>
              <a:t> El mecanismo de está mediado por un componente endógeno del plasma denominado </a:t>
            </a:r>
            <a:r>
              <a:rPr lang="es-ES" dirty="0" err="1" smtClean="0"/>
              <a:t>cofactor</a:t>
            </a:r>
            <a:r>
              <a:rPr lang="es-ES" dirty="0" smtClean="0"/>
              <a:t> de heparina (</a:t>
            </a:r>
            <a:r>
              <a:rPr lang="es-ES" dirty="0" err="1" smtClean="0"/>
              <a:t>antitrombinaIII</a:t>
            </a:r>
            <a:r>
              <a:rPr lang="es-ES" dirty="0" smtClean="0"/>
              <a:t>), esta última inhibe con rapidez la trombina solo en presencia de la heparina, y otros factores de la coagulación </a:t>
            </a:r>
            <a:r>
              <a:rPr lang="es-ES" dirty="0" err="1" smtClean="0"/>
              <a:t>Xa</a:t>
            </a:r>
            <a:r>
              <a:rPr lang="es-ES" dirty="0" smtClean="0"/>
              <a:t>, </a:t>
            </a:r>
            <a:r>
              <a:rPr lang="es-ES" dirty="0" err="1" smtClean="0"/>
              <a:t>IXa</a:t>
            </a:r>
            <a:r>
              <a:rPr lang="es-ES" dirty="0" smtClean="0"/>
              <a:t>, </a:t>
            </a:r>
            <a:r>
              <a:rPr lang="es-ES" dirty="0" err="1" smtClean="0"/>
              <a:t>XIa</a:t>
            </a:r>
            <a:r>
              <a:rPr lang="es-ES" dirty="0" smtClean="0"/>
              <a:t>, </a:t>
            </a:r>
            <a:r>
              <a:rPr lang="es-ES" dirty="0" err="1" smtClean="0"/>
              <a:t>XIIa</a:t>
            </a:r>
            <a:r>
              <a:rPr lang="es-ES" dirty="0" smtClean="0"/>
              <a:t> y </a:t>
            </a:r>
            <a:r>
              <a:rPr lang="es-ES" dirty="0" err="1" smtClean="0"/>
              <a:t>calicreina</a:t>
            </a:r>
            <a:r>
              <a:rPr lang="es-ES" dirty="0" smtClean="0"/>
              <a:t>, ella es un sustrato suicida. </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Efectos diversos</a:t>
            </a:r>
            <a:endParaRPr lang="es-ES" dirty="0"/>
          </a:p>
        </p:txBody>
      </p:sp>
      <p:sp>
        <p:nvSpPr>
          <p:cNvPr id="3" name="2 Marcador de contenido"/>
          <p:cNvSpPr>
            <a:spLocks noGrp="1"/>
          </p:cNvSpPr>
          <p:nvPr>
            <p:ph idx="1"/>
          </p:nvPr>
        </p:nvSpPr>
        <p:spPr/>
        <p:txBody>
          <a:bodyPr>
            <a:normAutofit/>
          </a:bodyPr>
          <a:lstStyle/>
          <a:p>
            <a:pPr algn="just"/>
            <a:r>
              <a:rPr lang="es-ES" dirty="0" smtClean="0"/>
              <a:t>Prolongación del tiempo de sangrado.</a:t>
            </a:r>
          </a:p>
          <a:p>
            <a:pPr algn="just"/>
            <a:r>
              <a:rPr lang="es-ES" dirty="0" smtClean="0"/>
              <a:t>La heparina limpia el plasma </a:t>
            </a:r>
            <a:r>
              <a:rPr lang="es-ES" dirty="0" err="1" smtClean="0"/>
              <a:t>lipémico</a:t>
            </a:r>
            <a:r>
              <a:rPr lang="es-ES" dirty="0" smtClean="0"/>
              <a:t> al causar la liberación de la </a:t>
            </a:r>
            <a:r>
              <a:rPr lang="es-ES" dirty="0" err="1" smtClean="0"/>
              <a:t>lipoproteínlipasa</a:t>
            </a:r>
            <a:r>
              <a:rPr lang="es-ES" dirty="0" smtClean="0"/>
              <a:t> hacia la circulación.</a:t>
            </a:r>
          </a:p>
          <a:p>
            <a:pPr algn="just"/>
            <a:r>
              <a:rPr lang="es-ES" dirty="0" smtClean="0"/>
              <a:t>La heparina potencia el efecto favorecedor del crecimiento del (</a:t>
            </a:r>
            <a:r>
              <a:rPr lang="es-ES" dirty="0" err="1" smtClean="0"/>
              <a:t>aFGF</a:t>
            </a:r>
            <a:r>
              <a:rPr lang="es-ES" dirty="0" smtClean="0"/>
              <a:t>) factor del crecimiento de fibroblasto </a:t>
            </a:r>
            <a:r>
              <a:rPr lang="es-ES" dirty="0" err="1" smtClean="0"/>
              <a:t>acídico</a:t>
            </a:r>
            <a:r>
              <a:rPr lang="es-E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1036</Words>
  <PresentationFormat>Presentación en pantalla (4:3)</PresentationFormat>
  <Paragraphs>92</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ANTICOAGULANTES</vt:lpstr>
      <vt:lpstr>Anticoagulantes</vt:lpstr>
      <vt:lpstr>Trombosis</vt:lpstr>
      <vt:lpstr>Mecanismos anticoagulantes naturales </vt:lpstr>
      <vt:lpstr>ANTICOAGULANTES</vt:lpstr>
      <vt:lpstr>ANTICOAGULANTES</vt:lpstr>
      <vt:lpstr>HEPARINA</vt:lpstr>
      <vt:lpstr>HEPARINA</vt:lpstr>
      <vt:lpstr>Efectos diversos</vt:lpstr>
      <vt:lpstr>Farmacocinética</vt:lpstr>
      <vt:lpstr>Efectos adversos</vt:lpstr>
      <vt:lpstr>Uso de la protamina</vt:lpstr>
      <vt:lpstr>Efectos adversos de la protamina</vt:lpstr>
      <vt:lpstr>Usos de la heparina no fraccionada</vt:lpstr>
      <vt:lpstr>Anticoagulantes orales</vt:lpstr>
      <vt:lpstr>Farmacocinética</vt:lpstr>
      <vt:lpstr>Interacciones</vt:lpstr>
      <vt:lpstr>Interacciones</vt:lpstr>
      <vt:lpstr>Toxicidad</vt:lpstr>
      <vt:lpstr>Otros anticoagulantes orales</vt:lpstr>
      <vt:lpstr>Otros anticoagulantes orales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Yeleneis</dc:creator>
  <cp:lastModifiedBy>Toshiba</cp:lastModifiedBy>
  <cp:revision>34</cp:revision>
  <dcterms:created xsi:type="dcterms:W3CDTF">2017-04-13T14:26:32Z</dcterms:created>
  <dcterms:modified xsi:type="dcterms:W3CDTF">2018-04-12T08:41:53Z</dcterms:modified>
</cp:coreProperties>
</file>