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68" r:id="rId3"/>
    <p:sldId id="269" r:id="rId4"/>
    <p:sldId id="270" r:id="rId5"/>
    <p:sldId id="271" r:id="rId6"/>
    <p:sldId id="273" r:id="rId7"/>
    <p:sldId id="272" r:id="rId8"/>
    <p:sldId id="257" r:id="rId9"/>
    <p:sldId id="265" r:id="rId10"/>
    <p:sldId id="276" r:id="rId11"/>
    <p:sldId id="274" r:id="rId12"/>
    <p:sldId id="266" r:id="rId13"/>
    <p:sldId id="275" r:id="rId14"/>
    <p:sldId id="259" r:id="rId15"/>
    <p:sldId id="261" r:id="rId16"/>
    <p:sldId id="267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FF83F-535F-4971-9503-F90018E1A57E}" type="datetimeFigureOut">
              <a:rPr lang="es-ES" smtClean="0"/>
              <a:pPr/>
              <a:t>10/05/2017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3C1DD-1F7E-40E6-90D8-73B808BD4BB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E0E7CD-4D6C-4ADF-B7CE-596C2FA88EE3}" type="slidenum">
              <a:rPr lang="es-ES"/>
              <a:pPr/>
              <a:t>10</a:t>
            </a:fld>
            <a:endParaRPr lang="es-ES"/>
          </a:p>
        </p:txBody>
      </p:sp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85D2080-1016-4285-BF78-DCFF99028BEB}" type="slidenum">
              <a:rPr lang="es-ES" sz="1200">
                <a:latin typeface="Times New Roman" pitchFamily="18" charset="0"/>
              </a:rPr>
              <a:pPr algn="r"/>
              <a:t>10</a:t>
            </a:fld>
            <a:endParaRPr lang="es-ES" sz="120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74688"/>
            <a:ext cx="4497388" cy="3373437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271963"/>
            <a:ext cx="5029200" cy="4048125"/>
          </a:xfrm>
        </p:spPr>
        <p:txBody>
          <a:bodyPr/>
          <a:lstStyle/>
          <a:p>
            <a:r>
              <a:rPr lang="es-ES" dirty="0">
                <a:cs typeface="Arial" charset="0"/>
              </a:rPr>
              <a:t>Tanto en prevención primaria como secundaria, el beneficio que conferían las </a:t>
            </a:r>
            <a:r>
              <a:rPr lang="es-ES" dirty="0" err="1">
                <a:cs typeface="Arial" charset="0"/>
              </a:rPr>
              <a:t>estatinas</a:t>
            </a:r>
            <a:r>
              <a:rPr lang="es-ES" dirty="0">
                <a:cs typeface="Arial" charset="0"/>
              </a:rPr>
              <a:t> en la reducción del riesgo de mortalidad de causa cardíaca y de enfermedades cardiovasculares, como el infarto de miocardio y el accidente </a:t>
            </a:r>
            <a:r>
              <a:rPr lang="es-ES" dirty="0" err="1">
                <a:cs typeface="Arial" charset="0"/>
              </a:rPr>
              <a:t>cerebrovascular</a:t>
            </a:r>
            <a:r>
              <a:rPr lang="es-ES" dirty="0">
                <a:cs typeface="Arial" charset="0"/>
              </a:rPr>
              <a:t>, era demasiado importante como para ser atribuido solamente a la acción </a:t>
            </a:r>
            <a:r>
              <a:rPr lang="es-ES" dirty="0" err="1">
                <a:cs typeface="Arial" charset="0"/>
              </a:rPr>
              <a:t>hipolipemiante</a:t>
            </a:r>
            <a:r>
              <a:rPr lang="es-ES" dirty="0">
                <a:cs typeface="Arial" charset="0"/>
              </a:rPr>
              <a:t> de éstos fármacos. Es así que se empezaron a investigar los efectos cardiovasculares de las </a:t>
            </a:r>
            <a:r>
              <a:rPr lang="es-ES" dirty="0" err="1">
                <a:cs typeface="Arial" charset="0"/>
              </a:rPr>
              <a:t>estatinas</a:t>
            </a:r>
            <a:r>
              <a:rPr lang="es-ES" dirty="0">
                <a:cs typeface="Arial" charset="0"/>
              </a:rPr>
              <a:t> no siempre derivados de su acción </a:t>
            </a:r>
            <a:r>
              <a:rPr lang="es-ES" dirty="0" err="1">
                <a:cs typeface="Arial" charset="0"/>
              </a:rPr>
              <a:t>hipolipemiante</a:t>
            </a:r>
            <a:r>
              <a:rPr lang="es-ES" dirty="0">
                <a:cs typeface="Arial" charset="0"/>
              </a:rPr>
              <a:t>.</a:t>
            </a:r>
            <a:endParaRPr lang="es-ES_tradnl" dirty="0">
              <a:cs typeface="Times New Roman" pitchFamily="18" charset="0"/>
            </a:endParaRPr>
          </a:p>
          <a:p>
            <a:r>
              <a:rPr lang="es-ES" dirty="0">
                <a:cs typeface="Times New Roman" pitchFamily="18" charset="0"/>
              </a:rPr>
              <a:t>La peculiar historia de las </a:t>
            </a:r>
            <a:r>
              <a:rPr lang="es-ES" dirty="0" err="1">
                <a:cs typeface="Times New Roman" pitchFamily="18" charset="0"/>
              </a:rPr>
              <a:t>estatinas</a:t>
            </a:r>
            <a:r>
              <a:rPr lang="es-ES" dirty="0">
                <a:cs typeface="Times New Roman" pitchFamily="18" charset="0"/>
              </a:rPr>
              <a:t> se asemeja a la biografía de otros muchos medicamentos que hoy están en el mercado y que han sido redescubiertos con el tiempo. </a:t>
            </a:r>
            <a:br>
              <a:rPr lang="es-ES" dirty="0">
                <a:cs typeface="Times New Roman" pitchFamily="18" charset="0"/>
              </a:rPr>
            </a:br>
            <a:r>
              <a:rPr lang="es-ES" dirty="0">
                <a:cs typeface="Times New Roman" pitchFamily="18" charset="0"/>
              </a:rPr>
              <a:t>Un fármaco para la tensión arterial elevada que ayuda a crecer el pelo (</a:t>
            </a:r>
            <a:r>
              <a:rPr lang="es-ES" dirty="0" err="1">
                <a:cs typeface="Times New Roman" pitchFamily="18" charset="0"/>
              </a:rPr>
              <a:t>minoxidil</a:t>
            </a:r>
            <a:r>
              <a:rPr lang="es-ES" dirty="0">
                <a:cs typeface="Times New Roman" pitchFamily="18" charset="0"/>
              </a:rPr>
              <a:t>); unos antibióticos (las tetraciclinas) que, además, tienen efectos beneficiosos en la artritis reumatoide y la estrella, aspirina, un producto contra el dolor que reduce la inflamación, el riesgo de infarto y, probablemente, disminuya las probabilidades de padecer ciertos tipos de cáncer. </a:t>
            </a:r>
            <a:endParaRPr lang="es-MX" dirty="0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5FF712-17E0-456C-9BD7-DB518FC81762}" type="slidenum">
              <a:rPr lang="es-ES"/>
              <a:pPr/>
              <a:t>12</a:t>
            </a:fld>
            <a:endParaRPr lang="es-ES"/>
          </a:p>
        </p:txBody>
      </p:sp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10D708E-274A-433A-81DC-65213BBE0EA9}" type="slidenum">
              <a:rPr lang="es-ES" sz="1200">
                <a:latin typeface="Times New Roman" pitchFamily="18" charset="0"/>
              </a:rPr>
              <a:pPr algn="r"/>
              <a:t>12</a:t>
            </a:fld>
            <a:endParaRPr lang="es-ES" sz="1200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74688"/>
            <a:ext cx="4497388" cy="3373437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271963"/>
            <a:ext cx="5029200" cy="4048125"/>
          </a:xfrm>
        </p:spPr>
        <p:txBody>
          <a:bodyPr/>
          <a:lstStyle/>
          <a:p>
            <a:r>
              <a:rPr lang="es-ES">
                <a:cs typeface="Arial" charset="0"/>
              </a:rPr>
              <a:t>Tanto en prevención primaria como secundaria, el beneficio que conferían las estatinas en la reducción del riesgo de mortalidad de causa cardíaca y de enfermedades cardiovasculares, como el infarto de miocardio y el accidente cerebrovascular, era demasiado importante como para ser atribuido solamente a la acción hipolipemiante de éstos fármacos. Es así que se empezaron a investigar los efectos cardiovasculares de las estatinas no siempre derivados de su acción hipolipemiante.</a:t>
            </a:r>
            <a:endParaRPr lang="es-ES_tradnl">
              <a:cs typeface="Times New Roman" pitchFamily="18" charset="0"/>
            </a:endParaRPr>
          </a:p>
          <a:p>
            <a:r>
              <a:rPr lang="es-ES">
                <a:cs typeface="Times New Roman" pitchFamily="18" charset="0"/>
              </a:rPr>
              <a:t>La peculiar historia de las estatinas se asemeja a la biografía de otros muchos medicamentos que hoy están en el mercado y que han sido redescubiertos con el tiempo. </a:t>
            </a:r>
            <a:br>
              <a:rPr lang="es-ES">
                <a:cs typeface="Times New Roman" pitchFamily="18" charset="0"/>
              </a:rPr>
            </a:br>
            <a:r>
              <a:rPr lang="es-ES">
                <a:cs typeface="Times New Roman" pitchFamily="18" charset="0"/>
              </a:rPr>
              <a:t>Un fármaco para la tensión arterial elevada que ayuda a crecer el pelo (minoxidil); unos antibióticos (las tetraciclinas) que, además, tienen efectos beneficiosos en la artritis reumatoide y la estrella, aspirina, un producto contra el dolor que reduce la inflamación, el riesgo de infarto y, probablemente, disminuya las probabilidades de padecer ciertos tipos de cáncer. </a:t>
            </a:r>
            <a:endParaRPr lang="es-MX"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10/05/2017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10/05/2017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10/05/2017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10/05/2017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10/05/2017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10/05/2017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10/05/2017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10/05/2017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10/05/2017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FÁRMACOS QUE AFECTAN EL SISTEMA FIBRINOLÍTICO</a:t>
            </a:r>
            <a:r>
              <a:rPr lang="es-MX" sz="6000" b="1" dirty="0" smtClean="0"/>
              <a:t>.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Line 3"/>
          <p:cNvSpPr>
            <a:spLocks noChangeShapeType="1"/>
          </p:cNvSpPr>
          <p:nvPr/>
        </p:nvSpPr>
        <p:spPr bwMode="auto">
          <a:xfrm>
            <a:off x="1600200" y="533400"/>
            <a:ext cx="7086600" cy="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4724400" y="1828800"/>
            <a:ext cx="18049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800" b="1">
                <a:solidFill>
                  <a:schemeClr val="hlink"/>
                </a:solidFill>
              </a:rPr>
              <a:t>      </a:t>
            </a:r>
            <a:endParaRPr lang="es-ES" sz="2800" b="1">
              <a:solidFill>
                <a:schemeClr val="hlink"/>
              </a:solidFill>
            </a:endParaRP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669925" y="2362200"/>
            <a:ext cx="2606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800" b="1">
                <a:solidFill>
                  <a:schemeClr val="hlink"/>
                </a:solidFill>
                <a:latin typeface="Times New Roman" pitchFamily="18" charset="0"/>
              </a:rPr>
              <a:t>  </a:t>
            </a:r>
            <a:endParaRPr lang="es-ES" sz="2800" b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1447800" y="0"/>
            <a:ext cx="632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4000" b="1" dirty="0">
                <a:solidFill>
                  <a:schemeClr val="tx2"/>
                </a:solidFill>
              </a:rPr>
              <a:t>ESTREPTOKINASA</a:t>
            </a: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228600" y="601663"/>
            <a:ext cx="8763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buFontTx/>
              <a:buChar char="•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Es una sustancia fuertemente antigénica por provenir del estreptococo. </a:t>
            </a:r>
          </a:p>
          <a:p>
            <a:pPr>
              <a:buFontTx/>
              <a:buChar char="•"/>
            </a:pPr>
            <a:endParaRPr lang="es-MX" dirty="0"/>
          </a:p>
          <a:p>
            <a:pPr algn="just">
              <a:buFontTx/>
              <a:buChar char="•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Actúa de forma indirecta al formar un complejo con el plasminógeno lo que aumenta considerablemente el paso de plasminógeno a plasmina.  </a:t>
            </a: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endParaRPr lang="es-MX" dirty="0"/>
          </a:p>
          <a:p>
            <a:pPr algn="just">
              <a:buFontTx/>
              <a:buChar char="•"/>
            </a:pPr>
            <a:r>
              <a:rPr lang="es-MX" sz="2400" dirty="0">
                <a:latin typeface="Arial" pitchFamily="34" charset="0"/>
                <a:cs typeface="Arial" pitchFamily="34" charset="0"/>
              </a:rPr>
              <a:t>Produce un estado de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fibrinólisis 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sistémica. </a:t>
            </a:r>
          </a:p>
          <a:p>
            <a:endParaRPr lang="es-MX" dirty="0"/>
          </a:p>
          <a:p>
            <a:pPr algn="just">
              <a:buFontTx/>
              <a:buChar char="•"/>
            </a:pPr>
            <a:r>
              <a:rPr lang="es-MX" sz="2400" dirty="0">
                <a:latin typeface="Arial" pitchFamily="34" charset="0"/>
                <a:cs typeface="Arial" pitchFamily="34" charset="0"/>
              </a:rPr>
              <a:t>Produce trastornos de la coagulación por alrededor de 24 horas después de su administración, pero no origina muchos riesgos de sangramiento por la brevedad de su acción.</a:t>
            </a:r>
          </a:p>
          <a:p>
            <a:endParaRPr lang="es-ES" dirty="0"/>
          </a:p>
          <a:p>
            <a:pPr algn="just">
              <a:buFontTx/>
              <a:buChar char="•"/>
            </a:pPr>
            <a:r>
              <a:rPr lang="es-MX" sz="2400" dirty="0">
                <a:latin typeface="Arial" pitchFamily="34" charset="0"/>
                <a:cs typeface="Arial" pitchFamily="34" charset="0"/>
              </a:rPr>
              <a:t>Tiene una vida media de 20 minutos y se administra por vía EV en dosis de 1,5 millones de UI durante 60 minutos en el tratamiento del infarto agudo del miocardio.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</p:spPr>
        <p:txBody>
          <a:bodyPr>
            <a:normAutofit/>
          </a:bodyPr>
          <a:lstStyle/>
          <a:p>
            <a:pPr algn="ctr"/>
            <a:r>
              <a:rPr lang="es-ES" sz="2400" dirty="0" smtClean="0"/>
              <a:t>Fibrinolíticos o </a:t>
            </a:r>
            <a:r>
              <a:rPr lang="es-ES" sz="2400" dirty="0" err="1" smtClean="0"/>
              <a:t>trombolíticos</a:t>
            </a:r>
            <a:r>
              <a:rPr lang="es-ES" sz="2400" dirty="0" smtClean="0"/>
              <a:t>. Diferencias entre estreptoquinasa y t-</a:t>
            </a:r>
            <a:r>
              <a:rPr lang="es-ES" sz="2400" dirty="0" err="1" smtClean="0"/>
              <a:t>pa</a:t>
            </a:r>
            <a:r>
              <a:rPr lang="es-ES" sz="2400" dirty="0" smtClean="0"/>
              <a:t>  </a:t>
            </a:r>
            <a:endParaRPr lang="es-ES" sz="2400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 smtClean="0"/>
              <a:t>Estreptoquinasa</a:t>
            </a:r>
          </a:p>
          <a:p>
            <a:pPr algn="just"/>
            <a:r>
              <a:rPr lang="es-ES" dirty="0" smtClean="0"/>
              <a:t>Activador inespecífico del plasminógeno(unido y circulante), mayor riesgo de efecto lítico sistémico.</a:t>
            </a:r>
          </a:p>
          <a:p>
            <a:pPr algn="just"/>
            <a:r>
              <a:rPr lang="es-ES" dirty="0" smtClean="0"/>
              <a:t>Formación de anticuerpos contra la sustancia.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t- PA</a:t>
            </a:r>
            <a:endParaRPr lang="es-ES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428596" y="1357298"/>
          <a:ext cx="8286808" cy="5227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4143404"/>
              </a:tblGrid>
              <a:tr h="862545">
                <a:tc>
                  <a:txBody>
                    <a:bodyPr/>
                    <a:lstStyle/>
                    <a:p>
                      <a:r>
                        <a:rPr lang="es-ES" sz="2400" dirty="0" smtClean="0"/>
                        <a:t>Estreptoquinasa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t-PA</a:t>
                      </a:r>
                      <a:endParaRPr lang="es-ES" dirty="0"/>
                    </a:p>
                  </a:txBody>
                  <a:tcPr/>
                </a:tc>
              </a:tr>
              <a:tr h="862545">
                <a:tc>
                  <a:txBody>
                    <a:bodyPr/>
                    <a:lstStyle/>
                    <a:p>
                      <a:r>
                        <a:rPr lang="es-ES" dirty="0" smtClean="0"/>
                        <a:t>Activador inespecífico del </a:t>
                      </a:r>
                      <a:r>
                        <a:rPr lang="es-ES" dirty="0" err="1" smtClean="0"/>
                        <a:t>plasminógenos</a:t>
                      </a:r>
                      <a:r>
                        <a:rPr lang="es-ES" dirty="0" smtClean="0"/>
                        <a:t> (unido  y circulante) , mayor riesgo de efecto lítico sistémico.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Se une selectivamente al plasminógeno</a:t>
                      </a:r>
                      <a:r>
                        <a:rPr lang="es-ES" baseline="0" dirty="0" smtClean="0"/>
                        <a:t>  unido a fibrina (selectivo del coágulo), menor riesgo de efecto lítico sistémico.</a:t>
                      </a:r>
                      <a:endParaRPr lang="es-ES" dirty="0"/>
                    </a:p>
                  </a:txBody>
                  <a:tcPr/>
                </a:tc>
              </a:tr>
              <a:tr h="862545">
                <a:tc>
                  <a:txBody>
                    <a:bodyPr/>
                    <a:lstStyle/>
                    <a:p>
                      <a:r>
                        <a:rPr lang="es-ES" dirty="0" smtClean="0"/>
                        <a:t>Formación de anticuerpos contra la sustancia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r>
                        <a:rPr lang="es-ES" dirty="0" smtClean="0"/>
                        <a:t>                           -------</a:t>
                      </a:r>
                      <a:endParaRPr lang="es-ES" dirty="0"/>
                    </a:p>
                  </a:txBody>
                  <a:tcPr/>
                </a:tc>
              </a:tr>
              <a:tr h="862545">
                <a:tc>
                  <a:txBody>
                    <a:bodyPr/>
                    <a:lstStyle/>
                    <a:p>
                      <a:r>
                        <a:rPr lang="es-ES" dirty="0" smtClean="0"/>
                        <a:t>Vida media de 12 a 18 minutos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Vida media de 2 a 6 minutos</a:t>
                      </a:r>
                      <a:endParaRPr lang="es-ES" dirty="0"/>
                    </a:p>
                  </a:txBody>
                  <a:tcPr/>
                </a:tc>
              </a:tr>
              <a:tr h="862545">
                <a:tc>
                  <a:txBody>
                    <a:bodyPr/>
                    <a:lstStyle/>
                    <a:p>
                      <a:r>
                        <a:rPr lang="es-ES" dirty="0" smtClean="0"/>
                        <a:t>          </a:t>
                      </a:r>
                    </a:p>
                    <a:p>
                      <a:r>
                        <a:rPr lang="es-ES" dirty="0" smtClean="0"/>
                        <a:t>                               --------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Requiere la administración  posterior de heparina</a:t>
                      </a:r>
                      <a:endParaRPr lang="es-ES" dirty="0"/>
                    </a:p>
                  </a:txBody>
                  <a:tcPr/>
                </a:tc>
              </a:tr>
              <a:tr h="862545">
                <a:tc>
                  <a:txBody>
                    <a:bodyPr/>
                    <a:lstStyle/>
                    <a:p>
                      <a:r>
                        <a:rPr lang="es-ES" dirty="0" smtClean="0"/>
                        <a:t>Mayor</a:t>
                      </a:r>
                      <a:r>
                        <a:rPr lang="es-ES" baseline="0" dirty="0" smtClean="0"/>
                        <a:t> frecuencia de reacciones adversas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r>
                        <a:rPr lang="es-ES" dirty="0" smtClean="0"/>
                        <a:t>                         ---------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1338263" cy="1447800"/>
          </a:xfrm>
          <a:prstGeom prst="rect">
            <a:avLst/>
          </a:prstGeom>
          <a:noFill/>
          <a:ln w="57150" cmpd="thickThin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87043" name="Line 3"/>
          <p:cNvSpPr>
            <a:spLocks noChangeShapeType="1"/>
          </p:cNvSpPr>
          <p:nvPr/>
        </p:nvSpPr>
        <p:spPr bwMode="auto">
          <a:xfrm>
            <a:off x="1600200" y="533400"/>
            <a:ext cx="7086600" cy="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87044" name="Line 4"/>
          <p:cNvSpPr>
            <a:spLocks noChangeShapeType="1"/>
          </p:cNvSpPr>
          <p:nvPr/>
        </p:nvSpPr>
        <p:spPr bwMode="auto">
          <a:xfrm>
            <a:off x="457200" y="2362200"/>
            <a:ext cx="0" cy="41148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87045" name="Line 5"/>
          <p:cNvSpPr>
            <a:spLocks noChangeShapeType="1"/>
          </p:cNvSpPr>
          <p:nvPr/>
        </p:nvSpPr>
        <p:spPr bwMode="auto">
          <a:xfrm>
            <a:off x="457200" y="6477000"/>
            <a:ext cx="8229600" cy="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87046" name="Line 6"/>
          <p:cNvSpPr>
            <a:spLocks noChangeShapeType="1"/>
          </p:cNvSpPr>
          <p:nvPr/>
        </p:nvSpPr>
        <p:spPr bwMode="auto">
          <a:xfrm flipV="1">
            <a:off x="8686800" y="533400"/>
            <a:ext cx="0" cy="59436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 sz="2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4724400" y="1828800"/>
            <a:ext cx="18049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800" b="1">
                <a:solidFill>
                  <a:schemeClr val="hlink"/>
                </a:solidFill>
              </a:rPr>
              <a:t>      </a:t>
            </a:r>
            <a:endParaRPr lang="es-ES" sz="2800" b="1">
              <a:solidFill>
                <a:schemeClr val="hlink"/>
              </a:solidFill>
            </a:endParaRP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669925" y="2362200"/>
            <a:ext cx="2606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800" b="1">
                <a:solidFill>
                  <a:schemeClr val="hlink"/>
                </a:solidFill>
                <a:latin typeface="Times New Roman" pitchFamily="18" charset="0"/>
              </a:rPr>
              <a:t>  </a:t>
            </a:r>
            <a:endParaRPr lang="es-ES" sz="2800" b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7049" name="WordArt 9"/>
          <p:cNvSpPr>
            <a:spLocks noChangeArrowheads="1" noChangeShapeType="1" noTextEdit="1"/>
          </p:cNvSpPr>
          <p:nvPr/>
        </p:nvSpPr>
        <p:spPr bwMode="auto">
          <a:xfrm>
            <a:off x="1981200" y="533400"/>
            <a:ext cx="6067425" cy="1233488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s-ES" sz="3600" kern="10" dirty="0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USOS DE LOS FIBRINOLÍTICOS</a:t>
            </a:r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762000" y="2667000"/>
            <a:ext cx="754380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s-MX" sz="2800" b="1" dirty="0" err="1" smtClean="0"/>
              <a:t>Trombolisis</a:t>
            </a:r>
            <a:r>
              <a:rPr lang="es-MX" sz="2800" b="1" dirty="0" smtClean="0"/>
              <a:t>  en </a:t>
            </a:r>
            <a:r>
              <a:rPr lang="es-MX" sz="2800" b="1" dirty="0"/>
              <a:t>el infarto agudo del miocardio (IAM). </a:t>
            </a:r>
          </a:p>
          <a:p>
            <a:pPr>
              <a:buFontTx/>
              <a:buChar char="•"/>
            </a:pPr>
            <a:r>
              <a:rPr lang="es-MX" sz="2800" b="1" dirty="0" err="1"/>
              <a:t>Tromboembolismo</a:t>
            </a:r>
            <a:r>
              <a:rPr lang="es-MX" sz="2800" b="1" dirty="0"/>
              <a:t> pulmonar </a:t>
            </a:r>
          </a:p>
          <a:p>
            <a:pPr>
              <a:buFontTx/>
              <a:buChar char="•"/>
            </a:pPr>
            <a:r>
              <a:rPr lang="es-MX" sz="2800" b="1" dirty="0"/>
              <a:t>Trombosis venosas profundas.</a:t>
            </a:r>
            <a:r>
              <a:rPr lang="es-MX" sz="2800" dirty="0"/>
              <a:t> </a:t>
            </a:r>
          </a:p>
          <a:p>
            <a:endParaRPr lang="es-MX" sz="2800" dirty="0"/>
          </a:p>
          <a:p>
            <a:pPr algn="just"/>
            <a:r>
              <a:rPr lang="es-MX" sz="2400" dirty="0" smtClean="0">
                <a:solidFill>
                  <a:srgbClr val="FF0000"/>
                </a:solidFill>
              </a:rPr>
              <a:t>  REQUIERE </a:t>
            </a:r>
            <a:r>
              <a:rPr lang="es-MX" sz="2400" dirty="0">
                <a:solidFill>
                  <a:srgbClr val="FF0000"/>
                </a:solidFill>
              </a:rPr>
              <a:t>OTROS ensayos clínicos apropiados</a:t>
            </a:r>
            <a:r>
              <a:rPr lang="es-MX" sz="2400" dirty="0">
                <a:solidFill>
                  <a:srgbClr val="0000FF"/>
                </a:solidFill>
              </a:rPr>
              <a:t>: </a:t>
            </a:r>
          </a:p>
          <a:p>
            <a:pPr>
              <a:buFontTx/>
              <a:buChar char="•"/>
            </a:pPr>
            <a:r>
              <a:rPr lang="es-MX" sz="2800" dirty="0">
                <a:solidFill>
                  <a:srgbClr val="0000FF"/>
                </a:solidFill>
              </a:rPr>
              <a:t> USO en isquemia arterial periférica. </a:t>
            </a:r>
          </a:p>
          <a:p>
            <a:pPr>
              <a:buFontTx/>
              <a:buChar char="•"/>
            </a:pPr>
            <a:r>
              <a:rPr lang="es-MX" sz="2800" dirty="0" smtClean="0">
                <a:solidFill>
                  <a:srgbClr val="0000FF"/>
                </a:solidFill>
              </a:rPr>
              <a:t> Accidentes </a:t>
            </a:r>
            <a:r>
              <a:rPr lang="es-MX" sz="2800" dirty="0" err="1">
                <a:solidFill>
                  <a:srgbClr val="0000FF"/>
                </a:solidFill>
              </a:rPr>
              <a:t>cerebrovasculares</a:t>
            </a:r>
            <a:r>
              <a:rPr lang="es-MX" sz="2800" dirty="0">
                <a:solidFill>
                  <a:srgbClr val="0000FF"/>
                </a:solidFill>
              </a:rPr>
              <a:t>.</a:t>
            </a:r>
          </a:p>
          <a:p>
            <a:pPr>
              <a:buFontTx/>
              <a:buChar char="•"/>
            </a:pPr>
            <a:r>
              <a:rPr lang="es-MX" sz="2800" dirty="0" smtClean="0">
                <a:solidFill>
                  <a:srgbClr val="0000FF"/>
                </a:solidFill>
              </a:rPr>
              <a:t> Hemorragias </a:t>
            </a:r>
            <a:r>
              <a:rPr lang="es-MX" sz="2800" dirty="0">
                <a:solidFill>
                  <a:srgbClr val="0000FF"/>
                </a:solidFill>
              </a:rPr>
              <a:t>oculares.</a:t>
            </a:r>
            <a:endParaRPr lang="es-E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EFECTOS ADVERSOS de los fibrinolíticos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b="1" dirty="0" smtClean="0"/>
              <a:t>Sangrado</a:t>
            </a:r>
          </a:p>
          <a:p>
            <a:pPr algn="just"/>
            <a:r>
              <a:rPr lang="es-ES" dirty="0" smtClean="0"/>
              <a:t>Reacciones alérgicas y resistencia al tratamiento (Pacientes con anticuerpos </a:t>
            </a:r>
            <a:r>
              <a:rPr lang="es-ES" dirty="0" err="1" smtClean="0"/>
              <a:t>antiestreptocóccicos</a:t>
            </a:r>
            <a:r>
              <a:rPr lang="es-ES" dirty="0" smtClean="0"/>
              <a:t>)</a:t>
            </a:r>
          </a:p>
          <a:p>
            <a:pPr algn="just"/>
            <a:r>
              <a:rPr lang="es-ES" dirty="0" smtClean="0"/>
              <a:t>Arritmias por reperfusión</a:t>
            </a:r>
          </a:p>
          <a:p>
            <a:pPr algn="just"/>
            <a:r>
              <a:rPr lang="es-ES" dirty="0" err="1" smtClean="0"/>
              <a:t>Trombocitopenia</a:t>
            </a:r>
            <a:endParaRPr lang="es-ES" dirty="0" smtClean="0"/>
          </a:p>
          <a:p>
            <a:pPr algn="just"/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3200" b="1" dirty="0"/>
              <a:t>Contraindicaciones de la terapia </a:t>
            </a:r>
            <a:r>
              <a:rPr lang="es-MX" sz="3200" b="1" dirty="0" err="1"/>
              <a:t>trombolítica</a:t>
            </a:r>
            <a:r>
              <a:rPr lang="es-MX" sz="3200" b="1" dirty="0"/>
              <a:t>:</a:t>
            </a:r>
            <a:r>
              <a:rPr lang="es-MX" sz="3200" dirty="0"/>
              <a:t/>
            </a:r>
            <a:br>
              <a:rPr lang="es-MX" sz="3200" dirty="0"/>
            </a:br>
            <a:endParaRPr lang="es-ES" sz="3200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s-MX" sz="2800" dirty="0"/>
              <a:t>Cirugía de menos de 10 días, incluye biopsia de órganos, puntura de vasos, traumas serios, resucitación cardiopulmonar.</a:t>
            </a:r>
          </a:p>
          <a:p>
            <a:pPr algn="just">
              <a:lnSpc>
                <a:spcPct val="90000"/>
              </a:lnSpc>
            </a:pPr>
            <a:r>
              <a:rPr lang="es-MX" sz="2800" dirty="0"/>
              <a:t>Sangramiento gastrointestinal serio menos de tres meses antes. </a:t>
            </a:r>
          </a:p>
          <a:p>
            <a:pPr algn="just">
              <a:lnSpc>
                <a:spcPct val="90000"/>
              </a:lnSpc>
            </a:pPr>
            <a:r>
              <a:rPr lang="es-MX" sz="2800" dirty="0"/>
              <a:t>Hipertensión arterial (TA diastólica &gt;110mmHg)</a:t>
            </a:r>
          </a:p>
          <a:p>
            <a:pPr algn="just">
              <a:lnSpc>
                <a:spcPct val="90000"/>
              </a:lnSpc>
            </a:pPr>
            <a:r>
              <a:rPr lang="es-MX" sz="2800" dirty="0"/>
              <a:t>Sangramiento activo o desorden hemorrágico.</a:t>
            </a:r>
          </a:p>
          <a:p>
            <a:pPr algn="just">
              <a:lnSpc>
                <a:spcPct val="90000"/>
              </a:lnSpc>
            </a:pPr>
            <a:r>
              <a:rPr lang="es-MX" sz="2800" dirty="0"/>
              <a:t>AVE o proceso intracraneal activo. </a:t>
            </a:r>
          </a:p>
          <a:p>
            <a:pPr algn="just">
              <a:lnSpc>
                <a:spcPct val="90000"/>
              </a:lnSpc>
            </a:pPr>
            <a:r>
              <a:rPr lang="es-MX" sz="2800" dirty="0"/>
              <a:t>Disección aortica.</a:t>
            </a:r>
          </a:p>
          <a:p>
            <a:pPr algn="just">
              <a:lnSpc>
                <a:spcPct val="90000"/>
              </a:lnSpc>
            </a:pPr>
            <a:r>
              <a:rPr lang="es-MX" sz="2800" dirty="0"/>
              <a:t>Pericarditis aguda.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b="1" dirty="0"/>
              <a:t>FÁRMACOS ANTIFIBRINOLÍTICOS</a:t>
            </a:r>
            <a:endParaRPr lang="es-ES" sz="3600" b="1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/>
          <a:lstStyle/>
          <a:p>
            <a:pPr marL="609600" indent="-609600"/>
            <a:r>
              <a:rPr lang="es-MX" dirty="0" smtClean="0">
                <a:solidFill>
                  <a:schemeClr val="tx1"/>
                </a:solidFill>
              </a:rPr>
              <a:t>Ácido </a:t>
            </a:r>
            <a:r>
              <a:rPr lang="es-MX" dirty="0" err="1" smtClean="0">
                <a:solidFill>
                  <a:schemeClr val="tx1"/>
                </a:solidFill>
              </a:rPr>
              <a:t>aminocapróico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  <a:r>
              <a:rPr lang="es-MX" dirty="0" smtClean="0"/>
              <a:t>(EACA) (Inhibidor potente de la fibrinólisis)</a:t>
            </a:r>
          </a:p>
          <a:p>
            <a:pPr marL="609600" indent="-609600"/>
            <a:r>
              <a:rPr lang="es-MX" dirty="0" smtClean="0">
                <a:solidFill>
                  <a:schemeClr val="tx1"/>
                </a:solidFill>
              </a:rPr>
              <a:t>Ácido </a:t>
            </a:r>
            <a:r>
              <a:rPr lang="es-MX" dirty="0" err="1" smtClean="0">
                <a:solidFill>
                  <a:schemeClr val="tx1"/>
                </a:solidFill>
              </a:rPr>
              <a:t>tranexámico</a:t>
            </a:r>
            <a:r>
              <a:rPr lang="es-MX" dirty="0" smtClean="0">
                <a:solidFill>
                  <a:schemeClr val="tx1"/>
                </a:solidFill>
              </a:rPr>
              <a:t> 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228600" y="2667000"/>
            <a:ext cx="89154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buFontTx/>
              <a:buChar char="•"/>
            </a:pPr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•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Principal uso del EACA: 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agente profiláctico en dosis única después de un procedimiento dental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en hemofílicos y  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para uso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sistémico en pacientes con hematuria, el ácido </a:t>
            </a:r>
            <a:r>
              <a:rPr lang="es-MX" sz="2400" dirty="0" err="1" smtClean="0">
                <a:latin typeface="Arial" pitchFamily="34" charset="0"/>
                <a:cs typeface="Arial" pitchFamily="34" charset="0"/>
              </a:rPr>
              <a:t>tranexámico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 se emplea en la hemorragia obstétrica.</a:t>
            </a:r>
            <a:endParaRPr lang="es-MX" dirty="0"/>
          </a:p>
          <a:p>
            <a:pPr>
              <a:buFontTx/>
              <a:buChar char="•"/>
            </a:pPr>
            <a:r>
              <a:rPr lang="es-MX" sz="2400" dirty="0">
                <a:latin typeface="Arial" pitchFamily="34" charset="0"/>
                <a:cs typeface="Arial" pitchFamily="34" charset="0"/>
              </a:rPr>
              <a:t>EACA por vía oral a una dosis de 200 mg/kg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s-ES" dirty="0"/>
          </a:p>
          <a:p>
            <a:pPr algn="just">
              <a:buFontTx/>
              <a:buChar char="•"/>
            </a:pPr>
            <a:r>
              <a:rPr lang="es-MX" sz="2400" dirty="0">
                <a:latin typeface="Arial" pitchFamily="34" charset="0"/>
                <a:cs typeface="Arial" pitchFamily="34" charset="0"/>
              </a:rPr>
              <a:t>El ácido </a:t>
            </a:r>
            <a:r>
              <a:rPr lang="es-MX" sz="2400" dirty="0" err="1">
                <a:latin typeface="Arial" pitchFamily="34" charset="0"/>
                <a:cs typeface="Arial" pitchFamily="34" charset="0"/>
              </a:rPr>
              <a:t>tranexámico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 se presenta en comprimidos de 500 </a:t>
            </a:r>
            <a:r>
              <a:rPr lang="es-MX" sz="2400" dirty="0" err="1">
                <a:latin typeface="Arial" pitchFamily="34" charset="0"/>
                <a:cs typeface="Arial" pitchFamily="34" charset="0"/>
              </a:rPr>
              <a:t>mg.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 y ámpulas para vía EV 0,5 g/5 ml. </a:t>
            </a:r>
            <a:endParaRPr lang="es-MX" dirty="0"/>
          </a:p>
          <a:p>
            <a:pPr algn="just">
              <a:buFontTx/>
              <a:buChar char="•"/>
            </a:pPr>
            <a:r>
              <a:rPr lang="es-MX" sz="2400" dirty="0">
                <a:latin typeface="Arial" pitchFamily="34" charset="0"/>
                <a:cs typeface="Arial" pitchFamily="34" charset="0"/>
              </a:rPr>
              <a:t>Son bien tolerados, solo se han reportado trastornos gastrointestinales.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BIBLIOGRAFÍA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Bibliografía. L/T 181 a 234 </a:t>
            </a:r>
          </a:p>
          <a:p>
            <a:r>
              <a:rPr lang="es-ES" b="1" dirty="0" err="1" smtClean="0"/>
              <a:t>Goodman</a:t>
            </a:r>
            <a:r>
              <a:rPr lang="es-ES" b="1" dirty="0" smtClean="0"/>
              <a:t> </a:t>
            </a:r>
            <a:r>
              <a:rPr lang="es-ES" b="1" dirty="0" smtClean="0"/>
              <a:t>Capitulo 54 </a:t>
            </a:r>
            <a:r>
              <a:rPr lang="es-ES" b="1" dirty="0" err="1" smtClean="0"/>
              <a:t>Pag</a:t>
            </a:r>
            <a:r>
              <a:rPr lang="es-ES" b="1" dirty="0" smtClean="0"/>
              <a:t>. </a:t>
            </a:r>
            <a:r>
              <a:rPr lang="es-ES" b="1" dirty="0" smtClean="0"/>
              <a:t>1434.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Enfermedades cardiovasculares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800" dirty="0" smtClean="0"/>
              <a:t>Las enfermedades cardiovasculares constituyen uno de los principales problemas de salud de las sociedades, y son la principal causa de muerte prematura en el mundo.</a:t>
            </a:r>
          </a:p>
          <a:p>
            <a:pPr algn="just"/>
            <a:endParaRPr lang="es-ES" sz="2800" dirty="0" smtClean="0"/>
          </a:p>
          <a:p>
            <a:pPr algn="just"/>
            <a:r>
              <a:rPr lang="es-ES" sz="2800" dirty="0" smtClean="0"/>
              <a:t>En Cuba, la </a:t>
            </a:r>
            <a:r>
              <a:rPr lang="es-ES" sz="2800" b="1" dirty="0" smtClean="0"/>
              <a:t>Cardiopatía Isquémica</a:t>
            </a:r>
            <a:r>
              <a:rPr lang="es-ES" sz="2800" dirty="0" smtClean="0"/>
              <a:t> es la principal causa de muerte, representa el 80% de todas las muertes por enfermedades cardíacas en ambos sexos.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Enfermedades cardiovasculares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IMPORTANTE  ENTONCES: </a:t>
            </a:r>
          </a:p>
          <a:p>
            <a:endParaRPr lang="es-ES" b="1" dirty="0" smtClean="0"/>
          </a:p>
          <a:p>
            <a:pPr algn="just"/>
            <a:r>
              <a:rPr lang="es-ES" dirty="0" smtClean="0"/>
              <a:t>MANTENER UN ADECUADO ESTILO DE VIDA.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PREVENIR LAS ENFERMEDADES CARDIOVASCULARES</a:t>
            </a:r>
            <a:r>
              <a:rPr lang="es-ES" smtClean="0"/>
              <a:t>, MINIMIZANDO LOS RIESGOS QUE CONLLEVAN A PADECERLAS.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CARDIOPATÍA ISQUÉMICA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s-ES" dirty="0" smtClean="0"/>
              <a:t>La angina de pecho aparece cuando el flujo coronario es insuficiente para mantener una adecuada oxigenación del tejido, es decir cuando existe un desequilibrio entre el aporte y las necesidades miocárdicas de oxígeno.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839200" cy="1257288"/>
          </a:xfrm>
        </p:spPr>
        <p:txBody>
          <a:bodyPr>
            <a:noAutofit/>
          </a:bodyPr>
          <a:lstStyle/>
          <a:p>
            <a:pPr algn="ctr"/>
            <a:r>
              <a:rPr lang="es-ES" sz="2800" dirty="0" smtClean="0"/>
              <a:t>Causas fundamentales de los eventos coronarios agudos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Placas de ateromas</a:t>
            </a:r>
          </a:p>
          <a:p>
            <a:r>
              <a:rPr lang="es-ES" dirty="0" err="1" smtClean="0"/>
              <a:t>Vasospasmo</a:t>
            </a:r>
            <a:endParaRPr lang="es-ES" dirty="0" smtClean="0"/>
          </a:p>
          <a:p>
            <a:pPr algn="just"/>
            <a:r>
              <a:rPr lang="es-ES" dirty="0" smtClean="0"/>
              <a:t>En la angina inestable, la isquemia es producto a la disminución transitoria del flujo sanguíneo, como resultado de la fisura de una placa </a:t>
            </a:r>
            <a:r>
              <a:rPr lang="es-ES" dirty="0" err="1" smtClean="0"/>
              <a:t>ateromatosa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57200"/>
            <a:ext cx="8705880" cy="838200"/>
          </a:xfrm>
        </p:spPr>
        <p:txBody>
          <a:bodyPr/>
          <a:lstStyle/>
          <a:p>
            <a:pPr algn="ctr"/>
            <a:r>
              <a:rPr lang="es-ES" dirty="0" smtClean="0"/>
              <a:t>Sistema fibrinolítico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s-ES" b="1" dirty="0" smtClean="0"/>
              <a:t>El sistema fibrinolítico disuelve coágulos intravasculares como resultado del efecto de la plasmina, enzima que digiere la fibrina.</a:t>
            </a:r>
          </a:p>
          <a:p>
            <a:pPr algn="just">
              <a:lnSpc>
                <a:spcPct val="150000"/>
              </a:lnSpc>
            </a:pPr>
            <a:r>
              <a:rPr lang="es-ES" b="1" dirty="0" smtClean="0"/>
              <a:t>Está regulado de tal modo que se eliminan trombos de fibrina no deseados, en tanto la fibrina en heridas persiste para conservar la hemostasia. </a:t>
            </a:r>
            <a:endParaRPr lang="es-E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457200"/>
            <a:ext cx="8705880" cy="838200"/>
          </a:xfrm>
        </p:spPr>
        <p:txBody>
          <a:bodyPr/>
          <a:lstStyle/>
          <a:p>
            <a:pPr algn="ctr"/>
            <a:r>
              <a:rPr lang="es-ES" dirty="0" smtClean="0"/>
              <a:t>Infarto agudo del miocardio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El tratamiento de 1ra elección es: </a:t>
            </a:r>
          </a:p>
          <a:p>
            <a:pPr algn="just"/>
            <a:r>
              <a:rPr lang="es-ES" dirty="0" smtClean="0"/>
              <a:t>Tratamiento de reperfusión, mediante angioplastia primaria o fibrinólisis.</a:t>
            </a:r>
          </a:p>
          <a:p>
            <a:pPr algn="just"/>
            <a:endParaRPr lang="es-ES" dirty="0" smtClean="0"/>
          </a:p>
          <a:p>
            <a:pPr algn="just"/>
            <a:r>
              <a:rPr lang="es-ES" b="1" dirty="0" smtClean="0"/>
              <a:t>(En la mayoría de los hospitales el método que está disponible es la reperfusión con fibrinolíticos, aunque la angioplastia es superior).  </a:t>
            </a:r>
            <a:endParaRPr lang="es-E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s-MX" sz="2800" b="1" dirty="0"/>
              <a:t>FÁRMACOS QUE AFECTAN EL SISTEMA FIBRINOLÍTICO</a:t>
            </a:r>
            <a:r>
              <a:rPr lang="es-MX" sz="4000" b="1" dirty="0"/>
              <a:t>.</a:t>
            </a:r>
            <a:endParaRPr lang="es-ES" sz="4000" b="1" dirty="0"/>
          </a:p>
        </p:txBody>
      </p:sp>
      <p:sp>
        <p:nvSpPr>
          <p:cNvPr id="47132" name="Rectangle 28"/>
          <p:cNvSpPr>
            <a:spLocks noChangeArrowheads="1"/>
          </p:cNvSpPr>
          <p:nvPr/>
        </p:nvSpPr>
        <p:spPr bwMode="auto">
          <a:xfrm>
            <a:off x="428596" y="1285860"/>
            <a:ext cx="8216900" cy="557214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47136" name="Rectangle 32"/>
          <p:cNvSpPr>
            <a:spLocks noChangeArrowheads="1"/>
          </p:cNvSpPr>
          <p:nvPr/>
        </p:nvSpPr>
        <p:spPr bwMode="auto">
          <a:xfrm>
            <a:off x="838200" y="1554163"/>
            <a:ext cx="5257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s-MX" sz="2800" dirty="0">
                <a:solidFill>
                  <a:srgbClr val="800000"/>
                </a:solidFill>
                <a:cs typeface="Times New Roman" pitchFamily="18" charset="0"/>
              </a:rPr>
              <a:t>AGENTES FIBRINOLITICOS</a:t>
            </a:r>
            <a:endParaRPr lang="es-ES" sz="2800" dirty="0"/>
          </a:p>
          <a:p>
            <a:pPr eaLnBrk="0" hangingPunct="0"/>
            <a:endParaRPr lang="es-ES" sz="2800" dirty="0"/>
          </a:p>
        </p:txBody>
      </p:sp>
      <p:sp>
        <p:nvSpPr>
          <p:cNvPr id="47137" name="Rectangle 33"/>
          <p:cNvSpPr>
            <a:spLocks noChangeArrowheads="1"/>
          </p:cNvSpPr>
          <p:nvPr/>
        </p:nvSpPr>
        <p:spPr bwMode="auto">
          <a:xfrm>
            <a:off x="0" y="3009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 sz="1800"/>
          </a:p>
        </p:txBody>
      </p:sp>
      <p:sp>
        <p:nvSpPr>
          <p:cNvPr id="47138" name="Rectangle 34"/>
          <p:cNvSpPr>
            <a:spLocks noChangeArrowheads="1"/>
          </p:cNvSpPr>
          <p:nvPr/>
        </p:nvSpPr>
        <p:spPr bwMode="auto">
          <a:xfrm>
            <a:off x="0" y="3009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 sz="1800"/>
          </a:p>
        </p:txBody>
      </p:sp>
      <p:sp>
        <p:nvSpPr>
          <p:cNvPr id="47139" name="Rectangle 35"/>
          <p:cNvSpPr>
            <a:spLocks noChangeArrowheads="1"/>
          </p:cNvSpPr>
          <p:nvPr/>
        </p:nvSpPr>
        <p:spPr bwMode="auto">
          <a:xfrm>
            <a:off x="0" y="3009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 sz="1800"/>
          </a:p>
        </p:txBody>
      </p:sp>
      <p:sp>
        <p:nvSpPr>
          <p:cNvPr id="47140" name="Text Box 36"/>
          <p:cNvSpPr txBox="1">
            <a:spLocks noChangeArrowheads="1"/>
          </p:cNvSpPr>
          <p:nvPr/>
        </p:nvSpPr>
        <p:spPr bwMode="auto">
          <a:xfrm>
            <a:off x="2743200" y="2133600"/>
            <a:ext cx="3568700" cy="1676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sz="2400" i="1" dirty="0">
                <a:solidFill>
                  <a:srgbClr val="800000"/>
                </a:solidFill>
                <a:latin typeface="Times New Roman" pitchFamily="18" charset="0"/>
              </a:rPr>
              <a:t>- estreptoquinasa</a:t>
            </a:r>
          </a:p>
          <a:p>
            <a:r>
              <a:rPr lang="es-ES" sz="2400" i="1" dirty="0">
                <a:solidFill>
                  <a:srgbClr val="800000"/>
                </a:solidFill>
                <a:latin typeface="Times New Roman" pitchFamily="18" charset="0"/>
              </a:rPr>
              <a:t>- </a:t>
            </a:r>
            <a:r>
              <a:rPr lang="es-ES" sz="2400" i="1" dirty="0" err="1">
                <a:solidFill>
                  <a:srgbClr val="800000"/>
                </a:solidFill>
                <a:latin typeface="Times New Roman" pitchFamily="18" charset="0"/>
              </a:rPr>
              <a:t>uroquinasa</a:t>
            </a:r>
            <a:endParaRPr lang="es-ES" sz="2400" i="1" dirty="0">
              <a:solidFill>
                <a:srgbClr val="800000"/>
              </a:solidFill>
              <a:latin typeface="Times New Roman" pitchFamily="18" charset="0"/>
            </a:endParaRPr>
          </a:p>
          <a:p>
            <a:r>
              <a:rPr lang="es-ES" sz="2400" i="1" dirty="0">
                <a:solidFill>
                  <a:srgbClr val="800000"/>
                </a:solidFill>
                <a:latin typeface="Times New Roman" pitchFamily="18" charset="0"/>
              </a:rPr>
              <a:t>- plasmina</a:t>
            </a:r>
          </a:p>
          <a:p>
            <a:r>
              <a:rPr lang="es-ES" sz="2400" i="1" dirty="0">
                <a:solidFill>
                  <a:srgbClr val="800000"/>
                </a:solidFill>
                <a:latin typeface="Times New Roman" pitchFamily="18" charset="0"/>
              </a:rPr>
              <a:t>- </a:t>
            </a:r>
            <a:r>
              <a:rPr lang="es-ES" sz="2400" i="1" dirty="0" err="1">
                <a:solidFill>
                  <a:srgbClr val="800000"/>
                </a:solidFill>
                <a:latin typeface="Times New Roman" pitchFamily="18" charset="0"/>
              </a:rPr>
              <a:t>estafiloquinasa</a:t>
            </a:r>
            <a:r>
              <a:rPr lang="es-ES" sz="2400" dirty="0">
                <a:solidFill>
                  <a:srgbClr val="800000"/>
                </a:solidFill>
                <a:latin typeface="Times New Roman" pitchFamily="18" charset="0"/>
              </a:rPr>
              <a:t> </a:t>
            </a:r>
            <a:endParaRPr lang="es-ES" sz="2400" dirty="0"/>
          </a:p>
        </p:txBody>
      </p:sp>
      <p:sp>
        <p:nvSpPr>
          <p:cNvPr id="47141" name="Text Box 37"/>
          <p:cNvSpPr txBox="1">
            <a:spLocks noChangeArrowheads="1"/>
          </p:cNvSpPr>
          <p:nvPr/>
        </p:nvSpPr>
        <p:spPr bwMode="auto">
          <a:xfrm>
            <a:off x="762000" y="2590800"/>
            <a:ext cx="1828800" cy="914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sz="2400" i="1" dirty="0">
                <a:solidFill>
                  <a:srgbClr val="800000"/>
                </a:solidFill>
                <a:latin typeface="Times New Roman" pitchFamily="18" charset="0"/>
              </a:rPr>
              <a:t>De primera generación</a:t>
            </a:r>
            <a:r>
              <a:rPr lang="es-ES" sz="2400" dirty="0">
                <a:latin typeface="Times New Roman" pitchFamily="18" charset="0"/>
              </a:rPr>
              <a:t>:</a:t>
            </a:r>
            <a:endParaRPr lang="es-ES" sz="2400" dirty="0"/>
          </a:p>
        </p:txBody>
      </p:sp>
      <p:sp>
        <p:nvSpPr>
          <p:cNvPr id="47142" name="Text Box 38"/>
          <p:cNvSpPr txBox="1">
            <a:spLocks noChangeArrowheads="1"/>
          </p:cNvSpPr>
          <p:nvPr/>
        </p:nvSpPr>
        <p:spPr bwMode="auto">
          <a:xfrm>
            <a:off x="685800" y="4267200"/>
            <a:ext cx="2057400" cy="76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sz="2400" i="1" dirty="0">
                <a:solidFill>
                  <a:srgbClr val="800000"/>
                </a:solidFill>
                <a:latin typeface="Times New Roman" pitchFamily="18" charset="0"/>
              </a:rPr>
              <a:t>De segunda generación</a:t>
            </a:r>
            <a:r>
              <a:rPr lang="es-ES" sz="2400" dirty="0">
                <a:latin typeface="Times New Roman" pitchFamily="18" charset="0"/>
              </a:rPr>
              <a:t>:</a:t>
            </a:r>
            <a:endParaRPr lang="es-ES" sz="2400" dirty="0"/>
          </a:p>
        </p:txBody>
      </p:sp>
      <p:sp>
        <p:nvSpPr>
          <p:cNvPr id="47143" name="Text Box 39"/>
          <p:cNvSpPr txBox="1">
            <a:spLocks noChangeArrowheads="1"/>
          </p:cNvSpPr>
          <p:nvPr/>
        </p:nvSpPr>
        <p:spPr bwMode="auto">
          <a:xfrm>
            <a:off x="2857488" y="4071942"/>
            <a:ext cx="5786438" cy="1676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sz="2400" dirty="0">
                <a:latin typeface="Times New Roman" pitchFamily="18" charset="0"/>
              </a:rPr>
              <a:t>- </a:t>
            </a:r>
            <a:r>
              <a:rPr lang="es-ES" sz="2400" i="1" dirty="0">
                <a:solidFill>
                  <a:srgbClr val="800000"/>
                </a:solidFill>
                <a:latin typeface="Times New Roman" pitchFamily="18" charset="0"/>
              </a:rPr>
              <a:t>Activador tisular del plasminógeno (t-PA)</a:t>
            </a:r>
          </a:p>
          <a:p>
            <a:r>
              <a:rPr lang="es-ES" sz="2400" i="1" dirty="0">
                <a:solidFill>
                  <a:srgbClr val="800000"/>
                </a:solidFill>
                <a:latin typeface="Times New Roman" pitchFamily="18" charset="0"/>
              </a:rPr>
              <a:t>- Pro-</a:t>
            </a:r>
            <a:r>
              <a:rPr lang="es-ES" sz="2400" i="1" dirty="0" err="1">
                <a:solidFill>
                  <a:srgbClr val="800000"/>
                </a:solidFill>
                <a:latin typeface="Times New Roman" pitchFamily="18" charset="0"/>
              </a:rPr>
              <a:t>uroquinasa</a:t>
            </a:r>
            <a:endParaRPr lang="es-ES" sz="2400" i="1" dirty="0">
              <a:solidFill>
                <a:srgbClr val="800000"/>
              </a:solidFill>
              <a:latin typeface="Times New Roman" pitchFamily="18" charset="0"/>
            </a:endParaRPr>
          </a:p>
          <a:p>
            <a:r>
              <a:rPr lang="es-ES" sz="2400" i="1" dirty="0">
                <a:solidFill>
                  <a:srgbClr val="800000"/>
                </a:solidFill>
                <a:latin typeface="Times New Roman" pitchFamily="18" charset="0"/>
              </a:rPr>
              <a:t>- Complejo activador estreptoquinasa-</a:t>
            </a:r>
            <a:r>
              <a:rPr lang="es-ES" sz="2400" i="1" dirty="0" err="1">
                <a:solidFill>
                  <a:srgbClr val="800000"/>
                </a:solidFill>
                <a:latin typeface="Times New Roman" pitchFamily="18" charset="0"/>
              </a:rPr>
              <a:t>plasminógeno</a:t>
            </a:r>
            <a:r>
              <a:rPr lang="es-ES" sz="2400" i="1" dirty="0">
                <a:solidFill>
                  <a:srgbClr val="800000"/>
                </a:solidFill>
                <a:latin typeface="Times New Roman" pitchFamily="18" charset="0"/>
              </a:rPr>
              <a:t> APSAC (</a:t>
            </a:r>
            <a:r>
              <a:rPr lang="es-ES" sz="2400" i="1" dirty="0" err="1">
                <a:solidFill>
                  <a:srgbClr val="800000"/>
                </a:solidFill>
                <a:latin typeface="Times New Roman" pitchFamily="18" charset="0"/>
              </a:rPr>
              <a:t>anistreplasa</a:t>
            </a:r>
            <a:r>
              <a:rPr lang="es-ES" sz="2400" i="1" dirty="0">
                <a:solidFill>
                  <a:srgbClr val="800000"/>
                </a:solidFill>
                <a:latin typeface="Times New Roman" pitchFamily="18" charset="0"/>
              </a:rPr>
              <a:t>)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AGENTES FIBRINOLÍTICOS O TROMBOLÍTICOS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Alteplasa: t-PA: Activador del plasminógeno tisular obtenido por técnica de DNA recombinante</a:t>
            </a:r>
          </a:p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Estreptoquinasa: Obtenida del estreptococo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β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 hemolítico</a:t>
            </a:r>
          </a:p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Uroquinasa: Derivada de células renales humanas</a:t>
            </a:r>
          </a:p>
          <a:p>
            <a:pPr algn="just"/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400" b="1" dirty="0" smtClean="0">
                <a:latin typeface="Arial" pitchFamily="34" charset="0"/>
                <a:cs typeface="Arial" pitchFamily="34" charset="0"/>
              </a:rPr>
              <a:t>MECANISMO DE ACCIÓN </a:t>
            </a:r>
          </a:p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El sistema fibrinolítico produce disolución de los coágulos intravasculares por plasmina, esta es una enzima inespecífica, la  cual digiere fibrina así como diversos factores de la coagulación. </a:t>
            </a:r>
          </a:p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LOS AGENTES TROMBOLÍTICOS activan el sistema fibrinolítico normal estimulando la conversión de plasminógeno a plasmina y ocasionando disolución del coágulo.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197</TotalTime>
  <Words>1050</Words>
  <PresentationFormat>Presentación en pantalla (4:3)</PresentationFormat>
  <Paragraphs>120</Paragraphs>
  <Slides>16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Viajes</vt:lpstr>
      <vt:lpstr>FÁRMACOS QUE AFECTAN EL SISTEMA FIBRINOLÍTICO.</vt:lpstr>
      <vt:lpstr>Enfermedades cardiovasculares</vt:lpstr>
      <vt:lpstr>Enfermedades cardiovasculares</vt:lpstr>
      <vt:lpstr>CARDIOPATÍA ISQUÉMICA</vt:lpstr>
      <vt:lpstr>Causas fundamentales de los eventos coronarios agudos</vt:lpstr>
      <vt:lpstr>Sistema fibrinolítico</vt:lpstr>
      <vt:lpstr>Infarto agudo del miocardio</vt:lpstr>
      <vt:lpstr>FÁRMACOS QUE AFECTAN EL SISTEMA FIBRINOLÍTICO.</vt:lpstr>
      <vt:lpstr>AGENTES FIBRINOLÍTICOS O TROMBOLÍTICOS</vt:lpstr>
      <vt:lpstr>Diapositiva 10</vt:lpstr>
      <vt:lpstr>Fibrinolíticos o trombolíticos. Diferencias entre estreptoquinasa y t-pa  </vt:lpstr>
      <vt:lpstr>Diapositiva 12</vt:lpstr>
      <vt:lpstr>EFECTOS ADVERSOS de los fibrinolíticos </vt:lpstr>
      <vt:lpstr>Contraindicaciones de la terapia trombolítica: </vt:lpstr>
      <vt:lpstr>FÁRMACOS ANTIFIBRINOLÍTICOS</vt:lpstr>
      <vt:lpstr>BIBLIOGRAFÍA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FÁRMACOS QUE AFECTAN EL SISTEMA FIBRINOLÍTICO.</dc:title>
  <dc:creator>Yeleneis</dc:creator>
  <cp:lastModifiedBy>Toshiba</cp:lastModifiedBy>
  <cp:revision>23</cp:revision>
  <dcterms:created xsi:type="dcterms:W3CDTF">2017-05-08T09:17:27Z</dcterms:created>
  <dcterms:modified xsi:type="dcterms:W3CDTF">2017-05-10T08:36:49Z</dcterms:modified>
</cp:coreProperties>
</file>