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61" r:id="rId4"/>
    <p:sldId id="262" r:id="rId5"/>
    <p:sldId id="263" r:id="rId6"/>
    <p:sldId id="264" r:id="rId7"/>
    <p:sldId id="265" r:id="rId8"/>
    <p:sldId id="266" r:id="rId9"/>
    <p:sldId id="267" r:id="rId10"/>
    <p:sldId id="268" r:id="rId11"/>
    <p:sldId id="269" r:id="rId12"/>
    <p:sldId id="271" r:id="rId13"/>
    <p:sldId id="272" r:id="rId14"/>
    <p:sldId id="273" r:id="rId15"/>
    <p:sldId id="274" r:id="rId16"/>
    <p:sldId id="284" r:id="rId17"/>
    <p:sldId id="275" r:id="rId18"/>
    <p:sldId id="285" r:id="rId19"/>
    <p:sldId id="276" r:id="rId20"/>
    <p:sldId id="277" r:id="rId21"/>
    <p:sldId id="278" r:id="rId22"/>
    <p:sldId id="281" r:id="rId23"/>
    <p:sldId id="282" r:id="rId24"/>
    <p:sldId id="283" r:id="rId25"/>
    <p:sldId id="287" r:id="rId26"/>
    <p:sldId id="288" r:id="rId27"/>
    <p:sldId id="289" r:id="rId28"/>
    <p:sldId id="300" r:id="rId29"/>
    <p:sldId id="291" r:id="rId30"/>
    <p:sldId id="293" r:id="rId31"/>
    <p:sldId id="294" r:id="rId32"/>
    <p:sldId id="292" r:id="rId33"/>
    <p:sldId id="290" r:id="rId34"/>
    <p:sldId id="295" r:id="rId35"/>
    <p:sldId id="296" r:id="rId36"/>
    <p:sldId id="297" r:id="rId37"/>
    <p:sldId id="299" r:id="rId38"/>
    <p:sldId id="298" r:id="rId3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86D2E8-9E32-466F-84C4-05917AB693A2}" type="datetimeFigureOut">
              <a:rPr lang="es-ES" smtClean="0"/>
              <a:pPr/>
              <a:t>28/06/2017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CA4B5-CE90-46CB-9276-049882F4B87F}"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90CA4B5-CE90-46CB-9276-049882F4B87F}"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0B83522-1B10-4C7D-956B-2F4AC16114CF}" type="slidenum">
              <a:rPr lang="es-ES"/>
              <a:pPr/>
              <a:t>35</a:t>
            </a:fld>
            <a:endParaRPr lang="es-ES"/>
          </a:p>
        </p:txBody>
      </p:sp>
      <p:sp>
        <p:nvSpPr>
          <p:cNvPr id="47107" name="Rectangle 2"/>
          <p:cNvSpPr>
            <a:spLocks noGrp="1" noRot="1" noChangeAspect="1" noChangeArrowheads="1" noTextEdit="1"/>
          </p:cNvSpPr>
          <p:nvPr>
            <p:ph type="sldImg"/>
          </p:nvPr>
        </p:nvSpPr>
        <p:spPr>
          <a:xfrm>
            <a:off x="1039813" y="675231"/>
            <a:ext cx="4779962" cy="3373166"/>
          </a:xfrm>
          <a:ln/>
        </p:spPr>
      </p:sp>
      <p:sp>
        <p:nvSpPr>
          <p:cNvPr id="47108" name="Rectangle 3"/>
          <p:cNvSpPr>
            <a:spLocks noGrp="1" noChangeArrowheads="1"/>
          </p:cNvSpPr>
          <p:nvPr>
            <p:ph type="body" idx="1"/>
          </p:nvPr>
        </p:nvSpPr>
        <p:spPr>
          <a:xfrm>
            <a:off x="914400" y="4272478"/>
            <a:ext cx="5029200" cy="4046904"/>
          </a:xfrm>
          <a:noFill/>
          <a:ln/>
        </p:spPr>
        <p:txBody>
          <a:bodyPr/>
          <a:lstStyle/>
          <a:p>
            <a:pPr eaLnBrk="1" hangingPunct="1"/>
            <a:r>
              <a:rPr lang="es-ES" smtClean="0">
                <a:latin typeface="Arial" pitchFamily="34" charset="0"/>
                <a:cs typeface="Arial" pitchFamily="34" charset="0"/>
              </a:rPr>
              <a:t>Tanto en prevención primaria como secundaria, el beneficio que conferían las estatinas en la reducción del riesgo de mortalidad de causa cardíaca y de enfermedades cardiovasculares, como el infarto de miocardio y el accidente cerebrovascular, era demasiado importante como para ser atribuido solamente a la acción hipolipemiante de éstos fármacos. Es así que se empezaron a investigar los efectos cardiovasculares de las estatinas no siempre derivados de su acción hipolipemiante.</a:t>
            </a:r>
            <a:endParaRPr lang="es-ES_tradnl" smtClean="0">
              <a:cs typeface="Times New Roman" pitchFamily="18" charset="0"/>
            </a:endParaRPr>
          </a:p>
          <a:p>
            <a:pPr eaLnBrk="1" hangingPunct="1"/>
            <a:r>
              <a:rPr lang="es-ES" smtClean="0">
                <a:cs typeface="Times New Roman" pitchFamily="18" charset="0"/>
              </a:rPr>
              <a:t>La peculiar historia de las estatinas se asemeja a la biografía de otros muchos medicamentos que hoy están en el mercado y que han sido redescubiertos con el tiempo. </a:t>
            </a:r>
            <a:br>
              <a:rPr lang="es-ES" smtClean="0">
                <a:cs typeface="Times New Roman" pitchFamily="18" charset="0"/>
              </a:rPr>
            </a:br>
            <a:r>
              <a:rPr lang="es-ES" smtClean="0">
                <a:cs typeface="Times New Roman" pitchFamily="18" charset="0"/>
              </a:rPr>
              <a:t>Un fármaco para la tensión arterial elevada que ayuda a crecer el pelo (minoxidil); unos antibióticos (las tetraciclinas) que, además, tienen efectos beneficiosos en la artritis reumatoide y la estrella, aspirina, un producto contra el dolor que reduce la inflamación, el riesgo de infarto y, probablemente, disminuya las probabilidades de padecer ciertos tipos de cáncer. </a:t>
            </a:r>
            <a:endParaRPr lang="es-MX" smtClean="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1347D4A-4CDF-466F-998E-B5A529066BCB}" type="slidenum">
              <a:rPr lang="es-ES"/>
              <a:pPr/>
              <a:t>11</a:t>
            </a:fld>
            <a:endParaRPr lang="es-ES"/>
          </a:p>
        </p:txBody>
      </p:sp>
      <p:sp>
        <p:nvSpPr>
          <p:cNvPr id="29699" name="Rectangle 2"/>
          <p:cNvSpPr>
            <a:spLocks noGrp="1" noRot="1" noChangeAspect="1" noChangeArrowheads="1" noTextEdit="1"/>
          </p:cNvSpPr>
          <p:nvPr>
            <p:ph type="sldImg"/>
          </p:nvPr>
        </p:nvSpPr>
        <p:spPr>
          <a:xfrm>
            <a:off x="1181100" y="674688"/>
            <a:ext cx="4497388" cy="3373437"/>
          </a:xfrm>
          <a:solidFill>
            <a:srgbClr val="FFFFFF"/>
          </a:solidFill>
          <a:ln/>
        </p:spPr>
      </p:sp>
      <p:sp>
        <p:nvSpPr>
          <p:cNvPr id="29700" name="Rectangle 3"/>
          <p:cNvSpPr>
            <a:spLocks noGrp="1" noChangeArrowheads="1"/>
          </p:cNvSpPr>
          <p:nvPr>
            <p:ph type="body" idx="1"/>
          </p:nvPr>
        </p:nvSpPr>
        <p:spPr>
          <a:xfrm>
            <a:off x="304800" y="4272478"/>
            <a:ext cx="6324600" cy="4046904"/>
          </a:xfrm>
          <a:solidFill>
            <a:srgbClr val="FFFFFF"/>
          </a:solidFill>
          <a:ln>
            <a:solidFill>
              <a:srgbClr val="000000"/>
            </a:solidFill>
          </a:ln>
        </p:spPr>
        <p:txBody>
          <a:bodyPr/>
          <a:lstStyle/>
          <a:p>
            <a:pPr algn="just" eaLnBrk="1" hangingPunct="1"/>
            <a:r>
              <a:rPr lang="es-ES" smtClean="0">
                <a:solidFill>
                  <a:srgbClr val="000000"/>
                </a:solidFill>
                <a:latin typeface="Arial" pitchFamily="34" charset="0"/>
                <a:cs typeface="Arial" pitchFamily="34" charset="0"/>
              </a:rPr>
              <a:t>En los años 70, el microbiólogo japonés Akiro Endo,observó que algunos hongos, producian una sustancia tóxica para los animales capáz de provocarles la muerte. Se comprobó que el motivo de la toxicidad  era la inhibición de la síntesis del colesterol, sustancia necesaria para la supervivencia. </a:t>
            </a:r>
            <a:endParaRPr lang="es-ES_tradnl" smtClean="0">
              <a:solidFill>
                <a:srgbClr val="000000"/>
              </a:solidFill>
              <a:latin typeface="Arial" pitchFamily="34" charset="0"/>
              <a:cs typeface="Arial" pitchFamily="34" charset="0"/>
            </a:endParaRPr>
          </a:p>
          <a:p>
            <a:pPr algn="just" eaLnBrk="1" hangingPunct="1"/>
            <a:r>
              <a:rPr lang="es-ES" smtClean="0">
                <a:solidFill>
                  <a:srgbClr val="000000"/>
                </a:solidFill>
                <a:latin typeface="Arial" pitchFamily="34" charset="0"/>
                <a:cs typeface="Arial" pitchFamily="34" charset="0"/>
              </a:rPr>
              <a:t>De un caldo de cultivo de  </a:t>
            </a:r>
            <a:r>
              <a:rPr lang="es-ES" i="1" smtClean="0">
                <a:solidFill>
                  <a:srgbClr val="000000"/>
                </a:solidFill>
                <a:latin typeface="Arial" pitchFamily="34" charset="0"/>
                <a:cs typeface="Arial" pitchFamily="34" charset="0"/>
              </a:rPr>
              <a:t>Penicillium citrinum,</a:t>
            </a:r>
            <a:r>
              <a:rPr lang="es-ES" smtClean="0">
                <a:solidFill>
                  <a:srgbClr val="000000"/>
                </a:solidFill>
                <a:latin typeface="Arial" pitchFamily="34" charset="0"/>
                <a:cs typeface="Arial" pitchFamily="34" charset="0"/>
              </a:rPr>
              <a:t> se aisló  e identificó la </a:t>
            </a:r>
            <a:r>
              <a:rPr lang="es-ES" b="1" smtClean="0">
                <a:solidFill>
                  <a:srgbClr val="000000"/>
                </a:solidFill>
                <a:latin typeface="Arial" pitchFamily="34" charset="0"/>
                <a:cs typeface="Arial" pitchFamily="34" charset="0"/>
              </a:rPr>
              <a:t>mevastatina</a:t>
            </a:r>
            <a:r>
              <a:rPr lang="es-ES" smtClean="0">
                <a:solidFill>
                  <a:srgbClr val="000000"/>
                </a:solidFill>
                <a:latin typeface="Arial" pitchFamily="34" charset="0"/>
                <a:cs typeface="Arial" pitchFamily="34" charset="0"/>
              </a:rPr>
              <a:t>, que fue abandonada por su toxicidad. Pero su descubrimiento supuso una puerta abierta para nuevas investigaciones</a:t>
            </a:r>
            <a:r>
              <a:rPr lang="es-ES_tradnl" smtClean="0">
                <a:solidFill>
                  <a:srgbClr val="000000"/>
                </a:solidFill>
                <a:latin typeface="Arial" pitchFamily="34" charset="0"/>
                <a:cs typeface="Arial" pitchFamily="34" charset="0"/>
              </a:rPr>
              <a:t>.</a:t>
            </a:r>
            <a:r>
              <a:rPr lang="es-ES" smtClean="0">
                <a:solidFill>
                  <a:srgbClr val="000000"/>
                </a:solidFill>
                <a:latin typeface="Arial" pitchFamily="34" charset="0"/>
                <a:cs typeface="Arial" pitchFamily="34" charset="0"/>
              </a:rPr>
              <a:t> </a:t>
            </a:r>
            <a:endParaRPr lang="es-ES_tradnl" smtClean="0">
              <a:solidFill>
                <a:srgbClr val="000000"/>
              </a:solidFill>
              <a:latin typeface="Arial" pitchFamily="34" charset="0"/>
              <a:cs typeface="Arial" pitchFamily="34" charset="0"/>
            </a:endParaRPr>
          </a:p>
          <a:p>
            <a:pPr eaLnBrk="1" hangingPunct="1"/>
            <a:r>
              <a:rPr lang="es-ES" smtClean="0">
                <a:solidFill>
                  <a:srgbClr val="000000"/>
                </a:solidFill>
                <a:latin typeface="Arial" pitchFamily="34" charset="0"/>
                <a:cs typeface="Arial" pitchFamily="34" charset="0"/>
              </a:rPr>
              <a:t> </a:t>
            </a:r>
            <a:r>
              <a:rPr lang="es-ES" smtClean="0">
                <a:solidFill>
                  <a:srgbClr val="000000"/>
                </a:solidFill>
                <a:latin typeface="Arial" pitchFamily="34" charset="0"/>
                <a:cs typeface="Times New Roman" pitchFamily="18" charset="0"/>
              </a:rPr>
              <a:t>En 1978, Hoffman, Albets Chen y cols., de Laboratorios Merck Sharp and Dohme (MSD), encontraron otro </a:t>
            </a:r>
            <a:r>
              <a:rPr lang="es-ES_tradnl" smtClean="0">
                <a:solidFill>
                  <a:srgbClr val="000000"/>
                </a:solidFill>
                <a:latin typeface="Arial" pitchFamily="34" charset="0"/>
                <a:cs typeface="Times New Roman" pitchFamily="18" charset="0"/>
              </a:rPr>
              <a:t>principio </a:t>
            </a:r>
            <a:r>
              <a:rPr lang="es-ES" smtClean="0">
                <a:solidFill>
                  <a:srgbClr val="000000"/>
                </a:solidFill>
                <a:latin typeface="Arial" pitchFamily="34" charset="0"/>
                <a:cs typeface="Times New Roman" pitchFamily="18" charset="0"/>
              </a:rPr>
              <a:t> en el caldo de fermentación de Aspergillus terreus, lo denominaron mevinolina, pero su nombre oficial y por el que es conocido es el de </a:t>
            </a:r>
            <a:r>
              <a:rPr lang="es-ES" b="1" smtClean="0">
                <a:solidFill>
                  <a:srgbClr val="000000"/>
                </a:solidFill>
                <a:latin typeface="Arial" pitchFamily="34" charset="0"/>
                <a:cs typeface="Times New Roman" pitchFamily="18" charset="0"/>
              </a:rPr>
              <a:t>lovastatina</a:t>
            </a:r>
            <a:r>
              <a:rPr lang="es-ES" smtClean="0">
                <a:solidFill>
                  <a:srgbClr val="000000"/>
                </a:solidFill>
                <a:latin typeface="Arial" pitchFamily="34" charset="0"/>
                <a:cs typeface="Times New Roman" pitchFamily="18" charset="0"/>
              </a:rPr>
              <a:t>; era capaz de reducir eficazmente los niveles de LDL en voluntarios sanos sin inducir efectos adversos</a:t>
            </a:r>
            <a:endParaRPr lang="es-ES_tradnl" smtClean="0">
              <a:solidFill>
                <a:srgbClr val="000000"/>
              </a:solidFill>
              <a:latin typeface="Arial" pitchFamily="34" charset="0"/>
              <a:cs typeface="Times New Roman" pitchFamily="18" charset="0"/>
            </a:endParaRPr>
          </a:p>
          <a:p>
            <a:pPr eaLnBrk="1" hangingPunct="1"/>
            <a:r>
              <a:rPr lang="es-MX" smtClean="0"/>
              <a:t>Estos investigadores probablemente no imaginaron, en aquel entonces, que estaban iniciando una nueva revolución en la medicina, ni que cifras fabulosas de dinero se iban a mover en futuras investigaciones y en el comercio de esos compuestos. </a:t>
            </a:r>
          </a:p>
          <a:p>
            <a:pPr eaLnBrk="1" hangingPunct="1"/>
            <a:r>
              <a:rPr lang="es-MX" smtClean="0"/>
              <a:t>Esta sustancias bloqueaban en el hígado la vía mediante la cual la enzima cataliza la reducción de la HMG CoA a mevalonato, utilizando el NADPH como dador de electrones. Al bloquear esta reacción la mevastatina reducía drásticamente la síntesis del colesterol</a:t>
            </a:r>
          </a:p>
          <a:p>
            <a:pPr algn="just" eaLnBrk="1" hangingPunct="1"/>
            <a:endParaRPr lang="es-ES" sz="1400" smtClean="0">
              <a:solidFill>
                <a:srgbClr val="000000"/>
              </a:solidFill>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111DC3B-9402-444E-9DDF-CA99BBC37287}" type="slidenum">
              <a:rPr lang="es-ES"/>
              <a:pPr/>
              <a:t>12</a:t>
            </a:fld>
            <a:endParaRPr lang="es-ES"/>
          </a:p>
        </p:txBody>
      </p:sp>
      <p:sp>
        <p:nvSpPr>
          <p:cNvPr id="31747" name="Rectangle 2"/>
          <p:cNvSpPr>
            <a:spLocks noGrp="1" noRot="1" noChangeAspect="1" noChangeArrowheads="1" noTextEdit="1"/>
          </p:cNvSpPr>
          <p:nvPr>
            <p:ph type="sldImg"/>
          </p:nvPr>
        </p:nvSpPr>
        <p:spPr>
          <a:xfrm>
            <a:off x="1181100" y="674688"/>
            <a:ext cx="4497388" cy="3373437"/>
          </a:xfrm>
          <a:solidFill>
            <a:srgbClr val="FFFFFF"/>
          </a:solidFill>
          <a:ln/>
        </p:spPr>
      </p:sp>
      <p:sp>
        <p:nvSpPr>
          <p:cNvPr id="31748" name="Rectangle 3"/>
          <p:cNvSpPr>
            <a:spLocks noGrp="1" noChangeArrowheads="1"/>
          </p:cNvSpPr>
          <p:nvPr>
            <p:ph type="body" idx="1"/>
          </p:nvPr>
        </p:nvSpPr>
        <p:spPr>
          <a:xfrm>
            <a:off x="914400" y="4272478"/>
            <a:ext cx="5029200" cy="4046904"/>
          </a:xfrm>
          <a:solidFill>
            <a:srgbClr val="FFFFFF"/>
          </a:solidFill>
          <a:ln>
            <a:solidFill>
              <a:srgbClr val="000000"/>
            </a:solidFill>
          </a:ln>
        </p:spPr>
        <p:txBody>
          <a:bodyPr/>
          <a:lstStyle/>
          <a:p>
            <a:pPr eaLnBrk="1" hangingPunct="1"/>
            <a:r>
              <a:rPr lang="es-ES_tradnl" sz="1800" smtClean="0"/>
              <a:t>Posteriiormente  de la lovastatina, se obtuvieron un derivado metilado la simvastatina y otro hidroxilado la pravastatina</a:t>
            </a:r>
            <a:endParaRPr lang="es-ES" sz="18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F7C9C9C-9BFD-4903-915F-FD2AEBBB4D36}" type="slidenum">
              <a:rPr lang="es-ES"/>
              <a:pPr/>
              <a:t>16</a:t>
            </a:fld>
            <a:endParaRPr lang="es-ES"/>
          </a:p>
        </p:txBody>
      </p:sp>
      <p:sp>
        <p:nvSpPr>
          <p:cNvPr id="38915" name="Rectangle 2"/>
          <p:cNvSpPr>
            <a:spLocks noGrp="1" noRot="1" noChangeAspect="1" noChangeArrowheads="1" noTextEdit="1"/>
          </p:cNvSpPr>
          <p:nvPr>
            <p:ph type="sldImg"/>
          </p:nvPr>
        </p:nvSpPr>
        <p:spPr>
          <a:xfrm>
            <a:off x="1039813" y="675231"/>
            <a:ext cx="4779962" cy="3373166"/>
          </a:xfrm>
          <a:solidFill>
            <a:srgbClr val="FFFFFF"/>
          </a:solidFill>
          <a:ln/>
        </p:spPr>
      </p:sp>
      <p:sp>
        <p:nvSpPr>
          <p:cNvPr id="38916" name="Rectangle 3"/>
          <p:cNvSpPr>
            <a:spLocks noGrp="1" noChangeArrowheads="1"/>
          </p:cNvSpPr>
          <p:nvPr>
            <p:ph type="body" idx="1"/>
          </p:nvPr>
        </p:nvSpPr>
        <p:spPr>
          <a:xfrm>
            <a:off x="457200" y="4347172"/>
            <a:ext cx="5867400" cy="4046904"/>
          </a:xfrm>
          <a:solidFill>
            <a:srgbClr val="FFFFFF"/>
          </a:solidFill>
          <a:ln>
            <a:solidFill>
              <a:srgbClr val="000000"/>
            </a:solidFill>
          </a:ln>
        </p:spPr>
        <p:txBody>
          <a:bodyPr/>
          <a:lstStyle/>
          <a:p>
            <a:pPr algn="just" eaLnBrk="1" hangingPunct="1">
              <a:lnSpc>
                <a:spcPct val="125000"/>
              </a:lnSpc>
            </a:pPr>
            <a:r>
              <a:rPr lang="es-ES" smtClean="0">
                <a:solidFill>
                  <a:srgbClr val="000000"/>
                </a:solidFill>
                <a:latin typeface="Arial" pitchFamily="34" charset="0"/>
                <a:cs typeface="Arial" pitchFamily="34" charset="0"/>
              </a:rPr>
              <a:t>Desde que en la década de los 50 y 60 se hizo patente que las concentraciones elevadas de   colesterol constituyen el riesgo más importante para desarrollar enfermedades cardiovasculares, los laboratorios farmacéuticos se lanzaron a la busca y captura de fármacos que redujeran el colesterol plasmático. </a:t>
            </a:r>
          </a:p>
          <a:p>
            <a:pPr eaLnBrk="1" hangingPunct="1">
              <a:lnSpc>
                <a:spcPct val="125000"/>
              </a:lnSpc>
            </a:pPr>
            <a:r>
              <a:rPr lang="es-ES" smtClean="0">
                <a:solidFill>
                  <a:srgbClr val="000000"/>
                </a:solidFill>
                <a:latin typeface="Arial" pitchFamily="34" charset="0"/>
                <a:cs typeface="Arial" pitchFamily="34" charset="0"/>
              </a:rPr>
              <a:t>En sus inicios, la búsqueda de un fármaco capaz de reducir las concentraciones plasmáticas de colesterol transcurrió por sendas infructuosas. El </a:t>
            </a:r>
            <a:r>
              <a:rPr lang="es-ES" b="1" i="1" smtClean="0">
                <a:solidFill>
                  <a:srgbClr val="000000"/>
                </a:solidFill>
                <a:latin typeface="Arial" pitchFamily="34" charset="0"/>
                <a:cs typeface="Arial" pitchFamily="34" charset="0"/>
              </a:rPr>
              <a:t>triparanal</a:t>
            </a:r>
            <a:r>
              <a:rPr lang="es-ES" b="1" smtClean="0">
                <a:solidFill>
                  <a:srgbClr val="000000"/>
                </a:solidFill>
                <a:latin typeface="Arial" pitchFamily="34" charset="0"/>
                <a:cs typeface="Arial" pitchFamily="34" charset="0"/>
              </a:rPr>
              <a:t>,</a:t>
            </a:r>
            <a:r>
              <a:rPr lang="es-ES" smtClean="0">
                <a:solidFill>
                  <a:srgbClr val="000000"/>
                </a:solidFill>
                <a:latin typeface="Arial" pitchFamily="34" charset="0"/>
                <a:cs typeface="Arial" pitchFamily="34" charset="0"/>
              </a:rPr>
              <a:t> que inhibía una etapa final de la ruta de síntesis del colesterol, fue comercializado a mediados de los años  60. Sin embargo, tuvo que ser retirado del mercado poco tiempo después por inducir el desarrollo de cataratas y otros efectos adversos cutáneos. Estos efectos adversos indeseados se debían a la acumulación de </a:t>
            </a:r>
            <a:r>
              <a:rPr lang="es-ES" u="sng" smtClean="0">
                <a:solidFill>
                  <a:srgbClr val="000000"/>
                </a:solidFill>
                <a:latin typeface="Arial" pitchFamily="34" charset="0"/>
                <a:cs typeface="Arial" pitchFamily="34" charset="0"/>
              </a:rPr>
              <a:t>desmoterol</a:t>
            </a:r>
            <a:r>
              <a:rPr lang="es-ES" smtClean="0">
                <a:solidFill>
                  <a:srgbClr val="000000"/>
                </a:solidFill>
                <a:latin typeface="Arial" pitchFamily="34" charset="0"/>
                <a:cs typeface="Arial" pitchFamily="34" charset="0"/>
              </a:rPr>
              <a:t>, el sustrato de la enzima inhibida.</a:t>
            </a:r>
            <a:endParaRPr lang="es-ES_tradnl" smtClean="0">
              <a:solidFill>
                <a:srgbClr val="000000"/>
              </a:solidFill>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89B3E009-BE36-432A-A0E0-8B1745023345}" type="slidenum">
              <a:rPr lang="es-ES"/>
              <a:pPr/>
              <a:t>18</a:t>
            </a:fld>
            <a:endParaRPr lang="es-ES"/>
          </a:p>
        </p:txBody>
      </p:sp>
      <p:sp>
        <p:nvSpPr>
          <p:cNvPr id="36867" name="Rectangle 2"/>
          <p:cNvSpPr>
            <a:spLocks noGrp="1" noRot="1" noChangeAspect="1" noChangeArrowheads="1" noTextEdit="1"/>
          </p:cNvSpPr>
          <p:nvPr>
            <p:ph type="sldImg"/>
          </p:nvPr>
        </p:nvSpPr>
        <p:spPr>
          <a:xfrm>
            <a:off x="1039813" y="675231"/>
            <a:ext cx="4779962" cy="3373166"/>
          </a:xfrm>
          <a:solidFill>
            <a:srgbClr val="FFFFFF"/>
          </a:solidFill>
          <a:ln/>
        </p:spPr>
      </p:sp>
      <p:sp>
        <p:nvSpPr>
          <p:cNvPr id="36868" name="Rectangle 3"/>
          <p:cNvSpPr>
            <a:spLocks noGrp="1" noChangeArrowheads="1"/>
          </p:cNvSpPr>
          <p:nvPr>
            <p:ph type="body" idx="1"/>
          </p:nvPr>
        </p:nvSpPr>
        <p:spPr>
          <a:xfrm>
            <a:off x="914400" y="4272478"/>
            <a:ext cx="5029200" cy="4046904"/>
          </a:xfrm>
          <a:solidFill>
            <a:srgbClr val="FFFFFF"/>
          </a:solidFill>
          <a:ln>
            <a:solidFill>
              <a:srgbClr val="000000"/>
            </a:solidFill>
          </a:ln>
        </p:spPr>
        <p:txBody>
          <a:bodyPr/>
          <a:lstStyle/>
          <a:p>
            <a:pPr eaLnBrk="1" hangingPunct="1"/>
            <a:r>
              <a:rPr lang="es-ES_tradnl" smtClean="0"/>
              <a:t>La LFA-1 es una glucoproteína de la familia de las integrinas expresada por la superficie de los leucocitos. Cuando la LFA-1 es activada por determinados receptores se une a la molécula de adhesiónm intracelular y estimula la extravasación de los leucocitos y la activación de los linfocitos T. Esto significa que es un agente proinflamatorio y que su inhibición es beneficiosa en artritis reumatoidea y rechazo de homoingertos.</a:t>
            </a:r>
          </a:p>
          <a:p>
            <a:pPr eaLnBrk="1" hangingPunct="1"/>
            <a:r>
              <a:rPr lang="es-ES_tradnl" smtClean="0"/>
              <a:t>Se trata de uno de los mecanismos antiinflamatorios y por ende antiaterogénico</a:t>
            </a:r>
            <a:endParaRPr lang="es-MX"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DC816DE-121A-4750-90A9-4FD7583506EA}" type="slidenum">
              <a:rPr lang="es-ES"/>
              <a:pPr/>
              <a:t>24</a:t>
            </a:fld>
            <a:endParaRPr lang="es-ES"/>
          </a:p>
        </p:txBody>
      </p:sp>
      <p:sp>
        <p:nvSpPr>
          <p:cNvPr id="37891" name="Rectangle 2"/>
          <p:cNvSpPr>
            <a:spLocks noGrp="1" noRot="1" noChangeAspect="1" noChangeArrowheads="1" noTextEdit="1"/>
          </p:cNvSpPr>
          <p:nvPr>
            <p:ph type="sldImg"/>
          </p:nvPr>
        </p:nvSpPr>
        <p:spPr>
          <a:xfrm>
            <a:off x="1039813" y="675231"/>
            <a:ext cx="4779962" cy="3373166"/>
          </a:xfrm>
          <a:solidFill>
            <a:srgbClr val="FFFFFF"/>
          </a:solidFill>
          <a:ln/>
        </p:spPr>
      </p:sp>
      <p:sp>
        <p:nvSpPr>
          <p:cNvPr id="37892" name="Rectangle 3"/>
          <p:cNvSpPr>
            <a:spLocks noGrp="1" noChangeArrowheads="1"/>
          </p:cNvSpPr>
          <p:nvPr>
            <p:ph type="body" idx="1"/>
          </p:nvPr>
        </p:nvSpPr>
        <p:spPr>
          <a:xfrm>
            <a:off x="914400" y="4272478"/>
            <a:ext cx="5029200" cy="4046904"/>
          </a:xfrm>
          <a:solidFill>
            <a:srgbClr val="FFFFFF"/>
          </a:solidFill>
          <a:ln>
            <a:solidFill>
              <a:srgbClr val="000000"/>
            </a:solidFill>
          </a:ln>
        </p:spPr>
        <p:txBody>
          <a:bodyPr/>
          <a:lstStyle/>
          <a:p>
            <a:pPr eaLnBrk="1" hangingPunct="1"/>
            <a:r>
              <a:rPr lang="es-ES_tradnl" sz="1400" smtClean="0"/>
              <a:t>En la vía de síntesis del colesterol se obtienen unos productos intermedios, los isoprenoides geranil-geranil-pirofosfato (GG-PP) y farnesil pirofosfato (FPP) que se han propuesto como responsables de muchos efectos biológicos.</a:t>
            </a:r>
          </a:p>
          <a:p>
            <a:pPr eaLnBrk="1" hangingPunct="1"/>
            <a:endParaRPr lang="es-ES_tradnl" sz="1400" smtClean="0"/>
          </a:p>
          <a:p>
            <a:pPr eaLnBrk="1" hangingPunct="1"/>
            <a:r>
              <a:rPr lang="es-ES_tradnl" sz="1400" smtClean="0"/>
              <a:t>Estos isoprenoides aportan la parte lipídica necesaria para que muchas proteínas bioactivas, se trasladen desde el citoplasma a la membrana celular para poder ser activadas. Estos lípidos modifican postranscripcionalmente una gran cantidad de proteinas. Entre ellas se encuentran las pequeñas proteínas de unión a GTP y de bajo peso molecular, miembro de la familia Ras/Rho GTPasa, necesarias para la trducción de un gran número de señales moleculares  intracelulares</a:t>
            </a:r>
            <a:endParaRPr lang="es-ES" sz="1400" smtClean="0"/>
          </a:p>
          <a:p>
            <a:pPr eaLnBrk="1" hangingPunct="1"/>
            <a:r>
              <a:rPr lang="es-ES_tradnl" smtClean="0"/>
              <a:t>. Además el mevalonato en forma directa puede inhibir el NO, la osteosíntesis y aumentar la expresión de citokinas proinflamatorias. Las estatinas bloquean estos procesos</a:t>
            </a:r>
          </a:p>
          <a:p>
            <a:pPr eaLnBrk="1" hangingPunct="1"/>
            <a:r>
              <a:rPr lang="es-ES_tradnl" smtClean="0"/>
              <a:t>PAI-1- Inhibidor 1 del activador del plasminógeno</a:t>
            </a:r>
          </a:p>
          <a:p>
            <a:pPr eaLnBrk="1" hangingPunct="1"/>
            <a:r>
              <a:rPr lang="es-ES_tradnl" smtClean="0"/>
              <a:t>tPA activador tisular del plasminógeno</a:t>
            </a:r>
          </a:p>
          <a:p>
            <a:pPr eaLnBrk="1" hangingPunct="1"/>
            <a:r>
              <a:rPr lang="es-ES_tradnl" smtClean="0"/>
              <a:t>eNOS oxido nitrico sintasa endotelial</a:t>
            </a:r>
          </a:p>
          <a:p>
            <a:pPr eaLnBrk="1" hangingPunct="1"/>
            <a:r>
              <a:rPr lang="es-ES_tradnl" smtClean="0"/>
              <a:t>ET-1 endotelina</a:t>
            </a:r>
          </a:p>
          <a:p>
            <a:pPr eaLnBrk="1" hangingPunct="1"/>
            <a:r>
              <a:rPr lang="es-ES_tradnl" smtClean="0"/>
              <a:t>PPAR: receptores activados de proliferación peroximas</a:t>
            </a:r>
          </a:p>
          <a:p>
            <a:pPr eaLnBrk="1" hangingPunct="1"/>
            <a:endParaRPr lang="es-MX"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C065919-3276-497A-99F0-CD642CF6081C}" type="slidenum">
              <a:rPr lang="es-ES"/>
              <a:pPr/>
              <a:t>29</a:t>
            </a:fld>
            <a:endParaRPr lang="es-ES"/>
          </a:p>
        </p:txBody>
      </p:sp>
      <p:sp>
        <p:nvSpPr>
          <p:cNvPr id="45059" name="Rectangle 2"/>
          <p:cNvSpPr>
            <a:spLocks noGrp="1" noRot="1" noChangeAspect="1" noChangeArrowheads="1" noTextEdit="1"/>
          </p:cNvSpPr>
          <p:nvPr>
            <p:ph type="sldImg"/>
          </p:nvPr>
        </p:nvSpPr>
        <p:spPr>
          <a:xfrm>
            <a:off x="1039813" y="675231"/>
            <a:ext cx="4779962" cy="3373166"/>
          </a:xfrm>
          <a:ln/>
        </p:spPr>
      </p:sp>
      <p:sp>
        <p:nvSpPr>
          <p:cNvPr id="45060" name="Rectangle 3"/>
          <p:cNvSpPr>
            <a:spLocks noGrp="1" noChangeArrowheads="1"/>
          </p:cNvSpPr>
          <p:nvPr>
            <p:ph type="body" idx="1"/>
          </p:nvPr>
        </p:nvSpPr>
        <p:spPr>
          <a:xfrm>
            <a:off x="914400" y="4272478"/>
            <a:ext cx="5029200" cy="4046904"/>
          </a:xfrm>
          <a:noFill/>
          <a:ln/>
        </p:spPr>
        <p:txBody>
          <a:bodyPr/>
          <a:lstStyle/>
          <a:p>
            <a:pPr eaLnBrk="1" hangingPunct="1"/>
            <a:r>
              <a:rPr lang="es-ES" smtClean="0">
                <a:latin typeface="Arial" pitchFamily="34" charset="0"/>
                <a:cs typeface="Arial" pitchFamily="34" charset="0"/>
              </a:rPr>
              <a:t>Tanto en prevención primaria como secundaria, el beneficio que conferían las estatinas en la reducción del riesgo de mortalidad de causa cardíaca y de enfermedades cardiovasculares, como el infarto de miocardio y el accidente cerebrovascular, era demasiado importante como para ser atribuido solamente a la acción hipolipemiante de éstos fármacos. Es así que se empezaron a investigar los efectos cardiovasculares de las estatinas no siempre derivados de su acción hipolipemiante.</a:t>
            </a:r>
            <a:endParaRPr lang="es-ES_tradnl" smtClean="0">
              <a:cs typeface="Times New Roman" pitchFamily="18" charset="0"/>
            </a:endParaRPr>
          </a:p>
          <a:p>
            <a:pPr eaLnBrk="1" hangingPunct="1"/>
            <a:r>
              <a:rPr lang="es-ES" smtClean="0">
                <a:cs typeface="Times New Roman" pitchFamily="18" charset="0"/>
              </a:rPr>
              <a:t>La peculiar historia de las estatinas se asemeja a la biografía de otros muchos medicamentos que hoy están en el mercado y que han sido redescubiertos con el tiempo. </a:t>
            </a:r>
            <a:br>
              <a:rPr lang="es-ES" smtClean="0">
                <a:cs typeface="Times New Roman" pitchFamily="18" charset="0"/>
              </a:rPr>
            </a:br>
            <a:r>
              <a:rPr lang="es-ES" smtClean="0">
                <a:cs typeface="Times New Roman" pitchFamily="18" charset="0"/>
              </a:rPr>
              <a:t>Un fármaco para la tensión arterial elevada que ayuda a crecer el pelo (minoxidil); unos antibióticos (las tetraciclinas) que, además, tienen efectos beneficiosos en la artritis reumatoide y la estrella, aspirina, un producto contra el dolor que reduce la inflamación, el riesgo de infarto y, probablemente, disminuya las probabilidades de padecer ciertos tipos de cáncer. </a:t>
            </a:r>
            <a:endParaRPr lang="es-MX" smtClean="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8FB73C0-D606-47B4-882F-8CDF08F3A534}" type="slidenum">
              <a:rPr lang="es-ES"/>
              <a:pPr/>
              <a:t>32</a:t>
            </a:fld>
            <a:endParaRPr lang="es-ES"/>
          </a:p>
        </p:txBody>
      </p:sp>
      <p:sp>
        <p:nvSpPr>
          <p:cNvPr id="46083" name="Rectangle 2"/>
          <p:cNvSpPr>
            <a:spLocks noGrp="1" noRot="1" noChangeAspect="1" noChangeArrowheads="1" noTextEdit="1"/>
          </p:cNvSpPr>
          <p:nvPr>
            <p:ph type="sldImg"/>
          </p:nvPr>
        </p:nvSpPr>
        <p:spPr>
          <a:xfrm>
            <a:off x="1039813" y="675231"/>
            <a:ext cx="4779962" cy="3373166"/>
          </a:xfrm>
          <a:ln/>
        </p:spPr>
      </p:sp>
      <p:sp>
        <p:nvSpPr>
          <p:cNvPr id="46084" name="Rectangle 3"/>
          <p:cNvSpPr>
            <a:spLocks noGrp="1" noChangeArrowheads="1"/>
          </p:cNvSpPr>
          <p:nvPr>
            <p:ph type="body" idx="1"/>
          </p:nvPr>
        </p:nvSpPr>
        <p:spPr>
          <a:xfrm>
            <a:off x="914400" y="4272478"/>
            <a:ext cx="5029200" cy="4046904"/>
          </a:xfrm>
          <a:noFill/>
          <a:ln/>
        </p:spPr>
        <p:txBody>
          <a:bodyPr/>
          <a:lstStyle/>
          <a:p>
            <a:pPr eaLnBrk="1" hangingPunct="1"/>
            <a:r>
              <a:rPr lang="es-ES" smtClean="0">
                <a:latin typeface="Arial" pitchFamily="34" charset="0"/>
                <a:cs typeface="Arial" pitchFamily="34" charset="0"/>
              </a:rPr>
              <a:t>Tanto en prevención primaria como secundaria, el beneficio que conferían las estatinas en la reducción del riesgo de mortalidad de causa cardíaca y de enfermedades cardiovasculares, como el infarto de miocardio y el accidente cerebrovascular, era demasiado importante como para ser atribuido solamente a la acción hipolipemiante de éstos fármacos. Es así que se empezaron a investigar los efectos cardiovasculares de las estatinas no siempre derivados de su acción hipolipemiante.</a:t>
            </a:r>
            <a:endParaRPr lang="es-ES_tradnl" smtClean="0">
              <a:cs typeface="Times New Roman" pitchFamily="18" charset="0"/>
            </a:endParaRPr>
          </a:p>
          <a:p>
            <a:pPr eaLnBrk="1" hangingPunct="1"/>
            <a:r>
              <a:rPr lang="es-ES" smtClean="0">
                <a:cs typeface="Times New Roman" pitchFamily="18" charset="0"/>
              </a:rPr>
              <a:t>La peculiar historia de las estatinas se asemeja a la biografía de otros muchos medicamentos que hoy están en el mercado y que han sido redescubiertos con el tiempo. </a:t>
            </a:r>
            <a:br>
              <a:rPr lang="es-ES" smtClean="0">
                <a:cs typeface="Times New Roman" pitchFamily="18" charset="0"/>
              </a:rPr>
            </a:br>
            <a:r>
              <a:rPr lang="es-ES" smtClean="0">
                <a:cs typeface="Times New Roman" pitchFamily="18" charset="0"/>
              </a:rPr>
              <a:t>Un fármaco para la tensión arterial elevada que ayuda a crecer el pelo (minoxidil); unos antibióticos (las tetraciclinas) que, además, tienen efectos beneficiosos en la artritis reumatoide y la estrella, aspirina, un producto contra el dolor que reduce la inflamación, el riesgo de infarto y, probablemente, disminuya las probabilidades de padecer ciertos tipos de cáncer. </a:t>
            </a:r>
            <a:endParaRPr lang="es-MX" smtClean="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90CA4B5-CE90-46CB-9276-049882F4B87F}" type="slidenum">
              <a:rPr lang="es-ES" smtClean="0"/>
              <a:pPr/>
              <a:t>34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981200"/>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4114800"/>
            <a:ext cx="381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a:ln/>
        </p:spPr>
        <p:txBody>
          <a:bodyPr/>
          <a:lstStyle>
            <a:lvl1pPr>
              <a:defRPr/>
            </a:lvl1pPr>
          </a:lstStyle>
          <a:p>
            <a:pPr>
              <a:defRPr/>
            </a:pPr>
            <a:endParaRPr lang="es-ES"/>
          </a:p>
        </p:txBody>
      </p:sp>
      <p:sp>
        <p:nvSpPr>
          <p:cNvPr id="7" name="Rectangle 5"/>
          <p:cNvSpPr>
            <a:spLocks noGrp="1" noChangeArrowheads="1"/>
          </p:cNvSpPr>
          <p:nvPr>
            <p:ph type="ftr" sz="quarter" idx="11"/>
          </p:nvPr>
        </p:nvSpPr>
        <p:spPr>
          <a:ln/>
        </p:spPr>
        <p:txBody>
          <a:bodyPr/>
          <a:lstStyle>
            <a:lvl1pPr>
              <a:defRPr/>
            </a:lvl1pPr>
          </a:lstStyle>
          <a:p>
            <a:pPr>
              <a:defRPr/>
            </a:pPr>
            <a:endParaRPr lang="es-ES"/>
          </a:p>
        </p:txBody>
      </p:sp>
      <p:sp>
        <p:nvSpPr>
          <p:cNvPr id="8" name="Rectangle 6"/>
          <p:cNvSpPr>
            <a:spLocks noGrp="1" noChangeArrowheads="1"/>
          </p:cNvSpPr>
          <p:nvPr>
            <p:ph type="sldNum" sz="quarter" idx="12"/>
          </p:nvPr>
        </p:nvSpPr>
        <p:spPr>
          <a:ln/>
        </p:spPr>
        <p:txBody>
          <a:bodyPr/>
          <a:lstStyle>
            <a:lvl1pPr>
              <a:defRPr/>
            </a:lvl1pPr>
          </a:lstStyle>
          <a:p>
            <a:pPr>
              <a:defRPr/>
            </a:pPr>
            <a:fld id="{AAEB1EF5-C1CA-475B-9B00-8D19B6AFD2F4}" type="slidenum">
              <a:rPr lang="es-ES"/>
              <a:pPr>
                <a:defRPr/>
              </a:pPr>
              <a:t>‹Nº›</a:t>
            </a:fld>
            <a:endParaRPr lang="es-ES"/>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28/06/2017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28/06/2017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642910" y="1357298"/>
            <a:ext cx="7772400" cy="1470025"/>
          </a:xfrm>
        </p:spPr>
        <p:txBody>
          <a:bodyPr>
            <a:normAutofit/>
          </a:bodyPr>
          <a:lstStyle/>
          <a:p>
            <a:pPr eaLnBrk="1" hangingPunct="1"/>
            <a:r>
              <a:rPr lang="es-ES" sz="4000" dirty="0" smtClean="0">
                <a:latin typeface="Arial" pitchFamily="34" charset="0"/>
                <a:cs typeface="Arial" pitchFamily="34" charset="0"/>
              </a:rPr>
              <a:t>Dra. Yeleneis Río Martínez.</a:t>
            </a:r>
            <a:br>
              <a:rPr lang="es-ES" sz="4000" dirty="0" smtClean="0">
                <a:latin typeface="Arial" pitchFamily="34" charset="0"/>
                <a:cs typeface="Arial" pitchFamily="34" charset="0"/>
              </a:rPr>
            </a:br>
            <a:endParaRPr lang="es-ES" sz="4000" dirty="0" smtClean="0">
              <a:latin typeface="Arial" pitchFamily="34" charset="0"/>
              <a:cs typeface="Arial" pitchFamily="34" charset="0"/>
            </a:endParaRPr>
          </a:p>
        </p:txBody>
      </p:sp>
      <p:sp>
        <p:nvSpPr>
          <p:cNvPr id="3075" name="2 Subtítulo"/>
          <p:cNvSpPr>
            <a:spLocks noGrp="1"/>
          </p:cNvSpPr>
          <p:nvPr>
            <p:ph type="subTitle" idx="1"/>
          </p:nvPr>
        </p:nvSpPr>
        <p:spPr>
          <a:xfrm>
            <a:off x="1357313" y="3643313"/>
            <a:ext cx="6400800" cy="1752600"/>
          </a:xfrm>
        </p:spPr>
        <p:txBody>
          <a:bodyPr/>
          <a:lstStyle/>
          <a:p>
            <a:pPr eaLnBrk="1" hangingPunct="1"/>
            <a:endParaRPr lang="es-ES" sz="4000" dirty="0" smtClean="0"/>
          </a:p>
          <a:p>
            <a:pPr eaLnBrk="1" hangingPunct="1"/>
            <a:r>
              <a:rPr lang="es-ES" sz="4000" dirty="0" smtClean="0">
                <a:solidFill>
                  <a:schemeClr val="tx1"/>
                </a:solidFill>
                <a:latin typeface="Arial" pitchFamily="34" charset="0"/>
                <a:cs typeface="Arial" pitchFamily="34" charset="0"/>
              </a:rPr>
              <a:t>TEMA: ESTATINAS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500034" y="857232"/>
            <a:ext cx="8229600" cy="4525963"/>
          </a:xfrm>
        </p:spPr>
        <p:txBody>
          <a:bodyPr/>
          <a:lstStyle/>
          <a:p>
            <a:pPr algn="just">
              <a:lnSpc>
                <a:spcPct val="150000"/>
              </a:lnSpc>
              <a:buNone/>
            </a:pPr>
            <a:r>
              <a:rPr lang="es-ES" dirty="0" smtClean="0"/>
              <a:t>    La primera </a:t>
            </a:r>
            <a:r>
              <a:rPr lang="es-ES" dirty="0" err="1" smtClean="0"/>
              <a:t>estatina</a:t>
            </a:r>
            <a:r>
              <a:rPr lang="es-ES" dirty="0" smtClean="0"/>
              <a:t> descrita en la literatura fue la </a:t>
            </a:r>
            <a:r>
              <a:rPr lang="es-ES" dirty="0" err="1" smtClean="0"/>
              <a:t>Mevastatina</a:t>
            </a:r>
            <a:r>
              <a:rPr lang="es-ES" dirty="0" smtClean="0"/>
              <a:t>, luego la </a:t>
            </a:r>
            <a:r>
              <a:rPr lang="es-ES" dirty="0" err="1" smtClean="0"/>
              <a:t>Lovastatina</a:t>
            </a:r>
            <a:r>
              <a:rPr lang="es-ES" dirty="0" smtClean="0"/>
              <a:t> aislada de cultivos de la especie </a:t>
            </a:r>
            <a:r>
              <a:rPr lang="es-ES" dirty="0" err="1" smtClean="0"/>
              <a:t>Penicillium</a:t>
            </a:r>
            <a:r>
              <a:rPr lang="es-ES" dirty="0" smtClean="0"/>
              <a:t> y </a:t>
            </a:r>
            <a:r>
              <a:rPr lang="es-ES" dirty="0" err="1" smtClean="0"/>
              <a:t>Aspergillus</a:t>
            </a:r>
            <a:r>
              <a:rPr lang="es-ES" dirty="0" smtClean="0"/>
              <a:t>, en la actualidad todos los demás productos obtenidos son </a:t>
            </a:r>
            <a:r>
              <a:rPr lang="es-ES" dirty="0" err="1" smtClean="0"/>
              <a:t>semisintéticos</a:t>
            </a:r>
            <a:r>
              <a:rPr lang="es-ES" dirty="0" smtClean="0"/>
              <a:t>, como la </a:t>
            </a:r>
            <a:r>
              <a:rPr lang="es-ES" dirty="0" err="1" smtClean="0"/>
              <a:t>Fluvastatina</a:t>
            </a:r>
            <a:r>
              <a:rPr lang="es-ES" dirty="0" smtClean="0"/>
              <a:t>, </a:t>
            </a:r>
            <a:r>
              <a:rPr lang="es-ES" dirty="0" err="1" smtClean="0"/>
              <a:t>Atorvastatina</a:t>
            </a:r>
            <a:r>
              <a:rPr lang="es-ES" dirty="0" smtClean="0"/>
              <a:t>.  </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Line 3"/>
          <p:cNvSpPr>
            <a:spLocks noChangeShapeType="1"/>
          </p:cNvSpPr>
          <p:nvPr/>
        </p:nvSpPr>
        <p:spPr bwMode="auto">
          <a:xfrm>
            <a:off x="1619250" y="549275"/>
            <a:ext cx="7086600" cy="0"/>
          </a:xfrm>
          <a:prstGeom prst="line">
            <a:avLst/>
          </a:prstGeom>
          <a:noFill/>
          <a:ln w="76200" cmpd="tri">
            <a:solidFill>
              <a:schemeClr val="folHlink"/>
            </a:solidFill>
            <a:round/>
            <a:headEnd/>
            <a:tailEnd/>
          </a:ln>
          <a:effectLst/>
        </p:spPr>
        <p:txBody>
          <a:bodyPr/>
          <a:lstStyle/>
          <a:p>
            <a:pPr>
              <a:defRPr/>
            </a:pPr>
            <a:endParaRPr lang="es-ES"/>
          </a:p>
        </p:txBody>
      </p:sp>
      <p:sp>
        <p:nvSpPr>
          <p:cNvPr id="9221" name="Line 5"/>
          <p:cNvSpPr>
            <a:spLocks noChangeShapeType="1"/>
          </p:cNvSpPr>
          <p:nvPr/>
        </p:nvSpPr>
        <p:spPr bwMode="auto">
          <a:xfrm>
            <a:off x="457200" y="2362200"/>
            <a:ext cx="0" cy="4114800"/>
          </a:xfrm>
          <a:prstGeom prst="line">
            <a:avLst/>
          </a:prstGeom>
          <a:noFill/>
          <a:ln w="76200" cmpd="tri">
            <a:solidFill>
              <a:schemeClr val="folHlink"/>
            </a:solidFill>
            <a:round/>
            <a:headEnd/>
            <a:tailEnd/>
          </a:ln>
          <a:effectLst/>
        </p:spPr>
        <p:txBody>
          <a:bodyPr/>
          <a:lstStyle/>
          <a:p>
            <a:pPr>
              <a:defRPr/>
            </a:pPr>
            <a:endParaRPr lang="es-ES"/>
          </a:p>
        </p:txBody>
      </p:sp>
      <p:sp>
        <p:nvSpPr>
          <p:cNvPr id="9222" name="Line 6"/>
          <p:cNvSpPr>
            <a:spLocks noChangeShapeType="1"/>
          </p:cNvSpPr>
          <p:nvPr/>
        </p:nvSpPr>
        <p:spPr bwMode="auto">
          <a:xfrm>
            <a:off x="457200" y="6477000"/>
            <a:ext cx="8229600" cy="0"/>
          </a:xfrm>
          <a:prstGeom prst="line">
            <a:avLst/>
          </a:prstGeom>
          <a:noFill/>
          <a:ln w="76200" cmpd="tri">
            <a:solidFill>
              <a:schemeClr val="folHlink"/>
            </a:solidFill>
            <a:round/>
            <a:headEnd/>
            <a:tailEnd/>
          </a:ln>
          <a:effectLst/>
        </p:spPr>
        <p:txBody>
          <a:bodyPr/>
          <a:lstStyle/>
          <a:p>
            <a:pPr>
              <a:defRPr/>
            </a:pPr>
            <a:endParaRPr lang="es-ES"/>
          </a:p>
        </p:txBody>
      </p:sp>
      <p:sp>
        <p:nvSpPr>
          <p:cNvPr id="9223" name="Line 7"/>
          <p:cNvSpPr>
            <a:spLocks noChangeShapeType="1"/>
          </p:cNvSpPr>
          <p:nvPr/>
        </p:nvSpPr>
        <p:spPr bwMode="auto">
          <a:xfrm flipV="1">
            <a:off x="8686800" y="533400"/>
            <a:ext cx="0" cy="5943600"/>
          </a:xfrm>
          <a:prstGeom prst="line">
            <a:avLst/>
          </a:prstGeom>
          <a:noFill/>
          <a:ln w="76200" cmpd="tri">
            <a:solidFill>
              <a:schemeClr val="folHlink"/>
            </a:solidFill>
            <a:round/>
            <a:headEnd/>
            <a:tailEnd/>
          </a:ln>
          <a:effectLst/>
        </p:spPr>
        <p:txBody>
          <a:bodyPr/>
          <a:lstStyle/>
          <a:p>
            <a:pPr>
              <a:defRPr/>
            </a:pPr>
            <a:endParaRPr lang="es-ES"/>
          </a:p>
        </p:txBody>
      </p:sp>
      <p:pic>
        <p:nvPicPr>
          <p:cNvPr id="7174" name="Picture 8"/>
          <p:cNvPicPr>
            <a:picLocks noChangeAspect="1" noChangeArrowheads="1"/>
          </p:cNvPicPr>
          <p:nvPr/>
        </p:nvPicPr>
        <p:blipFill>
          <a:blip r:embed="rId3"/>
          <a:srcRect/>
          <a:stretch>
            <a:fillRect/>
          </a:stretch>
        </p:blipFill>
        <p:spPr bwMode="auto">
          <a:xfrm>
            <a:off x="1600200" y="2133600"/>
            <a:ext cx="2643188" cy="2743200"/>
          </a:xfrm>
          <a:prstGeom prst="rect">
            <a:avLst/>
          </a:prstGeom>
          <a:noFill/>
          <a:ln w="9525">
            <a:noFill/>
            <a:miter lim="800000"/>
            <a:headEnd/>
            <a:tailEnd/>
          </a:ln>
        </p:spPr>
      </p:pic>
      <p:sp>
        <p:nvSpPr>
          <p:cNvPr id="7175" name="Text Box 9"/>
          <p:cNvSpPr txBox="1">
            <a:spLocks noChangeArrowheads="1"/>
          </p:cNvSpPr>
          <p:nvPr/>
        </p:nvSpPr>
        <p:spPr bwMode="auto">
          <a:xfrm>
            <a:off x="1981200" y="1066800"/>
            <a:ext cx="6400800" cy="822325"/>
          </a:xfrm>
          <a:prstGeom prst="rect">
            <a:avLst/>
          </a:prstGeom>
          <a:noFill/>
          <a:ln w="9525">
            <a:noFill/>
            <a:miter lim="800000"/>
            <a:headEnd/>
            <a:tailEnd/>
          </a:ln>
        </p:spPr>
        <p:txBody>
          <a:bodyPr>
            <a:spAutoFit/>
          </a:bodyPr>
          <a:lstStyle/>
          <a:p>
            <a:r>
              <a:rPr lang="es-ES" sz="2400" b="1">
                <a:solidFill>
                  <a:srgbClr val="000000"/>
                </a:solidFill>
                <a:effectLst/>
                <a:latin typeface="Tahoma" pitchFamily="34" charset="0"/>
                <a:cs typeface="Times New Roman" pitchFamily="18" charset="0"/>
              </a:rPr>
              <a:t>Akiro Endo</a:t>
            </a:r>
            <a:r>
              <a:rPr lang="es-ES_tradnl" sz="2400">
                <a:solidFill>
                  <a:srgbClr val="000000"/>
                </a:solidFill>
                <a:effectLst/>
                <a:latin typeface="Tahoma" pitchFamily="34" charset="0"/>
                <a:cs typeface="Times New Roman" pitchFamily="18" charset="0"/>
              </a:rPr>
              <a:t> 			sustancia tóxica</a:t>
            </a:r>
          </a:p>
          <a:p>
            <a:r>
              <a:rPr lang="es-ES_tradnl" sz="2400">
                <a:solidFill>
                  <a:srgbClr val="000000"/>
                </a:solidFill>
                <a:effectLst/>
                <a:latin typeface="Tahoma" pitchFamily="34" charset="0"/>
                <a:cs typeface="Times New Roman" pitchFamily="18" charset="0"/>
              </a:rPr>
              <a:t>   (1976) 			para los animales</a:t>
            </a:r>
            <a:endParaRPr lang="es-ES" sz="2400">
              <a:solidFill>
                <a:srgbClr val="000000"/>
              </a:solidFill>
              <a:effectLst/>
              <a:latin typeface="Tahoma" pitchFamily="34" charset="0"/>
              <a:cs typeface="Times New Roman" pitchFamily="18" charset="0"/>
            </a:endParaRPr>
          </a:p>
        </p:txBody>
      </p:sp>
      <p:sp>
        <p:nvSpPr>
          <p:cNvPr id="7176" name="Text Box 10"/>
          <p:cNvSpPr txBox="1">
            <a:spLocks noChangeArrowheads="1"/>
          </p:cNvSpPr>
          <p:nvPr/>
        </p:nvSpPr>
        <p:spPr bwMode="auto">
          <a:xfrm>
            <a:off x="4419600" y="2057400"/>
            <a:ext cx="3581400" cy="1917700"/>
          </a:xfrm>
          <a:prstGeom prst="rect">
            <a:avLst/>
          </a:prstGeom>
          <a:noFill/>
          <a:ln w="9525">
            <a:noFill/>
            <a:miter lim="800000"/>
            <a:headEnd/>
            <a:tailEnd/>
          </a:ln>
        </p:spPr>
        <p:txBody>
          <a:bodyPr>
            <a:spAutoFit/>
          </a:bodyPr>
          <a:lstStyle/>
          <a:p>
            <a:r>
              <a:rPr lang="es-ES_tradnl" sz="2400">
                <a:solidFill>
                  <a:srgbClr val="000000"/>
                </a:solidFill>
                <a:effectLst/>
                <a:latin typeface="Tahoma" pitchFamily="34" charset="0"/>
                <a:cs typeface="Times New Roman" pitchFamily="18" charset="0"/>
              </a:rPr>
              <a:t>Caldo de cultivo</a:t>
            </a:r>
          </a:p>
          <a:p>
            <a:r>
              <a:rPr lang="es-ES" sz="2400" i="1">
                <a:solidFill>
                  <a:srgbClr val="000000"/>
                </a:solidFill>
                <a:effectLst/>
                <a:latin typeface="Tahoma" pitchFamily="34" charset="0"/>
                <a:cs typeface="Times New Roman" pitchFamily="18" charset="0"/>
              </a:rPr>
              <a:t>Penicillium citrinum</a:t>
            </a:r>
            <a:endParaRPr lang="es-ES_tradnl" sz="2400" i="1">
              <a:solidFill>
                <a:srgbClr val="000000"/>
              </a:solidFill>
              <a:effectLst/>
              <a:latin typeface="Tahoma" pitchFamily="34" charset="0"/>
              <a:cs typeface="Times New Roman" pitchFamily="18" charset="0"/>
            </a:endParaRPr>
          </a:p>
          <a:p>
            <a:endParaRPr lang="es-ES_tradnl" sz="2400" i="1">
              <a:solidFill>
                <a:srgbClr val="000000"/>
              </a:solidFill>
              <a:effectLst/>
              <a:latin typeface="Tahoma" pitchFamily="34" charset="0"/>
              <a:cs typeface="Times New Roman" pitchFamily="18" charset="0"/>
            </a:endParaRPr>
          </a:p>
          <a:p>
            <a:r>
              <a:rPr lang="es-ES_tradnl" sz="2400">
                <a:solidFill>
                  <a:srgbClr val="000000"/>
                </a:solidFill>
                <a:effectLst/>
                <a:latin typeface="PalatinoLinotype-Roman" charset="0"/>
                <a:cs typeface="Times New Roman" pitchFamily="18" charset="0"/>
              </a:rPr>
              <a:t>		</a:t>
            </a:r>
          </a:p>
          <a:p>
            <a:r>
              <a:rPr lang="es-ES_tradnl" sz="2400" b="1">
                <a:solidFill>
                  <a:srgbClr val="000000"/>
                </a:solidFill>
                <a:effectLst/>
                <a:latin typeface="Tahoma" pitchFamily="34" charset="0"/>
                <a:cs typeface="Times New Roman" pitchFamily="18" charset="0"/>
              </a:rPr>
              <a:t>           </a:t>
            </a:r>
            <a:endParaRPr lang="es-ES" sz="3200" b="1">
              <a:effectLst/>
              <a:latin typeface="Tahoma" pitchFamily="34" charset="0"/>
            </a:endParaRPr>
          </a:p>
        </p:txBody>
      </p:sp>
      <p:sp>
        <p:nvSpPr>
          <p:cNvPr id="7177" name="Text Box 11"/>
          <p:cNvSpPr txBox="1">
            <a:spLocks noChangeArrowheads="1"/>
          </p:cNvSpPr>
          <p:nvPr/>
        </p:nvSpPr>
        <p:spPr bwMode="auto">
          <a:xfrm>
            <a:off x="974725" y="4986338"/>
            <a:ext cx="6964363" cy="1187450"/>
          </a:xfrm>
          <a:prstGeom prst="rect">
            <a:avLst/>
          </a:prstGeom>
          <a:noFill/>
          <a:ln w="9525">
            <a:noFill/>
            <a:miter lim="800000"/>
            <a:headEnd/>
            <a:tailEnd/>
          </a:ln>
        </p:spPr>
        <p:txBody>
          <a:bodyPr wrap="none">
            <a:spAutoFit/>
          </a:bodyPr>
          <a:lstStyle/>
          <a:p>
            <a:r>
              <a:rPr lang="es-ES" sz="2400">
                <a:solidFill>
                  <a:srgbClr val="000000"/>
                </a:solidFill>
                <a:effectLst/>
                <a:latin typeface="Tahoma" pitchFamily="34" charset="0"/>
                <a:cs typeface="Times New Roman" pitchFamily="18" charset="0"/>
              </a:rPr>
              <a:t>En 1979 </a:t>
            </a:r>
            <a:r>
              <a:rPr lang="es-ES" sz="2400" b="1">
                <a:solidFill>
                  <a:srgbClr val="000000"/>
                </a:solidFill>
                <a:effectLst/>
                <a:latin typeface="Tahoma" pitchFamily="34" charset="0"/>
                <a:cs typeface="Times New Roman" pitchFamily="18" charset="0"/>
              </a:rPr>
              <a:t>Hoffman  y cols.,</a:t>
            </a:r>
            <a:endParaRPr lang="es-ES_tradnl" sz="2400" b="1">
              <a:solidFill>
                <a:srgbClr val="000000"/>
              </a:solidFill>
              <a:effectLst/>
              <a:latin typeface="Tahoma" pitchFamily="34" charset="0"/>
              <a:cs typeface="Times New Roman" pitchFamily="18" charset="0"/>
            </a:endParaRPr>
          </a:p>
          <a:p>
            <a:r>
              <a:rPr lang="es-ES" sz="2400">
                <a:solidFill>
                  <a:srgbClr val="000000"/>
                </a:solidFill>
                <a:effectLst/>
                <a:latin typeface="Tahoma" pitchFamily="34" charset="0"/>
                <a:cs typeface="Times New Roman" pitchFamily="18" charset="0"/>
              </a:rPr>
              <a:t>Laboratorios Merck Sharp and Dohme (MSD)</a:t>
            </a:r>
            <a:r>
              <a:rPr lang="es-ES_tradnl" sz="2400">
                <a:solidFill>
                  <a:srgbClr val="000000"/>
                </a:solidFill>
                <a:effectLst/>
                <a:latin typeface="Tahoma" pitchFamily="34" charset="0"/>
                <a:cs typeface="Times New Roman" pitchFamily="18" charset="0"/>
              </a:rPr>
              <a:t>        </a:t>
            </a:r>
          </a:p>
          <a:p>
            <a:r>
              <a:rPr lang="es-ES_tradnl" sz="2400">
                <a:solidFill>
                  <a:srgbClr val="000000"/>
                </a:solidFill>
                <a:effectLst/>
                <a:latin typeface="Tahoma" pitchFamily="34" charset="0"/>
                <a:cs typeface="Times New Roman" pitchFamily="18" charset="0"/>
              </a:rPr>
              <a:t> </a:t>
            </a:r>
            <a:r>
              <a:rPr lang="es-ES" sz="2400" i="1">
                <a:solidFill>
                  <a:srgbClr val="000000"/>
                </a:solidFill>
                <a:effectLst/>
                <a:latin typeface="Tahoma" pitchFamily="34" charset="0"/>
                <a:cs typeface="Times New Roman" pitchFamily="18" charset="0"/>
              </a:rPr>
              <a:t>Aspergillus terreus</a:t>
            </a:r>
            <a:r>
              <a:rPr lang="es-ES" sz="1800">
                <a:solidFill>
                  <a:srgbClr val="000000"/>
                </a:solidFill>
                <a:effectLst/>
                <a:latin typeface="PalatinoLinotype-Roman" charset="0"/>
                <a:cs typeface="Times New Roman" pitchFamily="18" charset="0"/>
              </a:rPr>
              <a:t> </a:t>
            </a:r>
            <a:r>
              <a:rPr lang="es-ES" sz="2400">
                <a:solidFill>
                  <a:srgbClr val="000000"/>
                </a:solidFill>
                <a:effectLst/>
                <a:latin typeface="PalatinoLinotype-Roman" charset="0"/>
                <a:cs typeface="Times New Roman" pitchFamily="18" charset="0"/>
              </a:rPr>
              <a:t> </a:t>
            </a:r>
            <a:r>
              <a:rPr lang="es-ES_tradnl" sz="2400">
                <a:solidFill>
                  <a:srgbClr val="000000"/>
                </a:solidFill>
                <a:effectLst/>
                <a:latin typeface="PalatinoLinotype-Roman" charset="0"/>
                <a:cs typeface="Times New Roman" pitchFamily="18" charset="0"/>
              </a:rPr>
              <a:t>		M</a:t>
            </a:r>
            <a:r>
              <a:rPr lang="es-ES" sz="2400">
                <a:solidFill>
                  <a:srgbClr val="000000"/>
                </a:solidFill>
                <a:effectLst/>
              </a:rPr>
              <a:t>evinolina</a:t>
            </a:r>
          </a:p>
        </p:txBody>
      </p:sp>
      <p:sp>
        <p:nvSpPr>
          <p:cNvPr id="9228" name="AutoShape 12"/>
          <p:cNvSpPr>
            <a:spLocks noChangeArrowheads="1"/>
          </p:cNvSpPr>
          <p:nvPr/>
        </p:nvSpPr>
        <p:spPr bwMode="auto">
          <a:xfrm>
            <a:off x="4724400" y="2971800"/>
            <a:ext cx="762000" cy="914400"/>
          </a:xfrm>
          <a:prstGeom prst="curvedRightArrow">
            <a:avLst>
              <a:gd name="adj1" fmla="val 24000"/>
              <a:gd name="adj2" fmla="val 48000"/>
              <a:gd name="adj3" fmla="val 33333"/>
            </a:avLst>
          </a:prstGeom>
          <a:solidFill>
            <a:schemeClr val="accent1"/>
          </a:solidFill>
          <a:ln w="9525">
            <a:solidFill>
              <a:schemeClr val="tx1"/>
            </a:solidFill>
            <a:miter lim="800000"/>
            <a:headEnd/>
            <a:tailEnd/>
          </a:ln>
          <a:effectLst/>
        </p:spPr>
        <p:txBody>
          <a:bodyPr wrap="none" anchor="ctr"/>
          <a:lstStyle/>
          <a:p>
            <a:pPr>
              <a:defRPr/>
            </a:pPr>
            <a:endParaRPr lang="es-ES"/>
          </a:p>
        </p:txBody>
      </p:sp>
      <p:sp>
        <p:nvSpPr>
          <p:cNvPr id="9229" name="AutoShape 13"/>
          <p:cNvSpPr>
            <a:spLocks noChangeArrowheads="1"/>
          </p:cNvSpPr>
          <p:nvPr/>
        </p:nvSpPr>
        <p:spPr bwMode="auto">
          <a:xfrm>
            <a:off x="3810000" y="5791200"/>
            <a:ext cx="8382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pPr>
              <a:defRPr/>
            </a:pPr>
            <a:endParaRPr lang="es-ES"/>
          </a:p>
        </p:txBody>
      </p:sp>
      <p:sp>
        <p:nvSpPr>
          <p:cNvPr id="7180" name="Text Box 14"/>
          <p:cNvSpPr txBox="1">
            <a:spLocks noChangeArrowheads="1"/>
          </p:cNvSpPr>
          <p:nvPr/>
        </p:nvSpPr>
        <p:spPr bwMode="auto">
          <a:xfrm>
            <a:off x="5546725" y="3419475"/>
            <a:ext cx="2060575" cy="519113"/>
          </a:xfrm>
          <a:prstGeom prst="rect">
            <a:avLst/>
          </a:prstGeom>
          <a:noFill/>
          <a:ln w="9525">
            <a:noFill/>
            <a:miter lim="800000"/>
            <a:headEnd/>
            <a:tailEnd/>
          </a:ln>
        </p:spPr>
        <p:txBody>
          <a:bodyPr wrap="none">
            <a:spAutoFit/>
          </a:bodyPr>
          <a:lstStyle/>
          <a:p>
            <a:r>
              <a:rPr lang="es-ES_tradnl" sz="2800" b="1">
                <a:effectLst/>
              </a:rPr>
              <a:t>Mevastatina</a:t>
            </a:r>
            <a:endParaRPr lang="es-ES" sz="2800" b="1">
              <a:effectLst/>
            </a:endParaRPr>
          </a:p>
        </p:txBody>
      </p:sp>
      <p:sp>
        <p:nvSpPr>
          <p:cNvPr id="7181" name="Text Box 15"/>
          <p:cNvSpPr txBox="1">
            <a:spLocks noChangeArrowheads="1"/>
          </p:cNvSpPr>
          <p:nvPr/>
        </p:nvSpPr>
        <p:spPr bwMode="auto">
          <a:xfrm>
            <a:off x="6227763" y="5748338"/>
            <a:ext cx="2376487" cy="457200"/>
          </a:xfrm>
          <a:prstGeom prst="rect">
            <a:avLst/>
          </a:prstGeom>
          <a:noFill/>
          <a:ln w="9525">
            <a:noFill/>
            <a:miter lim="800000"/>
            <a:headEnd/>
            <a:tailEnd/>
          </a:ln>
        </p:spPr>
        <p:txBody>
          <a:bodyPr>
            <a:spAutoFit/>
          </a:bodyPr>
          <a:lstStyle/>
          <a:p>
            <a:r>
              <a:rPr lang="es-ES_tradnl" sz="2400" b="1">
                <a:solidFill>
                  <a:srgbClr val="000000"/>
                </a:solidFill>
                <a:effectLst/>
                <a:latin typeface="Tahoma" pitchFamily="34" charset="0"/>
                <a:cs typeface="Times New Roman" pitchFamily="18" charset="0"/>
              </a:rPr>
              <a:t>    L</a:t>
            </a:r>
            <a:r>
              <a:rPr lang="es-ES" sz="2400" b="1">
                <a:solidFill>
                  <a:srgbClr val="000000"/>
                </a:solidFill>
                <a:effectLst/>
                <a:latin typeface="Tahoma" pitchFamily="34" charset="0"/>
                <a:cs typeface="Times New Roman" pitchFamily="18" charset="0"/>
              </a:rPr>
              <a:t>ovastatina</a:t>
            </a:r>
          </a:p>
        </p:txBody>
      </p:sp>
      <p:sp>
        <p:nvSpPr>
          <p:cNvPr id="7182" name="Oval 16"/>
          <p:cNvSpPr>
            <a:spLocks noChangeArrowheads="1"/>
          </p:cNvSpPr>
          <p:nvPr/>
        </p:nvSpPr>
        <p:spPr bwMode="auto">
          <a:xfrm>
            <a:off x="3886200" y="1066800"/>
            <a:ext cx="1295400" cy="685800"/>
          </a:xfrm>
          <a:prstGeom prst="ellipse">
            <a:avLst/>
          </a:prstGeom>
          <a:solidFill>
            <a:schemeClr val="bg1"/>
          </a:solidFill>
          <a:ln w="57150">
            <a:solidFill>
              <a:srgbClr val="FF9933"/>
            </a:solidFill>
            <a:round/>
            <a:headEnd/>
            <a:tailEnd/>
          </a:ln>
        </p:spPr>
        <p:txBody>
          <a:bodyPr wrap="none" anchor="ctr"/>
          <a:lstStyle/>
          <a:p>
            <a:pPr algn="ctr"/>
            <a:r>
              <a:rPr lang="es-ES_tradnl" sz="2400" b="1">
                <a:solidFill>
                  <a:srgbClr val="FF3300"/>
                </a:solidFill>
                <a:effectLst/>
              </a:rPr>
              <a:t>Hongos</a:t>
            </a:r>
            <a:r>
              <a:rPr lang="es-ES_tradnl" sz="2400">
                <a:solidFill>
                  <a:srgbClr val="FF3300"/>
                </a:solidFill>
                <a:effectLst/>
              </a:rPr>
              <a:t> </a:t>
            </a:r>
            <a:endParaRPr lang="es-ES" sz="2400">
              <a:solidFill>
                <a:srgbClr val="FF3300"/>
              </a:solidFill>
              <a:effectLst/>
            </a:endParaRPr>
          </a:p>
        </p:txBody>
      </p:sp>
      <p:sp>
        <p:nvSpPr>
          <p:cNvPr id="9233" name="AutoShape 17"/>
          <p:cNvSpPr>
            <a:spLocks noChangeArrowheads="1"/>
          </p:cNvSpPr>
          <p:nvPr/>
        </p:nvSpPr>
        <p:spPr bwMode="auto">
          <a:xfrm>
            <a:off x="5181600" y="1090613"/>
            <a:ext cx="457200" cy="609600"/>
          </a:xfrm>
          <a:prstGeom prst="rightArrow">
            <a:avLst>
              <a:gd name="adj1" fmla="val 50000"/>
              <a:gd name="adj2" fmla="val 25000"/>
            </a:avLst>
          </a:prstGeom>
          <a:solidFill>
            <a:srgbClr val="FF9933"/>
          </a:solidFill>
          <a:ln w="9525">
            <a:solidFill>
              <a:srgbClr val="FF9933"/>
            </a:solidFill>
            <a:miter lim="800000"/>
            <a:headEnd/>
            <a:tailEnd/>
          </a:ln>
          <a:effectLst/>
        </p:spPr>
        <p:txBody>
          <a:bodyPr wrap="none" anchor="ctr"/>
          <a:lstStyle/>
          <a:p>
            <a:pPr>
              <a:defRPr/>
            </a:pPr>
            <a:endParaRPr lang="es-ES"/>
          </a:p>
        </p:txBody>
      </p:sp>
      <p:sp>
        <p:nvSpPr>
          <p:cNvPr id="9234" name="Line 18"/>
          <p:cNvSpPr>
            <a:spLocks noChangeShapeType="1"/>
          </p:cNvSpPr>
          <p:nvPr/>
        </p:nvSpPr>
        <p:spPr bwMode="auto">
          <a:xfrm>
            <a:off x="6300788" y="5949950"/>
            <a:ext cx="287337" cy="0"/>
          </a:xfrm>
          <a:prstGeom prst="line">
            <a:avLst/>
          </a:prstGeom>
          <a:noFill/>
          <a:ln w="38100">
            <a:solidFill>
              <a:schemeClr val="tx1"/>
            </a:solidFill>
            <a:round/>
            <a:headEnd/>
            <a:tailEnd/>
          </a:ln>
          <a:effectLst/>
        </p:spPr>
        <p:txBody>
          <a:bodyPr/>
          <a:lstStyle/>
          <a:p>
            <a:pPr>
              <a:defRPr/>
            </a:pPr>
            <a:endParaRPr lang="es-ES"/>
          </a:p>
        </p:txBody>
      </p:sp>
      <p:sp>
        <p:nvSpPr>
          <p:cNvPr id="9235" name="Line 19"/>
          <p:cNvSpPr>
            <a:spLocks noChangeShapeType="1"/>
          </p:cNvSpPr>
          <p:nvPr/>
        </p:nvSpPr>
        <p:spPr bwMode="auto">
          <a:xfrm>
            <a:off x="6300788" y="6092825"/>
            <a:ext cx="287337" cy="0"/>
          </a:xfrm>
          <a:prstGeom prst="line">
            <a:avLst/>
          </a:prstGeom>
          <a:noFill/>
          <a:ln w="38100">
            <a:solidFill>
              <a:schemeClr val="tx1"/>
            </a:solidFill>
            <a:round/>
            <a:headEnd/>
            <a:tailEnd/>
          </a:ln>
          <a:effectLst/>
        </p:spPr>
        <p:txBody>
          <a:bodyPr/>
          <a:lstStyle/>
          <a:p>
            <a:pPr>
              <a:defRPr/>
            </a:pPr>
            <a:endParaRPr lang="es-ES"/>
          </a:p>
        </p:txBody>
      </p:sp>
      <p:pic>
        <p:nvPicPr>
          <p:cNvPr id="7186" name="Picture 16"/>
          <p:cNvPicPr>
            <a:picLocks noChangeAspect="1" noChangeArrowheads="1"/>
          </p:cNvPicPr>
          <p:nvPr/>
        </p:nvPicPr>
        <p:blipFill>
          <a:blip r:embed="rId4"/>
          <a:srcRect/>
          <a:stretch>
            <a:fillRect/>
          </a:stretch>
        </p:blipFill>
        <p:spPr bwMode="auto">
          <a:xfrm>
            <a:off x="250825" y="476250"/>
            <a:ext cx="1225550" cy="1800225"/>
          </a:xfrm>
          <a:prstGeom prst="rect">
            <a:avLst/>
          </a:prstGeom>
          <a:noFill/>
          <a:ln w="76200" cmpd="tri">
            <a:solidFill>
              <a:srgbClr val="FF0000"/>
            </a:solid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276600" y="1066800"/>
            <a:ext cx="2590800" cy="609600"/>
          </a:xfrm>
          <a:prstGeom prst="rect">
            <a:avLst/>
          </a:prstGeom>
          <a:solidFill>
            <a:srgbClr val="DDDDDD"/>
          </a:solidFill>
          <a:ln w="9525">
            <a:solidFill>
              <a:srgbClr val="FF3300"/>
            </a:solidFill>
            <a:miter lim="800000"/>
            <a:headEnd/>
            <a:tailEnd/>
          </a:ln>
          <a:effectLst/>
        </p:spPr>
        <p:txBody>
          <a:bodyPr wrap="none" anchor="ctr"/>
          <a:lstStyle/>
          <a:p>
            <a:pPr>
              <a:defRPr/>
            </a:pPr>
            <a:endParaRPr lang="es-ES"/>
          </a:p>
        </p:txBody>
      </p:sp>
      <p:pic>
        <p:nvPicPr>
          <p:cNvPr id="9219" name="Picture 3"/>
          <p:cNvPicPr>
            <a:picLocks noChangeAspect="1" noChangeArrowheads="1"/>
          </p:cNvPicPr>
          <p:nvPr/>
        </p:nvPicPr>
        <p:blipFill>
          <a:blip r:embed="rId3"/>
          <a:srcRect/>
          <a:stretch>
            <a:fillRect/>
          </a:stretch>
        </p:blipFill>
        <p:spPr bwMode="auto">
          <a:xfrm>
            <a:off x="323850" y="333375"/>
            <a:ext cx="1295400" cy="1943100"/>
          </a:xfrm>
          <a:prstGeom prst="rect">
            <a:avLst/>
          </a:prstGeom>
          <a:noFill/>
          <a:ln w="57150" cmpd="thickThin">
            <a:solidFill>
              <a:srgbClr val="FF0000"/>
            </a:solidFill>
            <a:miter lim="800000"/>
            <a:headEnd/>
            <a:tailEnd/>
          </a:ln>
        </p:spPr>
      </p:pic>
      <p:sp>
        <p:nvSpPr>
          <p:cNvPr id="13316" name="Line 4"/>
          <p:cNvSpPr>
            <a:spLocks noChangeShapeType="1"/>
          </p:cNvSpPr>
          <p:nvPr/>
        </p:nvSpPr>
        <p:spPr bwMode="auto">
          <a:xfrm>
            <a:off x="1600200" y="533400"/>
            <a:ext cx="7086600" cy="0"/>
          </a:xfrm>
          <a:prstGeom prst="line">
            <a:avLst/>
          </a:prstGeom>
          <a:noFill/>
          <a:ln w="76200" cmpd="tri">
            <a:solidFill>
              <a:schemeClr val="folHlink"/>
            </a:solidFill>
            <a:round/>
            <a:headEnd/>
            <a:tailEnd/>
          </a:ln>
          <a:effectLst/>
        </p:spPr>
        <p:txBody>
          <a:bodyPr/>
          <a:lstStyle/>
          <a:p>
            <a:pPr>
              <a:defRPr/>
            </a:pPr>
            <a:endParaRPr lang="es-ES"/>
          </a:p>
        </p:txBody>
      </p:sp>
      <p:sp>
        <p:nvSpPr>
          <p:cNvPr id="13318" name="Line 6"/>
          <p:cNvSpPr>
            <a:spLocks noChangeShapeType="1"/>
          </p:cNvSpPr>
          <p:nvPr/>
        </p:nvSpPr>
        <p:spPr bwMode="auto">
          <a:xfrm>
            <a:off x="457200" y="2362200"/>
            <a:ext cx="0" cy="4114800"/>
          </a:xfrm>
          <a:prstGeom prst="line">
            <a:avLst/>
          </a:prstGeom>
          <a:noFill/>
          <a:ln w="76200" cmpd="tri">
            <a:solidFill>
              <a:schemeClr val="folHlink"/>
            </a:solidFill>
            <a:round/>
            <a:headEnd/>
            <a:tailEnd/>
          </a:ln>
          <a:effectLst/>
        </p:spPr>
        <p:txBody>
          <a:bodyPr/>
          <a:lstStyle/>
          <a:p>
            <a:pPr>
              <a:defRPr/>
            </a:pPr>
            <a:endParaRPr lang="es-ES"/>
          </a:p>
        </p:txBody>
      </p:sp>
      <p:sp>
        <p:nvSpPr>
          <p:cNvPr id="13319" name="Line 7"/>
          <p:cNvSpPr>
            <a:spLocks noChangeShapeType="1"/>
          </p:cNvSpPr>
          <p:nvPr/>
        </p:nvSpPr>
        <p:spPr bwMode="auto">
          <a:xfrm>
            <a:off x="457200" y="6477000"/>
            <a:ext cx="8229600" cy="0"/>
          </a:xfrm>
          <a:prstGeom prst="line">
            <a:avLst/>
          </a:prstGeom>
          <a:noFill/>
          <a:ln w="76200" cmpd="tri">
            <a:solidFill>
              <a:schemeClr val="folHlink"/>
            </a:solidFill>
            <a:round/>
            <a:headEnd/>
            <a:tailEnd/>
          </a:ln>
          <a:effectLst/>
        </p:spPr>
        <p:txBody>
          <a:bodyPr/>
          <a:lstStyle/>
          <a:p>
            <a:pPr>
              <a:defRPr/>
            </a:pPr>
            <a:endParaRPr lang="es-ES"/>
          </a:p>
        </p:txBody>
      </p:sp>
      <p:sp>
        <p:nvSpPr>
          <p:cNvPr id="13320" name="Line 8"/>
          <p:cNvSpPr>
            <a:spLocks noChangeShapeType="1"/>
          </p:cNvSpPr>
          <p:nvPr/>
        </p:nvSpPr>
        <p:spPr bwMode="auto">
          <a:xfrm flipV="1">
            <a:off x="8686800" y="533400"/>
            <a:ext cx="0" cy="5943600"/>
          </a:xfrm>
          <a:prstGeom prst="line">
            <a:avLst/>
          </a:prstGeom>
          <a:noFill/>
          <a:ln w="76200" cmpd="tri">
            <a:solidFill>
              <a:schemeClr val="folHlink"/>
            </a:solidFill>
            <a:round/>
            <a:headEnd/>
            <a:tailEnd/>
          </a:ln>
          <a:effectLst/>
        </p:spPr>
        <p:txBody>
          <a:bodyPr/>
          <a:lstStyle/>
          <a:p>
            <a:pPr>
              <a:defRPr/>
            </a:pPr>
            <a:endParaRPr lang="es-ES"/>
          </a:p>
        </p:txBody>
      </p:sp>
      <p:sp>
        <p:nvSpPr>
          <p:cNvPr id="9224" name="Text Box 9"/>
          <p:cNvSpPr txBox="1">
            <a:spLocks noChangeArrowheads="1"/>
          </p:cNvSpPr>
          <p:nvPr/>
        </p:nvSpPr>
        <p:spPr bwMode="auto">
          <a:xfrm>
            <a:off x="3505200" y="762000"/>
            <a:ext cx="2411413" cy="2709863"/>
          </a:xfrm>
          <a:prstGeom prst="rect">
            <a:avLst/>
          </a:prstGeom>
          <a:noFill/>
          <a:ln w="9525">
            <a:noFill/>
            <a:miter lim="800000"/>
            <a:headEnd/>
            <a:tailEnd/>
          </a:ln>
        </p:spPr>
        <p:txBody>
          <a:bodyPr>
            <a:spAutoFit/>
          </a:bodyPr>
          <a:lstStyle/>
          <a:p>
            <a:r>
              <a:rPr lang="es-ES_tradnl" sz="2400" b="1">
                <a:effectLst/>
                <a:latin typeface="Tahoma" pitchFamily="34" charset="0"/>
              </a:rPr>
              <a:t>                                   </a:t>
            </a:r>
            <a:r>
              <a:rPr lang="es-ES_tradnl" sz="2800" b="1">
                <a:solidFill>
                  <a:srgbClr val="FF3300"/>
                </a:solidFill>
                <a:effectLst/>
                <a:latin typeface="Tahoma" pitchFamily="34" charset="0"/>
              </a:rPr>
              <a:t>Lovastatina</a:t>
            </a:r>
          </a:p>
          <a:p>
            <a:endParaRPr lang="es-ES_tradnl" sz="2400" b="1">
              <a:effectLst/>
              <a:latin typeface="Tahoma" pitchFamily="34" charset="0"/>
            </a:endParaRPr>
          </a:p>
          <a:p>
            <a:endParaRPr lang="es-ES_tradnl" sz="2400" b="1">
              <a:effectLst/>
              <a:latin typeface="Tahoma" pitchFamily="34" charset="0"/>
            </a:endParaRPr>
          </a:p>
          <a:p>
            <a:endParaRPr lang="es-ES_tradnl" sz="2400" b="1">
              <a:effectLst/>
              <a:latin typeface="Tahoma" pitchFamily="34" charset="0"/>
            </a:endParaRPr>
          </a:p>
          <a:p>
            <a:endParaRPr lang="es-ES_tradnl" sz="2400" b="1">
              <a:effectLst/>
              <a:latin typeface="Tahoma" pitchFamily="34" charset="0"/>
            </a:endParaRPr>
          </a:p>
          <a:p>
            <a:endParaRPr lang="es-ES" sz="2400" b="1">
              <a:effectLst/>
              <a:latin typeface="Tahoma" pitchFamily="34" charset="0"/>
            </a:endParaRPr>
          </a:p>
        </p:txBody>
      </p:sp>
      <p:sp>
        <p:nvSpPr>
          <p:cNvPr id="9225" name="Text Box 10"/>
          <p:cNvSpPr txBox="1">
            <a:spLocks noChangeArrowheads="1"/>
          </p:cNvSpPr>
          <p:nvPr/>
        </p:nvSpPr>
        <p:spPr bwMode="auto">
          <a:xfrm>
            <a:off x="1187450" y="1447800"/>
            <a:ext cx="7272338" cy="3265488"/>
          </a:xfrm>
          <a:prstGeom prst="rect">
            <a:avLst/>
          </a:prstGeom>
          <a:noFill/>
          <a:ln w="9525">
            <a:noFill/>
            <a:miter lim="800000"/>
            <a:headEnd/>
            <a:tailEnd/>
          </a:ln>
        </p:spPr>
        <p:txBody>
          <a:bodyPr>
            <a:spAutoFit/>
          </a:bodyPr>
          <a:lstStyle/>
          <a:p>
            <a:endParaRPr lang="es-ES_tradnl" sz="1800" b="1">
              <a:solidFill>
                <a:schemeClr val="accent1"/>
              </a:solidFill>
              <a:effectLst/>
              <a:latin typeface="Tahoma" pitchFamily="34" charset="0"/>
            </a:endParaRPr>
          </a:p>
          <a:p>
            <a:endParaRPr lang="es-ES_tradnl" sz="1800" b="1">
              <a:solidFill>
                <a:schemeClr val="accent1"/>
              </a:solidFill>
              <a:effectLst/>
              <a:latin typeface="Tahoma" pitchFamily="34" charset="0"/>
            </a:endParaRPr>
          </a:p>
          <a:p>
            <a:r>
              <a:rPr lang="es-ES_tradnl" sz="1800" b="1">
                <a:solidFill>
                  <a:schemeClr val="accent1"/>
                </a:solidFill>
                <a:effectLst/>
                <a:latin typeface="Tahoma" pitchFamily="34" charset="0"/>
              </a:rPr>
              <a:t>        </a:t>
            </a:r>
          </a:p>
          <a:p>
            <a:endParaRPr lang="es-ES_tradnl" sz="1800" b="1">
              <a:solidFill>
                <a:schemeClr val="accent1"/>
              </a:solidFill>
              <a:effectLst/>
              <a:latin typeface="Tahoma" pitchFamily="34" charset="0"/>
            </a:endParaRPr>
          </a:p>
          <a:p>
            <a:endParaRPr lang="es-ES_tradnl" sz="1800" b="1">
              <a:solidFill>
                <a:schemeClr val="accent1"/>
              </a:solidFill>
              <a:effectLst/>
              <a:latin typeface="Tahoma" pitchFamily="34" charset="0"/>
            </a:endParaRPr>
          </a:p>
          <a:p>
            <a:endParaRPr lang="es-ES_tradnl" sz="1800" b="1">
              <a:solidFill>
                <a:schemeClr val="accent1"/>
              </a:solidFill>
              <a:effectLst/>
              <a:latin typeface="Tahoma" pitchFamily="34" charset="0"/>
            </a:endParaRPr>
          </a:p>
          <a:p>
            <a:r>
              <a:rPr lang="es-ES_tradnl" sz="1800" b="1">
                <a:solidFill>
                  <a:srgbClr val="FF3300"/>
                </a:solidFill>
                <a:effectLst/>
                <a:latin typeface="Tahoma" pitchFamily="34" charset="0"/>
              </a:rPr>
              <a:t>  </a:t>
            </a:r>
            <a:r>
              <a:rPr lang="es-ES_tradnl" sz="2800" b="1">
                <a:solidFill>
                  <a:srgbClr val="FF3300"/>
                </a:solidFill>
                <a:effectLst/>
                <a:latin typeface="Tahoma" pitchFamily="34" charset="0"/>
              </a:rPr>
              <a:t>Simvastatina                 Pravastatina</a:t>
            </a:r>
            <a:endParaRPr lang="es-ES_tradnl" sz="1800" b="1">
              <a:solidFill>
                <a:srgbClr val="FF3300"/>
              </a:solidFill>
              <a:effectLst/>
              <a:latin typeface="Tahoma" pitchFamily="34" charset="0"/>
            </a:endParaRPr>
          </a:p>
          <a:p>
            <a:endParaRPr lang="es-ES_tradnl" sz="1800" b="1">
              <a:solidFill>
                <a:srgbClr val="FF3300"/>
              </a:solidFill>
              <a:effectLst/>
              <a:latin typeface="Tahoma" pitchFamily="34" charset="0"/>
            </a:endParaRPr>
          </a:p>
          <a:p>
            <a:endParaRPr lang="es-ES_tradnl" sz="1800" b="1">
              <a:solidFill>
                <a:schemeClr val="accent1"/>
              </a:solidFill>
              <a:effectLst/>
              <a:latin typeface="Tahoma" pitchFamily="34" charset="0"/>
            </a:endParaRPr>
          </a:p>
          <a:p>
            <a:endParaRPr lang="es-ES_tradnl" sz="1800" b="1">
              <a:solidFill>
                <a:schemeClr val="accent1"/>
              </a:solidFill>
              <a:effectLst/>
              <a:latin typeface="Tahoma" pitchFamily="34" charset="0"/>
            </a:endParaRPr>
          </a:p>
          <a:p>
            <a:endParaRPr lang="es-ES" sz="1800" b="1">
              <a:solidFill>
                <a:schemeClr val="accent1"/>
              </a:solidFill>
              <a:effectLst/>
              <a:latin typeface="Tahoma" pitchFamily="34" charset="0"/>
            </a:endParaRPr>
          </a:p>
        </p:txBody>
      </p:sp>
      <p:pic>
        <p:nvPicPr>
          <p:cNvPr id="9226" name="Picture 11"/>
          <p:cNvPicPr>
            <a:picLocks noChangeAspect="1" noChangeArrowheads="1"/>
          </p:cNvPicPr>
          <p:nvPr/>
        </p:nvPicPr>
        <p:blipFill>
          <a:blip r:embed="rId4"/>
          <a:srcRect/>
          <a:stretch>
            <a:fillRect/>
          </a:stretch>
        </p:blipFill>
        <p:spPr bwMode="auto">
          <a:xfrm>
            <a:off x="1042988" y="3933825"/>
            <a:ext cx="3276600" cy="2447925"/>
          </a:xfrm>
          <a:prstGeom prst="rect">
            <a:avLst/>
          </a:prstGeom>
          <a:noFill/>
          <a:ln w="9525">
            <a:solidFill>
              <a:srgbClr val="FF0000"/>
            </a:solidFill>
            <a:miter lim="800000"/>
            <a:headEnd/>
            <a:tailEnd/>
          </a:ln>
        </p:spPr>
      </p:pic>
      <p:pic>
        <p:nvPicPr>
          <p:cNvPr id="9227" name="Picture 12"/>
          <p:cNvPicPr>
            <a:picLocks noChangeAspect="1" noChangeArrowheads="1"/>
          </p:cNvPicPr>
          <p:nvPr/>
        </p:nvPicPr>
        <p:blipFill>
          <a:blip r:embed="rId5"/>
          <a:srcRect/>
          <a:stretch>
            <a:fillRect/>
          </a:stretch>
        </p:blipFill>
        <p:spPr bwMode="auto">
          <a:xfrm>
            <a:off x="5181600" y="3962400"/>
            <a:ext cx="3135313" cy="2419350"/>
          </a:xfrm>
          <a:prstGeom prst="rect">
            <a:avLst/>
          </a:prstGeom>
          <a:noFill/>
          <a:ln w="9525">
            <a:solidFill>
              <a:srgbClr val="FF0000"/>
            </a:solidFill>
            <a:miter lim="800000"/>
            <a:headEnd/>
            <a:tailEnd/>
          </a:ln>
        </p:spPr>
      </p:pic>
      <p:sp>
        <p:nvSpPr>
          <p:cNvPr id="13325" name="Line 13"/>
          <p:cNvSpPr>
            <a:spLocks noChangeShapeType="1"/>
          </p:cNvSpPr>
          <p:nvPr/>
        </p:nvSpPr>
        <p:spPr bwMode="auto">
          <a:xfrm flipH="1">
            <a:off x="3276600" y="1676400"/>
            <a:ext cx="685800" cy="1371600"/>
          </a:xfrm>
          <a:prstGeom prst="line">
            <a:avLst/>
          </a:prstGeom>
          <a:noFill/>
          <a:ln w="76200" cmpd="tri">
            <a:solidFill>
              <a:schemeClr val="hlink"/>
            </a:solidFill>
            <a:round/>
            <a:headEnd/>
            <a:tailEnd type="triangle" w="med" len="med"/>
          </a:ln>
          <a:effectLst/>
        </p:spPr>
        <p:txBody>
          <a:bodyPr/>
          <a:lstStyle/>
          <a:p>
            <a:pPr>
              <a:defRPr/>
            </a:pPr>
            <a:endParaRPr lang="es-ES"/>
          </a:p>
        </p:txBody>
      </p:sp>
      <p:sp>
        <p:nvSpPr>
          <p:cNvPr id="13326" name="Line 14"/>
          <p:cNvSpPr>
            <a:spLocks noChangeShapeType="1"/>
          </p:cNvSpPr>
          <p:nvPr/>
        </p:nvSpPr>
        <p:spPr bwMode="auto">
          <a:xfrm>
            <a:off x="5029200" y="1676400"/>
            <a:ext cx="609600" cy="1371600"/>
          </a:xfrm>
          <a:prstGeom prst="line">
            <a:avLst/>
          </a:prstGeom>
          <a:noFill/>
          <a:ln w="76200" cmpd="tri">
            <a:solidFill>
              <a:schemeClr val="hlink"/>
            </a:solidFill>
            <a:round/>
            <a:headEnd/>
            <a:tailEnd type="triangle" w="med" len="med"/>
          </a:ln>
          <a:effectLst/>
        </p:spPr>
        <p:txBody>
          <a:bodyPr/>
          <a:lstStyle/>
          <a:p>
            <a:pPr>
              <a:defRPr/>
            </a:pPr>
            <a:endParaRPr lang="es-ES"/>
          </a:p>
        </p:txBody>
      </p:sp>
      <p:sp>
        <p:nvSpPr>
          <p:cNvPr id="9230" name="Text Box 15"/>
          <p:cNvSpPr txBox="1">
            <a:spLocks noChangeArrowheads="1"/>
          </p:cNvSpPr>
          <p:nvPr/>
        </p:nvSpPr>
        <p:spPr bwMode="auto">
          <a:xfrm>
            <a:off x="2193925" y="2012950"/>
            <a:ext cx="1370013" cy="366713"/>
          </a:xfrm>
          <a:prstGeom prst="rect">
            <a:avLst/>
          </a:prstGeom>
          <a:noFill/>
          <a:ln w="9525">
            <a:noFill/>
            <a:miter lim="800000"/>
            <a:headEnd/>
            <a:tailEnd/>
          </a:ln>
        </p:spPr>
        <p:txBody>
          <a:bodyPr wrap="none">
            <a:spAutoFit/>
          </a:bodyPr>
          <a:lstStyle/>
          <a:p>
            <a:r>
              <a:rPr lang="es-ES_tradnl" sz="1800" b="1">
                <a:effectLst/>
                <a:latin typeface="Tahoma" pitchFamily="34" charset="0"/>
              </a:rPr>
              <a:t>Metilación</a:t>
            </a:r>
            <a:endParaRPr lang="es-ES" sz="1800" b="1">
              <a:effectLst/>
              <a:latin typeface="Tahoma" pitchFamily="34" charset="0"/>
            </a:endParaRPr>
          </a:p>
        </p:txBody>
      </p:sp>
      <p:sp>
        <p:nvSpPr>
          <p:cNvPr id="9231" name="Text Box 16"/>
          <p:cNvSpPr txBox="1">
            <a:spLocks noChangeArrowheads="1"/>
          </p:cNvSpPr>
          <p:nvPr/>
        </p:nvSpPr>
        <p:spPr bwMode="auto">
          <a:xfrm>
            <a:off x="5394325" y="1936750"/>
            <a:ext cx="1698625" cy="366713"/>
          </a:xfrm>
          <a:prstGeom prst="rect">
            <a:avLst/>
          </a:prstGeom>
          <a:noFill/>
          <a:ln w="9525">
            <a:noFill/>
            <a:miter lim="800000"/>
            <a:headEnd/>
            <a:tailEnd/>
          </a:ln>
        </p:spPr>
        <p:txBody>
          <a:bodyPr wrap="none">
            <a:spAutoFit/>
          </a:bodyPr>
          <a:lstStyle/>
          <a:p>
            <a:r>
              <a:rPr lang="es-ES_tradnl" sz="1800" b="1">
                <a:effectLst/>
                <a:latin typeface="Tahoma" pitchFamily="34" charset="0"/>
              </a:rPr>
              <a:t>Hidroxilación</a:t>
            </a:r>
            <a:endParaRPr lang="es-ES" sz="1800" b="1">
              <a:effectLst/>
              <a:latin typeface="Tahom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sz="2400" dirty="0">
              <a:latin typeface="Arial" pitchFamily="34" charset="0"/>
              <a:cs typeface="Arial" pitchFamily="34" charset="0"/>
            </a:endParaRPr>
          </a:p>
        </p:txBody>
      </p:sp>
      <p:sp>
        <p:nvSpPr>
          <p:cNvPr id="3" name="2 Subtítulo"/>
          <p:cNvSpPr>
            <a:spLocks noGrp="1"/>
          </p:cNvSpPr>
          <p:nvPr>
            <p:ph type="subTitle" idx="1"/>
          </p:nvPr>
        </p:nvSpPr>
        <p:spPr>
          <a:xfrm>
            <a:off x="1285852" y="1428736"/>
            <a:ext cx="6400800" cy="1752600"/>
          </a:xfrm>
        </p:spPr>
        <p:txBody>
          <a:bodyPr>
            <a:noAutofit/>
          </a:bodyPr>
          <a:lstStyle/>
          <a:p>
            <a:pPr algn="just">
              <a:lnSpc>
                <a:spcPct val="200000"/>
              </a:lnSpc>
            </a:pPr>
            <a:r>
              <a:rPr lang="es-ES" sz="2400" dirty="0" smtClean="0">
                <a:solidFill>
                  <a:schemeClr val="tx1"/>
                </a:solidFill>
                <a:latin typeface="Arial" pitchFamily="34" charset="0"/>
                <a:cs typeface="Arial" pitchFamily="34" charset="0"/>
              </a:rPr>
              <a:t>En 2001 en Orlando, Florida se presentaron resultados de un Ensayo Clínico con una nueva </a:t>
            </a:r>
            <a:r>
              <a:rPr lang="es-ES" sz="2400" dirty="0" err="1" smtClean="0">
                <a:solidFill>
                  <a:schemeClr val="tx1"/>
                </a:solidFill>
                <a:latin typeface="Arial" pitchFamily="34" charset="0"/>
                <a:cs typeface="Arial" pitchFamily="34" charset="0"/>
              </a:rPr>
              <a:t>estatina</a:t>
            </a:r>
            <a:r>
              <a:rPr lang="es-ES" sz="2400" dirty="0" smtClean="0">
                <a:solidFill>
                  <a:schemeClr val="tx1"/>
                </a:solidFill>
                <a:latin typeface="Arial" pitchFamily="34" charset="0"/>
                <a:cs typeface="Arial" pitchFamily="34" charset="0"/>
              </a:rPr>
              <a:t>, perteneciente a la posible clase de nuevas </a:t>
            </a:r>
            <a:r>
              <a:rPr lang="es-ES" sz="2400" smtClean="0">
                <a:solidFill>
                  <a:schemeClr val="tx1"/>
                </a:solidFill>
                <a:latin typeface="Arial" pitchFamily="34" charset="0"/>
                <a:cs typeface="Arial" pitchFamily="34" charset="0"/>
              </a:rPr>
              <a:t>super</a:t>
            </a:r>
            <a:r>
              <a:rPr lang="es-ES" sz="2400" dirty="0" smtClean="0">
                <a:solidFill>
                  <a:schemeClr val="tx1"/>
                </a:solidFill>
                <a:latin typeface="Arial" pitchFamily="34" charset="0"/>
                <a:cs typeface="Arial" pitchFamily="34" charset="0"/>
              </a:rPr>
              <a:t>- </a:t>
            </a:r>
            <a:r>
              <a:rPr lang="es-ES" sz="2400" dirty="0" err="1" smtClean="0">
                <a:solidFill>
                  <a:schemeClr val="tx1"/>
                </a:solidFill>
                <a:latin typeface="Arial" pitchFamily="34" charset="0"/>
                <a:cs typeface="Arial" pitchFamily="34" charset="0"/>
              </a:rPr>
              <a:t>estatinas</a:t>
            </a:r>
            <a:r>
              <a:rPr lang="es-ES" sz="2400" dirty="0" smtClean="0">
                <a:solidFill>
                  <a:schemeClr val="tx1"/>
                </a:solidFill>
                <a:latin typeface="Arial" pitchFamily="34" charset="0"/>
                <a:cs typeface="Arial" pitchFamily="34" charset="0"/>
              </a:rPr>
              <a:t> conocidas como </a:t>
            </a:r>
            <a:r>
              <a:rPr lang="es-ES" sz="2400" dirty="0" err="1" smtClean="0">
                <a:solidFill>
                  <a:schemeClr val="tx1"/>
                </a:solidFill>
                <a:latin typeface="Arial" pitchFamily="34" charset="0"/>
                <a:cs typeface="Arial" pitchFamily="34" charset="0"/>
              </a:rPr>
              <a:t>Rosuvastatina</a:t>
            </a:r>
            <a:r>
              <a:rPr lang="es-ES" sz="2400" dirty="0" smtClean="0">
                <a:solidFill>
                  <a:schemeClr val="tx1"/>
                </a:solidFill>
                <a:latin typeface="Arial" pitchFamily="34" charset="0"/>
                <a:cs typeface="Arial" pitchFamily="34" charset="0"/>
              </a:rPr>
              <a:t>, pero que aún no ha sido registrada.  </a:t>
            </a:r>
            <a:endParaRPr lang="es-ES" sz="2400"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000" dirty="0" smtClean="0">
                <a:latin typeface="Arial" pitchFamily="34" charset="0"/>
                <a:cs typeface="Arial" pitchFamily="34" charset="0"/>
              </a:rPr>
              <a:t>Acciones Farmacológicas</a:t>
            </a:r>
            <a:endParaRPr lang="es-ES" sz="4000"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lnSpc>
                <a:spcPct val="150000"/>
              </a:lnSpc>
            </a:pPr>
            <a:r>
              <a:rPr lang="es-ES" sz="2400" dirty="0" smtClean="0">
                <a:latin typeface="Arial" pitchFamily="34" charset="0"/>
                <a:cs typeface="Arial" pitchFamily="34" charset="0"/>
              </a:rPr>
              <a:t>Reducen los valores sanguíneos de LBD(acción dosis dependiente).</a:t>
            </a:r>
          </a:p>
          <a:p>
            <a:pPr algn="just">
              <a:lnSpc>
                <a:spcPct val="150000"/>
              </a:lnSpc>
            </a:pPr>
            <a:r>
              <a:rPr lang="es-ES" sz="2400" dirty="0" smtClean="0">
                <a:latin typeface="Arial" pitchFamily="34" charset="0"/>
                <a:cs typeface="Arial" pitchFamily="34" charset="0"/>
              </a:rPr>
              <a:t> Incrementan de forma débil las LAD.</a:t>
            </a:r>
          </a:p>
          <a:p>
            <a:pPr algn="just">
              <a:lnSpc>
                <a:spcPct val="150000"/>
              </a:lnSpc>
            </a:pPr>
            <a:r>
              <a:rPr lang="es-ES" sz="2400" dirty="0" smtClean="0">
                <a:latin typeface="Arial" pitchFamily="34" charset="0"/>
                <a:cs typeface="Arial" pitchFamily="34" charset="0"/>
              </a:rPr>
              <a:t> Tienen efectos sobre los triglicéridos. </a:t>
            </a:r>
          </a:p>
          <a:p>
            <a:pPr algn="just">
              <a:lnSpc>
                <a:spcPct val="150000"/>
              </a:lnSpc>
            </a:pPr>
            <a:r>
              <a:rPr lang="es-ES" sz="2400" dirty="0" smtClean="0">
                <a:latin typeface="Arial" pitchFamily="34" charset="0"/>
                <a:cs typeface="Arial" pitchFamily="34" charset="0"/>
              </a:rPr>
              <a:t> Tienen acción </a:t>
            </a:r>
            <a:r>
              <a:rPr lang="es-ES" sz="2400" dirty="0" err="1" smtClean="0">
                <a:latin typeface="Arial" pitchFamily="34" charset="0"/>
                <a:cs typeface="Arial" pitchFamily="34" charset="0"/>
              </a:rPr>
              <a:t>antitrombótica</a:t>
            </a:r>
            <a:r>
              <a:rPr lang="es-ES" sz="2400" dirty="0" smtClean="0">
                <a:latin typeface="Arial" pitchFamily="34" charset="0"/>
                <a:cs typeface="Arial" pitchFamily="34" charset="0"/>
              </a:rPr>
              <a:t>.</a:t>
            </a:r>
          </a:p>
          <a:p>
            <a:pPr algn="just">
              <a:lnSpc>
                <a:spcPct val="150000"/>
              </a:lnSpc>
            </a:pPr>
            <a:r>
              <a:rPr lang="es-ES" sz="2400" dirty="0" smtClean="0">
                <a:latin typeface="Arial" pitchFamily="34" charset="0"/>
                <a:cs typeface="Arial" pitchFamily="34" charset="0"/>
              </a:rPr>
              <a:t> Acción antiinflamatoria.</a:t>
            </a:r>
          </a:p>
          <a:p>
            <a:pPr algn="just">
              <a:lnSpc>
                <a:spcPct val="150000"/>
              </a:lnSpc>
            </a:pPr>
            <a:r>
              <a:rPr lang="es-ES" sz="2400" dirty="0" smtClean="0">
                <a:latin typeface="Arial" pitchFamily="34" charset="0"/>
                <a:cs typeface="Arial" pitchFamily="34" charset="0"/>
              </a:rPr>
              <a:t>Acción </a:t>
            </a:r>
            <a:r>
              <a:rPr lang="es-ES" sz="2400" dirty="0" err="1" smtClean="0">
                <a:latin typeface="Arial" pitchFamily="34" charset="0"/>
                <a:cs typeface="Arial" pitchFamily="34" charset="0"/>
              </a:rPr>
              <a:t>Neuroprotectora</a:t>
            </a:r>
            <a:r>
              <a:rPr lang="es-ES" sz="2400" dirty="0" smtClean="0">
                <a:latin typeface="Arial" pitchFamily="34" charset="0"/>
                <a:cs typeface="Arial" pitchFamily="34" charset="0"/>
              </a:rPr>
              <a:t>.</a:t>
            </a:r>
            <a:endParaRPr lang="es-ES" sz="24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latin typeface="Arial" pitchFamily="34" charset="0"/>
                <a:cs typeface="Arial" pitchFamily="34" charset="0"/>
              </a:rPr>
              <a:t>Acción </a:t>
            </a:r>
            <a:r>
              <a:rPr lang="es-ES" sz="4000" dirty="0" err="1" smtClean="0">
                <a:latin typeface="Arial" pitchFamily="34" charset="0"/>
                <a:cs typeface="Arial" pitchFamily="34" charset="0"/>
              </a:rPr>
              <a:t>antitrombótica</a:t>
            </a:r>
            <a:r>
              <a:rPr lang="es-ES" sz="4000" dirty="0" smtClean="0">
                <a:latin typeface="Arial" pitchFamily="34" charset="0"/>
                <a:cs typeface="Arial" pitchFamily="34" charset="0"/>
              </a:rPr>
              <a:t> </a:t>
            </a:r>
            <a:endParaRPr lang="es-ES" sz="4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algn="just">
              <a:lnSpc>
                <a:spcPct val="200000"/>
              </a:lnSpc>
              <a:buNone/>
            </a:pPr>
            <a:r>
              <a:rPr lang="es-ES" sz="2400" dirty="0" smtClean="0">
                <a:latin typeface="Arial" pitchFamily="34" charset="0"/>
                <a:cs typeface="Arial" pitchFamily="34" charset="0"/>
              </a:rPr>
              <a:t>    Estos fármacos revierten la disfunción endotelial propia de lesiones </a:t>
            </a:r>
            <a:r>
              <a:rPr lang="es-ES" sz="2400" dirty="0" err="1" smtClean="0">
                <a:latin typeface="Arial" pitchFamily="34" charset="0"/>
                <a:cs typeface="Arial" pitchFamily="34" charset="0"/>
              </a:rPr>
              <a:t>ateroescléroticas</a:t>
            </a:r>
            <a:r>
              <a:rPr lang="es-ES" sz="2400" dirty="0" smtClean="0">
                <a:latin typeface="Arial" pitchFamily="34" charset="0"/>
                <a:cs typeface="Arial" pitchFamily="34" charset="0"/>
              </a:rPr>
              <a:t>, ↑ las concentraciones de óxido </a:t>
            </a:r>
            <a:r>
              <a:rPr lang="es-ES" sz="2400" dirty="0" err="1" smtClean="0">
                <a:latin typeface="Arial" pitchFamily="34" charset="0"/>
                <a:cs typeface="Arial" pitchFamily="34" charset="0"/>
              </a:rPr>
              <a:t>nitrico</a:t>
            </a:r>
            <a:r>
              <a:rPr lang="es-ES" sz="2400" dirty="0" smtClean="0">
                <a:latin typeface="Arial" pitchFamily="34" charset="0"/>
                <a:cs typeface="Arial" pitchFamily="34" charset="0"/>
              </a:rPr>
              <a:t>, PgI2 y factor activador del </a:t>
            </a:r>
            <a:r>
              <a:rPr lang="es-ES" sz="2400" dirty="0" err="1" smtClean="0">
                <a:latin typeface="Arial" pitchFamily="34" charset="0"/>
                <a:cs typeface="Arial" pitchFamily="34" charset="0"/>
              </a:rPr>
              <a:t>plasminógeno</a:t>
            </a:r>
            <a:r>
              <a:rPr lang="es-ES" sz="2400" dirty="0" smtClean="0">
                <a:latin typeface="Arial" pitchFamily="34" charset="0"/>
                <a:cs typeface="Arial" pitchFamily="34" charset="0"/>
              </a:rPr>
              <a:t>, en consecuencia ocurre vasodilatación, acción </a:t>
            </a:r>
            <a:r>
              <a:rPr lang="es-ES" sz="2400" dirty="0" err="1" smtClean="0">
                <a:latin typeface="Arial" pitchFamily="34" charset="0"/>
                <a:cs typeface="Arial" pitchFamily="34" charset="0"/>
              </a:rPr>
              <a:t>antitrombótica</a:t>
            </a:r>
            <a:r>
              <a:rPr lang="es-ES" sz="2400" dirty="0" smtClean="0">
                <a:latin typeface="Arial" pitchFamily="34" charset="0"/>
                <a:cs typeface="Arial" pitchFamily="34" charset="0"/>
              </a:rPr>
              <a:t>.  </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srcRect/>
          <a:stretch>
            <a:fillRect/>
          </a:stretch>
        </p:blipFill>
        <p:spPr bwMode="auto">
          <a:xfrm>
            <a:off x="273050" y="404813"/>
            <a:ext cx="1316038" cy="1957387"/>
          </a:xfrm>
          <a:prstGeom prst="rect">
            <a:avLst/>
          </a:prstGeom>
          <a:noFill/>
          <a:ln w="57150" cmpd="thickThin">
            <a:solidFill>
              <a:srgbClr val="FF0000"/>
            </a:solidFill>
            <a:miter lim="800000"/>
            <a:headEnd/>
            <a:tailEnd/>
          </a:ln>
        </p:spPr>
      </p:pic>
      <p:sp>
        <p:nvSpPr>
          <p:cNvPr id="7171" name="Line 3"/>
          <p:cNvSpPr>
            <a:spLocks noChangeShapeType="1"/>
          </p:cNvSpPr>
          <p:nvPr/>
        </p:nvSpPr>
        <p:spPr bwMode="auto">
          <a:xfrm>
            <a:off x="1600200" y="533400"/>
            <a:ext cx="7086600" cy="0"/>
          </a:xfrm>
          <a:prstGeom prst="line">
            <a:avLst/>
          </a:prstGeom>
          <a:noFill/>
          <a:ln w="76200" cmpd="tri">
            <a:solidFill>
              <a:schemeClr val="folHlink"/>
            </a:solidFill>
            <a:round/>
            <a:headEnd/>
            <a:tailEnd/>
          </a:ln>
          <a:effectLst/>
        </p:spPr>
        <p:txBody>
          <a:bodyPr/>
          <a:lstStyle/>
          <a:p>
            <a:pPr>
              <a:defRPr/>
            </a:pPr>
            <a:endParaRPr lang="es-ES"/>
          </a:p>
        </p:txBody>
      </p:sp>
      <p:sp>
        <p:nvSpPr>
          <p:cNvPr id="7173" name="Line 5"/>
          <p:cNvSpPr>
            <a:spLocks noChangeShapeType="1"/>
          </p:cNvSpPr>
          <p:nvPr/>
        </p:nvSpPr>
        <p:spPr bwMode="auto">
          <a:xfrm>
            <a:off x="457200" y="2362200"/>
            <a:ext cx="0" cy="4114800"/>
          </a:xfrm>
          <a:prstGeom prst="line">
            <a:avLst/>
          </a:prstGeom>
          <a:noFill/>
          <a:ln w="76200" cmpd="tri">
            <a:solidFill>
              <a:schemeClr val="folHlink"/>
            </a:solidFill>
            <a:round/>
            <a:headEnd/>
            <a:tailEnd/>
          </a:ln>
          <a:effectLst/>
        </p:spPr>
        <p:txBody>
          <a:bodyPr/>
          <a:lstStyle/>
          <a:p>
            <a:pPr>
              <a:defRPr/>
            </a:pPr>
            <a:endParaRPr lang="es-ES"/>
          </a:p>
        </p:txBody>
      </p:sp>
      <p:sp>
        <p:nvSpPr>
          <p:cNvPr id="7174" name="Line 6"/>
          <p:cNvSpPr>
            <a:spLocks noChangeShapeType="1"/>
          </p:cNvSpPr>
          <p:nvPr/>
        </p:nvSpPr>
        <p:spPr bwMode="auto">
          <a:xfrm>
            <a:off x="457200" y="6477000"/>
            <a:ext cx="8229600" cy="0"/>
          </a:xfrm>
          <a:prstGeom prst="line">
            <a:avLst/>
          </a:prstGeom>
          <a:noFill/>
          <a:ln w="76200" cmpd="tri">
            <a:solidFill>
              <a:schemeClr val="folHlink"/>
            </a:solidFill>
            <a:round/>
            <a:headEnd/>
            <a:tailEnd/>
          </a:ln>
          <a:effectLst/>
        </p:spPr>
        <p:txBody>
          <a:bodyPr/>
          <a:lstStyle/>
          <a:p>
            <a:pPr>
              <a:defRPr/>
            </a:pPr>
            <a:endParaRPr lang="es-ES"/>
          </a:p>
        </p:txBody>
      </p:sp>
      <p:sp>
        <p:nvSpPr>
          <p:cNvPr id="7175" name="Line 7"/>
          <p:cNvSpPr>
            <a:spLocks noChangeShapeType="1"/>
          </p:cNvSpPr>
          <p:nvPr/>
        </p:nvSpPr>
        <p:spPr bwMode="auto">
          <a:xfrm flipV="1">
            <a:off x="8686800" y="533400"/>
            <a:ext cx="0" cy="5943600"/>
          </a:xfrm>
          <a:prstGeom prst="line">
            <a:avLst/>
          </a:prstGeom>
          <a:noFill/>
          <a:ln w="76200" cmpd="tri">
            <a:solidFill>
              <a:schemeClr val="folHlink"/>
            </a:solidFill>
            <a:round/>
            <a:headEnd/>
            <a:tailEnd/>
          </a:ln>
          <a:effectLst/>
        </p:spPr>
        <p:txBody>
          <a:bodyPr/>
          <a:lstStyle/>
          <a:p>
            <a:pPr>
              <a:defRPr/>
            </a:pPr>
            <a:endParaRPr lang="es-ES"/>
          </a:p>
        </p:txBody>
      </p:sp>
      <p:pic>
        <p:nvPicPr>
          <p:cNvPr id="16391" name="Picture 20" descr="arfonf4"/>
          <p:cNvPicPr>
            <a:picLocks noChangeAspect="1" noChangeArrowheads="1"/>
          </p:cNvPicPr>
          <p:nvPr/>
        </p:nvPicPr>
        <p:blipFill>
          <a:blip r:embed="rId4">
            <a:lum bright="6000"/>
          </a:blip>
          <a:srcRect/>
          <a:stretch>
            <a:fillRect/>
          </a:stretch>
        </p:blipFill>
        <p:spPr bwMode="auto">
          <a:xfrm>
            <a:off x="2124075" y="1628775"/>
            <a:ext cx="6048375" cy="3600450"/>
          </a:xfrm>
          <a:prstGeom prst="rect">
            <a:avLst/>
          </a:prstGeom>
          <a:noFill/>
          <a:ln w="9525">
            <a:solidFill>
              <a:srgbClr val="FF0000"/>
            </a:solidFill>
            <a:miter lim="800000"/>
            <a:headEnd/>
            <a:tailEnd/>
          </a:ln>
        </p:spPr>
      </p:pic>
      <p:sp>
        <p:nvSpPr>
          <p:cNvPr id="16392" name="Rectangle 21"/>
          <p:cNvSpPr>
            <a:spLocks noGrp="1" noChangeArrowheads="1"/>
          </p:cNvSpPr>
          <p:nvPr>
            <p:ph type="title"/>
          </p:nvPr>
        </p:nvSpPr>
        <p:spPr>
          <a:xfrm>
            <a:off x="685800" y="609600"/>
            <a:ext cx="7772400" cy="1019175"/>
          </a:xfrm>
        </p:spPr>
        <p:txBody>
          <a:bodyPr>
            <a:normAutofit fontScale="90000"/>
          </a:bodyPr>
          <a:lstStyle/>
          <a:p>
            <a:pPr eaLnBrk="1" hangingPunct="1"/>
            <a:r>
              <a:rPr lang="es-ES" sz="3200" b="1" smtClean="0">
                <a:solidFill>
                  <a:srgbClr val="FF0000"/>
                </a:solidFill>
              </a:rPr>
              <a:t>La hipercolesterolemia induce la Disfunción Endotelial</a:t>
            </a:r>
          </a:p>
        </p:txBody>
      </p:sp>
      <p:sp>
        <p:nvSpPr>
          <p:cNvPr id="9238" name="Text Box 22"/>
          <p:cNvSpPr txBox="1">
            <a:spLocks noChangeArrowheads="1"/>
          </p:cNvSpPr>
          <p:nvPr/>
        </p:nvSpPr>
        <p:spPr bwMode="auto">
          <a:xfrm>
            <a:off x="468313" y="2636838"/>
            <a:ext cx="1944687" cy="2043112"/>
          </a:xfrm>
          <a:prstGeom prst="rect">
            <a:avLst/>
          </a:prstGeom>
          <a:noFill/>
          <a:ln w="9525">
            <a:noFill/>
            <a:miter lim="800000"/>
            <a:headEnd/>
            <a:tailEnd/>
          </a:ln>
          <a:effectLst/>
        </p:spPr>
        <p:txBody>
          <a:bodyPr>
            <a:spAutoFit/>
          </a:bodyPr>
          <a:lstStyle/>
          <a:p>
            <a:pPr>
              <a:spcBef>
                <a:spcPct val="50000"/>
              </a:spcBef>
              <a:defRPr/>
            </a:pPr>
            <a:r>
              <a:rPr lang="es-ES" sz="3200" b="1">
                <a:effectLst>
                  <a:outerShdw blurRad="38100" dist="38100" dir="2700000" algn="tl">
                    <a:srgbClr val="FFFFFF"/>
                  </a:outerShdw>
                </a:effectLst>
              </a:rPr>
              <a:t>Estatinas</a:t>
            </a:r>
          </a:p>
          <a:p>
            <a:pPr>
              <a:spcBef>
                <a:spcPct val="50000"/>
              </a:spcBef>
              <a:defRPr/>
            </a:pPr>
            <a:r>
              <a:rPr lang="es-ES" sz="3200" b="1">
                <a:solidFill>
                  <a:srgbClr val="FF0000"/>
                </a:solidFill>
                <a:effectLst>
                  <a:outerShdw blurRad="38100" dist="38100" dir="2700000" algn="tl">
                    <a:srgbClr val="000000"/>
                  </a:outerShdw>
                </a:effectLst>
              </a:rPr>
              <a:t>  NO</a:t>
            </a:r>
          </a:p>
          <a:p>
            <a:pPr>
              <a:spcBef>
                <a:spcPct val="50000"/>
              </a:spcBef>
              <a:defRPr/>
            </a:pPr>
            <a:endParaRPr lang="es-ES" sz="3200" b="1">
              <a:solidFill>
                <a:srgbClr val="FF0000"/>
              </a:solidFill>
              <a:effectLst>
                <a:outerShdw blurRad="38100" dist="38100" dir="2700000" algn="tl">
                  <a:srgbClr val="000000"/>
                </a:outerShdw>
              </a:effectLst>
            </a:endParaRPr>
          </a:p>
        </p:txBody>
      </p:sp>
      <p:sp>
        <p:nvSpPr>
          <p:cNvPr id="9239" name="Line 23"/>
          <p:cNvSpPr>
            <a:spLocks noChangeShapeType="1"/>
          </p:cNvSpPr>
          <p:nvPr/>
        </p:nvSpPr>
        <p:spPr bwMode="auto">
          <a:xfrm>
            <a:off x="684213" y="3357563"/>
            <a:ext cx="0" cy="504825"/>
          </a:xfrm>
          <a:prstGeom prst="line">
            <a:avLst/>
          </a:prstGeom>
          <a:noFill/>
          <a:ln w="57150">
            <a:solidFill>
              <a:schemeClr val="tx1"/>
            </a:solidFill>
            <a:round/>
            <a:headEnd/>
            <a:tailEnd type="triangle" w="med" len="med"/>
          </a:ln>
          <a:effectLst/>
        </p:spPr>
        <p:txBody>
          <a:bodyPr/>
          <a:lstStyle/>
          <a:p>
            <a:pPr>
              <a:defRPr/>
            </a:pPr>
            <a:endParaRPr lang="es-ES"/>
          </a:p>
        </p:txBody>
      </p:sp>
      <p:sp>
        <p:nvSpPr>
          <p:cNvPr id="9240" name="Rectangle 24"/>
          <p:cNvSpPr>
            <a:spLocks noChangeArrowheads="1"/>
          </p:cNvSpPr>
          <p:nvPr/>
        </p:nvSpPr>
        <p:spPr bwMode="auto">
          <a:xfrm rot="10800000" flipV="1">
            <a:off x="684213" y="5300663"/>
            <a:ext cx="7704137" cy="1376362"/>
          </a:xfrm>
          <a:prstGeom prst="rect">
            <a:avLst/>
          </a:prstGeom>
          <a:noFill/>
          <a:ln w="9525">
            <a:noFill/>
            <a:miter lim="800000"/>
            <a:headEnd/>
            <a:tailEnd/>
          </a:ln>
          <a:effectLst/>
        </p:spPr>
        <p:txBody>
          <a:bodyPr anchor="ctr"/>
          <a:lstStyle/>
          <a:p>
            <a:pPr algn="ctr">
              <a:defRPr/>
            </a:pPr>
            <a:r>
              <a:rPr lang="es-ES" sz="3200" b="1">
                <a:solidFill>
                  <a:srgbClr val="FF0000"/>
                </a:solidFill>
                <a:effectLst>
                  <a:outerShdw blurRad="38100" dist="38100" dir="2700000" algn="tl">
                    <a:srgbClr val="000000"/>
                  </a:outerShdw>
                </a:effectLst>
              </a:rPr>
              <a:t>       Acción Citoprotectora del Endotelio Vascular</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latin typeface="Arial" pitchFamily="34" charset="0"/>
                <a:cs typeface="Arial" pitchFamily="34" charset="0"/>
              </a:rPr>
              <a:t>Acción antiinflamatoria</a:t>
            </a:r>
            <a:endParaRPr lang="es-ES" sz="4000"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lnSpc>
                <a:spcPct val="200000"/>
              </a:lnSpc>
              <a:buNone/>
            </a:pPr>
            <a:r>
              <a:rPr lang="es-ES" dirty="0" smtClean="0"/>
              <a:t>   </a:t>
            </a:r>
            <a:r>
              <a:rPr lang="es-ES" sz="2400" dirty="0" smtClean="0">
                <a:latin typeface="Arial" pitchFamily="34" charset="0"/>
                <a:cs typeface="Arial" pitchFamily="34" charset="0"/>
              </a:rPr>
              <a:t>↓ de manera significativa la proteína C reactiva marcador inflamatorio importante, impiden la migración de monocitos hacia la matriz </a:t>
            </a:r>
            <a:r>
              <a:rPr lang="es-ES" sz="2400" dirty="0" err="1" smtClean="0">
                <a:latin typeface="Arial" pitchFamily="34" charset="0"/>
                <a:cs typeface="Arial" pitchFamily="34" charset="0"/>
              </a:rPr>
              <a:t>subendotelial</a:t>
            </a:r>
            <a:r>
              <a:rPr lang="es-ES" sz="2400" dirty="0" smtClean="0">
                <a:latin typeface="Arial" pitchFamily="34" charset="0"/>
                <a:cs typeface="Arial" pitchFamily="34" charset="0"/>
              </a:rPr>
              <a:t> y por tanto su conversión en macrófagos.  </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srcRect/>
          <a:stretch>
            <a:fillRect/>
          </a:stretch>
        </p:blipFill>
        <p:spPr bwMode="auto">
          <a:xfrm>
            <a:off x="250825" y="260350"/>
            <a:ext cx="1338263" cy="2101850"/>
          </a:xfrm>
          <a:prstGeom prst="rect">
            <a:avLst/>
          </a:prstGeom>
          <a:noFill/>
          <a:ln w="57150" cmpd="thickThin">
            <a:solidFill>
              <a:srgbClr val="FF0000"/>
            </a:solidFill>
            <a:miter lim="800000"/>
            <a:headEnd/>
            <a:tailEnd/>
          </a:ln>
        </p:spPr>
      </p:pic>
      <p:sp>
        <p:nvSpPr>
          <p:cNvPr id="23555" name="Line 3"/>
          <p:cNvSpPr>
            <a:spLocks noChangeShapeType="1"/>
          </p:cNvSpPr>
          <p:nvPr/>
        </p:nvSpPr>
        <p:spPr bwMode="auto">
          <a:xfrm>
            <a:off x="1619250" y="260350"/>
            <a:ext cx="7086600" cy="0"/>
          </a:xfrm>
          <a:prstGeom prst="line">
            <a:avLst/>
          </a:prstGeom>
          <a:noFill/>
          <a:ln w="76200" cmpd="tri">
            <a:solidFill>
              <a:schemeClr val="folHlink"/>
            </a:solidFill>
            <a:round/>
            <a:headEnd/>
            <a:tailEnd/>
          </a:ln>
          <a:effectLst/>
        </p:spPr>
        <p:txBody>
          <a:bodyPr/>
          <a:lstStyle/>
          <a:p>
            <a:pPr>
              <a:defRPr/>
            </a:pPr>
            <a:endParaRPr lang="es-ES"/>
          </a:p>
        </p:txBody>
      </p:sp>
      <p:sp>
        <p:nvSpPr>
          <p:cNvPr id="23557" name="Line 5"/>
          <p:cNvSpPr>
            <a:spLocks noChangeShapeType="1"/>
          </p:cNvSpPr>
          <p:nvPr/>
        </p:nvSpPr>
        <p:spPr bwMode="auto">
          <a:xfrm>
            <a:off x="457200" y="2362200"/>
            <a:ext cx="0" cy="4114800"/>
          </a:xfrm>
          <a:prstGeom prst="line">
            <a:avLst/>
          </a:prstGeom>
          <a:noFill/>
          <a:ln w="76200" cmpd="tri">
            <a:solidFill>
              <a:schemeClr val="folHlink"/>
            </a:solidFill>
            <a:round/>
            <a:headEnd/>
            <a:tailEnd/>
          </a:ln>
          <a:effectLst/>
        </p:spPr>
        <p:txBody>
          <a:bodyPr/>
          <a:lstStyle/>
          <a:p>
            <a:pPr>
              <a:defRPr/>
            </a:pPr>
            <a:endParaRPr lang="es-ES"/>
          </a:p>
        </p:txBody>
      </p:sp>
      <p:sp>
        <p:nvSpPr>
          <p:cNvPr id="23558" name="Line 6"/>
          <p:cNvSpPr>
            <a:spLocks noChangeShapeType="1"/>
          </p:cNvSpPr>
          <p:nvPr/>
        </p:nvSpPr>
        <p:spPr bwMode="auto">
          <a:xfrm>
            <a:off x="457200" y="6477000"/>
            <a:ext cx="8229600" cy="0"/>
          </a:xfrm>
          <a:prstGeom prst="line">
            <a:avLst/>
          </a:prstGeom>
          <a:noFill/>
          <a:ln w="76200" cmpd="tri">
            <a:solidFill>
              <a:schemeClr val="folHlink"/>
            </a:solidFill>
            <a:round/>
            <a:headEnd/>
            <a:tailEnd/>
          </a:ln>
          <a:effectLst/>
        </p:spPr>
        <p:txBody>
          <a:bodyPr/>
          <a:lstStyle/>
          <a:p>
            <a:pPr>
              <a:defRPr/>
            </a:pPr>
            <a:endParaRPr lang="es-ES"/>
          </a:p>
        </p:txBody>
      </p:sp>
      <p:sp>
        <p:nvSpPr>
          <p:cNvPr id="23559" name="Line 7"/>
          <p:cNvSpPr>
            <a:spLocks noChangeShapeType="1"/>
          </p:cNvSpPr>
          <p:nvPr/>
        </p:nvSpPr>
        <p:spPr bwMode="auto">
          <a:xfrm flipV="1">
            <a:off x="8675688" y="188913"/>
            <a:ext cx="0" cy="6264275"/>
          </a:xfrm>
          <a:prstGeom prst="line">
            <a:avLst/>
          </a:prstGeom>
          <a:noFill/>
          <a:ln w="76200" cmpd="tri">
            <a:solidFill>
              <a:schemeClr val="folHlink"/>
            </a:solidFill>
            <a:round/>
            <a:headEnd/>
            <a:tailEnd/>
          </a:ln>
          <a:effectLst/>
        </p:spPr>
        <p:txBody>
          <a:bodyPr/>
          <a:lstStyle/>
          <a:p>
            <a:pPr>
              <a:defRPr/>
            </a:pPr>
            <a:endParaRPr lang="es-ES"/>
          </a:p>
        </p:txBody>
      </p:sp>
      <p:sp>
        <p:nvSpPr>
          <p:cNvPr id="14343" name="Text Box 8"/>
          <p:cNvSpPr txBox="1">
            <a:spLocks noChangeArrowheads="1"/>
          </p:cNvSpPr>
          <p:nvPr/>
        </p:nvSpPr>
        <p:spPr bwMode="auto">
          <a:xfrm>
            <a:off x="3635375" y="836613"/>
            <a:ext cx="4824413" cy="2074862"/>
          </a:xfrm>
          <a:prstGeom prst="rect">
            <a:avLst/>
          </a:prstGeom>
          <a:noFill/>
          <a:ln w="9525">
            <a:noFill/>
            <a:miter lim="800000"/>
            <a:headEnd/>
            <a:tailEnd/>
          </a:ln>
        </p:spPr>
        <p:txBody>
          <a:bodyPr>
            <a:spAutoFit/>
          </a:bodyPr>
          <a:lstStyle/>
          <a:p>
            <a:endParaRPr lang="es-ES_tradnl" sz="2800" b="1">
              <a:solidFill>
                <a:srgbClr val="CC0000"/>
              </a:solidFill>
              <a:effectLst/>
            </a:endParaRPr>
          </a:p>
          <a:p>
            <a:endParaRPr lang="es-ES_tradnl" sz="2800" b="1">
              <a:solidFill>
                <a:srgbClr val="CC0000"/>
              </a:solidFill>
              <a:effectLst/>
            </a:endParaRPr>
          </a:p>
          <a:p>
            <a:endParaRPr lang="es-ES_tradnl" sz="2800" b="1">
              <a:solidFill>
                <a:srgbClr val="CC0000"/>
              </a:solidFill>
              <a:effectLst/>
            </a:endParaRPr>
          </a:p>
          <a:p>
            <a:r>
              <a:rPr lang="es-ES_tradnl" sz="2800" b="1">
                <a:solidFill>
                  <a:srgbClr val="CC0000"/>
                </a:solidFill>
                <a:effectLst/>
              </a:rPr>
              <a:t>LFA-1 </a:t>
            </a:r>
            <a:r>
              <a:rPr lang="es-ES_tradnl" sz="1800">
                <a:effectLst/>
                <a:latin typeface="Arial" pitchFamily="34" charset="0"/>
              </a:rPr>
              <a:t>(</a:t>
            </a:r>
            <a:r>
              <a:rPr lang="es-ES_tradnl" sz="1800" b="1">
                <a:effectLst/>
                <a:latin typeface="Arial" pitchFamily="34" charset="0"/>
              </a:rPr>
              <a:t>glucoproteína expresada por la</a:t>
            </a:r>
          </a:p>
          <a:p>
            <a:r>
              <a:rPr lang="es-ES_tradnl" sz="1800" b="1">
                <a:effectLst/>
                <a:latin typeface="Arial" pitchFamily="34" charset="0"/>
              </a:rPr>
              <a:t>	    superficie de los leucocitos)</a:t>
            </a:r>
            <a:endParaRPr lang="es-MX" sz="1800" b="1">
              <a:effectLst/>
              <a:latin typeface="Arial" pitchFamily="34" charset="0"/>
            </a:endParaRPr>
          </a:p>
        </p:txBody>
      </p:sp>
      <p:sp>
        <p:nvSpPr>
          <p:cNvPr id="23561" name="AutoShape 9" descr="Horizontal estrecha"/>
          <p:cNvSpPr>
            <a:spLocks noChangeArrowheads="1"/>
          </p:cNvSpPr>
          <p:nvPr/>
        </p:nvSpPr>
        <p:spPr bwMode="auto">
          <a:xfrm>
            <a:off x="3708400" y="1412875"/>
            <a:ext cx="647700" cy="719138"/>
          </a:xfrm>
          <a:prstGeom prst="downArrow">
            <a:avLst>
              <a:gd name="adj1" fmla="val 50000"/>
              <a:gd name="adj2" fmla="val 27757"/>
            </a:avLst>
          </a:prstGeom>
          <a:pattFill prst="narHorz">
            <a:fgClr>
              <a:schemeClr val="accent1"/>
            </a:fgClr>
            <a:bgClr>
              <a:schemeClr val="bg1"/>
            </a:bgClr>
          </a:pattFill>
          <a:ln w="9525">
            <a:solidFill>
              <a:schemeClr val="tx1"/>
            </a:solidFill>
            <a:miter lim="800000"/>
            <a:headEnd/>
            <a:tailEnd/>
          </a:ln>
          <a:effectLst/>
        </p:spPr>
        <p:txBody>
          <a:bodyPr wrap="none" anchor="ctr"/>
          <a:lstStyle/>
          <a:p>
            <a:pPr>
              <a:defRPr/>
            </a:pPr>
            <a:endParaRPr lang="es-ES"/>
          </a:p>
        </p:txBody>
      </p:sp>
      <p:sp>
        <p:nvSpPr>
          <p:cNvPr id="14345" name="Text Box 10"/>
          <p:cNvSpPr txBox="1">
            <a:spLocks noChangeArrowheads="1"/>
          </p:cNvSpPr>
          <p:nvPr/>
        </p:nvSpPr>
        <p:spPr bwMode="auto">
          <a:xfrm>
            <a:off x="2843213" y="908050"/>
            <a:ext cx="2520950" cy="457200"/>
          </a:xfrm>
          <a:prstGeom prst="rect">
            <a:avLst/>
          </a:prstGeom>
          <a:noFill/>
          <a:ln w="9525">
            <a:noFill/>
            <a:miter lim="800000"/>
            <a:headEnd/>
            <a:tailEnd/>
          </a:ln>
        </p:spPr>
        <p:txBody>
          <a:bodyPr>
            <a:spAutoFit/>
          </a:bodyPr>
          <a:lstStyle/>
          <a:p>
            <a:r>
              <a:rPr lang="es-ES_tradnl" sz="2400" b="1">
                <a:effectLst/>
              </a:rPr>
              <a:t>       Receptores </a:t>
            </a:r>
            <a:endParaRPr lang="es-MX" sz="2400" b="1">
              <a:effectLst/>
            </a:endParaRPr>
          </a:p>
        </p:txBody>
      </p:sp>
      <p:sp>
        <p:nvSpPr>
          <p:cNvPr id="23563" name="AutoShape 11"/>
          <p:cNvSpPr>
            <a:spLocks noChangeArrowheads="1"/>
          </p:cNvSpPr>
          <p:nvPr/>
        </p:nvSpPr>
        <p:spPr bwMode="auto">
          <a:xfrm>
            <a:off x="3635375" y="2708275"/>
            <a:ext cx="719138" cy="1008063"/>
          </a:xfrm>
          <a:prstGeom prst="upDownArrow">
            <a:avLst>
              <a:gd name="adj1" fmla="val 50000"/>
              <a:gd name="adj2" fmla="val 28035"/>
            </a:avLst>
          </a:prstGeom>
          <a:solidFill>
            <a:schemeClr val="folHlink"/>
          </a:solidFill>
          <a:ln w="9525">
            <a:solidFill>
              <a:schemeClr val="tx1"/>
            </a:solidFill>
            <a:miter lim="800000"/>
            <a:headEnd/>
            <a:tailEnd/>
          </a:ln>
          <a:effectLst/>
        </p:spPr>
        <p:txBody>
          <a:bodyPr wrap="none" anchor="ctr"/>
          <a:lstStyle/>
          <a:p>
            <a:pPr>
              <a:defRPr/>
            </a:pPr>
            <a:endParaRPr lang="es-ES"/>
          </a:p>
        </p:txBody>
      </p:sp>
      <p:sp>
        <p:nvSpPr>
          <p:cNvPr id="14347" name="Text Box 12"/>
          <p:cNvSpPr txBox="1">
            <a:spLocks noChangeArrowheads="1"/>
          </p:cNvSpPr>
          <p:nvPr/>
        </p:nvSpPr>
        <p:spPr bwMode="auto">
          <a:xfrm>
            <a:off x="2843213" y="3716338"/>
            <a:ext cx="3619500" cy="1552575"/>
          </a:xfrm>
          <a:prstGeom prst="rect">
            <a:avLst/>
          </a:prstGeom>
          <a:noFill/>
          <a:ln w="9525">
            <a:noFill/>
            <a:miter lim="800000"/>
            <a:headEnd/>
            <a:tailEnd/>
          </a:ln>
        </p:spPr>
        <p:txBody>
          <a:bodyPr>
            <a:spAutoFit/>
          </a:bodyPr>
          <a:lstStyle/>
          <a:p>
            <a:r>
              <a:rPr lang="es-ES_tradnl" sz="2400" b="1">
                <a:solidFill>
                  <a:srgbClr val="CC0000"/>
                </a:solidFill>
                <a:effectLst/>
              </a:rPr>
              <a:t>    Moléculas de</a:t>
            </a:r>
          </a:p>
          <a:p>
            <a:r>
              <a:rPr lang="es-ES_tradnl" sz="2400" b="1">
                <a:solidFill>
                  <a:srgbClr val="CC0000"/>
                </a:solidFill>
                <a:effectLst/>
              </a:rPr>
              <a:t>      adhesión</a:t>
            </a:r>
          </a:p>
          <a:p>
            <a:r>
              <a:rPr lang="es-ES_tradnl" sz="2400" b="1">
                <a:solidFill>
                  <a:srgbClr val="CC0000"/>
                </a:solidFill>
                <a:effectLst/>
              </a:rPr>
              <a:t>  intracelular-1</a:t>
            </a:r>
          </a:p>
          <a:p>
            <a:endParaRPr lang="es-MX" sz="2400" b="1">
              <a:effectLst/>
            </a:endParaRPr>
          </a:p>
        </p:txBody>
      </p:sp>
      <p:sp>
        <p:nvSpPr>
          <p:cNvPr id="23565" name="Line 13"/>
          <p:cNvSpPr>
            <a:spLocks noChangeShapeType="1"/>
          </p:cNvSpPr>
          <p:nvPr/>
        </p:nvSpPr>
        <p:spPr bwMode="auto">
          <a:xfrm>
            <a:off x="4427538" y="2636838"/>
            <a:ext cx="1008062" cy="1439862"/>
          </a:xfrm>
          <a:prstGeom prst="line">
            <a:avLst/>
          </a:prstGeom>
          <a:noFill/>
          <a:ln w="76200">
            <a:solidFill>
              <a:schemeClr val="accent1"/>
            </a:solidFill>
            <a:round/>
            <a:headEnd/>
            <a:tailEnd type="triangle" w="med" len="med"/>
          </a:ln>
          <a:effectLst/>
        </p:spPr>
        <p:txBody>
          <a:bodyPr/>
          <a:lstStyle/>
          <a:p>
            <a:pPr>
              <a:defRPr/>
            </a:pPr>
            <a:endParaRPr lang="es-ES"/>
          </a:p>
        </p:txBody>
      </p:sp>
      <p:sp>
        <p:nvSpPr>
          <p:cNvPr id="14349" name="Rectangle 14"/>
          <p:cNvSpPr>
            <a:spLocks noChangeArrowheads="1"/>
          </p:cNvSpPr>
          <p:nvPr/>
        </p:nvSpPr>
        <p:spPr bwMode="auto">
          <a:xfrm>
            <a:off x="5508625" y="3573463"/>
            <a:ext cx="3527425" cy="863600"/>
          </a:xfrm>
          <a:prstGeom prst="rect">
            <a:avLst/>
          </a:prstGeom>
          <a:solidFill>
            <a:schemeClr val="bg1"/>
          </a:solidFill>
          <a:ln w="9525">
            <a:solidFill>
              <a:srgbClr val="FFCC66"/>
            </a:solidFill>
            <a:miter lim="800000"/>
            <a:headEnd/>
            <a:tailEnd/>
          </a:ln>
        </p:spPr>
        <p:txBody>
          <a:bodyPr wrap="none" anchor="ctr"/>
          <a:lstStyle/>
          <a:p>
            <a:r>
              <a:rPr lang="es-ES_tradnl" sz="1800" b="1">
                <a:effectLst/>
                <a:latin typeface="Arial" pitchFamily="34" charset="0"/>
              </a:rPr>
              <a:t>Extravasación de leucocitos</a:t>
            </a:r>
          </a:p>
          <a:p>
            <a:r>
              <a:rPr lang="es-ES_tradnl" sz="1800" b="1">
                <a:effectLst/>
                <a:latin typeface="Arial" pitchFamily="34" charset="0"/>
              </a:rPr>
              <a:t> y la activación de  linfocitos T</a:t>
            </a:r>
            <a:endParaRPr lang="es-MX" sz="1800" b="1">
              <a:effectLst/>
              <a:latin typeface="Arial" pitchFamily="34" charset="0"/>
            </a:endParaRPr>
          </a:p>
        </p:txBody>
      </p:sp>
      <p:sp>
        <p:nvSpPr>
          <p:cNvPr id="23567" name="AutoShape 15"/>
          <p:cNvSpPr>
            <a:spLocks noChangeArrowheads="1"/>
          </p:cNvSpPr>
          <p:nvPr/>
        </p:nvSpPr>
        <p:spPr bwMode="auto">
          <a:xfrm>
            <a:off x="6516688" y="4581525"/>
            <a:ext cx="792162" cy="576263"/>
          </a:xfrm>
          <a:prstGeom prst="downArrow">
            <a:avLst>
              <a:gd name="adj1" fmla="val 50000"/>
              <a:gd name="adj2" fmla="val 25000"/>
            </a:avLst>
          </a:prstGeom>
          <a:solidFill>
            <a:schemeClr val="bg1"/>
          </a:solidFill>
          <a:ln w="9525">
            <a:solidFill>
              <a:srgbClr val="FFCC66"/>
            </a:solidFill>
            <a:miter lim="800000"/>
            <a:headEnd/>
            <a:tailEnd/>
          </a:ln>
          <a:effectLst/>
        </p:spPr>
        <p:txBody>
          <a:bodyPr wrap="none" anchor="ctr"/>
          <a:lstStyle/>
          <a:p>
            <a:pPr>
              <a:defRPr/>
            </a:pPr>
            <a:endParaRPr lang="es-ES"/>
          </a:p>
        </p:txBody>
      </p:sp>
      <p:sp>
        <p:nvSpPr>
          <p:cNvPr id="14351" name="Text Box 16"/>
          <p:cNvSpPr txBox="1">
            <a:spLocks noChangeArrowheads="1"/>
          </p:cNvSpPr>
          <p:nvPr/>
        </p:nvSpPr>
        <p:spPr bwMode="auto">
          <a:xfrm>
            <a:off x="6011863" y="5229225"/>
            <a:ext cx="2555875" cy="579438"/>
          </a:xfrm>
          <a:prstGeom prst="rect">
            <a:avLst/>
          </a:prstGeom>
          <a:noFill/>
          <a:ln w="9525">
            <a:noFill/>
            <a:miter lim="800000"/>
            <a:headEnd/>
            <a:tailEnd/>
          </a:ln>
        </p:spPr>
        <p:txBody>
          <a:bodyPr>
            <a:spAutoFit/>
          </a:bodyPr>
          <a:lstStyle/>
          <a:p>
            <a:r>
              <a:rPr lang="es-ES_tradnl" sz="3200" b="1">
                <a:solidFill>
                  <a:srgbClr val="9900FF"/>
                </a:solidFill>
                <a:effectLst/>
              </a:rPr>
              <a:t>Inflamación</a:t>
            </a:r>
            <a:r>
              <a:rPr lang="es-ES_tradnl" sz="2400">
                <a:solidFill>
                  <a:srgbClr val="9900FF"/>
                </a:solidFill>
                <a:effectLst/>
              </a:rPr>
              <a:t> </a:t>
            </a:r>
            <a:endParaRPr lang="es-MX" sz="2400">
              <a:solidFill>
                <a:srgbClr val="9900FF"/>
              </a:solidFill>
              <a:effectLst/>
            </a:endParaRPr>
          </a:p>
        </p:txBody>
      </p:sp>
      <p:sp>
        <p:nvSpPr>
          <p:cNvPr id="14352" name="AutoShape 17"/>
          <p:cNvSpPr>
            <a:spLocks noChangeArrowheads="1"/>
          </p:cNvSpPr>
          <p:nvPr/>
        </p:nvSpPr>
        <p:spPr bwMode="auto">
          <a:xfrm>
            <a:off x="323850" y="2565400"/>
            <a:ext cx="2376488" cy="2232025"/>
          </a:xfrm>
          <a:prstGeom prst="irregularSeal1">
            <a:avLst/>
          </a:prstGeom>
          <a:solidFill>
            <a:srgbClr val="FF3300"/>
          </a:solidFill>
          <a:ln w="9525">
            <a:solidFill>
              <a:schemeClr val="tx1"/>
            </a:solidFill>
            <a:miter lim="800000"/>
            <a:headEnd/>
            <a:tailEnd/>
          </a:ln>
        </p:spPr>
        <p:txBody>
          <a:bodyPr wrap="none" anchor="ctr"/>
          <a:lstStyle/>
          <a:p>
            <a:pPr algn="ctr"/>
            <a:r>
              <a:rPr lang="es-ES_tradnl" sz="2400" b="1">
                <a:solidFill>
                  <a:schemeClr val="bg1"/>
                </a:solidFill>
                <a:effectLst/>
              </a:rPr>
              <a:t>Estatinas</a:t>
            </a:r>
            <a:endParaRPr lang="es-MX" sz="2400" b="1">
              <a:solidFill>
                <a:schemeClr val="bg1"/>
              </a:solidFill>
              <a:effectLst/>
            </a:endParaRPr>
          </a:p>
        </p:txBody>
      </p:sp>
      <p:sp>
        <p:nvSpPr>
          <p:cNvPr id="23570" name="Line 18"/>
          <p:cNvSpPr>
            <a:spLocks noChangeShapeType="1"/>
          </p:cNvSpPr>
          <p:nvPr/>
        </p:nvSpPr>
        <p:spPr bwMode="auto">
          <a:xfrm flipV="1">
            <a:off x="2268538" y="2492375"/>
            <a:ext cx="1223962" cy="431800"/>
          </a:xfrm>
          <a:prstGeom prst="line">
            <a:avLst/>
          </a:prstGeom>
          <a:noFill/>
          <a:ln w="76200">
            <a:solidFill>
              <a:srgbClr val="9900FF"/>
            </a:solidFill>
            <a:round/>
            <a:headEnd/>
            <a:tailEnd type="triangle" w="med" len="med"/>
          </a:ln>
          <a:effectLst/>
        </p:spPr>
        <p:txBody>
          <a:bodyPr/>
          <a:lstStyle/>
          <a:p>
            <a:pPr>
              <a:defRPr/>
            </a:pPr>
            <a:endParaRPr lang="es-ES"/>
          </a:p>
        </p:txBody>
      </p:sp>
      <p:sp>
        <p:nvSpPr>
          <p:cNvPr id="14354" name="Text Box 19"/>
          <p:cNvSpPr txBox="1">
            <a:spLocks noChangeArrowheads="1"/>
          </p:cNvSpPr>
          <p:nvPr/>
        </p:nvSpPr>
        <p:spPr bwMode="auto">
          <a:xfrm>
            <a:off x="735013" y="5126038"/>
            <a:ext cx="4016375" cy="946150"/>
          </a:xfrm>
          <a:prstGeom prst="rect">
            <a:avLst/>
          </a:prstGeom>
          <a:noFill/>
          <a:ln w="9525">
            <a:noFill/>
            <a:miter lim="800000"/>
            <a:headEnd/>
            <a:tailEnd/>
          </a:ln>
        </p:spPr>
        <p:txBody>
          <a:bodyPr wrap="none">
            <a:spAutoFit/>
          </a:bodyPr>
          <a:lstStyle/>
          <a:p>
            <a:r>
              <a:rPr lang="es-ES_tradnl" sz="2800" b="1">
                <a:solidFill>
                  <a:srgbClr val="9900FF"/>
                </a:solidFill>
                <a:effectLst/>
              </a:rPr>
              <a:t>Artritis Reumatoidea </a:t>
            </a:r>
          </a:p>
          <a:p>
            <a:r>
              <a:rPr lang="es-ES_tradnl" sz="2800" b="1">
                <a:solidFill>
                  <a:srgbClr val="9900FF"/>
                </a:solidFill>
                <a:effectLst/>
              </a:rPr>
              <a:t>Rechazo de homoinjertos</a:t>
            </a:r>
            <a:endParaRPr lang="es-MX" sz="2800" b="1">
              <a:solidFill>
                <a:srgbClr val="9900FF"/>
              </a:solidFill>
              <a:effectLst/>
            </a:endParaRPr>
          </a:p>
        </p:txBody>
      </p:sp>
      <p:sp>
        <p:nvSpPr>
          <p:cNvPr id="25664" name="Line 64"/>
          <p:cNvSpPr>
            <a:spLocks noChangeShapeType="1"/>
          </p:cNvSpPr>
          <p:nvPr/>
        </p:nvSpPr>
        <p:spPr bwMode="auto">
          <a:xfrm>
            <a:off x="2555875" y="2493963"/>
            <a:ext cx="504825" cy="358775"/>
          </a:xfrm>
          <a:prstGeom prst="line">
            <a:avLst/>
          </a:prstGeom>
          <a:noFill/>
          <a:ln w="38100">
            <a:solidFill>
              <a:schemeClr val="tx1"/>
            </a:solidFill>
            <a:round/>
            <a:headEnd/>
            <a:tailEnd/>
          </a:ln>
          <a:effectLst/>
        </p:spPr>
        <p:txBody>
          <a:bodyPr/>
          <a:lstStyle/>
          <a:p>
            <a:pPr>
              <a:defRPr/>
            </a:pPr>
            <a:endParaRPr lang="es-ES"/>
          </a:p>
        </p:txBody>
      </p:sp>
      <p:sp>
        <p:nvSpPr>
          <p:cNvPr id="25665" name="Line 65"/>
          <p:cNvSpPr>
            <a:spLocks noChangeShapeType="1"/>
          </p:cNvSpPr>
          <p:nvPr/>
        </p:nvSpPr>
        <p:spPr bwMode="auto">
          <a:xfrm flipH="1">
            <a:off x="2700338" y="2420938"/>
            <a:ext cx="287337" cy="574675"/>
          </a:xfrm>
          <a:prstGeom prst="line">
            <a:avLst/>
          </a:prstGeom>
          <a:noFill/>
          <a:ln w="38100">
            <a:solidFill>
              <a:schemeClr val="tx1"/>
            </a:solidFill>
            <a:round/>
            <a:headEnd/>
            <a:tailEnd/>
          </a:ln>
          <a:effectLst/>
        </p:spPr>
        <p:txBody>
          <a:bodyPr/>
          <a:lstStyle/>
          <a:p>
            <a:pPr>
              <a:defRPr/>
            </a:pPr>
            <a:endParaRPr lang="es-ES"/>
          </a:p>
        </p:txBody>
      </p:sp>
      <p:sp>
        <p:nvSpPr>
          <p:cNvPr id="25666" name="Rectangle 66"/>
          <p:cNvSpPr>
            <a:spLocks noGrp="1" noChangeArrowheads="1"/>
          </p:cNvSpPr>
          <p:nvPr>
            <p:ph type="title"/>
          </p:nvPr>
        </p:nvSpPr>
        <p:spPr>
          <a:xfrm>
            <a:off x="685800" y="320675"/>
            <a:ext cx="7772400" cy="515938"/>
          </a:xfrm>
        </p:spPr>
        <p:txBody>
          <a:bodyPr>
            <a:normAutofit fontScale="90000"/>
          </a:bodyPr>
          <a:lstStyle/>
          <a:p>
            <a:pPr eaLnBrk="1" hangingPunct="1">
              <a:defRPr/>
            </a:pPr>
            <a:r>
              <a:rPr lang="es-ES" sz="4000" b="1" smtClean="0">
                <a:solidFill>
                  <a:srgbClr val="FF0000"/>
                </a:solidFill>
                <a:effectLst>
                  <a:outerShdw blurRad="38100" dist="38100" dir="2700000" algn="tl">
                    <a:srgbClr val="000000"/>
                  </a:outerShdw>
                </a:effectLst>
              </a:rPr>
              <a:t>Efecto Antiinflamatorio</a:t>
            </a:r>
          </a:p>
        </p:txBody>
      </p:sp>
      <p:sp>
        <p:nvSpPr>
          <p:cNvPr id="14358" name="Rectangle 67"/>
          <p:cNvSpPr>
            <a:spLocks noChangeArrowheads="1"/>
          </p:cNvSpPr>
          <p:nvPr/>
        </p:nvSpPr>
        <p:spPr bwMode="auto">
          <a:xfrm>
            <a:off x="5724525" y="5805488"/>
            <a:ext cx="3095625" cy="579437"/>
          </a:xfrm>
          <a:prstGeom prst="rect">
            <a:avLst/>
          </a:prstGeom>
          <a:noFill/>
          <a:ln w="9525">
            <a:noFill/>
            <a:miter lim="800000"/>
            <a:headEnd/>
            <a:tailEnd/>
          </a:ln>
        </p:spPr>
        <p:txBody>
          <a:bodyPr>
            <a:spAutoFit/>
          </a:bodyPr>
          <a:lstStyle/>
          <a:p>
            <a:pPr>
              <a:spcBef>
                <a:spcPct val="30000"/>
              </a:spcBef>
            </a:pPr>
            <a:r>
              <a:rPr lang="es-ES_tradnl" sz="3200" b="1">
                <a:effectLst/>
              </a:rPr>
              <a:t>antiaterogénico</a:t>
            </a:r>
            <a:endParaRPr lang="es-MX" sz="3200" b="1">
              <a:effectLst/>
            </a:endParaRPr>
          </a:p>
        </p:txBody>
      </p:sp>
      <p:sp>
        <p:nvSpPr>
          <p:cNvPr id="25668" name="AutoShape 68" descr="Horizontal estrecha"/>
          <p:cNvSpPr>
            <a:spLocks noChangeArrowheads="1"/>
          </p:cNvSpPr>
          <p:nvPr/>
        </p:nvSpPr>
        <p:spPr bwMode="auto">
          <a:xfrm>
            <a:off x="5364163" y="5084763"/>
            <a:ext cx="647700" cy="719137"/>
          </a:xfrm>
          <a:prstGeom prst="downArrow">
            <a:avLst>
              <a:gd name="adj1" fmla="val 50000"/>
              <a:gd name="adj2" fmla="val 27757"/>
            </a:avLst>
          </a:prstGeom>
          <a:pattFill prst="narHorz">
            <a:fgClr>
              <a:schemeClr val="accent1"/>
            </a:fgClr>
            <a:bgClr>
              <a:schemeClr val="bg1"/>
            </a:bgClr>
          </a:pattFill>
          <a:ln w="9525">
            <a:solidFill>
              <a:schemeClr val="tx1"/>
            </a:solidFill>
            <a:miter lim="800000"/>
            <a:headEnd/>
            <a:tailEnd/>
          </a:ln>
          <a:effectLst/>
        </p:spPr>
        <p:txBody>
          <a:bodyPr wrap="none" anchor="ctr"/>
          <a:lstStyle/>
          <a:p>
            <a:pPr>
              <a:defRPr/>
            </a:pPr>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latin typeface="Arial" pitchFamily="34" charset="0"/>
                <a:cs typeface="Arial" pitchFamily="34" charset="0"/>
              </a:rPr>
              <a:t>Otras acciones:</a:t>
            </a:r>
            <a:endParaRPr lang="es-ES" sz="4000" dirty="0">
              <a:latin typeface="Arial" pitchFamily="34" charset="0"/>
              <a:cs typeface="Arial" pitchFamily="34" charset="0"/>
            </a:endParaRPr>
          </a:p>
        </p:txBody>
      </p:sp>
      <p:sp>
        <p:nvSpPr>
          <p:cNvPr id="3" name="2 Marcador de contenido"/>
          <p:cNvSpPr>
            <a:spLocks noGrp="1"/>
          </p:cNvSpPr>
          <p:nvPr>
            <p:ph idx="1"/>
          </p:nvPr>
        </p:nvSpPr>
        <p:spPr>
          <a:xfrm>
            <a:off x="500034" y="1000108"/>
            <a:ext cx="8229600" cy="4525963"/>
          </a:xfrm>
        </p:spPr>
        <p:txBody>
          <a:bodyPr>
            <a:normAutofit fontScale="92500"/>
          </a:bodyPr>
          <a:lstStyle/>
          <a:p>
            <a:pPr algn="just">
              <a:lnSpc>
                <a:spcPct val="150000"/>
              </a:lnSpc>
            </a:pPr>
            <a:endParaRPr lang="es-ES" sz="2400" dirty="0" smtClean="0">
              <a:latin typeface="Arial" pitchFamily="34" charset="0"/>
              <a:cs typeface="Arial" pitchFamily="34" charset="0"/>
            </a:endParaRPr>
          </a:p>
          <a:p>
            <a:pPr algn="just">
              <a:lnSpc>
                <a:spcPct val="150000"/>
              </a:lnSpc>
            </a:pPr>
            <a:r>
              <a:rPr lang="es-ES" sz="2400" dirty="0" smtClean="0">
                <a:latin typeface="Arial" pitchFamily="34" charset="0"/>
                <a:cs typeface="Arial" pitchFamily="34" charset="0"/>
              </a:rPr>
              <a:t>↓ la producción de </a:t>
            </a:r>
            <a:r>
              <a:rPr lang="es-ES" sz="2400" dirty="0" err="1" smtClean="0">
                <a:latin typeface="Arial" pitchFamily="34" charset="0"/>
                <a:cs typeface="Arial" pitchFamily="34" charset="0"/>
              </a:rPr>
              <a:t>metaloproteinasas</a:t>
            </a:r>
            <a:r>
              <a:rPr lang="es-ES" sz="2400" dirty="0" smtClean="0">
                <a:latin typeface="Arial" pitchFamily="34" charset="0"/>
                <a:cs typeface="Arial" pitchFamily="34" charset="0"/>
              </a:rPr>
              <a:t> por parte de las células espumosas de la pared que en condiciones normales debilitan la cubierta del ateroma y causan erosiones.</a:t>
            </a:r>
          </a:p>
          <a:p>
            <a:pPr algn="just">
              <a:lnSpc>
                <a:spcPct val="150000"/>
              </a:lnSpc>
            </a:pPr>
            <a:endParaRPr lang="es-ES" sz="2400" dirty="0" smtClean="0">
              <a:latin typeface="Arial" pitchFamily="34" charset="0"/>
              <a:cs typeface="Arial" pitchFamily="34" charset="0"/>
            </a:endParaRPr>
          </a:p>
          <a:p>
            <a:pPr algn="just">
              <a:lnSpc>
                <a:spcPct val="150000"/>
              </a:lnSpc>
            </a:pPr>
            <a:r>
              <a:rPr lang="es-ES" sz="2400" dirty="0" smtClean="0">
                <a:latin typeface="Arial" pitchFamily="34" charset="0"/>
                <a:cs typeface="Arial" pitchFamily="34" charset="0"/>
              </a:rPr>
              <a:t>En los </a:t>
            </a:r>
            <a:r>
              <a:rPr lang="es-ES" sz="2400" dirty="0" err="1" smtClean="0">
                <a:latin typeface="Arial" pitchFamily="34" charset="0"/>
                <a:cs typeface="Arial" pitchFamily="34" charset="0"/>
              </a:rPr>
              <a:t>astrocitos</a:t>
            </a:r>
            <a:r>
              <a:rPr lang="es-ES" sz="2400" dirty="0" smtClean="0">
                <a:latin typeface="Arial" pitchFamily="34" charset="0"/>
                <a:cs typeface="Arial" pitchFamily="34" charset="0"/>
              </a:rPr>
              <a:t> inhiben la </a:t>
            </a:r>
            <a:r>
              <a:rPr lang="es-ES" sz="2400" dirty="0" err="1" smtClean="0">
                <a:latin typeface="Arial" pitchFamily="34" charset="0"/>
                <a:cs typeface="Arial" pitchFamily="34" charset="0"/>
              </a:rPr>
              <a:t>isoprenilación</a:t>
            </a:r>
            <a:r>
              <a:rPr lang="es-ES" sz="2400" dirty="0" smtClean="0">
                <a:latin typeface="Arial" pitchFamily="34" charset="0"/>
                <a:cs typeface="Arial" pitchFamily="34" charset="0"/>
              </a:rPr>
              <a:t> de proteínas intracelulares y así ↓ las cantidades de IL1, FNT, necesarias para perpetuar la cascada inflamatoria en  el SNC.</a:t>
            </a:r>
          </a:p>
          <a:p>
            <a:pPr algn="just">
              <a:lnSpc>
                <a:spcPct val="150000"/>
              </a:lnSpc>
            </a:pPr>
            <a:endParaRPr lang="es-ES" sz="2400" dirty="0" smtClean="0">
              <a:latin typeface="Arial" pitchFamily="34" charset="0"/>
              <a:cs typeface="Arial" pitchFamily="34" charset="0"/>
            </a:endParaRPr>
          </a:p>
          <a:p>
            <a:pPr algn="just">
              <a:lnSpc>
                <a:spcPct val="150000"/>
              </a:lnSpc>
            </a:pPr>
            <a:endParaRPr lang="es-E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000" dirty="0" smtClean="0">
                <a:latin typeface="Arial" pitchFamily="34" charset="0"/>
                <a:cs typeface="Arial" pitchFamily="34" charset="0"/>
              </a:rPr>
              <a:t>Historia </a:t>
            </a:r>
            <a:endParaRPr lang="es-ES" sz="4000"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lnSpc>
                <a:spcPct val="150000"/>
              </a:lnSpc>
              <a:buNone/>
            </a:pPr>
            <a:r>
              <a:rPr lang="es-ES" sz="2400" dirty="0" smtClean="0">
                <a:latin typeface="Arial" pitchFamily="34" charset="0"/>
                <a:cs typeface="Arial" pitchFamily="34" charset="0"/>
              </a:rPr>
              <a:t>    Desde hace dos décadas, la conducta ante los lípidos se ha convertido en el punto de esfuerzos para la prevención primaria y secundaria de las diferentes enfermedades cardiovasculares, ya que existen evidencias de su estrecha relación con la </a:t>
            </a:r>
            <a:r>
              <a:rPr lang="es-ES" sz="2400" dirty="0" err="1" smtClean="0">
                <a:latin typeface="Arial" pitchFamily="34" charset="0"/>
                <a:cs typeface="Arial" pitchFamily="34" charset="0"/>
              </a:rPr>
              <a:t>morbimortalidad</a:t>
            </a:r>
            <a:r>
              <a:rPr lang="es-ES" sz="2400" dirty="0" smtClean="0">
                <a:latin typeface="Arial" pitchFamily="34" charset="0"/>
                <a:cs typeface="Arial" pitchFamily="34" charset="0"/>
              </a:rPr>
              <a:t> de dichas entidades nosológicas. </a:t>
            </a:r>
            <a:endParaRPr lang="es-ES" sz="24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500034" y="1500174"/>
            <a:ext cx="8286808" cy="4643470"/>
          </a:xfrm>
        </p:spPr>
        <p:txBody>
          <a:bodyPr>
            <a:normAutofit/>
          </a:bodyPr>
          <a:lstStyle/>
          <a:p>
            <a:pPr algn="just">
              <a:lnSpc>
                <a:spcPct val="200000"/>
              </a:lnSpc>
            </a:pPr>
            <a:r>
              <a:rPr lang="es-ES" sz="2400" dirty="0" smtClean="0">
                <a:latin typeface="Arial" pitchFamily="34" charset="0"/>
                <a:cs typeface="Arial" pitchFamily="34" charset="0"/>
              </a:rPr>
              <a:t>Promueven la apoptosis de fibroblastos y células musculares lisas evitando la formación de ateromas.</a:t>
            </a:r>
          </a:p>
          <a:p>
            <a:pPr algn="just">
              <a:lnSpc>
                <a:spcPct val="200000"/>
              </a:lnSpc>
            </a:pPr>
            <a:r>
              <a:rPr lang="es-ES" sz="2400" dirty="0" smtClean="0">
                <a:latin typeface="Arial" pitchFamily="34" charset="0"/>
                <a:cs typeface="Arial" pitchFamily="34" charset="0"/>
              </a:rPr>
              <a:t>La exposición previa a estos fármacos </a:t>
            </a:r>
            <a:r>
              <a:rPr lang="es-ES" sz="2400" dirty="0" smtClean="0"/>
              <a:t> </a:t>
            </a:r>
            <a:r>
              <a:rPr lang="es-ES" sz="2400" dirty="0" smtClean="0">
                <a:latin typeface="Arial" pitchFamily="34" charset="0"/>
                <a:cs typeface="Arial" pitchFamily="34" charset="0"/>
              </a:rPr>
              <a:t>↓ el tamaño de los infartos cerebrales debido a un ↑ en la producción de óxido nítrico endotelial. </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latin typeface="Arial" pitchFamily="34" charset="0"/>
                <a:cs typeface="Arial" pitchFamily="34" charset="0"/>
              </a:rPr>
              <a:t>Mecanismos de Acción.</a:t>
            </a:r>
            <a:endParaRPr lang="es-ES" sz="4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algn="just">
              <a:lnSpc>
                <a:spcPct val="150000"/>
              </a:lnSpc>
            </a:pPr>
            <a:r>
              <a:rPr lang="es-ES" sz="2400" b="1" dirty="0" smtClean="0">
                <a:latin typeface="Arial" pitchFamily="34" charset="0"/>
                <a:cs typeface="Arial" pitchFamily="34" charset="0"/>
              </a:rPr>
              <a:t>Se describen dos fundamentales:</a:t>
            </a:r>
          </a:p>
          <a:p>
            <a:pPr marL="457200" indent="-457200" algn="just">
              <a:lnSpc>
                <a:spcPct val="150000"/>
              </a:lnSpc>
              <a:buFont typeface="+mj-lt"/>
              <a:buAutoNum type="arabicPeriod"/>
            </a:pPr>
            <a:r>
              <a:rPr lang="es-ES" sz="2400" b="1" dirty="0" smtClean="0">
                <a:latin typeface="Arial" pitchFamily="34" charset="0"/>
                <a:cs typeface="Arial" pitchFamily="34" charset="0"/>
              </a:rPr>
              <a:t>Acción </a:t>
            </a:r>
            <a:r>
              <a:rPr lang="es-ES" sz="2400" b="1" dirty="0" err="1" smtClean="0">
                <a:latin typeface="Arial" pitchFamily="34" charset="0"/>
                <a:cs typeface="Arial" pitchFamily="34" charset="0"/>
              </a:rPr>
              <a:t>hipolipemiante</a:t>
            </a:r>
            <a:r>
              <a:rPr lang="es-ES" sz="2400" b="1" dirty="0" smtClean="0">
                <a:latin typeface="Arial" pitchFamily="34" charset="0"/>
                <a:cs typeface="Arial" pitchFamily="34" charset="0"/>
              </a:rPr>
              <a:t>: </a:t>
            </a:r>
          </a:p>
          <a:p>
            <a:pPr algn="just">
              <a:lnSpc>
                <a:spcPct val="150000"/>
              </a:lnSpc>
              <a:buNone/>
            </a:pPr>
            <a:r>
              <a:rPr lang="es-ES" sz="2400" dirty="0" smtClean="0">
                <a:latin typeface="Arial" pitchFamily="34" charset="0"/>
                <a:cs typeface="Arial" pitchFamily="34" charset="0"/>
              </a:rPr>
              <a:t>    Las </a:t>
            </a:r>
            <a:r>
              <a:rPr lang="es-ES" sz="2400" dirty="0" err="1" smtClean="0">
                <a:latin typeface="Arial" pitchFamily="34" charset="0"/>
                <a:cs typeface="Arial" pitchFamily="34" charset="0"/>
              </a:rPr>
              <a:t>estatinas</a:t>
            </a:r>
            <a:r>
              <a:rPr lang="es-ES" sz="2400" dirty="0" smtClean="0">
                <a:latin typeface="Arial" pitchFamily="34" charset="0"/>
                <a:cs typeface="Arial" pitchFamily="34" charset="0"/>
              </a:rPr>
              <a:t> bloquean la síntesis de colesterol hepático porque inhiben de forma competitiva la enzima HMG </a:t>
            </a:r>
            <a:r>
              <a:rPr lang="es-ES" sz="2400" dirty="0" err="1" smtClean="0">
                <a:latin typeface="Arial" pitchFamily="34" charset="0"/>
                <a:cs typeface="Arial" pitchFamily="34" charset="0"/>
              </a:rPr>
              <a:t>CoA</a:t>
            </a:r>
            <a:r>
              <a:rPr lang="es-ES" sz="2400" dirty="0" smtClean="0">
                <a:latin typeface="Arial" pitchFamily="34" charset="0"/>
                <a:cs typeface="Arial" pitchFamily="34" charset="0"/>
              </a:rPr>
              <a:t>, se bloquea la formación de </a:t>
            </a:r>
            <a:r>
              <a:rPr lang="es-ES" sz="2400" dirty="0" err="1" smtClean="0">
                <a:latin typeface="Arial" pitchFamily="34" charset="0"/>
                <a:cs typeface="Arial" pitchFamily="34" charset="0"/>
              </a:rPr>
              <a:t>mevalonato</a:t>
            </a:r>
            <a:r>
              <a:rPr lang="es-ES" sz="2400" dirty="0" smtClean="0">
                <a:latin typeface="Arial" pitchFamily="34" charset="0"/>
                <a:cs typeface="Arial" pitchFamily="34" charset="0"/>
              </a:rPr>
              <a:t> paso inicial y limitante de la síntesis de colesterol. </a:t>
            </a:r>
          </a:p>
          <a:p>
            <a:pPr algn="just">
              <a:lnSpc>
                <a:spcPct val="150000"/>
              </a:lnSpc>
              <a:buNone/>
            </a:pPr>
            <a:r>
              <a:rPr lang="es-ES" sz="2400" b="1" dirty="0" smtClean="0">
                <a:latin typeface="Arial" pitchFamily="34" charset="0"/>
                <a:cs typeface="Arial" pitchFamily="34" charset="0"/>
              </a:rPr>
              <a:t>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ES" sz="4000" dirty="0">
              <a:latin typeface="Arial" pitchFamily="34" charset="0"/>
              <a:cs typeface="Arial" pitchFamily="34" charset="0"/>
            </a:endParaRPr>
          </a:p>
        </p:txBody>
      </p:sp>
      <p:sp>
        <p:nvSpPr>
          <p:cNvPr id="3" name="2 Marcador de contenido"/>
          <p:cNvSpPr>
            <a:spLocks noGrp="1"/>
          </p:cNvSpPr>
          <p:nvPr>
            <p:ph idx="1"/>
          </p:nvPr>
        </p:nvSpPr>
        <p:spPr>
          <a:xfrm>
            <a:off x="428596" y="1142984"/>
            <a:ext cx="8229600" cy="4525963"/>
          </a:xfrm>
        </p:spPr>
        <p:txBody>
          <a:bodyPr>
            <a:normAutofit/>
          </a:bodyPr>
          <a:lstStyle/>
          <a:p>
            <a:pPr algn="just">
              <a:lnSpc>
                <a:spcPct val="200000"/>
              </a:lnSpc>
              <a:buNone/>
            </a:pPr>
            <a:r>
              <a:rPr lang="es-ES" sz="2400" dirty="0" smtClean="0">
                <a:latin typeface="Arial" pitchFamily="34" charset="0"/>
                <a:cs typeface="Arial" pitchFamily="34" charset="0"/>
              </a:rPr>
              <a:t>    Al disminuir el colesterol </a:t>
            </a:r>
            <a:r>
              <a:rPr lang="es-ES" sz="2400" dirty="0" err="1" smtClean="0">
                <a:latin typeface="Arial" pitchFamily="34" charset="0"/>
                <a:cs typeface="Arial" pitchFamily="34" charset="0"/>
              </a:rPr>
              <a:t>intrahepático</a:t>
            </a:r>
            <a:r>
              <a:rPr lang="es-ES" sz="2400" dirty="0" smtClean="0">
                <a:latin typeface="Arial" pitchFamily="34" charset="0"/>
                <a:cs typeface="Arial" pitchFamily="34" charset="0"/>
              </a:rPr>
              <a:t>, se incrementa la expresión de los receptores hepáticos para la LBD, lo que provoca un aumento del </a:t>
            </a:r>
            <a:r>
              <a:rPr lang="es-ES" sz="2400" dirty="0" err="1" smtClean="0">
                <a:latin typeface="Arial" pitchFamily="34" charset="0"/>
                <a:cs typeface="Arial" pitchFamily="34" charset="0"/>
              </a:rPr>
              <a:t>aclaramiento</a:t>
            </a:r>
            <a:r>
              <a:rPr lang="es-ES" sz="2400" dirty="0" smtClean="0">
                <a:latin typeface="Arial" pitchFamily="34" charset="0"/>
                <a:cs typeface="Arial" pitchFamily="34" charset="0"/>
              </a:rPr>
              <a:t> de las concentraciones sanguíneas de dicha lipoproteína. </a:t>
            </a:r>
          </a:p>
          <a:p>
            <a:pPr algn="just">
              <a:lnSpc>
                <a:spcPct val="200000"/>
              </a:lnSpc>
              <a:buNone/>
            </a:pPr>
            <a:r>
              <a:rPr lang="es-ES" sz="2400" b="1" dirty="0" smtClean="0">
                <a:latin typeface="Arial" pitchFamily="34" charset="0"/>
                <a:cs typeface="Arial" pitchFamily="34" charset="0"/>
              </a:rPr>
              <a:t>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normAutofit/>
          </a:bodyPr>
          <a:lstStyle/>
          <a:p>
            <a:pPr marL="457200" indent="-457200" algn="just">
              <a:lnSpc>
                <a:spcPct val="200000"/>
              </a:lnSpc>
              <a:buNone/>
            </a:pPr>
            <a:r>
              <a:rPr lang="es-ES" sz="2400" b="1" dirty="0" smtClean="0">
                <a:latin typeface="Arial" pitchFamily="34" charset="0"/>
                <a:cs typeface="Arial" pitchFamily="34" charset="0"/>
              </a:rPr>
              <a:t>    2. Bloqueo de la </a:t>
            </a:r>
            <a:r>
              <a:rPr lang="es-ES" sz="2400" b="1" dirty="0" err="1" smtClean="0">
                <a:latin typeface="Arial" pitchFamily="34" charset="0"/>
                <a:cs typeface="Arial" pitchFamily="34" charset="0"/>
              </a:rPr>
              <a:t>isoprenilación</a:t>
            </a:r>
            <a:r>
              <a:rPr lang="es-ES" sz="2400" b="1" dirty="0" smtClean="0">
                <a:latin typeface="Arial" pitchFamily="34" charset="0"/>
                <a:cs typeface="Arial" pitchFamily="34" charset="0"/>
              </a:rPr>
              <a:t>:</a:t>
            </a:r>
          </a:p>
          <a:p>
            <a:pPr algn="just">
              <a:lnSpc>
                <a:spcPct val="200000"/>
              </a:lnSpc>
              <a:buNone/>
            </a:pPr>
            <a:r>
              <a:rPr lang="es-ES" sz="2400" dirty="0" smtClean="0">
                <a:latin typeface="Arial" pitchFamily="34" charset="0"/>
                <a:cs typeface="Arial" pitchFamily="34" charset="0"/>
              </a:rPr>
              <a:t>    Se disminuyen los </a:t>
            </a:r>
            <a:r>
              <a:rPr lang="es-ES" sz="2400" dirty="0" err="1" smtClean="0">
                <a:latin typeface="Arial" pitchFamily="34" charset="0"/>
                <a:cs typeface="Arial" pitchFamily="34" charset="0"/>
              </a:rPr>
              <a:t>isoprenoides</a:t>
            </a:r>
            <a:r>
              <a:rPr lang="es-ES" sz="2400" dirty="0" smtClean="0">
                <a:latin typeface="Arial" pitchFamily="34" charset="0"/>
                <a:cs typeface="Arial" pitchFamily="34" charset="0"/>
              </a:rPr>
              <a:t> y se evita la </a:t>
            </a:r>
            <a:r>
              <a:rPr lang="es-ES" sz="2400" dirty="0" err="1" smtClean="0">
                <a:latin typeface="Arial" pitchFamily="34" charset="0"/>
                <a:cs typeface="Arial" pitchFamily="34" charset="0"/>
              </a:rPr>
              <a:t>isoprenilación</a:t>
            </a:r>
            <a:r>
              <a:rPr lang="es-ES" sz="2400" dirty="0" smtClean="0">
                <a:latin typeface="Arial" pitchFamily="34" charset="0"/>
                <a:cs typeface="Arial" pitchFamily="34" charset="0"/>
              </a:rPr>
              <a:t>, lo cuál altera procesos en el hepatocito, macrófagos, </a:t>
            </a:r>
            <a:r>
              <a:rPr lang="es-ES" sz="2400" dirty="0" err="1" smtClean="0">
                <a:latin typeface="Arial" pitchFamily="34" charset="0"/>
                <a:cs typeface="Arial" pitchFamily="34" charset="0"/>
              </a:rPr>
              <a:t>miocitos</a:t>
            </a:r>
            <a:r>
              <a:rPr lang="es-ES" sz="2400" dirty="0" smtClean="0">
                <a:latin typeface="Arial" pitchFamily="34" charset="0"/>
                <a:cs typeface="Arial" pitchFamily="34" charset="0"/>
              </a:rPr>
              <a:t>, células endoteliales y </a:t>
            </a:r>
            <a:r>
              <a:rPr lang="es-ES" sz="2400" dirty="0" err="1" smtClean="0">
                <a:latin typeface="Arial" pitchFamily="34" charset="0"/>
                <a:cs typeface="Arial" pitchFamily="34" charset="0"/>
              </a:rPr>
              <a:t>astrocitos</a:t>
            </a:r>
            <a:r>
              <a:rPr lang="es-ES" sz="2400" dirty="0" smtClean="0">
                <a:latin typeface="Arial" pitchFamily="34" charset="0"/>
                <a:cs typeface="Arial" pitchFamily="34" charset="0"/>
              </a:rPr>
              <a:t>     </a:t>
            </a:r>
            <a:r>
              <a:rPr lang="es-ES" sz="2400" b="1" dirty="0" smtClean="0">
                <a:latin typeface="Arial" pitchFamily="34" charset="0"/>
                <a:cs typeface="Arial" pitchFamily="34" charset="0"/>
              </a:rPr>
              <a:t>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rot="1894616">
            <a:off x="1619250" y="4508500"/>
            <a:ext cx="287338" cy="215900"/>
          </a:xfrm>
          <a:prstGeom prst="triangle">
            <a:avLst>
              <a:gd name="adj" fmla="val 50000"/>
            </a:avLst>
          </a:prstGeom>
          <a:solidFill>
            <a:srgbClr val="FF9933"/>
          </a:solidFill>
          <a:ln w="9525">
            <a:solidFill>
              <a:srgbClr val="FF9933"/>
            </a:solidFill>
            <a:miter lim="800000"/>
            <a:headEnd/>
            <a:tailEnd/>
          </a:ln>
          <a:effectLst/>
        </p:spPr>
        <p:txBody>
          <a:bodyPr wrap="none" anchor="ctr"/>
          <a:lstStyle/>
          <a:p>
            <a:pPr>
              <a:defRPr/>
            </a:pPr>
            <a:endParaRPr lang="es-ES"/>
          </a:p>
        </p:txBody>
      </p:sp>
      <p:pic>
        <p:nvPicPr>
          <p:cNvPr id="15363" name="Picture 3"/>
          <p:cNvPicPr>
            <a:picLocks noChangeAspect="1" noChangeArrowheads="1"/>
          </p:cNvPicPr>
          <p:nvPr/>
        </p:nvPicPr>
        <p:blipFill>
          <a:blip r:embed="rId3"/>
          <a:srcRect/>
          <a:stretch>
            <a:fillRect/>
          </a:stretch>
        </p:blipFill>
        <p:spPr bwMode="auto">
          <a:xfrm>
            <a:off x="250825" y="260350"/>
            <a:ext cx="1338263" cy="2016125"/>
          </a:xfrm>
          <a:prstGeom prst="rect">
            <a:avLst/>
          </a:prstGeom>
          <a:noFill/>
          <a:ln w="57150" cmpd="thickThin">
            <a:solidFill>
              <a:srgbClr val="FF0000"/>
            </a:solidFill>
            <a:miter lim="800000"/>
            <a:headEnd/>
            <a:tailEnd/>
          </a:ln>
        </p:spPr>
      </p:pic>
      <p:sp>
        <p:nvSpPr>
          <p:cNvPr id="25604" name="Line 4"/>
          <p:cNvSpPr>
            <a:spLocks noChangeShapeType="1"/>
          </p:cNvSpPr>
          <p:nvPr/>
        </p:nvSpPr>
        <p:spPr bwMode="auto">
          <a:xfrm>
            <a:off x="1600200" y="533400"/>
            <a:ext cx="7086600" cy="0"/>
          </a:xfrm>
          <a:prstGeom prst="line">
            <a:avLst/>
          </a:prstGeom>
          <a:noFill/>
          <a:ln w="76200" cmpd="tri">
            <a:solidFill>
              <a:schemeClr val="folHlink"/>
            </a:solidFill>
            <a:round/>
            <a:headEnd/>
            <a:tailEnd/>
          </a:ln>
          <a:effectLst/>
        </p:spPr>
        <p:txBody>
          <a:bodyPr/>
          <a:lstStyle/>
          <a:p>
            <a:pPr>
              <a:defRPr/>
            </a:pPr>
            <a:endParaRPr lang="es-ES"/>
          </a:p>
        </p:txBody>
      </p:sp>
      <p:sp>
        <p:nvSpPr>
          <p:cNvPr id="25606" name="Line 6"/>
          <p:cNvSpPr>
            <a:spLocks noChangeShapeType="1"/>
          </p:cNvSpPr>
          <p:nvPr/>
        </p:nvSpPr>
        <p:spPr bwMode="auto">
          <a:xfrm>
            <a:off x="457200" y="2362200"/>
            <a:ext cx="0" cy="4114800"/>
          </a:xfrm>
          <a:prstGeom prst="line">
            <a:avLst/>
          </a:prstGeom>
          <a:noFill/>
          <a:ln w="76200" cmpd="tri">
            <a:solidFill>
              <a:schemeClr val="folHlink"/>
            </a:solidFill>
            <a:round/>
            <a:headEnd/>
            <a:tailEnd/>
          </a:ln>
          <a:effectLst/>
        </p:spPr>
        <p:txBody>
          <a:bodyPr/>
          <a:lstStyle/>
          <a:p>
            <a:pPr>
              <a:defRPr/>
            </a:pPr>
            <a:endParaRPr lang="es-ES"/>
          </a:p>
        </p:txBody>
      </p:sp>
      <p:sp>
        <p:nvSpPr>
          <p:cNvPr id="25607" name="Line 7"/>
          <p:cNvSpPr>
            <a:spLocks noChangeShapeType="1"/>
          </p:cNvSpPr>
          <p:nvPr/>
        </p:nvSpPr>
        <p:spPr bwMode="auto">
          <a:xfrm>
            <a:off x="468313" y="6453188"/>
            <a:ext cx="8229600" cy="0"/>
          </a:xfrm>
          <a:prstGeom prst="line">
            <a:avLst/>
          </a:prstGeom>
          <a:noFill/>
          <a:ln w="76200" cmpd="tri">
            <a:solidFill>
              <a:schemeClr val="folHlink"/>
            </a:solidFill>
            <a:round/>
            <a:headEnd/>
            <a:tailEnd/>
          </a:ln>
          <a:effectLst/>
        </p:spPr>
        <p:txBody>
          <a:bodyPr/>
          <a:lstStyle/>
          <a:p>
            <a:pPr>
              <a:defRPr/>
            </a:pPr>
            <a:endParaRPr lang="es-ES"/>
          </a:p>
        </p:txBody>
      </p:sp>
      <p:sp>
        <p:nvSpPr>
          <p:cNvPr id="25608" name="Line 8"/>
          <p:cNvSpPr>
            <a:spLocks noChangeShapeType="1"/>
          </p:cNvSpPr>
          <p:nvPr/>
        </p:nvSpPr>
        <p:spPr bwMode="auto">
          <a:xfrm flipV="1">
            <a:off x="8686800" y="533400"/>
            <a:ext cx="0" cy="5943600"/>
          </a:xfrm>
          <a:prstGeom prst="line">
            <a:avLst/>
          </a:prstGeom>
          <a:noFill/>
          <a:ln w="76200" cmpd="tri">
            <a:solidFill>
              <a:schemeClr val="folHlink"/>
            </a:solidFill>
            <a:round/>
            <a:headEnd/>
            <a:tailEnd/>
          </a:ln>
          <a:effectLst/>
        </p:spPr>
        <p:txBody>
          <a:bodyPr/>
          <a:lstStyle/>
          <a:p>
            <a:pPr>
              <a:defRPr/>
            </a:pPr>
            <a:endParaRPr lang="es-ES"/>
          </a:p>
        </p:txBody>
      </p:sp>
      <p:sp>
        <p:nvSpPr>
          <p:cNvPr id="15368" name="Text Box 9"/>
          <p:cNvSpPr txBox="1">
            <a:spLocks noChangeArrowheads="1"/>
          </p:cNvSpPr>
          <p:nvPr/>
        </p:nvSpPr>
        <p:spPr bwMode="auto">
          <a:xfrm>
            <a:off x="2411413" y="765175"/>
            <a:ext cx="4105275" cy="396875"/>
          </a:xfrm>
          <a:prstGeom prst="rect">
            <a:avLst/>
          </a:prstGeom>
          <a:solidFill>
            <a:srgbClr val="FFFF99"/>
          </a:solidFill>
          <a:ln w="9525">
            <a:noFill/>
            <a:miter lim="800000"/>
            <a:headEnd/>
            <a:tailEnd/>
          </a:ln>
        </p:spPr>
        <p:txBody>
          <a:bodyPr>
            <a:spAutoFit/>
          </a:bodyPr>
          <a:lstStyle/>
          <a:p>
            <a:r>
              <a:rPr lang="es-ES_tradnl" b="1">
                <a:effectLst/>
                <a:latin typeface="Arial" pitchFamily="34" charset="0"/>
              </a:rPr>
              <a:t>Acetil CoA+ Acetoacetil CoA</a:t>
            </a:r>
            <a:endParaRPr lang="es-MX" b="1">
              <a:effectLst/>
              <a:latin typeface="Arial" pitchFamily="34" charset="0"/>
            </a:endParaRPr>
          </a:p>
        </p:txBody>
      </p:sp>
      <p:sp>
        <p:nvSpPr>
          <p:cNvPr id="15369" name="Text Box 10"/>
          <p:cNvSpPr txBox="1">
            <a:spLocks noChangeArrowheads="1"/>
          </p:cNvSpPr>
          <p:nvPr/>
        </p:nvSpPr>
        <p:spPr bwMode="auto">
          <a:xfrm>
            <a:off x="3471863" y="1628775"/>
            <a:ext cx="1574800" cy="396875"/>
          </a:xfrm>
          <a:prstGeom prst="rect">
            <a:avLst/>
          </a:prstGeom>
          <a:solidFill>
            <a:srgbClr val="FFFF99"/>
          </a:solidFill>
          <a:ln w="9525">
            <a:noFill/>
            <a:miter lim="800000"/>
            <a:headEnd/>
            <a:tailEnd/>
          </a:ln>
        </p:spPr>
        <p:txBody>
          <a:bodyPr>
            <a:spAutoFit/>
          </a:bodyPr>
          <a:lstStyle/>
          <a:p>
            <a:r>
              <a:rPr lang="es-ES_tradnl" b="1">
                <a:effectLst/>
                <a:latin typeface="Arial" pitchFamily="34" charset="0"/>
              </a:rPr>
              <a:t>HMG-CoA</a:t>
            </a:r>
            <a:endParaRPr lang="es-MX" b="1">
              <a:effectLst/>
              <a:latin typeface="Arial" pitchFamily="34" charset="0"/>
            </a:endParaRPr>
          </a:p>
        </p:txBody>
      </p:sp>
      <p:sp>
        <p:nvSpPr>
          <p:cNvPr id="25611" name="Line 11"/>
          <p:cNvSpPr>
            <a:spLocks noChangeShapeType="1"/>
          </p:cNvSpPr>
          <p:nvPr/>
        </p:nvSpPr>
        <p:spPr bwMode="auto">
          <a:xfrm>
            <a:off x="4211638" y="1196975"/>
            <a:ext cx="0" cy="358775"/>
          </a:xfrm>
          <a:prstGeom prst="line">
            <a:avLst/>
          </a:prstGeom>
          <a:noFill/>
          <a:ln w="57150">
            <a:solidFill>
              <a:srgbClr val="9900FF"/>
            </a:solidFill>
            <a:round/>
            <a:headEnd/>
            <a:tailEnd type="triangle" w="med" len="med"/>
          </a:ln>
          <a:effectLst/>
        </p:spPr>
        <p:txBody>
          <a:bodyPr/>
          <a:lstStyle/>
          <a:p>
            <a:pPr>
              <a:defRPr/>
            </a:pPr>
            <a:endParaRPr lang="es-ES"/>
          </a:p>
        </p:txBody>
      </p:sp>
      <p:sp>
        <p:nvSpPr>
          <p:cNvPr id="25612" name="Line 12"/>
          <p:cNvSpPr>
            <a:spLocks noChangeShapeType="1"/>
          </p:cNvSpPr>
          <p:nvPr/>
        </p:nvSpPr>
        <p:spPr bwMode="auto">
          <a:xfrm flipH="1">
            <a:off x="4211638" y="1989138"/>
            <a:ext cx="0" cy="217487"/>
          </a:xfrm>
          <a:prstGeom prst="line">
            <a:avLst/>
          </a:prstGeom>
          <a:noFill/>
          <a:ln w="57150">
            <a:solidFill>
              <a:srgbClr val="9900FF"/>
            </a:solidFill>
            <a:round/>
            <a:headEnd/>
            <a:tailEnd/>
          </a:ln>
          <a:effectLst/>
        </p:spPr>
        <p:txBody>
          <a:bodyPr/>
          <a:lstStyle/>
          <a:p>
            <a:pPr>
              <a:defRPr/>
            </a:pPr>
            <a:endParaRPr lang="es-ES"/>
          </a:p>
        </p:txBody>
      </p:sp>
      <p:sp>
        <p:nvSpPr>
          <p:cNvPr id="25613" name="Line 13"/>
          <p:cNvSpPr>
            <a:spLocks noChangeShapeType="1"/>
          </p:cNvSpPr>
          <p:nvPr/>
        </p:nvSpPr>
        <p:spPr bwMode="auto">
          <a:xfrm>
            <a:off x="4211638" y="2565400"/>
            <a:ext cx="0" cy="431800"/>
          </a:xfrm>
          <a:prstGeom prst="line">
            <a:avLst/>
          </a:prstGeom>
          <a:noFill/>
          <a:ln w="57150">
            <a:solidFill>
              <a:srgbClr val="9900FF"/>
            </a:solidFill>
            <a:round/>
            <a:headEnd/>
            <a:tailEnd/>
          </a:ln>
          <a:effectLst/>
        </p:spPr>
        <p:txBody>
          <a:bodyPr/>
          <a:lstStyle/>
          <a:p>
            <a:pPr>
              <a:defRPr/>
            </a:pPr>
            <a:endParaRPr lang="es-ES"/>
          </a:p>
        </p:txBody>
      </p:sp>
      <p:sp>
        <p:nvSpPr>
          <p:cNvPr id="25614" name="Line 14"/>
          <p:cNvSpPr>
            <a:spLocks noChangeShapeType="1"/>
          </p:cNvSpPr>
          <p:nvPr/>
        </p:nvSpPr>
        <p:spPr bwMode="auto">
          <a:xfrm flipH="1" flipV="1">
            <a:off x="3419475" y="2997200"/>
            <a:ext cx="792163" cy="0"/>
          </a:xfrm>
          <a:prstGeom prst="line">
            <a:avLst/>
          </a:prstGeom>
          <a:noFill/>
          <a:ln w="57150">
            <a:solidFill>
              <a:srgbClr val="9900FF"/>
            </a:solidFill>
            <a:round/>
            <a:headEnd/>
            <a:tailEnd/>
          </a:ln>
          <a:effectLst/>
        </p:spPr>
        <p:txBody>
          <a:bodyPr/>
          <a:lstStyle/>
          <a:p>
            <a:pPr>
              <a:defRPr/>
            </a:pPr>
            <a:endParaRPr lang="es-ES"/>
          </a:p>
        </p:txBody>
      </p:sp>
      <p:sp>
        <p:nvSpPr>
          <p:cNvPr id="25615" name="Line 15"/>
          <p:cNvSpPr>
            <a:spLocks noChangeShapeType="1"/>
          </p:cNvSpPr>
          <p:nvPr/>
        </p:nvSpPr>
        <p:spPr bwMode="auto">
          <a:xfrm>
            <a:off x="3419475" y="2997200"/>
            <a:ext cx="0" cy="287338"/>
          </a:xfrm>
          <a:prstGeom prst="line">
            <a:avLst/>
          </a:prstGeom>
          <a:noFill/>
          <a:ln w="57150">
            <a:solidFill>
              <a:srgbClr val="9900FF"/>
            </a:solidFill>
            <a:round/>
            <a:headEnd/>
            <a:tailEnd type="triangle" w="med" len="med"/>
          </a:ln>
          <a:effectLst/>
        </p:spPr>
        <p:txBody>
          <a:bodyPr/>
          <a:lstStyle/>
          <a:p>
            <a:pPr>
              <a:defRPr/>
            </a:pPr>
            <a:endParaRPr lang="es-ES"/>
          </a:p>
        </p:txBody>
      </p:sp>
      <p:sp>
        <p:nvSpPr>
          <p:cNvPr id="15375" name="Text Box 16"/>
          <p:cNvSpPr txBox="1">
            <a:spLocks noChangeArrowheads="1"/>
          </p:cNvSpPr>
          <p:nvPr/>
        </p:nvSpPr>
        <p:spPr bwMode="auto">
          <a:xfrm>
            <a:off x="2339975" y="3357563"/>
            <a:ext cx="2054225" cy="396875"/>
          </a:xfrm>
          <a:prstGeom prst="rect">
            <a:avLst/>
          </a:prstGeom>
          <a:solidFill>
            <a:srgbClr val="FFFF99"/>
          </a:solidFill>
          <a:ln w="9525">
            <a:noFill/>
            <a:miter lim="800000"/>
            <a:headEnd/>
            <a:tailEnd/>
          </a:ln>
        </p:spPr>
        <p:txBody>
          <a:bodyPr>
            <a:spAutoFit/>
          </a:bodyPr>
          <a:lstStyle/>
          <a:p>
            <a:r>
              <a:rPr lang="es-ES_tradnl" b="1">
                <a:effectLst/>
                <a:latin typeface="Arial" pitchFamily="34" charset="0"/>
              </a:rPr>
              <a:t>Mevalonato </a:t>
            </a:r>
            <a:endParaRPr lang="es-MX" b="1">
              <a:effectLst/>
              <a:latin typeface="Arial" pitchFamily="34" charset="0"/>
            </a:endParaRPr>
          </a:p>
        </p:txBody>
      </p:sp>
      <p:sp>
        <p:nvSpPr>
          <p:cNvPr id="25617" name="Line 17"/>
          <p:cNvSpPr>
            <a:spLocks noChangeShapeType="1"/>
          </p:cNvSpPr>
          <p:nvPr/>
        </p:nvSpPr>
        <p:spPr bwMode="auto">
          <a:xfrm>
            <a:off x="3348038" y="3716338"/>
            <a:ext cx="0" cy="360362"/>
          </a:xfrm>
          <a:prstGeom prst="line">
            <a:avLst/>
          </a:prstGeom>
          <a:noFill/>
          <a:ln w="57150">
            <a:solidFill>
              <a:srgbClr val="9900FF"/>
            </a:solidFill>
            <a:round/>
            <a:headEnd/>
            <a:tailEnd type="triangle" w="med" len="med"/>
          </a:ln>
          <a:effectLst/>
        </p:spPr>
        <p:txBody>
          <a:bodyPr/>
          <a:lstStyle/>
          <a:p>
            <a:pPr>
              <a:defRPr/>
            </a:pPr>
            <a:endParaRPr lang="es-ES"/>
          </a:p>
        </p:txBody>
      </p:sp>
      <p:sp>
        <p:nvSpPr>
          <p:cNvPr id="15377" name="Text Box 20"/>
          <p:cNvSpPr txBox="1">
            <a:spLocks noChangeArrowheads="1"/>
          </p:cNvSpPr>
          <p:nvPr/>
        </p:nvSpPr>
        <p:spPr bwMode="auto">
          <a:xfrm>
            <a:off x="4787900" y="4508500"/>
            <a:ext cx="3541713" cy="454025"/>
          </a:xfrm>
          <a:prstGeom prst="rect">
            <a:avLst/>
          </a:prstGeom>
          <a:solidFill>
            <a:srgbClr val="FFFF99"/>
          </a:solidFill>
          <a:ln w="57150" cmpd="thinThick">
            <a:solidFill>
              <a:srgbClr val="FF0000"/>
            </a:solidFill>
            <a:miter lim="800000"/>
            <a:headEnd/>
            <a:tailEnd/>
          </a:ln>
        </p:spPr>
        <p:txBody>
          <a:bodyPr wrap="none">
            <a:spAutoFit/>
          </a:bodyPr>
          <a:lstStyle/>
          <a:p>
            <a:r>
              <a:rPr lang="es-ES_tradnl" b="1">
                <a:effectLst/>
                <a:latin typeface="Arial" pitchFamily="34" charset="0"/>
              </a:rPr>
              <a:t>Isoprenilación de proteínas</a:t>
            </a:r>
            <a:endParaRPr lang="es-MX" b="1">
              <a:effectLst/>
              <a:latin typeface="Arial" pitchFamily="34" charset="0"/>
            </a:endParaRPr>
          </a:p>
        </p:txBody>
      </p:sp>
      <p:sp>
        <p:nvSpPr>
          <p:cNvPr id="15378" name="Text Box 21"/>
          <p:cNvSpPr txBox="1">
            <a:spLocks noChangeArrowheads="1"/>
          </p:cNvSpPr>
          <p:nvPr/>
        </p:nvSpPr>
        <p:spPr bwMode="auto">
          <a:xfrm>
            <a:off x="5219700" y="2852738"/>
            <a:ext cx="2890838" cy="1436687"/>
          </a:xfrm>
          <a:prstGeom prst="rect">
            <a:avLst/>
          </a:prstGeom>
          <a:noFill/>
          <a:ln w="9525">
            <a:noFill/>
            <a:miter lim="800000"/>
            <a:headEnd/>
            <a:tailEnd/>
          </a:ln>
        </p:spPr>
        <p:txBody>
          <a:bodyPr>
            <a:spAutoFit/>
          </a:bodyPr>
          <a:lstStyle/>
          <a:p>
            <a:pPr>
              <a:lnSpc>
                <a:spcPct val="70000"/>
              </a:lnSpc>
            </a:pPr>
            <a:r>
              <a:rPr lang="es-ES_tradnl" sz="1800" b="1">
                <a:effectLst/>
                <a:latin typeface="Arial" pitchFamily="34" charset="0"/>
              </a:rPr>
              <a:t>NO</a:t>
            </a:r>
          </a:p>
          <a:p>
            <a:pPr>
              <a:lnSpc>
                <a:spcPct val="70000"/>
              </a:lnSpc>
            </a:pPr>
            <a:endParaRPr lang="es-ES_tradnl" sz="1800" b="1">
              <a:effectLst/>
              <a:latin typeface="Arial" pitchFamily="34" charset="0"/>
            </a:endParaRPr>
          </a:p>
          <a:p>
            <a:pPr>
              <a:lnSpc>
                <a:spcPct val="70000"/>
              </a:lnSpc>
            </a:pPr>
            <a:r>
              <a:rPr lang="es-ES_tradnl" sz="1800" b="1">
                <a:effectLst/>
                <a:latin typeface="Arial" pitchFamily="34" charset="0"/>
              </a:rPr>
              <a:t>citoquinas</a:t>
            </a:r>
          </a:p>
          <a:p>
            <a:pPr>
              <a:lnSpc>
                <a:spcPct val="70000"/>
              </a:lnSpc>
            </a:pPr>
            <a:r>
              <a:rPr lang="es-ES_tradnl" sz="1800" b="1">
                <a:effectLst/>
                <a:latin typeface="Arial" pitchFamily="34" charset="0"/>
              </a:rPr>
              <a:t>                 proinflamatorias</a:t>
            </a:r>
          </a:p>
          <a:p>
            <a:pPr>
              <a:lnSpc>
                <a:spcPct val="70000"/>
              </a:lnSpc>
            </a:pPr>
            <a:endParaRPr lang="es-ES_tradnl" sz="1800" b="1">
              <a:effectLst/>
              <a:latin typeface="Arial" pitchFamily="34" charset="0"/>
            </a:endParaRPr>
          </a:p>
          <a:p>
            <a:pPr>
              <a:lnSpc>
                <a:spcPct val="70000"/>
              </a:lnSpc>
            </a:pPr>
            <a:r>
              <a:rPr lang="es-ES_tradnl" sz="1800" b="1">
                <a:effectLst/>
                <a:latin typeface="Arial" pitchFamily="34" charset="0"/>
              </a:rPr>
              <a:t>Osteosíntesis </a:t>
            </a:r>
            <a:endParaRPr lang="es-MX" sz="1800" b="1">
              <a:effectLst/>
              <a:latin typeface="Arial" pitchFamily="34" charset="0"/>
            </a:endParaRPr>
          </a:p>
        </p:txBody>
      </p:sp>
      <p:sp>
        <p:nvSpPr>
          <p:cNvPr id="25624" name="Line 24"/>
          <p:cNvSpPr>
            <a:spLocks noChangeShapeType="1"/>
          </p:cNvSpPr>
          <p:nvPr/>
        </p:nvSpPr>
        <p:spPr bwMode="auto">
          <a:xfrm>
            <a:off x="5219700" y="2781300"/>
            <a:ext cx="0" cy="360363"/>
          </a:xfrm>
          <a:prstGeom prst="line">
            <a:avLst/>
          </a:prstGeom>
          <a:noFill/>
          <a:ln w="57150">
            <a:solidFill>
              <a:schemeClr val="tx1"/>
            </a:solidFill>
            <a:round/>
            <a:headEnd/>
            <a:tailEnd type="triangle" w="med" len="med"/>
          </a:ln>
          <a:effectLst/>
        </p:spPr>
        <p:txBody>
          <a:bodyPr/>
          <a:lstStyle/>
          <a:p>
            <a:pPr>
              <a:defRPr/>
            </a:pPr>
            <a:endParaRPr lang="es-ES"/>
          </a:p>
        </p:txBody>
      </p:sp>
      <p:sp>
        <p:nvSpPr>
          <p:cNvPr id="25627" name="Line 27"/>
          <p:cNvSpPr>
            <a:spLocks noChangeShapeType="1"/>
          </p:cNvSpPr>
          <p:nvPr/>
        </p:nvSpPr>
        <p:spPr bwMode="auto">
          <a:xfrm flipV="1">
            <a:off x="7235825" y="3357563"/>
            <a:ext cx="0" cy="360362"/>
          </a:xfrm>
          <a:prstGeom prst="line">
            <a:avLst/>
          </a:prstGeom>
          <a:noFill/>
          <a:ln w="57150">
            <a:solidFill>
              <a:schemeClr val="tx1"/>
            </a:solidFill>
            <a:round/>
            <a:headEnd/>
            <a:tailEnd type="triangle" w="med" len="med"/>
          </a:ln>
          <a:effectLst/>
        </p:spPr>
        <p:txBody>
          <a:bodyPr/>
          <a:lstStyle/>
          <a:p>
            <a:pPr>
              <a:defRPr/>
            </a:pPr>
            <a:endParaRPr lang="es-ES"/>
          </a:p>
        </p:txBody>
      </p:sp>
      <p:sp>
        <p:nvSpPr>
          <p:cNvPr id="25629" name="Line 29"/>
          <p:cNvSpPr>
            <a:spLocks noChangeShapeType="1"/>
          </p:cNvSpPr>
          <p:nvPr/>
        </p:nvSpPr>
        <p:spPr bwMode="auto">
          <a:xfrm flipV="1">
            <a:off x="4356100" y="3068638"/>
            <a:ext cx="720725" cy="287337"/>
          </a:xfrm>
          <a:prstGeom prst="line">
            <a:avLst/>
          </a:prstGeom>
          <a:noFill/>
          <a:ln w="38100">
            <a:solidFill>
              <a:srgbClr val="9900FF"/>
            </a:solidFill>
            <a:round/>
            <a:headEnd/>
            <a:tailEnd type="triangle" w="med" len="med"/>
          </a:ln>
          <a:effectLst/>
        </p:spPr>
        <p:txBody>
          <a:bodyPr/>
          <a:lstStyle/>
          <a:p>
            <a:pPr>
              <a:defRPr/>
            </a:pPr>
            <a:endParaRPr lang="es-ES"/>
          </a:p>
        </p:txBody>
      </p:sp>
      <p:sp>
        <p:nvSpPr>
          <p:cNvPr id="25630" name="Line 30"/>
          <p:cNvSpPr>
            <a:spLocks noChangeShapeType="1"/>
          </p:cNvSpPr>
          <p:nvPr/>
        </p:nvSpPr>
        <p:spPr bwMode="auto">
          <a:xfrm>
            <a:off x="4500563" y="3573463"/>
            <a:ext cx="576262" cy="0"/>
          </a:xfrm>
          <a:prstGeom prst="line">
            <a:avLst/>
          </a:prstGeom>
          <a:noFill/>
          <a:ln w="38100">
            <a:solidFill>
              <a:srgbClr val="9900FF"/>
            </a:solidFill>
            <a:round/>
            <a:headEnd/>
            <a:tailEnd type="triangle" w="med" len="med"/>
          </a:ln>
          <a:effectLst/>
        </p:spPr>
        <p:txBody>
          <a:bodyPr/>
          <a:lstStyle/>
          <a:p>
            <a:pPr>
              <a:defRPr/>
            </a:pPr>
            <a:endParaRPr lang="es-ES"/>
          </a:p>
        </p:txBody>
      </p:sp>
      <p:sp>
        <p:nvSpPr>
          <p:cNvPr id="25631" name="Line 31"/>
          <p:cNvSpPr>
            <a:spLocks noChangeShapeType="1"/>
          </p:cNvSpPr>
          <p:nvPr/>
        </p:nvSpPr>
        <p:spPr bwMode="auto">
          <a:xfrm>
            <a:off x="4427538" y="3716338"/>
            <a:ext cx="576262" cy="288925"/>
          </a:xfrm>
          <a:prstGeom prst="line">
            <a:avLst/>
          </a:prstGeom>
          <a:noFill/>
          <a:ln w="38100">
            <a:solidFill>
              <a:srgbClr val="9900FF"/>
            </a:solidFill>
            <a:round/>
            <a:headEnd/>
            <a:tailEnd type="triangle" w="med" len="med"/>
          </a:ln>
          <a:effectLst/>
        </p:spPr>
        <p:txBody>
          <a:bodyPr/>
          <a:lstStyle/>
          <a:p>
            <a:pPr>
              <a:defRPr/>
            </a:pPr>
            <a:endParaRPr lang="es-ES"/>
          </a:p>
        </p:txBody>
      </p:sp>
      <p:sp>
        <p:nvSpPr>
          <p:cNvPr id="25632" name="Line 32"/>
          <p:cNvSpPr>
            <a:spLocks noChangeShapeType="1"/>
          </p:cNvSpPr>
          <p:nvPr/>
        </p:nvSpPr>
        <p:spPr bwMode="auto">
          <a:xfrm flipH="1">
            <a:off x="4572000" y="4868863"/>
            <a:ext cx="288925" cy="288925"/>
          </a:xfrm>
          <a:prstGeom prst="line">
            <a:avLst/>
          </a:prstGeom>
          <a:noFill/>
          <a:ln w="38100">
            <a:solidFill>
              <a:srgbClr val="9900FF"/>
            </a:solidFill>
            <a:round/>
            <a:headEnd/>
            <a:tailEnd type="triangle" w="med" len="med"/>
          </a:ln>
          <a:effectLst/>
        </p:spPr>
        <p:txBody>
          <a:bodyPr/>
          <a:lstStyle/>
          <a:p>
            <a:pPr>
              <a:defRPr/>
            </a:pPr>
            <a:endParaRPr lang="es-ES"/>
          </a:p>
        </p:txBody>
      </p:sp>
      <p:sp>
        <p:nvSpPr>
          <p:cNvPr id="25633" name="Line 33"/>
          <p:cNvSpPr>
            <a:spLocks noChangeShapeType="1"/>
          </p:cNvSpPr>
          <p:nvPr/>
        </p:nvSpPr>
        <p:spPr bwMode="auto">
          <a:xfrm>
            <a:off x="5651500" y="4868863"/>
            <a:ext cx="0" cy="288925"/>
          </a:xfrm>
          <a:prstGeom prst="line">
            <a:avLst/>
          </a:prstGeom>
          <a:noFill/>
          <a:ln w="38100">
            <a:solidFill>
              <a:srgbClr val="9900FF"/>
            </a:solidFill>
            <a:round/>
            <a:headEnd/>
            <a:tailEnd type="triangle" w="med" len="med"/>
          </a:ln>
          <a:effectLst/>
        </p:spPr>
        <p:txBody>
          <a:bodyPr/>
          <a:lstStyle/>
          <a:p>
            <a:pPr>
              <a:defRPr/>
            </a:pPr>
            <a:endParaRPr lang="es-ES"/>
          </a:p>
        </p:txBody>
      </p:sp>
      <p:sp>
        <p:nvSpPr>
          <p:cNvPr id="25634" name="Line 34"/>
          <p:cNvSpPr>
            <a:spLocks noChangeShapeType="1"/>
          </p:cNvSpPr>
          <p:nvPr/>
        </p:nvSpPr>
        <p:spPr bwMode="auto">
          <a:xfrm>
            <a:off x="6300788" y="4868863"/>
            <a:ext cx="142875" cy="288925"/>
          </a:xfrm>
          <a:prstGeom prst="line">
            <a:avLst/>
          </a:prstGeom>
          <a:noFill/>
          <a:ln w="38100">
            <a:solidFill>
              <a:srgbClr val="9900FF"/>
            </a:solidFill>
            <a:round/>
            <a:headEnd/>
            <a:tailEnd type="triangle" w="med" len="med"/>
          </a:ln>
          <a:effectLst/>
        </p:spPr>
        <p:txBody>
          <a:bodyPr/>
          <a:lstStyle/>
          <a:p>
            <a:pPr>
              <a:defRPr/>
            </a:pPr>
            <a:endParaRPr lang="es-ES"/>
          </a:p>
        </p:txBody>
      </p:sp>
      <p:sp>
        <p:nvSpPr>
          <p:cNvPr id="15387" name="Oval 35"/>
          <p:cNvSpPr>
            <a:spLocks noChangeArrowheads="1"/>
          </p:cNvSpPr>
          <p:nvPr/>
        </p:nvSpPr>
        <p:spPr bwMode="auto">
          <a:xfrm>
            <a:off x="4140200" y="5157788"/>
            <a:ext cx="792163" cy="431800"/>
          </a:xfrm>
          <a:prstGeom prst="ellipse">
            <a:avLst/>
          </a:prstGeom>
          <a:solidFill>
            <a:srgbClr val="FF9933"/>
          </a:solidFill>
          <a:ln w="9525">
            <a:solidFill>
              <a:schemeClr val="tx1"/>
            </a:solidFill>
            <a:round/>
            <a:headEnd/>
            <a:tailEnd/>
          </a:ln>
        </p:spPr>
        <p:txBody>
          <a:bodyPr wrap="none" anchor="ctr"/>
          <a:lstStyle/>
          <a:p>
            <a:pPr algn="ctr"/>
            <a:r>
              <a:rPr lang="es-ES_tradnl" b="1">
                <a:effectLst/>
              </a:rPr>
              <a:t>Rho</a:t>
            </a:r>
            <a:endParaRPr lang="es-MX" b="1">
              <a:effectLst/>
            </a:endParaRPr>
          </a:p>
        </p:txBody>
      </p:sp>
      <p:sp>
        <p:nvSpPr>
          <p:cNvPr id="15388" name="Oval 36"/>
          <p:cNvSpPr>
            <a:spLocks noChangeArrowheads="1"/>
          </p:cNvSpPr>
          <p:nvPr/>
        </p:nvSpPr>
        <p:spPr bwMode="auto">
          <a:xfrm>
            <a:off x="5292725" y="5157788"/>
            <a:ext cx="647700" cy="503237"/>
          </a:xfrm>
          <a:prstGeom prst="ellipse">
            <a:avLst/>
          </a:prstGeom>
          <a:solidFill>
            <a:srgbClr val="FF9933"/>
          </a:solidFill>
          <a:ln w="9525">
            <a:solidFill>
              <a:schemeClr val="tx1"/>
            </a:solidFill>
            <a:round/>
            <a:headEnd/>
            <a:tailEnd/>
          </a:ln>
        </p:spPr>
        <p:txBody>
          <a:bodyPr wrap="none" anchor="ctr"/>
          <a:lstStyle/>
          <a:p>
            <a:pPr algn="ctr"/>
            <a:r>
              <a:rPr lang="es-ES_tradnl" b="1">
                <a:effectLst/>
              </a:rPr>
              <a:t>Ras</a:t>
            </a:r>
            <a:endParaRPr lang="es-MX" b="1">
              <a:effectLst/>
            </a:endParaRPr>
          </a:p>
        </p:txBody>
      </p:sp>
      <p:sp>
        <p:nvSpPr>
          <p:cNvPr id="15389" name="Oval 37"/>
          <p:cNvSpPr>
            <a:spLocks noChangeArrowheads="1"/>
          </p:cNvSpPr>
          <p:nvPr/>
        </p:nvSpPr>
        <p:spPr bwMode="auto">
          <a:xfrm>
            <a:off x="6300788" y="5157788"/>
            <a:ext cx="647700" cy="503237"/>
          </a:xfrm>
          <a:prstGeom prst="ellipse">
            <a:avLst/>
          </a:prstGeom>
          <a:solidFill>
            <a:srgbClr val="FF9933"/>
          </a:solidFill>
          <a:ln w="9525">
            <a:solidFill>
              <a:schemeClr val="tx1"/>
            </a:solidFill>
            <a:round/>
            <a:headEnd/>
            <a:tailEnd/>
          </a:ln>
        </p:spPr>
        <p:txBody>
          <a:bodyPr wrap="none" anchor="ctr"/>
          <a:lstStyle/>
          <a:p>
            <a:pPr algn="ctr"/>
            <a:r>
              <a:rPr lang="es-ES_tradnl" b="1">
                <a:effectLst/>
              </a:rPr>
              <a:t>Rac1</a:t>
            </a:r>
            <a:endParaRPr lang="es-MX" b="1">
              <a:effectLst/>
            </a:endParaRPr>
          </a:p>
        </p:txBody>
      </p:sp>
      <p:sp>
        <p:nvSpPr>
          <p:cNvPr id="15390" name="Text Box 38"/>
          <p:cNvSpPr txBox="1">
            <a:spLocks noChangeArrowheads="1"/>
          </p:cNvSpPr>
          <p:nvPr/>
        </p:nvSpPr>
        <p:spPr bwMode="auto">
          <a:xfrm>
            <a:off x="4211638" y="5734050"/>
            <a:ext cx="3887787" cy="749300"/>
          </a:xfrm>
          <a:prstGeom prst="rect">
            <a:avLst/>
          </a:prstGeom>
          <a:noFill/>
          <a:ln w="9525">
            <a:noFill/>
            <a:miter lim="800000"/>
            <a:headEnd/>
            <a:tailEnd/>
          </a:ln>
        </p:spPr>
        <p:txBody>
          <a:bodyPr>
            <a:spAutoFit/>
          </a:bodyPr>
          <a:lstStyle/>
          <a:p>
            <a:pPr>
              <a:lnSpc>
                <a:spcPct val="80000"/>
              </a:lnSpc>
            </a:pPr>
            <a:r>
              <a:rPr lang="es-ES_tradnl" sz="1800" b="1">
                <a:effectLst/>
              </a:rPr>
              <a:t>Proliferación       NADPH oxidasa</a:t>
            </a:r>
          </a:p>
          <a:p>
            <a:pPr>
              <a:lnSpc>
                <a:spcPct val="80000"/>
              </a:lnSpc>
            </a:pPr>
            <a:r>
              <a:rPr lang="es-ES_tradnl" sz="1800" b="1">
                <a:effectLst/>
              </a:rPr>
              <a:t>Y crecimiento</a:t>
            </a:r>
          </a:p>
          <a:p>
            <a:pPr>
              <a:lnSpc>
                <a:spcPct val="80000"/>
              </a:lnSpc>
            </a:pPr>
            <a:r>
              <a:rPr lang="es-ES_tradnl" sz="1800" b="1">
                <a:effectLst/>
              </a:rPr>
              <a:t>celular</a:t>
            </a:r>
            <a:endParaRPr lang="es-MX" sz="1800" b="1">
              <a:effectLst/>
            </a:endParaRPr>
          </a:p>
        </p:txBody>
      </p:sp>
      <p:sp>
        <p:nvSpPr>
          <p:cNvPr id="25639" name="Line 39"/>
          <p:cNvSpPr>
            <a:spLocks noChangeShapeType="1"/>
          </p:cNvSpPr>
          <p:nvPr/>
        </p:nvSpPr>
        <p:spPr bwMode="auto">
          <a:xfrm flipV="1">
            <a:off x="4140200" y="5661025"/>
            <a:ext cx="0" cy="431800"/>
          </a:xfrm>
          <a:prstGeom prst="line">
            <a:avLst/>
          </a:prstGeom>
          <a:noFill/>
          <a:ln w="57150">
            <a:solidFill>
              <a:schemeClr val="tx1"/>
            </a:solidFill>
            <a:round/>
            <a:headEnd/>
            <a:tailEnd type="triangle" w="med" len="med"/>
          </a:ln>
          <a:effectLst/>
        </p:spPr>
        <p:txBody>
          <a:bodyPr/>
          <a:lstStyle/>
          <a:p>
            <a:pPr>
              <a:defRPr/>
            </a:pPr>
            <a:endParaRPr lang="es-ES"/>
          </a:p>
        </p:txBody>
      </p:sp>
      <p:sp>
        <p:nvSpPr>
          <p:cNvPr id="25640" name="Line 40"/>
          <p:cNvSpPr>
            <a:spLocks noChangeShapeType="1"/>
          </p:cNvSpPr>
          <p:nvPr/>
        </p:nvSpPr>
        <p:spPr bwMode="auto">
          <a:xfrm flipV="1">
            <a:off x="7667625" y="5661025"/>
            <a:ext cx="0" cy="431800"/>
          </a:xfrm>
          <a:prstGeom prst="line">
            <a:avLst/>
          </a:prstGeom>
          <a:noFill/>
          <a:ln w="57150">
            <a:solidFill>
              <a:schemeClr val="tx1"/>
            </a:solidFill>
            <a:round/>
            <a:headEnd/>
            <a:tailEnd type="triangle" w="med" len="med"/>
          </a:ln>
          <a:effectLst/>
        </p:spPr>
        <p:txBody>
          <a:bodyPr/>
          <a:lstStyle/>
          <a:p>
            <a:pPr>
              <a:defRPr/>
            </a:pPr>
            <a:endParaRPr lang="es-ES"/>
          </a:p>
        </p:txBody>
      </p:sp>
      <p:sp>
        <p:nvSpPr>
          <p:cNvPr id="25641" name="Line 41"/>
          <p:cNvSpPr>
            <a:spLocks noChangeShapeType="1"/>
          </p:cNvSpPr>
          <p:nvPr/>
        </p:nvSpPr>
        <p:spPr bwMode="auto">
          <a:xfrm>
            <a:off x="1042988" y="5445125"/>
            <a:ext cx="1512887" cy="0"/>
          </a:xfrm>
          <a:prstGeom prst="line">
            <a:avLst/>
          </a:prstGeom>
          <a:noFill/>
          <a:ln w="76200">
            <a:solidFill>
              <a:srgbClr val="FF9933"/>
            </a:solidFill>
            <a:round/>
            <a:headEnd/>
            <a:tailEnd/>
          </a:ln>
          <a:effectLst/>
        </p:spPr>
        <p:txBody>
          <a:bodyPr/>
          <a:lstStyle/>
          <a:p>
            <a:pPr>
              <a:defRPr/>
            </a:pPr>
            <a:endParaRPr lang="es-ES"/>
          </a:p>
        </p:txBody>
      </p:sp>
      <p:sp>
        <p:nvSpPr>
          <p:cNvPr id="25642" name="Line 42"/>
          <p:cNvSpPr>
            <a:spLocks noChangeShapeType="1"/>
          </p:cNvSpPr>
          <p:nvPr/>
        </p:nvSpPr>
        <p:spPr bwMode="auto">
          <a:xfrm flipV="1">
            <a:off x="1835150" y="4149725"/>
            <a:ext cx="0" cy="1295400"/>
          </a:xfrm>
          <a:prstGeom prst="line">
            <a:avLst/>
          </a:prstGeom>
          <a:noFill/>
          <a:ln w="76200">
            <a:solidFill>
              <a:srgbClr val="FF9933"/>
            </a:solidFill>
            <a:round/>
            <a:headEnd/>
            <a:tailEnd type="triangle" w="med" len="med"/>
          </a:ln>
          <a:effectLst/>
        </p:spPr>
        <p:txBody>
          <a:bodyPr/>
          <a:lstStyle/>
          <a:p>
            <a:pPr>
              <a:defRPr/>
            </a:pPr>
            <a:endParaRPr lang="es-ES"/>
          </a:p>
        </p:txBody>
      </p:sp>
      <p:sp>
        <p:nvSpPr>
          <p:cNvPr id="25643" name="AutoShape 43"/>
          <p:cNvSpPr>
            <a:spLocks noChangeArrowheads="1"/>
          </p:cNvSpPr>
          <p:nvPr/>
        </p:nvSpPr>
        <p:spPr bwMode="auto">
          <a:xfrm rot="1894616">
            <a:off x="1619250" y="4941888"/>
            <a:ext cx="287338" cy="215900"/>
          </a:xfrm>
          <a:prstGeom prst="triangle">
            <a:avLst>
              <a:gd name="adj" fmla="val 50000"/>
            </a:avLst>
          </a:prstGeom>
          <a:solidFill>
            <a:srgbClr val="FF9933"/>
          </a:solidFill>
          <a:ln w="9525">
            <a:solidFill>
              <a:srgbClr val="FF9933"/>
            </a:solidFill>
            <a:miter lim="800000"/>
            <a:headEnd/>
            <a:tailEnd/>
          </a:ln>
          <a:effectLst/>
        </p:spPr>
        <p:txBody>
          <a:bodyPr wrap="none" anchor="ctr"/>
          <a:lstStyle/>
          <a:p>
            <a:pPr>
              <a:defRPr/>
            </a:pPr>
            <a:endParaRPr lang="es-ES"/>
          </a:p>
        </p:txBody>
      </p:sp>
      <p:sp>
        <p:nvSpPr>
          <p:cNvPr id="25644" name="AutoShape 44"/>
          <p:cNvSpPr>
            <a:spLocks noChangeArrowheads="1"/>
          </p:cNvSpPr>
          <p:nvPr/>
        </p:nvSpPr>
        <p:spPr bwMode="auto">
          <a:xfrm rot="10800000">
            <a:off x="1042988" y="5445125"/>
            <a:ext cx="360362" cy="215900"/>
          </a:xfrm>
          <a:prstGeom prst="triangle">
            <a:avLst>
              <a:gd name="adj" fmla="val 50000"/>
            </a:avLst>
          </a:prstGeom>
          <a:solidFill>
            <a:srgbClr val="FF9933"/>
          </a:solidFill>
          <a:ln w="9525">
            <a:solidFill>
              <a:srgbClr val="FF9933"/>
            </a:solidFill>
            <a:miter lim="800000"/>
            <a:headEnd/>
            <a:tailEnd/>
          </a:ln>
          <a:effectLst/>
        </p:spPr>
        <p:txBody>
          <a:bodyPr wrap="none" anchor="ctr"/>
          <a:lstStyle/>
          <a:p>
            <a:pPr>
              <a:defRPr/>
            </a:pPr>
            <a:endParaRPr lang="es-ES"/>
          </a:p>
        </p:txBody>
      </p:sp>
      <p:sp>
        <p:nvSpPr>
          <p:cNvPr id="25645" name="AutoShape 45"/>
          <p:cNvSpPr>
            <a:spLocks noChangeArrowheads="1"/>
          </p:cNvSpPr>
          <p:nvPr/>
        </p:nvSpPr>
        <p:spPr bwMode="auto">
          <a:xfrm rot="10800000">
            <a:off x="1619250" y="5445125"/>
            <a:ext cx="360363" cy="215900"/>
          </a:xfrm>
          <a:prstGeom prst="triangle">
            <a:avLst>
              <a:gd name="adj" fmla="val 50000"/>
            </a:avLst>
          </a:prstGeom>
          <a:solidFill>
            <a:srgbClr val="FF9933"/>
          </a:solidFill>
          <a:ln w="9525">
            <a:solidFill>
              <a:srgbClr val="FF9933"/>
            </a:solidFill>
            <a:miter lim="800000"/>
            <a:headEnd/>
            <a:tailEnd/>
          </a:ln>
          <a:effectLst/>
        </p:spPr>
        <p:txBody>
          <a:bodyPr wrap="none" anchor="ctr"/>
          <a:lstStyle/>
          <a:p>
            <a:pPr>
              <a:defRPr/>
            </a:pPr>
            <a:endParaRPr lang="es-ES"/>
          </a:p>
        </p:txBody>
      </p:sp>
      <p:sp>
        <p:nvSpPr>
          <p:cNvPr id="25646" name="AutoShape 46"/>
          <p:cNvSpPr>
            <a:spLocks noChangeArrowheads="1"/>
          </p:cNvSpPr>
          <p:nvPr/>
        </p:nvSpPr>
        <p:spPr bwMode="auto">
          <a:xfrm rot="10800000">
            <a:off x="2124075" y="5445125"/>
            <a:ext cx="360363" cy="215900"/>
          </a:xfrm>
          <a:prstGeom prst="triangle">
            <a:avLst>
              <a:gd name="adj" fmla="val 50000"/>
            </a:avLst>
          </a:prstGeom>
          <a:solidFill>
            <a:srgbClr val="FF9933"/>
          </a:solidFill>
          <a:ln w="9525">
            <a:solidFill>
              <a:srgbClr val="FF9933"/>
            </a:solidFill>
            <a:miter lim="800000"/>
            <a:headEnd/>
            <a:tailEnd/>
          </a:ln>
          <a:effectLst/>
        </p:spPr>
        <p:txBody>
          <a:bodyPr wrap="none" anchor="ctr"/>
          <a:lstStyle/>
          <a:p>
            <a:pPr>
              <a:defRPr/>
            </a:pPr>
            <a:endParaRPr lang="es-ES"/>
          </a:p>
        </p:txBody>
      </p:sp>
      <p:sp>
        <p:nvSpPr>
          <p:cNvPr id="15399" name="Text Box 51"/>
          <p:cNvSpPr txBox="1">
            <a:spLocks noChangeArrowheads="1"/>
          </p:cNvSpPr>
          <p:nvPr/>
        </p:nvSpPr>
        <p:spPr bwMode="auto">
          <a:xfrm>
            <a:off x="808038" y="5681663"/>
            <a:ext cx="2025650" cy="457200"/>
          </a:xfrm>
          <a:prstGeom prst="rect">
            <a:avLst/>
          </a:prstGeom>
          <a:noFill/>
          <a:ln w="9525">
            <a:noFill/>
            <a:miter lim="800000"/>
            <a:headEnd/>
            <a:tailEnd/>
          </a:ln>
        </p:spPr>
        <p:txBody>
          <a:bodyPr wrap="none">
            <a:spAutoFit/>
          </a:bodyPr>
          <a:lstStyle/>
          <a:p>
            <a:r>
              <a:rPr lang="es-ES_tradnl" sz="2400" b="1">
                <a:effectLst/>
              </a:rPr>
              <a:t> </a:t>
            </a:r>
            <a:r>
              <a:rPr lang="es-ES_tradnl" sz="1800" b="1">
                <a:effectLst/>
              </a:rPr>
              <a:t>eNOS  tPA  PAI-1</a:t>
            </a:r>
            <a:endParaRPr lang="es-MX" sz="2400" b="1">
              <a:effectLst/>
            </a:endParaRPr>
          </a:p>
        </p:txBody>
      </p:sp>
      <p:sp>
        <p:nvSpPr>
          <p:cNvPr id="25652" name="Line 52"/>
          <p:cNvSpPr>
            <a:spLocks noChangeShapeType="1"/>
          </p:cNvSpPr>
          <p:nvPr/>
        </p:nvSpPr>
        <p:spPr bwMode="auto">
          <a:xfrm flipV="1">
            <a:off x="1187450" y="6092825"/>
            <a:ext cx="0" cy="360363"/>
          </a:xfrm>
          <a:prstGeom prst="line">
            <a:avLst/>
          </a:prstGeom>
          <a:noFill/>
          <a:ln w="57150">
            <a:solidFill>
              <a:schemeClr val="tx1"/>
            </a:solidFill>
            <a:round/>
            <a:headEnd/>
            <a:tailEnd type="triangle" w="med" len="med"/>
          </a:ln>
          <a:effectLst/>
        </p:spPr>
        <p:txBody>
          <a:bodyPr/>
          <a:lstStyle/>
          <a:p>
            <a:pPr>
              <a:defRPr/>
            </a:pPr>
            <a:endParaRPr lang="es-ES"/>
          </a:p>
        </p:txBody>
      </p:sp>
      <p:sp>
        <p:nvSpPr>
          <p:cNvPr id="25653" name="Line 53"/>
          <p:cNvSpPr>
            <a:spLocks noChangeShapeType="1"/>
          </p:cNvSpPr>
          <p:nvPr/>
        </p:nvSpPr>
        <p:spPr bwMode="auto">
          <a:xfrm flipH="1">
            <a:off x="1835150" y="6092825"/>
            <a:ext cx="0" cy="360363"/>
          </a:xfrm>
          <a:prstGeom prst="line">
            <a:avLst/>
          </a:prstGeom>
          <a:noFill/>
          <a:ln w="57150">
            <a:solidFill>
              <a:schemeClr val="tx1"/>
            </a:solidFill>
            <a:round/>
            <a:headEnd/>
            <a:tailEnd type="triangle" w="med" len="med"/>
          </a:ln>
          <a:effectLst/>
        </p:spPr>
        <p:txBody>
          <a:bodyPr/>
          <a:lstStyle/>
          <a:p>
            <a:pPr>
              <a:defRPr/>
            </a:pPr>
            <a:endParaRPr lang="es-ES"/>
          </a:p>
        </p:txBody>
      </p:sp>
      <p:sp>
        <p:nvSpPr>
          <p:cNvPr id="25654" name="Line 54"/>
          <p:cNvSpPr>
            <a:spLocks noChangeShapeType="1"/>
          </p:cNvSpPr>
          <p:nvPr/>
        </p:nvSpPr>
        <p:spPr bwMode="auto">
          <a:xfrm flipV="1">
            <a:off x="2339975" y="6092825"/>
            <a:ext cx="0" cy="360363"/>
          </a:xfrm>
          <a:prstGeom prst="line">
            <a:avLst/>
          </a:prstGeom>
          <a:noFill/>
          <a:ln w="57150">
            <a:solidFill>
              <a:schemeClr val="tx1"/>
            </a:solidFill>
            <a:round/>
            <a:headEnd/>
            <a:tailEnd type="triangle" w="med" len="med"/>
          </a:ln>
          <a:effectLst/>
        </p:spPr>
        <p:txBody>
          <a:bodyPr/>
          <a:lstStyle/>
          <a:p>
            <a:pPr>
              <a:defRPr/>
            </a:pPr>
            <a:endParaRPr lang="es-ES"/>
          </a:p>
        </p:txBody>
      </p:sp>
      <p:sp>
        <p:nvSpPr>
          <p:cNvPr id="15403" name="Text Box 55"/>
          <p:cNvSpPr txBox="1">
            <a:spLocks noChangeArrowheads="1"/>
          </p:cNvSpPr>
          <p:nvPr/>
        </p:nvSpPr>
        <p:spPr bwMode="auto">
          <a:xfrm>
            <a:off x="5219700" y="2133600"/>
            <a:ext cx="2986088" cy="457200"/>
          </a:xfrm>
          <a:prstGeom prst="rect">
            <a:avLst/>
          </a:prstGeom>
          <a:noFill/>
          <a:ln w="9525">
            <a:noFill/>
            <a:miter lim="800000"/>
            <a:headEnd/>
            <a:tailEnd/>
          </a:ln>
        </p:spPr>
        <p:txBody>
          <a:bodyPr>
            <a:spAutoFit/>
          </a:bodyPr>
          <a:lstStyle/>
          <a:p>
            <a:r>
              <a:rPr lang="es-ES_tradnl" sz="2400" b="1">
                <a:solidFill>
                  <a:srgbClr val="FF3300"/>
                </a:solidFill>
                <a:effectLst/>
              </a:rPr>
              <a:t>HMG-CoA reductasa</a:t>
            </a:r>
            <a:endParaRPr lang="es-MX" sz="2400" b="1">
              <a:solidFill>
                <a:srgbClr val="FF3300"/>
              </a:solidFill>
              <a:effectLst/>
            </a:endParaRPr>
          </a:p>
        </p:txBody>
      </p:sp>
      <p:sp>
        <p:nvSpPr>
          <p:cNvPr id="25656" name="AutoShape 56"/>
          <p:cNvSpPr>
            <a:spLocks noChangeArrowheads="1"/>
          </p:cNvSpPr>
          <p:nvPr/>
        </p:nvSpPr>
        <p:spPr bwMode="auto">
          <a:xfrm>
            <a:off x="1663700" y="1989138"/>
            <a:ext cx="2763838" cy="1135062"/>
          </a:xfrm>
          <a:prstGeom prst="irregularSeal2">
            <a:avLst/>
          </a:prstGeom>
          <a:solidFill>
            <a:schemeClr val="accent1"/>
          </a:solidFill>
          <a:ln w="9525">
            <a:solidFill>
              <a:schemeClr val="tx1"/>
            </a:solidFill>
            <a:miter lim="800000"/>
            <a:headEnd/>
            <a:tailEnd/>
          </a:ln>
        </p:spPr>
        <p:txBody>
          <a:bodyPr wrap="none" anchor="ctr"/>
          <a:lstStyle/>
          <a:p>
            <a:pPr algn="ctr"/>
            <a:r>
              <a:rPr lang="es-ES_tradnl" b="1">
                <a:solidFill>
                  <a:schemeClr val="bg1"/>
                </a:solidFill>
                <a:effectLst/>
              </a:rPr>
              <a:t>ESTATINAS</a:t>
            </a:r>
            <a:endParaRPr lang="es-MX" b="1">
              <a:solidFill>
                <a:schemeClr val="bg1"/>
              </a:solidFill>
              <a:effectLst/>
            </a:endParaRPr>
          </a:p>
        </p:txBody>
      </p:sp>
      <p:sp>
        <p:nvSpPr>
          <p:cNvPr id="15405" name="Text Box 58"/>
          <p:cNvSpPr txBox="1">
            <a:spLocks noChangeArrowheads="1"/>
          </p:cNvSpPr>
          <p:nvPr/>
        </p:nvSpPr>
        <p:spPr bwMode="auto">
          <a:xfrm>
            <a:off x="2555875" y="4005263"/>
            <a:ext cx="2012950" cy="457200"/>
          </a:xfrm>
          <a:prstGeom prst="rect">
            <a:avLst/>
          </a:prstGeom>
          <a:solidFill>
            <a:srgbClr val="FFFF00"/>
          </a:solidFill>
          <a:ln w="9525">
            <a:noFill/>
            <a:miter lim="800000"/>
            <a:headEnd/>
            <a:tailEnd/>
          </a:ln>
        </p:spPr>
        <p:txBody>
          <a:bodyPr>
            <a:spAutoFit/>
          </a:bodyPr>
          <a:lstStyle/>
          <a:p>
            <a:r>
              <a:rPr lang="es-ES_tradnl" sz="2400" b="1">
                <a:effectLst/>
              </a:rPr>
              <a:t>Isoprenoides</a:t>
            </a:r>
            <a:r>
              <a:rPr lang="es-ES_tradnl" sz="2400">
                <a:effectLst/>
              </a:rPr>
              <a:t> </a:t>
            </a:r>
            <a:endParaRPr lang="es-MX" sz="2400">
              <a:effectLst/>
            </a:endParaRPr>
          </a:p>
        </p:txBody>
      </p:sp>
      <p:sp>
        <p:nvSpPr>
          <p:cNvPr id="25659" name="Line 59"/>
          <p:cNvSpPr>
            <a:spLocks noChangeShapeType="1"/>
          </p:cNvSpPr>
          <p:nvPr/>
        </p:nvSpPr>
        <p:spPr bwMode="auto">
          <a:xfrm>
            <a:off x="3203575" y="4437063"/>
            <a:ext cx="0" cy="287337"/>
          </a:xfrm>
          <a:prstGeom prst="line">
            <a:avLst/>
          </a:prstGeom>
          <a:noFill/>
          <a:ln w="57150">
            <a:solidFill>
              <a:srgbClr val="9900FF"/>
            </a:solidFill>
            <a:round/>
            <a:headEnd/>
            <a:tailEnd/>
          </a:ln>
          <a:effectLst/>
        </p:spPr>
        <p:txBody>
          <a:bodyPr/>
          <a:lstStyle/>
          <a:p>
            <a:pPr>
              <a:defRPr/>
            </a:pPr>
            <a:endParaRPr lang="es-ES"/>
          </a:p>
        </p:txBody>
      </p:sp>
      <p:sp>
        <p:nvSpPr>
          <p:cNvPr id="25660" name="Line 60"/>
          <p:cNvSpPr>
            <a:spLocks noChangeShapeType="1"/>
          </p:cNvSpPr>
          <p:nvPr/>
        </p:nvSpPr>
        <p:spPr bwMode="auto">
          <a:xfrm>
            <a:off x="3203575" y="4724400"/>
            <a:ext cx="1512888" cy="0"/>
          </a:xfrm>
          <a:prstGeom prst="line">
            <a:avLst/>
          </a:prstGeom>
          <a:noFill/>
          <a:ln w="57150">
            <a:solidFill>
              <a:srgbClr val="9900FF"/>
            </a:solidFill>
            <a:round/>
            <a:headEnd/>
            <a:tailEnd type="triangle" w="med" len="med"/>
          </a:ln>
          <a:effectLst/>
        </p:spPr>
        <p:txBody>
          <a:bodyPr/>
          <a:lstStyle/>
          <a:p>
            <a:pPr>
              <a:defRPr/>
            </a:pPr>
            <a:endParaRPr lang="es-ES"/>
          </a:p>
        </p:txBody>
      </p:sp>
      <p:sp>
        <p:nvSpPr>
          <p:cNvPr id="15408" name="Text Box 61"/>
          <p:cNvSpPr txBox="1">
            <a:spLocks noChangeArrowheads="1"/>
          </p:cNvSpPr>
          <p:nvPr/>
        </p:nvSpPr>
        <p:spPr bwMode="auto">
          <a:xfrm>
            <a:off x="2751138" y="4797425"/>
            <a:ext cx="1389062" cy="274638"/>
          </a:xfrm>
          <a:prstGeom prst="rect">
            <a:avLst/>
          </a:prstGeom>
          <a:noFill/>
          <a:ln w="9525">
            <a:noFill/>
            <a:miter lim="800000"/>
            <a:headEnd/>
            <a:tailEnd/>
          </a:ln>
        </p:spPr>
        <p:txBody>
          <a:bodyPr>
            <a:spAutoFit/>
          </a:bodyPr>
          <a:lstStyle/>
          <a:p>
            <a:r>
              <a:rPr lang="es-ES_tradnl" sz="1200" b="1">
                <a:effectLst/>
              </a:rPr>
              <a:t>      </a:t>
            </a:r>
            <a:endParaRPr lang="es-MX" sz="1200" b="1">
              <a:effectLst/>
            </a:endParaRPr>
          </a:p>
        </p:txBody>
      </p:sp>
      <p:sp>
        <p:nvSpPr>
          <p:cNvPr id="25662" name="Line 62"/>
          <p:cNvSpPr>
            <a:spLocks noChangeShapeType="1"/>
          </p:cNvSpPr>
          <p:nvPr/>
        </p:nvSpPr>
        <p:spPr bwMode="auto">
          <a:xfrm flipH="1">
            <a:off x="2124075" y="5300663"/>
            <a:ext cx="2016125" cy="0"/>
          </a:xfrm>
          <a:prstGeom prst="line">
            <a:avLst/>
          </a:prstGeom>
          <a:noFill/>
          <a:ln w="57150">
            <a:solidFill>
              <a:srgbClr val="FF0000"/>
            </a:solidFill>
            <a:round/>
            <a:headEnd/>
            <a:tailEnd type="triangle" w="med" len="med"/>
          </a:ln>
          <a:effectLst/>
        </p:spPr>
        <p:txBody>
          <a:bodyPr/>
          <a:lstStyle/>
          <a:p>
            <a:pPr>
              <a:defRPr/>
            </a:pPr>
            <a:endParaRPr lang="es-ES"/>
          </a:p>
        </p:txBody>
      </p:sp>
      <p:sp>
        <p:nvSpPr>
          <p:cNvPr id="27671" name="Line 23"/>
          <p:cNvSpPr>
            <a:spLocks noChangeShapeType="1"/>
          </p:cNvSpPr>
          <p:nvPr/>
        </p:nvSpPr>
        <p:spPr bwMode="auto">
          <a:xfrm>
            <a:off x="5219700" y="4005263"/>
            <a:ext cx="0" cy="431800"/>
          </a:xfrm>
          <a:prstGeom prst="line">
            <a:avLst/>
          </a:prstGeom>
          <a:noFill/>
          <a:ln w="57150">
            <a:solidFill>
              <a:schemeClr val="tx1"/>
            </a:solidFill>
            <a:round/>
            <a:headEnd/>
            <a:tailEnd type="triangle" w="med" len="med"/>
          </a:ln>
          <a:effectLst/>
        </p:spPr>
        <p:txBody>
          <a:bodyPr/>
          <a:lstStyle/>
          <a:p>
            <a:pPr>
              <a:defRPr/>
            </a:pPr>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565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5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latin typeface="Arial" pitchFamily="34" charset="0"/>
                <a:cs typeface="Arial" pitchFamily="34" charset="0"/>
              </a:rPr>
              <a:t>Farmacocinética</a:t>
            </a:r>
            <a:endParaRPr lang="es-ES" sz="4000" dirty="0">
              <a:latin typeface="Arial" pitchFamily="34" charset="0"/>
              <a:cs typeface="Arial" pitchFamily="34" charset="0"/>
            </a:endParaRPr>
          </a:p>
        </p:txBody>
      </p:sp>
      <p:sp>
        <p:nvSpPr>
          <p:cNvPr id="3" name="2 Marcador de contenido"/>
          <p:cNvSpPr>
            <a:spLocks noGrp="1"/>
          </p:cNvSpPr>
          <p:nvPr>
            <p:ph idx="1"/>
          </p:nvPr>
        </p:nvSpPr>
        <p:spPr>
          <a:xfrm>
            <a:off x="428596" y="1142984"/>
            <a:ext cx="8229600" cy="4525963"/>
          </a:xfrm>
        </p:spPr>
        <p:txBody>
          <a:bodyPr>
            <a:normAutofit lnSpcReduction="10000"/>
          </a:bodyPr>
          <a:lstStyle/>
          <a:p>
            <a:pPr algn="just">
              <a:lnSpc>
                <a:spcPct val="200000"/>
              </a:lnSpc>
              <a:buNone/>
            </a:pPr>
            <a:r>
              <a:rPr lang="es-ES" sz="2400" b="1" dirty="0" smtClean="0">
                <a:latin typeface="Arial" pitchFamily="34" charset="0"/>
                <a:cs typeface="Arial" pitchFamily="34" charset="0"/>
              </a:rPr>
              <a:t>    </a:t>
            </a:r>
            <a:r>
              <a:rPr lang="es-ES" sz="2400" dirty="0" smtClean="0">
                <a:latin typeface="Arial" pitchFamily="34" charset="0"/>
                <a:cs typeface="Arial" pitchFamily="34" charset="0"/>
              </a:rPr>
              <a:t>Se administran 1 sola vez al día, preferiblemente en el horario de la noche (la mayor síntesis de colesterol ocurre entre la medianoche y las 3am.</a:t>
            </a:r>
          </a:p>
          <a:p>
            <a:pPr algn="just">
              <a:lnSpc>
                <a:spcPct val="200000"/>
              </a:lnSpc>
              <a:buNone/>
            </a:pPr>
            <a:r>
              <a:rPr lang="es-ES" sz="2400" b="1" dirty="0" smtClean="0">
                <a:latin typeface="Arial" pitchFamily="34" charset="0"/>
                <a:cs typeface="Arial" pitchFamily="34" charset="0"/>
              </a:rPr>
              <a:t>     </a:t>
            </a:r>
            <a:r>
              <a:rPr lang="es-ES" sz="2400" dirty="0" smtClean="0">
                <a:latin typeface="Arial" pitchFamily="34" charset="0"/>
                <a:cs typeface="Arial" pitchFamily="34" charset="0"/>
              </a:rPr>
              <a:t>La </a:t>
            </a:r>
            <a:r>
              <a:rPr lang="es-ES" sz="2400" dirty="0" err="1" smtClean="0">
                <a:latin typeface="Arial" pitchFamily="34" charset="0"/>
                <a:cs typeface="Arial" pitchFamily="34" charset="0"/>
              </a:rPr>
              <a:t>Atorvastatina</a:t>
            </a:r>
            <a:r>
              <a:rPr lang="es-ES" sz="2400" dirty="0" smtClean="0">
                <a:latin typeface="Arial" pitchFamily="34" charset="0"/>
                <a:cs typeface="Arial" pitchFamily="34" charset="0"/>
              </a:rPr>
              <a:t> es la que provoca la mayor reducción de las cantidades de la LBD en un 58% y se debe a su mayor T1/2 </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latin typeface="Arial" pitchFamily="34" charset="0"/>
                <a:cs typeface="Arial" pitchFamily="34" charset="0"/>
              </a:rPr>
              <a:t>Continuación de Farmacocinética</a:t>
            </a:r>
            <a:endParaRPr lang="es-ES" sz="4000" dirty="0">
              <a:latin typeface="Arial" pitchFamily="34" charset="0"/>
              <a:cs typeface="Arial" pitchFamily="34" charset="0"/>
            </a:endParaRPr>
          </a:p>
        </p:txBody>
      </p:sp>
      <p:sp>
        <p:nvSpPr>
          <p:cNvPr id="3" name="2 Marcador de contenido"/>
          <p:cNvSpPr>
            <a:spLocks noGrp="1"/>
          </p:cNvSpPr>
          <p:nvPr>
            <p:ph idx="1"/>
          </p:nvPr>
        </p:nvSpPr>
        <p:spPr/>
        <p:txBody>
          <a:bodyPr/>
          <a:lstStyle/>
          <a:p>
            <a:pPr algn="just"/>
            <a:r>
              <a:rPr lang="es-ES" dirty="0" smtClean="0"/>
              <a:t>La </a:t>
            </a:r>
            <a:r>
              <a:rPr lang="es-ES" dirty="0" err="1" smtClean="0"/>
              <a:t>Simvastatina</a:t>
            </a:r>
            <a:r>
              <a:rPr lang="es-ES" dirty="0" smtClean="0"/>
              <a:t> y la </a:t>
            </a:r>
            <a:r>
              <a:rPr lang="es-ES" dirty="0" err="1" smtClean="0"/>
              <a:t>Lovastatina</a:t>
            </a:r>
            <a:r>
              <a:rPr lang="es-ES" dirty="0" smtClean="0"/>
              <a:t> se administran en forma de </a:t>
            </a:r>
            <a:r>
              <a:rPr lang="es-ES" dirty="0" err="1" smtClean="0"/>
              <a:t>lactona</a:t>
            </a:r>
            <a:r>
              <a:rPr lang="es-ES" dirty="0" smtClean="0"/>
              <a:t>, inactiva, y deben convertirse en ácido </a:t>
            </a:r>
            <a:r>
              <a:rPr lang="es-ES" dirty="0" err="1" smtClean="0"/>
              <a:t>betahidroxi</a:t>
            </a:r>
            <a:r>
              <a:rPr lang="es-ES" dirty="0" smtClean="0"/>
              <a:t>, que es la forma activa por eso son </a:t>
            </a:r>
            <a:r>
              <a:rPr lang="es-ES" dirty="0" err="1" smtClean="0"/>
              <a:t>prodrogas</a:t>
            </a:r>
            <a:r>
              <a:rPr lang="es-ES" dirty="0" smtClean="0"/>
              <a:t>. El resto se administra en forma activa.  </a:t>
            </a:r>
          </a:p>
          <a:p>
            <a:pPr algn="just"/>
            <a:r>
              <a:rPr lang="es-ES" dirty="0" smtClean="0"/>
              <a:t>Se administran por VO, sufren efecto del 1er paso, mecanismo que lo beneficia por ser este el órgano diana del </a:t>
            </a:r>
            <a:r>
              <a:rPr lang="es-ES" dirty="0" err="1" smtClean="0"/>
              <a:t>mecánismo</a:t>
            </a:r>
            <a:r>
              <a:rPr lang="es-ES" dirty="0" smtClean="0"/>
              <a:t> de acción.  </a:t>
            </a:r>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latin typeface="Arial" pitchFamily="34" charset="0"/>
                <a:cs typeface="Arial" pitchFamily="34" charset="0"/>
              </a:rPr>
              <a:t>Continuación de Farmacocinética</a:t>
            </a:r>
            <a:endParaRPr lang="es-ES" dirty="0"/>
          </a:p>
        </p:txBody>
      </p:sp>
      <p:sp>
        <p:nvSpPr>
          <p:cNvPr id="3" name="2 Marcador de contenido"/>
          <p:cNvSpPr>
            <a:spLocks noGrp="1"/>
          </p:cNvSpPr>
          <p:nvPr>
            <p:ph idx="1"/>
          </p:nvPr>
        </p:nvSpPr>
        <p:spPr/>
        <p:txBody>
          <a:bodyPr>
            <a:normAutofit/>
          </a:bodyPr>
          <a:lstStyle/>
          <a:p>
            <a:pPr algn="just">
              <a:lnSpc>
                <a:spcPct val="200000"/>
              </a:lnSpc>
            </a:pPr>
            <a:r>
              <a:rPr lang="es-ES" sz="2400" dirty="0" smtClean="0">
                <a:latin typeface="Arial" pitchFamily="34" charset="0"/>
                <a:cs typeface="Arial" pitchFamily="34" charset="0"/>
              </a:rPr>
              <a:t>Se unen ampliamente a PP(proteínas plasmáticas).</a:t>
            </a:r>
          </a:p>
          <a:p>
            <a:pPr algn="just">
              <a:lnSpc>
                <a:spcPct val="200000"/>
              </a:lnSpc>
            </a:pPr>
            <a:r>
              <a:rPr lang="es-ES" sz="2400" dirty="0" smtClean="0">
                <a:latin typeface="Arial" pitchFamily="34" charset="0"/>
                <a:cs typeface="Arial" pitchFamily="34" charset="0"/>
              </a:rPr>
              <a:t>Se excretan por el hígado y otros como la </a:t>
            </a:r>
            <a:r>
              <a:rPr lang="es-ES" sz="2400" dirty="0" err="1" smtClean="0">
                <a:latin typeface="Arial" pitchFamily="34" charset="0"/>
                <a:cs typeface="Arial" pitchFamily="34" charset="0"/>
              </a:rPr>
              <a:t>Provastatina</a:t>
            </a:r>
            <a:r>
              <a:rPr lang="es-ES" sz="2400" dirty="0" smtClean="0">
                <a:latin typeface="Arial" pitchFamily="34" charset="0"/>
                <a:cs typeface="Arial" pitchFamily="34" charset="0"/>
              </a:rPr>
              <a:t> también se excretan por  vía renal.</a:t>
            </a:r>
          </a:p>
          <a:p>
            <a:pPr algn="just">
              <a:lnSpc>
                <a:spcPct val="200000"/>
              </a:lnSpc>
            </a:pP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E</a:t>
            </a:r>
            <a:r>
              <a:rPr lang="es-ES" dirty="0" err="1" smtClean="0"/>
              <a:t>statinas</a:t>
            </a:r>
            <a:endParaRPr lang="es-ES" dirty="0"/>
          </a:p>
        </p:txBody>
      </p:sp>
      <p:sp>
        <p:nvSpPr>
          <p:cNvPr id="3" name="2 Marcador de contenido"/>
          <p:cNvSpPr>
            <a:spLocks noGrp="1"/>
          </p:cNvSpPr>
          <p:nvPr>
            <p:ph idx="1"/>
          </p:nvPr>
        </p:nvSpPr>
        <p:spPr/>
        <p:txBody>
          <a:bodyPr>
            <a:normAutofit/>
          </a:bodyPr>
          <a:lstStyle/>
          <a:p>
            <a:r>
              <a:rPr lang="es-ES" dirty="0" err="1" smtClean="0"/>
              <a:t>Lovastatina</a:t>
            </a:r>
            <a:r>
              <a:rPr lang="es-ES" dirty="0" smtClean="0"/>
              <a:t> </a:t>
            </a:r>
            <a:r>
              <a:rPr lang="es-ES" dirty="0" smtClean="0"/>
              <a:t>: VO Dosis inicial 10 a 20 mg  ̸  día con los </a:t>
            </a:r>
            <a:r>
              <a:rPr lang="es-ES" dirty="0" smtClean="0"/>
              <a:t>alimentos.  </a:t>
            </a:r>
          </a:p>
          <a:p>
            <a:r>
              <a:rPr lang="es-ES" dirty="0" err="1" smtClean="0"/>
              <a:t>Sinvastatina</a:t>
            </a:r>
            <a:r>
              <a:rPr lang="es-ES" dirty="0" smtClean="0"/>
              <a:t>: tabletas (Dosis inicial 5 a 10 mg ̸  día) una sola vez al día al acostarse.</a:t>
            </a:r>
          </a:p>
          <a:p>
            <a:r>
              <a:rPr lang="es-ES" dirty="0" err="1" smtClean="0"/>
              <a:t>Provastatina</a:t>
            </a:r>
            <a:r>
              <a:rPr lang="es-ES" dirty="0" smtClean="0"/>
              <a:t>: VO dosis inicial 10 a 20mg ̸   día al acostarse.</a:t>
            </a:r>
          </a:p>
          <a:p>
            <a:r>
              <a:rPr lang="es-ES" dirty="0" err="1" smtClean="0"/>
              <a:t>Fluvastatina</a:t>
            </a:r>
            <a:r>
              <a:rPr lang="es-ES" dirty="0" smtClean="0"/>
              <a:t>: VO dosis inicial 20mg.</a:t>
            </a:r>
          </a:p>
          <a:p>
            <a:r>
              <a:rPr lang="es-ES" b="1" dirty="0" err="1" smtClean="0"/>
              <a:t>Atorvastatina</a:t>
            </a:r>
            <a:r>
              <a:rPr lang="es-ES" dirty="0" smtClean="0"/>
              <a:t>: Tabletas de 10 y </a:t>
            </a:r>
            <a:r>
              <a:rPr lang="es-ES" dirty="0" smtClean="0"/>
              <a:t>20mg.</a:t>
            </a:r>
          </a:p>
          <a:p>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a:srcRect/>
          <a:stretch>
            <a:fillRect/>
          </a:stretch>
        </p:blipFill>
        <p:spPr bwMode="auto">
          <a:xfrm>
            <a:off x="250825" y="333375"/>
            <a:ext cx="1338263" cy="2028825"/>
          </a:xfrm>
          <a:prstGeom prst="rect">
            <a:avLst/>
          </a:prstGeom>
          <a:noFill/>
          <a:ln w="57150" cmpd="thickThin">
            <a:solidFill>
              <a:srgbClr val="FF0000"/>
            </a:solidFill>
            <a:miter lim="800000"/>
            <a:headEnd/>
            <a:tailEnd/>
          </a:ln>
        </p:spPr>
      </p:pic>
      <p:sp>
        <p:nvSpPr>
          <p:cNvPr id="87043" name="Line 3"/>
          <p:cNvSpPr>
            <a:spLocks noChangeShapeType="1"/>
          </p:cNvSpPr>
          <p:nvPr/>
        </p:nvSpPr>
        <p:spPr bwMode="auto">
          <a:xfrm>
            <a:off x="1600200" y="533400"/>
            <a:ext cx="7086600" cy="0"/>
          </a:xfrm>
          <a:prstGeom prst="line">
            <a:avLst/>
          </a:prstGeom>
          <a:noFill/>
          <a:ln w="76200" cmpd="tri">
            <a:solidFill>
              <a:schemeClr val="folHlink"/>
            </a:solidFill>
            <a:round/>
            <a:headEnd/>
            <a:tailEnd/>
          </a:ln>
          <a:effectLst/>
        </p:spPr>
        <p:txBody>
          <a:bodyPr/>
          <a:lstStyle/>
          <a:p>
            <a:pPr>
              <a:defRPr/>
            </a:pPr>
            <a:endParaRPr lang="es-ES"/>
          </a:p>
        </p:txBody>
      </p:sp>
      <p:sp>
        <p:nvSpPr>
          <p:cNvPr id="87044" name="Line 4"/>
          <p:cNvSpPr>
            <a:spLocks noChangeShapeType="1"/>
          </p:cNvSpPr>
          <p:nvPr/>
        </p:nvSpPr>
        <p:spPr bwMode="auto">
          <a:xfrm>
            <a:off x="457200" y="2362200"/>
            <a:ext cx="0" cy="4114800"/>
          </a:xfrm>
          <a:prstGeom prst="line">
            <a:avLst/>
          </a:prstGeom>
          <a:noFill/>
          <a:ln w="76200" cmpd="tri">
            <a:solidFill>
              <a:schemeClr val="folHlink"/>
            </a:solidFill>
            <a:round/>
            <a:headEnd/>
            <a:tailEnd/>
          </a:ln>
          <a:effectLst/>
        </p:spPr>
        <p:txBody>
          <a:bodyPr/>
          <a:lstStyle/>
          <a:p>
            <a:pPr>
              <a:defRPr/>
            </a:pPr>
            <a:endParaRPr lang="es-ES"/>
          </a:p>
        </p:txBody>
      </p:sp>
      <p:sp>
        <p:nvSpPr>
          <p:cNvPr id="87045" name="Line 5"/>
          <p:cNvSpPr>
            <a:spLocks noChangeShapeType="1"/>
          </p:cNvSpPr>
          <p:nvPr/>
        </p:nvSpPr>
        <p:spPr bwMode="auto">
          <a:xfrm>
            <a:off x="457200" y="6477000"/>
            <a:ext cx="8229600" cy="0"/>
          </a:xfrm>
          <a:prstGeom prst="line">
            <a:avLst/>
          </a:prstGeom>
          <a:noFill/>
          <a:ln w="76200" cmpd="tri">
            <a:solidFill>
              <a:schemeClr val="folHlink"/>
            </a:solidFill>
            <a:round/>
            <a:headEnd/>
            <a:tailEnd/>
          </a:ln>
          <a:effectLst/>
        </p:spPr>
        <p:txBody>
          <a:bodyPr/>
          <a:lstStyle/>
          <a:p>
            <a:pPr>
              <a:defRPr/>
            </a:pPr>
            <a:endParaRPr lang="es-ES"/>
          </a:p>
        </p:txBody>
      </p:sp>
      <p:sp>
        <p:nvSpPr>
          <p:cNvPr id="87046" name="Line 6"/>
          <p:cNvSpPr>
            <a:spLocks noChangeShapeType="1"/>
          </p:cNvSpPr>
          <p:nvPr/>
        </p:nvSpPr>
        <p:spPr bwMode="auto">
          <a:xfrm flipV="1">
            <a:off x="8686800" y="533400"/>
            <a:ext cx="0" cy="5943600"/>
          </a:xfrm>
          <a:prstGeom prst="line">
            <a:avLst/>
          </a:prstGeom>
          <a:noFill/>
          <a:ln w="76200" cmpd="tri">
            <a:solidFill>
              <a:schemeClr val="folHlink"/>
            </a:solidFill>
            <a:round/>
            <a:headEnd/>
            <a:tailEnd/>
          </a:ln>
          <a:effectLst/>
        </p:spPr>
        <p:txBody>
          <a:bodyPr/>
          <a:lstStyle/>
          <a:p>
            <a:pPr>
              <a:defRPr/>
            </a:pPr>
            <a:endParaRPr lang="es-ES"/>
          </a:p>
        </p:txBody>
      </p:sp>
      <p:sp>
        <p:nvSpPr>
          <p:cNvPr id="22535" name="Text Box 7"/>
          <p:cNvSpPr txBox="1">
            <a:spLocks noChangeArrowheads="1"/>
          </p:cNvSpPr>
          <p:nvPr/>
        </p:nvSpPr>
        <p:spPr bwMode="auto">
          <a:xfrm>
            <a:off x="4724400" y="1828800"/>
            <a:ext cx="1804988" cy="519113"/>
          </a:xfrm>
          <a:prstGeom prst="rect">
            <a:avLst/>
          </a:prstGeom>
          <a:noFill/>
          <a:ln w="9525">
            <a:noFill/>
            <a:miter lim="800000"/>
            <a:headEnd/>
            <a:tailEnd/>
          </a:ln>
        </p:spPr>
        <p:txBody>
          <a:bodyPr>
            <a:spAutoFit/>
          </a:bodyPr>
          <a:lstStyle/>
          <a:p>
            <a:r>
              <a:rPr lang="es-ES_tradnl" sz="2800" b="1">
                <a:solidFill>
                  <a:schemeClr val="hlink"/>
                </a:solidFill>
                <a:effectLst/>
                <a:latin typeface="Arial" pitchFamily="34" charset="0"/>
              </a:rPr>
              <a:t>      </a:t>
            </a:r>
            <a:endParaRPr lang="es-ES" sz="2800" b="1">
              <a:solidFill>
                <a:schemeClr val="hlink"/>
              </a:solidFill>
              <a:effectLst/>
              <a:latin typeface="Arial" pitchFamily="34" charset="0"/>
            </a:endParaRPr>
          </a:p>
        </p:txBody>
      </p:sp>
      <p:sp>
        <p:nvSpPr>
          <p:cNvPr id="22536" name="Text Box 8"/>
          <p:cNvSpPr txBox="1">
            <a:spLocks noChangeArrowheads="1"/>
          </p:cNvSpPr>
          <p:nvPr/>
        </p:nvSpPr>
        <p:spPr bwMode="auto">
          <a:xfrm>
            <a:off x="669925" y="2362200"/>
            <a:ext cx="2606675" cy="519113"/>
          </a:xfrm>
          <a:prstGeom prst="rect">
            <a:avLst/>
          </a:prstGeom>
          <a:noFill/>
          <a:ln w="9525">
            <a:noFill/>
            <a:miter lim="800000"/>
            <a:headEnd/>
            <a:tailEnd/>
          </a:ln>
        </p:spPr>
        <p:txBody>
          <a:bodyPr>
            <a:spAutoFit/>
          </a:bodyPr>
          <a:lstStyle/>
          <a:p>
            <a:r>
              <a:rPr lang="es-ES_tradnl" sz="2800" b="1">
                <a:solidFill>
                  <a:schemeClr val="hlink"/>
                </a:solidFill>
                <a:effectLst/>
              </a:rPr>
              <a:t>  </a:t>
            </a:r>
            <a:endParaRPr lang="es-ES" sz="2800" b="1">
              <a:solidFill>
                <a:schemeClr val="hlink"/>
              </a:solidFill>
              <a:effectLst/>
            </a:endParaRPr>
          </a:p>
        </p:txBody>
      </p:sp>
      <p:sp>
        <p:nvSpPr>
          <p:cNvPr id="87049" name="WordArt 9"/>
          <p:cNvSpPr>
            <a:spLocks noChangeArrowheads="1" noChangeShapeType="1" noTextEdit="1"/>
          </p:cNvSpPr>
          <p:nvPr/>
        </p:nvSpPr>
        <p:spPr bwMode="auto">
          <a:xfrm>
            <a:off x="1476375" y="1052513"/>
            <a:ext cx="6067425" cy="2089150"/>
          </a:xfrm>
          <a:prstGeom prst="rect">
            <a:avLst/>
          </a:prstGeom>
        </p:spPr>
        <p:txBody>
          <a:bodyPr wrap="none" fromWordArt="1">
            <a:prstTxWarp prst="textFadeUp">
              <a:avLst>
                <a:gd name="adj" fmla="val 9991"/>
              </a:avLst>
            </a:prstTxWarp>
          </a:bodyPr>
          <a:lstStyle/>
          <a:p>
            <a:pPr algn="ctr"/>
            <a:r>
              <a:rPr lang="es-ES" sz="3600" kern="10">
                <a:ln w="12700">
                  <a:solidFill>
                    <a:srgbClr val="800000"/>
                  </a:solidFill>
                  <a:round/>
                  <a:headEnd/>
                  <a:tailEnd/>
                </a:ln>
                <a:solidFill>
                  <a:srgbClr val="FF0000"/>
                </a:solidFill>
                <a:effectLst>
                  <a:outerShdw dist="35921" dir="2700000" sy="50000" rotWithShape="0">
                    <a:srgbClr val="875B0D"/>
                  </a:outerShdw>
                </a:effectLst>
                <a:latin typeface="Arial Black"/>
              </a:rPr>
              <a:t>Reacciones</a:t>
            </a:r>
          </a:p>
          <a:p>
            <a:pPr algn="ctr"/>
            <a:r>
              <a:rPr lang="es-ES" sz="3600" kern="10">
                <a:ln w="12700">
                  <a:solidFill>
                    <a:srgbClr val="800000"/>
                  </a:solidFill>
                  <a:round/>
                  <a:headEnd/>
                  <a:tailEnd/>
                </a:ln>
                <a:solidFill>
                  <a:srgbClr val="FF0000"/>
                </a:solidFill>
                <a:effectLst>
                  <a:outerShdw dist="35921" dir="2700000" sy="50000" rotWithShape="0">
                    <a:srgbClr val="875B0D"/>
                  </a:outerShdw>
                </a:effectLst>
                <a:latin typeface="Arial Black"/>
              </a:rPr>
              <a:t>Adversas</a:t>
            </a:r>
          </a:p>
        </p:txBody>
      </p:sp>
      <p:pic>
        <p:nvPicPr>
          <p:cNvPr id="87051" name="Picture 11" descr="Verschillende soorten pillen"/>
          <p:cNvPicPr>
            <a:picLocks noChangeAspect="1" noChangeArrowheads="1"/>
          </p:cNvPicPr>
          <p:nvPr/>
        </p:nvPicPr>
        <p:blipFill>
          <a:blip r:embed="rId4"/>
          <a:srcRect/>
          <a:stretch>
            <a:fillRect/>
          </a:stretch>
        </p:blipFill>
        <p:spPr bwMode="auto">
          <a:xfrm>
            <a:off x="2843213" y="3789363"/>
            <a:ext cx="3529012" cy="2362200"/>
          </a:xfrm>
          <a:prstGeom prst="rect">
            <a:avLst/>
          </a:prstGeom>
          <a:noFill/>
          <a:ln w="76200" cmpd="tri">
            <a:solidFill>
              <a:srgbClr val="FF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87049"/>
                                        </p:tgtEl>
                                        <p:attrNameLst>
                                          <p:attrName>style.visibility</p:attrName>
                                        </p:attrNameLst>
                                      </p:cBhvr>
                                      <p:to>
                                        <p:strVal val="visible"/>
                                      </p:to>
                                    </p:set>
                                    <p:animEffect transition="in" filter="diamond(out)">
                                      <p:cBhvr>
                                        <p:cTn id="7" dur="1000"/>
                                        <p:tgtEl>
                                          <p:spTgt spid="87049"/>
                                        </p:tgtEl>
                                      </p:cBhvr>
                                    </p:animEffect>
                                  </p:childTnLst>
                                </p:cTn>
                              </p:par>
                            </p:childTnLst>
                          </p:cTn>
                        </p:par>
                        <p:par>
                          <p:cTn id="8" fill="hold">
                            <p:stCondLst>
                              <p:cond delay="1000"/>
                            </p:stCondLst>
                            <p:childTnLst>
                              <p:par>
                                <p:cTn id="9" presetID="4" presetClass="entr" presetSubtype="16" fill="hold" nodeType="afterEffect">
                                  <p:stCondLst>
                                    <p:cond delay="0"/>
                                  </p:stCondLst>
                                  <p:childTnLst>
                                    <p:set>
                                      <p:cBhvr>
                                        <p:cTn id="10" dur="1" fill="hold">
                                          <p:stCondLst>
                                            <p:cond delay="0"/>
                                          </p:stCondLst>
                                        </p:cTn>
                                        <p:tgtEl>
                                          <p:spTgt spid="87051"/>
                                        </p:tgtEl>
                                        <p:attrNameLst>
                                          <p:attrName>style.visibility</p:attrName>
                                        </p:attrNameLst>
                                      </p:cBhvr>
                                      <p:to>
                                        <p:strVal val="visible"/>
                                      </p:to>
                                    </p:set>
                                    <p:animEffect transition="in" filter="box(in)">
                                      <p:cBhvr>
                                        <p:cTn id="11" dur="500"/>
                                        <p:tgtEl>
                                          <p:spTgt spid="87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642910" y="642918"/>
            <a:ext cx="7772400" cy="1470025"/>
          </a:xfrm>
        </p:spPr>
        <p:txBody>
          <a:bodyPr/>
          <a:lstStyle/>
          <a:p>
            <a:r>
              <a:rPr lang="es-ES" sz="4000" dirty="0" smtClean="0">
                <a:latin typeface="Arial" pitchFamily="34" charset="0"/>
                <a:cs typeface="Arial" pitchFamily="34" charset="0"/>
              </a:rPr>
              <a:t>Papel de los lípidos en las ECV</a:t>
            </a:r>
            <a:endParaRPr lang="es-ES" sz="4000" dirty="0">
              <a:latin typeface="Arial" pitchFamily="34" charset="0"/>
              <a:cs typeface="Arial" pitchFamily="34" charset="0"/>
            </a:endParaRPr>
          </a:p>
        </p:txBody>
      </p:sp>
      <p:sp>
        <p:nvSpPr>
          <p:cNvPr id="6" name="5 Subtítulo"/>
          <p:cNvSpPr>
            <a:spLocks noGrp="1"/>
          </p:cNvSpPr>
          <p:nvPr>
            <p:ph type="subTitle" idx="1"/>
          </p:nvPr>
        </p:nvSpPr>
        <p:spPr>
          <a:xfrm>
            <a:off x="1357290" y="2285992"/>
            <a:ext cx="6400800" cy="1752600"/>
          </a:xfrm>
        </p:spPr>
        <p:txBody>
          <a:bodyPr>
            <a:noAutofit/>
          </a:bodyPr>
          <a:lstStyle/>
          <a:p>
            <a:pPr algn="just">
              <a:lnSpc>
                <a:spcPct val="150000"/>
              </a:lnSpc>
            </a:pPr>
            <a:r>
              <a:rPr lang="es-ES" sz="2400" dirty="0" smtClean="0">
                <a:solidFill>
                  <a:schemeClr val="tx1"/>
                </a:solidFill>
                <a:latin typeface="Arial" pitchFamily="34" charset="0"/>
                <a:cs typeface="Arial" pitchFamily="34" charset="0"/>
              </a:rPr>
              <a:t>Las alteraciones en el metabolismo de los lípidos específicamente cifras elevadas de LBD(lipoproteínas de baja densidad) o LDL-C  y cifras bajas de LAD(lipoproteínas de alta densidad) o HDL-C o ambas incrementan el riesgo de padecer de ECV(enfermedades cerebro vasculares).  </a:t>
            </a:r>
            <a:endParaRPr lang="es-ES" sz="2400"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pPr algn="just">
              <a:lnSpc>
                <a:spcPct val="170000"/>
              </a:lnSpc>
            </a:pPr>
            <a:r>
              <a:rPr lang="es-ES" sz="2400" dirty="0" smtClean="0">
                <a:latin typeface="Arial" pitchFamily="34" charset="0"/>
                <a:cs typeface="Arial" pitchFamily="34" charset="0"/>
              </a:rPr>
              <a:t>Leves y frecuentes: TGI( trastornos gastrointestinales), cefalea, </a:t>
            </a:r>
            <a:r>
              <a:rPr lang="es-ES" sz="2400" dirty="0" err="1" smtClean="0">
                <a:latin typeface="Arial" pitchFamily="34" charset="0"/>
                <a:cs typeface="Arial" pitchFamily="34" charset="0"/>
              </a:rPr>
              <a:t>rash</a:t>
            </a:r>
            <a:r>
              <a:rPr lang="es-ES" sz="2400" dirty="0" smtClean="0">
                <a:latin typeface="Arial" pitchFamily="34" charset="0"/>
                <a:cs typeface="Arial" pitchFamily="34" charset="0"/>
              </a:rPr>
              <a:t> en piel, somnolencia, vértigos, reacción de idiosincrasia que se caracteriza por dolor muscular, hinchazón y urticaria.</a:t>
            </a:r>
          </a:p>
          <a:p>
            <a:pPr algn="just">
              <a:lnSpc>
                <a:spcPct val="170000"/>
              </a:lnSpc>
            </a:pPr>
            <a:r>
              <a:rPr lang="es-ES" sz="2400" dirty="0" smtClean="0">
                <a:latin typeface="Arial" pitchFamily="34" charset="0"/>
                <a:cs typeface="Arial" pitchFamily="34" charset="0"/>
              </a:rPr>
              <a:t>Disfunción sexual.</a:t>
            </a:r>
          </a:p>
          <a:p>
            <a:pPr algn="just">
              <a:lnSpc>
                <a:spcPct val="170000"/>
              </a:lnSpc>
            </a:pPr>
            <a:r>
              <a:rPr lang="es-ES" sz="2400" dirty="0" smtClean="0">
                <a:latin typeface="Arial" pitchFamily="34" charset="0"/>
                <a:cs typeface="Arial" pitchFamily="34" charset="0"/>
              </a:rPr>
              <a:t>Neuropatía Periférica.</a:t>
            </a:r>
          </a:p>
          <a:p>
            <a:pPr algn="just">
              <a:lnSpc>
                <a:spcPct val="170000"/>
              </a:lnSpc>
              <a:buNone/>
            </a:pPr>
            <a:r>
              <a:rPr lang="es-ES" sz="2400" dirty="0" smtClean="0">
                <a:latin typeface="Arial" pitchFamily="34" charset="0"/>
                <a:cs typeface="Arial" pitchFamily="34" charset="0"/>
              </a:rPr>
              <a:t>   </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latin typeface="Arial" pitchFamily="34" charset="0"/>
                <a:cs typeface="Arial" pitchFamily="34" charset="0"/>
              </a:rPr>
              <a:t>Otras reacciones adversas.</a:t>
            </a:r>
            <a:endParaRPr lang="es-ES" dirty="0">
              <a:latin typeface="Arial" pitchFamily="34" charset="0"/>
              <a:cs typeface="Arial" pitchFamily="34" charset="0"/>
            </a:endParaRPr>
          </a:p>
        </p:txBody>
      </p:sp>
      <p:sp>
        <p:nvSpPr>
          <p:cNvPr id="3" name="2 Marcador de contenido"/>
          <p:cNvSpPr>
            <a:spLocks noGrp="1"/>
          </p:cNvSpPr>
          <p:nvPr>
            <p:ph idx="1"/>
          </p:nvPr>
        </p:nvSpPr>
        <p:spPr/>
        <p:txBody>
          <a:bodyPr>
            <a:normAutofit fontScale="92500" lnSpcReduction="10000"/>
          </a:bodyPr>
          <a:lstStyle/>
          <a:p>
            <a:r>
              <a:rPr lang="es-ES" sz="2400" b="1" dirty="0" smtClean="0">
                <a:latin typeface="Arial" pitchFamily="34" charset="0"/>
                <a:cs typeface="Arial" pitchFamily="34" charset="0"/>
              </a:rPr>
              <a:t>Menos frecuentes</a:t>
            </a:r>
            <a:r>
              <a:rPr lang="es-ES" sz="2400" dirty="0" smtClean="0">
                <a:latin typeface="Arial" pitchFamily="34" charset="0"/>
                <a:cs typeface="Arial" pitchFamily="34" charset="0"/>
              </a:rPr>
              <a:t>: </a:t>
            </a:r>
          </a:p>
          <a:p>
            <a:pPr algn="just">
              <a:lnSpc>
                <a:spcPct val="150000"/>
              </a:lnSpc>
              <a:buNone/>
            </a:pPr>
            <a:r>
              <a:rPr lang="es-ES" sz="2400" dirty="0" smtClean="0">
                <a:latin typeface="Arial" pitchFamily="34" charset="0"/>
                <a:cs typeface="Arial" pitchFamily="34" charset="0"/>
              </a:rPr>
              <a:t>    </a:t>
            </a:r>
            <a:r>
              <a:rPr lang="es-ES" sz="2400" dirty="0" err="1" smtClean="0">
                <a:latin typeface="Arial" pitchFamily="34" charset="0"/>
                <a:cs typeface="Arial" pitchFamily="34" charset="0"/>
              </a:rPr>
              <a:t>Hepatotoxicidad</a:t>
            </a:r>
            <a:r>
              <a:rPr lang="es-ES" sz="2400" dirty="0" smtClean="0">
                <a:latin typeface="Arial" pitchFamily="34" charset="0"/>
                <a:cs typeface="Arial" pitchFamily="34" charset="0"/>
              </a:rPr>
              <a:t> (Monitorear transaminasas e/6 y 12    semanas </a:t>
            </a:r>
            <a:r>
              <a:rPr lang="es-ES" sz="2400" smtClean="0">
                <a:latin typeface="Arial" pitchFamily="34" charset="0"/>
                <a:cs typeface="Arial" pitchFamily="34" charset="0"/>
              </a:rPr>
              <a:t>de tratamiento) </a:t>
            </a:r>
            <a:endParaRPr lang="es-ES" sz="2400" dirty="0" smtClean="0">
              <a:latin typeface="Arial" pitchFamily="34" charset="0"/>
              <a:cs typeface="Arial" pitchFamily="34" charset="0"/>
            </a:endParaRPr>
          </a:p>
          <a:p>
            <a:pPr algn="just">
              <a:lnSpc>
                <a:spcPct val="150000"/>
              </a:lnSpc>
              <a:buNone/>
            </a:pPr>
            <a:r>
              <a:rPr lang="es-ES" sz="2400" dirty="0" smtClean="0">
                <a:latin typeface="Arial" pitchFamily="34" charset="0"/>
                <a:cs typeface="Arial" pitchFamily="34" charset="0"/>
              </a:rPr>
              <a:t>    Miopatía </a:t>
            </a:r>
          </a:p>
          <a:p>
            <a:pPr algn="just">
              <a:lnSpc>
                <a:spcPct val="150000"/>
              </a:lnSpc>
              <a:buNone/>
            </a:pPr>
            <a:r>
              <a:rPr lang="es-ES" sz="2400" dirty="0" smtClean="0">
                <a:latin typeface="Arial" pitchFamily="34" charset="0"/>
                <a:cs typeface="Arial" pitchFamily="34" charset="0"/>
              </a:rPr>
              <a:t>    Teratogénesis</a:t>
            </a:r>
          </a:p>
          <a:p>
            <a:pPr algn="just">
              <a:lnSpc>
                <a:spcPct val="150000"/>
              </a:lnSpc>
              <a:buNone/>
            </a:pPr>
            <a:r>
              <a:rPr lang="es-ES" sz="2400" b="1" dirty="0" smtClean="0">
                <a:latin typeface="Arial" pitchFamily="34" charset="0"/>
                <a:cs typeface="Arial" pitchFamily="34" charset="0"/>
              </a:rPr>
              <a:t>    La preocupación inicial de que incrementan el cáncer, catarata y toxicidad del SNC no han podido ser sustentadas después de varios ensayos clínicos.  </a:t>
            </a:r>
          </a:p>
          <a:p>
            <a:pPr algn="just">
              <a:lnSpc>
                <a:spcPct val="150000"/>
              </a:lnSpc>
              <a:buNone/>
            </a:pPr>
            <a:r>
              <a:rPr lang="es-ES" sz="2400" dirty="0" smtClean="0">
                <a:latin typeface="Arial" pitchFamily="34" charset="0"/>
                <a:cs typeface="Arial" pitchFamily="34" charset="0"/>
              </a:rPr>
              <a:t>     </a:t>
            </a:r>
          </a:p>
          <a:p>
            <a:pPr algn="just">
              <a:lnSpc>
                <a:spcPct val="150000"/>
              </a:lnSpc>
            </a:pP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a:srcRect/>
          <a:stretch>
            <a:fillRect/>
          </a:stretch>
        </p:blipFill>
        <p:spPr bwMode="auto">
          <a:xfrm>
            <a:off x="250825" y="333375"/>
            <a:ext cx="1338263" cy="1366838"/>
          </a:xfrm>
          <a:prstGeom prst="rect">
            <a:avLst/>
          </a:prstGeom>
          <a:noFill/>
          <a:ln w="57150" cmpd="thickThin">
            <a:solidFill>
              <a:srgbClr val="FF0000"/>
            </a:solidFill>
            <a:miter lim="800000"/>
            <a:headEnd/>
            <a:tailEnd/>
          </a:ln>
        </p:spPr>
      </p:pic>
      <p:sp>
        <p:nvSpPr>
          <p:cNvPr id="97283" name="Line 3"/>
          <p:cNvSpPr>
            <a:spLocks noChangeShapeType="1"/>
          </p:cNvSpPr>
          <p:nvPr/>
        </p:nvSpPr>
        <p:spPr bwMode="auto">
          <a:xfrm>
            <a:off x="1600200" y="533400"/>
            <a:ext cx="7086600" cy="0"/>
          </a:xfrm>
          <a:prstGeom prst="line">
            <a:avLst/>
          </a:prstGeom>
          <a:noFill/>
          <a:ln w="76200" cmpd="tri">
            <a:solidFill>
              <a:schemeClr val="folHlink"/>
            </a:solidFill>
            <a:round/>
            <a:headEnd/>
            <a:tailEnd/>
          </a:ln>
          <a:effectLst/>
        </p:spPr>
        <p:txBody>
          <a:bodyPr/>
          <a:lstStyle/>
          <a:p>
            <a:pPr>
              <a:defRPr/>
            </a:pPr>
            <a:endParaRPr lang="es-ES"/>
          </a:p>
        </p:txBody>
      </p:sp>
      <p:sp>
        <p:nvSpPr>
          <p:cNvPr id="97284" name="Line 4"/>
          <p:cNvSpPr>
            <a:spLocks noChangeShapeType="1"/>
          </p:cNvSpPr>
          <p:nvPr/>
        </p:nvSpPr>
        <p:spPr bwMode="auto">
          <a:xfrm>
            <a:off x="457200" y="2362200"/>
            <a:ext cx="0" cy="4114800"/>
          </a:xfrm>
          <a:prstGeom prst="line">
            <a:avLst/>
          </a:prstGeom>
          <a:noFill/>
          <a:ln w="76200" cmpd="tri">
            <a:solidFill>
              <a:schemeClr val="folHlink"/>
            </a:solidFill>
            <a:round/>
            <a:headEnd/>
            <a:tailEnd/>
          </a:ln>
          <a:effectLst/>
        </p:spPr>
        <p:txBody>
          <a:bodyPr/>
          <a:lstStyle/>
          <a:p>
            <a:pPr>
              <a:defRPr/>
            </a:pPr>
            <a:endParaRPr lang="es-ES"/>
          </a:p>
        </p:txBody>
      </p:sp>
      <p:sp>
        <p:nvSpPr>
          <p:cNvPr id="97285" name="Line 5"/>
          <p:cNvSpPr>
            <a:spLocks noChangeShapeType="1"/>
          </p:cNvSpPr>
          <p:nvPr/>
        </p:nvSpPr>
        <p:spPr bwMode="auto">
          <a:xfrm>
            <a:off x="457200" y="6477000"/>
            <a:ext cx="8229600" cy="0"/>
          </a:xfrm>
          <a:prstGeom prst="line">
            <a:avLst/>
          </a:prstGeom>
          <a:noFill/>
          <a:ln w="76200" cmpd="tri">
            <a:solidFill>
              <a:schemeClr val="folHlink"/>
            </a:solidFill>
            <a:round/>
            <a:headEnd/>
            <a:tailEnd/>
          </a:ln>
          <a:effectLst/>
        </p:spPr>
        <p:txBody>
          <a:bodyPr/>
          <a:lstStyle/>
          <a:p>
            <a:pPr>
              <a:defRPr/>
            </a:pPr>
            <a:endParaRPr lang="es-ES"/>
          </a:p>
        </p:txBody>
      </p:sp>
      <p:sp>
        <p:nvSpPr>
          <p:cNvPr id="97286" name="Line 6"/>
          <p:cNvSpPr>
            <a:spLocks noChangeShapeType="1"/>
          </p:cNvSpPr>
          <p:nvPr/>
        </p:nvSpPr>
        <p:spPr bwMode="auto">
          <a:xfrm flipV="1">
            <a:off x="8686800" y="533400"/>
            <a:ext cx="0" cy="5943600"/>
          </a:xfrm>
          <a:prstGeom prst="line">
            <a:avLst/>
          </a:prstGeom>
          <a:noFill/>
          <a:ln w="76200" cmpd="tri">
            <a:solidFill>
              <a:schemeClr val="folHlink"/>
            </a:solidFill>
            <a:round/>
            <a:headEnd/>
            <a:tailEnd/>
          </a:ln>
          <a:effectLst/>
        </p:spPr>
        <p:txBody>
          <a:bodyPr/>
          <a:lstStyle/>
          <a:p>
            <a:pPr>
              <a:defRPr/>
            </a:pPr>
            <a:endParaRPr lang="es-ES"/>
          </a:p>
        </p:txBody>
      </p:sp>
      <p:sp>
        <p:nvSpPr>
          <p:cNvPr id="23559" name="Text Box 7"/>
          <p:cNvSpPr txBox="1">
            <a:spLocks noChangeArrowheads="1"/>
          </p:cNvSpPr>
          <p:nvPr/>
        </p:nvSpPr>
        <p:spPr bwMode="auto">
          <a:xfrm>
            <a:off x="4724400" y="1828800"/>
            <a:ext cx="1804988" cy="519113"/>
          </a:xfrm>
          <a:prstGeom prst="rect">
            <a:avLst/>
          </a:prstGeom>
          <a:noFill/>
          <a:ln w="9525">
            <a:noFill/>
            <a:miter lim="800000"/>
            <a:headEnd/>
            <a:tailEnd/>
          </a:ln>
        </p:spPr>
        <p:txBody>
          <a:bodyPr>
            <a:spAutoFit/>
          </a:bodyPr>
          <a:lstStyle/>
          <a:p>
            <a:r>
              <a:rPr lang="es-ES_tradnl" sz="2800" b="1">
                <a:solidFill>
                  <a:schemeClr val="hlink"/>
                </a:solidFill>
                <a:effectLst/>
                <a:latin typeface="Arial" pitchFamily="34" charset="0"/>
              </a:rPr>
              <a:t>      </a:t>
            </a:r>
            <a:endParaRPr lang="es-ES" sz="2800" b="1">
              <a:solidFill>
                <a:schemeClr val="hlink"/>
              </a:solidFill>
              <a:effectLst/>
              <a:latin typeface="Arial" pitchFamily="34" charset="0"/>
            </a:endParaRPr>
          </a:p>
        </p:txBody>
      </p:sp>
      <p:sp>
        <p:nvSpPr>
          <p:cNvPr id="23560" name="Text Box 8"/>
          <p:cNvSpPr txBox="1">
            <a:spLocks noChangeArrowheads="1"/>
          </p:cNvSpPr>
          <p:nvPr/>
        </p:nvSpPr>
        <p:spPr bwMode="auto">
          <a:xfrm>
            <a:off x="669925" y="2362200"/>
            <a:ext cx="2606675" cy="519113"/>
          </a:xfrm>
          <a:prstGeom prst="rect">
            <a:avLst/>
          </a:prstGeom>
          <a:noFill/>
          <a:ln w="9525">
            <a:noFill/>
            <a:miter lim="800000"/>
            <a:headEnd/>
            <a:tailEnd/>
          </a:ln>
        </p:spPr>
        <p:txBody>
          <a:bodyPr>
            <a:spAutoFit/>
          </a:bodyPr>
          <a:lstStyle/>
          <a:p>
            <a:r>
              <a:rPr lang="es-ES_tradnl" sz="2800" b="1">
                <a:solidFill>
                  <a:schemeClr val="hlink"/>
                </a:solidFill>
                <a:effectLst/>
              </a:rPr>
              <a:t>  </a:t>
            </a:r>
            <a:endParaRPr lang="es-ES" sz="2800" b="1">
              <a:solidFill>
                <a:schemeClr val="hlink"/>
              </a:solidFill>
              <a:effectLst/>
            </a:endParaRPr>
          </a:p>
        </p:txBody>
      </p:sp>
      <p:sp>
        <p:nvSpPr>
          <p:cNvPr id="97301" name="Rectangle 21"/>
          <p:cNvSpPr>
            <a:spLocks noGrp="1" noChangeArrowheads="1"/>
          </p:cNvSpPr>
          <p:nvPr>
            <p:ph type="title"/>
          </p:nvPr>
        </p:nvSpPr>
        <p:spPr>
          <a:xfrm>
            <a:off x="685800" y="333375"/>
            <a:ext cx="7772400" cy="1143000"/>
          </a:xfrm>
        </p:spPr>
        <p:txBody>
          <a:bodyPr/>
          <a:lstStyle/>
          <a:p>
            <a:pPr eaLnBrk="1" hangingPunct="1">
              <a:defRPr/>
            </a:pPr>
            <a:r>
              <a:rPr lang="es-ES" b="1" smtClean="0">
                <a:solidFill>
                  <a:srgbClr val="FF0000"/>
                </a:solidFill>
                <a:effectLst>
                  <a:outerShdw blurRad="38100" dist="38100" dir="2700000" algn="tl">
                    <a:srgbClr val="000000"/>
                  </a:outerShdw>
                </a:effectLst>
              </a:rPr>
              <a:t>Rabdomiolisis</a:t>
            </a:r>
          </a:p>
        </p:txBody>
      </p:sp>
      <p:sp>
        <p:nvSpPr>
          <p:cNvPr id="97308" name="Rectangle 28"/>
          <p:cNvSpPr>
            <a:spLocks noGrp="1" noChangeArrowheads="1"/>
          </p:cNvSpPr>
          <p:nvPr>
            <p:ph type="body" sz="half" idx="1"/>
          </p:nvPr>
        </p:nvSpPr>
        <p:spPr>
          <a:xfrm>
            <a:off x="539750" y="1916113"/>
            <a:ext cx="4103688" cy="4473575"/>
          </a:xfrm>
        </p:spPr>
        <p:txBody>
          <a:bodyPr>
            <a:normAutofit lnSpcReduction="10000"/>
          </a:bodyPr>
          <a:lstStyle/>
          <a:p>
            <a:pPr eaLnBrk="1" hangingPunct="1">
              <a:spcBef>
                <a:spcPct val="0"/>
              </a:spcBef>
              <a:buFontTx/>
              <a:buNone/>
              <a:defRPr/>
            </a:pPr>
            <a:r>
              <a:rPr lang="es-ES" sz="2400" b="1" u="sng" smtClean="0"/>
              <a:t>Destrucción de los miocitos</a:t>
            </a:r>
            <a:r>
              <a:rPr lang="es-ES" sz="2400" u="sng" smtClean="0"/>
              <a:t>:</a:t>
            </a:r>
          </a:p>
          <a:p>
            <a:pPr eaLnBrk="1" hangingPunct="1">
              <a:spcBef>
                <a:spcPct val="0"/>
              </a:spcBef>
              <a:defRPr/>
            </a:pPr>
            <a:r>
              <a:rPr lang="es-ES" sz="2400" smtClean="0"/>
              <a:t>mioglobinemia </a:t>
            </a:r>
          </a:p>
          <a:p>
            <a:pPr eaLnBrk="1" hangingPunct="1">
              <a:spcBef>
                <a:spcPct val="0"/>
              </a:spcBef>
              <a:defRPr/>
            </a:pPr>
            <a:r>
              <a:rPr lang="es-ES" sz="2400" smtClean="0"/>
              <a:t>mioglobinuria</a:t>
            </a:r>
          </a:p>
          <a:p>
            <a:pPr eaLnBrk="1" hangingPunct="1">
              <a:spcBef>
                <a:spcPct val="0"/>
              </a:spcBef>
              <a:defRPr/>
            </a:pPr>
            <a:r>
              <a:rPr lang="es-ES" sz="2400" smtClean="0"/>
              <a:t>aumento de la CK (10 veces) </a:t>
            </a:r>
          </a:p>
          <a:p>
            <a:pPr eaLnBrk="1" hangingPunct="1">
              <a:spcBef>
                <a:spcPct val="0"/>
              </a:spcBef>
              <a:buFontTx/>
              <a:buNone/>
              <a:defRPr/>
            </a:pPr>
            <a:endParaRPr lang="es-ES" sz="2400" u="sng" smtClean="0">
              <a:solidFill>
                <a:schemeClr val="accent2"/>
              </a:solidFill>
              <a:effectLst>
                <a:outerShdw blurRad="38100" dist="38100" dir="2700000" algn="tl">
                  <a:srgbClr val="000000"/>
                </a:outerShdw>
              </a:effectLst>
            </a:endParaRPr>
          </a:p>
          <a:p>
            <a:pPr eaLnBrk="1" hangingPunct="1">
              <a:spcBef>
                <a:spcPct val="0"/>
              </a:spcBef>
              <a:buFontTx/>
              <a:buNone/>
              <a:defRPr/>
            </a:pPr>
            <a:r>
              <a:rPr lang="es-ES" sz="2400" u="sng" smtClean="0">
                <a:solidFill>
                  <a:schemeClr val="accent2"/>
                </a:solidFill>
                <a:effectLst>
                  <a:outerShdw blurRad="38100" dist="38100" dir="2700000" algn="tl">
                    <a:srgbClr val="000000"/>
                  </a:outerShdw>
                </a:effectLst>
              </a:rPr>
              <a:t>Consecuencias:</a:t>
            </a:r>
            <a:r>
              <a:rPr lang="es-ES" sz="2400" smtClean="0">
                <a:effectLst>
                  <a:outerShdw blurRad="38100" dist="38100" dir="2700000" algn="tl">
                    <a:srgbClr val="FFFFFF"/>
                  </a:outerShdw>
                </a:effectLst>
              </a:rPr>
              <a:t> </a:t>
            </a:r>
          </a:p>
          <a:p>
            <a:pPr eaLnBrk="1" hangingPunct="1">
              <a:spcBef>
                <a:spcPct val="0"/>
              </a:spcBef>
              <a:defRPr/>
            </a:pPr>
            <a:r>
              <a:rPr lang="es-ES" sz="2400" smtClean="0">
                <a:effectLst>
                  <a:outerShdw blurRad="38100" dist="38100" dir="2700000" algn="tl">
                    <a:srgbClr val="FFFFFF"/>
                  </a:outerShdw>
                </a:effectLst>
              </a:rPr>
              <a:t>hiperkalemia</a:t>
            </a:r>
          </a:p>
          <a:p>
            <a:pPr eaLnBrk="1" hangingPunct="1">
              <a:spcBef>
                <a:spcPct val="0"/>
              </a:spcBef>
              <a:defRPr/>
            </a:pPr>
            <a:r>
              <a:rPr lang="es-ES" sz="2400" smtClean="0">
                <a:effectLst>
                  <a:outerShdw blurRad="38100" dist="38100" dir="2700000" algn="tl">
                    <a:srgbClr val="FFFFFF"/>
                  </a:outerShdw>
                </a:effectLst>
              </a:rPr>
              <a:t>hiperuricemia</a:t>
            </a:r>
          </a:p>
          <a:p>
            <a:pPr eaLnBrk="1" hangingPunct="1">
              <a:spcBef>
                <a:spcPct val="0"/>
              </a:spcBef>
              <a:defRPr/>
            </a:pPr>
            <a:r>
              <a:rPr lang="es-ES" sz="2400" smtClean="0">
                <a:effectLst>
                  <a:outerShdw blurRad="38100" dist="38100" dir="2700000" algn="tl">
                    <a:srgbClr val="FFFFFF"/>
                  </a:outerShdw>
                </a:effectLst>
              </a:rPr>
              <a:t>acidosis metabólica</a:t>
            </a:r>
          </a:p>
          <a:p>
            <a:pPr eaLnBrk="1" hangingPunct="1">
              <a:spcBef>
                <a:spcPct val="0"/>
              </a:spcBef>
              <a:defRPr/>
            </a:pPr>
            <a:r>
              <a:rPr lang="es-ES" sz="2400" smtClean="0">
                <a:effectLst>
                  <a:outerShdw blurRad="38100" dist="38100" dir="2700000" algn="tl">
                    <a:srgbClr val="FFFFFF"/>
                  </a:outerShdw>
                </a:effectLst>
              </a:rPr>
              <a:t>miocardiopatía</a:t>
            </a:r>
          </a:p>
          <a:p>
            <a:pPr eaLnBrk="1" hangingPunct="1">
              <a:spcBef>
                <a:spcPct val="0"/>
              </a:spcBef>
              <a:defRPr/>
            </a:pPr>
            <a:r>
              <a:rPr lang="es-ES" sz="2400" smtClean="0">
                <a:effectLst>
                  <a:outerShdw blurRad="38100" dist="38100" dir="2700000" algn="tl">
                    <a:srgbClr val="FFFFFF"/>
                  </a:outerShdw>
                </a:effectLst>
              </a:rPr>
              <a:t>insuficiencia respiratoria y renal.</a:t>
            </a:r>
            <a:r>
              <a:rPr lang="es-ES" sz="2000" smtClean="0"/>
              <a:t> </a:t>
            </a:r>
            <a:endParaRPr lang="es-ES" sz="2000" smtClean="0">
              <a:effectLst>
                <a:outerShdw blurRad="38100" dist="38100" dir="2700000" algn="tl">
                  <a:srgbClr val="FFFFFF"/>
                </a:outerShdw>
              </a:effectLst>
            </a:endParaRPr>
          </a:p>
          <a:p>
            <a:pPr eaLnBrk="1" hangingPunct="1">
              <a:defRPr/>
            </a:pPr>
            <a:endParaRPr lang="es-ES" sz="2000" smtClean="0"/>
          </a:p>
        </p:txBody>
      </p:sp>
      <p:pic>
        <p:nvPicPr>
          <p:cNvPr id="23563" name="Picture 31" descr="Figura 1"/>
          <p:cNvPicPr>
            <a:picLocks noGrp="1" noChangeAspect="1" noChangeArrowheads="1"/>
          </p:cNvPicPr>
          <p:nvPr>
            <p:ph sz="quarter" idx="2"/>
          </p:nvPr>
        </p:nvPicPr>
        <p:blipFill>
          <a:blip r:embed="rId4"/>
          <a:srcRect/>
          <a:stretch>
            <a:fillRect/>
          </a:stretch>
        </p:blipFill>
        <p:spPr>
          <a:xfrm>
            <a:off x="4932363" y="1341438"/>
            <a:ext cx="3024187" cy="2794000"/>
          </a:xfrm>
          <a:noFill/>
          <a:ln w="57150" cmpd="thickThin">
            <a:solidFill>
              <a:srgbClr val="FF0000"/>
            </a:solidFill>
          </a:ln>
        </p:spPr>
      </p:pic>
      <p:pic>
        <p:nvPicPr>
          <p:cNvPr id="23564" name="Picture 32" descr="Figura 2"/>
          <p:cNvPicPr>
            <a:picLocks noGrp="1" noChangeAspect="1" noChangeArrowheads="1"/>
          </p:cNvPicPr>
          <p:nvPr>
            <p:ph sz="quarter" idx="3"/>
          </p:nvPr>
        </p:nvPicPr>
        <p:blipFill>
          <a:blip r:embed="rId5"/>
          <a:srcRect/>
          <a:stretch>
            <a:fillRect/>
          </a:stretch>
        </p:blipFill>
        <p:spPr>
          <a:xfrm>
            <a:off x="5148263" y="4470400"/>
            <a:ext cx="2592387" cy="1838325"/>
          </a:xfrm>
          <a:noFill/>
          <a:ln w="57150" cmpd="thickThin">
            <a:solidFill>
              <a:srgbClr val="FF0000"/>
            </a:solidFill>
          </a:ln>
        </p:spPr>
      </p:pic>
    </p:spTree>
  </p:cSld>
  <p:clrMapOvr>
    <a:masterClrMapping/>
  </p:clrMapOvr>
  <p:transition spd="med">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642918"/>
            <a:ext cx="8229600" cy="1143000"/>
          </a:xfrm>
        </p:spPr>
        <p:txBody>
          <a:bodyPr>
            <a:normAutofit/>
          </a:bodyPr>
          <a:lstStyle/>
          <a:p>
            <a:r>
              <a:rPr lang="es-ES" sz="4000" dirty="0" smtClean="0">
                <a:latin typeface="Arial" pitchFamily="34" charset="0"/>
                <a:cs typeface="Arial" pitchFamily="34" charset="0"/>
              </a:rPr>
              <a:t>Importante conocer</a:t>
            </a:r>
            <a:endParaRPr lang="es-ES" sz="4000" dirty="0">
              <a:latin typeface="Arial" pitchFamily="34" charset="0"/>
              <a:cs typeface="Arial" pitchFamily="34" charset="0"/>
            </a:endParaRPr>
          </a:p>
        </p:txBody>
      </p:sp>
      <p:sp>
        <p:nvSpPr>
          <p:cNvPr id="3" name="2 Marcador de contenido"/>
          <p:cNvSpPr>
            <a:spLocks noGrp="1"/>
          </p:cNvSpPr>
          <p:nvPr>
            <p:ph idx="1"/>
          </p:nvPr>
        </p:nvSpPr>
        <p:spPr>
          <a:xfrm>
            <a:off x="428596" y="2332037"/>
            <a:ext cx="8229600" cy="4525963"/>
          </a:xfrm>
        </p:spPr>
        <p:txBody>
          <a:bodyPr>
            <a:normAutofit/>
          </a:bodyPr>
          <a:lstStyle/>
          <a:p>
            <a:pPr algn="just">
              <a:lnSpc>
                <a:spcPct val="150000"/>
              </a:lnSpc>
            </a:pPr>
            <a:r>
              <a:rPr lang="es-ES" sz="2400" dirty="0" smtClean="0">
                <a:latin typeface="Arial" pitchFamily="34" charset="0"/>
                <a:cs typeface="Arial" pitchFamily="34" charset="0"/>
              </a:rPr>
              <a:t>Fue retirado del mercado la </a:t>
            </a:r>
            <a:r>
              <a:rPr lang="es-ES" sz="2400" dirty="0" err="1" smtClean="0">
                <a:latin typeface="Arial" pitchFamily="34" charset="0"/>
                <a:cs typeface="Arial" pitchFamily="34" charset="0"/>
              </a:rPr>
              <a:t>estatina</a:t>
            </a:r>
            <a:r>
              <a:rPr lang="es-ES" sz="2400" dirty="0" smtClean="0">
                <a:latin typeface="Arial" pitchFamily="34" charset="0"/>
                <a:cs typeface="Arial" pitchFamily="34" charset="0"/>
              </a:rPr>
              <a:t> conocida como </a:t>
            </a:r>
            <a:r>
              <a:rPr lang="es-ES" sz="2400" b="1" dirty="0" err="1" smtClean="0">
                <a:latin typeface="Arial" pitchFamily="34" charset="0"/>
                <a:cs typeface="Arial" pitchFamily="34" charset="0"/>
              </a:rPr>
              <a:t>Lipobay</a:t>
            </a:r>
            <a:r>
              <a:rPr lang="es-ES" sz="2400" b="1" dirty="0" smtClean="0">
                <a:latin typeface="Arial" pitchFamily="34" charset="0"/>
                <a:cs typeface="Arial" pitchFamily="34" charset="0"/>
              </a:rPr>
              <a:t> (</a:t>
            </a:r>
            <a:r>
              <a:rPr lang="es-ES" sz="2400" b="1" dirty="0" err="1" smtClean="0">
                <a:latin typeface="Arial" pitchFamily="34" charset="0"/>
                <a:cs typeface="Arial" pitchFamily="34" charset="0"/>
              </a:rPr>
              <a:t>cerivastatina</a:t>
            </a:r>
            <a:r>
              <a:rPr lang="es-ES" sz="2400" b="1" dirty="0" smtClean="0">
                <a:latin typeface="Arial" pitchFamily="34" charset="0"/>
                <a:cs typeface="Arial" pitchFamily="34" charset="0"/>
              </a:rPr>
              <a:t>) </a:t>
            </a:r>
            <a:r>
              <a:rPr lang="es-ES" sz="2400" dirty="0" smtClean="0">
                <a:latin typeface="Arial" pitchFamily="34" charset="0"/>
                <a:cs typeface="Arial" pitchFamily="34" charset="0"/>
              </a:rPr>
              <a:t>después de un Ensayo Clínico donde se vincularon 50 muertes con este fármaco.</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Interacciones Medicamentosas</a:t>
            </a:r>
            <a:endParaRPr lang="es-ES" dirty="0"/>
          </a:p>
        </p:txBody>
      </p:sp>
      <p:sp>
        <p:nvSpPr>
          <p:cNvPr id="3" name="2 Marcador de contenido"/>
          <p:cNvSpPr>
            <a:spLocks noGrp="1"/>
          </p:cNvSpPr>
          <p:nvPr>
            <p:ph idx="1"/>
          </p:nvPr>
        </p:nvSpPr>
        <p:spPr/>
        <p:txBody>
          <a:bodyPr>
            <a:normAutofit/>
          </a:bodyPr>
          <a:lstStyle/>
          <a:p>
            <a:pPr algn="just">
              <a:lnSpc>
                <a:spcPct val="150000"/>
              </a:lnSpc>
            </a:pPr>
            <a:r>
              <a:rPr lang="es-ES" sz="2400" dirty="0" smtClean="0">
                <a:latin typeface="Arial" pitchFamily="34" charset="0"/>
                <a:cs typeface="Arial" pitchFamily="34" charset="0"/>
              </a:rPr>
              <a:t>La </a:t>
            </a:r>
            <a:r>
              <a:rPr lang="es-ES" sz="2400" dirty="0" err="1" smtClean="0">
                <a:latin typeface="Arial" pitchFamily="34" charset="0"/>
                <a:cs typeface="Arial" pitchFamily="34" charset="0"/>
              </a:rPr>
              <a:t>eritromicina</a:t>
            </a:r>
            <a:r>
              <a:rPr lang="es-ES" sz="2400" dirty="0" smtClean="0">
                <a:latin typeface="Arial" pitchFamily="34" charset="0"/>
                <a:cs typeface="Arial" pitchFamily="34" charset="0"/>
              </a:rPr>
              <a:t>, el </a:t>
            </a:r>
            <a:r>
              <a:rPr lang="es-ES" sz="2400" dirty="0" err="1" smtClean="0">
                <a:latin typeface="Arial" pitchFamily="34" charset="0"/>
                <a:cs typeface="Arial" pitchFamily="34" charset="0"/>
              </a:rPr>
              <a:t>itraconazol</a:t>
            </a:r>
            <a:r>
              <a:rPr lang="es-ES" sz="2400" dirty="0" smtClean="0">
                <a:latin typeface="Arial" pitchFamily="34" charset="0"/>
                <a:cs typeface="Arial" pitchFamily="34" charset="0"/>
              </a:rPr>
              <a:t>, la </a:t>
            </a:r>
            <a:r>
              <a:rPr lang="es-ES" sz="2400" dirty="0" err="1" smtClean="0">
                <a:latin typeface="Arial" pitchFamily="34" charset="0"/>
                <a:cs typeface="Arial" pitchFamily="34" charset="0"/>
              </a:rPr>
              <a:t>ciclosporina</a:t>
            </a:r>
            <a:r>
              <a:rPr lang="es-ES" sz="2400" dirty="0" smtClean="0">
                <a:latin typeface="Arial" pitchFamily="34" charset="0"/>
                <a:cs typeface="Arial" pitchFamily="34" charset="0"/>
              </a:rPr>
              <a:t>, el jugo de toronja, inhiben las enzimas </a:t>
            </a:r>
            <a:r>
              <a:rPr lang="es-ES" sz="2400" dirty="0" err="1" smtClean="0">
                <a:latin typeface="Arial" pitchFamily="34" charset="0"/>
                <a:cs typeface="Arial" pitchFamily="34" charset="0"/>
              </a:rPr>
              <a:t>microsomales</a:t>
            </a:r>
            <a:r>
              <a:rPr lang="es-ES" sz="2400" dirty="0" smtClean="0">
                <a:latin typeface="Arial" pitchFamily="34" charset="0"/>
                <a:cs typeface="Arial" pitchFamily="34" charset="0"/>
              </a:rPr>
              <a:t> hepáticas que </a:t>
            </a:r>
            <a:r>
              <a:rPr lang="es-ES" sz="2400" dirty="0" err="1" smtClean="0">
                <a:latin typeface="Arial" pitchFamily="34" charset="0"/>
                <a:cs typeface="Arial" pitchFamily="34" charset="0"/>
              </a:rPr>
              <a:t>biotransforman</a:t>
            </a:r>
            <a:r>
              <a:rPr lang="es-ES" sz="2400" dirty="0" smtClean="0">
                <a:latin typeface="Arial" pitchFamily="34" charset="0"/>
                <a:cs typeface="Arial" pitchFamily="34" charset="0"/>
              </a:rPr>
              <a:t> a las </a:t>
            </a:r>
            <a:r>
              <a:rPr lang="es-ES" sz="2400" dirty="0" err="1" smtClean="0">
                <a:latin typeface="Arial" pitchFamily="34" charset="0"/>
                <a:cs typeface="Arial" pitchFamily="34" charset="0"/>
              </a:rPr>
              <a:t>estatinas</a:t>
            </a:r>
            <a:r>
              <a:rPr lang="es-ES" sz="2400" dirty="0" smtClean="0">
                <a:latin typeface="Arial" pitchFamily="34" charset="0"/>
                <a:cs typeface="Arial" pitchFamily="34" charset="0"/>
              </a:rPr>
              <a:t> y por tanto aumentan sus concentraciones en sangre lo cuál aumenta su toxicidad principalmente miopatías.</a:t>
            </a:r>
          </a:p>
          <a:p>
            <a:pPr algn="just">
              <a:lnSpc>
                <a:spcPct val="150000"/>
              </a:lnSpc>
            </a:pPr>
            <a:r>
              <a:rPr lang="es-ES" sz="2400" dirty="0" smtClean="0">
                <a:latin typeface="Arial" pitchFamily="34" charset="0"/>
                <a:cs typeface="Arial" pitchFamily="34" charset="0"/>
              </a:rPr>
              <a:t>Las </a:t>
            </a:r>
            <a:r>
              <a:rPr lang="es-ES" sz="2400" dirty="0" err="1" smtClean="0">
                <a:latin typeface="Arial" pitchFamily="34" charset="0"/>
                <a:cs typeface="Arial" pitchFamily="34" charset="0"/>
              </a:rPr>
              <a:t>estatinas</a:t>
            </a:r>
            <a:r>
              <a:rPr lang="es-ES" sz="2400" dirty="0" smtClean="0">
                <a:latin typeface="Arial" pitchFamily="34" charset="0"/>
                <a:cs typeface="Arial" pitchFamily="34" charset="0"/>
              </a:rPr>
              <a:t> + </a:t>
            </a:r>
            <a:r>
              <a:rPr lang="es-ES" sz="2400" dirty="0" err="1" smtClean="0">
                <a:latin typeface="Arial" pitchFamily="34" charset="0"/>
                <a:cs typeface="Arial" pitchFamily="34" charset="0"/>
              </a:rPr>
              <a:t>warfarina</a:t>
            </a:r>
            <a:r>
              <a:rPr lang="es-ES" sz="2400" dirty="0" smtClean="0">
                <a:latin typeface="Arial" pitchFamily="34" charset="0"/>
                <a:cs typeface="Arial" pitchFamily="34" charset="0"/>
              </a:rPr>
              <a:t> = ↑ tiempo protrombina.</a:t>
            </a:r>
          </a:p>
          <a:p>
            <a:pPr algn="just">
              <a:lnSpc>
                <a:spcPct val="150000"/>
              </a:lnSpc>
            </a:pPr>
            <a:r>
              <a:rPr lang="es-ES" sz="2400" dirty="0" err="1" smtClean="0">
                <a:latin typeface="Arial" pitchFamily="34" charset="0"/>
                <a:cs typeface="Arial" pitchFamily="34" charset="0"/>
              </a:rPr>
              <a:t>Estatinas</a:t>
            </a:r>
            <a:r>
              <a:rPr lang="es-ES" sz="2400" dirty="0" smtClean="0">
                <a:latin typeface="Arial" pitchFamily="34" charset="0"/>
                <a:cs typeface="Arial" pitchFamily="34" charset="0"/>
              </a:rPr>
              <a:t> + </a:t>
            </a:r>
            <a:r>
              <a:rPr lang="es-ES" sz="2400" dirty="0" err="1" smtClean="0">
                <a:latin typeface="Arial" pitchFamily="34" charset="0"/>
                <a:cs typeface="Arial" pitchFamily="34" charset="0"/>
              </a:rPr>
              <a:t>digoxina</a:t>
            </a:r>
            <a:r>
              <a:rPr lang="es-ES" sz="2400" dirty="0" smtClean="0">
                <a:latin typeface="Arial" pitchFamily="34" charset="0"/>
                <a:cs typeface="Arial" pitchFamily="34" charset="0"/>
              </a:rPr>
              <a:t> = ↑ </a:t>
            </a:r>
            <a:r>
              <a:rPr lang="es-ES" sz="2400" dirty="0" err="1" smtClean="0">
                <a:latin typeface="Arial" pitchFamily="34" charset="0"/>
                <a:cs typeface="Arial" pitchFamily="34" charset="0"/>
              </a:rPr>
              <a:t>digoxina</a:t>
            </a:r>
            <a:r>
              <a:rPr lang="es-ES" sz="2400" dirty="0" smtClean="0">
                <a:latin typeface="Arial" pitchFamily="34" charset="0"/>
                <a:cs typeface="Arial" pitchFamily="34" charset="0"/>
              </a:rPr>
              <a:t>   </a:t>
            </a:r>
          </a:p>
          <a:p>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3"/>
          <a:srcRect/>
          <a:stretch>
            <a:fillRect/>
          </a:stretch>
        </p:blipFill>
        <p:spPr bwMode="auto">
          <a:xfrm>
            <a:off x="250825" y="333375"/>
            <a:ext cx="1338263" cy="2028825"/>
          </a:xfrm>
          <a:prstGeom prst="rect">
            <a:avLst/>
          </a:prstGeom>
          <a:noFill/>
          <a:ln w="57150" cmpd="thickThin">
            <a:solidFill>
              <a:srgbClr val="FF0000"/>
            </a:solidFill>
            <a:miter lim="800000"/>
            <a:headEnd/>
            <a:tailEnd/>
          </a:ln>
        </p:spPr>
      </p:pic>
      <p:sp>
        <p:nvSpPr>
          <p:cNvPr id="102403" name="Line 3"/>
          <p:cNvSpPr>
            <a:spLocks noChangeShapeType="1"/>
          </p:cNvSpPr>
          <p:nvPr/>
        </p:nvSpPr>
        <p:spPr bwMode="auto">
          <a:xfrm>
            <a:off x="1600200" y="533400"/>
            <a:ext cx="7086600" cy="0"/>
          </a:xfrm>
          <a:prstGeom prst="line">
            <a:avLst/>
          </a:prstGeom>
          <a:noFill/>
          <a:ln w="76200" cmpd="tri">
            <a:solidFill>
              <a:schemeClr val="folHlink"/>
            </a:solidFill>
            <a:round/>
            <a:headEnd/>
            <a:tailEnd/>
          </a:ln>
          <a:effectLst/>
        </p:spPr>
        <p:txBody>
          <a:bodyPr/>
          <a:lstStyle/>
          <a:p>
            <a:pPr>
              <a:defRPr/>
            </a:pPr>
            <a:endParaRPr lang="es-ES"/>
          </a:p>
        </p:txBody>
      </p:sp>
      <p:sp>
        <p:nvSpPr>
          <p:cNvPr id="102404" name="Line 4"/>
          <p:cNvSpPr>
            <a:spLocks noChangeShapeType="1"/>
          </p:cNvSpPr>
          <p:nvPr/>
        </p:nvSpPr>
        <p:spPr bwMode="auto">
          <a:xfrm>
            <a:off x="457200" y="2362200"/>
            <a:ext cx="0" cy="4114800"/>
          </a:xfrm>
          <a:prstGeom prst="line">
            <a:avLst/>
          </a:prstGeom>
          <a:noFill/>
          <a:ln w="76200" cmpd="tri">
            <a:solidFill>
              <a:schemeClr val="folHlink"/>
            </a:solidFill>
            <a:round/>
            <a:headEnd/>
            <a:tailEnd/>
          </a:ln>
          <a:effectLst/>
        </p:spPr>
        <p:txBody>
          <a:bodyPr/>
          <a:lstStyle/>
          <a:p>
            <a:pPr>
              <a:defRPr/>
            </a:pPr>
            <a:endParaRPr lang="es-ES"/>
          </a:p>
        </p:txBody>
      </p:sp>
      <p:sp>
        <p:nvSpPr>
          <p:cNvPr id="102405" name="Line 5"/>
          <p:cNvSpPr>
            <a:spLocks noChangeShapeType="1"/>
          </p:cNvSpPr>
          <p:nvPr/>
        </p:nvSpPr>
        <p:spPr bwMode="auto">
          <a:xfrm>
            <a:off x="457200" y="6477000"/>
            <a:ext cx="8229600" cy="0"/>
          </a:xfrm>
          <a:prstGeom prst="line">
            <a:avLst/>
          </a:prstGeom>
          <a:noFill/>
          <a:ln w="76200" cmpd="tri">
            <a:solidFill>
              <a:schemeClr val="folHlink"/>
            </a:solidFill>
            <a:round/>
            <a:headEnd/>
            <a:tailEnd/>
          </a:ln>
          <a:effectLst/>
        </p:spPr>
        <p:txBody>
          <a:bodyPr/>
          <a:lstStyle/>
          <a:p>
            <a:pPr>
              <a:defRPr/>
            </a:pPr>
            <a:endParaRPr lang="es-ES"/>
          </a:p>
        </p:txBody>
      </p:sp>
      <p:sp>
        <p:nvSpPr>
          <p:cNvPr id="102406" name="Line 6"/>
          <p:cNvSpPr>
            <a:spLocks noChangeShapeType="1"/>
          </p:cNvSpPr>
          <p:nvPr/>
        </p:nvSpPr>
        <p:spPr bwMode="auto">
          <a:xfrm flipV="1">
            <a:off x="8686800" y="533400"/>
            <a:ext cx="0" cy="5943600"/>
          </a:xfrm>
          <a:prstGeom prst="line">
            <a:avLst/>
          </a:prstGeom>
          <a:noFill/>
          <a:ln w="76200" cmpd="tri">
            <a:solidFill>
              <a:schemeClr val="folHlink"/>
            </a:solidFill>
            <a:round/>
            <a:headEnd/>
            <a:tailEnd/>
          </a:ln>
          <a:effectLst/>
        </p:spPr>
        <p:txBody>
          <a:bodyPr/>
          <a:lstStyle/>
          <a:p>
            <a:pPr>
              <a:defRPr/>
            </a:pPr>
            <a:endParaRPr lang="es-ES"/>
          </a:p>
        </p:txBody>
      </p:sp>
      <p:sp>
        <p:nvSpPr>
          <p:cNvPr id="24583" name="Text Box 7"/>
          <p:cNvSpPr txBox="1">
            <a:spLocks noChangeArrowheads="1"/>
          </p:cNvSpPr>
          <p:nvPr/>
        </p:nvSpPr>
        <p:spPr bwMode="auto">
          <a:xfrm>
            <a:off x="4724400" y="1828800"/>
            <a:ext cx="1804988" cy="519113"/>
          </a:xfrm>
          <a:prstGeom prst="rect">
            <a:avLst/>
          </a:prstGeom>
          <a:noFill/>
          <a:ln w="9525">
            <a:noFill/>
            <a:miter lim="800000"/>
            <a:headEnd/>
            <a:tailEnd/>
          </a:ln>
        </p:spPr>
        <p:txBody>
          <a:bodyPr>
            <a:spAutoFit/>
          </a:bodyPr>
          <a:lstStyle/>
          <a:p>
            <a:r>
              <a:rPr lang="es-ES_tradnl" sz="2800" b="1">
                <a:solidFill>
                  <a:schemeClr val="hlink"/>
                </a:solidFill>
                <a:effectLst/>
                <a:latin typeface="Arial" pitchFamily="34" charset="0"/>
              </a:rPr>
              <a:t>      </a:t>
            </a:r>
            <a:endParaRPr lang="es-ES" sz="2800" b="1">
              <a:solidFill>
                <a:schemeClr val="hlink"/>
              </a:solidFill>
              <a:effectLst/>
              <a:latin typeface="Arial" pitchFamily="34" charset="0"/>
            </a:endParaRPr>
          </a:p>
        </p:txBody>
      </p:sp>
      <p:sp>
        <p:nvSpPr>
          <p:cNvPr id="24584" name="Text Box 8"/>
          <p:cNvSpPr txBox="1">
            <a:spLocks noChangeArrowheads="1"/>
          </p:cNvSpPr>
          <p:nvPr/>
        </p:nvSpPr>
        <p:spPr bwMode="auto">
          <a:xfrm>
            <a:off x="669925" y="2362200"/>
            <a:ext cx="2606675" cy="519113"/>
          </a:xfrm>
          <a:prstGeom prst="rect">
            <a:avLst/>
          </a:prstGeom>
          <a:noFill/>
          <a:ln w="9525">
            <a:noFill/>
            <a:miter lim="800000"/>
            <a:headEnd/>
            <a:tailEnd/>
          </a:ln>
        </p:spPr>
        <p:txBody>
          <a:bodyPr>
            <a:spAutoFit/>
          </a:bodyPr>
          <a:lstStyle/>
          <a:p>
            <a:r>
              <a:rPr lang="es-ES_tradnl" sz="2800" b="1">
                <a:solidFill>
                  <a:schemeClr val="hlink"/>
                </a:solidFill>
                <a:effectLst/>
              </a:rPr>
              <a:t>  </a:t>
            </a:r>
            <a:endParaRPr lang="es-ES" sz="2800" b="1">
              <a:solidFill>
                <a:schemeClr val="hlink"/>
              </a:solidFill>
              <a:effectLst/>
            </a:endParaRPr>
          </a:p>
        </p:txBody>
      </p:sp>
      <p:sp>
        <p:nvSpPr>
          <p:cNvPr id="102410" name="Rectangle 10"/>
          <p:cNvSpPr>
            <a:spLocks noGrp="1" noChangeArrowheads="1"/>
          </p:cNvSpPr>
          <p:nvPr>
            <p:ph type="title"/>
          </p:nvPr>
        </p:nvSpPr>
        <p:spPr>
          <a:xfrm>
            <a:off x="1763713" y="609600"/>
            <a:ext cx="6985000" cy="1143000"/>
          </a:xfrm>
        </p:spPr>
        <p:txBody>
          <a:bodyPr>
            <a:normAutofit fontScale="90000"/>
          </a:bodyPr>
          <a:lstStyle/>
          <a:p>
            <a:pPr eaLnBrk="1" hangingPunct="1">
              <a:defRPr/>
            </a:pPr>
            <a:r>
              <a:rPr lang="es-ES" sz="3600" b="1" smtClean="0">
                <a:solidFill>
                  <a:srgbClr val="FF0000"/>
                </a:solidFill>
                <a:effectLst>
                  <a:outerShdw blurRad="38100" dist="38100" dir="2700000" algn="tl">
                    <a:srgbClr val="000000"/>
                  </a:outerShdw>
                </a:effectLst>
              </a:rPr>
              <a:t>Fármacos que inhiben </a:t>
            </a:r>
            <a:br>
              <a:rPr lang="es-ES" sz="3600" b="1" smtClean="0">
                <a:solidFill>
                  <a:srgbClr val="FF0000"/>
                </a:solidFill>
                <a:effectLst>
                  <a:outerShdw blurRad="38100" dist="38100" dir="2700000" algn="tl">
                    <a:srgbClr val="000000"/>
                  </a:outerShdw>
                </a:effectLst>
              </a:rPr>
            </a:br>
            <a:r>
              <a:rPr lang="es-ES" sz="3600" b="1" smtClean="0">
                <a:solidFill>
                  <a:srgbClr val="FF0000"/>
                </a:solidFill>
                <a:effectLst>
                  <a:outerShdw blurRad="38100" dist="38100" dir="2700000" algn="tl">
                    <a:srgbClr val="000000"/>
                  </a:outerShdw>
                </a:effectLst>
              </a:rPr>
              <a:t>la isoenzima CYP3A4</a:t>
            </a:r>
            <a:r>
              <a:rPr lang="es-ES" sz="4000" smtClean="0"/>
              <a:t> </a:t>
            </a:r>
          </a:p>
        </p:txBody>
      </p:sp>
      <p:sp>
        <p:nvSpPr>
          <p:cNvPr id="24586" name="Rectangle 11"/>
          <p:cNvSpPr>
            <a:spLocks noGrp="1" noChangeArrowheads="1"/>
          </p:cNvSpPr>
          <p:nvPr>
            <p:ph type="body" idx="1"/>
          </p:nvPr>
        </p:nvSpPr>
        <p:spPr>
          <a:xfrm>
            <a:off x="1835150" y="2205038"/>
            <a:ext cx="4246563" cy="4114800"/>
          </a:xfrm>
        </p:spPr>
        <p:txBody>
          <a:bodyPr/>
          <a:lstStyle/>
          <a:p>
            <a:pPr eaLnBrk="1" hangingPunct="1"/>
            <a:r>
              <a:rPr lang="es-ES" sz="2800" smtClean="0"/>
              <a:t>JUGO DE TORONJA</a:t>
            </a:r>
          </a:p>
          <a:p>
            <a:pPr eaLnBrk="1" hangingPunct="1"/>
            <a:r>
              <a:rPr lang="es-ES" sz="2800" smtClean="0"/>
              <a:t>Ketoconazol</a:t>
            </a:r>
          </a:p>
          <a:p>
            <a:pPr eaLnBrk="1" hangingPunct="1"/>
            <a:r>
              <a:rPr lang="es-ES" sz="2800" smtClean="0"/>
              <a:t>Itraconazol </a:t>
            </a:r>
          </a:p>
          <a:p>
            <a:pPr eaLnBrk="1" hangingPunct="1"/>
            <a:r>
              <a:rPr lang="es-ES" sz="2800" smtClean="0"/>
              <a:t>Ciclosporina</a:t>
            </a:r>
          </a:p>
          <a:p>
            <a:pPr eaLnBrk="1" hangingPunct="1"/>
            <a:r>
              <a:rPr lang="es-ES" sz="2800" smtClean="0"/>
              <a:t>Eritromicina</a:t>
            </a:r>
          </a:p>
          <a:p>
            <a:pPr eaLnBrk="1" hangingPunct="1"/>
            <a:r>
              <a:rPr lang="es-ES" sz="2800" smtClean="0"/>
              <a:t>Claritromicina </a:t>
            </a:r>
          </a:p>
          <a:p>
            <a:pPr eaLnBrk="1" hangingPunct="1"/>
            <a:r>
              <a:rPr lang="es-ES" sz="2800" smtClean="0"/>
              <a:t>Verapamil </a:t>
            </a:r>
          </a:p>
          <a:p>
            <a:pPr eaLnBrk="1" hangingPunct="1"/>
            <a:r>
              <a:rPr lang="es-ES" sz="2800" smtClean="0"/>
              <a:t>Diltiazem </a:t>
            </a:r>
          </a:p>
        </p:txBody>
      </p:sp>
      <p:pic>
        <p:nvPicPr>
          <p:cNvPr id="24587" name="Picture 12"/>
          <p:cNvPicPr>
            <a:picLocks noChangeAspect="1" noChangeArrowheads="1"/>
          </p:cNvPicPr>
          <p:nvPr/>
        </p:nvPicPr>
        <p:blipFill>
          <a:blip r:embed="rId4"/>
          <a:srcRect/>
          <a:stretch>
            <a:fillRect/>
          </a:stretch>
        </p:blipFill>
        <p:spPr bwMode="auto">
          <a:xfrm>
            <a:off x="5292725" y="2852738"/>
            <a:ext cx="3095625" cy="3313112"/>
          </a:xfrm>
          <a:prstGeom prst="rect">
            <a:avLst/>
          </a:prstGeom>
          <a:noFill/>
          <a:ln w="57150" cmpd="thickThin">
            <a:solidFill>
              <a:srgbClr val="FF0000"/>
            </a:solid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latin typeface="Arial" pitchFamily="34" charset="0"/>
                <a:cs typeface="Arial" pitchFamily="34" charset="0"/>
              </a:rPr>
              <a:t>Contraindicaciones</a:t>
            </a:r>
            <a:endParaRPr lang="es-ES"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algn="just">
              <a:lnSpc>
                <a:spcPct val="200000"/>
              </a:lnSpc>
            </a:pPr>
            <a:r>
              <a:rPr lang="es-ES" sz="2400" dirty="0" smtClean="0">
                <a:latin typeface="Arial" pitchFamily="34" charset="0"/>
                <a:cs typeface="Arial" pitchFamily="34" charset="0"/>
              </a:rPr>
              <a:t>Hepatopatías activas ó crónicas.</a:t>
            </a:r>
          </a:p>
          <a:p>
            <a:pPr algn="just">
              <a:lnSpc>
                <a:spcPct val="200000"/>
              </a:lnSpc>
            </a:pPr>
            <a:r>
              <a:rPr lang="es-ES" sz="2400" dirty="0" smtClean="0">
                <a:latin typeface="Arial" pitchFamily="34" charset="0"/>
                <a:cs typeface="Arial" pitchFamily="34" charset="0"/>
              </a:rPr>
              <a:t>Mujeres embarazadas.  </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latin typeface="Arial" pitchFamily="34" charset="0"/>
                <a:cs typeface="Arial" pitchFamily="34" charset="0"/>
              </a:rPr>
              <a:t>Selección de pacientes y momento adecuado para el </a:t>
            </a:r>
            <a:r>
              <a:rPr lang="es-ES" dirty="0" err="1" smtClean="0">
                <a:latin typeface="Arial" pitchFamily="34" charset="0"/>
                <a:cs typeface="Arial" pitchFamily="34" charset="0"/>
              </a:rPr>
              <a:t>Tto</a:t>
            </a:r>
            <a:r>
              <a:rPr lang="es-ES" dirty="0" smtClean="0">
                <a:latin typeface="Arial" pitchFamily="34" charset="0"/>
                <a:cs typeface="Arial" pitchFamily="34" charset="0"/>
              </a:rPr>
              <a:t>.</a:t>
            </a:r>
            <a:endParaRPr lang="es-ES" dirty="0">
              <a:latin typeface="Arial" pitchFamily="34" charset="0"/>
              <a:cs typeface="Arial" pitchFamily="34" charset="0"/>
            </a:endParaRPr>
          </a:p>
        </p:txBody>
      </p:sp>
      <p:sp>
        <p:nvSpPr>
          <p:cNvPr id="3" name="2 Marcador de contenido"/>
          <p:cNvSpPr>
            <a:spLocks noGrp="1"/>
          </p:cNvSpPr>
          <p:nvPr>
            <p:ph idx="1"/>
          </p:nvPr>
        </p:nvSpPr>
        <p:spPr/>
        <p:txBody>
          <a:bodyPr/>
          <a:lstStyle/>
          <a:p>
            <a:pPr marL="514350" indent="-514350">
              <a:buFont typeface="+mj-lt"/>
              <a:buAutoNum type="arabicPeriod"/>
            </a:pPr>
            <a:r>
              <a:rPr lang="es-ES" dirty="0" smtClean="0"/>
              <a:t>Pacientes con enfermedad </a:t>
            </a:r>
            <a:r>
              <a:rPr lang="es-ES" dirty="0" err="1" smtClean="0"/>
              <a:t>cerebrovascular</a:t>
            </a:r>
            <a:r>
              <a:rPr lang="es-ES" dirty="0" smtClean="0"/>
              <a:t>.</a:t>
            </a:r>
          </a:p>
          <a:p>
            <a:pPr marL="514350" indent="-514350">
              <a:buFont typeface="+mj-lt"/>
              <a:buAutoNum type="arabicPeriod"/>
            </a:pPr>
            <a:r>
              <a:rPr lang="es-ES" smtClean="0"/>
              <a:t>Pacientes con </a:t>
            </a:r>
            <a:r>
              <a:rPr lang="es-ES" dirty="0" smtClean="0"/>
              <a:t>enfermedades vasculares periféricas.</a:t>
            </a:r>
          </a:p>
          <a:p>
            <a:pPr marL="514350" indent="-514350">
              <a:buFont typeface="+mj-lt"/>
              <a:buAutoNum type="arabicPeriod"/>
            </a:pPr>
            <a:r>
              <a:rPr lang="es-ES" dirty="0" smtClean="0"/>
              <a:t>Hipertensos y fumadores.</a:t>
            </a:r>
          </a:p>
          <a:p>
            <a:pPr marL="514350" indent="-514350">
              <a:buFont typeface="+mj-lt"/>
              <a:buAutoNum type="arabicPeriod"/>
            </a:pPr>
            <a:r>
              <a:rPr lang="es-ES" dirty="0" smtClean="0"/>
              <a:t>Diabetes Mellitus tipo II</a:t>
            </a:r>
          </a:p>
          <a:p>
            <a:pPr marL="514350" indent="-514350">
              <a:buFont typeface="+mj-lt"/>
              <a:buAutoNum type="arabicPeriod"/>
            </a:pPr>
            <a:r>
              <a:rPr lang="es-ES" dirty="0" smtClean="0"/>
              <a:t>Enfermos después de IMA y sometidos a revascularización. </a:t>
            </a:r>
            <a:endParaRPr lang="es-E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4213" y="260350"/>
            <a:ext cx="7772400" cy="1143000"/>
          </a:xfrm>
        </p:spPr>
        <p:txBody>
          <a:bodyPr/>
          <a:lstStyle/>
          <a:p>
            <a:pPr eaLnBrk="1" hangingPunct="1"/>
            <a:r>
              <a:rPr lang="es-ES" smtClean="0"/>
              <a:t>CONCLUSIONES</a:t>
            </a:r>
          </a:p>
        </p:txBody>
      </p:sp>
      <p:sp>
        <p:nvSpPr>
          <p:cNvPr id="25603" name="Rectangle 3"/>
          <p:cNvSpPr>
            <a:spLocks noGrp="1" noChangeArrowheads="1"/>
          </p:cNvSpPr>
          <p:nvPr>
            <p:ph type="body" idx="1"/>
          </p:nvPr>
        </p:nvSpPr>
        <p:spPr>
          <a:xfrm>
            <a:off x="539750" y="1412875"/>
            <a:ext cx="7772400" cy="4968875"/>
          </a:xfrm>
        </p:spPr>
        <p:txBody>
          <a:bodyPr/>
          <a:lstStyle/>
          <a:p>
            <a:pPr eaLnBrk="1" hangingPunct="1">
              <a:lnSpc>
                <a:spcPct val="80000"/>
              </a:lnSpc>
            </a:pPr>
            <a:r>
              <a:rPr lang="es-MX" dirty="0" smtClean="0"/>
              <a:t>Las </a:t>
            </a:r>
            <a:r>
              <a:rPr lang="es-MX" b="1" dirty="0" err="1" smtClean="0">
                <a:solidFill>
                  <a:srgbClr val="9900FF"/>
                </a:solidFill>
              </a:rPr>
              <a:t>estatinas</a:t>
            </a:r>
            <a:r>
              <a:rPr lang="es-MX" b="1" dirty="0" smtClean="0">
                <a:solidFill>
                  <a:srgbClr val="9900FF"/>
                </a:solidFill>
              </a:rPr>
              <a:t> </a:t>
            </a:r>
            <a:r>
              <a:rPr lang="es-MX" dirty="0" smtClean="0"/>
              <a:t>constituyen la nueva aspirina, aunque existen diferencias significativas en cuanto a:</a:t>
            </a:r>
            <a:endParaRPr lang="es-ES" dirty="0" smtClean="0"/>
          </a:p>
          <a:p>
            <a:pPr eaLnBrk="1" hangingPunct="1">
              <a:lnSpc>
                <a:spcPct val="80000"/>
              </a:lnSpc>
            </a:pPr>
            <a:r>
              <a:rPr lang="es-MX" dirty="0" smtClean="0"/>
              <a:t>Experiencia en su uso.</a:t>
            </a:r>
          </a:p>
          <a:p>
            <a:pPr eaLnBrk="1" hangingPunct="1">
              <a:lnSpc>
                <a:spcPct val="80000"/>
              </a:lnSpc>
              <a:buFontTx/>
              <a:buNone/>
            </a:pPr>
            <a:endParaRPr lang="es-ES" dirty="0" smtClean="0"/>
          </a:p>
          <a:p>
            <a:pPr eaLnBrk="1" hangingPunct="1">
              <a:lnSpc>
                <a:spcPct val="80000"/>
              </a:lnSpc>
            </a:pPr>
            <a:r>
              <a:rPr lang="es-MX" dirty="0" smtClean="0"/>
              <a:t>Efectos secundarios.</a:t>
            </a:r>
          </a:p>
          <a:p>
            <a:pPr eaLnBrk="1" hangingPunct="1">
              <a:lnSpc>
                <a:spcPct val="80000"/>
              </a:lnSpc>
              <a:buFontTx/>
              <a:buNone/>
            </a:pPr>
            <a:endParaRPr lang="es-ES" dirty="0" smtClean="0"/>
          </a:p>
          <a:p>
            <a:pPr eaLnBrk="1" hangingPunct="1">
              <a:lnSpc>
                <a:spcPct val="80000"/>
              </a:lnSpc>
            </a:pPr>
            <a:r>
              <a:rPr lang="es-MX" dirty="0" smtClean="0"/>
              <a:t>Evidencia que apoye su utilización general.</a:t>
            </a:r>
          </a:p>
          <a:p>
            <a:pPr eaLnBrk="1" hangingPunct="1">
              <a:lnSpc>
                <a:spcPct val="80000"/>
              </a:lnSpc>
            </a:pPr>
            <a:endParaRPr lang="es-ES" dirty="0" smtClean="0"/>
          </a:p>
          <a:p>
            <a:pPr eaLnBrk="1" hangingPunct="1">
              <a:lnSpc>
                <a:spcPct val="80000"/>
              </a:lnSpc>
            </a:pPr>
            <a:r>
              <a:rPr lang="es-MX" smtClean="0"/>
              <a:t>Sus </a:t>
            </a:r>
            <a:r>
              <a:rPr lang="es-MX" dirty="0" smtClean="0"/>
              <a:t>costos.</a:t>
            </a:r>
            <a:endParaRPr lang="es-ES" dirty="0" smtClean="0"/>
          </a:p>
          <a:p>
            <a:pPr eaLnBrk="1" hangingPunct="1">
              <a:lnSpc>
                <a:spcPct val="80000"/>
              </a:lnSpc>
              <a:buFontTx/>
              <a:buNone/>
            </a:pPr>
            <a:endParaRPr lang="es-ES" sz="2800" dirty="0" smtClean="0">
              <a:solidFill>
                <a:srgbClr val="9900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642910" y="1571612"/>
            <a:ext cx="7772400" cy="4114800"/>
          </a:xfrm>
        </p:spPr>
        <p:txBody>
          <a:bodyPr>
            <a:normAutofit fontScale="85000" lnSpcReduction="10000"/>
          </a:bodyPr>
          <a:lstStyle/>
          <a:p>
            <a:pPr algn="just">
              <a:lnSpc>
                <a:spcPct val="150000"/>
              </a:lnSpc>
              <a:buNone/>
            </a:pPr>
            <a:r>
              <a:rPr lang="es-ES" sz="2400" dirty="0" smtClean="0">
                <a:latin typeface="Arial" pitchFamily="34" charset="0"/>
                <a:cs typeface="Arial" pitchFamily="34" charset="0"/>
              </a:rPr>
              <a:t>    En la actualidad se plantea que hay que mantener las cifras deseables de colesterol por debajo de 5,2 </a:t>
            </a:r>
            <a:r>
              <a:rPr lang="es-ES" sz="2400" dirty="0" err="1" smtClean="0">
                <a:latin typeface="Arial" pitchFamily="34" charset="0"/>
                <a:cs typeface="Arial" pitchFamily="34" charset="0"/>
              </a:rPr>
              <a:t>mmol</a:t>
            </a:r>
            <a:r>
              <a:rPr lang="es-ES" sz="2400" dirty="0" smtClean="0">
                <a:latin typeface="Arial" pitchFamily="34" charset="0"/>
                <a:cs typeface="Arial" pitchFamily="34" charset="0"/>
              </a:rPr>
              <a:t>/L y los triglicéridos por debajo de 1,73mmol/L.</a:t>
            </a:r>
          </a:p>
          <a:p>
            <a:pPr algn="just">
              <a:lnSpc>
                <a:spcPct val="150000"/>
              </a:lnSpc>
              <a:buNone/>
            </a:pPr>
            <a:endParaRPr lang="es-ES" sz="2400" dirty="0" smtClean="0">
              <a:latin typeface="Arial" pitchFamily="34" charset="0"/>
              <a:cs typeface="Arial" pitchFamily="34" charset="0"/>
            </a:endParaRPr>
          </a:p>
          <a:p>
            <a:pPr algn="just">
              <a:lnSpc>
                <a:spcPct val="150000"/>
              </a:lnSpc>
              <a:buNone/>
            </a:pPr>
            <a:r>
              <a:rPr lang="es-ES" sz="2400" dirty="0" smtClean="0">
                <a:latin typeface="Arial" pitchFamily="34" charset="0"/>
                <a:cs typeface="Arial" pitchFamily="34" charset="0"/>
              </a:rPr>
              <a:t>    Cuando por diferentes causas existen alteraciones del metabolismo de una o varias de estas lipoproteínas, con incremento de colesterol, los triglicéridos o ambos se está en presencia de una </a:t>
            </a:r>
            <a:r>
              <a:rPr lang="es-ES" sz="2400" dirty="0" err="1" smtClean="0">
                <a:latin typeface="Arial" pitchFamily="34" charset="0"/>
                <a:cs typeface="Arial" pitchFamily="34" charset="0"/>
              </a:rPr>
              <a:t>dislipidemia</a:t>
            </a:r>
            <a:r>
              <a:rPr lang="es-ES" sz="2400" dirty="0" smtClean="0">
                <a:latin typeface="Arial" pitchFamily="34" charset="0"/>
                <a:cs typeface="Arial" pitchFamily="34" charset="0"/>
              </a:rPr>
              <a:t> o también denominada </a:t>
            </a:r>
            <a:r>
              <a:rPr lang="es-ES" sz="2400" dirty="0" err="1" smtClean="0">
                <a:latin typeface="Arial" pitchFamily="34" charset="0"/>
                <a:cs typeface="Arial" pitchFamily="34" charset="0"/>
              </a:rPr>
              <a:t>dislipoproteinemia</a:t>
            </a:r>
            <a:r>
              <a:rPr lang="es-ES" sz="2400" dirty="0" smtClean="0">
                <a:latin typeface="Arial" pitchFamily="34" charset="0"/>
                <a:cs typeface="Arial" pitchFamily="34" charset="0"/>
              </a:rPr>
              <a:t>.    </a:t>
            </a:r>
            <a:endParaRPr lang="es-ES" sz="24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642918"/>
            <a:ext cx="8229600" cy="1143000"/>
          </a:xfrm>
        </p:spPr>
        <p:txBody>
          <a:bodyPr>
            <a:normAutofit fontScale="90000"/>
          </a:bodyPr>
          <a:lstStyle/>
          <a:p>
            <a:r>
              <a:rPr lang="es-ES" sz="4000" dirty="0" smtClean="0">
                <a:latin typeface="Arial" pitchFamily="34" charset="0"/>
                <a:cs typeface="Arial" pitchFamily="34" charset="0"/>
              </a:rPr>
              <a:t>Objetivos del tratamiento de las </a:t>
            </a:r>
            <a:r>
              <a:rPr lang="es-ES" sz="4000" dirty="0" err="1" smtClean="0">
                <a:latin typeface="Arial" pitchFamily="34" charset="0"/>
                <a:cs typeface="Arial" pitchFamily="34" charset="0"/>
              </a:rPr>
              <a:t>dislipidemias</a:t>
            </a:r>
            <a:r>
              <a:rPr lang="es-ES" sz="4000" dirty="0" smtClean="0">
                <a:latin typeface="Arial" pitchFamily="34" charset="0"/>
                <a:cs typeface="Arial" pitchFamily="34" charset="0"/>
              </a:rPr>
              <a:t>.</a:t>
            </a:r>
            <a:endParaRPr lang="es-ES" sz="4000" dirty="0">
              <a:latin typeface="Arial" pitchFamily="34" charset="0"/>
              <a:cs typeface="Arial" pitchFamily="34" charset="0"/>
            </a:endParaRPr>
          </a:p>
        </p:txBody>
      </p:sp>
      <p:sp>
        <p:nvSpPr>
          <p:cNvPr id="3" name="2 Marcador de contenido"/>
          <p:cNvSpPr>
            <a:spLocks noGrp="1"/>
          </p:cNvSpPr>
          <p:nvPr>
            <p:ph idx="1"/>
          </p:nvPr>
        </p:nvSpPr>
        <p:spPr>
          <a:xfrm>
            <a:off x="571472" y="2071678"/>
            <a:ext cx="8229600" cy="4525963"/>
          </a:xfrm>
        </p:spPr>
        <p:txBody>
          <a:bodyPr>
            <a:normAutofit/>
          </a:bodyPr>
          <a:lstStyle/>
          <a:p>
            <a:pPr marL="457200" indent="-457200" algn="just">
              <a:lnSpc>
                <a:spcPct val="200000"/>
              </a:lnSpc>
              <a:buFont typeface="+mj-lt"/>
              <a:buAutoNum type="arabicPeriod"/>
            </a:pPr>
            <a:r>
              <a:rPr lang="es-ES" sz="2400" dirty="0" smtClean="0">
                <a:latin typeface="Arial" pitchFamily="34" charset="0"/>
                <a:cs typeface="Arial" pitchFamily="34" charset="0"/>
              </a:rPr>
              <a:t>↓ los valores de LBD.</a:t>
            </a:r>
          </a:p>
          <a:p>
            <a:pPr marL="457200" indent="-457200" algn="just">
              <a:lnSpc>
                <a:spcPct val="200000"/>
              </a:lnSpc>
              <a:buFont typeface="+mj-lt"/>
              <a:buAutoNum type="arabicPeriod"/>
            </a:pPr>
            <a:r>
              <a:rPr lang="es-ES" sz="2400" dirty="0" smtClean="0">
                <a:latin typeface="Arial" pitchFamily="34" charset="0"/>
                <a:cs typeface="Arial" pitchFamily="34" charset="0"/>
              </a:rPr>
              <a:t>↑ los valores de LAD.</a:t>
            </a:r>
          </a:p>
          <a:p>
            <a:pPr marL="457200" indent="-457200" algn="just">
              <a:lnSpc>
                <a:spcPct val="200000"/>
              </a:lnSpc>
              <a:buFont typeface="+mj-lt"/>
              <a:buAutoNum type="arabicPeriod"/>
            </a:pPr>
            <a:r>
              <a:rPr lang="es-ES" sz="2400" dirty="0" smtClean="0">
                <a:latin typeface="Arial" pitchFamily="34" charset="0"/>
                <a:cs typeface="Arial" pitchFamily="34" charset="0"/>
              </a:rPr>
              <a:t>↓ los valores de triglicéridos. </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a:t>
            </a:r>
            <a:r>
              <a:rPr lang="es-ES" sz="4000" dirty="0" smtClean="0">
                <a:latin typeface="Arial" pitchFamily="34" charset="0"/>
                <a:cs typeface="Arial" pitchFamily="34" charset="0"/>
              </a:rPr>
              <a:t>Como lograr dicho objetivo</a:t>
            </a:r>
            <a:r>
              <a:rPr lang="es-ES" dirty="0" smtClean="0"/>
              <a:t>?</a:t>
            </a:r>
            <a:endParaRPr lang="es-ES" dirty="0"/>
          </a:p>
        </p:txBody>
      </p:sp>
      <p:sp>
        <p:nvSpPr>
          <p:cNvPr id="3" name="2 Marcador de contenido"/>
          <p:cNvSpPr>
            <a:spLocks noGrp="1"/>
          </p:cNvSpPr>
          <p:nvPr>
            <p:ph idx="1"/>
          </p:nvPr>
        </p:nvSpPr>
        <p:spPr/>
        <p:txBody>
          <a:bodyPr/>
          <a:lstStyle/>
          <a:p>
            <a:pPr marL="514350" indent="-514350">
              <a:buFont typeface="+mj-lt"/>
              <a:buAutoNum type="arabicPeriod"/>
            </a:pPr>
            <a:r>
              <a:rPr lang="es-ES" dirty="0" smtClean="0"/>
              <a:t>Modificando estilos de vida:</a:t>
            </a:r>
          </a:p>
          <a:p>
            <a:pPr marL="514350" indent="-514350">
              <a:buFont typeface="Wingdings" pitchFamily="2" charset="2"/>
              <a:buChar char="Ø"/>
            </a:pPr>
            <a:r>
              <a:rPr lang="es-ES" dirty="0" smtClean="0"/>
              <a:t>Modificación dietética.</a:t>
            </a:r>
          </a:p>
          <a:p>
            <a:pPr marL="514350" indent="-514350">
              <a:buFont typeface="Wingdings" pitchFamily="2" charset="2"/>
              <a:buChar char="Ø"/>
            </a:pPr>
            <a:r>
              <a:rPr lang="es-ES" dirty="0" smtClean="0"/>
              <a:t>↓consumo de grasas saturadas.</a:t>
            </a:r>
          </a:p>
          <a:p>
            <a:pPr marL="514350" indent="-514350">
              <a:buFont typeface="Wingdings" pitchFamily="2" charset="2"/>
              <a:buChar char="Ø"/>
            </a:pPr>
            <a:r>
              <a:rPr lang="es-ES" dirty="0" smtClean="0"/>
              <a:t>Modificar el peso corporal hasta llegar al peso ideal.</a:t>
            </a:r>
          </a:p>
          <a:p>
            <a:pPr marL="514350" indent="-514350">
              <a:buNone/>
            </a:pPr>
            <a:r>
              <a:rPr lang="es-ES" dirty="0" smtClean="0"/>
              <a:t>      </a:t>
            </a:r>
            <a:r>
              <a:rPr lang="es-ES" b="1" dirty="0" smtClean="0"/>
              <a:t>Nota</a:t>
            </a:r>
            <a:r>
              <a:rPr lang="es-ES" dirty="0" smtClean="0"/>
              <a:t>: (Si después de 12 semanas no hay mejoras pues se inicia con el tratamiento farmacológico). </a:t>
            </a:r>
          </a:p>
          <a:p>
            <a:pPr marL="514350" indent="-514350">
              <a:buNone/>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571612"/>
            <a:ext cx="8229600" cy="1143000"/>
          </a:xfrm>
        </p:spPr>
        <p:txBody>
          <a:bodyPr>
            <a:normAutofit fontScale="90000"/>
          </a:bodyPr>
          <a:lstStyle/>
          <a:p>
            <a:pPr algn="just">
              <a:lnSpc>
                <a:spcPct val="250000"/>
              </a:lnSpc>
            </a:pPr>
            <a:r>
              <a:rPr lang="es-ES" sz="4000" dirty="0" smtClean="0">
                <a:latin typeface="Arial" pitchFamily="34" charset="0"/>
                <a:cs typeface="Arial" pitchFamily="34" charset="0"/>
              </a:rPr>
              <a:t>Los Medicamentos empleados para tratar las </a:t>
            </a:r>
            <a:r>
              <a:rPr lang="es-ES" sz="4000" dirty="0" err="1" smtClean="0">
                <a:latin typeface="Arial" pitchFamily="34" charset="0"/>
                <a:cs typeface="Arial" pitchFamily="34" charset="0"/>
              </a:rPr>
              <a:t>dislipidemias</a:t>
            </a:r>
            <a:r>
              <a:rPr lang="es-ES" sz="4000" dirty="0" smtClean="0">
                <a:latin typeface="Arial" pitchFamily="34" charset="0"/>
                <a:cs typeface="Arial" pitchFamily="34" charset="0"/>
              </a:rPr>
              <a:t> se denominan </a:t>
            </a:r>
            <a:r>
              <a:rPr lang="es-ES" sz="4000" dirty="0" err="1" smtClean="0">
                <a:latin typeface="Arial" pitchFamily="34" charset="0"/>
                <a:cs typeface="Arial" pitchFamily="34" charset="0"/>
              </a:rPr>
              <a:t>hipolipemiantes</a:t>
            </a:r>
            <a:r>
              <a:rPr lang="es-ES" sz="4000" dirty="0" smtClean="0">
                <a:latin typeface="Arial" pitchFamily="34" charset="0"/>
                <a:cs typeface="Arial" pitchFamily="34" charset="0"/>
              </a:rPr>
              <a:t>.</a:t>
            </a:r>
            <a:endParaRPr lang="es-ES" sz="4000" dirty="0">
              <a:latin typeface="Arial" pitchFamily="34" charset="0"/>
              <a:cs typeface="Arial" pitchFamily="34" charset="0"/>
            </a:endParaRPr>
          </a:p>
        </p:txBody>
      </p:sp>
      <p:sp>
        <p:nvSpPr>
          <p:cNvPr id="3" name="2 Marcador de contenido"/>
          <p:cNvSpPr>
            <a:spLocks noGrp="1"/>
          </p:cNvSpPr>
          <p:nvPr>
            <p:ph idx="1"/>
          </p:nvPr>
        </p:nvSpPr>
        <p:spPr/>
        <p:txBody>
          <a:bodyPr/>
          <a:lstStyle/>
          <a:p>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92275" y="609600"/>
            <a:ext cx="6765925" cy="1143000"/>
          </a:xfrm>
        </p:spPr>
        <p:txBody>
          <a:bodyPr>
            <a:normAutofit fontScale="90000"/>
          </a:bodyPr>
          <a:lstStyle/>
          <a:p>
            <a:pPr eaLnBrk="1" hangingPunct="1"/>
            <a:r>
              <a:rPr lang="es-ES" sz="4000" smtClean="0"/>
              <a:t>CLASIFICACIÓN DE LOS HIPOLIPEMIANTES.</a:t>
            </a:r>
          </a:p>
        </p:txBody>
      </p:sp>
      <p:sp>
        <p:nvSpPr>
          <p:cNvPr id="6147" name="Rectangle 3"/>
          <p:cNvSpPr>
            <a:spLocks noGrp="1" noChangeArrowheads="1"/>
          </p:cNvSpPr>
          <p:nvPr>
            <p:ph idx="1"/>
          </p:nvPr>
        </p:nvSpPr>
        <p:spPr>
          <a:xfrm>
            <a:off x="395288" y="1981200"/>
            <a:ext cx="8424862" cy="4114800"/>
          </a:xfrm>
        </p:spPr>
        <p:txBody>
          <a:bodyPr>
            <a:normAutofit lnSpcReduction="10000"/>
          </a:bodyPr>
          <a:lstStyle/>
          <a:p>
            <a:pPr marL="609600" indent="-609600" eaLnBrk="1" hangingPunct="1"/>
            <a:r>
              <a:rPr lang="es-ES_tradnl" b="1" smtClean="0">
                <a:solidFill>
                  <a:srgbClr val="9900FF"/>
                </a:solidFill>
              </a:rPr>
              <a:t>INHIBIDORES DE LA enzima 3- hidroxi-3-metilglutaril  coenzima A (HMG-CoA)  reductasa o ¨</a:t>
            </a:r>
            <a:r>
              <a:rPr lang="es-ES_tradnl" b="1" smtClean="0"/>
              <a:t>ESTATINAS¨</a:t>
            </a:r>
            <a:r>
              <a:rPr lang="es-ES_tradnl" b="1" smtClean="0">
                <a:solidFill>
                  <a:srgbClr val="9900FF"/>
                </a:solidFill>
              </a:rPr>
              <a:t>.</a:t>
            </a:r>
          </a:p>
          <a:p>
            <a:pPr marL="609600" indent="-609600" eaLnBrk="1" hangingPunct="1"/>
            <a:r>
              <a:rPr lang="es-ES_tradnl" b="1" smtClean="0">
                <a:solidFill>
                  <a:srgbClr val="9900FF"/>
                </a:solidFill>
              </a:rPr>
              <a:t> ALCOHOLES NATURALES: </a:t>
            </a:r>
            <a:r>
              <a:rPr lang="es-ES_tradnl" b="1" smtClean="0"/>
              <a:t>PPG</a:t>
            </a:r>
            <a:r>
              <a:rPr lang="es-ES_tradnl" b="1" smtClean="0">
                <a:solidFill>
                  <a:srgbClr val="9900FF"/>
                </a:solidFill>
              </a:rPr>
              <a:t>.</a:t>
            </a:r>
          </a:p>
          <a:p>
            <a:pPr marL="609600" indent="-609600" eaLnBrk="1" hangingPunct="1"/>
            <a:r>
              <a:rPr lang="es-ES_tradnl" b="1" smtClean="0">
                <a:solidFill>
                  <a:srgbClr val="9900FF"/>
                </a:solidFill>
              </a:rPr>
              <a:t> RESINAS DE INTERCAMBIO IONICO: </a:t>
            </a:r>
            <a:r>
              <a:rPr lang="es-ES_tradnl" b="1" smtClean="0"/>
              <a:t>COLESTIRAMINA</a:t>
            </a:r>
            <a:r>
              <a:rPr lang="es-ES_tradnl" b="1" smtClean="0">
                <a:solidFill>
                  <a:srgbClr val="9900FF"/>
                </a:solidFill>
              </a:rPr>
              <a:t>.</a:t>
            </a:r>
          </a:p>
          <a:p>
            <a:pPr marL="609600" indent="-609600" eaLnBrk="1" hangingPunct="1"/>
            <a:r>
              <a:rPr lang="es-ES_tradnl" b="1" smtClean="0">
                <a:solidFill>
                  <a:srgbClr val="9900FF"/>
                </a:solidFill>
              </a:rPr>
              <a:t> VITAMINAS: </a:t>
            </a:r>
            <a:r>
              <a:rPr lang="es-ES_tradnl" b="1" smtClean="0"/>
              <a:t>ACIDO NICOTINICO</a:t>
            </a:r>
            <a:r>
              <a:rPr lang="es-ES_tradnl" b="1" smtClean="0">
                <a:solidFill>
                  <a:srgbClr val="9900FF"/>
                </a:solidFill>
              </a:rPr>
              <a:t>.</a:t>
            </a:r>
          </a:p>
          <a:p>
            <a:pPr marL="609600" indent="-609600" eaLnBrk="1" hangingPunct="1"/>
            <a:r>
              <a:rPr lang="es-ES_tradnl" b="1" smtClean="0">
                <a:solidFill>
                  <a:srgbClr val="9900FF"/>
                </a:solidFill>
              </a:rPr>
              <a:t> FIBRATOS: </a:t>
            </a:r>
            <a:r>
              <a:rPr lang="es-ES_tradnl" b="1" smtClean="0"/>
              <a:t>CLOFIBRATO</a:t>
            </a:r>
            <a:endParaRPr lang="es-ES" b="1" smtClean="0"/>
          </a:p>
        </p:txBody>
      </p:sp>
      <p:pic>
        <p:nvPicPr>
          <p:cNvPr id="6148" name="Picture 4"/>
          <p:cNvPicPr>
            <a:picLocks noChangeAspect="1" noChangeArrowheads="1"/>
          </p:cNvPicPr>
          <p:nvPr/>
        </p:nvPicPr>
        <p:blipFill>
          <a:blip r:embed="rId2"/>
          <a:srcRect/>
          <a:stretch>
            <a:fillRect/>
          </a:stretch>
        </p:blipFill>
        <p:spPr bwMode="auto">
          <a:xfrm>
            <a:off x="250825" y="260350"/>
            <a:ext cx="1225550" cy="1296988"/>
          </a:xfrm>
          <a:prstGeom prst="rect">
            <a:avLst/>
          </a:prstGeom>
          <a:noFill/>
          <a:ln w="76200" cmpd="tri">
            <a:solidFill>
              <a:srgbClr val="FF0000"/>
            </a:solid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28596" y="1142984"/>
            <a:ext cx="8229600" cy="4525963"/>
          </a:xfrm>
        </p:spPr>
        <p:txBody>
          <a:bodyPr/>
          <a:lstStyle/>
          <a:p>
            <a:pPr algn="just">
              <a:lnSpc>
                <a:spcPct val="150000"/>
              </a:lnSpc>
              <a:buNone/>
            </a:pPr>
            <a:r>
              <a:rPr lang="es-ES" sz="2400" dirty="0" smtClean="0">
                <a:latin typeface="Arial" pitchFamily="34" charset="0"/>
                <a:cs typeface="Arial" pitchFamily="34" charset="0"/>
              </a:rPr>
              <a:t>    Los primeros son en la actualidad los más tolerados, por tanto son ampliamente utilizados en el mundo para el tratamiento de las anormalidades lipídicas. No sin razón, se les denominó en la década de los 90 el ¨decenio de las </a:t>
            </a:r>
            <a:r>
              <a:rPr lang="es-ES" sz="2400" dirty="0" err="1" smtClean="0">
                <a:latin typeface="Arial" pitchFamily="34" charset="0"/>
                <a:cs typeface="Arial" pitchFamily="34" charset="0"/>
              </a:rPr>
              <a:t>estatinas</a:t>
            </a:r>
            <a:r>
              <a:rPr lang="es-ES" sz="2400" dirty="0" smtClean="0">
                <a:latin typeface="Arial" pitchFamily="34" charset="0"/>
                <a:cs typeface="Arial" pitchFamily="34" charset="0"/>
              </a:rPr>
              <a:t>¨ en la historia de la prevención de las enfermedades de las arterias coronarias</a:t>
            </a:r>
            <a:r>
              <a:rPr lang="es-ES" dirty="0" smtClean="0"/>
              <a:t>. </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413</TotalTime>
  <Words>2219</Words>
  <PresentationFormat>Presentación en pantalla (4:3)</PresentationFormat>
  <Paragraphs>241</Paragraphs>
  <Slides>38</Slides>
  <Notes>10</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Tema de Office</vt:lpstr>
      <vt:lpstr>Dra. Yeleneis Río Martínez. </vt:lpstr>
      <vt:lpstr>Historia </vt:lpstr>
      <vt:lpstr>Papel de los lípidos en las ECV</vt:lpstr>
      <vt:lpstr>Diapositiva 4</vt:lpstr>
      <vt:lpstr>Objetivos del tratamiento de las dislipidemias.</vt:lpstr>
      <vt:lpstr>¿Como lograr dicho objetivo?</vt:lpstr>
      <vt:lpstr>Los Medicamentos empleados para tratar las dislipidemias se denominan hipolipemiantes.</vt:lpstr>
      <vt:lpstr>CLASIFICACIÓN DE LOS HIPOLIPEMIANTES.</vt:lpstr>
      <vt:lpstr>Diapositiva 9</vt:lpstr>
      <vt:lpstr>Diapositiva 10</vt:lpstr>
      <vt:lpstr>Diapositiva 11</vt:lpstr>
      <vt:lpstr>Diapositiva 12</vt:lpstr>
      <vt:lpstr>Diapositiva 13</vt:lpstr>
      <vt:lpstr>Acciones Farmacológicas</vt:lpstr>
      <vt:lpstr>Acción antitrombótica </vt:lpstr>
      <vt:lpstr>La hipercolesterolemia induce la Disfunción Endotelial</vt:lpstr>
      <vt:lpstr>Acción antiinflamatoria</vt:lpstr>
      <vt:lpstr>Efecto Antiinflamatorio</vt:lpstr>
      <vt:lpstr>Otras acciones:</vt:lpstr>
      <vt:lpstr>Diapositiva 20</vt:lpstr>
      <vt:lpstr>Mecanismos de Acción.</vt:lpstr>
      <vt:lpstr>Diapositiva 22</vt:lpstr>
      <vt:lpstr>Diapositiva 23</vt:lpstr>
      <vt:lpstr>Diapositiva 24</vt:lpstr>
      <vt:lpstr>Farmacocinética</vt:lpstr>
      <vt:lpstr>Continuación de Farmacocinética</vt:lpstr>
      <vt:lpstr>Continuación de Farmacocinética</vt:lpstr>
      <vt:lpstr>Estatinas</vt:lpstr>
      <vt:lpstr>Diapositiva 29</vt:lpstr>
      <vt:lpstr>Diapositiva 30</vt:lpstr>
      <vt:lpstr>Otras reacciones adversas.</vt:lpstr>
      <vt:lpstr>Rabdomiolisis</vt:lpstr>
      <vt:lpstr>Importante conocer</vt:lpstr>
      <vt:lpstr>Interacciones Medicamentosas</vt:lpstr>
      <vt:lpstr>Fármacos que inhiben  la isoenzima CYP3A4 </vt:lpstr>
      <vt:lpstr>Contraindicaciones</vt:lpstr>
      <vt:lpstr>Selección de pacientes y momento adecuado para el Tto.</vt:lpstr>
      <vt:lpstr>CONCLUSIONES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 Yeleneis Río Martínez. Residente de 3er año de Farmacología.</dc:title>
  <dc:creator>Yeleneis</dc:creator>
  <cp:lastModifiedBy>Toshiba</cp:lastModifiedBy>
  <cp:revision>48</cp:revision>
  <dcterms:created xsi:type="dcterms:W3CDTF">2016-09-10T13:23:27Z</dcterms:created>
  <dcterms:modified xsi:type="dcterms:W3CDTF">2017-06-28T04:20:21Z</dcterms:modified>
</cp:coreProperties>
</file>