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3" r:id="rId5"/>
    <p:sldId id="259" r:id="rId6"/>
    <p:sldId id="263" r:id="rId7"/>
    <p:sldId id="264" r:id="rId8"/>
    <p:sldId id="265" r:id="rId9"/>
    <p:sldId id="260" r:id="rId10"/>
    <p:sldId id="266" r:id="rId11"/>
    <p:sldId id="267" r:id="rId12"/>
    <p:sldId id="268" r:id="rId13"/>
    <p:sldId id="269" r:id="rId14"/>
    <p:sldId id="270" r:id="rId15"/>
    <p:sldId id="261" r:id="rId16"/>
    <p:sldId id="271" r:id="rId17"/>
    <p:sldId id="272" r:id="rId18"/>
    <p:sldId id="262" r:id="rId19"/>
    <p:sldId id="280" r:id="rId20"/>
    <p:sldId id="273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  <p:sldId id="290" r:id="rId35"/>
    <p:sldId id="291" r:id="rId36"/>
    <p:sldId id="292" r:id="rId37"/>
    <p:sldId id="274" r:id="rId3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INSUFICIENCIA CARDÍACA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Acciones farmacológicas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b="1" dirty="0" smtClean="0"/>
              <a:t>↓ RVP, ↑GC, ↓niveles de NA, aldosterona y </a:t>
            </a:r>
            <a:r>
              <a:rPr lang="es-ES" b="1" dirty="0" err="1" smtClean="0"/>
              <a:t>arginina</a:t>
            </a:r>
            <a:r>
              <a:rPr lang="es-ES" b="1" dirty="0" smtClean="0"/>
              <a:t>- vasopresina.</a:t>
            </a:r>
          </a:p>
          <a:p>
            <a:pPr algn="just"/>
            <a:r>
              <a:rPr lang="es-ES" b="1" dirty="0" smtClean="0"/>
              <a:t>Además:</a:t>
            </a:r>
          </a:p>
          <a:p>
            <a:pPr algn="just"/>
            <a:r>
              <a:rPr lang="es-ES" dirty="0" smtClean="0"/>
              <a:t>Mejoran la densidad de receptores </a:t>
            </a:r>
            <a:r>
              <a:rPr lang="el-GR" dirty="0" smtClean="0"/>
              <a:t>β</a:t>
            </a:r>
            <a:endParaRPr lang="es-ES" dirty="0" smtClean="0"/>
          </a:p>
          <a:p>
            <a:pPr algn="just"/>
            <a:r>
              <a:rPr lang="es-ES" dirty="0" smtClean="0"/>
              <a:t>Modifican la FC</a:t>
            </a:r>
          </a:p>
          <a:p>
            <a:pPr algn="just"/>
            <a:r>
              <a:rPr lang="es-ES" dirty="0" smtClean="0"/>
              <a:t>Inhiben el péptido </a:t>
            </a:r>
            <a:r>
              <a:rPr lang="es-ES" dirty="0" err="1" smtClean="0"/>
              <a:t>vasoactivo</a:t>
            </a:r>
            <a:r>
              <a:rPr lang="es-ES" dirty="0" smtClean="0"/>
              <a:t> </a:t>
            </a:r>
            <a:r>
              <a:rPr lang="es-ES" dirty="0" err="1" smtClean="0"/>
              <a:t>endotelina</a:t>
            </a:r>
            <a:r>
              <a:rPr lang="es-ES" dirty="0" smtClean="0"/>
              <a:t> I, el cual posee acciones </a:t>
            </a:r>
            <a:r>
              <a:rPr lang="es-ES" dirty="0" err="1" smtClean="0"/>
              <a:t>antinatriuréticas</a:t>
            </a:r>
            <a:r>
              <a:rPr lang="es-ES" dirty="0" smtClean="0"/>
              <a:t> y </a:t>
            </a:r>
            <a:r>
              <a:rPr lang="es-ES" dirty="0" err="1" smtClean="0"/>
              <a:t>mitogénicas</a:t>
            </a:r>
            <a:r>
              <a:rPr lang="es-ES" dirty="0" smtClean="0"/>
              <a:t> que empeoran la IC y se encuentran elevado en plasma.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Mecanismo de acción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err="1" smtClean="0"/>
              <a:t>Angiotensina</a:t>
            </a:r>
            <a:r>
              <a:rPr lang="es-ES" b="1" dirty="0" smtClean="0"/>
              <a:t> II potente vasoconstrictor</a:t>
            </a:r>
          </a:p>
          <a:p>
            <a:pPr algn="just"/>
            <a:r>
              <a:rPr lang="es-ES" dirty="0" smtClean="0"/>
              <a:t>La enzima que convierte la </a:t>
            </a:r>
            <a:r>
              <a:rPr lang="es-ES" dirty="0" err="1" smtClean="0"/>
              <a:t>angiotensina</a:t>
            </a:r>
            <a:r>
              <a:rPr lang="es-ES" dirty="0" smtClean="0"/>
              <a:t> no es específica, se comporta como una quinasa II que degrada e inactiva a la </a:t>
            </a:r>
            <a:r>
              <a:rPr lang="es-ES" dirty="0" err="1" smtClean="0"/>
              <a:t>bradiquinina</a:t>
            </a:r>
            <a:r>
              <a:rPr lang="es-ES" dirty="0" smtClean="0"/>
              <a:t> potente vasodilatador que contribuye a los efectos </a:t>
            </a:r>
            <a:r>
              <a:rPr lang="es-ES" dirty="0" err="1" smtClean="0"/>
              <a:t>antihipertensivos</a:t>
            </a:r>
            <a:r>
              <a:rPr lang="es-ES" dirty="0" smtClean="0"/>
              <a:t> de la Inhibición del SRAA, la </a:t>
            </a:r>
            <a:r>
              <a:rPr lang="es-ES" dirty="0" err="1" smtClean="0"/>
              <a:t>bradiquinina</a:t>
            </a:r>
            <a:r>
              <a:rPr lang="es-ES" dirty="0" smtClean="0"/>
              <a:t> también es un potente </a:t>
            </a:r>
            <a:r>
              <a:rPr lang="es-ES" dirty="0" err="1" smtClean="0"/>
              <a:t>proinflamatorio</a:t>
            </a:r>
            <a:r>
              <a:rPr lang="es-ES" dirty="0" smtClean="0"/>
              <a:t> y está implicado en algunos de los efectos secundarios de los IECA como la tos, las erupciones cutáneas y el edema.  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Los IECA no producen un bloqueo completo sobre el SRA, ya que la ECA no es la única enzima proteolítica capaz de sintetizar </a:t>
            </a:r>
            <a:r>
              <a:rPr lang="es-ES" dirty="0" err="1" smtClean="0"/>
              <a:t>angiotensina</a:t>
            </a:r>
            <a:r>
              <a:rPr lang="es-ES" dirty="0" smtClean="0"/>
              <a:t> II, ya que esta última se sintetiza también por las acciones de la no ECA sobre el </a:t>
            </a:r>
            <a:r>
              <a:rPr lang="es-ES" dirty="0" err="1" smtClean="0"/>
              <a:t>angiotensinógeno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Efectos adversos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Tos</a:t>
            </a:r>
          </a:p>
          <a:p>
            <a:r>
              <a:rPr lang="es-ES" dirty="0" smtClean="0"/>
              <a:t>Hipotensión postural</a:t>
            </a:r>
          </a:p>
          <a:p>
            <a:r>
              <a:rPr lang="es-ES" dirty="0" err="1" smtClean="0"/>
              <a:t>Hiperpotasemia</a:t>
            </a:r>
            <a:r>
              <a:rPr lang="es-ES" dirty="0" smtClean="0"/>
              <a:t> si se asocian a diuréticos ahorradores de potasio</a:t>
            </a:r>
          </a:p>
          <a:p>
            <a:r>
              <a:rPr lang="es-ES" dirty="0" smtClean="0"/>
              <a:t>Cefalea</a:t>
            </a:r>
          </a:p>
          <a:p>
            <a:r>
              <a:rPr lang="es-ES" dirty="0" smtClean="0"/>
              <a:t>Edema </a:t>
            </a:r>
            <a:r>
              <a:rPr lang="es-ES" dirty="0" err="1" smtClean="0"/>
              <a:t>angioneurótico</a:t>
            </a:r>
            <a:endParaRPr lang="es-ES" dirty="0" smtClean="0"/>
          </a:p>
          <a:p>
            <a:r>
              <a:rPr lang="es-ES" dirty="0" err="1" smtClean="0"/>
              <a:t>Disgeusia</a:t>
            </a:r>
            <a:endParaRPr lang="es-ES" dirty="0" smtClean="0"/>
          </a:p>
          <a:p>
            <a:r>
              <a:rPr lang="es-ES" dirty="0" err="1" smtClean="0"/>
              <a:t>Trombocitopenia</a:t>
            </a:r>
            <a:endParaRPr lang="es-ES" dirty="0" smtClean="0"/>
          </a:p>
          <a:p>
            <a:r>
              <a:rPr lang="es-ES" dirty="0" smtClean="0"/>
              <a:t>Reacciones alérgicas desde un </a:t>
            </a:r>
            <a:r>
              <a:rPr lang="es-ES" dirty="0" err="1" smtClean="0"/>
              <a:t>rash</a:t>
            </a:r>
            <a:r>
              <a:rPr lang="es-ES" dirty="0" smtClean="0"/>
              <a:t> hasta edema de la glotis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Interacciones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Suplementos de K y diuréticos ahorradores de K</a:t>
            </a:r>
          </a:p>
          <a:p>
            <a:pPr algn="just"/>
            <a:r>
              <a:rPr lang="es-ES" dirty="0" smtClean="0"/>
              <a:t>Hipotensión asociada a diuréticos, </a:t>
            </a:r>
            <a:r>
              <a:rPr lang="es-ES" dirty="0" err="1" smtClean="0"/>
              <a:t>antihipertensivos</a:t>
            </a:r>
            <a:r>
              <a:rPr lang="es-ES" dirty="0" smtClean="0"/>
              <a:t> como </a:t>
            </a:r>
            <a:r>
              <a:rPr lang="es-ES" dirty="0" err="1" smtClean="0"/>
              <a:t>betabloqueadores</a:t>
            </a:r>
            <a:r>
              <a:rPr lang="es-ES" dirty="0" smtClean="0"/>
              <a:t>, antagonistas adrenérgicos, anestésicos generales.</a:t>
            </a:r>
          </a:p>
          <a:p>
            <a:pPr algn="just"/>
            <a:r>
              <a:rPr lang="es-ES" dirty="0" err="1" smtClean="0"/>
              <a:t>AINEs</a:t>
            </a:r>
            <a:r>
              <a:rPr lang="es-ES" dirty="0" smtClean="0"/>
              <a:t> antagonizan la acción de los IECA</a:t>
            </a:r>
          </a:p>
          <a:p>
            <a:pPr algn="just"/>
            <a:r>
              <a:rPr lang="es-ES" dirty="0" smtClean="0"/>
              <a:t>Riesgo de Insuficiencia renal</a:t>
            </a:r>
          </a:p>
          <a:p>
            <a:pPr algn="just"/>
            <a:r>
              <a:rPr lang="es-ES" dirty="0" smtClean="0"/>
              <a:t>↑los </a:t>
            </a:r>
            <a:r>
              <a:rPr lang="es-ES" dirty="0" err="1" smtClean="0"/>
              <a:t>níveles</a:t>
            </a:r>
            <a:r>
              <a:rPr lang="es-ES" dirty="0" smtClean="0"/>
              <a:t> de litio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Antagonistas del receptor de  </a:t>
            </a:r>
            <a:r>
              <a:rPr lang="es-ES" dirty="0" err="1" smtClean="0"/>
              <a:t>angiotensina</a:t>
            </a:r>
            <a:r>
              <a:rPr lang="es-ES" dirty="0" smtClean="0"/>
              <a:t> II (AAII)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↓ la precarga y la </a:t>
            </a:r>
            <a:r>
              <a:rPr lang="es-ES" dirty="0" err="1" smtClean="0"/>
              <a:t>poscarga</a:t>
            </a:r>
            <a:r>
              <a:rPr lang="es-ES" dirty="0" smtClean="0"/>
              <a:t> (esto ↓ la tensión de la pared ventricular)</a:t>
            </a:r>
          </a:p>
          <a:p>
            <a:r>
              <a:rPr lang="es-ES" dirty="0" smtClean="0"/>
              <a:t>↓ la TAM</a:t>
            </a:r>
          </a:p>
          <a:p>
            <a:r>
              <a:rPr lang="es-ES" dirty="0" smtClean="0"/>
              <a:t>↓ la resistencia vascular sistémica y coronaria sin ↑ la FC de forma refleja</a:t>
            </a:r>
          </a:p>
          <a:p>
            <a:r>
              <a:rPr lang="es-ES" dirty="0" smtClean="0"/>
              <a:t>↓ las concentraciones </a:t>
            </a:r>
            <a:r>
              <a:rPr lang="es-ES" smtClean="0"/>
              <a:t>de NA </a:t>
            </a:r>
            <a:r>
              <a:rPr lang="es-ES" dirty="0" smtClean="0"/>
              <a:t>circulante</a:t>
            </a:r>
          </a:p>
          <a:p>
            <a:r>
              <a:rPr lang="es-ES" dirty="0" smtClean="0"/>
              <a:t>Inhiben la formación de aldosterona  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Losartán</a:t>
            </a:r>
            <a:r>
              <a:rPr lang="es-ES" dirty="0" smtClean="0"/>
              <a:t> potásico tabletas de 25, 50 y 100mg</a:t>
            </a:r>
          </a:p>
          <a:p>
            <a:pPr algn="just"/>
            <a:r>
              <a:rPr lang="es-ES" dirty="0" smtClean="0"/>
              <a:t>Se emplea en pacientes que no pueden consumir IECA por sus efectos adversos como la tos, o de conjunto con ellos para incrementar el beneficio de los IECA.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En la ICD puede variar el tratamiento ya que se recomiendan los vasodilatadores y diuréticos (estos en dosis menores), los IECA no juegan un papel favorable, se está evaluando la utilidad de los ARA II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Betabloqueadores</a:t>
            </a:r>
            <a:r>
              <a:rPr lang="es-ES" dirty="0" smtClean="0"/>
              <a:t> no selectivos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Los </a:t>
            </a:r>
            <a:r>
              <a:rPr lang="es-ES" dirty="0" err="1" smtClean="0"/>
              <a:t>betabloqueadores</a:t>
            </a:r>
            <a:r>
              <a:rPr lang="es-ES" dirty="0" smtClean="0"/>
              <a:t> prolongan la supervivencia, ↓la morbilidad y mejoran la sintomatología del paciente con ICC, mejoran la función ventricular y </a:t>
            </a:r>
            <a:r>
              <a:rPr lang="es-ES" b="1" dirty="0" smtClean="0"/>
              <a:t>la tolerancia al ejercicio</a:t>
            </a:r>
            <a:r>
              <a:rPr lang="es-ES" dirty="0" smtClean="0"/>
              <a:t>, aunque no se deben prescribir a pacientes con IC grado I y IV, ni a mayores de 75 años.</a:t>
            </a:r>
          </a:p>
          <a:p>
            <a:pPr algn="just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 err="1" smtClean="0"/>
              <a:t>Carvedilol</a:t>
            </a:r>
            <a:r>
              <a:rPr lang="es-ES" dirty="0" smtClean="0"/>
              <a:t>: (tabletas de 6,25mg y 12,5mg) Bloqueo </a:t>
            </a:r>
            <a:r>
              <a:rPr lang="el-GR" dirty="0" smtClean="0"/>
              <a:t>β</a:t>
            </a:r>
            <a:r>
              <a:rPr lang="es-ES" dirty="0" smtClean="0"/>
              <a:t> y </a:t>
            </a:r>
            <a:r>
              <a:rPr lang="el-GR" dirty="0" smtClean="0"/>
              <a:t>ᾳ₁</a:t>
            </a:r>
            <a:r>
              <a:rPr lang="es-ES" dirty="0" smtClean="0"/>
              <a:t> adrenérgico no selectivo (</a:t>
            </a:r>
            <a:r>
              <a:rPr lang="es-ES" b="1" dirty="0" smtClean="0"/>
              <a:t>no aprobado en la indicación de IC??</a:t>
            </a:r>
            <a:r>
              <a:rPr lang="es-ES" dirty="0" smtClean="0"/>
              <a:t> </a:t>
            </a:r>
            <a:r>
              <a:rPr lang="es-ES" b="1" dirty="0" smtClean="0"/>
              <a:t>Según el </a:t>
            </a:r>
            <a:r>
              <a:rPr lang="es-ES" b="1" dirty="0" err="1" smtClean="0"/>
              <a:t>Goodman</a:t>
            </a:r>
            <a:r>
              <a:rPr lang="es-ES" b="1" dirty="0" smtClean="0"/>
              <a:t>) </a:t>
            </a:r>
            <a:r>
              <a:rPr lang="es-ES" dirty="0" smtClean="0"/>
              <a:t>reduce la FC, ↑ la duración de la diástole, y mejora la respuesta hemodinámica al ejercicio.  </a:t>
            </a:r>
          </a:p>
          <a:p>
            <a:pPr algn="just"/>
            <a:r>
              <a:rPr lang="es-ES" dirty="0" err="1" smtClean="0"/>
              <a:t>Metoprolol</a:t>
            </a:r>
            <a:r>
              <a:rPr lang="es-ES" dirty="0" smtClean="0"/>
              <a:t> (antagonista selectivo </a:t>
            </a:r>
            <a:r>
              <a:rPr lang="el-GR" dirty="0" smtClean="0"/>
              <a:t>β₁</a:t>
            </a:r>
            <a:r>
              <a:rPr lang="es-ES" dirty="0" smtClean="0"/>
              <a:t>)</a:t>
            </a:r>
          </a:p>
          <a:p>
            <a:pPr algn="just"/>
            <a:r>
              <a:rPr lang="es-ES" dirty="0" err="1" smtClean="0"/>
              <a:t>Bucindolol</a:t>
            </a:r>
            <a:r>
              <a:rPr lang="es-ES" dirty="0" smtClean="0"/>
              <a:t> (antagonista no selectivo para subtipos de receptores beta adrenérgico que también posee actividad vasodilatadora)</a:t>
            </a:r>
          </a:p>
          <a:p>
            <a:pPr algn="just"/>
            <a:r>
              <a:rPr lang="es-ES" b="1" dirty="0" smtClean="0"/>
              <a:t>Muestran resultados en pacientes con cardiomiopatías dilatadas tanto idiopáticas como isquémica. 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Insuficiencia Cardíaca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Es un complejo síndrome clínico, por lo general debilitante, progresivo e irreversible, al  que están expuestos la mayoría de los pacientes que padecen de alguna enfermedad coronaria, HTA, valvulopatías o </a:t>
            </a:r>
            <a:r>
              <a:rPr lang="es-ES" dirty="0" err="1" smtClean="0"/>
              <a:t>miocardiopatías</a:t>
            </a:r>
            <a:r>
              <a:rPr lang="es-ES" dirty="0" smtClean="0"/>
              <a:t>, se caracteriza por la presencia de síntomas y signos de congestión venosa pulmonar (disnea) y/ o sistémica (edemas), o de bajo gasto cardíaco (intolerancia al ejercicio)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Digitálicos e intoxicación por </a:t>
            </a:r>
            <a:r>
              <a:rPr lang="es-ES" dirty="0" err="1" smtClean="0"/>
              <a:t>digoxina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err="1" smtClean="0"/>
              <a:t>Glucosidos</a:t>
            </a:r>
            <a:r>
              <a:rPr lang="es-ES" dirty="0" smtClean="0"/>
              <a:t> cardíacos: </a:t>
            </a:r>
          </a:p>
          <a:p>
            <a:pPr algn="just"/>
            <a:r>
              <a:rPr lang="es-ES" dirty="0" err="1" smtClean="0"/>
              <a:t>Digoxina</a:t>
            </a:r>
            <a:r>
              <a:rPr lang="es-ES" dirty="0" smtClean="0"/>
              <a:t>: ampolletas 0,5mg/ 2ml, solución </a:t>
            </a:r>
            <a:r>
              <a:rPr lang="es-ES" dirty="0" err="1" smtClean="0"/>
              <a:t>alcoholica</a:t>
            </a:r>
            <a:r>
              <a:rPr lang="es-ES" dirty="0" smtClean="0"/>
              <a:t> infantil por 15ml, tabletas de 0,25mg</a:t>
            </a:r>
          </a:p>
          <a:p>
            <a:pPr algn="just"/>
            <a:r>
              <a:rPr lang="es-ES" dirty="0" err="1" smtClean="0"/>
              <a:t>Digitoxina</a:t>
            </a:r>
            <a:endParaRPr lang="es-ES" dirty="0" smtClean="0"/>
          </a:p>
          <a:p>
            <a:pPr algn="just"/>
            <a:r>
              <a:rPr lang="es-ES" dirty="0" err="1" smtClean="0"/>
              <a:t>Uabaína</a:t>
            </a:r>
            <a:endParaRPr lang="es-ES" dirty="0" smtClean="0"/>
          </a:p>
          <a:p>
            <a:pPr algn="just"/>
            <a:r>
              <a:rPr lang="es-ES" dirty="0" smtClean="0"/>
              <a:t>La </a:t>
            </a:r>
            <a:r>
              <a:rPr lang="es-ES" dirty="0" err="1" smtClean="0"/>
              <a:t>digoxina</a:t>
            </a:r>
            <a:r>
              <a:rPr lang="es-ES" dirty="0" smtClean="0"/>
              <a:t> es la que se prescribe más a menudo, debido a sus propiedades farmacocinéticas convenientes, vías de administración alternativas, y disponibilidad difundida de técnicas para medirlo en plasma.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Mecanismo de acción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Todos los glucósidos cardíacos son inhibidores potentes y sumamente selectivos del transporte  de </a:t>
            </a:r>
            <a:r>
              <a:rPr lang="es-ES" dirty="0" err="1" smtClean="0"/>
              <a:t>Na</a:t>
            </a:r>
            <a:r>
              <a:rPr lang="es-ES" dirty="0" smtClean="0"/>
              <a:t>⁺ y K⁺ a través de las membranas celulares, se unen a un sitio específico de la cara </a:t>
            </a:r>
            <a:r>
              <a:rPr lang="es-ES" dirty="0" err="1" smtClean="0"/>
              <a:t>extracitoplasmática</a:t>
            </a:r>
            <a:r>
              <a:rPr lang="es-ES" dirty="0" smtClean="0"/>
              <a:t> de la subunidad </a:t>
            </a:r>
            <a:r>
              <a:rPr lang="el-GR" dirty="0" smtClean="0"/>
              <a:t>ᾳ</a:t>
            </a:r>
            <a:r>
              <a:rPr lang="es-ES" dirty="0" smtClean="0"/>
              <a:t> de la </a:t>
            </a:r>
            <a:r>
              <a:rPr lang="es-ES" dirty="0" err="1" smtClean="0"/>
              <a:t>Na</a:t>
            </a:r>
            <a:r>
              <a:rPr lang="es-ES" dirty="0" smtClean="0"/>
              <a:t>⁺ K⁺-ATP asa.</a:t>
            </a:r>
          </a:p>
          <a:p>
            <a:pPr algn="just">
              <a:lnSpc>
                <a:spcPct val="150000"/>
              </a:lnSpc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 inotrópico positivo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Los GC ↑ la rapidez de acortamiento del músculo cardíaco, la base del incremento de la fuerza de contracción cardíaca o efecto inotrópico positivo, se debe al incremento de la disponibilidad del Ca²⁺citosólico durante la diástole para interactuar con las proteínas contráctiles, este ↑ del calcio intracelular se debe a la disminución inducida por glucósido del ingreso a ciclos de la </a:t>
            </a:r>
            <a:r>
              <a:rPr lang="es-ES" dirty="0" err="1" smtClean="0"/>
              <a:t>Na</a:t>
            </a:r>
            <a:r>
              <a:rPr lang="es-ES" dirty="0" smtClean="0"/>
              <a:t>⁺ y K⁺ </a:t>
            </a:r>
            <a:r>
              <a:rPr lang="es-ES" dirty="0" err="1" smtClean="0"/>
              <a:t>sarcolémica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Padecimientos e interacciones que alteran la farmacocinética de la </a:t>
            </a:r>
            <a:r>
              <a:rPr lang="es-ES" dirty="0" err="1" smtClean="0"/>
              <a:t>digoxina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Hipotiroidismo e insuficiencia renal crónica.</a:t>
            </a:r>
          </a:p>
          <a:p>
            <a:pPr algn="just"/>
            <a:r>
              <a:rPr lang="es-ES" dirty="0" smtClean="0"/>
              <a:t>Algunos fármacos: </a:t>
            </a:r>
            <a:r>
              <a:rPr lang="es-ES" dirty="0" err="1" smtClean="0"/>
              <a:t>Colestiramina</a:t>
            </a:r>
            <a:r>
              <a:rPr lang="es-ES" dirty="0" smtClean="0"/>
              <a:t>, antiácidos, disminuyen sus concentraciones plasmáticas.</a:t>
            </a:r>
          </a:p>
          <a:p>
            <a:pPr algn="just"/>
            <a:r>
              <a:rPr lang="es-ES" dirty="0" smtClean="0"/>
              <a:t>Aumentan sus concentraciones plasmáticas </a:t>
            </a:r>
            <a:r>
              <a:rPr lang="es-ES" dirty="0" err="1" smtClean="0"/>
              <a:t>varapamilo</a:t>
            </a:r>
            <a:r>
              <a:rPr lang="es-ES" dirty="0" smtClean="0"/>
              <a:t>, </a:t>
            </a:r>
            <a:r>
              <a:rPr lang="es-ES" dirty="0" err="1" smtClean="0"/>
              <a:t>amiodarona</a:t>
            </a:r>
            <a:r>
              <a:rPr lang="es-ES" dirty="0" smtClean="0"/>
              <a:t>, </a:t>
            </a:r>
            <a:r>
              <a:rPr lang="es-ES" dirty="0" err="1" smtClean="0"/>
              <a:t>eritromicina</a:t>
            </a:r>
            <a:r>
              <a:rPr lang="es-ES" dirty="0" smtClean="0"/>
              <a:t>, </a:t>
            </a:r>
            <a:r>
              <a:rPr lang="es-ES" dirty="0" err="1" smtClean="0"/>
              <a:t>omeprazol</a:t>
            </a:r>
            <a:r>
              <a:rPr lang="es-ES" dirty="0" smtClean="0"/>
              <a:t>, tetraciclina, </a:t>
            </a:r>
            <a:r>
              <a:rPr lang="es-ES" dirty="0" err="1" smtClean="0"/>
              <a:t>captopril</a:t>
            </a:r>
            <a:r>
              <a:rPr lang="es-ES" dirty="0" smtClean="0"/>
              <a:t>, </a:t>
            </a:r>
            <a:r>
              <a:rPr lang="es-ES" dirty="0" err="1" smtClean="0"/>
              <a:t>nifedipina</a:t>
            </a:r>
            <a:r>
              <a:rPr lang="es-ES" dirty="0" smtClean="0"/>
              <a:t>, </a:t>
            </a:r>
            <a:r>
              <a:rPr lang="es-ES" dirty="0" err="1" smtClean="0"/>
              <a:t>diltiazem</a:t>
            </a:r>
            <a:r>
              <a:rPr lang="es-ES" dirty="0" smtClean="0"/>
              <a:t>, </a:t>
            </a:r>
            <a:r>
              <a:rPr lang="es-ES" dirty="0" err="1" smtClean="0"/>
              <a:t>ciclosporina</a:t>
            </a:r>
            <a:r>
              <a:rPr lang="es-ES" dirty="0" smtClean="0"/>
              <a:t>. </a:t>
            </a:r>
          </a:p>
          <a:p>
            <a:pPr algn="just"/>
            <a:r>
              <a:rPr lang="es-ES" dirty="0" smtClean="0"/>
              <a:t>Otras situaciones: Edad avanzada, pacientes debilitados, obesos.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Toxicidad de la </a:t>
            </a:r>
            <a:r>
              <a:rPr lang="es-ES" dirty="0" err="1" smtClean="0"/>
              <a:t>digoxina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Manifestaciones </a:t>
            </a:r>
            <a:r>
              <a:rPr lang="es-ES" dirty="0" err="1" smtClean="0"/>
              <a:t>electrofisiológicas</a:t>
            </a:r>
            <a:r>
              <a:rPr lang="es-ES" dirty="0" smtClean="0"/>
              <a:t>: latidos ectópicos de origen en la unión </a:t>
            </a:r>
            <a:r>
              <a:rPr lang="es-ES" dirty="0" err="1" smtClean="0"/>
              <a:t>auriculoventricular</a:t>
            </a:r>
            <a:r>
              <a:rPr lang="es-ES" dirty="0" smtClean="0"/>
              <a:t>, o ventricular, bloqueo </a:t>
            </a:r>
            <a:r>
              <a:rPr lang="es-ES" dirty="0" err="1" smtClean="0"/>
              <a:t>auriculoventricular</a:t>
            </a:r>
            <a:r>
              <a:rPr lang="es-ES" dirty="0" smtClean="0"/>
              <a:t> de 1er grado, respuesta excesivamente lenta de la frecuencia ventricular a la fibrilación auricular, estas solo requieren reajustes de dosis.</a:t>
            </a:r>
          </a:p>
          <a:p>
            <a:pPr algn="just"/>
            <a:r>
              <a:rPr lang="es-ES" dirty="0" smtClean="0"/>
              <a:t>Bradicardia </a:t>
            </a:r>
            <a:r>
              <a:rPr lang="es-ES" dirty="0" err="1" smtClean="0"/>
              <a:t>sinusal</a:t>
            </a:r>
            <a:r>
              <a:rPr lang="es-ES" dirty="0" smtClean="0"/>
              <a:t>, paro </a:t>
            </a:r>
            <a:r>
              <a:rPr lang="es-ES" dirty="0" err="1" smtClean="0"/>
              <a:t>sinoauricular</a:t>
            </a:r>
            <a:r>
              <a:rPr lang="es-ES" dirty="0" smtClean="0"/>
              <a:t>, bloqueo de salida y el retraso de la conducción </a:t>
            </a:r>
            <a:r>
              <a:rPr lang="es-ES" dirty="0" err="1" smtClean="0"/>
              <a:t>auriculoventricular</a:t>
            </a:r>
            <a:r>
              <a:rPr lang="es-ES" dirty="0" smtClean="0"/>
              <a:t> de 2do o 3er grado, requieren atropina o empleo de marcapasos.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Conducta a seguir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Administración de K.</a:t>
            </a:r>
          </a:p>
          <a:p>
            <a:pPr algn="just"/>
            <a:r>
              <a:rPr lang="es-ES" dirty="0" smtClean="0"/>
              <a:t>Lidocaína o </a:t>
            </a:r>
            <a:r>
              <a:rPr lang="es-ES" dirty="0" err="1" smtClean="0"/>
              <a:t>difenilhidantoína</a:t>
            </a:r>
            <a:r>
              <a:rPr lang="es-ES" dirty="0" smtClean="0"/>
              <a:t> se emplea para tratar arritmias ventriculares.</a:t>
            </a:r>
          </a:p>
          <a:p>
            <a:pPr algn="just"/>
            <a:r>
              <a:rPr lang="es-ES" dirty="0" smtClean="0"/>
              <a:t>Cardioversión eléctrica, con mucha precaución, ya que puede inducir trastornos graves del ritmo.</a:t>
            </a:r>
          </a:p>
          <a:p>
            <a:pPr algn="just"/>
            <a:r>
              <a:rPr lang="es-ES" dirty="0" smtClean="0"/>
              <a:t>Fragmentos </a:t>
            </a:r>
            <a:r>
              <a:rPr lang="es-ES" dirty="0" err="1" smtClean="0"/>
              <a:t>Fab</a:t>
            </a:r>
            <a:r>
              <a:rPr lang="es-ES" dirty="0" smtClean="0"/>
              <a:t> purificados provenientes de antisuero contra </a:t>
            </a:r>
            <a:r>
              <a:rPr lang="es-ES" dirty="0" err="1" smtClean="0"/>
              <a:t>digoxina</a:t>
            </a:r>
            <a:r>
              <a:rPr lang="es-ES" dirty="0" smtClean="0"/>
              <a:t> ovino. </a:t>
            </a:r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Empleo de diuréticos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La importancia de estos compuestos en el tratamiento de la IC se debe a la participación central de los riñones en la mayoría de los cambios </a:t>
            </a:r>
            <a:r>
              <a:rPr lang="es-ES" dirty="0" err="1" smtClean="0"/>
              <a:t>hemodinámicos</a:t>
            </a:r>
            <a:r>
              <a:rPr lang="es-ES" dirty="0" smtClean="0"/>
              <a:t>, hormonales y del sistema nervioso autónomo que ocurren en respuesta a un miocardio insuficiente.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Los diuréticos reducen el volumen de líquido extracelular y las presiones de llenado ventricular ( o de precarga).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Se reserva su uso a largo plazo para pacientes con etapas más avanzadas de la enfermedad, y se les recomienda monitorear su peso diariamente.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Se debe sugerir a los pacientes restricciones de sodio en la dieta, con precaución teniendo en cuenta la posibilidad de que ocurra </a:t>
            </a:r>
            <a:r>
              <a:rPr lang="es-ES" dirty="0" err="1" smtClean="0"/>
              <a:t>hiponatremia</a:t>
            </a:r>
            <a:r>
              <a:rPr lang="es-ES" dirty="0" smtClean="0"/>
              <a:t>, </a:t>
            </a:r>
            <a:r>
              <a:rPr lang="es-ES" dirty="0" err="1" smtClean="0"/>
              <a:t>hipopotasemia</a:t>
            </a:r>
            <a:r>
              <a:rPr lang="es-ES" dirty="0" smtClean="0"/>
              <a:t>, alcalosis metabólica debido a disminución de cloro cuando se combinan diuréticos de asa.</a:t>
            </a:r>
          </a:p>
          <a:p>
            <a:pPr>
              <a:lnSpc>
                <a:spcPct val="150000"/>
              </a:lnSpc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Diuréticos de asa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Los diuréticos de asa con indicación en la IC son la </a:t>
            </a:r>
            <a:r>
              <a:rPr lang="es-ES" dirty="0" err="1" smtClean="0"/>
              <a:t>furosemida</a:t>
            </a:r>
            <a:r>
              <a:rPr lang="es-ES" dirty="0" smtClean="0"/>
              <a:t>, </a:t>
            </a:r>
            <a:r>
              <a:rPr lang="es-ES" dirty="0" err="1" smtClean="0"/>
              <a:t>bumetamida</a:t>
            </a:r>
            <a:r>
              <a:rPr lang="es-ES" dirty="0" smtClean="0"/>
              <a:t>, </a:t>
            </a:r>
            <a:r>
              <a:rPr lang="es-ES" dirty="0" err="1" smtClean="0"/>
              <a:t>torsemida</a:t>
            </a:r>
            <a:r>
              <a:rPr lang="es-ES" dirty="0" smtClean="0"/>
              <a:t> y sus congéneres.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Debido al riesgo de </a:t>
            </a:r>
            <a:r>
              <a:rPr lang="es-ES" dirty="0" err="1" smtClean="0"/>
              <a:t>ototoxicidad</a:t>
            </a:r>
            <a:r>
              <a:rPr lang="es-ES" dirty="0" smtClean="0"/>
              <a:t> el ácido </a:t>
            </a:r>
            <a:r>
              <a:rPr lang="es-ES" dirty="0" err="1" smtClean="0"/>
              <a:t>etacrínico</a:t>
            </a:r>
            <a:r>
              <a:rPr lang="es-ES" dirty="0" smtClean="0"/>
              <a:t> se reserva solo para enfermos alérgicos a la sulfonamidas.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Fisiopatología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s-ES" dirty="0" smtClean="0"/>
              <a:t>    </a:t>
            </a:r>
            <a:r>
              <a:rPr lang="es-ES" b="1" dirty="0" smtClean="0"/>
              <a:t>Existe un deterioro de la función contráctil del ventrículo que produce una falla de bomba del corazón lo cuál ocasiona: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dirty="0" smtClean="0"/>
              <a:t> Desbalance entre la demanda y aporte de O₂.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dirty="0" smtClean="0"/>
              <a:t>Mecanismos compensatorios: dilatación e hipertrofia ventricular (cardiomegalia), ↑ actividad simpática con ↑FC, de la RVP y del tono venoso y la activación del sistema renina- </a:t>
            </a:r>
            <a:r>
              <a:rPr lang="es-ES" dirty="0" err="1" smtClean="0"/>
              <a:t>angiotensina</a:t>
            </a:r>
            <a:r>
              <a:rPr lang="es-ES" dirty="0" smtClean="0"/>
              <a:t>- aldosterona (SRAA).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Mecanismo de acción Diuréticos de asa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Inhiben una proteína de transporte de ión específica, el </a:t>
            </a:r>
            <a:r>
              <a:rPr lang="es-ES" dirty="0" err="1" smtClean="0"/>
              <a:t>simportador</a:t>
            </a:r>
            <a:r>
              <a:rPr lang="es-ES" dirty="0" smtClean="0"/>
              <a:t> de </a:t>
            </a:r>
            <a:r>
              <a:rPr lang="es-ES" dirty="0" err="1" smtClean="0"/>
              <a:t>Na</a:t>
            </a:r>
            <a:r>
              <a:rPr lang="es-ES" dirty="0" smtClean="0"/>
              <a:t>⁺-K⁺-2CL⁻, esta se encuentra en la membrana apical de las células epiteliales renales en la rama ascendente del asa de </a:t>
            </a:r>
            <a:r>
              <a:rPr lang="es-ES" dirty="0" err="1" smtClean="0"/>
              <a:t>Henle</a:t>
            </a:r>
            <a:r>
              <a:rPr lang="es-ES" dirty="0" smtClean="0"/>
              <a:t>. Ellos ↓ la absorción de Ca²⁺ y Mg²⁺ en esa porción y esta absorción está relacionada de manera directa a la captación de </a:t>
            </a:r>
            <a:r>
              <a:rPr lang="es-ES" dirty="0" err="1" smtClean="0"/>
              <a:t>NaCl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Reducen la tonicidad medular ya que evitan la resorción excesiva de solutos en comparación con la de agua de ahí la posibilidad de </a:t>
            </a:r>
            <a:r>
              <a:rPr lang="es-ES" dirty="0" err="1" smtClean="0"/>
              <a:t>hiponatremia</a:t>
            </a:r>
            <a:r>
              <a:rPr lang="es-ES" dirty="0" smtClean="0"/>
              <a:t> en estos pacientes.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err="1" smtClean="0"/>
              <a:t>Furosemida</a:t>
            </a:r>
            <a:r>
              <a:rPr lang="es-ES" dirty="0" smtClean="0"/>
              <a:t>: </a:t>
            </a:r>
            <a:r>
              <a:rPr lang="es-ES" dirty="0" err="1" smtClean="0"/>
              <a:t>tab</a:t>
            </a:r>
            <a:r>
              <a:rPr lang="es-ES" dirty="0" smtClean="0"/>
              <a:t> de 20, 40 y 80mg y ámpulas de 50mg/ 3ml</a:t>
            </a:r>
          </a:p>
          <a:p>
            <a:pPr algn="just"/>
            <a:r>
              <a:rPr lang="es-ES" dirty="0" err="1" smtClean="0"/>
              <a:t>Torasemida</a:t>
            </a:r>
            <a:r>
              <a:rPr lang="es-ES" dirty="0" smtClean="0"/>
              <a:t>: </a:t>
            </a:r>
            <a:r>
              <a:rPr lang="es-ES" dirty="0" err="1" smtClean="0"/>
              <a:t>tab</a:t>
            </a:r>
            <a:r>
              <a:rPr lang="es-ES" dirty="0" smtClean="0"/>
              <a:t> de 5, 10, 20 y 100mg, ámpulas de 10ml</a:t>
            </a:r>
          </a:p>
          <a:p>
            <a:pPr algn="just"/>
            <a:r>
              <a:rPr lang="es-ES" dirty="0" err="1" smtClean="0"/>
              <a:t>Bumetanida</a:t>
            </a:r>
            <a:r>
              <a:rPr lang="es-ES" dirty="0" smtClean="0"/>
              <a:t>: </a:t>
            </a:r>
            <a:r>
              <a:rPr lang="es-ES" dirty="0" err="1" smtClean="0"/>
              <a:t>tab</a:t>
            </a:r>
            <a:r>
              <a:rPr lang="es-ES" dirty="0" smtClean="0"/>
              <a:t> de 0,5mg, 1 y 2 mg</a:t>
            </a:r>
          </a:p>
          <a:p>
            <a:pPr algn="just"/>
            <a:r>
              <a:rPr lang="es-ES" dirty="0" smtClean="0"/>
              <a:t>Acido </a:t>
            </a:r>
            <a:r>
              <a:rPr lang="es-ES" dirty="0" err="1" smtClean="0"/>
              <a:t>etacrínico</a:t>
            </a:r>
            <a:r>
              <a:rPr lang="es-ES" dirty="0" smtClean="0"/>
              <a:t>: </a:t>
            </a:r>
            <a:r>
              <a:rPr lang="es-ES" dirty="0" err="1" smtClean="0"/>
              <a:t>tab</a:t>
            </a:r>
            <a:r>
              <a:rPr lang="es-ES" dirty="0" smtClean="0"/>
              <a:t> de 25 y 50mg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Diuréticos </a:t>
            </a:r>
            <a:r>
              <a:rPr lang="es-ES" dirty="0" err="1" smtClean="0"/>
              <a:t>tiazidícos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Inhiben de modo leve la </a:t>
            </a:r>
            <a:r>
              <a:rPr lang="es-ES" dirty="0" err="1" smtClean="0"/>
              <a:t>anhidrasa</a:t>
            </a:r>
            <a:r>
              <a:rPr lang="es-ES" dirty="0" smtClean="0"/>
              <a:t> carbónica, su principal sitio de acción es el </a:t>
            </a:r>
            <a:r>
              <a:rPr lang="es-ES" dirty="0" err="1" smtClean="0"/>
              <a:t>cotransportador</a:t>
            </a:r>
            <a:r>
              <a:rPr lang="es-ES" dirty="0" smtClean="0"/>
              <a:t> de </a:t>
            </a:r>
            <a:r>
              <a:rPr lang="es-ES" dirty="0" err="1" smtClean="0"/>
              <a:t>Na</a:t>
            </a:r>
            <a:r>
              <a:rPr lang="es-ES" dirty="0" smtClean="0"/>
              <a:t>⁺-Cl⁻ presentes en las células epiteliales de los túbulos contorneados distales, esta proteína presenta una homología de secuencia con el </a:t>
            </a:r>
            <a:r>
              <a:rPr lang="es-ES" dirty="0" err="1" smtClean="0"/>
              <a:t>simportador</a:t>
            </a:r>
            <a:r>
              <a:rPr lang="es-ES" dirty="0" smtClean="0"/>
              <a:t> </a:t>
            </a:r>
            <a:r>
              <a:rPr lang="es-ES" dirty="0" err="1" smtClean="0"/>
              <a:t>Na</a:t>
            </a:r>
            <a:r>
              <a:rPr lang="es-ES" dirty="0" smtClean="0"/>
              <a:t>⁺-K⁺-2CL⁻  sensible a </a:t>
            </a:r>
            <a:r>
              <a:rPr lang="es-ES" dirty="0" err="1" smtClean="0"/>
              <a:t>furosemida</a:t>
            </a:r>
            <a:r>
              <a:rPr lang="es-ES" dirty="0" smtClean="0"/>
              <a:t>, y se expresa en muchos tejidos además de los riñones, lo que explica el mecanismo de ellos sobre la RVP, sobre el metabolismo de los lípidos y de la glucosa.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Hidroclorotiazida</a:t>
            </a:r>
            <a:r>
              <a:rPr lang="es-ES" dirty="0" smtClean="0"/>
              <a:t>: </a:t>
            </a:r>
            <a:r>
              <a:rPr lang="es-ES" dirty="0" err="1" smtClean="0"/>
              <a:t>tab</a:t>
            </a:r>
            <a:r>
              <a:rPr lang="es-ES" dirty="0" smtClean="0"/>
              <a:t> de 25mg</a:t>
            </a:r>
          </a:p>
          <a:p>
            <a:r>
              <a:rPr lang="es-ES" dirty="0" err="1" smtClean="0"/>
              <a:t>Clorotiazida</a:t>
            </a:r>
            <a:r>
              <a:rPr lang="es-ES" dirty="0" smtClean="0"/>
              <a:t>: </a:t>
            </a:r>
            <a:r>
              <a:rPr lang="es-ES" dirty="0" err="1" smtClean="0"/>
              <a:t>tab</a:t>
            </a:r>
            <a:r>
              <a:rPr lang="es-ES" dirty="0" smtClean="0"/>
              <a:t> de 250 y 500mg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Diuréticos ahorradores de K⁺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" dirty="0" smtClean="0"/>
              <a:t>Inhiben los canales de conductancia del </a:t>
            </a:r>
            <a:r>
              <a:rPr lang="es-ES" dirty="0" err="1" smtClean="0"/>
              <a:t>Na</a:t>
            </a:r>
            <a:r>
              <a:rPr lang="es-ES" dirty="0" smtClean="0"/>
              <a:t>⁺ en la membrana apical de células epiteliales de los conductos colectores (</a:t>
            </a:r>
            <a:r>
              <a:rPr lang="es-ES" dirty="0" err="1" smtClean="0"/>
              <a:t>amilorida</a:t>
            </a:r>
            <a:r>
              <a:rPr lang="es-ES" dirty="0" smtClean="0"/>
              <a:t>, </a:t>
            </a:r>
            <a:r>
              <a:rPr lang="es-ES" dirty="0" err="1" smtClean="0"/>
              <a:t>triamtereno</a:t>
            </a:r>
            <a:r>
              <a:rPr lang="es-ES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dirty="0" smtClean="0"/>
              <a:t>Antagonistas de la aldosterona que también tienen sus principales efectos en los conductos colectores (</a:t>
            </a:r>
            <a:r>
              <a:rPr lang="es-ES" dirty="0" err="1" smtClean="0"/>
              <a:t>espironolactona</a:t>
            </a:r>
            <a:r>
              <a:rPr lang="es-ES" dirty="0" smtClean="0"/>
              <a:t>, </a:t>
            </a:r>
            <a:r>
              <a:rPr lang="es-ES" dirty="0" err="1" smtClean="0"/>
              <a:t>canrenona</a:t>
            </a:r>
            <a:r>
              <a:rPr lang="es-ES" dirty="0" smtClean="0"/>
              <a:t>)</a:t>
            </a:r>
          </a:p>
          <a:p>
            <a:pPr marL="514350" indent="-514350" algn="just">
              <a:buNone/>
            </a:pPr>
            <a:r>
              <a:rPr lang="es-ES" dirty="0" smtClean="0"/>
              <a:t>      </a:t>
            </a:r>
            <a:r>
              <a:rPr lang="es-ES" b="1" dirty="0" smtClean="0"/>
              <a:t>Ninguno es eficaz como diurético único, pero si incrementan la concentración plasmática de K⁺, efecto que se incrementa con IECA, </a:t>
            </a:r>
            <a:r>
              <a:rPr lang="es-ES" b="1" dirty="0" err="1" smtClean="0"/>
              <a:t>Betabloqueadores</a:t>
            </a:r>
            <a:r>
              <a:rPr lang="es-ES" b="1" dirty="0" smtClean="0"/>
              <a:t>, </a:t>
            </a:r>
            <a:r>
              <a:rPr lang="es-ES" b="1" dirty="0" err="1" smtClean="0"/>
              <a:t>AINEs</a:t>
            </a:r>
            <a:r>
              <a:rPr lang="es-ES" b="1" dirty="0" smtClean="0"/>
              <a:t>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Efectos adversos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Trastornos metabólicos: </a:t>
            </a:r>
            <a:r>
              <a:rPr lang="es-ES" dirty="0" err="1" smtClean="0"/>
              <a:t>Hiponatremia</a:t>
            </a:r>
            <a:r>
              <a:rPr lang="es-ES" dirty="0" smtClean="0"/>
              <a:t>, </a:t>
            </a:r>
            <a:r>
              <a:rPr lang="es-ES" dirty="0" err="1" smtClean="0"/>
              <a:t>hipopotasemia</a:t>
            </a:r>
            <a:r>
              <a:rPr lang="es-ES" dirty="0" smtClean="0"/>
              <a:t>, alcalosis metabólica </a:t>
            </a:r>
            <a:r>
              <a:rPr lang="es-ES" smtClean="0"/>
              <a:t>hipoclorémica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Estatinas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El empleo de </a:t>
            </a:r>
            <a:r>
              <a:rPr lang="es-ES" dirty="0" err="1" smtClean="0"/>
              <a:t>estatinas</a:t>
            </a:r>
            <a:r>
              <a:rPr lang="es-ES" dirty="0" smtClean="0"/>
              <a:t> en la IC se debe a que ellas actúan modificando el metabolismo de los lípidos y estos tienen un papel importante en la patogenia de las enfermedades cardiovasculares como la HTA y Cardiopatías isquémicas que son factores de riesgo para la Insuficiencia Cardíaca.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Los factores fundamentales en la determinación del  gasto cardiaco son la frecuencia cardiaca y el volumen sistólico. Este último, a su vez, está determinado por la precarga (volumen ventricular al final de la diástole), la contractilidad y la </a:t>
            </a:r>
            <a:r>
              <a:rPr lang="es-ES" dirty="0" err="1" smtClean="0"/>
              <a:t>poscarga</a:t>
            </a:r>
            <a:r>
              <a:rPr lang="es-ES" dirty="0" smtClean="0"/>
              <a:t> (dada por las fuerzas que se oponen a la expulsión ventricular).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1er momento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En un primer momento se pensaba que la principal causa era la retención de líquido y los pilares de tratamiento eran los diuréticos.</a:t>
            </a:r>
          </a:p>
          <a:p>
            <a:pPr algn="just"/>
            <a:r>
              <a:rPr lang="es-ES" b="1" dirty="0" smtClean="0"/>
              <a:t>Hoy </a:t>
            </a:r>
            <a:r>
              <a:rPr lang="es-ES" dirty="0" smtClean="0"/>
              <a:t>se centra la atención en la activación patológica de diversos sistemas </a:t>
            </a:r>
            <a:r>
              <a:rPr lang="es-ES" dirty="0" err="1" smtClean="0"/>
              <a:t>neurohumorales</a:t>
            </a:r>
            <a:r>
              <a:rPr lang="es-ES" dirty="0" smtClean="0"/>
              <a:t> que caracterizan a la enfermedad como SRAA, por ello la terapéutica estriba sobre fármacos que actúan sobre este sistema.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Objetivos fundamentales del tratamiento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Prevenir la progresión de la enfermedad (evaluar los pacientes que tienen factores de riesgo: HTA, IMA, DM, HVI, edad mayor de 65 años).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Tratamiento no farmacológico: Evitar medicamentos que retiene sodio y agua como esteroides y </a:t>
            </a:r>
            <a:r>
              <a:rPr lang="es-ES" dirty="0" err="1" smtClean="0"/>
              <a:t>AINEs</a:t>
            </a:r>
            <a:r>
              <a:rPr lang="es-ES" dirty="0" smtClean="0"/>
              <a:t>, antagonistas del calcio excepto </a:t>
            </a:r>
            <a:r>
              <a:rPr lang="es-ES" dirty="0" err="1" smtClean="0"/>
              <a:t>amlodipino</a:t>
            </a:r>
            <a:r>
              <a:rPr lang="es-ES" dirty="0" smtClean="0"/>
              <a:t> y agentes antiarrítmicos clase I.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Vigilar peso (un ↑de 3Lb en 24 horas indica retención de agua y se indican diuréticos).</a:t>
            </a:r>
          </a:p>
          <a:p>
            <a:pPr algn="just">
              <a:buFont typeface="Wingdings" pitchFamily="2" charset="2"/>
              <a:buChar char="Ø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Tratamiento farmacológico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A)</a:t>
            </a:r>
          </a:p>
          <a:p>
            <a:r>
              <a:rPr lang="es-ES" dirty="0" smtClean="0"/>
              <a:t>IECA</a:t>
            </a:r>
          </a:p>
          <a:p>
            <a:r>
              <a:rPr lang="es-ES" dirty="0" err="1" smtClean="0"/>
              <a:t>Betabloqueadores</a:t>
            </a:r>
            <a:endParaRPr lang="es-ES" dirty="0" smtClean="0"/>
          </a:p>
          <a:p>
            <a:r>
              <a:rPr lang="es-ES" dirty="0" smtClean="0"/>
              <a:t>Diuréticos</a:t>
            </a:r>
          </a:p>
          <a:p>
            <a:r>
              <a:rPr lang="es-ES" dirty="0" smtClean="0"/>
              <a:t>Digitálicos</a:t>
            </a:r>
          </a:p>
          <a:p>
            <a:r>
              <a:rPr lang="es-ES" b="1" dirty="0" smtClean="0"/>
              <a:t>Pacientes con disfunción ventricular izquierda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/>
              <a:t>B)</a:t>
            </a:r>
          </a:p>
          <a:p>
            <a:pPr algn="just"/>
            <a:r>
              <a:rPr lang="es-ES" dirty="0" smtClean="0"/>
              <a:t>Vasodilatadores: </a:t>
            </a:r>
            <a:r>
              <a:rPr lang="es-ES" dirty="0" err="1" smtClean="0"/>
              <a:t>Hidralazina</a:t>
            </a:r>
            <a:endParaRPr lang="es-ES" dirty="0" smtClean="0"/>
          </a:p>
          <a:p>
            <a:pPr algn="just"/>
            <a:r>
              <a:rPr lang="es-ES" dirty="0" err="1" smtClean="0"/>
              <a:t>Dinitrato</a:t>
            </a:r>
            <a:r>
              <a:rPr lang="es-ES" dirty="0" smtClean="0"/>
              <a:t> de </a:t>
            </a:r>
            <a:r>
              <a:rPr lang="es-ES" dirty="0" err="1" smtClean="0"/>
              <a:t>Isosorbide</a:t>
            </a:r>
            <a:endParaRPr lang="es-ES" dirty="0" smtClean="0"/>
          </a:p>
          <a:p>
            <a:pPr algn="just"/>
            <a:r>
              <a:rPr lang="es-ES" dirty="0" smtClean="0"/>
              <a:t>Bloqueadores del receptor de la </a:t>
            </a:r>
            <a:r>
              <a:rPr lang="es-ES" dirty="0" err="1" smtClean="0"/>
              <a:t>angiotensina</a:t>
            </a:r>
            <a:r>
              <a:rPr lang="es-ES" dirty="0" smtClean="0"/>
              <a:t> (</a:t>
            </a:r>
            <a:r>
              <a:rPr lang="es-ES" dirty="0" err="1" smtClean="0"/>
              <a:t>losartán</a:t>
            </a:r>
            <a:r>
              <a:rPr lang="es-ES" dirty="0" smtClean="0"/>
              <a:t>, </a:t>
            </a:r>
            <a:r>
              <a:rPr lang="es-ES" dirty="0" err="1" smtClean="0"/>
              <a:t>salarasina</a:t>
            </a:r>
            <a:r>
              <a:rPr lang="es-ES" dirty="0" smtClean="0"/>
              <a:t>)</a:t>
            </a:r>
          </a:p>
          <a:p>
            <a:pPr algn="just"/>
            <a:r>
              <a:rPr lang="es-ES" dirty="0" smtClean="0"/>
              <a:t>Otros: </a:t>
            </a:r>
            <a:r>
              <a:rPr lang="es-ES" dirty="0" err="1" smtClean="0"/>
              <a:t>espironolactona</a:t>
            </a:r>
            <a:r>
              <a:rPr lang="es-ES" dirty="0" smtClean="0"/>
              <a:t>, </a:t>
            </a:r>
            <a:r>
              <a:rPr lang="es-ES" dirty="0" err="1" smtClean="0"/>
              <a:t>amiodarona</a:t>
            </a:r>
            <a:r>
              <a:rPr lang="es-ES" dirty="0" smtClean="0"/>
              <a:t>, </a:t>
            </a:r>
            <a:r>
              <a:rPr lang="es-ES" dirty="0" err="1" smtClean="0"/>
              <a:t>warfarina</a:t>
            </a:r>
            <a:r>
              <a:rPr lang="es-ES" dirty="0" smtClean="0"/>
              <a:t>, </a:t>
            </a:r>
            <a:r>
              <a:rPr lang="es-ES" dirty="0" err="1" smtClean="0"/>
              <a:t>estatinas</a:t>
            </a:r>
            <a:r>
              <a:rPr lang="es-ES" dirty="0" smtClean="0"/>
              <a:t>, </a:t>
            </a:r>
            <a:r>
              <a:rPr lang="es-ES" dirty="0" err="1" smtClean="0"/>
              <a:t>antihipertensivos</a:t>
            </a:r>
            <a:r>
              <a:rPr lang="es-ES" dirty="0" smtClean="0"/>
              <a:t>.  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Fármacos que actúan sobre el SRAA</a:t>
            </a:r>
            <a:br>
              <a:rPr lang="es-ES" dirty="0" smtClean="0"/>
            </a:br>
            <a:r>
              <a:rPr lang="es-ES" dirty="0" smtClean="0"/>
              <a:t>Tratamiento de elección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IECA: </a:t>
            </a:r>
          </a:p>
          <a:p>
            <a:r>
              <a:rPr lang="es-ES" dirty="0" smtClean="0"/>
              <a:t>- </a:t>
            </a:r>
            <a:r>
              <a:rPr lang="es-ES" dirty="0" err="1" smtClean="0"/>
              <a:t>Captopril</a:t>
            </a:r>
            <a:r>
              <a:rPr lang="es-ES" dirty="0" smtClean="0"/>
              <a:t>: tabletas de 12,5mg, </a:t>
            </a:r>
            <a:r>
              <a:rPr lang="es-ES" b="1" dirty="0" smtClean="0"/>
              <a:t>25mg</a:t>
            </a:r>
            <a:r>
              <a:rPr lang="es-ES" dirty="0" smtClean="0"/>
              <a:t>, 50mg</a:t>
            </a:r>
          </a:p>
          <a:p>
            <a:r>
              <a:rPr lang="es-ES" dirty="0" smtClean="0"/>
              <a:t>- </a:t>
            </a:r>
            <a:r>
              <a:rPr lang="es-ES" dirty="0" err="1" smtClean="0"/>
              <a:t>Enalapril</a:t>
            </a:r>
            <a:r>
              <a:rPr lang="es-ES" dirty="0" smtClean="0"/>
              <a:t>: tabletas de 2,5mg, 5mg, 10mg, </a:t>
            </a:r>
            <a:r>
              <a:rPr lang="es-ES" b="1" dirty="0" smtClean="0"/>
              <a:t>20mg</a:t>
            </a:r>
          </a:p>
          <a:p>
            <a:r>
              <a:rPr lang="es-ES" dirty="0" smtClean="0"/>
              <a:t>- </a:t>
            </a:r>
            <a:r>
              <a:rPr lang="es-ES" dirty="0" err="1" smtClean="0"/>
              <a:t>Lisinopril</a:t>
            </a:r>
            <a:r>
              <a:rPr lang="es-ES" dirty="0" smtClean="0"/>
              <a:t>: tabletas de 2,5mg, 5,10,20, 30 y 40mg</a:t>
            </a:r>
          </a:p>
          <a:p>
            <a:r>
              <a:rPr lang="es-ES" dirty="0" smtClean="0"/>
              <a:t>-</a:t>
            </a:r>
            <a:r>
              <a:rPr lang="es-ES" dirty="0" err="1" smtClean="0"/>
              <a:t>Ramipril</a:t>
            </a:r>
            <a:r>
              <a:rPr lang="es-ES" dirty="0" smtClean="0"/>
              <a:t>: tabletas de 1,25mg, 2,5, 5 y 10mg</a:t>
            </a:r>
          </a:p>
          <a:p>
            <a:r>
              <a:rPr lang="es-ES" dirty="0" smtClean="0"/>
              <a:t>-</a:t>
            </a:r>
            <a:r>
              <a:rPr lang="es-ES" dirty="0" err="1" smtClean="0"/>
              <a:t>Trandolapril</a:t>
            </a:r>
            <a:r>
              <a:rPr lang="es-ES" dirty="0" smtClean="0"/>
              <a:t> : tabletas de 1, 2 y 4mg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1887</Words>
  <PresentationFormat>Presentación en pantalla (4:3)</PresentationFormat>
  <Paragraphs>125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Tema de Office</vt:lpstr>
      <vt:lpstr>INSUFICIENCIA CARDÍACA</vt:lpstr>
      <vt:lpstr>Insuficiencia Cardíaca</vt:lpstr>
      <vt:lpstr>Fisiopatología</vt:lpstr>
      <vt:lpstr>Diapositiva 4</vt:lpstr>
      <vt:lpstr>1er momento </vt:lpstr>
      <vt:lpstr>Objetivos fundamentales del tratamiento</vt:lpstr>
      <vt:lpstr>Tratamiento farmacológico</vt:lpstr>
      <vt:lpstr>Diapositiva 8</vt:lpstr>
      <vt:lpstr>Fármacos que actúan sobre el SRAA Tratamiento de elección</vt:lpstr>
      <vt:lpstr>Acciones farmacológicas</vt:lpstr>
      <vt:lpstr>Mecanismo de acción</vt:lpstr>
      <vt:lpstr>Diapositiva 12</vt:lpstr>
      <vt:lpstr>Efectos adversos</vt:lpstr>
      <vt:lpstr>Interacciones </vt:lpstr>
      <vt:lpstr>Antagonistas del receptor de  angiotensina II (AAII)</vt:lpstr>
      <vt:lpstr>Diapositiva 16</vt:lpstr>
      <vt:lpstr>Diapositiva 17</vt:lpstr>
      <vt:lpstr>Betabloqueadores no selectivos</vt:lpstr>
      <vt:lpstr>Diapositiva 19</vt:lpstr>
      <vt:lpstr>Digitálicos e intoxicación por digoxina</vt:lpstr>
      <vt:lpstr>Mecanismo de acción</vt:lpstr>
      <vt:lpstr>Efecto inotrópico positivo</vt:lpstr>
      <vt:lpstr>Padecimientos e interacciones que alteran la farmacocinética de la digoxina</vt:lpstr>
      <vt:lpstr>Toxicidad de la digoxina</vt:lpstr>
      <vt:lpstr>Conducta a seguir</vt:lpstr>
      <vt:lpstr>Empleo de diuréticos</vt:lpstr>
      <vt:lpstr>Diapositiva 27</vt:lpstr>
      <vt:lpstr>Diapositiva 28</vt:lpstr>
      <vt:lpstr>Diuréticos de asa </vt:lpstr>
      <vt:lpstr>Mecanismo de acción Diuréticos de asa</vt:lpstr>
      <vt:lpstr>Diapositiva 31</vt:lpstr>
      <vt:lpstr>Diapositiva 32</vt:lpstr>
      <vt:lpstr>Diuréticos tiazidícos</vt:lpstr>
      <vt:lpstr>Diapositiva 34</vt:lpstr>
      <vt:lpstr>Diuréticos ahorradores de K⁺</vt:lpstr>
      <vt:lpstr>Efectos adversos</vt:lpstr>
      <vt:lpstr>Estatinas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INSUFICIENCIA CARDÍACA</dc:title>
  <dc:creator>Yeleneis</dc:creator>
  <cp:lastModifiedBy>Toshiba</cp:lastModifiedBy>
  <cp:revision>65</cp:revision>
  <dcterms:created xsi:type="dcterms:W3CDTF">2017-06-20T08:44:15Z</dcterms:created>
  <dcterms:modified xsi:type="dcterms:W3CDTF">2018-04-12T08:40:24Z</dcterms:modified>
</cp:coreProperties>
</file>