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CATARRO COMÚN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Dra. Yeleneis Río Martínez.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DEXTROMETORFÁN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Es el </a:t>
            </a:r>
            <a:r>
              <a:rPr lang="es-ES" dirty="0" err="1" smtClean="0"/>
              <a:t>dextroisómero</a:t>
            </a:r>
            <a:r>
              <a:rPr lang="es-ES" dirty="0" smtClean="0"/>
              <a:t> del análogo de la codeína, no posee acción analgésica. Su acción </a:t>
            </a:r>
            <a:r>
              <a:rPr lang="es-ES" dirty="0" err="1" smtClean="0"/>
              <a:t>antitusiva</a:t>
            </a:r>
            <a:r>
              <a:rPr lang="es-ES" dirty="0" smtClean="0"/>
              <a:t> es comparable a la de la codeína, pero no produce depresión respiratoria a las dosis recomendadas por lo cual es más empleado.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DEXTROMETORFÁN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b="1" dirty="0" smtClean="0"/>
              <a:t>Farmacocinética: </a:t>
            </a:r>
            <a:r>
              <a:rPr lang="es-ES" dirty="0" smtClean="0"/>
              <a:t>Su absorción oral es buena, su inicio de acción es de 30 minutos a 1 hora, y su duración de acción es de 6 horas. Se metaboliza en el hígado por la </a:t>
            </a:r>
            <a:r>
              <a:rPr lang="es-ES" dirty="0" err="1" smtClean="0"/>
              <a:t>citocromo</a:t>
            </a:r>
            <a:r>
              <a:rPr lang="es-ES" dirty="0" smtClean="0"/>
              <a:t> P 450, con un importante efecto del primer paso que ↓ su </a:t>
            </a:r>
            <a:r>
              <a:rPr lang="es-ES" dirty="0" err="1" smtClean="0"/>
              <a:t>biodisponibilidad</a:t>
            </a:r>
            <a:r>
              <a:rPr lang="es-E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DEXTROMETORFÁN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b="1" dirty="0" smtClean="0"/>
              <a:t>Efectos adversos: </a:t>
            </a:r>
            <a:r>
              <a:rPr lang="es-ES" dirty="0" smtClean="0"/>
              <a:t>Somnolencia, vértigos y trastornos gastrointestinales</a:t>
            </a:r>
          </a:p>
          <a:p>
            <a:pPr algn="just"/>
            <a:r>
              <a:rPr lang="es-ES" b="1" dirty="0" smtClean="0"/>
              <a:t>DEBE EMPLEARSE CON PRECAUCIÓN EN PACIENTES CON EPOC O CON CRISIS DE ASMA.</a:t>
            </a:r>
          </a:p>
          <a:p>
            <a:pPr algn="just"/>
            <a:r>
              <a:rPr lang="es-ES" b="1" dirty="0" smtClean="0"/>
              <a:t>Contraindicaciones:  </a:t>
            </a:r>
            <a:r>
              <a:rPr lang="es-ES" dirty="0" smtClean="0"/>
              <a:t>Insuficiencia respiratoria y hepática.</a:t>
            </a:r>
          </a:p>
          <a:p>
            <a:pPr algn="just"/>
            <a:r>
              <a:rPr lang="es-ES" b="1" dirty="0" smtClean="0"/>
              <a:t>Interacciones:  </a:t>
            </a:r>
            <a:r>
              <a:rPr lang="es-ES" dirty="0" smtClean="0"/>
              <a:t>No administrarse con inhibidores del </a:t>
            </a:r>
            <a:r>
              <a:rPr lang="es-ES" dirty="0" err="1" smtClean="0"/>
              <a:t>citocromo</a:t>
            </a:r>
            <a:r>
              <a:rPr lang="es-ES" dirty="0" smtClean="0"/>
              <a:t> P450 (</a:t>
            </a:r>
            <a:r>
              <a:rPr lang="es-ES" dirty="0" err="1" smtClean="0"/>
              <a:t>amiodarona</a:t>
            </a:r>
            <a:r>
              <a:rPr lang="es-ES" dirty="0" smtClean="0"/>
              <a:t>, </a:t>
            </a:r>
            <a:r>
              <a:rPr lang="es-ES" dirty="0" err="1" smtClean="0"/>
              <a:t>fluoxetina</a:t>
            </a:r>
            <a:r>
              <a:rPr lang="es-ES" dirty="0" smtClean="0"/>
              <a:t>, </a:t>
            </a:r>
            <a:r>
              <a:rPr lang="es-ES" dirty="0" err="1" smtClean="0"/>
              <a:t>haloperidol</a:t>
            </a:r>
            <a:r>
              <a:rPr lang="es-ES" dirty="0" smtClean="0"/>
              <a:t>, </a:t>
            </a:r>
            <a:r>
              <a:rPr lang="es-ES" dirty="0" err="1" smtClean="0"/>
              <a:t>tioridacina</a:t>
            </a:r>
            <a:r>
              <a:rPr lang="es-ES" dirty="0" smtClean="0"/>
              <a:t>)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DEXTROMETORFÁN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Presentación: </a:t>
            </a:r>
          </a:p>
          <a:p>
            <a:pPr algn="just"/>
            <a:r>
              <a:rPr lang="es-ES" dirty="0" smtClean="0"/>
              <a:t>Solución oral de </a:t>
            </a:r>
            <a:r>
              <a:rPr lang="es-ES" dirty="0" smtClean="0"/>
              <a:t>13,5mg ̸  </a:t>
            </a:r>
            <a:r>
              <a:rPr lang="es-ES" dirty="0" smtClean="0"/>
              <a:t>5ml, se recomiendan dosis de 10 a 30mg cada 4 o 6 horas en el adulto.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antitusivos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err="1" smtClean="0"/>
              <a:t>Difenhidramina</a:t>
            </a:r>
            <a:r>
              <a:rPr lang="es-ES" dirty="0" smtClean="0"/>
              <a:t>, </a:t>
            </a:r>
            <a:r>
              <a:rPr lang="es-ES" dirty="0" err="1" smtClean="0"/>
              <a:t>prometacina</a:t>
            </a:r>
            <a:r>
              <a:rPr lang="es-ES" dirty="0" smtClean="0"/>
              <a:t> (se cree sus propiedades </a:t>
            </a:r>
            <a:r>
              <a:rPr lang="es-ES" dirty="0" err="1" smtClean="0"/>
              <a:t>antitusivas</a:t>
            </a:r>
            <a:r>
              <a:rPr lang="es-ES" dirty="0" smtClean="0"/>
              <a:t> se deban a su acción sedante), solo se emplean en casos de rinitis alérgica, urticaria, hipersensibilidad, pues estos cuadros pueden alargar y empeorar el catarro común.</a:t>
            </a:r>
          </a:p>
          <a:p>
            <a:pPr algn="just"/>
            <a:r>
              <a:rPr lang="es-ES" b="1" dirty="0" smtClean="0"/>
              <a:t>No se recomiendan combinaciones de antitusivos con un expectorante, pues mientras uno trata de expulsar las secreciones, el otro inhibe el mecanismo para poder hacerlo. 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Descongestionantes nasales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La congestión nasal es otro síntoma que acompaña al catarro común, los preparados para aliviar este síntoma son:</a:t>
            </a:r>
          </a:p>
          <a:p>
            <a:pPr algn="just"/>
            <a:r>
              <a:rPr lang="es-ES" b="1" dirty="0" smtClean="0"/>
              <a:t>Orales: </a:t>
            </a:r>
            <a:r>
              <a:rPr lang="es-ES" b="1" dirty="0" err="1" smtClean="0"/>
              <a:t>fenilefrina</a:t>
            </a:r>
            <a:r>
              <a:rPr lang="es-ES" b="1" dirty="0" smtClean="0"/>
              <a:t>, </a:t>
            </a:r>
            <a:r>
              <a:rPr lang="es-ES" b="1" dirty="0" err="1" smtClean="0"/>
              <a:t>pseudoefedrina</a:t>
            </a:r>
            <a:r>
              <a:rPr lang="es-ES" b="1" dirty="0" smtClean="0"/>
              <a:t>, </a:t>
            </a:r>
            <a:r>
              <a:rPr lang="es-ES" b="1" dirty="0" err="1" smtClean="0"/>
              <a:t>fenilpropanolamina</a:t>
            </a:r>
            <a:r>
              <a:rPr lang="es-ES" b="1" dirty="0" smtClean="0"/>
              <a:t> (retirada recientemente del mercado por reportes de hemorragia cerebral a altas dosis)</a:t>
            </a:r>
          </a:p>
          <a:p>
            <a:pPr algn="just"/>
            <a:r>
              <a:rPr lang="es-ES" b="1" dirty="0" smtClean="0"/>
              <a:t>Tópicos</a:t>
            </a:r>
            <a:r>
              <a:rPr lang="es-ES" b="1" dirty="0" smtClean="0"/>
              <a:t>: efedrina, </a:t>
            </a:r>
            <a:r>
              <a:rPr lang="es-ES" b="1" dirty="0" err="1" smtClean="0"/>
              <a:t>fenilefrina</a:t>
            </a:r>
            <a:r>
              <a:rPr lang="es-ES" b="1" dirty="0" smtClean="0"/>
              <a:t>, </a:t>
            </a:r>
            <a:r>
              <a:rPr lang="es-ES" b="1" dirty="0" err="1" smtClean="0"/>
              <a:t>oximetazolina</a:t>
            </a:r>
            <a:r>
              <a:rPr lang="es-ES" b="1" dirty="0" smtClean="0"/>
              <a:t>, </a:t>
            </a:r>
            <a:r>
              <a:rPr lang="es-ES" b="1" dirty="0" err="1" smtClean="0"/>
              <a:t>nafazolina</a:t>
            </a:r>
            <a:r>
              <a:rPr lang="es-ES" b="1" dirty="0" smtClean="0"/>
              <a:t>  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Mecanismo de acción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Son aminas </a:t>
            </a:r>
            <a:r>
              <a:rPr lang="es-ES" dirty="0" err="1" smtClean="0"/>
              <a:t>simpaticomiméticas</a:t>
            </a:r>
            <a:r>
              <a:rPr lang="es-ES" dirty="0" smtClean="0"/>
              <a:t> que estimulan receptores adrenérgicos alfa- 1 y provocan vasoconstricción de la mucosa nasal, ↓ de esta forma la congestión.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Reacciones adversas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Frecuentes: </a:t>
            </a:r>
            <a:r>
              <a:rPr lang="es-ES" dirty="0" smtClean="0"/>
              <a:t>ansiedad e insomnio</a:t>
            </a:r>
          </a:p>
          <a:p>
            <a:pPr algn="just"/>
            <a:r>
              <a:rPr lang="es-ES" b="1" dirty="0" smtClean="0"/>
              <a:t>Ocasionales: </a:t>
            </a:r>
            <a:r>
              <a:rPr lang="es-ES" dirty="0" smtClean="0"/>
              <a:t>anorexia, mareos, sequedad bucal, </a:t>
            </a:r>
            <a:r>
              <a:rPr lang="es-ES" dirty="0" err="1" smtClean="0"/>
              <a:t>naúseas</a:t>
            </a:r>
            <a:r>
              <a:rPr lang="es-ES" dirty="0" smtClean="0"/>
              <a:t>, vómitos, cefalea, taquicardia, hipertensión arterial, midriasis, visión borrosa, sudaciones, temblor</a:t>
            </a:r>
          </a:p>
          <a:p>
            <a:pPr algn="just"/>
            <a:r>
              <a:rPr lang="es-ES" b="1" dirty="0" smtClean="0"/>
              <a:t>Raras:</a:t>
            </a:r>
            <a:r>
              <a:rPr lang="es-ES" dirty="0" smtClean="0"/>
              <a:t> </a:t>
            </a:r>
            <a:r>
              <a:rPr lang="es-ES" dirty="0" err="1" smtClean="0"/>
              <a:t>broncoespasmo</a:t>
            </a:r>
            <a:r>
              <a:rPr lang="es-ES" dirty="0" smtClean="0"/>
              <a:t>, arritmia cardíaca, dolor precordial  </a:t>
            </a:r>
          </a:p>
          <a:p>
            <a:pPr algn="just"/>
            <a:r>
              <a:rPr lang="es-ES" b="1" dirty="0" smtClean="0"/>
              <a:t>Por vía tópica suelen producir prurito, sequedad de la mucosa nasal, inflamación, y congestión nasal de rebote que aparece con su uso prolongado. 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Precauciones y Presentación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Pacientes cardiópatas, niños, enfermos tiroideos, hipertensos, diabéticos, pacientes tratados con ATC, o con los IMAO en las dos semanas previas.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/>
              <a:t>Efedrina:</a:t>
            </a:r>
            <a:r>
              <a:rPr lang="es-ES" dirty="0" smtClean="0"/>
              <a:t> gotas nasales al 1% </a:t>
            </a:r>
          </a:p>
          <a:p>
            <a:pPr algn="just">
              <a:lnSpc>
                <a:spcPct val="150000"/>
              </a:lnSpc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Expectorantes y mucolíticos.</a:t>
            </a:r>
            <a:br>
              <a:rPr lang="es-ES" dirty="0" smtClean="0"/>
            </a:br>
            <a:r>
              <a:rPr lang="es-ES" dirty="0" smtClean="0"/>
              <a:t>Consideraciones generales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El objetivo fundamental del tratamiento con estos fármacos es el de facilitar la expulsión de la secreción bronquial. </a:t>
            </a:r>
          </a:p>
          <a:p>
            <a:pPr algn="just"/>
            <a:r>
              <a:rPr lang="es-ES" b="1" dirty="0" smtClean="0"/>
              <a:t>Su uso solo se justifica cuando las condiciones del proceso de secreción y transporte están alteradas, como puede ser en las bronquitis crónicas, asma bronquial, bronquiectasia,  pero no está justificado su uso en las infecciones agudas bacterianas o víricas como el catarro común.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Enfermedad respiratoria alta aguda.</a:t>
            </a:r>
            <a:br>
              <a:rPr lang="es-ES" dirty="0" smtClean="0"/>
            </a:br>
            <a:r>
              <a:rPr lang="es-ES" dirty="0" smtClean="0"/>
              <a:t>Catarro Común.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b="1" dirty="0" smtClean="0"/>
              <a:t>Catarro Común:     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dirty="0" smtClean="0"/>
              <a:t>    Es una infección respiratoria alta causada por diferentes tipos de virus, entre los que se encuentran rinovirus, coronavirus, que se transmiten por vía aérea y por contacto directo con las secreciones respiratorias de los pacientes.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Expectorantes</a:t>
            </a:r>
            <a:br>
              <a:rPr lang="es-ES" dirty="0" smtClean="0"/>
            </a:br>
            <a:r>
              <a:rPr lang="es-ES" dirty="0" smtClean="0"/>
              <a:t>Clasificación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1- De acción directa: aceites esenciales, bálsamos, anhídrido carbónico, vapor de agua, vapores de etanol</a:t>
            </a:r>
          </a:p>
          <a:p>
            <a:pPr algn="just"/>
            <a:r>
              <a:rPr lang="es-ES" dirty="0" smtClean="0"/>
              <a:t>2-  De acción refleja: saponinas, compuestos de amonio, citratos de sodio y potasio, y acetato potásico</a:t>
            </a:r>
          </a:p>
          <a:p>
            <a:pPr algn="just"/>
            <a:r>
              <a:rPr lang="es-ES" dirty="0" smtClean="0"/>
              <a:t>3-   De acción mixta: creosota y derivados yodados</a:t>
            </a:r>
          </a:p>
          <a:p>
            <a:pPr algn="just"/>
            <a:r>
              <a:rPr lang="es-ES" b="1" dirty="0" smtClean="0"/>
              <a:t>EL AGUA ES EL MEJOR AGENTE PARA FACILITAR LA EXPECTORACIÓN </a:t>
            </a:r>
            <a:r>
              <a:rPr lang="es-ES" b="1" dirty="0" smtClean="0"/>
              <a:t>DE </a:t>
            </a:r>
            <a:r>
              <a:rPr lang="es-ES" b="1" dirty="0" smtClean="0"/>
              <a:t>2 </a:t>
            </a:r>
            <a:r>
              <a:rPr lang="es-ES" b="1" dirty="0" smtClean="0"/>
              <a:t>A 3 L POR </a:t>
            </a:r>
            <a:r>
              <a:rPr lang="es-ES" b="1" dirty="0" smtClean="0"/>
              <a:t>DÍA PARA LOS ADULTOS</a:t>
            </a:r>
            <a:endParaRPr lang="es-ES" b="1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Mucolíticos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Fármacos que modifican las características fisicoquímicas de la secreción </a:t>
            </a:r>
            <a:r>
              <a:rPr lang="es-ES" dirty="0" err="1" smtClean="0"/>
              <a:t>traqueobronquial</a:t>
            </a:r>
            <a:r>
              <a:rPr lang="es-ES" dirty="0" smtClean="0"/>
              <a:t>  de modo que la expectoración resulta más eficaz y cómoda de expulsar.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Mucolíticos. Clasificación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1- Agentes </a:t>
            </a:r>
            <a:r>
              <a:rPr lang="es-ES" dirty="0" err="1" smtClean="0"/>
              <a:t>tensioactivos</a:t>
            </a:r>
            <a:r>
              <a:rPr lang="es-ES" dirty="0" smtClean="0"/>
              <a:t>: </a:t>
            </a:r>
            <a:r>
              <a:rPr lang="es-ES" dirty="0" err="1" smtClean="0"/>
              <a:t>propilenglicol</a:t>
            </a:r>
            <a:r>
              <a:rPr lang="es-ES" dirty="0" smtClean="0"/>
              <a:t> y </a:t>
            </a:r>
            <a:r>
              <a:rPr lang="es-ES" dirty="0" err="1" smtClean="0"/>
              <a:t>tiloxapol</a:t>
            </a: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dirty="0" smtClean="0"/>
              <a:t>2- Derivados de los aminoácidos: </a:t>
            </a:r>
            <a:r>
              <a:rPr lang="es-ES" dirty="0" err="1" smtClean="0"/>
              <a:t>carboximetilcisteína</a:t>
            </a:r>
            <a:r>
              <a:rPr lang="es-ES" dirty="0" smtClean="0"/>
              <a:t> y N- </a:t>
            </a:r>
            <a:r>
              <a:rPr lang="es-ES" dirty="0" err="1" smtClean="0"/>
              <a:t>acetilcisteína</a:t>
            </a:r>
            <a:r>
              <a:rPr lang="es-ES" dirty="0" smtClean="0"/>
              <a:t> y </a:t>
            </a:r>
            <a:r>
              <a:rPr lang="es-ES" dirty="0" err="1" smtClean="0"/>
              <a:t>mercaptoetán</a:t>
            </a:r>
            <a:r>
              <a:rPr lang="es-ES" dirty="0" smtClean="0"/>
              <a:t>- </a:t>
            </a:r>
            <a:r>
              <a:rPr lang="es-ES" dirty="0" err="1" smtClean="0"/>
              <a:t>sulfonato</a:t>
            </a:r>
            <a:r>
              <a:rPr lang="es-ES" dirty="0" smtClean="0"/>
              <a:t> sódico.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3-  Enzimas: </a:t>
            </a:r>
            <a:r>
              <a:rPr lang="es-ES" dirty="0" err="1" smtClean="0"/>
              <a:t>dornasa</a:t>
            </a:r>
            <a:r>
              <a:rPr lang="es-ES" dirty="0" smtClean="0"/>
              <a:t>, tripsina y </a:t>
            </a:r>
            <a:r>
              <a:rPr lang="es-ES" dirty="0" err="1" smtClean="0"/>
              <a:t>quimiotripsina</a:t>
            </a: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dirty="0" smtClean="0"/>
              <a:t>4- Derivados sintéticos: </a:t>
            </a:r>
            <a:r>
              <a:rPr lang="es-ES" dirty="0" err="1" smtClean="0"/>
              <a:t>bromhexina</a:t>
            </a:r>
            <a:r>
              <a:rPr lang="es-ES" dirty="0" smtClean="0"/>
              <a:t>, </a:t>
            </a:r>
            <a:r>
              <a:rPr lang="es-ES" dirty="0" err="1" smtClean="0"/>
              <a:t>ambroxol</a:t>
            </a:r>
            <a:r>
              <a:rPr lang="es-ES" dirty="0" smtClean="0"/>
              <a:t>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El uso de estos fármacos es muy controvertido, sus acciones son </a:t>
            </a:r>
            <a:r>
              <a:rPr lang="es-ES" sz="2400" b="1" smtClean="0">
                <a:latin typeface="Arial" pitchFamily="34" charset="0"/>
                <a:cs typeface="Arial" pitchFamily="34" charset="0"/>
              </a:rPr>
              <a:t>muy </a:t>
            </a:r>
            <a:r>
              <a:rPr lang="es-ES" sz="2400" b="1" smtClean="0">
                <a:latin typeface="Arial" pitchFamily="34" charset="0"/>
                <a:cs typeface="Arial" pitchFamily="34" charset="0"/>
              </a:rPr>
              <a:t>diferentes in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vitro que in vivo. Existen trabajos que no encuentran beneficio alguno con su uso, por lo que su empleo se ha basado más como medicamento de complacencia, a modo de placebo, que con criterios objetivos.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Los efectos reales de los mucolíticos, de producirse serían a nivel de la mucosidad bronquial, por lo que no están recomendados en la enfermedad respiratoria alta, el más empleado es la </a:t>
            </a:r>
            <a:r>
              <a:rPr lang="es-ES" b="1" dirty="0" err="1" smtClean="0"/>
              <a:t>acetilcisteína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Acetilcisteína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Mucolítico empleado en enfermedades respiratorias acompañadas de tos húmeda.</a:t>
            </a:r>
          </a:p>
          <a:p>
            <a:pPr algn="just"/>
            <a:r>
              <a:rPr lang="es-ES" b="1" dirty="0" smtClean="0"/>
              <a:t>Mecanismo de acción: </a:t>
            </a:r>
            <a:r>
              <a:rPr lang="es-ES" dirty="0" smtClean="0"/>
              <a:t>reduce los puentes </a:t>
            </a:r>
            <a:r>
              <a:rPr lang="es-ES" dirty="0" err="1" smtClean="0"/>
              <a:t>disulfuro</a:t>
            </a:r>
            <a:r>
              <a:rPr lang="es-ES" dirty="0" smtClean="0"/>
              <a:t> de las secreciones, por lo que fragmenta las cadenas de mucinas,  </a:t>
            </a:r>
            <a:r>
              <a:rPr lang="es-ES" dirty="0" err="1" smtClean="0"/>
              <a:t>IgA</a:t>
            </a:r>
            <a:r>
              <a:rPr lang="es-ES" dirty="0" smtClean="0"/>
              <a:t> y de albúmina, en esta reacción se libera sulfuro de hidrógeno responsable del mal olor del fármaco. </a:t>
            </a:r>
            <a:endParaRPr lang="es-E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Acetilcisteína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b="1" dirty="0" smtClean="0"/>
              <a:t>Farmacocinética: </a:t>
            </a:r>
            <a:r>
              <a:rPr lang="es-ES" dirty="0" smtClean="0"/>
              <a:t>Se absorbe bien a nivel del tracto gastrointestinal, se metaboliza en el hígado y se excreta inalterada una parte por la orina.</a:t>
            </a:r>
          </a:p>
          <a:p>
            <a:pPr algn="just"/>
            <a:r>
              <a:rPr lang="es-ES" b="1" dirty="0" smtClean="0"/>
              <a:t>Reacciones adversas: </a:t>
            </a:r>
            <a:endParaRPr lang="es-ES" dirty="0" smtClean="0"/>
          </a:p>
          <a:p>
            <a:pPr algn="just"/>
            <a:r>
              <a:rPr lang="es-ES" b="1" dirty="0" smtClean="0"/>
              <a:t>Ocasionales:  </a:t>
            </a:r>
            <a:r>
              <a:rPr lang="es-ES" dirty="0" smtClean="0"/>
              <a:t>irritación bronquial, aumento de la secreción bronquial, </a:t>
            </a:r>
            <a:r>
              <a:rPr lang="es-ES" dirty="0" err="1" smtClean="0"/>
              <a:t>broncospasmo</a:t>
            </a:r>
            <a:r>
              <a:rPr lang="es-ES" dirty="0" smtClean="0"/>
              <a:t>, fiebre, náuseas, vómitos, </a:t>
            </a:r>
            <a:r>
              <a:rPr lang="es-ES" dirty="0" err="1" smtClean="0"/>
              <a:t>rinorrea</a:t>
            </a:r>
            <a:r>
              <a:rPr lang="es-ES" dirty="0" smtClean="0"/>
              <a:t>.</a:t>
            </a:r>
          </a:p>
          <a:p>
            <a:pPr algn="just"/>
            <a:r>
              <a:rPr lang="es-ES" b="1" dirty="0" smtClean="0"/>
              <a:t>Raras: </a:t>
            </a:r>
            <a:r>
              <a:rPr lang="es-ES" dirty="0" smtClean="0"/>
              <a:t>hipersensibilidad, dermatitis por contacto, cefalea, insomnio. </a:t>
            </a: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Presentación: </a:t>
            </a:r>
            <a:r>
              <a:rPr lang="es-ES" dirty="0" smtClean="0"/>
              <a:t>vía </a:t>
            </a:r>
            <a:r>
              <a:rPr lang="es-ES" dirty="0" smtClean="0"/>
              <a:t>inhalatoria, solución </a:t>
            </a:r>
            <a:r>
              <a:rPr lang="es-ES" dirty="0" smtClean="0"/>
              <a:t>al 20% , de 2 a 5 ml diluidas en 2ml de suero bicarbonatado cada 2 a 6 horas</a:t>
            </a:r>
          </a:p>
          <a:p>
            <a:pPr algn="just"/>
            <a:r>
              <a:rPr lang="es-ES" dirty="0" smtClean="0"/>
              <a:t>VO </a:t>
            </a:r>
            <a:r>
              <a:rPr lang="es-ES" dirty="0" smtClean="0"/>
              <a:t>sobres de 200mg </a:t>
            </a:r>
            <a:r>
              <a:rPr lang="es-ES" dirty="0" smtClean="0"/>
              <a:t>3veces al </a:t>
            </a:r>
            <a:r>
              <a:rPr lang="es-ES" dirty="0" smtClean="0"/>
              <a:t>día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fármacos empleados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 err="1" smtClean="0"/>
              <a:t>Ambroxol</a:t>
            </a:r>
            <a:r>
              <a:rPr lang="es-ES" dirty="0" smtClean="0"/>
              <a:t>  jarabe de </a:t>
            </a:r>
            <a:r>
              <a:rPr lang="es-ES" dirty="0" smtClean="0"/>
              <a:t>200ml (mucolítico)</a:t>
            </a: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dirty="0" err="1" smtClean="0"/>
              <a:t>Nasolán</a:t>
            </a:r>
            <a:r>
              <a:rPr lang="es-ES" dirty="0" smtClean="0"/>
              <a:t> ungüento (alivio de la congestión nasal)</a:t>
            </a:r>
          </a:p>
          <a:p>
            <a:pPr algn="just">
              <a:lnSpc>
                <a:spcPct val="150000"/>
              </a:lnSpc>
            </a:pPr>
            <a:r>
              <a:rPr lang="es-ES" dirty="0" err="1" smtClean="0"/>
              <a:t>Kogrip</a:t>
            </a:r>
            <a:r>
              <a:rPr lang="es-ES" dirty="0" smtClean="0"/>
              <a:t> (paracetamol  ̸   </a:t>
            </a:r>
            <a:r>
              <a:rPr lang="es-ES" dirty="0" err="1" smtClean="0"/>
              <a:t>clorfeniramina</a:t>
            </a:r>
            <a:r>
              <a:rPr lang="es-ES" dirty="0" smtClean="0"/>
              <a:t>) prevención y tratamiento sintomático del resfriado común</a:t>
            </a:r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Libro de texto básico: Farmacología Clínica Morón capítulo 13</a:t>
            </a:r>
          </a:p>
          <a:p>
            <a:pPr algn="just"/>
            <a:r>
              <a:rPr lang="es-ES" dirty="0" smtClean="0"/>
              <a:t>Estudio independiente: Otros  fármacos empleados en el tratamiento del catarro común</a:t>
            </a:r>
            <a:r>
              <a:rPr lang="es-ES" smtClean="0"/>
              <a:t>.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Síntomas de la enfermedad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Congestión nasal</a:t>
            </a:r>
          </a:p>
          <a:p>
            <a:r>
              <a:rPr lang="es-ES" dirty="0" err="1" smtClean="0"/>
              <a:t>Rinorrea</a:t>
            </a:r>
            <a:endParaRPr lang="es-ES" dirty="0" smtClean="0"/>
          </a:p>
          <a:p>
            <a:r>
              <a:rPr lang="es-ES" dirty="0" smtClean="0"/>
              <a:t>Estornudos</a:t>
            </a:r>
          </a:p>
          <a:p>
            <a:r>
              <a:rPr lang="es-ES" dirty="0" smtClean="0"/>
              <a:t>Tos</a:t>
            </a:r>
          </a:p>
          <a:p>
            <a:r>
              <a:rPr lang="es-ES" dirty="0" smtClean="0"/>
              <a:t>Dolor de garganta</a:t>
            </a:r>
          </a:p>
          <a:p>
            <a:r>
              <a:rPr lang="es-ES" dirty="0" smtClean="0"/>
              <a:t>Fiebre</a:t>
            </a:r>
          </a:p>
          <a:p>
            <a:r>
              <a:rPr lang="es-ES" dirty="0" smtClean="0"/>
              <a:t>Cefalea</a:t>
            </a:r>
          </a:p>
          <a:p>
            <a:r>
              <a:rPr lang="es-ES" b="1" dirty="0" smtClean="0"/>
              <a:t>EL TRATAMIENTO VA ENCAMINADO A MEJORAR ESTOS SÍNTOMAS  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Antitusivos</a:t>
            </a:r>
          </a:p>
          <a:p>
            <a:r>
              <a:rPr lang="es-ES" dirty="0" smtClean="0"/>
              <a:t>Descongestionantes nasales</a:t>
            </a:r>
          </a:p>
          <a:p>
            <a:r>
              <a:rPr lang="es-ES" dirty="0" smtClean="0"/>
              <a:t>Expectorantes</a:t>
            </a:r>
          </a:p>
          <a:p>
            <a:r>
              <a:rPr lang="es-ES" dirty="0" smtClean="0"/>
              <a:t>Mucolíticos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Antitusivos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b="1" dirty="0" smtClean="0"/>
              <a:t>Tos:</a:t>
            </a:r>
            <a:r>
              <a:rPr lang="es-ES" dirty="0" smtClean="0"/>
              <a:t> Mecanismo de defensa importante que solo debe suprimirse en caso de tos seca, o si aumenta en frecuencia y severidad y trastorna el descanso del paciente.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Clasificación de los antitusivos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CENTRALES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(Actúan sobre el centro de la tos)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err="1" smtClean="0">
                <a:latin typeface="Arial" pitchFamily="34" charset="0"/>
                <a:cs typeface="Arial" pitchFamily="34" charset="0"/>
              </a:rPr>
              <a:t>Opioídes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codeína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hidrocodeína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hidromorfina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metadona, morfina,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folcodina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s-ES" sz="2400" b="1" dirty="0" err="1" smtClean="0">
                <a:latin typeface="Arial" pitchFamily="34" charset="0"/>
                <a:cs typeface="Arial" pitchFamily="34" charset="0"/>
              </a:rPr>
              <a:t>opioídes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sz="2400" b="1" dirty="0" err="1" smtClean="0">
                <a:latin typeface="Arial" pitchFamily="34" charset="0"/>
                <a:cs typeface="Arial" pitchFamily="34" charset="0"/>
              </a:rPr>
              <a:t>dextrometorfán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Antihistamínicos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difenhidramina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prometacina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PERIFÉRICOS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(Actúan localmente donde se produce la irritación)</a:t>
            </a: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Agentes con actividad anestésica local ó analgésica SOLO SI LA TOS NO SE CONTROLA CON OTROS FÁRMACOS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Benzocaína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lidocaína,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bupivacaína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Expectorantes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(vapor de agua, compuestos de amonio, citrato de potasio, derivados yodados)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Otros fármacos empleados para la 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Glucocorticoides: </a:t>
            </a:r>
            <a:r>
              <a:rPr lang="es-ES" dirty="0" smtClean="0"/>
              <a:t>Si la tos está relacionada con tumores, linfangitis o neumonías por radiación.  </a:t>
            </a:r>
            <a:endParaRPr lang="es-ES" dirty="0" smtClean="0"/>
          </a:p>
          <a:p>
            <a:r>
              <a:rPr lang="es-ES" dirty="0" err="1" smtClean="0"/>
              <a:t>Prednisolona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Dexametasona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CODEÍNA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Alcaloide natural del opio, posee acción analgésica </a:t>
            </a:r>
            <a:r>
              <a:rPr lang="es-ES" dirty="0" smtClean="0"/>
              <a:t>central.</a:t>
            </a:r>
            <a:endParaRPr lang="es-ES" dirty="0" smtClean="0"/>
          </a:p>
          <a:p>
            <a:pPr algn="just"/>
            <a:r>
              <a:rPr lang="es-ES" b="1" dirty="0" smtClean="0"/>
              <a:t>Farmacocinética:</a:t>
            </a:r>
            <a:r>
              <a:rPr lang="es-ES" dirty="0" smtClean="0"/>
              <a:t> Su </a:t>
            </a:r>
            <a:r>
              <a:rPr lang="es-ES" dirty="0" err="1" smtClean="0"/>
              <a:t>biodisponibilidad</a:t>
            </a:r>
            <a:r>
              <a:rPr lang="es-ES" dirty="0" smtClean="0"/>
              <a:t> por vía oral es de un 50%, posee metabolismo hepático.</a:t>
            </a:r>
          </a:p>
          <a:p>
            <a:pPr algn="just"/>
            <a:r>
              <a:rPr lang="es-ES" b="1" dirty="0" smtClean="0"/>
              <a:t>Efectos adversos: </a:t>
            </a:r>
          </a:p>
          <a:p>
            <a:pPr algn="just"/>
            <a:r>
              <a:rPr lang="es-ES" b="1" dirty="0" smtClean="0"/>
              <a:t>Frecuentes: somnolencia</a:t>
            </a:r>
            <a:r>
              <a:rPr lang="es-ES" dirty="0" smtClean="0"/>
              <a:t> (si se consumen con antihistamínicos y ansiolíticos), constipación</a:t>
            </a:r>
          </a:p>
          <a:p>
            <a:pPr algn="just"/>
            <a:r>
              <a:rPr lang="es-ES" b="1" dirty="0" smtClean="0"/>
              <a:t>Ocasionales: </a:t>
            </a:r>
            <a:r>
              <a:rPr lang="es-ES" dirty="0" smtClean="0"/>
              <a:t>mareos, cefalea, malestar general, náuseas, vómitos, anorexia, rubor, hipersensibilidad, visión borrosa, </a:t>
            </a:r>
            <a:r>
              <a:rPr lang="es-ES" dirty="0" err="1" smtClean="0"/>
              <a:t>broncoconstricción</a:t>
            </a:r>
            <a:r>
              <a:rPr lang="es-ES" dirty="0" smtClean="0"/>
              <a:t>, hipotensión arterial, </a:t>
            </a:r>
            <a:r>
              <a:rPr lang="es-ES" b="1" dirty="0" smtClean="0"/>
              <a:t>depresión respiratoria (con dosis elevadas ) 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CODEÍNA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b="1" dirty="0" smtClean="0"/>
              <a:t>Raros: </a:t>
            </a:r>
            <a:r>
              <a:rPr lang="es-ES" dirty="0" smtClean="0"/>
              <a:t>Convulsiones, confusión mental, alucinaciones, depresión nerviosa, insomnio, temblores, rigidez muscular, </a:t>
            </a:r>
            <a:r>
              <a:rPr lang="es-ES" b="1" dirty="0" smtClean="0"/>
              <a:t>dependencia con su uso crónico</a:t>
            </a:r>
            <a:r>
              <a:rPr lang="es-ES" dirty="0" smtClean="0"/>
              <a:t>.</a:t>
            </a:r>
          </a:p>
          <a:p>
            <a:pPr algn="just"/>
            <a:r>
              <a:rPr lang="es-ES" b="1" dirty="0" smtClean="0"/>
              <a:t>Contraindicaciones: </a:t>
            </a:r>
            <a:r>
              <a:rPr lang="es-ES" dirty="0" smtClean="0"/>
              <a:t>Insuficiencia hepática, e insuficiencia respiratoria.</a:t>
            </a:r>
          </a:p>
          <a:p>
            <a:pPr algn="just"/>
            <a:r>
              <a:rPr lang="es-ES" b="1" dirty="0" smtClean="0"/>
              <a:t>Precauciones: </a:t>
            </a:r>
            <a:r>
              <a:rPr lang="es-ES" dirty="0" smtClean="0"/>
              <a:t>En niños muy pequeños mejor no emplearla o hacerlo en dosis muy pequeña, pacientes con EPOC</a:t>
            </a:r>
          </a:p>
          <a:p>
            <a:pPr algn="just"/>
            <a:r>
              <a:rPr lang="es-ES" b="1" dirty="0" smtClean="0"/>
              <a:t>Presentación y dosis:</a:t>
            </a:r>
          </a:p>
          <a:p>
            <a:pPr algn="just"/>
            <a:r>
              <a:rPr lang="es-ES" dirty="0" smtClean="0"/>
              <a:t>Tabletas de 30 mg, y en gotas frascos de 15ml, 20 gotas en 1ml que aportan 20mg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1312</Words>
  <PresentationFormat>Presentación en pantalla (4:3)</PresentationFormat>
  <Paragraphs>109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CATARRO COMÚN</vt:lpstr>
      <vt:lpstr>Enfermedad respiratoria alta aguda. Catarro Común.</vt:lpstr>
      <vt:lpstr>Síntomas de la enfermedad</vt:lpstr>
      <vt:lpstr>TRATAMIENTO </vt:lpstr>
      <vt:lpstr>Antitusivos</vt:lpstr>
      <vt:lpstr> Clasificación de los antitusivos</vt:lpstr>
      <vt:lpstr>Otros fármacos empleados para la tos</vt:lpstr>
      <vt:lpstr>CODEÍNA</vt:lpstr>
      <vt:lpstr>CODEÍNA</vt:lpstr>
      <vt:lpstr>DEXTROMETORFÁN</vt:lpstr>
      <vt:lpstr>DEXTROMETORFÁN</vt:lpstr>
      <vt:lpstr>DEXTROMETORFÁN</vt:lpstr>
      <vt:lpstr>DEXTROMETORFÁN</vt:lpstr>
      <vt:lpstr>Otros antitusivos</vt:lpstr>
      <vt:lpstr>Descongestionantes nasales</vt:lpstr>
      <vt:lpstr>Mecanismo de acción </vt:lpstr>
      <vt:lpstr>Reacciones adversas</vt:lpstr>
      <vt:lpstr>Precauciones y Presentación </vt:lpstr>
      <vt:lpstr>Expectorantes y mucolíticos. Consideraciones generales</vt:lpstr>
      <vt:lpstr>Expectorantes Clasificación </vt:lpstr>
      <vt:lpstr>Mucolíticos</vt:lpstr>
      <vt:lpstr>Mucolíticos. Clasificación </vt:lpstr>
      <vt:lpstr>Diapositiva 23</vt:lpstr>
      <vt:lpstr>Diapositiva 24</vt:lpstr>
      <vt:lpstr>Acetilcisteína </vt:lpstr>
      <vt:lpstr>Acetilcisteína </vt:lpstr>
      <vt:lpstr>Diapositiva 27</vt:lpstr>
      <vt:lpstr>Otros fármacos empleados</vt:lpstr>
      <vt:lpstr>BIBLIOGRAFÍA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CATARRO COMÚN</dc:title>
  <dc:creator>Yeleneis</dc:creator>
  <cp:lastModifiedBy>Toshiba</cp:lastModifiedBy>
  <cp:revision>37</cp:revision>
  <dcterms:created xsi:type="dcterms:W3CDTF">2018-04-03T13:43:22Z</dcterms:created>
  <dcterms:modified xsi:type="dcterms:W3CDTF">2018-04-04T16:57:42Z</dcterms:modified>
</cp:coreProperties>
</file>