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95" r:id="rId3"/>
    <p:sldId id="258" r:id="rId4"/>
    <p:sldId id="279" r:id="rId5"/>
    <p:sldId id="280" r:id="rId6"/>
    <p:sldId id="281" r:id="rId7"/>
    <p:sldId id="259" r:id="rId8"/>
    <p:sldId id="260" r:id="rId9"/>
    <p:sldId id="261" r:id="rId10"/>
    <p:sldId id="282" r:id="rId11"/>
    <p:sldId id="270" r:id="rId12"/>
    <p:sldId id="283" r:id="rId13"/>
    <p:sldId id="292" r:id="rId14"/>
    <p:sldId id="284" r:id="rId15"/>
    <p:sldId id="285" r:id="rId16"/>
    <p:sldId id="287" r:id="rId17"/>
    <p:sldId id="288" r:id="rId18"/>
    <p:sldId id="286" r:id="rId19"/>
    <p:sldId id="294" r:id="rId20"/>
    <p:sldId id="293" r:id="rId2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50"/>
    <a:srgbClr val="0000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50" autoAdjust="0"/>
  </p:normalViewPr>
  <p:slideViewPr>
    <p:cSldViewPr>
      <p:cViewPr varScale="1">
        <p:scale>
          <a:sx n="69" d="100"/>
          <a:sy n="69" d="100"/>
        </p:scale>
        <p:origin x="54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1D13C251-9FE9-4463-976D-215674E389A5}"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76670A81-EC68-4682-904B-7AE18C7BFEBB}" type="slidenum">
              <a:rPr lang="es-ES" altLang="es-ES"/>
              <a:pPr/>
              <a:t>‹Nº›</a:t>
            </a:fld>
            <a:endParaRPr lang="es-ES" altLang="es-ES"/>
          </a:p>
        </p:txBody>
      </p:sp>
    </p:spTree>
    <p:extLst>
      <p:ext uri="{BB962C8B-B14F-4D97-AF65-F5344CB8AC3E}">
        <p14:creationId xmlns:p14="http://schemas.microsoft.com/office/powerpoint/2010/main" val="724928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1511CD8A-5C80-4FE5-BDAD-00531CCD26DF}"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4A236132-B361-4AEE-A63E-0831AF660E3E}" type="slidenum">
              <a:rPr lang="es-ES" altLang="es-ES"/>
              <a:pPr/>
              <a:t>‹Nº›</a:t>
            </a:fld>
            <a:endParaRPr lang="es-ES" altLang="es-ES"/>
          </a:p>
        </p:txBody>
      </p:sp>
    </p:spTree>
    <p:extLst>
      <p:ext uri="{BB962C8B-B14F-4D97-AF65-F5344CB8AC3E}">
        <p14:creationId xmlns:p14="http://schemas.microsoft.com/office/powerpoint/2010/main" val="364056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0F453E8A-7E70-4900-ABD7-38D89F771867}"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37B6792A-AB52-436D-8162-20E8F80057A6}" type="slidenum">
              <a:rPr lang="es-ES" altLang="es-ES"/>
              <a:pPr/>
              <a:t>‹Nº›</a:t>
            </a:fld>
            <a:endParaRPr lang="es-ES" altLang="es-ES"/>
          </a:p>
        </p:txBody>
      </p:sp>
    </p:spTree>
    <p:extLst>
      <p:ext uri="{BB962C8B-B14F-4D97-AF65-F5344CB8AC3E}">
        <p14:creationId xmlns:p14="http://schemas.microsoft.com/office/powerpoint/2010/main" val="665872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gráfico"/>
          <p:cNvSpPr>
            <a:spLocks noGrp="1"/>
          </p:cNvSpPr>
          <p:nvPr>
            <p:ph type="chart" idx="1"/>
          </p:nvPr>
        </p:nvSpPr>
        <p:spPr>
          <a:xfrm>
            <a:off x="457200" y="1600200"/>
            <a:ext cx="8229600" cy="4525963"/>
          </a:xfrm>
        </p:spPr>
        <p:txBody>
          <a:bodyPr rtlCol="0">
            <a:normAutofit/>
          </a:bodyPr>
          <a:lstStyle/>
          <a:p>
            <a:pPr lvl="0"/>
            <a:endParaRPr lang="es-ES" noProof="0"/>
          </a:p>
        </p:txBody>
      </p:sp>
      <p:sp>
        <p:nvSpPr>
          <p:cNvPr id="4" name="Rectangle 4"/>
          <p:cNvSpPr>
            <a:spLocks noGrp="1" noChangeArrowheads="1"/>
          </p:cNvSpPr>
          <p:nvPr>
            <p:ph type="dt" sz="half" idx="10"/>
          </p:nvPr>
        </p:nvSpPr>
        <p:spPr/>
        <p:txBody>
          <a:bodyPr/>
          <a:lstStyle>
            <a:lvl1pPr>
              <a:defRPr/>
            </a:lvl1pPr>
          </a:lstStyle>
          <a:p>
            <a:pPr>
              <a:defRPr/>
            </a:pPr>
            <a:endParaRPr lang="es-ES"/>
          </a:p>
        </p:txBody>
      </p:sp>
      <p:sp>
        <p:nvSpPr>
          <p:cNvPr id="5" name="Rectangle 5"/>
          <p:cNvSpPr>
            <a:spLocks noGrp="1" noChangeArrowheads="1"/>
          </p:cNvSpPr>
          <p:nvPr>
            <p:ph type="ftr" sz="quarter" idx="11"/>
          </p:nvPr>
        </p:nvSpPr>
        <p:spPr/>
        <p:txBody>
          <a:bodyPr/>
          <a:lstStyle>
            <a:lvl1pPr>
              <a:defRPr/>
            </a:lvl1pPr>
          </a:lstStyle>
          <a:p>
            <a:pPr>
              <a:defRPr/>
            </a:pPr>
            <a:endParaRPr lang="es-ES"/>
          </a:p>
        </p:txBody>
      </p:sp>
      <p:sp>
        <p:nvSpPr>
          <p:cNvPr id="6" name="Rectangle 6"/>
          <p:cNvSpPr>
            <a:spLocks noGrp="1" noChangeArrowheads="1"/>
          </p:cNvSpPr>
          <p:nvPr>
            <p:ph type="sldNum" sz="quarter" idx="12"/>
          </p:nvPr>
        </p:nvSpPr>
        <p:spPr/>
        <p:txBody>
          <a:bodyPr/>
          <a:lstStyle>
            <a:lvl1pPr>
              <a:defRPr/>
            </a:lvl1pPr>
          </a:lstStyle>
          <a:p>
            <a:fld id="{1C1BCAE6-2F7F-4FA1-AACC-8BA29A46C6A6}" type="slidenum">
              <a:rPr lang="es-ES" altLang="es-ES"/>
              <a:pPr/>
              <a:t>‹Nº›</a:t>
            </a:fld>
            <a:endParaRPr lang="es-ES" altLang="es-ES"/>
          </a:p>
        </p:txBody>
      </p:sp>
    </p:spTree>
    <p:extLst>
      <p:ext uri="{BB962C8B-B14F-4D97-AF65-F5344CB8AC3E}">
        <p14:creationId xmlns:p14="http://schemas.microsoft.com/office/powerpoint/2010/main" val="370932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65D956FD-DD23-4E2A-8A39-CA33924060D7}"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31E7821D-08BE-4B0C-B110-75B746C7CEDC}" type="slidenum">
              <a:rPr lang="es-ES" altLang="es-ES"/>
              <a:pPr/>
              <a:t>‹Nº›</a:t>
            </a:fld>
            <a:endParaRPr lang="es-ES" altLang="es-ES"/>
          </a:p>
        </p:txBody>
      </p:sp>
    </p:spTree>
    <p:extLst>
      <p:ext uri="{BB962C8B-B14F-4D97-AF65-F5344CB8AC3E}">
        <p14:creationId xmlns:p14="http://schemas.microsoft.com/office/powerpoint/2010/main" val="3074545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5A996978-0ED9-4D13-9EBA-21EF5ED707A3}" type="datetimeFigureOut">
              <a:rPr lang="es-ES"/>
              <a:pPr>
                <a:defRPr/>
              </a:pPr>
              <a:t>28/03/2020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fld id="{6CA11BA2-A5F9-447E-B411-9AE326B27E15}" type="slidenum">
              <a:rPr lang="es-ES" altLang="es-ES"/>
              <a:pPr/>
              <a:t>‹Nº›</a:t>
            </a:fld>
            <a:endParaRPr lang="es-ES" altLang="es-ES"/>
          </a:p>
        </p:txBody>
      </p:sp>
    </p:spTree>
    <p:extLst>
      <p:ext uri="{BB962C8B-B14F-4D97-AF65-F5344CB8AC3E}">
        <p14:creationId xmlns:p14="http://schemas.microsoft.com/office/powerpoint/2010/main" val="255296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E28AE55D-D971-4175-90C0-96024120293E}" type="datetimeFigureOut">
              <a:rPr lang="es-ES"/>
              <a:pPr>
                <a:defRPr/>
              </a:pPr>
              <a:t>28/03/2020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fld id="{37AE62B2-B3FF-457F-A72C-DAA51F53B7B0}" type="slidenum">
              <a:rPr lang="es-ES" altLang="es-ES"/>
              <a:pPr/>
              <a:t>‹Nº›</a:t>
            </a:fld>
            <a:endParaRPr lang="es-ES" altLang="es-ES"/>
          </a:p>
        </p:txBody>
      </p:sp>
    </p:spTree>
    <p:extLst>
      <p:ext uri="{BB962C8B-B14F-4D97-AF65-F5344CB8AC3E}">
        <p14:creationId xmlns:p14="http://schemas.microsoft.com/office/powerpoint/2010/main" val="257586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17734004-8923-43C8-B784-37A0A36E5868}" type="datetimeFigureOut">
              <a:rPr lang="es-ES"/>
              <a:pPr>
                <a:defRPr/>
              </a:pPr>
              <a:t>28/03/2020</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fld id="{62FD3CEF-1A3F-4558-BD45-D016DE11C7D9}" type="slidenum">
              <a:rPr lang="es-ES" altLang="es-ES"/>
              <a:pPr/>
              <a:t>‹Nº›</a:t>
            </a:fld>
            <a:endParaRPr lang="es-ES" altLang="es-ES"/>
          </a:p>
        </p:txBody>
      </p:sp>
    </p:spTree>
    <p:extLst>
      <p:ext uri="{BB962C8B-B14F-4D97-AF65-F5344CB8AC3E}">
        <p14:creationId xmlns:p14="http://schemas.microsoft.com/office/powerpoint/2010/main" val="1537487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B1C116C4-F2D7-466B-B77A-83C298466194}" type="datetimeFigureOut">
              <a:rPr lang="es-ES"/>
              <a:pPr>
                <a:defRPr/>
              </a:pPr>
              <a:t>28/03/2020</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fld id="{4649F5A7-336F-41B6-806B-5B5D4174473B}" type="slidenum">
              <a:rPr lang="es-ES" altLang="es-ES"/>
              <a:pPr/>
              <a:t>‹Nº›</a:t>
            </a:fld>
            <a:endParaRPr lang="es-ES" altLang="es-ES"/>
          </a:p>
        </p:txBody>
      </p:sp>
    </p:spTree>
    <p:extLst>
      <p:ext uri="{BB962C8B-B14F-4D97-AF65-F5344CB8AC3E}">
        <p14:creationId xmlns:p14="http://schemas.microsoft.com/office/powerpoint/2010/main" val="1000370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33BE632-8084-4932-9F93-EDA2A288F0C2}" type="datetimeFigureOut">
              <a:rPr lang="es-ES"/>
              <a:pPr>
                <a:defRPr/>
              </a:pPr>
              <a:t>28/03/2020</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fld id="{E5A02772-DB8F-40DB-AA77-5B92A56D9CFF}" type="slidenum">
              <a:rPr lang="es-ES" altLang="es-ES"/>
              <a:pPr/>
              <a:t>‹Nº›</a:t>
            </a:fld>
            <a:endParaRPr lang="es-ES" altLang="es-ES"/>
          </a:p>
        </p:txBody>
      </p:sp>
    </p:spTree>
    <p:extLst>
      <p:ext uri="{BB962C8B-B14F-4D97-AF65-F5344CB8AC3E}">
        <p14:creationId xmlns:p14="http://schemas.microsoft.com/office/powerpoint/2010/main" val="343475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93FC4BB-8FAD-41FA-A774-9772D531EDDE}" type="datetimeFigureOut">
              <a:rPr lang="es-ES"/>
              <a:pPr>
                <a:defRPr/>
              </a:pPr>
              <a:t>28/03/2020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fld id="{33397070-0CA1-4B3C-8F4E-5BA0EF2CB90E}" type="slidenum">
              <a:rPr lang="es-ES" altLang="es-ES"/>
              <a:pPr/>
              <a:t>‹Nº›</a:t>
            </a:fld>
            <a:endParaRPr lang="es-ES" altLang="es-ES"/>
          </a:p>
        </p:txBody>
      </p:sp>
    </p:spTree>
    <p:extLst>
      <p:ext uri="{BB962C8B-B14F-4D97-AF65-F5344CB8AC3E}">
        <p14:creationId xmlns:p14="http://schemas.microsoft.com/office/powerpoint/2010/main" val="1979451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4650FE25-6659-4DFF-B3B7-AAA8E42E2597}" type="datetimeFigureOut">
              <a:rPr lang="es-ES"/>
              <a:pPr>
                <a:defRPr/>
              </a:pPr>
              <a:t>28/03/2020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fld id="{D641AAEA-3DC7-4ABA-888C-C9044A656407}" type="slidenum">
              <a:rPr lang="es-ES" altLang="es-ES"/>
              <a:pPr/>
              <a:t>‹Nº›</a:t>
            </a:fld>
            <a:endParaRPr lang="es-ES" altLang="es-ES"/>
          </a:p>
        </p:txBody>
      </p:sp>
    </p:spTree>
    <p:extLst>
      <p:ext uri="{BB962C8B-B14F-4D97-AF65-F5344CB8AC3E}">
        <p14:creationId xmlns:p14="http://schemas.microsoft.com/office/powerpoint/2010/main" val="3148943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9C315C7A-40C7-46E8-90C6-B83D068D8596}" type="datetimeFigureOut">
              <a:rPr lang="es-ES"/>
              <a:pPr>
                <a:defRPr/>
              </a:pPr>
              <a:t>28/03/2020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C07FE129-D495-4CA6-B42F-E8478AFB69FE}" type="slidenum">
              <a:rPr lang="es-ES" altLang="es-ES"/>
              <a:pPr/>
              <a:t>‹Nº›</a:t>
            </a:fld>
            <a:endParaRPr lang="es-ES" altLang="es-E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1550988"/>
            <a:ext cx="914400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s-ES" altLang="es-ES" sz="2800" b="1">
                <a:solidFill>
                  <a:srgbClr val="FFFF00"/>
                </a:solidFill>
                <a:latin typeface="Arial" panose="020B0604020202020204" pitchFamily="34" charset="0"/>
              </a:rPr>
              <a:t>TEMA III</a:t>
            </a:r>
            <a:r>
              <a:rPr lang="es-ES" altLang="es-ES" sz="2800" b="1">
                <a:solidFill>
                  <a:srgbClr val="FFFFFF"/>
                </a:solidFill>
                <a:latin typeface="Arial Rounded MT Bold" panose="020F0704030504030204" pitchFamily="34" charset="0"/>
              </a:rPr>
              <a:t>. Aseguramiento metrológico.</a:t>
            </a:r>
          </a:p>
          <a:p>
            <a:pPr eaLnBrk="1" hangingPunct="1"/>
            <a:endParaRPr lang="es-ES_tradnl" altLang="es-ES" sz="2800" b="1">
              <a:solidFill>
                <a:srgbClr val="FFFFFF"/>
              </a:solidFill>
              <a:latin typeface="Arial Rounded MT Bold" panose="020F0704030504030204" pitchFamily="34" charset="0"/>
            </a:endParaRPr>
          </a:p>
          <a:p>
            <a:pPr eaLnBrk="1" hangingPunct="1"/>
            <a:r>
              <a:rPr lang="en-US" altLang="es-ES" sz="2800" b="1">
                <a:solidFill>
                  <a:srgbClr val="FFFF00"/>
                </a:solidFill>
                <a:latin typeface="Arial" panose="020B0604020202020204" pitchFamily="34" charset="0"/>
              </a:rPr>
              <a:t>TEMÁTICA</a:t>
            </a:r>
            <a:r>
              <a:rPr lang="en-US" altLang="es-ES" sz="2800" b="1" i="1">
                <a:solidFill>
                  <a:srgbClr val="FFFF00"/>
                </a:solidFill>
                <a:latin typeface="Arial" panose="020B0604020202020204" pitchFamily="34" charset="0"/>
              </a:rPr>
              <a:t>:</a:t>
            </a:r>
            <a:r>
              <a:rPr lang="es-ES" altLang="es-ES" sz="2800" b="1">
                <a:solidFill>
                  <a:srgbClr val="FFFFFF"/>
                </a:solidFill>
                <a:latin typeface="Arial" panose="020B0604020202020204" pitchFamily="34" charset="0"/>
              </a:rPr>
              <a:t> </a:t>
            </a:r>
            <a:r>
              <a:rPr lang="es-ES" altLang="es-ES" sz="2800" b="1">
                <a:solidFill>
                  <a:srgbClr val="FFFFFF"/>
                </a:solidFill>
                <a:latin typeface="Arial Rounded MT Bold" panose="020F0704030504030204" pitchFamily="34" charset="0"/>
              </a:rPr>
              <a:t>Ensayos clínicos y procesos de esterilización.</a:t>
            </a:r>
          </a:p>
          <a:p>
            <a:pPr eaLnBrk="1" hangingPunct="1"/>
            <a:endParaRPr lang="es-ES" altLang="es-ES" sz="2800" b="1" i="1">
              <a:solidFill>
                <a:srgbClr val="FFFFFF"/>
              </a:solidFill>
              <a:latin typeface="Arial Rounded MT Bold" panose="020F0704030504030204" pitchFamily="34" charset="0"/>
            </a:endParaRPr>
          </a:p>
          <a:p>
            <a:pPr eaLnBrk="1" hangingPunct="1"/>
            <a:r>
              <a:rPr lang="es-ES" altLang="es-ES" sz="2800" b="1">
                <a:solidFill>
                  <a:srgbClr val="FFFF00"/>
                </a:solidFill>
                <a:latin typeface="Arial" panose="020B0604020202020204" pitchFamily="34" charset="0"/>
              </a:rPr>
              <a:t>OBJETIVO</a:t>
            </a:r>
            <a:r>
              <a:rPr lang="es-ES" altLang="es-ES" sz="2800" b="1">
                <a:solidFill>
                  <a:srgbClr val="FFFFFF"/>
                </a:solidFill>
                <a:latin typeface="Arial Rounded MT Bold" panose="020F0704030504030204" pitchFamily="34" charset="0"/>
              </a:rPr>
              <a:t>: Explicar las regulaciones y procederes/normas para validación de ensayos clínicos, esterilización y otros en las acciones de diagnóstico y terapéutica de los procesos asistenciales para garantizar el   cumplimiento de las acciones basadas en estas indicaciones y lograr servicios de excelencia.</a:t>
            </a:r>
          </a:p>
          <a:p>
            <a:pPr eaLnBrk="1" hangingPunct="1"/>
            <a:endParaRPr lang="es-ES" altLang="es-ES" sz="2800" b="1">
              <a:solidFill>
                <a:srgbClr val="FFFFFF"/>
              </a:solidFill>
              <a:latin typeface="Arial" panose="020B0604020202020204" pitchFamily="34" charset="0"/>
            </a:endParaRPr>
          </a:p>
          <a:p>
            <a:pPr eaLnBrk="1" hangingPunct="1"/>
            <a:endParaRPr lang="en-US" altLang="es-ES" sz="2800" b="1" i="1">
              <a:solidFill>
                <a:srgbClr val="FFFF00"/>
              </a:solidFill>
              <a:latin typeface="Arial" panose="020B0604020202020204" pitchFamily="34" charset="0"/>
            </a:endParaRPr>
          </a:p>
        </p:txBody>
      </p:sp>
      <p:sp>
        <p:nvSpPr>
          <p:cNvPr id="3075" name="2 Rectángulo"/>
          <p:cNvSpPr>
            <a:spLocks noChangeArrowheads="1"/>
          </p:cNvSpPr>
          <p:nvPr/>
        </p:nvSpPr>
        <p:spPr bwMode="auto">
          <a:xfrm>
            <a:off x="0" y="76200"/>
            <a:ext cx="9144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s-ES" altLang="es-ES" sz="3200" b="1">
                <a:solidFill>
                  <a:srgbClr val="FFFFFF"/>
                </a:solidFill>
                <a:latin typeface="Arial Rounded MT Bold" panose="020F0704030504030204" pitchFamily="34" charset="0"/>
                <a:cs typeface="Times New Roman" panose="02020603050405020304" pitchFamily="18" charset="0"/>
              </a:rPr>
              <a:t>ASIGNATURA: Normalización y Metrología</a:t>
            </a:r>
            <a:endParaRPr lang="es-ES" altLang="es-ES" sz="3200">
              <a:solidFill>
                <a:srgbClr val="FFFFFF"/>
              </a:solidFill>
              <a:latin typeface="Arial Rounded MT Bold" panose="020F0704030504030204" pitchFamily="34" charset="0"/>
              <a:cs typeface="Times New Roman" panose="02020603050405020304" pitchFamily="18" charset="0"/>
            </a:endParaRPr>
          </a:p>
          <a:p>
            <a:r>
              <a:rPr lang="es-ES" altLang="es-ES" sz="3200" b="1">
                <a:solidFill>
                  <a:srgbClr val="FFFFFF"/>
                </a:solidFill>
                <a:latin typeface="Arial Rounded MT Bold" panose="020F0704030504030204" pitchFamily="34" charset="0"/>
                <a:cs typeface="Times New Roman" panose="02020603050405020304" pitchFamily="18" charset="0"/>
              </a:rPr>
              <a:t>Actividad Docente No. 15 (Conferencia)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Rectángulo"/>
          <p:cNvSpPr>
            <a:spLocks noChangeArrowheads="1"/>
          </p:cNvSpPr>
          <p:nvPr/>
        </p:nvSpPr>
        <p:spPr bwMode="auto">
          <a:xfrm>
            <a:off x="165100" y="-26988"/>
            <a:ext cx="8856663" cy="698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s-ES" altLang="es-ES" sz="3200" b="1">
                <a:solidFill>
                  <a:srgbClr val="FFFF00"/>
                </a:solidFill>
                <a:latin typeface="Arial" panose="020B0604020202020204" pitchFamily="34" charset="0"/>
              </a:rPr>
              <a:t>El ensayo clínico es el estudio clínico que posee el nivel de evidencia más alto para demostrar que el procedimiento médico que se realiza es el más adecuado con los conocimientos científicos que existen en ese momento, debido al diseño del estudio, donde las variables estadísticas están controladas para evitar los sesgos. Así pues, junto con los estudios de metaanálisis son la base de lo que se conoce como Medicina Basada en la Evidencia, que no es más que el respaldo de las prácticas clínicas con pruebas consistentes desde el punto de vista científico.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9036050" cy="684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Rectángulo"/>
          <p:cNvSpPr>
            <a:spLocks noChangeArrowheads="1"/>
          </p:cNvSpPr>
          <p:nvPr/>
        </p:nvSpPr>
        <p:spPr bwMode="auto">
          <a:xfrm>
            <a:off x="179388" y="260350"/>
            <a:ext cx="8640762" cy="671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lnSpc>
                <a:spcPct val="115000"/>
              </a:lnSpc>
              <a:spcAft>
                <a:spcPts val="1000"/>
              </a:spcAft>
            </a:pPr>
            <a:r>
              <a:rPr lang="es-ES" altLang="es-ES" sz="2400" b="1">
                <a:solidFill>
                  <a:schemeClr val="bg1"/>
                </a:solidFill>
                <a:latin typeface="Arial" panose="020B0604020202020204" pitchFamily="34" charset="0"/>
              </a:rPr>
              <a:t>La esterilización es un método del control del crecimiento microbiano que involucra la eliminación de todas las formas de vida, incluidos virus y esporas. Es un término absoluto que implica la pérdida de la viabilidad mediante la destrucción de todos los microorganismos  contenidos en un objeto, área específica o sustancia, acondicionando de tal modo la posterior propagación o contaminación a otros objetos o al medio ambiente.</a:t>
            </a:r>
          </a:p>
          <a:p>
            <a:pPr algn="just" eaLnBrk="1" hangingPunct="1">
              <a:lnSpc>
                <a:spcPct val="115000"/>
              </a:lnSpc>
              <a:spcAft>
                <a:spcPts val="1000"/>
              </a:spcAft>
            </a:pPr>
            <a:r>
              <a:rPr lang="es-ES" altLang="es-ES" sz="2400" b="1">
                <a:solidFill>
                  <a:schemeClr val="bg1"/>
                </a:solidFill>
                <a:latin typeface="Arial" panose="020B0604020202020204" pitchFamily="34" charset="0"/>
              </a:rPr>
              <a:t>La esterilización de productos sanitarios es una actividad imprescindible y de máxima relevancia para la prevención de riesgos microbiológicos en los centros sanitarios. Se hace imprescindible la elaboración de políticas sanitarias que apliquen medidas de asepsia y antisepsia rigurosas en personas y materiales en contacto con los pacientes.</a:t>
            </a:r>
          </a:p>
          <a:p>
            <a:pPr algn="just" eaLnBrk="1" hangingPunct="1">
              <a:lnSpc>
                <a:spcPct val="115000"/>
              </a:lnSpc>
              <a:spcAft>
                <a:spcPts val="1000"/>
              </a:spcAft>
            </a:pPr>
            <a:endParaRPr lang="es-ES" altLang="es-ES" sz="2400" b="1">
              <a:solidFill>
                <a:schemeClr val="bg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Rectángulo"/>
          <p:cNvSpPr>
            <a:spLocks noChangeArrowheads="1"/>
          </p:cNvSpPr>
          <p:nvPr/>
        </p:nvSpPr>
        <p:spPr bwMode="auto">
          <a:xfrm>
            <a:off x="31750" y="614363"/>
            <a:ext cx="9144000"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s-ES" altLang="es-ES" sz="2400" b="1">
                <a:solidFill>
                  <a:schemeClr val="bg1"/>
                </a:solidFill>
                <a:latin typeface="Arial" panose="020B0604020202020204" pitchFamily="34" charset="0"/>
              </a:rPr>
              <a:t>La calidad de los servicios prestados en un hospital, se ve altamente influenciada por la existencia de un proceso de esterilización eficaz, ya que de ella depende de forma directa el área quirúrgica y los servicios que, en mayor o menor grado, utilizan materiales estériles y sitúan el proceso de esterilización como una de las medidas clave en la prevención y control de la infección nosocomial de nuestros centros. El grado de excelencia alcanzado en este proceso dependerá de varios factores como son las instalaciones, la organización del trabajo y de la formación de los profesionales involucrados en el proceso de la Esterilización de tal manera que sean capaces de proporcionar a los diferentes servicios del hospital material esterilizado bajo un mismo criterio y responsabilidad.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0" y="115888"/>
          <a:ext cx="8964613" cy="6650037"/>
        </p:xfrm>
        <a:graphic>
          <a:graphicData uri="http://schemas.openxmlformats.org/drawingml/2006/table">
            <a:tbl>
              <a:tblPr firstRow="1" bandRow="1">
                <a:tableStyleId>{5C22544A-7EE6-4342-B048-85BDC9FD1C3A}</a:tableStyleId>
              </a:tblPr>
              <a:tblGrid>
                <a:gridCol w="2627821">
                  <a:extLst>
                    <a:ext uri="{9D8B030D-6E8A-4147-A177-3AD203B41FA5}">
                      <a16:colId xmlns:a16="http://schemas.microsoft.com/office/drawing/2014/main" val="20000"/>
                    </a:ext>
                  </a:extLst>
                </a:gridCol>
                <a:gridCol w="3348588">
                  <a:extLst>
                    <a:ext uri="{9D8B030D-6E8A-4147-A177-3AD203B41FA5}">
                      <a16:colId xmlns:a16="http://schemas.microsoft.com/office/drawing/2014/main" val="20001"/>
                    </a:ext>
                  </a:extLst>
                </a:gridCol>
                <a:gridCol w="2988205">
                  <a:extLst>
                    <a:ext uri="{9D8B030D-6E8A-4147-A177-3AD203B41FA5}">
                      <a16:colId xmlns:a16="http://schemas.microsoft.com/office/drawing/2014/main" val="20002"/>
                    </a:ext>
                  </a:extLst>
                </a:gridCol>
              </a:tblGrid>
              <a:tr h="936279">
                <a:tc>
                  <a:txBody>
                    <a:bodyPr/>
                    <a:lstStyle/>
                    <a:p>
                      <a:pPr algn="ctr"/>
                      <a:r>
                        <a:rPr lang="es-ES_tradnl" sz="1800" dirty="0" smtClean="0"/>
                        <a:t>Tipo de esterilización</a:t>
                      </a:r>
                      <a:endParaRPr lang="es-ES" sz="1800" dirty="0"/>
                    </a:p>
                  </a:txBody>
                  <a:tcPr marL="91441" marR="91441" marT="45729" marB="45729"/>
                </a:tc>
                <a:tc>
                  <a:txBody>
                    <a:bodyPr/>
                    <a:lstStyle/>
                    <a:p>
                      <a:pPr algn="ctr"/>
                      <a:r>
                        <a:rPr lang="es-ES_tradnl" sz="1800" dirty="0" smtClean="0"/>
                        <a:t>Definición</a:t>
                      </a:r>
                      <a:endParaRPr lang="es-ES" sz="1800" dirty="0"/>
                    </a:p>
                  </a:txBody>
                  <a:tcPr marL="91441" marR="91441" marT="45729" marB="45729"/>
                </a:tc>
                <a:tc>
                  <a:txBody>
                    <a:bodyPr/>
                    <a:lstStyle/>
                    <a:p>
                      <a:pPr algn="ctr"/>
                      <a:r>
                        <a:rPr lang="es-ES_tradnl" sz="1800" dirty="0" smtClean="0"/>
                        <a:t>Comentarios</a:t>
                      </a:r>
                      <a:endParaRPr lang="es-ES" sz="1800" dirty="0"/>
                    </a:p>
                  </a:txBody>
                  <a:tcPr marL="91441" marR="91441" marT="45729" marB="45729"/>
                </a:tc>
                <a:extLst>
                  <a:ext uri="{0D108BD9-81ED-4DB2-BD59-A6C34878D82A}">
                    <a16:rowId xmlns:a16="http://schemas.microsoft.com/office/drawing/2014/main" val="10000"/>
                  </a:ext>
                </a:extLst>
              </a:tr>
              <a:tr h="1463314">
                <a:tc>
                  <a:txBody>
                    <a:bodyPr/>
                    <a:lstStyle/>
                    <a:p>
                      <a:r>
                        <a:rPr lang="es-ES_tradnl" sz="1800" dirty="0" smtClean="0"/>
                        <a:t>Esterilización comercial</a:t>
                      </a:r>
                      <a:endParaRPr lang="es-ES" sz="1800" dirty="0"/>
                    </a:p>
                  </a:txBody>
                  <a:tcPr marL="91441" marR="91441" marT="45729" marB="45729"/>
                </a:tc>
                <a:tc>
                  <a:txBody>
                    <a:bodyPr/>
                    <a:lstStyle/>
                    <a:p>
                      <a:r>
                        <a:rPr lang="es-ES" sz="1800" kern="1200" dirty="0" smtClean="0">
                          <a:solidFill>
                            <a:schemeClr val="dk1"/>
                          </a:solidFill>
                          <a:effectLst/>
                          <a:latin typeface="+mn-lt"/>
                          <a:ea typeface="+mn-ea"/>
                          <a:cs typeface="+mn-cs"/>
                        </a:rPr>
                        <a:t>Tratamiento de calor para matar </a:t>
                      </a:r>
                      <a:r>
                        <a:rPr lang="es-ES" sz="1800" kern="1200" dirty="0" err="1" smtClean="0">
                          <a:solidFill>
                            <a:schemeClr val="dk1"/>
                          </a:solidFill>
                          <a:effectLst/>
                          <a:latin typeface="+mn-lt"/>
                          <a:ea typeface="+mn-ea"/>
                          <a:cs typeface="+mn-cs"/>
                        </a:rPr>
                        <a:t>endoespoeras</a:t>
                      </a:r>
                      <a:r>
                        <a:rPr lang="es-ES" sz="1800" kern="1200" dirty="0" smtClean="0">
                          <a:solidFill>
                            <a:schemeClr val="dk1"/>
                          </a:solidFill>
                          <a:effectLst/>
                          <a:latin typeface="+mn-lt"/>
                          <a:ea typeface="+mn-ea"/>
                          <a:cs typeface="+mn-cs"/>
                        </a:rPr>
                        <a:t> de </a:t>
                      </a:r>
                      <a:r>
                        <a:rPr lang="es-ES" sz="1800" kern="1200" dirty="0" err="1" smtClean="0">
                          <a:solidFill>
                            <a:schemeClr val="dk1"/>
                          </a:solidFill>
                          <a:effectLst/>
                          <a:latin typeface="+mn-lt"/>
                          <a:ea typeface="+mn-ea"/>
                          <a:cs typeface="+mn-cs"/>
                        </a:rPr>
                        <a:t>Clostridium</a:t>
                      </a:r>
                      <a:r>
                        <a:rPr lang="es-ES" sz="1800" kern="1200" dirty="0" smtClean="0">
                          <a:solidFill>
                            <a:schemeClr val="dk1"/>
                          </a:solidFill>
                          <a:effectLst/>
                          <a:latin typeface="+mn-lt"/>
                          <a:ea typeface="+mn-ea"/>
                          <a:cs typeface="+mn-cs"/>
                        </a:rPr>
                        <a:t> </a:t>
                      </a:r>
                      <a:r>
                        <a:rPr lang="es-ES" sz="1800" kern="1200" dirty="0" err="1" smtClean="0">
                          <a:solidFill>
                            <a:schemeClr val="dk1"/>
                          </a:solidFill>
                          <a:effectLst/>
                          <a:latin typeface="+mn-lt"/>
                          <a:ea typeface="+mn-ea"/>
                          <a:cs typeface="+mn-cs"/>
                        </a:rPr>
                        <a:t>botulinum</a:t>
                      </a:r>
                      <a:r>
                        <a:rPr lang="es-ES" sz="1800" kern="1200" dirty="0" smtClean="0">
                          <a:solidFill>
                            <a:schemeClr val="dk1"/>
                          </a:solidFill>
                          <a:effectLst/>
                          <a:latin typeface="+mn-lt"/>
                          <a:ea typeface="+mn-ea"/>
                          <a:cs typeface="+mn-cs"/>
                        </a:rPr>
                        <a:t> en comida enlatada 	</a:t>
                      </a:r>
                      <a:endParaRPr lang="es-ES" sz="1800" dirty="0"/>
                    </a:p>
                  </a:txBody>
                  <a:tcPr marL="91441" marR="91441" marT="45729" marB="45729"/>
                </a:tc>
                <a:tc>
                  <a:txBody>
                    <a:bodyPr/>
                    <a:lstStyle/>
                    <a:p>
                      <a:r>
                        <a:rPr lang="es-ES" sz="1800" kern="1200" dirty="0" smtClean="0">
                          <a:solidFill>
                            <a:schemeClr val="dk1"/>
                          </a:solidFill>
                          <a:effectLst/>
                          <a:latin typeface="+mn-lt"/>
                          <a:ea typeface="+mn-ea"/>
                          <a:cs typeface="+mn-cs"/>
                        </a:rPr>
                        <a:t>Las </a:t>
                      </a:r>
                      <a:r>
                        <a:rPr lang="es-ES" sz="1800" kern="1200" dirty="0" err="1" smtClean="0">
                          <a:solidFill>
                            <a:schemeClr val="dk1"/>
                          </a:solidFill>
                          <a:effectLst/>
                          <a:latin typeface="+mn-lt"/>
                          <a:ea typeface="+mn-ea"/>
                          <a:cs typeface="+mn-cs"/>
                        </a:rPr>
                        <a:t>endoesporas</a:t>
                      </a:r>
                      <a:r>
                        <a:rPr lang="es-ES" sz="1800" kern="1200" dirty="0" smtClean="0">
                          <a:solidFill>
                            <a:schemeClr val="dk1"/>
                          </a:solidFill>
                          <a:effectLst/>
                          <a:latin typeface="+mn-lt"/>
                          <a:ea typeface="+mn-ea"/>
                          <a:cs typeface="+mn-cs"/>
                        </a:rPr>
                        <a:t> más resistentes de las bacterias </a:t>
                      </a:r>
                      <a:r>
                        <a:rPr lang="es-ES" sz="1800" kern="1200" dirty="0" err="1" smtClean="0">
                          <a:solidFill>
                            <a:schemeClr val="dk1"/>
                          </a:solidFill>
                          <a:effectLst/>
                          <a:latin typeface="+mn-lt"/>
                          <a:ea typeface="+mn-ea"/>
                          <a:cs typeface="+mn-cs"/>
                        </a:rPr>
                        <a:t>termofilicas</a:t>
                      </a:r>
                      <a:r>
                        <a:rPr lang="es-ES" sz="1800" kern="1200" dirty="0" smtClean="0">
                          <a:solidFill>
                            <a:schemeClr val="dk1"/>
                          </a:solidFill>
                          <a:effectLst/>
                          <a:latin typeface="+mn-lt"/>
                          <a:ea typeface="+mn-ea"/>
                          <a:cs typeface="+mn-cs"/>
                        </a:rPr>
                        <a:t> pueden sobrevivir, pero no van a crecer ni germinar </a:t>
                      </a:r>
                      <a:endParaRPr lang="es-ES" sz="1800" dirty="0"/>
                    </a:p>
                  </a:txBody>
                  <a:tcPr marL="91441" marR="91441" marT="45729" marB="45729"/>
                </a:tc>
                <a:extLst>
                  <a:ext uri="{0D108BD9-81ED-4DB2-BD59-A6C34878D82A}">
                    <a16:rowId xmlns:a16="http://schemas.microsoft.com/office/drawing/2014/main" val="10001"/>
                  </a:ext>
                </a:extLst>
              </a:tr>
              <a:tr h="936279">
                <a:tc>
                  <a:txBody>
                    <a:bodyPr/>
                    <a:lstStyle/>
                    <a:p>
                      <a:r>
                        <a:rPr lang="es-ES" sz="1800" kern="1200" dirty="0" smtClean="0">
                          <a:solidFill>
                            <a:schemeClr val="dk1"/>
                          </a:solidFill>
                          <a:effectLst/>
                          <a:latin typeface="+mn-lt"/>
                          <a:ea typeface="+mn-ea"/>
                          <a:cs typeface="+mn-cs"/>
                        </a:rPr>
                        <a:t>Desinfección </a:t>
                      </a:r>
                      <a:endParaRPr lang="es-ES" sz="1800" dirty="0"/>
                    </a:p>
                  </a:txBody>
                  <a:tcPr marL="91441" marR="91441" marT="45729" marB="45729"/>
                </a:tc>
                <a:tc>
                  <a:txBody>
                    <a:bodyPr/>
                    <a:lstStyle/>
                    <a:p>
                      <a:r>
                        <a:rPr lang="es-ES" sz="1800" kern="1200" dirty="0" smtClean="0">
                          <a:solidFill>
                            <a:schemeClr val="dk1"/>
                          </a:solidFill>
                          <a:effectLst/>
                          <a:latin typeface="+mn-lt"/>
                          <a:ea typeface="+mn-ea"/>
                          <a:cs typeface="+mn-cs"/>
                        </a:rPr>
                        <a:t>Destrucción de patógenos vegetativos </a:t>
                      </a:r>
                      <a:endParaRPr lang="es-ES" sz="1800" dirty="0"/>
                    </a:p>
                  </a:txBody>
                  <a:tcPr marL="91441" marR="91441"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Puede hacerse por métodos físicos o químicos</a:t>
                      </a:r>
                    </a:p>
                    <a:p>
                      <a:endParaRPr lang="es-ES" sz="1800" dirty="0"/>
                    </a:p>
                  </a:txBody>
                  <a:tcPr marL="91441" marR="91441" marT="45729" marB="45729"/>
                </a:tc>
                <a:extLst>
                  <a:ext uri="{0D108BD9-81ED-4DB2-BD59-A6C34878D82A}">
                    <a16:rowId xmlns:a16="http://schemas.microsoft.com/office/drawing/2014/main" val="10002"/>
                  </a:ext>
                </a:extLst>
              </a:tr>
              <a:tr h="1188943">
                <a:tc>
                  <a:txBody>
                    <a:bodyPr/>
                    <a:lstStyle/>
                    <a:p>
                      <a:r>
                        <a:rPr lang="es-ES" sz="1800" kern="1200" dirty="0" smtClean="0">
                          <a:solidFill>
                            <a:schemeClr val="dk1"/>
                          </a:solidFill>
                          <a:effectLst/>
                          <a:latin typeface="+mn-lt"/>
                          <a:ea typeface="+mn-ea"/>
                          <a:cs typeface="+mn-cs"/>
                        </a:rPr>
                        <a:t>Antisepsia </a:t>
                      </a:r>
                      <a:endParaRPr lang="es-ES" sz="1800" dirty="0"/>
                    </a:p>
                  </a:txBody>
                  <a:tcPr marL="91441" marR="91441" marT="45729" marB="45729"/>
                </a:tc>
                <a:tc>
                  <a:txBody>
                    <a:bodyPr/>
                    <a:lstStyle/>
                    <a:p>
                      <a:r>
                        <a:rPr lang="es-ES" sz="1800" kern="1200" dirty="0" smtClean="0">
                          <a:solidFill>
                            <a:schemeClr val="dk1"/>
                          </a:solidFill>
                          <a:effectLst/>
                          <a:latin typeface="+mn-lt"/>
                          <a:ea typeface="+mn-ea"/>
                          <a:cs typeface="+mn-cs"/>
                        </a:rPr>
                        <a:t>Destrucción de patógenos vegetativos en tejidos vivos 	</a:t>
                      </a:r>
                      <a:endParaRPr lang="es-ES" sz="1800" dirty="0"/>
                    </a:p>
                  </a:txBody>
                  <a:tcPr marL="91441" marR="91441" marT="45729" marB="4572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kern="1200" dirty="0" smtClean="0">
                          <a:solidFill>
                            <a:schemeClr val="dk1"/>
                          </a:solidFill>
                          <a:effectLst/>
                          <a:latin typeface="+mn-lt"/>
                          <a:ea typeface="+mn-ea"/>
                          <a:cs typeface="+mn-cs"/>
                        </a:rPr>
                        <a:t>El tratamiento regularmente es con métodos químicos </a:t>
                      </a:r>
                      <a:r>
                        <a:rPr lang="es-ES" sz="1800" kern="1200" dirty="0" err="1" smtClean="0">
                          <a:solidFill>
                            <a:schemeClr val="dk1"/>
                          </a:solidFill>
                          <a:effectLst/>
                          <a:latin typeface="+mn-lt"/>
                          <a:ea typeface="+mn-ea"/>
                          <a:cs typeface="+mn-cs"/>
                        </a:rPr>
                        <a:t>antimicrobiales</a:t>
                      </a:r>
                      <a:endParaRPr lang="es-ES" sz="1800" kern="1200" dirty="0" smtClean="0">
                        <a:solidFill>
                          <a:schemeClr val="dk1"/>
                        </a:solidFill>
                        <a:effectLst/>
                        <a:latin typeface="+mn-lt"/>
                        <a:ea typeface="+mn-ea"/>
                        <a:cs typeface="+mn-cs"/>
                      </a:endParaRPr>
                    </a:p>
                    <a:p>
                      <a:endParaRPr lang="es-ES" sz="1800" dirty="0"/>
                    </a:p>
                  </a:txBody>
                  <a:tcPr marL="91441" marR="91441" marT="45729" marB="45729"/>
                </a:tc>
                <a:extLst>
                  <a:ext uri="{0D108BD9-81ED-4DB2-BD59-A6C34878D82A}">
                    <a16:rowId xmlns:a16="http://schemas.microsoft.com/office/drawing/2014/main" val="10003"/>
                  </a:ext>
                </a:extLst>
              </a:tr>
              <a:tr h="936279">
                <a:tc>
                  <a:txBody>
                    <a:bodyPr/>
                    <a:lstStyle/>
                    <a:p>
                      <a:r>
                        <a:rPr lang="es-ES" sz="1800" kern="1200" dirty="0" smtClean="0">
                          <a:solidFill>
                            <a:schemeClr val="dk1"/>
                          </a:solidFill>
                          <a:effectLst/>
                          <a:latin typeface="+mn-lt"/>
                          <a:ea typeface="+mn-ea"/>
                          <a:cs typeface="+mn-cs"/>
                        </a:rPr>
                        <a:t>Eliminación de gérmenes </a:t>
                      </a:r>
                      <a:endParaRPr lang="es-ES" sz="1800" dirty="0"/>
                    </a:p>
                  </a:txBody>
                  <a:tcPr marL="91441" marR="91441" marT="45729" marB="45729"/>
                </a:tc>
                <a:tc>
                  <a:txBody>
                    <a:bodyPr/>
                    <a:lstStyle/>
                    <a:p>
                      <a:r>
                        <a:rPr lang="es-ES" sz="1800" kern="1200" dirty="0" smtClean="0">
                          <a:solidFill>
                            <a:schemeClr val="dk1"/>
                          </a:solidFill>
                          <a:effectLst/>
                          <a:latin typeface="+mn-lt"/>
                          <a:ea typeface="+mn-ea"/>
                          <a:cs typeface="+mn-cs"/>
                        </a:rPr>
                        <a:t>Remover los microbios de un área limitada</a:t>
                      </a:r>
                      <a:endParaRPr lang="es-ES" sz="1800" dirty="0"/>
                    </a:p>
                  </a:txBody>
                  <a:tcPr marL="91441" marR="91441" marT="45729" marB="45729"/>
                </a:tc>
                <a:tc>
                  <a:txBody>
                    <a:bodyPr/>
                    <a:lstStyle/>
                    <a:p>
                      <a:r>
                        <a:rPr lang="es-ES" sz="1800" kern="1200" dirty="0" smtClean="0">
                          <a:solidFill>
                            <a:schemeClr val="dk1"/>
                          </a:solidFill>
                          <a:effectLst/>
                          <a:latin typeface="+mn-lt"/>
                          <a:ea typeface="+mn-ea"/>
                          <a:cs typeface="+mn-cs"/>
                        </a:rPr>
                        <a:t>Mayormente hecho </a:t>
                      </a:r>
                      <a:r>
                        <a:rPr lang="es-ES" sz="1800" kern="1200" dirty="0" err="1" smtClean="0">
                          <a:solidFill>
                            <a:schemeClr val="dk1"/>
                          </a:solidFill>
                          <a:effectLst/>
                          <a:latin typeface="+mn-lt"/>
                          <a:ea typeface="+mn-ea"/>
                          <a:cs typeface="+mn-cs"/>
                        </a:rPr>
                        <a:t>mecanicamente</a:t>
                      </a:r>
                      <a:endParaRPr lang="es-ES" sz="1800" dirty="0"/>
                    </a:p>
                  </a:txBody>
                  <a:tcPr marL="91441" marR="91441" marT="45729" marB="45729"/>
                </a:tc>
                <a:extLst>
                  <a:ext uri="{0D108BD9-81ED-4DB2-BD59-A6C34878D82A}">
                    <a16:rowId xmlns:a16="http://schemas.microsoft.com/office/drawing/2014/main" val="10004"/>
                  </a:ext>
                </a:extLst>
              </a:tr>
              <a:tr h="1188943">
                <a:tc>
                  <a:txBody>
                    <a:bodyPr/>
                    <a:lstStyle/>
                    <a:p>
                      <a:r>
                        <a:rPr lang="es-ES" sz="1800" kern="1200" dirty="0" err="1" smtClean="0">
                          <a:solidFill>
                            <a:schemeClr val="dk1"/>
                          </a:solidFill>
                          <a:effectLst/>
                          <a:latin typeface="+mn-lt"/>
                          <a:ea typeface="+mn-ea"/>
                          <a:cs typeface="+mn-cs"/>
                        </a:rPr>
                        <a:t>Sanitización</a:t>
                      </a:r>
                      <a:r>
                        <a:rPr lang="es-ES" sz="1800" kern="1200" dirty="0" smtClean="0">
                          <a:solidFill>
                            <a:schemeClr val="dk1"/>
                          </a:solidFill>
                          <a:effectLst/>
                          <a:latin typeface="+mn-lt"/>
                          <a:ea typeface="+mn-ea"/>
                          <a:cs typeface="+mn-cs"/>
                        </a:rPr>
                        <a:t> </a:t>
                      </a:r>
                      <a:endParaRPr lang="es-ES" sz="1800" dirty="0"/>
                    </a:p>
                  </a:txBody>
                  <a:tcPr marL="91441" marR="91441" marT="45729" marB="45729"/>
                </a:tc>
                <a:tc>
                  <a:txBody>
                    <a:bodyPr/>
                    <a:lstStyle/>
                    <a:p>
                      <a:r>
                        <a:rPr lang="es-ES" sz="1800" kern="1200" dirty="0" smtClean="0">
                          <a:solidFill>
                            <a:schemeClr val="dk1"/>
                          </a:solidFill>
                          <a:effectLst/>
                          <a:latin typeface="+mn-lt"/>
                          <a:ea typeface="+mn-ea"/>
                          <a:cs typeface="+mn-cs"/>
                        </a:rPr>
                        <a:t>Tratamiento para disminuir la cuenta microbiana en utensilios de comida y bebidas para mantener los niveles de salud</a:t>
                      </a:r>
                      <a:endParaRPr lang="es-ES" sz="1800" dirty="0"/>
                    </a:p>
                  </a:txBody>
                  <a:tcPr marL="91441" marR="91441" marT="45729" marB="45729"/>
                </a:tc>
                <a:tc>
                  <a:txBody>
                    <a:bodyPr/>
                    <a:lstStyle/>
                    <a:p>
                      <a:r>
                        <a:rPr lang="es-ES" sz="1800" kern="1200" dirty="0" smtClean="0">
                          <a:solidFill>
                            <a:schemeClr val="dk1"/>
                          </a:solidFill>
                          <a:effectLst/>
                          <a:latin typeface="+mn-lt"/>
                          <a:ea typeface="+mn-ea"/>
                          <a:cs typeface="+mn-cs"/>
                        </a:rPr>
                        <a:t>Se puede hacer con un baño a altas temperaturas o introduciéndolo a un desinfectante químico</a:t>
                      </a:r>
                      <a:endParaRPr lang="es-ES" sz="1800" dirty="0"/>
                    </a:p>
                  </a:txBody>
                  <a:tcPr marL="91441" marR="91441" marT="45729" marB="45729"/>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Rectángulo"/>
          <p:cNvSpPr>
            <a:spLocks noChangeArrowheads="1"/>
          </p:cNvSpPr>
          <p:nvPr/>
        </p:nvSpPr>
        <p:spPr bwMode="auto">
          <a:xfrm>
            <a:off x="323850" y="-26988"/>
            <a:ext cx="8640763" cy="683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15000"/>
              </a:lnSpc>
              <a:spcAft>
                <a:spcPts val="1000"/>
              </a:spcAft>
            </a:pPr>
            <a:r>
              <a:rPr lang="es-ES" altLang="es-ES" sz="2300" b="1">
                <a:solidFill>
                  <a:schemeClr val="bg1"/>
                </a:solidFill>
                <a:ea typeface="Calibri" panose="020F0502020204030204" pitchFamily="34" charset="0"/>
                <a:cs typeface="Times New Roman" panose="02020603050405020304" pitchFamily="18" charset="0"/>
              </a:rPr>
              <a:t>Métodos de esterilización</a:t>
            </a:r>
          </a:p>
          <a:p>
            <a:pPr eaLnBrk="1" hangingPunct="1">
              <a:lnSpc>
                <a:spcPct val="115000"/>
              </a:lnSpc>
              <a:spcAft>
                <a:spcPts val="1000"/>
              </a:spcAft>
            </a:pPr>
            <a:r>
              <a:rPr lang="es-ES" altLang="es-ES" sz="2300" b="1">
                <a:solidFill>
                  <a:schemeClr val="bg1"/>
                </a:solidFill>
                <a:ea typeface="Calibri" panose="020F0502020204030204" pitchFamily="34" charset="0"/>
                <a:cs typeface="Times New Roman" panose="02020603050405020304" pitchFamily="18" charset="0"/>
              </a:rPr>
              <a:t>Existen varios métodos de esterilización, detallados a continuación.</a:t>
            </a:r>
          </a:p>
          <a:p>
            <a:pPr eaLnBrk="1" hangingPunct="1">
              <a:lnSpc>
                <a:spcPct val="115000"/>
              </a:lnSpc>
            </a:pPr>
            <a:r>
              <a:rPr lang="es-ES" altLang="es-ES" sz="2300" b="1">
                <a:solidFill>
                  <a:schemeClr val="bg1"/>
                </a:solidFill>
                <a:ea typeface="Calibri" panose="020F0502020204030204" pitchFamily="34" charset="0"/>
                <a:cs typeface="Times New Roman" panose="02020603050405020304" pitchFamily="18" charset="0"/>
              </a:rPr>
              <a:t>    * Métodos físicos</a:t>
            </a:r>
          </a:p>
          <a:p>
            <a:pPr eaLnBrk="1" hangingPunct="1">
              <a:lnSpc>
                <a:spcPct val="115000"/>
              </a:lnSpc>
            </a:pPr>
            <a:r>
              <a:rPr lang="es-ES" altLang="es-ES" sz="2300" b="1">
                <a:solidFill>
                  <a:schemeClr val="bg1"/>
                </a:solidFill>
                <a:ea typeface="Calibri" panose="020F0502020204030204" pitchFamily="34" charset="0"/>
                <a:cs typeface="Times New Roman" panose="02020603050405020304" pitchFamily="18" charset="0"/>
              </a:rPr>
              <a:t>          o Calor húmedo (en autoclave de vapor)</a:t>
            </a:r>
          </a:p>
          <a:p>
            <a:pPr eaLnBrk="1" hangingPunct="1">
              <a:lnSpc>
                <a:spcPct val="115000"/>
              </a:lnSpc>
            </a:pPr>
            <a:r>
              <a:rPr lang="es-ES" altLang="es-ES" sz="2300" b="1">
                <a:solidFill>
                  <a:schemeClr val="bg1"/>
                </a:solidFill>
                <a:ea typeface="Calibri" panose="020F0502020204030204" pitchFamily="34" charset="0"/>
                <a:cs typeface="Times New Roman" panose="02020603050405020304" pitchFamily="18" charset="0"/>
              </a:rPr>
              <a:t>          o Calor seco (en horno de esterilización)</a:t>
            </a:r>
          </a:p>
          <a:p>
            <a:pPr eaLnBrk="1" hangingPunct="1">
              <a:lnSpc>
                <a:spcPct val="115000"/>
              </a:lnSpc>
            </a:pPr>
            <a:r>
              <a:rPr lang="es-ES" altLang="es-ES" sz="2300" b="1">
                <a:solidFill>
                  <a:schemeClr val="bg1"/>
                </a:solidFill>
                <a:ea typeface="Calibri" panose="020F0502020204030204" pitchFamily="34" charset="0"/>
                <a:cs typeface="Times New Roman" panose="02020603050405020304" pitchFamily="18" charset="0"/>
              </a:rPr>
              <a:t>                + Flama directa</a:t>
            </a:r>
          </a:p>
          <a:p>
            <a:pPr eaLnBrk="1" hangingPunct="1">
              <a:lnSpc>
                <a:spcPct val="115000"/>
              </a:lnSpc>
            </a:pPr>
            <a:r>
              <a:rPr lang="es-ES" altLang="es-ES" sz="2300" b="1">
                <a:solidFill>
                  <a:schemeClr val="bg1"/>
                </a:solidFill>
                <a:ea typeface="Calibri" panose="020F0502020204030204" pitchFamily="34" charset="0"/>
                <a:cs typeface="Times New Roman" panose="02020603050405020304" pitchFamily="18" charset="0"/>
              </a:rPr>
              <a:t>          o Incineración</a:t>
            </a:r>
          </a:p>
          <a:p>
            <a:pPr eaLnBrk="1" hangingPunct="1">
              <a:lnSpc>
                <a:spcPct val="115000"/>
              </a:lnSpc>
            </a:pPr>
            <a:r>
              <a:rPr lang="es-ES" altLang="es-ES" sz="2300" b="1">
                <a:solidFill>
                  <a:schemeClr val="bg1"/>
                </a:solidFill>
                <a:ea typeface="Calibri" panose="020F0502020204030204" pitchFamily="34" charset="0"/>
                <a:cs typeface="Times New Roman" panose="02020603050405020304" pitchFamily="18" charset="0"/>
              </a:rPr>
              <a:t>          o Aire caliente</a:t>
            </a:r>
          </a:p>
          <a:p>
            <a:pPr eaLnBrk="1" hangingPunct="1">
              <a:lnSpc>
                <a:spcPct val="115000"/>
              </a:lnSpc>
            </a:pPr>
            <a:r>
              <a:rPr lang="es-ES" altLang="es-ES" sz="2300" b="1">
                <a:solidFill>
                  <a:schemeClr val="bg1"/>
                </a:solidFill>
                <a:ea typeface="Calibri" panose="020F0502020204030204" pitchFamily="34" charset="0"/>
                <a:cs typeface="Times New Roman" panose="02020603050405020304" pitchFamily="18" charset="0"/>
              </a:rPr>
              <a:t>          o Pasteurización</a:t>
            </a:r>
          </a:p>
          <a:p>
            <a:pPr eaLnBrk="1" hangingPunct="1">
              <a:lnSpc>
                <a:spcPct val="115000"/>
              </a:lnSpc>
            </a:pPr>
            <a:r>
              <a:rPr lang="es-ES" altLang="es-ES" sz="2300" b="1">
                <a:solidFill>
                  <a:schemeClr val="bg1"/>
                </a:solidFill>
                <a:ea typeface="Calibri" panose="020F0502020204030204" pitchFamily="34" charset="0"/>
                <a:cs typeface="Times New Roman" panose="02020603050405020304" pitchFamily="18" charset="0"/>
              </a:rPr>
              <a:t>          o Ebullición</a:t>
            </a:r>
          </a:p>
          <a:p>
            <a:pPr eaLnBrk="1" hangingPunct="1">
              <a:lnSpc>
                <a:spcPct val="115000"/>
              </a:lnSpc>
            </a:pPr>
            <a:r>
              <a:rPr lang="es-ES" altLang="es-ES" sz="2300" b="1">
                <a:solidFill>
                  <a:schemeClr val="bg1"/>
                </a:solidFill>
                <a:ea typeface="Calibri" panose="020F0502020204030204" pitchFamily="34" charset="0"/>
                <a:cs typeface="Times New Roman" panose="02020603050405020304" pitchFamily="18" charset="0"/>
              </a:rPr>
              <a:t>          o Vapor</a:t>
            </a:r>
          </a:p>
          <a:p>
            <a:pPr eaLnBrk="1" hangingPunct="1">
              <a:lnSpc>
                <a:spcPct val="115000"/>
              </a:lnSpc>
            </a:pPr>
            <a:r>
              <a:rPr lang="es-ES" altLang="es-ES" sz="2300" b="1">
                <a:solidFill>
                  <a:schemeClr val="bg1"/>
                </a:solidFill>
                <a:ea typeface="Calibri" panose="020F0502020204030204" pitchFamily="34" charset="0"/>
                <a:cs typeface="Times New Roman" panose="02020603050405020304" pitchFamily="18" charset="0"/>
              </a:rPr>
              <a:t>          o Radiación</a:t>
            </a:r>
          </a:p>
          <a:p>
            <a:pPr eaLnBrk="1" hangingPunct="1">
              <a:lnSpc>
                <a:spcPct val="115000"/>
              </a:lnSpc>
            </a:pPr>
            <a:r>
              <a:rPr lang="es-ES" altLang="es-ES" sz="2300" b="1">
                <a:solidFill>
                  <a:schemeClr val="bg1"/>
                </a:solidFill>
                <a:ea typeface="Calibri" panose="020F0502020204030204" pitchFamily="34" charset="0"/>
                <a:cs typeface="Times New Roman" panose="02020603050405020304" pitchFamily="18" charset="0"/>
              </a:rPr>
              <a:t>                + Radiación ionizante</a:t>
            </a:r>
          </a:p>
          <a:p>
            <a:pPr eaLnBrk="1" hangingPunct="1">
              <a:lnSpc>
                <a:spcPct val="115000"/>
              </a:lnSpc>
            </a:pPr>
            <a:r>
              <a:rPr lang="es-ES" altLang="es-ES" sz="2300" b="1">
                <a:solidFill>
                  <a:schemeClr val="bg1"/>
                </a:solidFill>
                <a:ea typeface="Calibri" panose="020F0502020204030204" pitchFamily="34" charset="0"/>
                <a:cs typeface="Times New Roman" panose="02020603050405020304" pitchFamily="18" charset="0"/>
              </a:rPr>
              <a:t>                + Radiación no ionizante: (p. ej:Radiación infrarroja y Radiación ultravioleta)</a:t>
            </a:r>
          </a:p>
          <a:p>
            <a:pPr eaLnBrk="1" hangingPunct="1">
              <a:lnSpc>
                <a:spcPct val="115000"/>
              </a:lnSpc>
            </a:pPr>
            <a:r>
              <a:rPr lang="es-ES" altLang="es-ES" sz="2300" b="1">
                <a:solidFill>
                  <a:schemeClr val="bg1"/>
                </a:solidFill>
                <a:ea typeface="Calibri" panose="020F0502020204030204" pitchFamily="34" charset="0"/>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Rectángulo"/>
          <p:cNvSpPr>
            <a:spLocks noChangeArrowheads="1"/>
          </p:cNvSpPr>
          <p:nvPr/>
        </p:nvSpPr>
        <p:spPr bwMode="auto">
          <a:xfrm>
            <a:off x="0" y="-100013"/>
            <a:ext cx="9144000" cy="7172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s-ES" altLang="es-ES" sz="2300" b="1">
                <a:solidFill>
                  <a:schemeClr val="bg1"/>
                </a:solidFill>
              </a:rPr>
              <a:t>Métodos físicos</a:t>
            </a:r>
          </a:p>
          <a:p>
            <a:pPr eaLnBrk="1" hangingPunct="1"/>
            <a:r>
              <a:rPr lang="es-ES" altLang="es-ES" sz="2300" b="1">
                <a:solidFill>
                  <a:schemeClr val="bg1"/>
                </a:solidFill>
              </a:rPr>
              <a:t> </a:t>
            </a:r>
          </a:p>
          <a:p>
            <a:pPr eaLnBrk="1" hangingPunct="1"/>
            <a:r>
              <a:rPr lang="es-ES" altLang="es-ES" sz="2300" b="1">
                <a:solidFill>
                  <a:schemeClr val="bg1"/>
                </a:solidFill>
              </a:rPr>
              <a:t>Los métodos físicos son aquellos que no involucran el empleo de sustancias letales para los microorganismo, sino procedimientos físicos como la radiación ionizante, el calor o la filtración de soluciones con membranas que impiden el paso de microorganismos, incluyendo virus. El método más usando en esta categoría es el calor que mata microorganismos por la desnaturalización de las enzimas; el cambio resultante en la forma tridimensional de las proteínas las inactiva. La resistencia al calor varía entre los diferentes microorganismos. </a:t>
            </a:r>
          </a:p>
          <a:p>
            <a:pPr eaLnBrk="1" hangingPunct="1"/>
            <a:r>
              <a:rPr lang="es-ES_tradnl" altLang="es-ES" sz="2300" b="1">
                <a:solidFill>
                  <a:schemeClr val="bg1"/>
                </a:solidFill>
              </a:rPr>
              <a:t>Dentro de los métodos físicos están los térmicos.</a:t>
            </a:r>
          </a:p>
          <a:p>
            <a:pPr eaLnBrk="1" hangingPunct="1"/>
            <a:r>
              <a:rPr lang="es-ES" altLang="es-ES" sz="2300" b="1">
                <a:solidFill>
                  <a:schemeClr val="bg1"/>
                </a:solidFill>
              </a:rPr>
              <a:t>Métodos térmicos</a:t>
            </a:r>
          </a:p>
          <a:p>
            <a:pPr eaLnBrk="1" hangingPunct="1"/>
            <a:r>
              <a:rPr lang="es-ES" altLang="es-ES" sz="2300" b="1">
                <a:solidFill>
                  <a:schemeClr val="bg1"/>
                </a:solidFill>
              </a:rPr>
              <a:t>Los métodos térmicos suelen englobar todos los procedimientos que tienen entre sus fines la destrucción de los microorganismos por el calor. Los métodos son tanto la pasteurización como la esterilización, cuya finalidad principal es la destrucción microbiana, como al escaldado y a la cocción, procesos en los que también se consigue una cierta reducción de la flora microbiana, pero que sus objetivos principales son la variación de las propiedades físicas.</a:t>
            </a:r>
          </a:p>
          <a:p>
            <a:pPr eaLnBrk="1" hangingPunct="1"/>
            <a:endParaRPr lang="es-ES" altLang="es-ES" sz="2300" b="1">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Rectángulo"/>
          <p:cNvSpPr>
            <a:spLocks noChangeArrowheads="1"/>
          </p:cNvSpPr>
          <p:nvPr/>
        </p:nvSpPr>
        <p:spPr bwMode="auto">
          <a:xfrm>
            <a:off x="-11113" y="44450"/>
            <a:ext cx="9144001"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s-ES" altLang="es-ES" sz="2200" b="1">
                <a:solidFill>
                  <a:schemeClr val="bg1"/>
                </a:solidFill>
              </a:rPr>
              <a:t>Calor húmedo</a:t>
            </a:r>
          </a:p>
          <a:p>
            <a:pPr eaLnBrk="1" hangingPunct="1"/>
            <a:r>
              <a:rPr lang="es-ES" altLang="es-ES" sz="2200" b="1">
                <a:solidFill>
                  <a:schemeClr val="bg1"/>
                </a:solidFill>
              </a:rPr>
              <a:t> Las temperaturas de esterilización por vapor de agua en un autoclave van de 121 °C a 134 °C, teniendo en cuenta el tiempo de esterilización y la presión.</a:t>
            </a:r>
          </a:p>
          <a:p>
            <a:pPr eaLnBrk="1" hangingPunct="1"/>
            <a:r>
              <a:rPr lang="es-ES" altLang="es-ES" sz="2200" b="1">
                <a:solidFill>
                  <a:schemeClr val="bg1"/>
                </a:solidFill>
              </a:rPr>
              <a:t>Calor seco</a:t>
            </a:r>
          </a:p>
          <a:p>
            <a:pPr eaLnBrk="1" hangingPunct="1"/>
            <a:r>
              <a:rPr lang="es-ES" altLang="es-ES" sz="2200" b="1">
                <a:solidFill>
                  <a:schemeClr val="bg1"/>
                </a:solidFill>
              </a:rPr>
              <a:t> Las temperaturas de esterilización van desde 121 Cº a 180 Cº, teniendo en cuenta los tiempos de esterilización para cada caso.</a:t>
            </a:r>
          </a:p>
          <a:p>
            <a:pPr eaLnBrk="1" hangingPunct="1"/>
            <a:r>
              <a:rPr lang="es-ES" altLang="es-ES" sz="2200" b="1">
                <a:solidFill>
                  <a:schemeClr val="bg1"/>
                </a:solidFill>
              </a:rPr>
              <a:t>Aplicaciones</a:t>
            </a:r>
          </a:p>
          <a:p>
            <a:pPr eaLnBrk="1" hangingPunct="1"/>
            <a:r>
              <a:rPr lang="es-ES" altLang="es-ES" sz="2200" b="1">
                <a:solidFill>
                  <a:schemeClr val="bg1"/>
                </a:solidFill>
              </a:rPr>
              <a:t>En investigación de laboratorios científicos es empleado principalmente para eliminar microorganismos de los elementos de trabajo, evitando así la contaminación de la muestra, recipientes y material de trabajo. </a:t>
            </a:r>
          </a:p>
          <a:p>
            <a:pPr eaLnBrk="1" hangingPunct="1"/>
            <a:r>
              <a:rPr lang="es-ES" altLang="es-ES" sz="2200" b="1">
                <a:solidFill>
                  <a:schemeClr val="bg1"/>
                </a:solidFill>
              </a:rPr>
              <a:t>En la industria alimentaria se emplea para aumentar la vida útil de los alimentos. Los alimentos esterilizados más comunes son los enlatados. </a:t>
            </a:r>
          </a:p>
          <a:p>
            <a:pPr eaLnBrk="1" hangingPunct="1"/>
            <a:r>
              <a:rPr lang="es-ES" altLang="es-ES" sz="2200" b="1">
                <a:solidFill>
                  <a:schemeClr val="bg1"/>
                </a:solidFill>
              </a:rPr>
              <a:t>Se usa también para la conservación y alargamiento de la vida de libros, muebles, obras de arte y otros bienes. </a:t>
            </a:r>
          </a:p>
          <a:p>
            <a:pPr eaLnBrk="1" hangingPunct="1"/>
            <a:r>
              <a:rPr lang="es-ES" altLang="es-ES" sz="2200" b="1">
                <a:solidFill>
                  <a:schemeClr val="bg1"/>
                </a:solidFill>
              </a:rPr>
              <a:t>En los hospitales es empleado principalmente para eliminar agentes patógenos de los instrumentos quirúrgicos reutilizables. </a:t>
            </a:r>
          </a:p>
          <a:p>
            <a:pPr eaLnBrk="1" hangingPunct="1"/>
            <a:r>
              <a:rPr lang="es-ES" altLang="es-ES" sz="2200" b="1">
                <a:solidFill>
                  <a:schemeClr val="bg1"/>
                </a:solidFill>
              </a:rPr>
              <a:t>Los fabricantes de productos sanitarios esterilizan los productos para poder utilizarlo con asepsia en un procedimiento quirúrgico o de laboratorio por los profesionales sanitarios.</a:t>
            </a:r>
          </a:p>
          <a:p>
            <a:pPr eaLnBrk="1" hangingPunct="1"/>
            <a:r>
              <a:rPr lang="es-ES" altLang="es-ES" sz="2200" b="1">
                <a:solidFill>
                  <a:schemeClr val="bg1"/>
                </a:solidFill>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Rectángulo"/>
          <p:cNvSpPr>
            <a:spLocks noChangeArrowheads="1"/>
          </p:cNvSpPr>
          <p:nvPr/>
        </p:nvSpPr>
        <p:spPr bwMode="auto">
          <a:xfrm>
            <a:off x="179388" y="260350"/>
            <a:ext cx="8964612"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s-ES" altLang="es-ES" sz="2200" b="1">
                <a:solidFill>
                  <a:schemeClr val="bg1"/>
                </a:solidFill>
              </a:rPr>
              <a:t> * Métodos químicos</a:t>
            </a:r>
          </a:p>
          <a:p>
            <a:pPr eaLnBrk="1" hangingPunct="1"/>
            <a:r>
              <a:rPr lang="es-ES" altLang="es-ES" sz="2200" b="1">
                <a:solidFill>
                  <a:schemeClr val="bg1"/>
                </a:solidFill>
              </a:rPr>
              <a:t>          o Alcoholes</a:t>
            </a:r>
          </a:p>
          <a:p>
            <a:pPr eaLnBrk="1" hangingPunct="1"/>
            <a:r>
              <a:rPr lang="es-ES" altLang="es-ES" sz="2200" b="1">
                <a:solidFill>
                  <a:schemeClr val="bg1"/>
                </a:solidFill>
              </a:rPr>
              <a:t>                + Etanol</a:t>
            </a:r>
          </a:p>
          <a:p>
            <a:pPr eaLnBrk="1" hangingPunct="1"/>
            <a:r>
              <a:rPr lang="es-ES" altLang="es-ES" sz="2200" b="1">
                <a:solidFill>
                  <a:schemeClr val="bg1"/>
                </a:solidFill>
              </a:rPr>
              <a:t>                + Alcohol isopropílico</a:t>
            </a:r>
          </a:p>
          <a:p>
            <a:pPr eaLnBrk="1" hangingPunct="1"/>
            <a:r>
              <a:rPr lang="es-ES" altLang="es-ES" sz="2200" b="1">
                <a:solidFill>
                  <a:schemeClr val="bg1"/>
                </a:solidFill>
              </a:rPr>
              <a:t>          o Aldehídos</a:t>
            </a:r>
          </a:p>
          <a:p>
            <a:pPr eaLnBrk="1" hangingPunct="1"/>
            <a:r>
              <a:rPr lang="es-ES" altLang="es-ES" sz="2200" b="1">
                <a:solidFill>
                  <a:schemeClr val="bg1"/>
                </a:solidFill>
              </a:rPr>
              <a:t>                + Formol</a:t>
            </a:r>
          </a:p>
          <a:p>
            <a:pPr eaLnBrk="1" hangingPunct="1"/>
            <a:r>
              <a:rPr lang="es-ES" altLang="es-ES" sz="2200" b="1">
                <a:solidFill>
                  <a:schemeClr val="bg1"/>
                </a:solidFill>
              </a:rPr>
              <a:t>                + Glutaraldehído</a:t>
            </a:r>
          </a:p>
          <a:p>
            <a:pPr eaLnBrk="1" hangingPunct="1"/>
            <a:r>
              <a:rPr lang="es-ES" altLang="es-ES" sz="2200" b="1">
                <a:solidFill>
                  <a:schemeClr val="bg1"/>
                </a:solidFill>
              </a:rPr>
              <a:t>          o Fenoles</a:t>
            </a:r>
          </a:p>
          <a:p>
            <a:pPr eaLnBrk="1" hangingPunct="1"/>
            <a:r>
              <a:rPr lang="es-ES" altLang="es-ES" sz="2200" b="1">
                <a:solidFill>
                  <a:schemeClr val="bg1"/>
                </a:solidFill>
              </a:rPr>
              <a:t>                + Fenol (Ácido carbólico)</a:t>
            </a:r>
          </a:p>
          <a:p>
            <a:pPr eaLnBrk="1" hangingPunct="1"/>
            <a:r>
              <a:rPr lang="es-ES" altLang="es-ES" sz="2200" b="1">
                <a:solidFill>
                  <a:schemeClr val="bg1"/>
                </a:solidFill>
              </a:rPr>
              <a:t>                + Xilenol</a:t>
            </a:r>
          </a:p>
          <a:p>
            <a:pPr eaLnBrk="1" hangingPunct="1"/>
            <a:r>
              <a:rPr lang="es-ES" altLang="es-ES" sz="2200" b="1">
                <a:solidFill>
                  <a:schemeClr val="bg1"/>
                </a:solidFill>
              </a:rPr>
              <a:t>          o Óxido de etileno</a:t>
            </a:r>
          </a:p>
          <a:p>
            <a:pPr eaLnBrk="1" hangingPunct="1"/>
            <a:r>
              <a:rPr lang="es-ES" altLang="es-ES" sz="2200" b="1">
                <a:solidFill>
                  <a:schemeClr val="bg1"/>
                </a:solidFill>
              </a:rPr>
              <a:t>          o Peróxido de hidrógeno</a:t>
            </a:r>
          </a:p>
          <a:p>
            <a:pPr eaLnBrk="1" hangingPunct="1"/>
            <a:endParaRPr lang="es-ES" altLang="es-ES" sz="2200" b="1">
              <a:solidFill>
                <a:schemeClr val="bg1"/>
              </a:solidFill>
            </a:endParaRPr>
          </a:p>
          <a:p>
            <a:pPr eaLnBrk="1" hangingPunct="1"/>
            <a:r>
              <a:rPr lang="es-ES" altLang="es-ES" sz="2200" b="1">
                <a:solidFill>
                  <a:schemeClr val="bg1"/>
                </a:solidFill>
              </a:rPr>
              <a:t>Métodos químicos</a:t>
            </a:r>
          </a:p>
          <a:p>
            <a:pPr eaLnBrk="1" hangingPunct="1"/>
            <a:r>
              <a:rPr lang="es-ES" altLang="es-ES" sz="2200" b="1">
                <a:solidFill>
                  <a:schemeClr val="bg1"/>
                </a:solidFill>
              </a:rPr>
              <a:t>Los métodos químicos de esterilización son aquellos que involucran el empleo de sustancias letales para los microorganismos, tales como el óxido de etileno y el peróxido de hidrógeno. El uso de este método es muy limitado para la Industria Alimentaria pero muy utilizado en otras industrias como la farmacéutica por ejemplo.</a:t>
            </a:r>
          </a:p>
          <a:p>
            <a:pPr eaLnBrk="1" hangingPunct="1"/>
            <a:endParaRPr lang="es-ES" altLang="es-ES" sz="2200" b="1">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209550"/>
            <a:ext cx="5705475" cy="727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3563" y="-171450"/>
            <a:ext cx="3500437" cy="723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400" y="0"/>
            <a:ext cx="9118600" cy="6862763"/>
          </a:xfrm>
          <a:prstGeom prst="rect">
            <a:avLst/>
          </a:prstGeom>
        </p:spPr>
        <p:txBody>
          <a:bodyPr>
            <a:spAutoFit/>
          </a:bodyPr>
          <a:lstStyle/>
          <a:p>
            <a:pPr>
              <a:defRPr/>
            </a:pPr>
            <a:r>
              <a:rPr lang="es-ES" sz="2000" b="1" dirty="0">
                <a:solidFill>
                  <a:srgbClr val="FFFFFF"/>
                </a:solidFill>
                <a:latin typeface="Arial" charset="0"/>
                <a:cs typeface="+mn-cs"/>
              </a:rPr>
              <a:t>Medios de enseñanza:</a:t>
            </a:r>
          </a:p>
          <a:p>
            <a:pPr>
              <a:defRPr/>
            </a:pPr>
            <a:r>
              <a:rPr lang="es-ES" sz="2000" b="1" dirty="0">
                <a:solidFill>
                  <a:srgbClr val="FFFFFF"/>
                </a:solidFill>
                <a:latin typeface="Arial" charset="0"/>
                <a:cs typeface="+mn-cs"/>
              </a:rPr>
              <a:t>• Libro “Metrología para la Vida”  </a:t>
            </a:r>
          </a:p>
          <a:p>
            <a:pPr>
              <a:defRPr/>
            </a:pPr>
            <a:r>
              <a:rPr lang="es-ES" sz="2000" b="1" dirty="0">
                <a:solidFill>
                  <a:srgbClr val="FFFFFF"/>
                </a:solidFill>
                <a:latin typeface="Arial" charset="0"/>
                <a:cs typeface="+mn-cs"/>
              </a:rPr>
              <a:t>• Soporte digital. (Computadora, USB, presentaciones electrónicas.) </a:t>
            </a:r>
          </a:p>
          <a:p>
            <a:pPr>
              <a:defRPr/>
            </a:pPr>
            <a:r>
              <a:rPr lang="es-ES" sz="2000" b="1" dirty="0">
                <a:solidFill>
                  <a:srgbClr val="FFFFFF"/>
                </a:solidFill>
                <a:latin typeface="Arial" charset="0"/>
                <a:cs typeface="+mn-cs"/>
              </a:rPr>
              <a:t>• Pizarra.</a:t>
            </a:r>
          </a:p>
          <a:p>
            <a:pPr>
              <a:defRPr/>
            </a:pPr>
            <a:endParaRPr lang="es-ES_tradnl" sz="2000" b="1" dirty="0">
              <a:solidFill>
                <a:srgbClr val="FFFFFF"/>
              </a:solidFill>
              <a:latin typeface="Arial" charset="0"/>
              <a:cs typeface="+mn-cs"/>
            </a:endParaRPr>
          </a:p>
          <a:p>
            <a:pPr>
              <a:defRPr/>
            </a:pPr>
            <a:r>
              <a:rPr lang="es-ES" sz="2000" b="1" dirty="0">
                <a:solidFill>
                  <a:srgbClr val="FFFFFF"/>
                </a:solidFill>
                <a:latin typeface="Arial" charset="0"/>
                <a:cs typeface="+mn-cs"/>
              </a:rPr>
              <a:t>Método: Elaboración conjunta.</a:t>
            </a:r>
          </a:p>
          <a:p>
            <a:pPr>
              <a:defRPr/>
            </a:pPr>
            <a:endParaRPr lang="es-ES" sz="2000" b="1" dirty="0">
              <a:solidFill>
                <a:srgbClr val="FFFFFF"/>
              </a:solidFill>
              <a:latin typeface="Arial" charset="0"/>
              <a:cs typeface="+mn-cs"/>
            </a:endParaRPr>
          </a:p>
          <a:p>
            <a:pPr>
              <a:defRPr/>
            </a:pPr>
            <a:r>
              <a:rPr lang="es-ES" sz="2000" b="1" dirty="0">
                <a:solidFill>
                  <a:srgbClr val="FFFFFF"/>
                </a:solidFill>
                <a:latin typeface="Arial" charset="0"/>
                <a:cs typeface="+mn-cs"/>
              </a:rPr>
              <a:t>Procedimientos: </a:t>
            </a:r>
          </a:p>
          <a:p>
            <a:pPr>
              <a:defRPr/>
            </a:pPr>
            <a:r>
              <a:rPr lang="es-ES" sz="2000" b="1" dirty="0">
                <a:solidFill>
                  <a:srgbClr val="FFFFFF"/>
                </a:solidFill>
                <a:latin typeface="Arial" charset="0"/>
                <a:cs typeface="+mn-cs"/>
              </a:rPr>
              <a:t>• Definir.</a:t>
            </a:r>
          </a:p>
          <a:p>
            <a:pPr>
              <a:defRPr/>
            </a:pPr>
            <a:r>
              <a:rPr lang="es-ES" sz="2000" b="1" dirty="0">
                <a:solidFill>
                  <a:srgbClr val="FFFFFF"/>
                </a:solidFill>
                <a:latin typeface="Arial" charset="0"/>
                <a:cs typeface="+mn-cs"/>
              </a:rPr>
              <a:t>• Caracterizar.</a:t>
            </a:r>
          </a:p>
          <a:p>
            <a:pPr>
              <a:defRPr/>
            </a:pPr>
            <a:r>
              <a:rPr lang="es-ES" sz="2000" b="1" dirty="0">
                <a:solidFill>
                  <a:srgbClr val="FFFFFF"/>
                </a:solidFill>
                <a:latin typeface="Arial" charset="0"/>
                <a:cs typeface="+mn-cs"/>
              </a:rPr>
              <a:t>• Establecer relación causal (fenómeno, demostrar)</a:t>
            </a:r>
          </a:p>
          <a:p>
            <a:pPr>
              <a:defRPr/>
            </a:pPr>
            <a:r>
              <a:rPr lang="es-ES_tradnl" sz="2000" b="1" dirty="0">
                <a:solidFill>
                  <a:srgbClr val="FFFFFF"/>
                </a:solidFill>
                <a:latin typeface="Arial" charset="0"/>
                <a:cs typeface="+mn-cs"/>
              </a:rPr>
              <a:t>• Elaborar conclusiones generalizadas y emitir juicios de valor.</a:t>
            </a:r>
          </a:p>
          <a:p>
            <a:pPr>
              <a:defRPr/>
            </a:pPr>
            <a:r>
              <a:rPr lang="es-ES_tradnl" sz="2000" b="1" dirty="0">
                <a:solidFill>
                  <a:srgbClr val="FFFFFF"/>
                </a:solidFill>
                <a:latin typeface="Arial" charset="0"/>
                <a:cs typeface="+mn-cs"/>
              </a:rPr>
              <a:t>• Ejemplificar.</a:t>
            </a:r>
          </a:p>
          <a:p>
            <a:pPr>
              <a:defRPr/>
            </a:pPr>
            <a:r>
              <a:rPr lang="es-ES_tradnl" sz="2000" b="1" dirty="0">
                <a:solidFill>
                  <a:srgbClr val="FFFFFF"/>
                </a:solidFill>
                <a:latin typeface="Arial" charset="0"/>
                <a:cs typeface="+mn-cs"/>
              </a:rPr>
              <a:t> </a:t>
            </a:r>
          </a:p>
          <a:p>
            <a:pPr>
              <a:defRPr/>
            </a:pPr>
            <a:r>
              <a:rPr lang="es-ES" sz="2000" b="1" dirty="0">
                <a:solidFill>
                  <a:srgbClr val="FFFFFF"/>
                </a:solidFill>
                <a:latin typeface="Arial" charset="0"/>
                <a:cs typeface="+mn-cs"/>
              </a:rPr>
              <a:t>En esta clase se la da salida a las estrategias siguientes:</a:t>
            </a:r>
          </a:p>
          <a:p>
            <a:pPr>
              <a:defRPr/>
            </a:pPr>
            <a:r>
              <a:rPr lang="es-ES" sz="2000" b="1" dirty="0">
                <a:solidFill>
                  <a:srgbClr val="FFFFFF"/>
                </a:solidFill>
                <a:latin typeface="Arial" charset="0"/>
                <a:cs typeface="+mn-cs"/>
              </a:rPr>
              <a:t>• Estrategia sobre la labor educativa de los estudiantes.</a:t>
            </a:r>
          </a:p>
          <a:p>
            <a:pPr>
              <a:defRPr/>
            </a:pPr>
            <a:r>
              <a:rPr lang="es-ES" sz="2000" b="1" dirty="0">
                <a:solidFill>
                  <a:srgbClr val="FFFFFF"/>
                </a:solidFill>
                <a:latin typeface="Arial" charset="0"/>
                <a:cs typeface="+mn-cs"/>
              </a:rPr>
              <a:t>• Estrategia de la informatización con el empleo de las TIC.</a:t>
            </a:r>
          </a:p>
          <a:p>
            <a:pPr>
              <a:defRPr/>
            </a:pPr>
            <a:r>
              <a:rPr lang="es-ES" sz="2000" b="1" dirty="0">
                <a:solidFill>
                  <a:srgbClr val="FFFFFF"/>
                </a:solidFill>
                <a:latin typeface="Arial" charset="0"/>
                <a:cs typeface="+mn-cs"/>
              </a:rPr>
              <a:t>• Estrategia para los enfoques modernos de dirección.</a:t>
            </a:r>
          </a:p>
          <a:p>
            <a:pPr>
              <a:defRPr/>
            </a:pPr>
            <a:r>
              <a:rPr lang="es-ES" sz="2000" b="1" dirty="0">
                <a:solidFill>
                  <a:srgbClr val="FFFFFF"/>
                </a:solidFill>
                <a:latin typeface="Arial" charset="0"/>
                <a:cs typeface="+mn-cs"/>
              </a:rPr>
              <a:t>• Estrategia para la formación económica y medio ambiental.</a:t>
            </a:r>
          </a:p>
          <a:p>
            <a:pPr>
              <a:defRPr/>
            </a:pPr>
            <a:r>
              <a:rPr lang="es-ES" sz="2000" b="1" dirty="0">
                <a:solidFill>
                  <a:srgbClr val="FFFFFF"/>
                </a:solidFill>
                <a:latin typeface="Arial" charset="0"/>
                <a:cs typeface="+mn-cs"/>
              </a:rPr>
              <a:t>• Estrategia para propiciar niveles de superiores de formación de los estudiantes en las aulas universitarias.</a:t>
            </a:r>
          </a:p>
          <a:p>
            <a:pPr>
              <a:defRPr/>
            </a:pPr>
            <a:endParaRPr lang="es-ES" sz="2000" b="1" dirty="0">
              <a:solidFill>
                <a:srgbClr val="FFFFFF"/>
              </a:solidFill>
              <a:latin typeface="Arial" charset="0"/>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179388" y="625475"/>
            <a:ext cx="8713787" cy="544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es-ES" altLang="es-ES" sz="2900" b="1">
                <a:solidFill>
                  <a:srgbClr val="FFFFFF"/>
                </a:solidFill>
                <a:cs typeface="Times New Roman" panose="02020603050405020304" pitchFamily="18" charset="0"/>
              </a:rPr>
              <a:t>CONCLUSIONES:</a:t>
            </a:r>
            <a:endParaRPr lang="es-ES" altLang="es-ES" sz="2900">
              <a:solidFill>
                <a:srgbClr val="FFFFFF"/>
              </a:solidFill>
              <a:cs typeface="Times New Roman" panose="02020603050405020304" pitchFamily="18" charset="0"/>
            </a:endParaRPr>
          </a:p>
          <a:p>
            <a:pPr eaLnBrk="1" hangingPunct="1"/>
            <a:r>
              <a:rPr lang="es-ES" altLang="es-ES" sz="2900">
                <a:solidFill>
                  <a:srgbClr val="FFFFFF"/>
                </a:solidFill>
                <a:latin typeface="Berlin Sans FB" panose="020E0602020502020306" pitchFamily="34" charset="0"/>
                <a:cs typeface="Times New Roman" panose="02020603050405020304" pitchFamily="18" charset="0"/>
              </a:rPr>
              <a:t>Hacer un breve resumen de la clase enfatizando en lo referido al concepto de  ensayos clínicos y esterilización y a las regulaciones establecidas en los centros de investigación y sanitarios</a:t>
            </a:r>
            <a:r>
              <a:rPr lang="es-ES" altLang="es-ES" sz="2900" b="1">
                <a:solidFill>
                  <a:srgbClr val="FFFFFF"/>
                </a:solidFill>
                <a:latin typeface="Arial Rounded MT Bold" panose="020F0704030504030204" pitchFamily="34" charset="0"/>
              </a:rPr>
              <a:t>.</a:t>
            </a:r>
          </a:p>
          <a:p>
            <a:pPr algn="just"/>
            <a:r>
              <a:rPr lang="es-ES" altLang="es-ES" sz="2900">
                <a:solidFill>
                  <a:srgbClr val="FFFFFF"/>
                </a:solidFill>
                <a:latin typeface="Berlin Sans FB" panose="020E0602020502020306" pitchFamily="34" charset="0"/>
                <a:cs typeface="Times New Roman" panose="02020603050405020304" pitchFamily="18" charset="0"/>
              </a:rPr>
              <a:t>.Comprobación del cumplimiento de los objetivos de la clase a través de las siguientes preguntas:</a:t>
            </a:r>
          </a:p>
          <a:p>
            <a:pPr algn="just">
              <a:buFont typeface="Arial" panose="020B0604020202020204" pitchFamily="34" charset="0"/>
              <a:buChar char="•"/>
            </a:pPr>
            <a:r>
              <a:rPr lang="es-ES_tradnl" altLang="es-ES" sz="2900">
                <a:solidFill>
                  <a:srgbClr val="FFFFFF"/>
                </a:solidFill>
                <a:latin typeface="Berlin Sans FB" panose="020E0602020502020306" pitchFamily="34" charset="0"/>
              </a:rPr>
              <a:t>¿Cuál es la importancia de desarrollar un EC bajo las regulaciones de las BPCs?</a:t>
            </a:r>
          </a:p>
          <a:p>
            <a:pPr algn="just">
              <a:buFont typeface="Arial" panose="020B0604020202020204" pitchFamily="34" charset="0"/>
              <a:buChar char="•"/>
            </a:pPr>
            <a:r>
              <a:rPr lang="es-ES" altLang="es-ES" sz="2900">
                <a:solidFill>
                  <a:srgbClr val="FFFFFF"/>
                </a:solidFill>
                <a:latin typeface="Berlin Sans FB" panose="020E0602020502020306" pitchFamily="34" charset="0"/>
              </a:rPr>
              <a:t>Señale equipos u objetos de su especialidad que requieren de la esterilización.</a:t>
            </a:r>
          </a:p>
          <a:p>
            <a:pPr algn="just">
              <a:buFont typeface="Arial" panose="020B0604020202020204" pitchFamily="34" charset="0"/>
              <a:buChar char="•"/>
            </a:pPr>
            <a:r>
              <a:rPr lang="es-ES_tradnl" altLang="es-ES" sz="2900">
                <a:solidFill>
                  <a:srgbClr val="FFFFFF"/>
                </a:solidFill>
                <a:latin typeface="Berlin Sans FB" panose="020E0602020502020306" pitchFamily="34" charset="0"/>
              </a:rPr>
              <a:t>Mencione algunos métodos de esterilización.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Rectángulo"/>
          <p:cNvSpPr>
            <a:spLocks noChangeArrowheads="1"/>
          </p:cNvSpPr>
          <p:nvPr/>
        </p:nvSpPr>
        <p:spPr bwMode="auto">
          <a:xfrm>
            <a:off x="0" y="333375"/>
            <a:ext cx="91440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s-ES" sz="3200" b="1" dirty="0">
                <a:solidFill>
                  <a:srgbClr val="FFFFFF"/>
                </a:solidFill>
                <a:latin typeface="Arial Rounded MT Bold" pitchFamily="34" charset="0"/>
                <a:cs typeface="Arial" charset="0"/>
              </a:rPr>
              <a:t>INTRODUCCIÓN:</a:t>
            </a:r>
          </a:p>
          <a:p>
            <a:pPr>
              <a:defRPr/>
            </a:pPr>
            <a:endParaRPr lang="es-ES" sz="3200" dirty="0">
              <a:solidFill>
                <a:srgbClr val="FFFFFF"/>
              </a:solidFill>
              <a:latin typeface="Arial Rounded MT Bold" pitchFamily="34" charset="0"/>
              <a:cs typeface="Arial" charset="0"/>
            </a:endParaRPr>
          </a:p>
          <a:p>
            <a:pPr marL="571500" indent="-571500">
              <a:buFont typeface="Wingdings" pitchFamily="2" charset="2"/>
              <a:buChar char="q"/>
              <a:defRPr/>
            </a:pPr>
            <a:r>
              <a:rPr lang="es-ES" sz="3200" dirty="0">
                <a:solidFill>
                  <a:srgbClr val="FFFFFF"/>
                </a:solidFill>
                <a:latin typeface="Arial Rounded MT Bold" pitchFamily="34" charset="0"/>
                <a:cs typeface="Arial" charset="0"/>
              </a:rPr>
              <a:t>Breve recuento de la clase anterior.</a:t>
            </a:r>
          </a:p>
          <a:p>
            <a:pPr marL="571500" indent="-571500">
              <a:buFont typeface="Wingdings" pitchFamily="2" charset="2"/>
              <a:buChar char="q"/>
              <a:defRPr/>
            </a:pPr>
            <a:r>
              <a:rPr lang="es-ES" sz="3200" dirty="0">
                <a:solidFill>
                  <a:srgbClr val="FFFFFF"/>
                </a:solidFill>
                <a:latin typeface="Arial Rounded MT Bold" pitchFamily="34" charset="0"/>
                <a:cs typeface="Arial" charset="0"/>
              </a:rPr>
              <a:t>Preguntas de control:</a:t>
            </a:r>
          </a:p>
          <a:p>
            <a:pPr marL="571500" indent="-571500">
              <a:buFont typeface="Arial" pitchFamily="34" charset="0"/>
              <a:buChar char="•"/>
              <a:defRPr/>
            </a:pPr>
            <a:r>
              <a:rPr lang="es-ES_tradnl" sz="3200" dirty="0">
                <a:solidFill>
                  <a:srgbClr val="FFFFFF"/>
                </a:solidFill>
                <a:latin typeface="Arial Rounded MT Bold" pitchFamily="34" charset="0"/>
                <a:cs typeface="Arial" charset="0"/>
              </a:rPr>
              <a:t>¿Cuál es de manera general la proyección del </a:t>
            </a:r>
            <a:r>
              <a:rPr lang="es-ES" sz="3200" dirty="0">
                <a:solidFill>
                  <a:srgbClr val="FFFFFF"/>
                </a:solidFill>
                <a:latin typeface="Arial Rounded MT Bold" pitchFamily="34" charset="0"/>
                <a:cs typeface="Arial" charset="0"/>
              </a:rPr>
              <a:t>Sistema de Metrología del MINSAP?</a:t>
            </a:r>
            <a:endParaRPr lang="es-ES_tradnl" sz="3200" dirty="0">
              <a:solidFill>
                <a:srgbClr val="FFFFFF"/>
              </a:solidFill>
              <a:latin typeface="Arial Rounded MT Bold" pitchFamily="34" charset="0"/>
              <a:cs typeface="Arial" charset="0"/>
            </a:endParaRPr>
          </a:p>
          <a:p>
            <a:pPr marL="571500" indent="-571500">
              <a:buFont typeface="Arial" pitchFamily="34" charset="0"/>
              <a:buChar char="•"/>
              <a:defRPr/>
            </a:pPr>
            <a:r>
              <a:rPr lang="es-ES_tradnl" sz="3200" dirty="0">
                <a:solidFill>
                  <a:srgbClr val="FFFFFF"/>
                </a:solidFill>
                <a:latin typeface="Arial Rounded MT Bold" pitchFamily="34" charset="0"/>
                <a:cs typeface="Arial" charset="0"/>
              </a:rPr>
              <a:t>¿Qué </a:t>
            </a:r>
            <a:r>
              <a:rPr lang="es-ES" sz="3200" dirty="0">
                <a:solidFill>
                  <a:srgbClr val="FFFFFF"/>
                </a:solidFill>
                <a:latin typeface="Arial Rounded MT Bold" pitchFamily="34" charset="0"/>
                <a:cs typeface="Arial" charset="0"/>
              </a:rPr>
              <a:t>puede suceder cuando las actividades metrológicas no se realizan con el rigor requerido en el sector de la salud? Ponga ejemplos.</a:t>
            </a:r>
            <a:endParaRPr lang="es-ES_tradnl" sz="3200" dirty="0">
              <a:solidFill>
                <a:srgbClr val="FFFFFF"/>
              </a:solidFill>
              <a:latin typeface="Arial Rounded MT Bold" pitchFamily="34"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5 Rectángulo"/>
          <p:cNvSpPr>
            <a:spLocks noChangeArrowheads="1"/>
          </p:cNvSpPr>
          <p:nvPr/>
        </p:nvSpPr>
        <p:spPr bwMode="auto">
          <a:xfrm>
            <a:off x="107950" y="44450"/>
            <a:ext cx="8567738" cy="667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s-ES" altLang="es-ES" sz="2800">
                <a:solidFill>
                  <a:srgbClr val="FFFF00"/>
                </a:solidFill>
                <a:latin typeface="Arial" panose="020B0604020202020204" pitchFamily="34" charset="0"/>
              </a:rPr>
              <a:t>Para realizar un </a:t>
            </a:r>
            <a:r>
              <a:rPr lang="es-ES" altLang="es-ES" sz="2800" b="1">
                <a:solidFill>
                  <a:srgbClr val="FFFF00"/>
                </a:solidFill>
                <a:latin typeface="Arial" panose="020B0604020202020204" pitchFamily="34" charset="0"/>
              </a:rPr>
              <a:t>Ensayo Clínico (EC) </a:t>
            </a:r>
            <a:r>
              <a:rPr lang="es-ES" altLang="es-ES" sz="2800">
                <a:solidFill>
                  <a:srgbClr val="FFFF00"/>
                </a:solidFill>
                <a:latin typeface="Arial" panose="020B0604020202020204" pitchFamily="34" charset="0"/>
              </a:rPr>
              <a:t>es preciso cumplir con Buenas Prácticas Clínicas, qué son entonces las </a:t>
            </a:r>
            <a:r>
              <a:rPr lang="es-ES" altLang="es-ES" sz="2800" b="1">
                <a:solidFill>
                  <a:srgbClr val="FFFF00"/>
                </a:solidFill>
                <a:latin typeface="Arial" panose="020B0604020202020204" pitchFamily="34" charset="0"/>
              </a:rPr>
              <a:t>Buenas Prácticas Clínicas (BPC):</a:t>
            </a:r>
          </a:p>
          <a:p>
            <a:pPr eaLnBrk="1" hangingPunct="1"/>
            <a:endParaRPr lang="es-ES" altLang="es-ES" sz="2800">
              <a:solidFill>
                <a:srgbClr val="FFFF00"/>
              </a:solidFill>
              <a:latin typeface="Arial" panose="020B0604020202020204" pitchFamily="34" charset="0"/>
            </a:endParaRPr>
          </a:p>
          <a:p>
            <a:pPr eaLnBrk="1" hangingPunct="1"/>
            <a:r>
              <a:rPr lang="es-ES" altLang="es-ES" sz="2800">
                <a:solidFill>
                  <a:srgbClr val="FFFF00"/>
                </a:solidFill>
                <a:latin typeface="Arial" panose="020B0604020202020204" pitchFamily="34" charset="0"/>
              </a:rPr>
              <a:t> </a:t>
            </a:r>
            <a:r>
              <a:rPr lang="es-ES" altLang="es-ES" sz="2800" b="1">
                <a:solidFill>
                  <a:schemeClr val="bg1"/>
                </a:solidFill>
                <a:latin typeface="Arial" panose="020B0604020202020204" pitchFamily="34" charset="0"/>
              </a:rPr>
              <a:t>“Estándares internacionales de calidad ética y científica relacionados con el diseño, realización, monitorización, auditoría, recogida y análisis de los datos de un </a:t>
            </a:r>
            <a:r>
              <a:rPr lang="es-ES" altLang="es-ES" sz="2800" b="1">
                <a:solidFill>
                  <a:srgbClr val="FFFF00"/>
                </a:solidFill>
                <a:latin typeface="Arial" panose="020B0604020202020204" pitchFamily="34" charset="0"/>
              </a:rPr>
              <a:t>Ensayo Clínico </a:t>
            </a:r>
            <a:r>
              <a:rPr lang="es-ES" altLang="es-ES" sz="2800" b="1">
                <a:solidFill>
                  <a:schemeClr val="bg1"/>
                </a:solidFill>
                <a:latin typeface="Arial" panose="020B0604020202020204" pitchFamily="34" charset="0"/>
              </a:rPr>
              <a:t>en humanos, para  salvaguardar los derechos de los pacientes y asegurar la calidad de los datos”</a:t>
            </a:r>
          </a:p>
          <a:p>
            <a:pPr eaLnBrk="1" hangingPunct="1"/>
            <a:endParaRPr lang="es-ES" altLang="es-ES" sz="2800" b="1">
              <a:solidFill>
                <a:schemeClr val="bg1"/>
              </a:solidFill>
              <a:latin typeface="Arial" panose="020B0604020202020204" pitchFamily="34" charset="0"/>
            </a:endParaRPr>
          </a:p>
          <a:p>
            <a:pPr eaLnBrk="1" hangingPunct="1"/>
            <a:r>
              <a:rPr lang="es-ES_tradnl" altLang="es-ES" sz="2400">
                <a:solidFill>
                  <a:srgbClr val="FFFF00"/>
                </a:solidFill>
                <a:latin typeface="Arial" panose="020B0604020202020204" pitchFamily="34" charset="0"/>
              </a:rPr>
              <a:t>Existen varias regulaciones para la realización de ECs y BPCs, entre ellas, el CECMED establece todos los aspectos que deben ser cumplidos para la realización de un EC bajo BPCs, en el documento del año 2000 titulado </a:t>
            </a:r>
            <a:r>
              <a:rPr lang="es-ES" altLang="es-ES" sz="2400">
                <a:solidFill>
                  <a:srgbClr val="FFFF00"/>
                </a:solidFill>
                <a:latin typeface="Arial" panose="020B0604020202020204" pitchFamily="34" charset="0"/>
              </a:rPr>
              <a:t>BUENAS PRACTICAS CLINICAS EN CUBA.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981075"/>
            <a:ext cx="9074150" cy="5805488"/>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171" name="1 CuadroTexto"/>
          <p:cNvSpPr txBox="1">
            <a:spLocks noChangeArrowheads="1"/>
          </p:cNvSpPr>
          <p:nvPr/>
        </p:nvSpPr>
        <p:spPr bwMode="auto">
          <a:xfrm>
            <a:off x="395288" y="260350"/>
            <a:ext cx="81375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s-ES_tradnl" altLang="es-ES" sz="4000" b="1">
                <a:solidFill>
                  <a:srgbClr val="FFFF00"/>
                </a:solidFill>
              </a:rPr>
              <a:t>PRINCIPIOS BÁSICOS DE UNA BPC.</a:t>
            </a:r>
            <a:endParaRPr lang="es-ES" altLang="es-ES" sz="4000" b="1">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1014413"/>
            <a:ext cx="9067800" cy="482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Rectángulo"/>
          <p:cNvSpPr>
            <a:spLocks noChangeArrowheads="1"/>
          </p:cNvSpPr>
          <p:nvPr/>
        </p:nvSpPr>
        <p:spPr bwMode="auto">
          <a:xfrm>
            <a:off x="179388" y="-3175"/>
            <a:ext cx="8640762" cy="655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es-ES" altLang="es-ES" sz="3000" b="1">
                <a:solidFill>
                  <a:srgbClr val="FFFF00"/>
                </a:solidFill>
                <a:latin typeface="Arial" panose="020B0604020202020204" pitchFamily="34" charset="0"/>
              </a:rPr>
              <a:t>Un ensayo clínico es una evaluación experimental de un producto, sustancia, medicamento, técnica diagnóstica o terapéutica que, en su aplicación a seres humanos, pretende valorar su eficacia y seguridad, sigue en un todo las pautas del método científico en seres humanos voluntarios y que tiene como objetivo evaluar la seguridad y eficacia de los medicamentos, productos afines, dispositivos, implante de células, tejidos u órganos, biomateriales, técnicas o distintos procedimientos preventivos, diagnósticos y/o terapéuticos utilizados.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Rectángulo"/>
          <p:cNvSpPr>
            <a:spLocks noChangeArrowheads="1"/>
          </p:cNvSpPr>
          <p:nvPr/>
        </p:nvSpPr>
        <p:spPr bwMode="auto">
          <a:xfrm>
            <a:off x="0" y="47625"/>
            <a:ext cx="9036050" cy="663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es-ES" altLang="es-ES" sz="2500" b="1">
                <a:solidFill>
                  <a:srgbClr val="FFFF00"/>
                </a:solidFill>
                <a:latin typeface="Arial" panose="020B0604020202020204" pitchFamily="34" charset="0"/>
              </a:rPr>
              <a:t>Puede encontrarse tantas definiciones de ensayo clínico como enfoques posibles tiene el tema, aunque predomina el enfoque epidemiológico y el finalista (su uso para investigar fármacos). Desde la más simple, que lo define como "una prueba científica de un fármaco, aceptada por el enfermo y amparada por la ley" a las más complejas; de las más amplias a las más restrictivas, hay una amplia variedad. Podemos decir que el ensayo clínico consiste en un estudio experimental y prospectivo en el cual el investigador  provoca y controla las variables  y los sujetos (pacientes, la mayoría de los casos) son asignados de forma aleatoria a las distintas intervenciones que se comparan. Debido a que es el tipo de estudio epidemiológico que presenta menores errores sistemáticos o sesgos, constituye la mejor prueba científica para apoyar la eficacia de las intervenciones terapéuticas.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Rectángulo"/>
          <p:cNvSpPr>
            <a:spLocks noChangeArrowheads="1"/>
          </p:cNvSpPr>
          <p:nvPr/>
        </p:nvSpPr>
        <p:spPr bwMode="auto">
          <a:xfrm>
            <a:off x="101600" y="44450"/>
            <a:ext cx="8821738" cy="711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es-ES" altLang="es-ES" sz="2400" b="1">
                <a:solidFill>
                  <a:srgbClr val="FFFF00"/>
                </a:solidFill>
                <a:latin typeface="Arial" panose="020B0604020202020204" pitchFamily="34" charset="0"/>
              </a:rPr>
              <a:t>Un ensayo clínico se inicia cuando surge una hipótesis a partir de estudios no controlados observacionales, descriptivos  o retrospectivos, o de estudios preclínicos. Frecuentemente se descubren en investigaciones preclínicas posibilidades terapéuticas que no tienen ningún beneficio en un ensayo clínico. Muchas veces se realizan actividades médicas cuya utilidad no ha sido demostrada mediante un ensayo clínico, sin embargo llevarlo a la práctica es difícil, sobre todo por el costo económico y de tiempo. Después de ser diseñado debe ser aprobado por un comité de bioética, los pacientes que forman parte deben conocer los objetivos del estudio, sus riesgos y beneficios y firmar el consentimiento informado y podrán abandonar el estudio cuando quieran. El ensayo clínico finaliza cuando acaban los plazos de tiempo definidos en el protocolo, o cuando de forma prematura son manifiestamente perjudiciales o beneficiosos los efectos en el brazo experimental.</a:t>
            </a:r>
          </a:p>
          <a:p>
            <a:pPr algn="just" eaLnBrk="1" hangingPunct="1"/>
            <a:endParaRPr lang="es-ES" altLang="es-ES" sz="2400" b="1">
              <a:solidFill>
                <a:srgbClr val="FFFF00"/>
              </a:solidFill>
              <a:latin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1001</TotalTime>
  <Words>1516</Words>
  <Application>Microsoft Office PowerPoint</Application>
  <PresentationFormat>Presentación en pantalla (4:3)</PresentationFormat>
  <Paragraphs>117</Paragraphs>
  <Slides>20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Calibri</vt:lpstr>
      <vt:lpstr>Arial</vt:lpstr>
      <vt:lpstr>Arial Rounded MT Bold</vt:lpstr>
      <vt:lpstr>Times New Roman</vt:lpstr>
      <vt:lpstr>Wingdings</vt:lpstr>
      <vt:lpstr>Berlin Sans FB</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Tere</dc:creator>
  <cp:lastModifiedBy>Lily</cp:lastModifiedBy>
  <cp:revision>43</cp:revision>
  <dcterms:created xsi:type="dcterms:W3CDTF">2013-09-01T12:30:58Z</dcterms:created>
  <dcterms:modified xsi:type="dcterms:W3CDTF">2020-03-28T14:09:18Z</dcterms:modified>
</cp:coreProperties>
</file>