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5.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6.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7.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theme/theme8.xml" ContentType="application/vnd.openxmlformats-officedocument.theme+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9.xml" ContentType="application/vnd.openxmlformats-officedocument.theme+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theme/theme10.xml" ContentType="application/vnd.openxmlformats-officedocument.theme+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79" r:id="rId2"/>
    <p:sldMasterId id="2147483795" r:id="rId3"/>
    <p:sldMasterId id="2147483811" r:id="rId4"/>
    <p:sldMasterId id="2147483827" r:id="rId5"/>
    <p:sldMasterId id="2147483843" r:id="rId6"/>
    <p:sldMasterId id="2147483859" r:id="rId7"/>
    <p:sldMasterId id="2147483875" r:id="rId8"/>
    <p:sldMasterId id="2147484116" r:id="rId9"/>
    <p:sldMasterId id="2147484129" r:id="rId10"/>
    <p:sldMasterId id="2147485173" r:id="rId11"/>
  </p:sldMasterIdLst>
  <p:notesMasterIdLst>
    <p:notesMasterId r:id="rId51"/>
  </p:notesMasterIdLst>
  <p:sldIdLst>
    <p:sldId id="278" r:id="rId12"/>
    <p:sldId id="300" r:id="rId13"/>
    <p:sldId id="279" r:id="rId14"/>
    <p:sldId id="280" r:id="rId15"/>
    <p:sldId id="281" r:id="rId16"/>
    <p:sldId id="257" r:id="rId17"/>
    <p:sldId id="276" r:id="rId18"/>
    <p:sldId id="258"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59" r:id="rId33"/>
    <p:sldId id="260" r:id="rId34"/>
    <p:sldId id="261" r:id="rId35"/>
    <p:sldId id="263" r:id="rId36"/>
    <p:sldId id="264" r:id="rId37"/>
    <p:sldId id="265" r:id="rId38"/>
    <p:sldId id="266" r:id="rId39"/>
    <p:sldId id="296" r:id="rId40"/>
    <p:sldId id="297" r:id="rId41"/>
    <p:sldId id="298" r:id="rId42"/>
    <p:sldId id="267" r:id="rId43"/>
    <p:sldId id="268" r:id="rId44"/>
    <p:sldId id="269" r:id="rId45"/>
    <p:sldId id="271" r:id="rId46"/>
    <p:sldId id="272" r:id="rId47"/>
    <p:sldId id="273" r:id="rId48"/>
    <p:sldId id="299" r:id="rId49"/>
    <p:sldId id="274" r:id="rId50"/>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slide" Target="slides/slide3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8" Type="http://schemas.openxmlformats.org/officeDocument/2006/relationships/slideMaster" Target="slideMasters/slideMaster8.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36CD054-F4ED-4C30-81B5-9BE7DE502FC9}" type="datetimeFigureOut">
              <a:rPr lang="es-ES"/>
              <a:pPr>
                <a:defRPr/>
              </a:pPr>
              <a:t>28/03/2020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7D87FF0C-F2A1-4DD1-8967-71CB179FB7AE}" type="slidenum">
              <a:rPr lang="es-ES" altLang="es-ES"/>
              <a:pPr>
                <a:defRPr/>
              </a:pPr>
              <a:t>‹Nº›</a:t>
            </a:fld>
            <a:endParaRPr lang="es-ES" alt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ES" smtClean="0"/>
          </a:p>
        </p:txBody>
      </p:sp>
      <p:sp>
        <p:nvSpPr>
          <p:cNvPr id="15155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CC3CFF-E9DF-4A3F-A969-EC9D6EA9D17C}" type="slidenum">
              <a:rPr lang="es-ES" altLang="es-ES"/>
              <a:pPr>
                <a:spcBef>
                  <a:spcPct val="0"/>
                </a:spcBef>
              </a:pPr>
              <a:t>6</a:t>
            </a:fld>
            <a:endParaRPr lang="es-ES" alt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E923FEC-2A91-4A8E-9EF0-69B1CD98C95B}" type="slidenum">
              <a:rPr lang="es-ES" altLang="es-ES"/>
              <a:pPr>
                <a:spcBef>
                  <a:spcPct val="0"/>
                </a:spcBef>
              </a:pPr>
              <a:t>37</a:t>
            </a:fld>
            <a:endParaRPr lang="es-ES" altLang="es-ES"/>
          </a:p>
        </p:txBody>
      </p:sp>
      <p:sp>
        <p:nvSpPr>
          <p:cNvPr id="19251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2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9FCEB3-1DDC-487A-B95F-39D14F221A35}" type="slidenum">
              <a:rPr lang="es-ES" altLang="es-ES"/>
              <a:pPr>
                <a:spcBef>
                  <a:spcPct val="0"/>
                </a:spcBef>
              </a:pPr>
              <a:t>8</a:t>
            </a:fld>
            <a:endParaRPr lang="es-ES" altLang="es-ES"/>
          </a:p>
        </p:txBody>
      </p:sp>
      <p:sp>
        <p:nvSpPr>
          <p:cNvPr id="15462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CBFF5B-F269-4317-BAFB-869C3AE35E3E}" type="slidenum">
              <a:rPr lang="es-ES" altLang="es-ES"/>
              <a:pPr>
                <a:spcBef>
                  <a:spcPct val="0"/>
                </a:spcBef>
              </a:pPr>
              <a:t>22</a:t>
            </a:fld>
            <a:endParaRPr lang="es-ES" altLang="es-ES"/>
          </a:p>
        </p:txBody>
      </p:sp>
      <p:sp>
        <p:nvSpPr>
          <p:cNvPr id="16998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27B90B-7FBB-4C4B-98A3-95AD20F8F624}" type="slidenum">
              <a:rPr lang="es-ES" altLang="es-ES"/>
              <a:pPr>
                <a:spcBef>
                  <a:spcPct val="0"/>
                </a:spcBef>
              </a:pPr>
              <a:t>23</a:t>
            </a:fld>
            <a:endParaRPr lang="es-ES" altLang="es-ES"/>
          </a:p>
        </p:txBody>
      </p:sp>
      <p:sp>
        <p:nvSpPr>
          <p:cNvPr id="17203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232310-1398-4AB5-8B51-CE063921321B}" type="slidenum">
              <a:rPr lang="es-ES" altLang="es-ES"/>
              <a:pPr>
                <a:spcBef>
                  <a:spcPct val="0"/>
                </a:spcBef>
              </a:pPr>
              <a:t>25</a:t>
            </a:fld>
            <a:endParaRPr lang="es-ES" altLang="es-ES"/>
          </a:p>
        </p:txBody>
      </p:sp>
      <p:sp>
        <p:nvSpPr>
          <p:cNvPr id="17510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C81E41-93AF-44F3-A483-B9F43AF1D070}" type="slidenum">
              <a:rPr lang="es-ES" altLang="es-ES"/>
              <a:pPr>
                <a:spcBef>
                  <a:spcPct val="0"/>
                </a:spcBef>
              </a:pPr>
              <a:t>26</a:t>
            </a:fld>
            <a:endParaRPr lang="es-ES" altLang="es-ES"/>
          </a:p>
        </p:txBody>
      </p:sp>
      <p:sp>
        <p:nvSpPr>
          <p:cNvPr id="17715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A61949-8762-4AC4-8977-F710668F9A8E}" type="slidenum">
              <a:rPr lang="es-ES" altLang="es-ES"/>
              <a:pPr>
                <a:spcBef>
                  <a:spcPct val="0"/>
                </a:spcBef>
              </a:pPr>
              <a:t>27</a:t>
            </a:fld>
            <a:endParaRPr lang="es-ES" altLang="es-ES"/>
          </a:p>
        </p:txBody>
      </p:sp>
      <p:sp>
        <p:nvSpPr>
          <p:cNvPr id="17920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8A484E-1293-4D28-AC6D-22AC9C89B01C}" type="slidenum">
              <a:rPr lang="es-ES" altLang="es-ES"/>
              <a:pPr>
                <a:spcBef>
                  <a:spcPct val="0"/>
                </a:spcBef>
              </a:pPr>
              <a:t>28</a:t>
            </a:fld>
            <a:endParaRPr lang="es-ES" altLang="es-ES"/>
          </a:p>
        </p:txBody>
      </p:sp>
      <p:sp>
        <p:nvSpPr>
          <p:cNvPr id="18125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AA78CE-11A5-42E8-AC2E-E0903D093D0D}" type="slidenum">
              <a:rPr lang="es-ES" altLang="es-ES"/>
              <a:pPr>
                <a:spcBef>
                  <a:spcPct val="0"/>
                </a:spcBef>
              </a:pPr>
              <a:t>32</a:t>
            </a:fld>
            <a:endParaRPr lang="es-ES" altLang="es-ES"/>
          </a:p>
        </p:txBody>
      </p:sp>
      <p:sp>
        <p:nvSpPr>
          <p:cNvPr id="18637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CD963616-6221-4889-89A1-C7B39D221AFD}"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0173D0A-9174-427B-BA2F-D4314FD24246}" type="slidenum">
              <a:rPr lang="es-ES" altLang="es-ES"/>
              <a:pPr>
                <a:defRPr/>
              </a:pPr>
              <a:t>‹Nº›</a:t>
            </a:fld>
            <a:endParaRPr lang="es-ES" altLang="es-ES"/>
          </a:p>
        </p:txBody>
      </p:sp>
    </p:spTree>
    <p:extLst>
      <p:ext uri="{BB962C8B-B14F-4D97-AF65-F5344CB8AC3E}">
        <p14:creationId xmlns:p14="http://schemas.microsoft.com/office/powerpoint/2010/main" val="1654534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A322EEA1-1A50-4D63-B7EC-611667E9383F}"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2BAF5D0-389E-47F3-A8C7-8364EA9FF417}" type="slidenum">
              <a:rPr lang="es-ES" altLang="es-ES"/>
              <a:pPr>
                <a:defRPr/>
              </a:pPr>
              <a:t>‹Nº›</a:t>
            </a:fld>
            <a:endParaRPr lang="es-ES" altLang="es-ES"/>
          </a:p>
        </p:txBody>
      </p:sp>
    </p:spTree>
    <p:extLst>
      <p:ext uri="{BB962C8B-B14F-4D97-AF65-F5344CB8AC3E}">
        <p14:creationId xmlns:p14="http://schemas.microsoft.com/office/powerpoint/2010/main" val="103938945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4"/>
          <p:cNvSpPr>
            <a:spLocks noGrp="1" noChangeArrowheads="1"/>
          </p:cNvSpPr>
          <p:nvPr>
            <p:ph type="dt" sz="half" idx="10"/>
          </p:nvPr>
        </p:nvSpPr>
        <p:spPr/>
        <p:txBody>
          <a:bodyPr/>
          <a:lstStyle>
            <a:lvl1pPr>
              <a:defRPr>
                <a:cs typeface="Arial" charset="0"/>
              </a:defRPr>
            </a:lvl1pPr>
          </a:lstStyle>
          <a:p>
            <a:pPr>
              <a:defRPr/>
            </a:pPr>
            <a:fld id="{E02D384E-F28C-41BA-B1A7-69A81F37F5EF}" type="datetime1">
              <a:rPr lang="es-ES"/>
              <a:pPr>
                <a:defRPr/>
              </a:pPr>
              <a:t>28/03/2020</a:t>
            </a:fld>
            <a:endParaRPr lang="es-E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952166217"/>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p:txBody>
          <a:bodyPr/>
          <a:lstStyle>
            <a:lvl1pPr>
              <a:defRPr>
                <a:cs typeface="Arial" charset="0"/>
              </a:defRPr>
            </a:lvl1pPr>
          </a:lstStyle>
          <a:p>
            <a:pPr>
              <a:defRPr/>
            </a:pPr>
            <a:fld id="{BB0D3FAB-5150-4915-BA60-315239A287FA}" type="datetime1">
              <a:rPr lang="es-ES"/>
              <a:pPr>
                <a:defRPr/>
              </a:pPr>
              <a:t>28/03/2020</a:t>
            </a:fld>
            <a:endParaRPr lang="es-ES"/>
          </a:p>
        </p:txBody>
      </p:sp>
      <p:sp>
        <p:nvSpPr>
          <p:cNvPr id="7"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622802190"/>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p:txBody>
          <a:bodyPr/>
          <a:lstStyle>
            <a:lvl1pPr>
              <a:defRPr>
                <a:cs typeface="Arial" charset="0"/>
              </a:defRPr>
            </a:lvl1pPr>
          </a:lstStyle>
          <a:p>
            <a:pPr>
              <a:defRPr/>
            </a:pPr>
            <a:fld id="{8D938CF6-4B4D-4DCC-8C70-64DF73B7C276}" type="datetime1">
              <a:rPr lang="es-ES"/>
              <a:pPr>
                <a:defRPr/>
              </a:pPr>
              <a:t>28/03/2020</a:t>
            </a:fld>
            <a:endParaRPr lang="es-ES"/>
          </a:p>
        </p:txBody>
      </p:sp>
      <p:sp>
        <p:nvSpPr>
          <p:cNvPr id="7"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187704836"/>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00570927-57F0-4E06-B861-9CA8B6C2A828}"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366566380"/>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D406F668-10D7-4485-8D59-9F0C9651575E}"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224654806"/>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5AA24108-E608-4CED-A4E5-AF97A11A7F37}"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415500984"/>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7A91F2DD-2BA7-4B5A-9F5F-C6D8495108D7}"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951499207"/>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p:txBody>
          <a:bodyPr/>
          <a:lstStyle>
            <a:lvl1pPr>
              <a:defRPr>
                <a:cs typeface="Arial" charset="0"/>
              </a:defRPr>
            </a:lvl1pPr>
          </a:lstStyle>
          <a:p>
            <a:pPr>
              <a:defRPr/>
            </a:pPr>
            <a:fld id="{8EB35BBC-0147-4915-934D-53BF83D3CD54}" type="datetime1">
              <a:rPr lang="es-ES"/>
              <a:pPr>
                <a:defRPr/>
              </a:pPr>
              <a:t>28/03/2020</a:t>
            </a:fld>
            <a:endParaRPr lang="es-ES"/>
          </a:p>
        </p:txBody>
      </p:sp>
      <p:sp>
        <p:nvSpPr>
          <p:cNvPr id="8"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944810599"/>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p:txBody>
          <a:bodyPr/>
          <a:lstStyle>
            <a:lvl1pPr>
              <a:defRPr>
                <a:cs typeface="Arial" charset="0"/>
              </a:defRPr>
            </a:lvl1pPr>
          </a:lstStyle>
          <a:p>
            <a:pPr>
              <a:defRPr/>
            </a:pPr>
            <a:fld id="{DFC28221-8156-4979-ACCB-BD409C88BC98}" type="datetime1">
              <a:rPr lang="es-ES"/>
              <a:pPr>
                <a:defRPr/>
              </a:pPr>
              <a:t>28/03/2020</a:t>
            </a:fld>
            <a:endParaRPr lang="es-E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298477590"/>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charset="0"/>
              </a:defRPr>
            </a:lvl1pPr>
          </a:lstStyle>
          <a:p>
            <a:pPr>
              <a:defRPr/>
            </a:pPr>
            <a:fld id="{452DCB59-2F5A-4C55-856B-79A02517ECB1}" type="datetime1">
              <a:rPr lang="es-ES"/>
              <a:pPr>
                <a:defRPr/>
              </a:pPr>
              <a:t>28/03/2020</a:t>
            </a:fld>
            <a:endParaRPr lang="es-ES"/>
          </a:p>
        </p:txBody>
      </p:sp>
      <p:sp>
        <p:nvSpPr>
          <p:cNvPr id="3"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51134232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F3A8FBC1-1316-4E8C-ADD2-99124B38BE39}"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118BA9C-9BB8-4D88-8685-EAB1AECAD4C2}" type="slidenum">
              <a:rPr lang="es-ES" altLang="es-ES"/>
              <a:pPr>
                <a:defRPr/>
              </a:pPr>
              <a:t>‹Nº›</a:t>
            </a:fld>
            <a:endParaRPr lang="es-ES" altLang="es-ES"/>
          </a:p>
        </p:txBody>
      </p:sp>
    </p:spTree>
    <p:extLst>
      <p:ext uri="{BB962C8B-B14F-4D97-AF65-F5344CB8AC3E}">
        <p14:creationId xmlns:p14="http://schemas.microsoft.com/office/powerpoint/2010/main" val="340125828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F8CEE0E3-12EB-4C67-B10D-90E6EA2A0760}"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979983337"/>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470216D2-24C8-44FF-AA71-553997E5BD68}"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776938387"/>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7F4FCC2B-0A9E-448D-BC73-BAFFB1F20D25}"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788346875"/>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FF8996C4-8F31-49F7-8A92-8F5235B110C4}"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561388179"/>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FFF037C1-A515-4959-BDFA-FB8F22E73F83}"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570316372"/>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4"/>
          <p:cNvSpPr>
            <a:spLocks noGrp="1" noChangeArrowheads="1"/>
          </p:cNvSpPr>
          <p:nvPr>
            <p:ph type="dt" sz="half" idx="10"/>
          </p:nvPr>
        </p:nvSpPr>
        <p:spPr/>
        <p:txBody>
          <a:bodyPr/>
          <a:lstStyle>
            <a:lvl1pPr>
              <a:defRPr>
                <a:cs typeface="Arial" charset="0"/>
              </a:defRPr>
            </a:lvl1pPr>
          </a:lstStyle>
          <a:p>
            <a:pPr>
              <a:defRPr/>
            </a:pPr>
            <a:fld id="{E02D384E-F28C-41BA-B1A7-69A81F37F5EF}" type="datetime1">
              <a:rPr lang="es-ES"/>
              <a:pPr>
                <a:defRPr/>
              </a:pPr>
              <a:t>28/03/2020</a:t>
            </a:fld>
            <a:endParaRPr lang="es-E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4039211710"/>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p:txBody>
          <a:bodyPr/>
          <a:lstStyle>
            <a:lvl1pPr>
              <a:defRPr>
                <a:cs typeface="Arial" charset="0"/>
              </a:defRPr>
            </a:lvl1pPr>
          </a:lstStyle>
          <a:p>
            <a:pPr>
              <a:defRPr/>
            </a:pPr>
            <a:fld id="{BB0D3FAB-5150-4915-BA60-315239A287FA}" type="datetime1">
              <a:rPr lang="es-ES"/>
              <a:pPr>
                <a:defRPr/>
              </a:pPr>
              <a:t>28/03/2020</a:t>
            </a:fld>
            <a:endParaRPr lang="es-ES"/>
          </a:p>
        </p:txBody>
      </p:sp>
      <p:sp>
        <p:nvSpPr>
          <p:cNvPr id="7"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940772071"/>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p:txBody>
          <a:bodyPr/>
          <a:lstStyle>
            <a:lvl1pPr>
              <a:defRPr>
                <a:cs typeface="Arial" charset="0"/>
              </a:defRPr>
            </a:lvl1pPr>
          </a:lstStyle>
          <a:p>
            <a:pPr>
              <a:defRPr/>
            </a:pPr>
            <a:fld id="{8D938CF6-4B4D-4DCC-8C70-64DF73B7C276}" type="datetime1">
              <a:rPr lang="es-ES"/>
              <a:pPr>
                <a:defRPr/>
              </a:pPr>
              <a:t>28/03/2020</a:t>
            </a:fld>
            <a:endParaRPr lang="es-ES"/>
          </a:p>
        </p:txBody>
      </p:sp>
      <p:sp>
        <p:nvSpPr>
          <p:cNvPr id="7"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482131283"/>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85346" name="Rectangle 2"/>
          <p:cNvSpPr>
            <a:spLocks noGrp="1" noChangeArrowheads="1"/>
          </p:cNvSpPr>
          <p:nvPr>
            <p:ph type="ctrTitle" sz="quarter"/>
          </p:nvPr>
        </p:nvSpPr>
        <p:spPr>
          <a:xfrm>
            <a:off x="685800" y="1676400"/>
            <a:ext cx="7772400" cy="1828800"/>
          </a:xfrm>
        </p:spPr>
        <p:txBody>
          <a:bodyPr/>
          <a:lstStyle>
            <a:lvl1pPr>
              <a:defRPr/>
            </a:lvl1pPr>
          </a:lstStyle>
          <a:p>
            <a:r>
              <a:rPr lang="es-ES_tradnl"/>
              <a:t>Haga clic para cambiar el estilo de título	</a:t>
            </a:r>
          </a:p>
        </p:txBody>
      </p:sp>
      <p:sp>
        <p:nvSpPr>
          <p:cNvPr id="18534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_tradnl"/>
              <a:t>Haga clic para modificar el estilo de subtítulo del patrón</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6" name="Rectangle 6"/>
          <p:cNvSpPr>
            <a:spLocks noGrp="1" noChangeArrowheads="1"/>
          </p:cNvSpPr>
          <p:nvPr>
            <p:ph type="sldNum" sz="quarter" idx="12"/>
          </p:nvPr>
        </p:nvSpPr>
        <p:spPr/>
        <p:txBody>
          <a:bodyPr/>
          <a:lstStyle>
            <a:lvl1pPr>
              <a:defRPr smtClean="0"/>
            </a:lvl1pPr>
          </a:lstStyle>
          <a:p>
            <a:pPr>
              <a:defRPr/>
            </a:pPr>
            <a:fld id="{76122643-D39B-4489-947D-C689DEF03877}" type="slidenum">
              <a:rPr lang="es-ES_tradnl" altLang="es-ES"/>
              <a:pPr>
                <a:defRPr/>
              </a:pPr>
              <a:t>‹Nº›</a:t>
            </a:fld>
            <a:endParaRPr lang="es-ES_tradnl" altLang="es-ES"/>
          </a:p>
        </p:txBody>
      </p:sp>
    </p:spTree>
    <p:extLst>
      <p:ext uri="{BB962C8B-B14F-4D97-AF65-F5344CB8AC3E}">
        <p14:creationId xmlns:p14="http://schemas.microsoft.com/office/powerpoint/2010/main" val="292857773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6" name="Rectangle 6"/>
          <p:cNvSpPr>
            <a:spLocks noGrp="1" noChangeArrowheads="1"/>
          </p:cNvSpPr>
          <p:nvPr>
            <p:ph type="sldNum" sz="quarter" idx="12"/>
          </p:nvPr>
        </p:nvSpPr>
        <p:spPr/>
        <p:txBody>
          <a:bodyPr/>
          <a:lstStyle>
            <a:lvl1pPr>
              <a:defRPr smtClean="0"/>
            </a:lvl1pPr>
          </a:lstStyle>
          <a:p>
            <a:pPr>
              <a:defRPr/>
            </a:pPr>
            <a:fld id="{FFA6E99C-D71B-4CA5-A5F5-57D806B098D1}" type="slidenum">
              <a:rPr lang="es-ES_tradnl" altLang="es-ES"/>
              <a:pPr>
                <a:defRPr/>
              </a:pPr>
              <a:t>‹Nº›</a:t>
            </a:fld>
            <a:endParaRPr lang="es-ES_tradnl" altLang="es-ES"/>
          </a:p>
        </p:txBody>
      </p:sp>
    </p:spTree>
    <p:extLst>
      <p:ext uri="{BB962C8B-B14F-4D97-AF65-F5344CB8AC3E}">
        <p14:creationId xmlns:p14="http://schemas.microsoft.com/office/powerpoint/2010/main" val="1985836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gráfico"/>
          <p:cNvSpPr>
            <a:spLocks noGrp="1"/>
          </p:cNvSpPr>
          <p:nvPr>
            <p:ph type="chart" idx="1"/>
          </p:nvPr>
        </p:nvSpPr>
        <p:spPr>
          <a:xfrm>
            <a:off x="457200" y="1600200"/>
            <a:ext cx="8229600" cy="4525963"/>
          </a:xfrm>
        </p:spPr>
        <p:txBody>
          <a:bodyPr rtlCol="0">
            <a:normAutofit/>
          </a:bodyPr>
          <a:lstStyle/>
          <a:p>
            <a:pPr lvl="0"/>
            <a:endParaRPr lang="es-ES" noProof="0"/>
          </a:p>
        </p:txBody>
      </p:sp>
      <p:sp>
        <p:nvSpPr>
          <p:cNvPr id="4" name="Rectangle 4"/>
          <p:cNvSpPr>
            <a:spLocks noGrp="1" noChangeArrowheads="1"/>
          </p:cNvSpPr>
          <p:nvPr>
            <p:ph type="dt" sz="half" idx="10"/>
          </p:nvPr>
        </p:nvSpPr>
        <p:spPr/>
        <p:txBody>
          <a:bodyPr/>
          <a:lstStyle>
            <a:lvl1pPr>
              <a:defRPr/>
            </a:lvl1pPr>
          </a:lstStyle>
          <a:p>
            <a:pPr>
              <a:defRPr/>
            </a:pPr>
            <a:endParaRPr lang="es-ES"/>
          </a:p>
        </p:txBody>
      </p:sp>
      <p:sp>
        <p:nvSpPr>
          <p:cNvPr id="5" name="Rectangle 5"/>
          <p:cNvSpPr>
            <a:spLocks noGrp="1" noChangeArrowheads="1"/>
          </p:cNvSpPr>
          <p:nvPr>
            <p:ph type="ftr" sz="quarter" idx="11"/>
          </p:nvPr>
        </p:nvSpPr>
        <p:spPr/>
        <p:txBody>
          <a:bodyPr/>
          <a:lstStyle>
            <a:lvl1pPr>
              <a:defRPr/>
            </a:lvl1pPr>
          </a:lstStyle>
          <a:p>
            <a:pPr>
              <a:defRPr/>
            </a:pPr>
            <a:endParaRPr lang="es-ES"/>
          </a:p>
        </p:txBody>
      </p:sp>
      <p:sp>
        <p:nvSpPr>
          <p:cNvPr id="6" name="Rectangle 6"/>
          <p:cNvSpPr>
            <a:spLocks noGrp="1" noChangeArrowheads="1"/>
          </p:cNvSpPr>
          <p:nvPr>
            <p:ph type="sldNum" sz="quarter" idx="12"/>
          </p:nvPr>
        </p:nvSpPr>
        <p:spPr/>
        <p:txBody>
          <a:bodyPr/>
          <a:lstStyle>
            <a:lvl1pPr>
              <a:defRPr smtClean="0"/>
            </a:lvl1pPr>
          </a:lstStyle>
          <a:p>
            <a:pPr>
              <a:defRPr/>
            </a:pPr>
            <a:fld id="{13461B49-028C-447D-A06F-185885424BB7}" type="slidenum">
              <a:rPr lang="es-ES" altLang="es-ES"/>
              <a:pPr>
                <a:defRPr/>
              </a:pPr>
              <a:t>‹Nº›</a:t>
            </a:fld>
            <a:endParaRPr lang="es-ES" altLang="es-ES"/>
          </a:p>
        </p:txBody>
      </p:sp>
    </p:spTree>
    <p:extLst>
      <p:ext uri="{BB962C8B-B14F-4D97-AF65-F5344CB8AC3E}">
        <p14:creationId xmlns:p14="http://schemas.microsoft.com/office/powerpoint/2010/main" val="224664980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6" name="Rectangle 6"/>
          <p:cNvSpPr>
            <a:spLocks noGrp="1" noChangeArrowheads="1"/>
          </p:cNvSpPr>
          <p:nvPr>
            <p:ph type="sldNum" sz="quarter" idx="12"/>
          </p:nvPr>
        </p:nvSpPr>
        <p:spPr/>
        <p:txBody>
          <a:bodyPr/>
          <a:lstStyle>
            <a:lvl1pPr>
              <a:defRPr smtClean="0"/>
            </a:lvl1pPr>
          </a:lstStyle>
          <a:p>
            <a:pPr>
              <a:defRPr/>
            </a:pPr>
            <a:fld id="{BDCB3082-B9F9-4E28-ADDE-5C8B1AB1DBEB}" type="slidenum">
              <a:rPr lang="es-ES_tradnl" altLang="es-ES"/>
              <a:pPr>
                <a:defRPr/>
              </a:pPr>
              <a:t>‹Nº›</a:t>
            </a:fld>
            <a:endParaRPr lang="es-ES_tradnl" altLang="es-ES"/>
          </a:p>
        </p:txBody>
      </p:sp>
    </p:spTree>
    <p:extLst>
      <p:ext uri="{BB962C8B-B14F-4D97-AF65-F5344CB8AC3E}">
        <p14:creationId xmlns:p14="http://schemas.microsoft.com/office/powerpoint/2010/main" val="417772161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7" name="Rectangle 6"/>
          <p:cNvSpPr>
            <a:spLocks noGrp="1" noChangeArrowheads="1"/>
          </p:cNvSpPr>
          <p:nvPr>
            <p:ph type="sldNum" sz="quarter" idx="12"/>
          </p:nvPr>
        </p:nvSpPr>
        <p:spPr/>
        <p:txBody>
          <a:bodyPr/>
          <a:lstStyle>
            <a:lvl1pPr>
              <a:defRPr smtClean="0"/>
            </a:lvl1pPr>
          </a:lstStyle>
          <a:p>
            <a:pPr>
              <a:defRPr/>
            </a:pPr>
            <a:fld id="{F94B239C-1C1B-4243-94E3-8A4D521E0411}" type="slidenum">
              <a:rPr lang="es-ES_tradnl" altLang="es-ES"/>
              <a:pPr>
                <a:defRPr/>
              </a:pPr>
              <a:t>‹Nº›</a:t>
            </a:fld>
            <a:endParaRPr lang="es-ES_tradnl" altLang="es-ES"/>
          </a:p>
        </p:txBody>
      </p:sp>
    </p:spTree>
    <p:extLst>
      <p:ext uri="{BB962C8B-B14F-4D97-AF65-F5344CB8AC3E}">
        <p14:creationId xmlns:p14="http://schemas.microsoft.com/office/powerpoint/2010/main" val="242063403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9" name="Rectangle 6"/>
          <p:cNvSpPr>
            <a:spLocks noGrp="1" noChangeArrowheads="1"/>
          </p:cNvSpPr>
          <p:nvPr>
            <p:ph type="sldNum" sz="quarter" idx="12"/>
          </p:nvPr>
        </p:nvSpPr>
        <p:spPr/>
        <p:txBody>
          <a:bodyPr/>
          <a:lstStyle>
            <a:lvl1pPr>
              <a:defRPr smtClean="0"/>
            </a:lvl1pPr>
          </a:lstStyle>
          <a:p>
            <a:pPr>
              <a:defRPr/>
            </a:pPr>
            <a:fld id="{43EF8447-42AE-4F12-86B5-B417C6CA6F34}" type="slidenum">
              <a:rPr lang="es-ES_tradnl" altLang="es-ES"/>
              <a:pPr>
                <a:defRPr/>
              </a:pPr>
              <a:t>‹Nº›</a:t>
            </a:fld>
            <a:endParaRPr lang="es-ES_tradnl" altLang="es-ES"/>
          </a:p>
        </p:txBody>
      </p:sp>
    </p:spTree>
    <p:extLst>
      <p:ext uri="{BB962C8B-B14F-4D97-AF65-F5344CB8AC3E}">
        <p14:creationId xmlns:p14="http://schemas.microsoft.com/office/powerpoint/2010/main" val="272723771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4"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5" name="Rectangle 6"/>
          <p:cNvSpPr>
            <a:spLocks noGrp="1" noChangeArrowheads="1"/>
          </p:cNvSpPr>
          <p:nvPr>
            <p:ph type="sldNum" sz="quarter" idx="12"/>
          </p:nvPr>
        </p:nvSpPr>
        <p:spPr/>
        <p:txBody>
          <a:bodyPr/>
          <a:lstStyle>
            <a:lvl1pPr>
              <a:defRPr smtClean="0"/>
            </a:lvl1pPr>
          </a:lstStyle>
          <a:p>
            <a:pPr>
              <a:defRPr/>
            </a:pPr>
            <a:fld id="{5611D0B2-41F0-442F-894C-7020ABE5D6EE}" type="slidenum">
              <a:rPr lang="es-ES_tradnl" altLang="es-ES"/>
              <a:pPr>
                <a:defRPr/>
              </a:pPr>
              <a:t>‹Nº›</a:t>
            </a:fld>
            <a:endParaRPr lang="es-ES_tradnl" altLang="es-ES"/>
          </a:p>
        </p:txBody>
      </p:sp>
    </p:spTree>
    <p:extLst>
      <p:ext uri="{BB962C8B-B14F-4D97-AF65-F5344CB8AC3E}">
        <p14:creationId xmlns:p14="http://schemas.microsoft.com/office/powerpoint/2010/main" val="298928387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3"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4" name="Rectangle 6"/>
          <p:cNvSpPr>
            <a:spLocks noGrp="1" noChangeArrowheads="1"/>
          </p:cNvSpPr>
          <p:nvPr>
            <p:ph type="sldNum" sz="quarter" idx="12"/>
          </p:nvPr>
        </p:nvSpPr>
        <p:spPr/>
        <p:txBody>
          <a:bodyPr/>
          <a:lstStyle>
            <a:lvl1pPr>
              <a:defRPr smtClean="0"/>
            </a:lvl1pPr>
          </a:lstStyle>
          <a:p>
            <a:pPr>
              <a:defRPr/>
            </a:pPr>
            <a:fld id="{56C56BD8-3CE9-40B3-AAE4-1E3CD958DF6C}" type="slidenum">
              <a:rPr lang="es-ES_tradnl" altLang="es-ES"/>
              <a:pPr>
                <a:defRPr/>
              </a:pPr>
              <a:t>‹Nº›</a:t>
            </a:fld>
            <a:endParaRPr lang="es-ES_tradnl" altLang="es-ES"/>
          </a:p>
        </p:txBody>
      </p:sp>
    </p:spTree>
    <p:extLst>
      <p:ext uri="{BB962C8B-B14F-4D97-AF65-F5344CB8AC3E}">
        <p14:creationId xmlns:p14="http://schemas.microsoft.com/office/powerpoint/2010/main" val="124548809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7" name="Rectangle 6"/>
          <p:cNvSpPr>
            <a:spLocks noGrp="1" noChangeArrowheads="1"/>
          </p:cNvSpPr>
          <p:nvPr>
            <p:ph type="sldNum" sz="quarter" idx="12"/>
          </p:nvPr>
        </p:nvSpPr>
        <p:spPr/>
        <p:txBody>
          <a:bodyPr/>
          <a:lstStyle>
            <a:lvl1pPr>
              <a:defRPr smtClean="0"/>
            </a:lvl1pPr>
          </a:lstStyle>
          <a:p>
            <a:pPr>
              <a:defRPr/>
            </a:pPr>
            <a:fld id="{9CBE5912-D15C-4A5A-A6AD-848F864C5D28}" type="slidenum">
              <a:rPr lang="es-ES_tradnl" altLang="es-ES"/>
              <a:pPr>
                <a:defRPr/>
              </a:pPr>
              <a:t>‹Nº›</a:t>
            </a:fld>
            <a:endParaRPr lang="es-ES_tradnl" altLang="es-ES"/>
          </a:p>
        </p:txBody>
      </p:sp>
    </p:spTree>
    <p:extLst>
      <p:ext uri="{BB962C8B-B14F-4D97-AF65-F5344CB8AC3E}">
        <p14:creationId xmlns:p14="http://schemas.microsoft.com/office/powerpoint/2010/main" val="211944407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7" name="Rectangle 6"/>
          <p:cNvSpPr>
            <a:spLocks noGrp="1" noChangeArrowheads="1"/>
          </p:cNvSpPr>
          <p:nvPr>
            <p:ph type="sldNum" sz="quarter" idx="12"/>
          </p:nvPr>
        </p:nvSpPr>
        <p:spPr/>
        <p:txBody>
          <a:bodyPr/>
          <a:lstStyle>
            <a:lvl1pPr>
              <a:defRPr smtClean="0"/>
            </a:lvl1pPr>
          </a:lstStyle>
          <a:p>
            <a:pPr>
              <a:defRPr/>
            </a:pPr>
            <a:fld id="{5F7B04CD-ADA7-43A5-A94B-B68DCE3C3B77}" type="slidenum">
              <a:rPr lang="es-ES_tradnl" altLang="es-ES"/>
              <a:pPr>
                <a:defRPr/>
              </a:pPr>
              <a:t>‹Nº›</a:t>
            </a:fld>
            <a:endParaRPr lang="es-ES_tradnl" altLang="es-ES"/>
          </a:p>
        </p:txBody>
      </p:sp>
    </p:spTree>
    <p:extLst>
      <p:ext uri="{BB962C8B-B14F-4D97-AF65-F5344CB8AC3E}">
        <p14:creationId xmlns:p14="http://schemas.microsoft.com/office/powerpoint/2010/main" val="165963713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6" name="Rectangle 6"/>
          <p:cNvSpPr>
            <a:spLocks noGrp="1" noChangeArrowheads="1"/>
          </p:cNvSpPr>
          <p:nvPr>
            <p:ph type="sldNum" sz="quarter" idx="12"/>
          </p:nvPr>
        </p:nvSpPr>
        <p:spPr/>
        <p:txBody>
          <a:bodyPr/>
          <a:lstStyle>
            <a:lvl1pPr>
              <a:defRPr smtClean="0"/>
            </a:lvl1pPr>
          </a:lstStyle>
          <a:p>
            <a:pPr>
              <a:defRPr/>
            </a:pPr>
            <a:fld id="{035B16DE-BEB1-41EC-BFA5-CE754B66B9C1}" type="slidenum">
              <a:rPr lang="es-ES_tradnl" altLang="es-ES"/>
              <a:pPr>
                <a:defRPr/>
              </a:pPr>
              <a:t>‹Nº›</a:t>
            </a:fld>
            <a:endParaRPr lang="es-ES_tradnl" altLang="es-ES"/>
          </a:p>
        </p:txBody>
      </p:sp>
    </p:spTree>
    <p:extLst>
      <p:ext uri="{BB962C8B-B14F-4D97-AF65-F5344CB8AC3E}">
        <p14:creationId xmlns:p14="http://schemas.microsoft.com/office/powerpoint/2010/main" val="375050240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381000"/>
            <a:ext cx="2057400" cy="57150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381000"/>
            <a:ext cx="6019800" cy="5715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6" name="Rectangle 6"/>
          <p:cNvSpPr>
            <a:spLocks noGrp="1" noChangeArrowheads="1"/>
          </p:cNvSpPr>
          <p:nvPr>
            <p:ph type="sldNum" sz="quarter" idx="12"/>
          </p:nvPr>
        </p:nvSpPr>
        <p:spPr/>
        <p:txBody>
          <a:bodyPr/>
          <a:lstStyle>
            <a:lvl1pPr>
              <a:defRPr smtClean="0"/>
            </a:lvl1pPr>
          </a:lstStyle>
          <a:p>
            <a:pPr>
              <a:defRPr/>
            </a:pPr>
            <a:fld id="{BB49A552-33BF-408F-BBA3-7E2435CF9BD7}" type="slidenum">
              <a:rPr lang="es-ES_tradnl" altLang="es-ES"/>
              <a:pPr>
                <a:defRPr/>
              </a:pPr>
              <a:t>‹Nº›</a:t>
            </a:fld>
            <a:endParaRPr lang="es-ES_tradnl" altLang="es-ES"/>
          </a:p>
        </p:txBody>
      </p:sp>
    </p:spTree>
    <p:extLst>
      <p:ext uri="{BB962C8B-B14F-4D97-AF65-F5344CB8AC3E}">
        <p14:creationId xmlns:p14="http://schemas.microsoft.com/office/powerpoint/2010/main" val="105769995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81000"/>
            <a:ext cx="8229600" cy="13716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981200"/>
            <a:ext cx="40386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40386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7" name="Rectangle 6"/>
          <p:cNvSpPr>
            <a:spLocks noGrp="1" noChangeArrowheads="1"/>
          </p:cNvSpPr>
          <p:nvPr>
            <p:ph type="sldNum" sz="quarter" idx="12"/>
          </p:nvPr>
        </p:nvSpPr>
        <p:spPr/>
        <p:txBody>
          <a:bodyPr/>
          <a:lstStyle>
            <a:lvl1pPr>
              <a:defRPr smtClean="0"/>
            </a:lvl1pPr>
          </a:lstStyle>
          <a:p>
            <a:pPr>
              <a:defRPr/>
            </a:pPr>
            <a:fld id="{1B13C7F6-BA6B-46C5-B9BB-20ACC4A69483}" type="slidenum">
              <a:rPr lang="es-ES_tradnl" altLang="es-ES"/>
              <a:pPr>
                <a:defRPr/>
              </a:pPr>
              <a:t>‹Nº›</a:t>
            </a:fld>
            <a:endParaRPr lang="es-ES_tradnl" altLang="es-ES"/>
          </a:p>
        </p:txBody>
      </p:sp>
    </p:spTree>
    <p:extLst>
      <p:ext uri="{BB962C8B-B14F-4D97-AF65-F5344CB8AC3E}">
        <p14:creationId xmlns:p14="http://schemas.microsoft.com/office/powerpoint/2010/main" val="2979211590"/>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00570927-57F0-4E06-B861-9CA8B6C2A828}"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477825815"/>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090BE987-DEB6-4D36-9707-BFDA914780C5}"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A697547-0065-441C-B664-4EAB465E5738}" type="slidenum">
              <a:rPr lang="es-ES" altLang="es-ES"/>
              <a:pPr>
                <a:defRPr/>
              </a:pPr>
              <a:t>‹Nº›</a:t>
            </a:fld>
            <a:endParaRPr lang="es-ES" altLang="es-ES"/>
          </a:p>
        </p:txBody>
      </p:sp>
    </p:spTree>
    <p:extLst>
      <p:ext uri="{BB962C8B-B14F-4D97-AF65-F5344CB8AC3E}">
        <p14:creationId xmlns:p14="http://schemas.microsoft.com/office/powerpoint/2010/main" val="244283062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7721C1D0-BF1A-4933-B099-8584821DE131}"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E7D9E26-0B70-4BE7-A997-671D570FA24C}" type="slidenum">
              <a:rPr lang="es-ES" altLang="es-ES"/>
              <a:pPr>
                <a:defRPr/>
              </a:pPr>
              <a:t>‹Nº›</a:t>
            </a:fld>
            <a:endParaRPr lang="es-ES" altLang="es-ES"/>
          </a:p>
        </p:txBody>
      </p:sp>
    </p:spTree>
    <p:extLst>
      <p:ext uri="{BB962C8B-B14F-4D97-AF65-F5344CB8AC3E}">
        <p14:creationId xmlns:p14="http://schemas.microsoft.com/office/powerpoint/2010/main" val="1541672815"/>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AF765AE5-2D26-487F-B4DC-014D6049CFF1}"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83D3526-91A4-4B9E-8715-85CD625AF89B}" type="slidenum">
              <a:rPr lang="es-ES" altLang="es-ES"/>
              <a:pPr>
                <a:defRPr/>
              </a:pPr>
              <a:t>‹Nº›</a:t>
            </a:fld>
            <a:endParaRPr lang="es-ES" altLang="es-ES"/>
          </a:p>
        </p:txBody>
      </p:sp>
    </p:spTree>
    <p:extLst>
      <p:ext uri="{BB962C8B-B14F-4D97-AF65-F5344CB8AC3E}">
        <p14:creationId xmlns:p14="http://schemas.microsoft.com/office/powerpoint/2010/main" val="342636835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25771B19-3227-4F5F-A494-89F70A6BEB2D}" type="datetimeFigureOut">
              <a:rPr lang="es-ES"/>
              <a:pPr>
                <a:defRPr/>
              </a:pPr>
              <a:t>28/03/2020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27CFB10-3C56-45C1-96D7-C74D6A8F0D20}" type="slidenum">
              <a:rPr lang="es-ES" altLang="es-ES"/>
              <a:pPr>
                <a:defRPr/>
              </a:pPr>
              <a:t>‹Nº›</a:t>
            </a:fld>
            <a:endParaRPr lang="es-ES" altLang="es-ES"/>
          </a:p>
        </p:txBody>
      </p:sp>
    </p:spTree>
    <p:extLst>
      <p:ext uri="{BB962C8B-B14F-4D97-AF65-F5344CB8AC3E}">
        <p14:creationId xmlns:p14="http://schemas.microsoft.com/office/powerpoint/2010/main" val="123874425"/>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1D71AAC7-32FA-4CF5-A667-2D9ECD08E95F}" type="datetimeFigureOut">
              <a:rPr lang="es-ES"/>
              <a:pPr>
                <a:defRPr/>
              </a:pPr>
              <a:t>28/03/2020</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102BD3EA-513F-4A9D-AE50-0D5B09409EB6}" type="slidenum">
              <a:rPr lang="es-ES" altLang="es-ES"/>
              <a:pPr>
                <a:defRPr/>
              </a:pPr>
              <a:t>‹Nº›</a:t>
            </a:fld>
            <a:endParaRPr lang="es-ES" altLang="es-ES"/>
          </a:p>
        </p:txBody>
      </p:sp>
    </p:spTree>
    <p:extLst>
      <p:ext uri="{BB962C8B-B14F-4D97-AF65-F5344CB8AC3E}">
        <p14:creationId xmlns:p14="http://schemas.microsoft.com/office/powerpoint/2010/main" val="3351726909"/>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4272BF9D-E873-4F20-BDB6-F6BF7119899E}" type="datetimeFigureOut">
              <a:rPr lang="es-ES"/>
              <a:pPr>
                <a:defRPr/>
              </a:pPr>
              <a:t>28/03/2020</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E88D45F6-FFB8-4F44-970A-EC27BCA308CB}" type="slidenum">
              <a:rPr lang="es-ES" altLang="es-ES"/>
              <a:pPr>
                <a:defRPr/>
              </a:pPr>
              <a:t>‹Nº›</a:t>
            </a:fld>
            <a:endParaRPr lang="es-ES" altLang="es-ES"/>
          </a:p>
        </p:txBody>
      </p:sp>
    </p:spTree>
    <p:extLst>
      <p:ext uri="{BB962C8B-B14F-4D97-AF65-F5344CB8AC3E}">
        <p14:creationId xmlns:p14="http://schemas.microsoft.com/office/powerpoint/2010/main" val="378176237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3F2A55D3-3EB7-4EEB-BF1B-090E1194F806}" type="datetimeFigureOut">
              <a:rPr lang="es-ES"/>
              <a:pPr>
                <a:defRPr/>
              </a:pPr>
              <a:t>28/03/2020</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FE5CEBF6-935E-40CC-A43C-0706D4586026}" type="slidenum">
              <a:rPr lang="es-ES" altLang="es-ES"/>
              <a:pPr>
                <a:defRPr/>
              </a:pPr>
              <a:t>‹Nº›</a:t>
            </a:fld>
            <a:endParaRPr lang="es-ES" altLang="es-ES"/>
          </a:p>
        </p:txBody>
      </p:sp>
    </p:spTree>
    <p:extLst>
      <p:ext uri="{BB962C8B-B14F-4D97-AF65-F5344CB8AC3E}">
        <p14:creationId xmlns:p14="http://schemas.microsoft.com/office/powerpoint/2010/main" val="363691254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BA5C3CB-024D-4142-B885-8A17839C671B}" type="datetimeFigureOut">
              <a:rPr lang="es-ES"/>
              <a:pPr>
                <a:defRPr/>
              </a:pPr>
              <a:t>28/03/2020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2011E695-9064-41B1-BDA6-D4CAF713BD29}" type="slidenum">
              <a:rPr lang="es-ES" altLang="es-ES"/>
              <a:pPr>
                <a:defRPr/>
              </a:pPr>
              <a:t>‹Nº›</a:t>
            </a:fld>
            <a:endParaRPr lang="es-ES" altLang="es-ES"/>
          </a:p>
        </p:txBody>
      </p:sp>
    </p:spTree>
    <p:extLst>
      <p:ext uri="{BB962C8B-B14F-4D97-AF65-F5344CB8AC3E}">
        <p14:creationId xmlns:p14="http://schemas.microsoft.com/office/powerpoint/2010/main" val="659998657"/>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E37144B-B90E-461C-8896-BB7037E358E5}" type="datetimeFigureOut">
              <a:rPr lang="es-ES"/>
              <a:pPr>
                <a:defRPr/>
              </a:pPr>
              <a:t>28/03/2020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CD062FFB-E771-44CC-84D3-382EEC07A60E}" type="slidenum">
              <a:rPr lang="es-ES" altLang="es-ES"/>
              <a:pPr>
                <a:defRPr/>
              </a:pPr>
              <a:t>‹Nº›</a:t>
            </a:fld>
            <a:endParaRPr lang="es-ES" altLang="es-ES"/>
          </a:p>
        </p:txBody>
      </p:sp>
    </p:spTree>
    <p:extLst>
      <p:ext uri="{BB962C8B-B14F-4D97-AF65-F5344CB8AC3E}">
        <p14:creationId xmlns:p14="http://schemas.microsoft.com/office/powerpoint/2010/main" val="383250855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9C9A82A4-A731-40C0-A8F7-9026B5BC0ACE}"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F05D333-2780-4974-918C-ED56DED266E7}" type="slidenum">
              <a:rPr lang="es-ES" altLang="es-ES"/>
              <a:pPr>
                <a:defRPr/>
              </a:pPr>
              <a:t>‹Nº›</a:t>
            </a:fld>
            <a:endParaRPr lang="es-ES" altLang="es-ES"/>
          </a:p>
        </p:txBody>
      </p:sp>
    </p:spTree>
    <p:extLst>
      <p:ext uri="{BB962C8B-B14F-4D97-AF65-F5344CB8AC3E}">
        <p14:creationId xmlns:p14="http://schemas.microsoft.com/office/powerpoint/2010/main" val="1800209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D406F668-10D7-4485-8D59-9F0C9651575E}"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892502154"/>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145216B-421D-4DE1-9C8A-D391DCD739B1}"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6C14252B-7FBD-455A-AD2A-8A656EB65F0D}" type="slidenum">
              <a:rPr lang="es-ES" altLang="es-ES"/>
              <a:pPr>
                <a:defRPr/>
              </a:pPr>
              <a:t>‹Nº›</a:t>
            </a:fld>
            <a:endParaRPr lang="es-ES" altLang="es-ES"/>
          </a:p>
        </p:txBody>
      </p:sp>
    </p:spTree>
    <p:extLst>
      <p:ext uri="{BB962C8B-B14F-4D97-AF65-F5344CB8AC3E}">
        <p14:creationId xmlns:p14="http://schemas.microsoft.com/office/powerpoint/2010/main" val="335631631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6" name="Rectangle 6"/>
          <p:cNvSpPr>
            <a:spLocks noGrp="1" noChangeArrowheads="1"/>
          </p:cNvSpPr>
          <p:nvPr>
            <p:ph type="sldNum" sz="quarter" idx="12"/>
          </p:nvPr>
        </p:nvSpPr>
        <p:spPr/>
        <p:txBody>
          <a:bodyPr/>
          <a:lstStyle>
            <a:lvl1pPr>
              <a:defRPr smtClean="0"/>
            </a:lvl1pPr>
          </a:lstStyle>
          <a:p>
            <a:pPr>
              <a:defRPr/>
            </a:pPr>
            <a:fld id="{E1322442-8D3C-42D5-A20A-03FDA5F69FF5}" type="slidenum">
              <a:rPr lang="es-ES_tradnl" altLang="es-ES"/>
              <a:pPr>
                <a:defRPr/>
              </a:pPr>
              <a:t>‹Nº›</a:t>
            </a:fld>
            <a:endParaRPr lang="es-ES_tradnl" altLang="es-ES"/>
          </a:p>
        </p:txBody>
      </p:sp>
    </p:spTree>
    <p:extLst>
      <p:ext uri="{BB962C8B-B14F-4D97-AF65-F5344CB8AC3E}">
        <p14:creationId xmlns:p14="http://schemas.microsoft.com/office/powerpoint/2010/main" val="85265078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6" name="Rectangle 6"/>
          <p:cNvSpPr>
            <a:spLocks noGrp="1" noChangeArrowheads="1"/>
          </p:cNvSpPr>
          <p:nvPr>
            <p:ph type="sldNum" sz="quarter" idx="12"/>
          </p:nvPr>
        </p:nvSpPr>
        <p:spPr/>
        <p:txBody>
          <a:bodyPr/>
          <a:lstStyle>
            <a:lvl1pPr>
              <a:defRPr smtClean="0"/>
            </a:lvl1pPr>
          </a:lstStyle>
          <a:p>
            <a:pPr>
              <a:defRPr/>
            </a:pPr>
            <a:fld id="{A932A59A-1192-4F61-96BF-D4D50AA63A9E}" type="slidenum">
              <a:rPr lang="es-ES_tradnl" altLang="es-ES"/>
              <a:pPr>
                <a:defRPr/>
              </a:pPr>
              <a:t>‹Nº›</a:t>
            </a:fld>
            <a:endParaRPr lang="es-ES_tradnl" altLang="es-ES"/>
          </a:p>
        </p:txBody>
      </p:sp>
    </p:spTree>
    <p:extLst>
      <p:ext uri="{BB962C8B-B14F-4D97-AF65-F5344CB8AC3E}">
        <p14:creationId xmlns:p14="http://schemas.microsoft.com/office/powerpoint/2010/main" val="1218674271"/>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6" name="Rectangle 6"/>
          <p:cNvSpPr>
            <a:spLocks noGrp="1" noChangeArrowheads="1"/>
          </p:cNvSpPr>
          <p:nvPr>
            <p:ph type="sldNum" sz="quarter" idx="12"/>
          </p:nvPr>
        </p:nvSpPr>
        <p:spPr/>
        <p:txBody>
          <a:bodyPr/>
          <a:lstStyle>
            <a:lvl1pPr>
              <a:defRPr smtClean="0"/>
            </a:lvl1pPr>
          </a:lstStyle>
          <a:p>
            <a:pPr>
              <a:defRPr/>
            </a:pPr>
            <a:fld id="{FD8E5D25-41CC-495C-9320-F74650F5C6F6}" type="slidenum">
              <a:rPr lang="es-ES_tradnl" altLang="es-ES"/>
              <a:pPr>
                <a:defRPr/>
              </a:pPr>
              <a:t>‹Nº›</a:t>
            </a:fld>
            <a:endParaRPr lang="es-ES_tradnl" altLang="es-ES"/>
          </a:p>
        </p:txBody>
      </p:sp>
    </p:spTree>
    <p:extLst>
      <p:ext uri="{BB962C8B-B14F-4D97-AF65-F5344CB8AC3E}">
        <p14:creationId xmlns:p14="http://schemas.microsoft.com/office/powerpoint/2010/main" val="4269719884"/>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7" name="Rectangle 6"/>
          <p:cNvSpPr>
            <a:spLocks noGrp="1" noChangeArrowheads="1"/>
          </p:cNvSpPr>
          <p:nvPr>
            <p:ph type="sldNum" sz="quarter" idx="12"/>
          </p:nvPr>
        </p:nvSpPr>
        <p:spPr/>
        <p:txBody>
          <a:bodyPr/>
          <a:lstStyle>
            <a:lvl1pPr>
              <a:defRPr smtClean="0"/>
            </a:lvl1pPr>
          </a:lstStyle>
          <a:p>
            <a:pPr>
              <a:defRPr/>
            </a:pPr>
            <a:fld id="{7A9101CC-9E92-4E40-B925-92B38278A7AA}" type="slidenum">
              <a:rPr lang="es-ES_tradnl" altLang="es-ES"/>
              <a:pPr>
                <a:defRPr/>
              </a:pPr>
              <a:t>‹Nº›</a:t>
            </a:fld>
            <a:endParaRPr lang="es-ES_tradnl" altLang="es-ES"/>
          </a:p>
        </p:txBody>
      </p:sp>
    </p:spTree>
    <p:extLst>
      <p:ext uri="{BB962C8B-B14F-4D97-AF65-F5344CB8AC3E}">
        <p14:creationId xmlns:p14="http://schemas.microsoft.com/office/powerpoint/2010/main" val="2186939164"/>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9" name="Rectangle 6"/>
          <p:cNvSpPr>
            <a:spLocks noGrp="1" noChangeArrowheads="1"/>
          </p:cNvSpPr>
          <p:nvPr>
            <p:ph type="sldNum" sz="quarter" idx="12"/>
          </p:nvPr>
        </p:nvSpPr>
        <p:spPr/>
        <p:txBody>
          <a:bodyPr/>
          <a:lstStyle>
            <a:lvl1pPr>
              <a:defRPr smtClean="0"/>
            </a:lvl1pPr>
          </a:lstStyle>
          <a:p>
            <a:pPr>
              <a:defRPr/>
            </a:pPr>
            <a:fld id="{9A62B80D-4922-4598-9A46-B41DC5E7A6D3}" type="slidenum">
              <a:rPr lang="es-ES_tradnl" altLang="es-ES"/>
              <a:pPr>
                <a:defRPr/>
              </a:pPr>
              <a:t>‹Nº›</a:t>
            </a:fld>
            <a:endParaRPr lang="es-ES_tradnl" altLang="es-ES"/>
          </a:p>
        </p:txBody>
      </p:sp>
    </p:spTree>
    <p:extLst>
      <p:ext uri="{BB962C8B-B14F-4D97-AF65-F5344CB8AC3E}">
        <p14:creationId xmlns:p14="http://schemas.microsoft.com/office/powerpoint/2010/main" val="411203082"/>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4"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5" name="Rectangle 6"/>
          <p:cNvSpPr>
            <a:spLocks noGrp="1" noChangeArrowheads="1"/>
          </p:cNvSpPr>
          <p:nvPr>
            <p:ph type="sldNum" sz="quarter" idx="12"/>
          </p:nvPr>
        </p:nvSpPr>
        <p:spPr/>
        <p:txBody>
          <a:bodyPr/>
          <a:lstStyle>
            <a:lvl1pPr>
              <a:defRPr smtClean="0"/>
            </a:lvl1pPr>
          </a:lstStyle>
          <a:p>
            <a:pPr>
              <a:defRPr/>
            </a:pPr>
            <a:fld id="{E8AEC361-64F6-4F7B-99D5-A206C4E219E6}" type="slidenum">
              <a:rPr lang="es-ES_tradnl" altLang="es-ES"/>
              <a:pPr>
                <a:defRPr/>
              </a:pPr>
              <a:t>‹Nº›</a:t>
            </a:fld>
            <a:endParaRPr lang="es-ES_tradnl" altLang="es-ES"/>
          </a:p>
        </p:txBody>
      </p:sp>
    </p:spTree>
    <p:extLst>
      <p:ext uri="{BB962C8B-B14F-4D97-AF65-F5344CB8AC3E}">
        <p14:creationId xmlns:p14="http://schemas.microsoft.com/office/powerpoint/2010/main" val="1166913305"/>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3"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4" name="Rectangle 6"/>
          <p:cNvSpPr>
            <a:spLocks noGrp="1" noChangeArrowheads="1"/>
          </p:cNvSpPr>
          <p:nvPr>
            <p:ph type="sldNum" sz="quarter" idx="12"/>
          </p:nvPr>
        </p:nvSpPr>
        <p:spPr/>
        <p:txBody>
          <a:bodyPr/>
          <a:lstStyle>
            <a:lvl1pPr>
              <a:defRPr smtClean="0"/>
            </a:lvl1pPr>
          </a:lstStyle>
          <a:p>
            <a:pPr>
              <a:defRPr/>
            </a:pPr>
            <a:fld id="{916E6A1B-FC52-4F0A-8F8E-87F49F43CF06}" type="slidenum">
              <a:rPr lang="es-ES_tradnl" altLang="es-ES"/>
              <a:pPr>
                <a:defRPr/>
              </a:pPr>
              <a:t>‹Nº›</a:t>
            </a:fld>
            <a:endParaRPr lang="es-ES_tradnl" altLang="es-ES"/>
          </a:p>
        </p:txBody>
      </p:sp>
    </p:spTree>
    <p:extLst>
      <p:ext uri="{BB962C8B-B14F-4D97-AF65-F5344CB8AC3E}">
        <p14:creationId xmlns:p14="http://schemas.microsoft.com/office/powerpoint/2010/main" val="289179824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7" name="Rectangle 6"/>
          <p:cNvSpPr>
            <a:spLocks noGrp="1" noChangeArrowheads="1"/>
          </p:cNvSpPr>
          <p:nvPr>
            <p:ph type="sldNum" sz="quarter" idx="12"/>
          </p:nvPr>
        </p:nvSpPr>
        <p:spPr/>
        <p:txBody>
          <a:bodyPr/>
          <a:lstStyle>
            <a:lvl1pPr>
              <a:defRPr smtClean="0"/>
            </a:lvl1pPr>
          </a:lstStyle>
          <a:p>
            <a:pPr>
              <a:defRPr/>
            </a:pPr>
            <a:fld id="{FE3BFD23-6CC4-45DC-AF7B-E0196F7FBAFB}" type="slidenum">
              <a:rPr lang="es-ES_tradnl" altLang="es-ES"/>
              <a:pPr>
                <a:defRPr/>
              </a:pPr>
              <a:t>‹Nº›</a:t>
            </a:fld>
            <a:endParaRPr lang="es-ES_tradnl" altLang="es-ES"/>
          </a:p>
        </p:txBody>
      </p:sp>
    </p:spTree>
    <p:extLst>
      <p:ext uri="{BB962C8B-B14F-4D97-AF65-F5344CB8AC3E}">
        <p14:creationId xmlns:p14="http://schemas.microsoft.com/office/powerpoint/2010/main" val="301005609"/>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7" name="Rectangle 6"/>
          <p:cNvSpPr>
            <a:spLocks noGrp="1" noChangeArrowheads="1"/>
          </p:cNvSpPr>
          <p:nvPr>
            <p:ph type="sldNum" sz="quarter" idx="12"/>
          </p:nvPr>
        </p:nvSpPr>
        <p:spPr/>
        <p:txBody>
          <a:bodyPr/>
          <a:lstStyle>
            <a:lvl1pPr>
              <a:defRPr smtClean="0"/>
            </a:lvl1pPr>
          </a:lstStyle>
          <a:p>
            <a:pPr>
              <a:defRPr/>
            </a:pPr>
            <a:fld id="{0D81B16D-DFB5-4A9D-8B1E-7FE9431F308B}" type="slidenum">
              <a:rPr lang="es-ES_tradnl" altLang="es-ES"/>
              <a:pPr>
                <a:defRPr/>
              </a:pPr>
              <a:t>‹Nº›</a:t>
            </a:fld>
            <a:endParaRPr lang="es-ES_tradnl" altLang="es-ES"/>
          </a:p>
        </p:txBody>
      </p:sp>
    </p:spTree>
    <p:extLst>
      <p:ext uri="{BB962C8B-B14F-4D97-AF65-F5344CB8AC3E}">
        <p14:creationId xmlns:p14="http://schemas.microsoft.com/office/powerpoint/2010/main" val="3246674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5AA24108-E608-4CED-A4E5-AF97A11A7F37}"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342577795"/>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6" name="Rectangle 6"/>
          <p:cNvSpPr>
            <a:spLocks noGrp="1" noChangeArrowheads="1"/>
          </p:cNvSpPr>
          <p:nvPr>
            <p:ph type="sldNum" sz="quarter" idx="12"/>
          </p:nvPr>
        </p:nvSpPr>
        <p:spPr/>
        <p:txBody>
          <a:bodyPr/>
          <a:lstStyle>
            <a:lvl1pPr>
              <a:defRPr smtClean="0"/>
            </a:lvl1pPr>
          </a:lstStyle>
          <a:p>
            <a:pPr>
              <a:defRPr/>
            </a:pPr>
            <a:fld id="{EDAA4BB6-D77F-4829-AF50-91C5C9904971}" type="slidenum">
              <a:rPr lang="es-ES_tradnl" altLang="es-ES"/>
              <a:pPr>
                <a:defRPr/>
              </a:pPr>
              <a:t>‹Nº›</a:t>
            </a:fld>
            <a:endParaRPr lang="es-ES_tradnl" altLang="es-ES"/>
          </a:p>
        </p:txBody>
      </p:sp>
    </p:spTree>
    <p:extLst>
      <p:ext uri="{BB962C8B-B14F-4D97-AF65-F5344CB8AC3E}">
        <p14:creationId xmlns:p14="http://schemas.microsoft.com/office/powerpoint/2010/main" val="1104097815"/>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6" name="Rectangle 6"/>
          <p:cNvSpPr>
            <a:spLocks noGrp="1" noChangeArrowheads="1"/>
          </p:cNvSpPr>
          <p:nvPr>
            <p:ph type="sldNum" sz="quarter" idx="12"/>
          </p:nvPr>
        </p:nvSpPr>
        <p:spPr/>
        <p:txBody>
          <a:bodyPr/>
          <a:lstStyle>
            <a:lvl1pPr>
              <a:defRPr smtClean="0"/>
            </a:lvl1pPr>
          </a:lstStyle>
          <a:p>
            <a:pPr>
              <a:defRPr/>
            </a:pPr>
            <a:fld id="{C83595D3-07D4-4DDA-9512-73E1188AE300}" type="slidenum">
              <a:rPr lang="es-ES_tradnl" altLang="es-ES"/>
              <a:pPr>
                <a:defRPr/>
              </a:pPr>
              <a:t>‹Nº›</a:t>
            </a:fld>
            <a:endParaRPr lang="es-ES_tradnl" altLang="es-ES"/>
          </a:p>
        </p:txBody>
      </p:sp>
    </p:spTree>
    <p:extLst>
      <p:ext uri="{BB962C8B-B14F-4D97-AF65-F5344CB8AC3E}">
        <p14:creationId xmlns:p14="http://schemas.microsoft.com/office/powerpoint/2010/main" val="2358101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7A91F2DD-2BA7-4B5A-9F5F-C6D8495108D7}"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68287313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p:txBody>
          <a:bodyPr/>
          <a:lstStyle>
            <a:lvl1pPr>
              <a:defRPr>
                <a:cs typeface="Arial" charset="0"/>
              </a:defRPr>
            </a:lvl1pPr>
          </a:lstStyle>
          <a:p>
            <a:pPr>
              <a:defRPr/>
            </a:pPr>
            <a:fld id="{8EB35BBC-0147-4915-934D-53BF83D3CD54}" type="datetime1">
              <a:rPr lang="es-ES"/>
              <a:pPr>
                <a:defRPr/>
              </a:pPr>
              <a:t>28/03/2020</a:t>
            </a:fld>
            <a:endParaRPr lang="es-ES"/>
          </a:p>
        </p:txBody>
      </p:sp>
      <p:sp>
        <p:nvSpPr>
          <p:cNvPr id="8"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14463931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p:txBody>
          <a:bodyPr/>
          <a:lstStyle>
            <a:lvl1pPr>
              <a:defRPr>
                <a:cs typeface="Arial" charset="0"/>
              </a:defRPr>
            </a:lvl1pPr>
          </a:lstStyle>
          <a:p>
            <a:pPr>
              <a:defRPr/>
            </a:pPr>
            <a:fld id="{DFC28221-8156-4979-ACCB-BD409C88BC98}" type="datetime1">
              <a:rPr lang="es-ES"/>
              <a:pPr>
                <a:defRPr/>
              </a:pPr>
              <a:t>28/03/2020</a:t>
            </a:fld>
            <a:endParaRPr lang="es-E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19168235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charset="0"/>
              </a:defRPr>
            </a:lvl1pPr>
          </a:lstStyle>
          <a:p>
            <a:pPr>
              <a:defRPr/>
            </a:pPr>
            <a:fld id="{452DCB59-2F5A-4C55-856B-79A02517ECB1}" type="datetime1">
              <a:rPr lang="es-ES"/>
              <a:pPr>
                <a:defRPr/>
              </a:pPr>
              <a:t>28/03/2020</a:t>
            </a:fld>
            <a:endParaRPr lang="es-ES"/>
          </a:p>
        </p:txBody>
      </p:sp>
      <p:sp>
        <p:nvSpPr>
          <p:cNvPr id="3"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80498089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4CD438C9-2EFC-46D9-908C-BB517B057E56}"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FFCC3B0-23BE-47CE-90C3-166993C3CA03}" type="slidenum">
              <a:rPr lang="es-ES" altLang="es-ES"/>
              <a:pPr>
                <a:defRPr/>
              </a:pPr>
              <a:t>‹Nº›</a:t>
            </a:fld>
            <a:endParaRPr lang="es-ES" altLang="es-ES"/>
          </a:p>
        </p:txBody>
      </p:sp>
    </p:spTree>
    <p:extLst>
      <p:ext uri="{BB962C8B-B14F-4D97-AF65-F5344CB8AC3E}">
        <p14:creationId xmlns:p14="http://schemas.microsoft.com/office/powerpoint/2010/main" val="539841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F8CEE0E3-12EB-4C67-B10D-90E6EA2A0760}"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82761262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470216D2-24C8-44FF-AA71-553997E5BD68}"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903191997"/>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7F4FCC2B-0A9E-448D-BC73-BAFFB1F20D25}"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4162773006"/>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FF8996C4-8F31-49F7-8A92-8F5235B110C4}"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968776191"/>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FFF037C1-A515-4959-BDFA-FB8F22E73F83}"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94931649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4"/>
          <p:cNvSpPr>
            <a:spLocks noGrp="1" noChangeArrowheads="1"/>
          </p:cNvSpPr>
          <p:nvPr>
            <p:ph type="dt" sz="half" idx="10"/>
          </p:nvPr>
        </p:nvSpPr>
        <p:spPr/>
        <p:txBody>
          <a:bodyPr/>
          <a:lstStyle>
            <a:lvl1pPr>
              <a:defRPr>
                <a:cs typeface="Arial" charset="0"/>
              </a:defRPr>
            </a:lvl1pPr>
          </a:lstStyle>
          <a:p>
            <a:pPr>
              <a:defRPr/>
            </a:pPr>
            <a:fld id="{E02D384E-F28C-41BA-B1A7-69A81F37F5EF}" type="datetime1">
              <a:rPr lang="es-ES"/>
              <a:pPr>
                <a:defRPr/>
              </a:pPr>
              <a:t>28/03/2020</a:t>
            </a:fld>
            <a:endParaRPr lang="es-E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603028697"/>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p:txBody>
          <a:bodyPr/>
          <a:lstStyle>
            <a:lvl1pPr>
              <a:defRPr>
                <a:cs typeface="Arial" charset="0"/>
              </a:defRPr>
            </a:lvl1pPr>
          </a:lstStyle>
          <a:p>
            <a:pPr>
              <a:defRPr/>
            </a:pPr>
            <a:fld id="{BB0D3FAB-5150-4915-BA60-315239A287FA}" type="datetime1">
              <a:rPr lang="es-ES"/>
              <a:pPr>
                <a:defRPr/>
              </a:pPr>
              <a:t>28/03/2020</a:t>
            </a:fld>
            <a:endParaRPr lang="es-ES"/>
          </a:p>
        </p:txBody>
      </p:sp>
      <p:sp>
        <p:nvSpPr>
          <p:cNvPr id="7"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018413866"/>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p:txBody>
          <a:bodyPr/>
          <a:lstStyle>
            <a:lvl1pPr>
              <a:defRPr>
                <a:cs typeface="Arial" charset="0"/>
              </a:defRPr>
            </a:lvl1pPr>
          </a:lstStyle>
          <a:p>
            <a:pPr>
              <a:defRPr/>
            </a:pPr>
            <a:fld id="{8D938CF6-4B4D-4DCC-8C70-64DF73B7C276}" type="datetime1">
              <a:rPr lang="es-ES"/>
              <a:pPr>
                <a:defRPr/>
              </a:pPr>
              <a:t>28/03/2020</a:t>
            </a:fld>
            <a:endParaRPr lang="es-ES"/>
          </a:p>
        </p:txBody>
      </p:sp>
      <p:sp>
        <p:nvSpPr>
          <p:cNvPr id="7"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336021525"/>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00570927-57F0-4E06-B861-9CA8B6C2A828}"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88870259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D406F668-10D7-4485-8D59-9F0C9651575E}"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59362856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C76E555E-50F7-49CC-B025-9A5734B7C5EB}"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A951B84-3409-462A-80E4-48E5C4E0FE35}" type="slidenum">
              <a:rPr lang="es-ES" altLang="es-ES"/>
              <a:pPr>
                <a:defRPr/>
              </a:pPr>
              <a:t>‹Nº›</a:t>
            </a:fld>
            <a:endParaRPr lang="es-ES" altLang="es-ES"/>
          </a:p>
        </p:txBody>
      </p:sp>
    </p:spTree>
    <p:extLst>
      <p:ext uri="{BB962C8B-B14F-4D97-AF65-F5344CB8AC3E}">
        <p14:creationId xmlns:p14="http://schemas.microsoft.com/office/powerpoint/2010/main" val="41786897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5AA24108-E608-4CED-A4E5-AF97A11A7F37}"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970307224"/>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7A91F2DD-2BA7-4B5A-9F5F-C6D8495108D7}"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934450210"/>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p:txBody>
          <a:bodyPr/>
          <a:lstStyle>
            <a:lvl1pPr>
              <a:defRPr>
                <a:cs typeface="Arial" charset="0"/>
              </a:defRPr>
            </a:lvl1pPr>
          </a:lstStyle>
          <a:p>
            <a:pPr>
              <a:defRPr/>
            </a:pPr>
            <a:fld id="{8EB35BBC-0147-4915-934D-53BF83D3CD54}" type="datetime1">
              <a:rPr lang="es-ES"/>
              <a:pPr>
                <a:defRPr/>
              </a:pPr>
              <a:t>28/03/2020</a:t>
            </a:fld>
            <a:endParaRPr lang="es-ES"/>
          </a:p>
        </p:txBody>
      </p:sp>
      <p:sp>
        <p:nvSpPr>
          <p:cNvPr id="8"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796571934"/>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p:txBody>
          <a:bodyPr/>
          <a:lstStyle>
            <a:lvl1pPr>
              <a:defRPr>
                <a:cs typeface="Arial" charset="0"/>
              </a:defRPr>
            </a:lvl1pPr>
          </a:lstStyle>
          <a:p>
            <a:pPr>
              <a:defRPr/>
            </a:pPr>
            <a:fld id="{DFC28221-8156-4979-ACCB-BD409C88BC98}" type="datetime1">
              <a:rPr lang="es-ES"/>
              <a:pPr>
                <a:defRPr/>
              </a:pPr>
              <a:t>28/03/2020</a:t>
            </a:fld>
            <a:endParaRPr lang="es-E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565365619"/>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charset="0"/>
              </a:defRPr>
            </a:lvl1pPr>
          </a:lstStyle>
          <a:p>
            <a:pPr>
              <a:defRPr/>
            </a:pPr>
            <a:fld id="{452DCB59-2F5A-4C55-856B-79A02517ECB1}" type="datetime1">
              <a:rPr lang="es-ES"/>
              <a:pPr>
                <a:defRPr/>
              </a:pPr>
              <a:t>28/03/2020</a:t>
            </a:fld>
            <a:endParaRPr lang="es-ES"/>
          </a:p>
        </p:txBody>
      </p:sp>
      <p:sp>
        <p:nvSpPr>
          <p:cNvPr id="3"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545434909"/>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F8CEE0E3-12EB-4C67-B10D-90E6EA2A0760}"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165022410"/>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470216D2-24C8-44FF-AA71-553997E5BD68}"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493814043"/>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7F4FCC2B-0A9E-448D-BC73-BAFFB1F20D25}"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871033903"/>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FF8996C4-8F31-49F7-8A92-8F5235B110C4}"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236672674"/>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FFF037C1-A515-4959-BDFA-FB8F22E73F83}"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60997291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23265E6C-B262-4EA0-9126-C7E6B5B0412C}" type="datetimeFigureOut">
              <a:rPr lang="es-ES"/>
              <a:pPr>
                <a:defRPr/>
              </a:pPr>
              <a:t>28/03/2020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E8EA1DD4-6CAF-471A-9EDF-C755A9A152C7}" type="slidenum">
              <a:rPr lang="es-ES" altLang="es-ES"/>
              <a:pPr>
                <a:defRPr/>
              </a:pPr>
              <a:t>‹Nº›</a:t>
            </a:fld>
            <a:endParaRPr lang="es-ES" altLang="es-ES"/>
          </a:p>
        </p:txBody>
      </p:sp>
    </p:spTree>
    <p:extLst>
      <p:ext uri="{BB962C8B-B14F-4D97-AF65-F5344CB8AC3E}">
        <p14:creationId xmlns:p14="http://schemas.microsoft.com/office/powerpoint/2010/main" val="28719343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4"/>
          <p:cNvSpPr>
            <a:spLocks noGrp="1" noChangeArrowheads="1"/>
          </p:cNvSpPr>
          <p:nvPr>
            <p:ph type="dt" sz="half" idx="10"/>
          </p:nvPr>
        </p:nvSpPr>
        <p:spPr/>
        <p:txBody>
          <a:bodyPr/>
          <a:lstStyle>
            <a:lvl1pPr>
              <a:defRPr>
                <a:cs typeface="Arial" charset="0"/>
              </a:defRPr>
            </a:lvl1pPr>
          </a:lstStyle>
          <a:p>
            <a:pPr>
              <a:defRPr/>
            </a:pPr>
            <a:fld id="{E02D384E-F28C-41BA-B1A7-69A81F37F5EF}" type="datetime1">
              <a:rPr lang="es-ES"/>
              <a:pPr>
                <a:defRPr/>
              </a:pPr>
              <a:t>28/03/2020</a:t>
            </a:fld>
            <a:endParaRPr lang="es-E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15526202"/>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p:txBody>
          <a:bodyPr/>
          <a:lstStyle>
            <a:lvl1pPr>
              <a:defRPr>
                <a:cs typeface="Arial" charset="0"/>
              </a:defRPr>
            </a:lvl1pPr>
          </a:lstStyle>
          <a:p>
            <a:pPr>
              <a:defRPr/>
            </a:pPr>
            <a:fld id="{BB0D3FAB-5150-4915-BA60-315239A287FA}" type="datetime1">
              <a:rPr lang="es-ES"/>
              <a:pPr>
                <a:defRPr/>
              </a:pPr>
              <a:t>28/03/2020</a:t>
            </a:fld>
            <a:endParaRPr lang="es-ES"/>
          </a:p>
        </p:txBody>
      </p:sp>
      <p:sp>
        <p:nvSpPr>
          <p:cNvPr id="7"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067623223"/>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p:txBody>
          <a:bodyPr/>
          <a:lstStyle>
            <a:lvl1pPr>
              <a:defRPr>
                <a:cs typeface="Arial" charset="0"/>
              </a:defRPr>
            </a:lvl1pPr>
          </a:lstStyle>
          <a:p>
            <a:pPr>
              <a:defRPr/>
            </a:pPr>
            <a:fld id="{8D938CF6-4B4D-4DCC-8C70-64DF73B7C276}" type="datetime1">
              <a:rPr lang="es-ES"/>
              <a:pPr>
                <a:defRPr/>
              </a:pPr>
              <a:t>28/03/2020</a:t>
            </a:fld>
            <a:endParaRPr lang="es-ES"/>
          </a:p>
        </p:txBody>
      </p:sp>
      <p:sp>
        <p:nvSpPr>
          <p:cNvPr id="7"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81481349"/>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00570927-57F0-4E06-B861-9CA8B6C2A828}"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628175176"/>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D406F668-10D7-4485-8D59-9F0C9651575E}"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73910368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5AA24108-E608-4CED-A4E5-AF97A11A7F37}"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33055385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7A91F2DD-2BA7-4B5A-9F5F-C6D8495108D7}"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84626492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p:txBody>
          <a:bodyPr/>
          <a:lstStyle>
            <a:lvl1pPr>
              <a:defRPr>
                <a:cs typeface="Arial" charset="0"/>
              </a:defRPr>
            </a:lvl1pPr>
          </a:lstStyle>
          <a:p>
            <a:pPr>
              <a:defRPr/>
            </a:pPr>
            <a:fld id="{8EB35BBC-0147-4915-934D-53BF83D3CD54}" type="datetime1">
              <a:rPr lang="es-ES"/>
              <a:pPr>
                <a:defRPr/>
              </a:pPr>
              <a:t>28/03/2020</a:t>
            </a:fld>
            <a:endParaRPr lang="es-ES"/>
          </a:p>
        </p:txBody>
      </p:sp>
      <p:sp>
        <p:nvSpPr>
          <p:cNvPr id="8"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274910348"/>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p:txBody>
          <a:bodyPr/>
          <a:lstStyle>
            <a:lvl1pPr>
              <a:defRPr>
                <a:cs typeface="Arial" charset="0"/>
              </a:defRPr>
            </a:lvl1pPr>
          </a:lstStyle>
          <a:p>
            <a:pPr>
              <a:defRPr/>
            </a:pPr>
            <a:fld id="{DFC28221-8156-4979-ACCB-BD409C88BC98}" type="datetime1">
              <a:rPr lang="es-ES"/>
              <a:pPr>
                <a:defRPr/>
              </a:pPr>
              <a:t>28/03/2020</a:t>
            </a:fld>
            <a:endParaRPr lang="es-E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4040124221"/>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charset="0"/>
              </a:defRPr>
            </a:lvl1pPr>
          </a:lstStyle>
          <a:p>
            <a:pPr>
              <a:defRPr/>
            </a:pPr>
            <a:fld id="{452DCB59-2F5A-4C55-856B-79A02517ECB1}" type="datetime1">
              <a:rPr lang="es-ES"/>
              <a:pPr>
                <a:defRPr/>
              </a:pPr>
              <a:t>28/03/2020</a:t>
            </a:fld>
            <a:endParaRPr lang="es-ES"/>
          </a:p>
        </p:txBody>
      </p:sp>
      <p:sp>
        <p:nvSpPr>
          <p:cNvPr id="3"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40445547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990FDBC6-BE9A-43EB-A0A3-9578A13528EC}" type="datetimeFigureOut">
              <a:rPr lang="es-ES"/>
              <a:pPr>
                <a:defRPr/>
              </a:pPr>
              <a:t>28/03/2020</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BEDC2014-368E-492B-BEFB-81078DAF5635}" type="slidenum">
              <a:rPr lang="es-ES" altLang="es-ES"/>
              <a:pPr>
                <a:defRPr/>
              </a:pPr>
              <a:t>‹Nº›</a:t>
            </a:fld>
            <a:endParaRPr lang="es-ES" altLang="es-ES"/>
          </a:p>
        </p:txBody>
      </p:sp>
    </p:spTree>
    <p:extLst>
      <p:ext uri="{BB962C8B-B14F-4D97-AF65-F5344CB8AC3E}">
        <p14:creationId xmlns:p14="http://schemas.microsoft.com/office/powerpoint/2010/main" val="187357063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F8CEE0E3-12EB-4C67-B10D-90E6EA2A0760}"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434152022"/>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470216D2-24C8-44FF-AA71-553997E5BD68}"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193588398"/>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7F4FCC2B-0A9E-448D-BC73-BAFFB1F20D25}"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708869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FF8996C4-8F31-49F7-8A92-8F5235B110C4}"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693160463"/>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FFF037C1-A515-4959-BDFA-FB8F22E73F83}"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815933135"/>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4"/>
          <p:cNvSpPr>
            <a:spLocks noGrp="1" noChangeArrowheads="1"/>
          </p:cNvSpPr>
          <p:nvPr>
            <p:ph type="dt" sz="half" idx="10"/>
          </p:nvPr>
        </p:nvSpPr>
        <p:spPr/>
        <p:txBody>
          <a:bodyPr/>
          <a:lstStyle>
            <a:lvl1pPr>
              <a:defRPr>
                <a:cs typeface="Arial" charset="0"/>
              </a:defRPr>
            </a:lvl1pPr>
          </a:lstStyle>
          <a:p>
            <a:pPr>
              <a:defRPr/>
            </a:pPr>
            <a:fld id="{E02D384E-F28C-41BA-B1A7-69A81F37F5EF}" type="datetime1">
              <a:rPr lang="es-ES"/>
              <a:pPr>
                <a:defRPr/>
              </a:pPr>
              <a:t>28/03/2020</a:t>
            </a:fld>
            <a:endParaRPr lang="es-E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593920047"/>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p:txBody>
          <a:bodyPr/>
          <a:lstStyle>
            <a:lvl1pPr>
              <a:defRPr>
                <a:cs typeface="Arial" charset="0"/>
              </a:defRPr>
            </a:lvl1pPr>
          </a:lstStyle>
          <a:p>
            <a:pPr>
              <a:defRPr/>
            </a:pPr>
            <a:fld id="{BB0D3FAB-5150-4915-BA60-315239A287FA}" type="datetime1">
              <a:rPr lang="es-ES"/>
              <a:pPr>
                <a:defRPr/>
              </a:pPr>
              <a:t>28/03/2020</a:t>
            </a:fld>
            <a:endParaRPr lang="es-ES"/>
          </a:p>
        </p:txBody>
      </p:sp>
      <p:sp>
        <p:nvSpPr>
          <p:cNvPr id="7"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560163123"/>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p:txBody>
          <a:bodyPr/>
          <a:lstStyle>
            <a:lvl1pPr>
              <a:defRPr>
                <a:cs typeface="Arial" charset="0"/>
              </a:defRPr>
            </a:lvl1pPr>
          </a:lstStyle>
          <a:p>
            <a:pPr>
              <a:defRPr/>
            </a:pPr>
            <a:fld id="{8D938CF6-4B4D-4DCC-8C70-64DF73B7C276}" type="datetime1">
              <a:rPr lang="es-ES"/>
              <a:pPr>
                <a:defRPr/>
              </a:pPr>
              <a:t>28/03/2020</a:t>
            </a:fld>
            <a:endParaRPr lang="es-ES"/>
          </a:p>
        </p:txBody>
      </p:sp>
      <p:sp>
        <p:nvSpPr>
          <p:cNvPr id="7"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41911442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00570927-57F0-4E06-B861-9CA8B6C2A828}"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4058407474"/>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D406F668-10D7-4485-8D59-9F0C9651575E}"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7265952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65935B5A-4EE0-44DB-88B7-E8B28017A4C5}" type="datetimeFigureOut">
              <a:rPr lang="es-ES"/>
              <a:pPr>
                <a:defRPr/>
              </a:pPr>
              <a:t>28/03/2020</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AFBB7F8F-1A63-446E-ADA0-7D93754285E5}" type="slidenum">
              <a:rPr lang="es-ES" altLang="es-ES"/>
              <a:pPr>
                <a:defRPr/>
              </a:pPr>
              <a:t>‹Nº›</a:t>
            </a:fld>
            <a:endParaRPr lang="es-ES" altLang="es-ES"/>
          </a:p>
        </p:txBody>
      </p:sp>
    </p:spTree>
    <p:extLst>
      <p:ext uri="{BB962C8B-B14F-4D97-AF65-F5344CB8AC3E}">
        <p14:creationId xmlns:p14="http://schemas.microsoft.com/office/powerpoint/2010/main" val="238048134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5AA24108-E608-4CED-A4E5-AF97A11A7F37}"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668243174"/>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7A91F2DD-2BA7-4B5A-9F5F-C6D8495108D7}"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280278792"/>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p:txBody>
          <a:bodyPr/>
          <a:lstStyle>
            <a:lvl1pPr>
              <a:defRPr>
                <a:cs typeface="Arial" charset="0"/>
              </a:defRPr>
            </a:lvl1pPr>
          </a:lstStyle>
          <a:p>
            <a:pPr>
              <a:defRPr/>
            </a:pPr>
            <a:fld id="{8EB35BBC-0147-4915-934D-53BF83D3CD54}" type="datetime1">
              <a:rPr lang="es-ES"/>
              <a:pPr>
                <a:defRPr/>
              </a:pPr>
              <a:t>28/03/2020</a:t>
            </a:fld>
            <a:endParaRPr lang="es-ES"/>
          </a:p>
        </p:txBody>
      </p:sp>
      <p:sp>
        <p:nvSpPr>
          <p:cNvPr id="8"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433334938"/>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p:txBody>
          <a:bodyPr/>
          <a:lstStyle>
            <a:lvl1pPr>
              <a:defRPr>
                <a:cs typeface="Arial" charset="0"/>
              </a:defRPr>
            </a:lvl1pPr>
          </a:lstStyle>
          <a:p>
            <a:pPr>
              <a:defRPr/>
            </a:pPr>
            <a:fld id="{DFC28221-8156-4979-ACCB-BD409C88BC98}" type="datetime1">
              <a:rPr lang="es-ES"/>
              <a:pPr>
                <a:defRPr/>
              </a:pPr>
              <a:t>28/03/2020</a:t>
            </a:fld>
            <a:endParaRPr lang="es-E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895595414"/>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charset="0"/>
              </a:defRPr>
            </a:lvl1pPr>
          </a:lstStyle>
          <a:p>
            <a:pPr>
              <a:defRPr/>
            </a:pPr>
            <a:fld id="{452DCB59-2F5A-4C55-856B-79A02517ECB1}" type="datetime1">
              <a:rPr lang="es-ES"/>
              <a:pPr>
                <a:defRPr/>
              </a:pPr>
              <a:t>28/03/2020</a:t>
            </a:fld>
            <a:endParaRPr lang="es-ES"/>
          </a:p>
        </p:txBody>
      </p:sp>
      <p:sp>
        <p:nvSpPr>
          <p:cNvPr id="3"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042284728"/>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F8CEE0E3-12EB-4C67-B10D-90E6EA2A0760}"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4024377869"/>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470216D2-24C8-44FF-AA71-553997E5BD68}"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404419145"/>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7F4FCC2B-0A9E-448D-BC73-BAFFB1F20D25}"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4223310714"/>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FF8996C4-8F31-49F7-8A92-8F5235B110C4}"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91558444"/>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FFF037C1-A515-4959-BDFA-FB8F22E73F83}"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38686175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E1493DAC-5AF1-47B9-9986-31B1DA9AE8BA}" type="datetimeFigureOut">
              <a:rPr lang="es-ES"/>
              <a:pPr>
                <a:defRPr/>
              </a:pPr>
              <a:t>28/03/2020</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A82ECF6A-BE98-4633-8AB7-9787B7CB655F}" type="slidenum">
              <a:rPr lang="es-ES" altLang="es-ES"/>
              <a:pPr>
                <a:defRPr/>
              </a:pPr>
              <a:t>‹Nº›</a:t>
            </a:fld>
            <a:endParaRPr lang="es-ES" altLang="es-ES"/>
          </a:p>
        </p:txBody>
      </p:sp>
    </p:spTree>
    <p:extLst>
      <p:ext uri="{BB962C8B-B14F-4D97-AF65-F5344CB8AC3E}">
        <p14:creationId xmlns:p14="http://schemas.microsoft.com/office/powerpoint/2010/main" val="253286888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4"/>
          <p:cNvSpPr>
            <a:spLocks noGrp="1" noChangeArrowheads="1"/>
          </p:cNvSpPr>
          <p:nvPr>
            <p:ph type="dt" sz="half" idx="10"/>
          </p:nvPr>
        </p:nvSpPr>
        <p:spPr/>
        <p:txBody>
          <a:bodyPr/>
          <a:lstStyle>
            <a:lvl1pPr>
              <a:defRPr>
                <a:cs typeface="Arial" charset="0"/>
              </a:defRPr>
            </a:lvl1pPr>
          </a:lstStyle>
          <a:p>
            <a:pPr>
              <a:defRPr/>
            </a:pPr>
            <a:fld id="{E02D384E-F28C-41BA-B1A7-69A81F37F5EF}" type="datetime1">
              <a:rPr lang="es-ES"/>
              <a:pPr>
                <a:defRPr/>
              </a:pPr>
              <a:t>28/03/2020</a:t>
            </a:fld>
            <a:endParaRPr lang="es-E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26947832"/>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p:txBody>
          <a:bodyPr/>
          <a:lstStyle>
            <a:lvl1pPr>
              <a:defRPr>
                <a:cs typeface="Arial" charset="0"/>
              </a:defRPr>
            </a:lvl1pPr>
          </a:lstStyle>
          <a:p>
            <a:pPr>
              <a:defRPr/>
            </a:pPr>
            <a:fld id="{BB0D3FAB-5150-4915-BA60-315239A287FA}" type="datetime1">
              <a:rPr lang="es-ES"/>
              <a:pPr>
                <a:defRPr/>
              </a:pPr>
              <a:t>28/03/2020</a:t>
            </a:fld>
            <a:endParaRPr lang="es-ES"/>
          </a:p>
        </p:txBody>
      </p:sp>
      <p:sp>
        <p:nvSpPr>
          <p:cNvPr id="7"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644757542"/>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p:txBody>
          <a:bodyPr/>
          <a:lstStyle>
            <a:lvl1pPr>
              <a:defRPr>
                <a:cs typeface="Arial" charset="0"/>
              </a:defRPr>
            </a:lvl1pPr>
          </a:lstStyle>
          <a:p>
            <a:pPr>
              <a:defRPr/>
            </a:pPr>
            <a:fld id="{8D938CF6-4B4D-4DCC-8C70-64DF73B7C276}" type="datetime1">
              <a:rPr lang="es-ES"/>
              <a:pPr>
                <a:defRPr/>
              </a:pPr>
              <a:t>28/03/2020</a:t>
            </a:fld>
            <a:endParaRPr lang="es-ES"/>
          </a:p>
        </p:txBody>
      </p:sp>
      <p:sp>
        <p:nvSpPr>
          <p:cNvPr id="7"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35444382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00570927-57F0-4E06-B861-9CA8B6C2A828}"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059679104"/>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D406F668-10D7-4485-8D59-9F0C9651575E}"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825449721"/>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5AA24108-E608-4CED-A4E5-AF97A11A7F37}"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939678101"/>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7A91F2DD-2BA7-4B5A-9F5F-C6D8495108D7}"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973819419"/>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p:txBody>
          <a:bodyPr/>
          <a:lstStyle>
            <a:lvl1pPr>
              <a:defRPr>
                <a:cs typeface="Arial" charset="0"/>
              </a:defRPr>
            </a:lvl1pPr>
          </a:lstStyle>
          <a:p>
            <a:pPr>
              <a:defRPr/>
            </a:pPr>
            <a:fld id="{8EB35BBC-0147-4915-934D-53BF83D3CD54}" type="datetime1">
              <a:rPr lang="es-ES"/>
              <a:pPr>
                <a:defRPr/>
              </a:pPr>
              <a:t>28/03/2020</a:t>
            </a:fld>
            <a:endParaRPr lang="es-ES"/>
          </a:p>
        </p:txBody>
      </p:sp>
      <p:sp>
        <p:nvSpPr>
          <p:cNvPr id="8"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642406987"/>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p:txBody>
          <a:bodyPr/>
          <a:lstStyle>
            <a:lvl1pPr>
              <a:defRPr>
                <a:cs typeface="Arial" charset="0"/>
              </a:defRPr>
            </a:lvl1pPr>
          </a:lstStyle>
          <a:p>
            <a:pPr>
              <a:defRPr/>
            </a:pPr>
            <a:fld id="{DFC28221-8156-4979-ACCB-BD409C88BC98}" type="datetime1">
              <a:rPr lang="es-ES"/>
              <a:pPr>
                <a:defRPr/>
              </a:pPr>
              <a:t>28/03/2020</a:t>
            </a:fld>
            <a:endParaRPr lang="es-E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000497039"/>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charset="0"/>
              </a:defRPr>
            </a:lvl1pPr>
          </a:lstStyle>
          <a:p>
            <a:pPr>
              <a:defRPr/>
            </a:pPr>
            <a:fld id="{452DCB59-2F5A-4C55-856B-79A02517ECB1}" type="datetime1">
              <a:rPr lang="es-ES"/>
              <a:pPr>
                <a:defRPr/>
              </a:pPr>
              <a:t>28/03/2020</a:t>
            </a:fld>
            <a:endParaRPr lang="es-ES"/>
          </a:p>
        </p:txBody>
      </p:sp>
      <p:sp>
        <p:nvSpPr>
          <p:cNvPr id="3"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1922615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513F958-DA19-4587-A376-CB7A4E8A1F8B}" type="datetimeFigureOut">
              <a:rPr lang="es-ES"/>
              <a:pPr>
                <a:defRPr/>
              </a:pPr>
              <a:t>28/03/2020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3BD924A7-48E6-44DC-BE96-7C0E9721A71C}" type="slidenum">
              <a:rPr lang="es-ES" altLang="es-ES"/>
              <a:pPr>
                <a:defRPr/>
              </a:pPr>
              <a:t>‹Nº›</a:t>
            </a:fld>
            <a:endParaRPr lang="es-ES" altLang="es-ES"/>
          </a:p>
        </p:txBody>
      </p:sp>
    </p:spTree>
    <p:extLst>
      <p:ext uri="{BB962C8B-B14F-4D97-AF65-F5344CB8AC3E}">
        <p14:creationId xmlns:p14="http://schemas.microsoft.com/office/powerpoint/2010/main" val="41678808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F8CEE0E3-12EB-4C67-B10D-90E6EA2A0760}"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450269832"/>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470216D2-24C8-44FF-AA71-553997E5BD68}"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28266451"/>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7F4FCC2B-0A9E-448D-BC73-BAFFB1F20D25}"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363943146"/>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FF8996C4-8F31-49F7-8A92-8F5235B110C4}"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974421387"/>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FFF037C1-A515-4959-BDFA-FB8F22E73F83}"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671118976"/>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4"/>
          <p:cNvSpPr>
            <a:spLocks noGrp="1" noChangeArrowheads="1"/>
          </p:cNvSpPr>
          <p:nvPr>
            <p:ph type="dt" sz="half" idx="10"/>
          </p:nvPr>
        </p:nvSpPr>
        <p:spPr/>
        <p:txBody>
          <a:bodyPr/>
          <a:lstStyle>
            <a:lvl1pPr>
              <a:defRPr>
                <a:cs typeface="Arial" charset="0"/>
              </a:defRPr>
            </a:lvl1pPr>
          </a:lstStyle>
          <a:p>
            <a:pPr>
              <a:defRPr/>
            </a:pPr>
            <a:fld id="{E02D384E-F28C-41BA-B1A7-69A81F37F5EF}" type="datetime1">
              <a:rPr lang="es-ES"/>
              <a:pPr>
                <a:defRPr/>
              </a:pPr>
              <a:t>28/03/2020</a:t>
            </a:fld>
            <a:endParaRPr lang="es-E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333352496"/>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p:txBody>
          <a:bodyPr/>
          <a:lstStyle>
            <a:lvl1pPr>
              <a:defRPr>
                <a:cs typeface="Arial" charset="0"/>
              </a:defRPr>
            </a:lvl1pPr>
          </a:lstStyle>
          <a:p>
            <a:pPr>
              <a:defRPr/>
            </a:pPr>
            <a:fld id="{BB0D3FAB-5150-4915-BA60-315239A287FA}" type="datetime1">
              <a:rPr lang="es-ES"/>
              <a:pPr>
                <a:defRPr/>
              </a:pPr>
              <a:t>28/03/2020</a:t>
            </a:fld>
            <a:endParaRPr lang="es-ES"/>
          </a:p>
        </p:txBody>
      </p:sp>
      <p:sp>
        <p:nvSpPr>
          <p:cNvPr id="7"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240705956"/>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p:txBody>
          <a:bodyPr/>
          <a:lstStyle>
            <a:lvl1pPr>
              <a:defRPr>
                <a:cs typeface="Arial" charset="0"/>
              </a:defRPr>
            </a:lvl1pPr>
          </a:lstStyle>
          <a:p>
            <a:pPr>
              <a:defRPr/>
            </a:pPr>
            <a:fld id="{8D938CF6-4B4D-4DCC-8C70-64DF73B7C276}" type="datetime1">
              <a:rPr lang="es-ES"/>
              <a:pPr>
                <a:defRPr/>
              </a:pPr>
              <a:t>28/03/2020</a:t>
            </a:fld>
            <a:endParaRPr lang="es-ES"/>
          </a:p>
        </p:txBody>
      </p:sp>
      <p:sp>
        <p:nvSpPr>
          <p:cNvPr id="7"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498056075"/>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00570927-57F0-4E06-B861-9CA8B6C2A828}"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09291254"/>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D406F668-10D7-4485-8D59-9F0C9651575E}"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24860564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42EED29D-ACF1-44A1-9AE8-2B6E25185902}" type="datetimeFigureOut">
              <a:rPr lang="es-ES"/>
              <a:pPr>
                <a:defRPr/>
              </a:pPr>
              <a:t>28/03/2020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36C3595F-618A-4EB6-9F95-3DEBE4538D0A}" type="slidenum">
              <a:rPr lang="es-ES" altLang="es-ES"/>
              <a:pPr>
                <a:defRPr/>
              </a:pPr>
              <a:t>‹Nº›</a:t>
            </a:fld>
            <a:endParaRPr lang="es-ES" altLang="es-ES"/>
          </a:p>
        </p:txBody>
      </p:sp>
    </p:spTree>
    <p:extLst>
      <p:ext uri="{BB962C8B-B14F-4D97-AF65-F5344CB8AC3E}">
        <p14:creationId xmlns:p14="http://schemas.microsoft.com/office/powerpoint/2010/main" val="206656699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5AA24108-E608-4CED-A4E5-AF97A11A7F37}"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845997538"/>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7A91F2DD-2BA7-4B5A-9F5F-C6D8495108D7}"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507436316"/>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p:txBody>
          <a:bodyPr/>
          <a:lstStyle>
            <a:lvl1pPr>
              <a:defRPr>
                <a:cs typeface="Arial" charset="0"/>
              </a:defRPr>
            </a:lvl1pPr>
          </a:lstStyle>
          <a:p>
            <a:pPr>
              <a:defRPr/>
            </a:pPr>
            <a:fld id="{8EB35BBC-0147-4915-934D-53BF83D3CD54}" type="datetime1">
              <a:rPr lang="es-ES"/>
              <a:pPr>
                <a:defRPr/>
              </a:pPr>
              <a:t>28/03/2020</a:t>
            </a:fld>
            <a:endParaRPr lang="es-ES"/>
          </a:p>
        </p:txBody>
      </p:sp>
      <p:sp>
        <p:nvSpPr>
          <p:cNvPr id="8"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853644346"/>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p:txBody>
          <a:bodyPr/>
          <a:lstStyle>
            <a:lvl1pPr>
              <a:defRPr>
                <a:cs typeface="Arial" charset="0"/>
              </a:defRPr>
            </a:lvl1pPr>
          </a:lstStyle>
          <a:p>
            <a:pPr>
              <a:defRPr/>
            </a:pPr>
            <a:fld id="{DFC28221-8156-4979-ACCB-BD409C88BC98}" type="datetime1">
              <a:rPr lang="es-ES"/>
              <a:pPr>
                <a:defRPr/>
              </a:pPr>
              <a:t>28/03/2020</a:t>
            </a:fld>
            <a:endParaRPr lang="es-E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479264680"/>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charset="0"/>
              </a:defRPr>
            </a:lvl1pPr>
          </a:lstStyle>
          <a:p>
            <a:pPr>
              <a:defRPr/>
            </a:pPr>
            <a:fld id="{452DCB59-2F5A-4C55-856B-79A02517ECB1}" type="datetime1">
              <a:rPr lang="es-ES"/>
              <a:pPr>
                <a:defRPr/>
              </a:pPr>
              <a:t>28/03/2020</a:t>
            </a:fld>
            <a:endParaRPr lang="es-ES"/>
          </a:p>
        </p:txBody>
      </p:sp>
      <p:sp>
        <p:nvSpPr>
          <p:cNvPr id="3"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2423244849"/>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F8CEE0E3-12EB-4C67-B10D-90E6EA2A0760}"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979668363"/>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470216D2-24C8-44FF-AA71-553997E5BD68}"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545132153"/>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7F4FCC2B-0A9E-448D-BC73-BAFFB1F20D25}"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762046278"/>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charset="0"/>
              </a:defRPr>
            </a:lvl1pPr>
          </a:lstStyle>
          <a:p>
            <a:pPr>
              <a:defRPr/>
            </a:pPr>
            <a:fld id="{FF8996C4-8F31-49F7-8A92-8F5235B110C4}" type="datetime1">
              <a:rPr lang="es-ES"/>
              <a:pPr>
                <a:defRPr/>
              </a:pPr>
              <a:t>28/03/2020</a:t>
            </a:fld>
            <a:endParaRPr lang="es-E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1586517864"/>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charset="0"/>
              </a:defRPr>
            </a:lvl1pPr>
          </a:lstStyle>
          <a:p>
            <a:pPr>
              <a:defRPr/>
            </a:pPr>
            <a:fld id="{FFF037C1-A515-4959-BDFA-FB8F22E73F83}" type="datetime1">
              <a:rPr lang="es-ES"/>
              <a:pPr>
                <a:defRPr/>
              </a:pPr>
              <a:t>28/03/2020</a:t>
            </a:fld>
            <a:endParaRPr lang="es-E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s-ES"/>
          </a:p>
        </p:txBody>
      </p:sp>
    </p:spTree>
    <p:extLst>
      <p:ext uri="{BB962C8B-B14F-4D97-AF65-F5344CB8AC3E}">
        <p14:creationId xmlns:p14="http://schemas.microsoft.com/office/powerpoint/2010/main" val="333887212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37.xml"/><Relationship Id="rId3" Type="http://schemas.openxmlformats.org/officeDocument/2006/relationships/slideLayout" Target="../slideLayouts/slideLayout132.xml"/><Relationship Id="rId7" Type="http://schemas.openxmlformats.org/officeDocument/2006/relationships/slideLayout" Target="../slideLayouts/slideLayout136.xml"/><Relationship Id="rId12" Type="http://schemas.openxmlformats.org/officeDocument/2006/relationships/theme" Target="../theme/theme10.xml"/><Relationship Id="rId2" Type="http://schemas.openxmlformats.org/officeDocument/2006/relationships/slideLayout" Target="../slideLayouts/slideLayout131.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5" Type="http://schemas.openxmlformats.org/officeDocument/2006/relationships/slideLayout" Target="../slideLayouts/slideLayout134.xml"/><Relationship Id="rId10" Type="http://schemas.openxmlformats.org/officeDocument/2006/relationships/slideLayout" Target="../slideLayouts/slideLayout139.xml"/><Relationship Id="rId4" Type="http://schemas.openxmlformats.org/officeDocument/2006/relationships/slideLayout" Target="../slideLayouts/slideLayout133.xml"/><Relationship Id="rId9" Type="http://schemas.openxmlformats.org/officeDocument/2006/relationships/slideLayout" Target="../slideLayouts/slideLayout13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48.xml"/><Relationship Id="rId3" Type="http://schemas.openxmlformats.org/officeDocument/2006/relationships/slideLayout" Target="../slideLayouts/slideLayout143.xml"/><Relationship Id="rId7" Type="http://schemas.openxmlformats.org/officeDocument/2006/relationships/slideLayout" Target="../slideLayouts/slideLayout147.xml"/><Relationship Id="rId12" Type="http://schemas.openxmlformats.org/officeDocument/2006/relationships/theme" Target="../theme/theme11.xml"/><Relationship Id="rId2" Type="http://schemas.openxmlformats.org/officeDocument/2006/relationships/slideLayout" Target="../slideLayouts/slideLayout142.xml"/><Relationship Id="rId1" Type="http://schemas.openxmlformats.org/officeDocument/2006/relationships/slideLayout" Target="../slideLayouts/slideLayout141.xml"/><Relationship Id="rId6" Type="http://schemas.openxmlformats.org/officeDocument/2006/relationships/slideLayout" Target="../slideLayouts/slideLayout146.xml"/><Relationship Id="rId11" Type="http://schemas.openxmlformats.org/officeDocument/2006/relationships/slideLayout" Target="../slideLayouts/slideLayout151.xml"/><Relationship Id="rId5" Type="http://schemas.openxmlformats.org/officeDocument/2006/relationships/slideLayout" Target="../slideLayouts/slideLayout145.xml"/><Relationship Id="rId10" Type="http://schemas.openxmlformats.org/officeDocument/2006/relationships/slideLayout" Target="../slideLayouts/slideLayout150.xml"/><Relationship Id="rId4" Type="http://schemas.openxmlformats.org/officeDocument/2006/relationships/slideLayout" Target="../slideLayouts/slideLayout144.xml"/><Relationship Id="rId9" Type="http://schemas.openxmlformats.org/officeDocument/2006/relationships/slideLayout" Target="../slideLayouts/slideLayout14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6" Type="http://schemas.openxmlformats.org/officeDocument/2006/relationships/theme" Target="../theme/theme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6" Type="http://schemas.openxmlformats.org/officeDocument/2006/relationships/theme" Target="../theme/theme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6" Type="http://schemas.openxmlformats.org/officeDocument/2006/relationships/theme" Target="../theme/theme5.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slideLayout" Target="../slideLayouts/slideLayout7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slideLayout" Target="../slideLayouts/slideLayout7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slideLayout" Target="../slideLayouts/slideLayout85.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6" Type="http://schemas.openxmlformats.org/officeDocument/2006/relationships/theme" Target="../theme/theme6.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5" Type="http://schemas.openxmlformats.org/officeDocument/2006/relationships/slideLayout" Target="../slideLayouts/slideLayout8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slideLayout" Target="../slideLayouts/slideLayout8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slideLayout" Target="../slideLayouts/slideLayout100.xml"/><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slideLayout" Target="../slideLayouts/slideLayout99.xml"/><Relationship Id="rId2" Type="http://schemas.openxmlformats.org/officeDocument/2006/relationships/slideLayout" Target="../slideLayouts/slideLayout89.xml"/><Relationship Id="rId16" Type="http://schemas.openxmlformats.org/officeDocument/2006/relationships/theme" Target="../theme/theme7.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5" Type="http://schemas.openxmlformats.org/officeDocument/2006/relationships/slideLayout" Target="../slideLayouts/slideLayout10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 Id="rId14" Type="http://schemas.openxmlformats.org/officeDocument/2006/relationships/slideLayout" Target="../slideLayouts/slideLayout10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slideLayout" Target="../slideLayouts/slideLayout115.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slideLayout" Target="../slideLayouts/slideLayout114.xml"/><Relationship Id="rId2" Type="http://schemas.openxmlformats.org/officeDocument/2006/relationships/slideLayout" Target="../slideLayouts/slideLayout104.xml"/><Relationship Id="rId16" Type="http://schemas.openxmlformats.org/officeDocument/2006/relationships/theme" Target="../theme/theme8.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5" Type="http://schemas.openxmlformats.org/officeDocument/2006/relationships/slideLayout" Target="../slideLayouts/slideLayout117.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 Id="rId14" Type="http://schemas.openxmlformats.org/officeDocument/2006/relationships/slideLayout" Target="../slideLayouts/slideLayout11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25.xml"/><Relationship Id="rId13" Type="http://schemas.openxmlformats.org/officeDocument/2006/relationships/theme" Target="../theme/theme9.xml"/><Relationship Id="rId3" Type="http://schemas.openxmlformats.org/officeDocument/2006/relationships/slideLayout" Target="../slideLayouts/slideLayout120.xml"/><Relationship Id="rId7" Type="http://schemas.openxmlformats.org/officeDocument/2006/relationships/slideLayout" Target="../slideLayouts/slideLayout124.xml"/><Relationship Id="rId12" Type="http://schemas.openxmlformats.org/officeDocument/2006/relationships/slideLayout" Target="../slideLayouts/slideLayout129.xml"/><Relationship Id="rId2" Type="http://schemas.openxmlformats.org/officeDocument/2006/relationships/slideLayout" Target="../slideLayouts/slideLayout119.xml"/><Relationship Id="rId1" Type="http://schemas.openxmlformats.org/officeDocument/2006/relationships/slideLayout" Target="../slideLayouts/slideLayout118.xml"/><Relationship Id="rId6" Type="http://schemas.openxmlformats.org/officeDocument/2006/relationships/slideLayout" Target="../slideLayouts/slideLayout123.xml"/><Relationship Id="rId11" Type="http://schemas.openxmlformats.org/officeDocument/2006/relationships/slideLayout" Target="../slideLayouts/slideLayout128.xml"/><Relationship Id="rId5" Type="http://schemas.openxmlformats.org/officeDocument/2006/relationships/slideLayout" Target="../slideLayouts/slideLayout122.xml"/><Relationship Id="rId10" Type="http://schemas.openxmlformats.org/officeDocument/2006/relationships/slideLayout" Target="../slideLayouts/slideLayout127.xml"/><Relationship Id="rId4" Type="http://schemas.openxmlformats.org/officeDocument/2006/relationships/slideLayout" Target="../slideLayouts/slideLayout121.xml"/><Relationship Id="rId9" Type="http://schemas.openxmlformats.org/officeDocument/2006/relationships/slideLayout" Target="../slideLayouts/slideLayout1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24779DE-E8D5-4552-81BC-9314FBE2F75A}" type="datetimeFigureOut">
              <a:rPr lang="es-ES"/>
              <a:pPr>
                <a:defRPr/>
              </a:pPr>
              <a:t>28/03/2020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4130F8DF-3657-4B23-A287-4C9D5A53FE95}" type="slidenum">
              <a:rPr lang="es-ES" altLang="es-ES"/>
              <a:pPr>
                <a:defRPr/>
              </a:pPr>
              <a:t>‹Nº›</a:t>
            </a:fld>
            <a:endParaRPr lang="es-ES" altLang="es-ES"/>
          </a:p>
        </p:txBody>
      </p:sp>
    </p:spTree>
  </p:cSld>
  <p:clrMap bg1="lt1" tx1="dk1" bg2="lt2" tx2="dk2" accent1="accent1" accent2="accent2" accent3="accent3" accent4="accent4" accent5="accent5" accent6="accent6" hlink="hlink" folHlink="folHlink"/>
  <p:sldLayoutIdLst>
    <p:sldLayoutId id="2147485874" r:id="rId1"/>
    <p:sldLayoutId id="2147485875" r:id="rId2"/>
    <p:sldLayoutId id="2147485876" r:id="rId3"/>
    <p:sldLayoutId id="2147485877" r:id="rId4"/>
    <p:sldLayoutId id="2147485878" r:id="rId5"/>
    <p:sldLayoutId id="2147485879" r:id="rId6"/>
    <p:sldLayoutId id="2147485880" r:id="rId7"/>
    <p:sldLayoutId id="2147485881" r:id="rId8"/>
    <p:sldLayoutId id="2147485882" r:id="rId9"/>
    <p:sldLayoutId id="2147485883" r:id="rId10"/>
    <p:sldLayoutId id="2147485884" r:id="rId11"/>
    <p:sldLayoutId id="214748589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001B70"/>
        </a:solidFill>
        <a:effectLst/>
      </p:bgPr>
    </p:bg>
    <p:spTree>
      <p:nvGrpSpPr>
        <p:cNvPr id="1" name=""/>
        <p:cNvGrpSpPr/>
        <p:nvPr/>
      </p:nvGrpSpPr>
      <p:grpSpPr>
        <a:xfrm>
          <a:off x="0" y="0"/>
          <a:ext cx="0" cy="0"/>
          <a:chOff x="0" y="0"/>
          <a:chExt cx="0" cy="0"/>
        </a:xfrm>
      </p:grpSpPr>
      <p:sp>
        <p:nvSpPr>
          <p:cNvPr id="10242"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p>
        </p:txBody>
      </p:sp>
      <p:sp>
        <p:nvSpPr>
          <p:cNvPr id="10243"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553ED695-939A-4D35-99F2-21E8842D2F64}" type="datetimeFigureOut">
              <a:rPr lang="es-ES"/>
              <a:pPr>
                <a:defRPr/>
              </a:pPr>
              <a:t>28/03/2020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B369EC34-3B42-405D-AD67-D2465052865C}" type="slidenum">
              <a:rPr lang="es-ES" altLang="es-ES"/>
              <a:pPr>
                <a:defRPr/>
              </a:pPr>
              <a:t>‹Nº›</a:t>
            </a:fld>
            <a:endParaRPr lang="es-ES" altLang="es-ES"/>
          </a:p>
        </p:txBody>
      </p:sp>
    </p:spTree>
  </p:cSld>
  <p:clrMap bg1="lt1" tx1="dk1" bg2="lt2" tx2="dk2" accent1="accent1" accent2="accent2" accent3="accent3" accent4="accent4" accent5="accent5" accent6="accent6" hlink="hlink" folHlink="folHlink"/>
  <p:sldLayoutIdLst>
    <p:sldLayoutId id="2147485885" r:id="rId1"/>
    <p:sldLayoutId id="2147485886" r:id="rId2"/>
    <p:sldLayoutId id="2147485887" r:id="rId3"/>
    <p:sldLayoutId id="2147485888" r:id="rId4"/>
    <p:sldLayoutId id="2147485889" r:id="rId5"/>
    <p:sldLayoutId id="2147485890" r:id="rId6"/>
    <p:sldLayoutId id="2147485891" r:id="rId7"/>
    <p:sldLayoutId id="2147485892" r:id="rId8"/>
    <p:sldLayoutId id="2147485893" r:id="rId9"/>
    <p:sldLayoutId id="2147485894" r:id="rId10"/>
    <p:sldLayoutId id="21474858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s-ES" smtClean="0"/>
              <a:t>Haga clic para cambiar el estilo de título	</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ES" smtClean="0"/>
              <a:t>Haga clic para modificar el estilo de texto del patrón</a:t>
            </a:r>
          </a:p>
          <a:p>
            <a:pPr lvl="1"/>
            <a:r>
              <a:rPr lang="es-ES_tradnl" altLang="es-ES" smtClean="0"/>
              <a:t>Segundo nivel</a:t>
            </a:r>
          </a:p>
          <a:p>
            <a:pPr lvl="2"/>
            <a:r>
              <a:rPr lang="es-ES_tradnl" altLang="es-ES" smtClean="0"/>
              <a:t>Tercer nivel</a:t>
            </a:r>
          </a:p>
          <a:p>
            <a:pPr lvl="3"/>
            <a:r>
              <a:rPr lang="es-ES_tradnl" altLang="es-ES" smtClean="0"/>
              <a:t>Cuarto nivel</a:t>
            </a:r>
          </a:p>
          <a:p>
            <a:pPr lvl="4"/>
            <a:r>
              <a:rPr lang="es-ES_tradnl" altLang="es-ES" smtClean="0"/>
              <a:t>Quinto nivel</a:t>
            </a:r>
          </a:p>
        </p:txBody>
      </p:sp>
      <p:sp>
        <p:nvSpPr>
          <p:cNvPr id="665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solidFill>
                  <a:srgbClr val="000000"/>
                </a:solidFill>
                <a:latin typeface="+mn-lt"/>
                <a:cs typeface="Arial" charset="0"/>
              </a:defRPr>
            </a:lvl1pPr>
          </a:lstStyle>
          <a:p>
            <a:pPr>
              <a:defRPr/>
            </a:pPr>
            <a:endParaRPr lang="es-ES_tradnl"/>
          </a:p>
        </p:txBody>
      </p:sp>
      <p:sp>
        <p:nvSpPr>
          <p:cNvPr id="665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solidFill>
                  <a:srgbClr val="000000"/>
                </a:solidFill>
                <a:latin typeface="+mn-lt"/>
                <a:cs typeface="Arial" charset="0"/>
              </a:defRPr>
            </a:lvl1pPr>
          </a:lstStyle>
          <a:p>
            <a:pPr>
              <a:defRPr/>
            </a:pPr>
            <a:endParaRPr lang="es-ES_tradnl"/>
          </a:p>
        </p:txBody>
      </p:sp>
      <p:sp>
        <p:nvSpPr>
          <p:cNvPr id="665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a:defRPr/>
            </a:pPr>
            <a:fld id="{F75E4B47-5B79-438C-BDA6-BDD80431AA62}" type="slidenum">
              <a:rPr lang="es-ES_tradnl" altLang="es-ES"/>
              <a:pPr>
                <a:defRPr/>
              </a:pPr>
              <a:t>‹Nº›</a:t>
            </a:fld>
            <a:endParaRPr lang="es-ES_tradnl" altLang="es-ES"/>
          </a:p>
        </p:txBody>
      </p:sp>
    </p:spTree>
  </p:cSld>
  <p:clrMap bg1="lt1" tx1="dk1" bg2="lt2" tx2="dk2" accent1="accent1" accent2="accent2" accent3="accent3" accent4="accent4" accent5="accent5" accent6="accent6" hlink="hlink" folHlink="folHlink"/>
  <p:sldLayoutIdLst>
    <p:sldLayoutId id="2147486014" r:id="rId1"/>
    <p:sldLayoutId id="2147486015" r:id="rId2"/>
    <p:sldLayoutId id="2147486016" r:id="rId3"/>
    <p:sldLayoutId id="2147486017" r:id="rId4"/>
    <p:sldLayoutId id="2147486018" r:id="rId5"/>
    <p:sldLayoutId id="2147486019" r:id="rId6"/>
    <p:sldLayoutId id="2147486020" r:id="rId7"/>
    <p:sldLayoutId id="2147486021" r:id="rId8"/>
    <p:sldLayoutId id="2147486022" r:id="rId9"/>
    <p:sldLayoutId id="2147486023" r:id="rId10"/>
    <p:sldLayoutId id="214748602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cambiar el estilo de título	</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mn-cs"/>
              </a:defRPr>
            </a:lvl1pPr>
          </a:lstStyle>
          <a:p>
            <a:pPr>
              <a:defRPr/>
            </a:pPr>
            <a:fld id="{C1E88B24-19E4-4B21-826C-C779D89B84EE}" type="datetime1">
              <a:rPr lang="es-ES"/>
              <a:pPr>
                <a:defRPr/>
              </a:pPr>
              <a:t>28/03/2020</a:t>
            </a:fld>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mn-cs"/>
              </a:defRPr>
            </a:lvl1pPr>
          </a:lstStyle>
          <a:p>
            <a:pPr>
              <a:defRPr/>
            </a:pPr>
            <a:endParaRPr lang="es-ES"/>
          </a:p>
        </p:txBody>
      </p:sp>
    </p:spTree>
  </p:cSld>
  <p:clrMap bg1="lt1" tx1="dk1" bg2="lt2" tx2="dk2" accent1="accent1" accent2="accent2" accent3="accent3" accent4="accent4" accent5="accent5" accent6="accent6" hlink="hlink" folHlink="folHlink"/>
  <p:sldLayoutIdLst>
    <p:sldLayoutId id="2147485897" r:id="rId1"/>
    <p:sldLayoutId id="2147485898" r:id="rId2"/>
    <p:sldLayoutId id="2147485899" r:id="rId3"/>
    <p:sldLayoutId id="2147485900" r:id="rId4"/>
    <p:sldLayoutId id="2147485901" r:id="rId5"/>
    <p:sldLayoutId id="2147485902" r:id="rId6"/>
    <p:sldLayoutId id="2147485903" r:id="rId7"/>
    <p:sldLayoutId id="2147485904" r:id="rId8"/>
    <p:sldLayoutId id="2147485905" r:id="rId9"/>
    <p:sldLayoutId id="2147485906" r:id="rId10"/>
    <p:sldLayoutId id="2147485907" r:id="rId11"/>
    <p:sldLayoutId id="2147485908" r:id="rId12"/>
    <p:sldLayoutId id="2147485909" r:id="rId13"/>
    <p:sldLayoutId id="2147485910" r:id="rId14"/>
    <p:sldLayoutId id="2147485911" r:id="rId15"/>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cambiar el estilo de título	</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mn-cs"/>
              </a:defRPr>
            </a:lvl1pPr>
          </a:lstStyle>
          <a:p>
            <a:pPr>
              <a:defRPr/>
            </a:pPr>
            <a:fld id="{C1E88B24-19E4-4B21-826C-C779D89B84EE}" type="datetime1">
              <a:rPr lang="es-ES"/>
              <a:pPr>
                <a:defRPr/>
              </a:pPr>
              <a:t>28/03/2020</a:t>
            </a:fld>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mn-cs"/>
              </a:defRPr>
            </a:lvl1pPr>
          </a:lstStyle>
          <a:p>
            <a:pPr>
              <a:defRPr/>
            </a:pPr>
            <a:endParaRPr lang="es-ES"/>
          </a:p>
        </p:txBody>
      </p:sp>
    </p:spTree>
  </p:cSld>
  <p:clrMap bg1="lt1" tx1="dk1" bg2="lt2" tx2="dk2" accent1="accent1" accent2="accent2" accent3="accent3" accent4="accent4" accent5="accent5" accent6="accent6" hlink="hlink" folHlink="folHlink"/>
  <p:sldLayoutIdLst>
    <p:sldLayoutId id="2147485912" r:id="rId1"/>
    <p:sldLayoutId id="2147485913" r:id="rId2"/>
    <p:sldLayoutId id="2147485914" r:id="rId3"/>
    <p:sldLayoutId id="2147485915" r:id="rId4"/>
    <p:sldLayoutId id="2147485916" r:id="rId5"/>
    <p:sldLayoutId id="2147485917" r:id="rId6"/>
    <p:sldLayoutId id="2147485918" r:id="rId7"/>
    <p:sldLayoutId id="2147485919" r:id="rId8"/>
    <p:sldLayoutId id="2147485920" r:id="rId9"/>
    <p:sldLayoutId id="2147485921" r:id="rId10"/>
    <p:sldLayoutId id="2147485922" r:id="rId11"/>
    <p:sldLayoutId id="2147485923" r:id="rId12"/>
    <p:sldLayoutId id="2147485924" r:id="rId13"/>
    <p:sldLayoutId id="2147485925" r:id="rId14"/>
    <p:sldLayoutId id="2147485926" r:id="rId15"/>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cambiar el estilo de título	</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mn-cs"/>
              </a:defRPr>
            </a:lvl1pPr>
          </a:lstStyle>
          <a:p>
            <a:pPr>
              <a:defRPr/>
            </a:pPr>
            <a:fld id="{C1E88B24-19E4-4B21-826C-C779D89B84EE}" type="datetime1">
              <a:rPr lang="es-ES"/>
              <a:pPr>
                <a:defRPr/>
              </a:pPr>
              <a:t>28/03/2020</a:t>
            </a:fld>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mn-cs"/>
              </a:defRPr>
            </a:lvl1pPr>
          </a:lstStyle>
          <a:p>
            <a:pPr>
              <a:defRPr/>
            </a:pPr>
            <a:endParaRPr lang="es-ES"/>
          </a:p>
        </p:txBody>
      </p:sp>
    </p:spTree>
  </p:cSld>
  <p:clrMap bg1="lt1" tx1="dk1" bg2="lt2" tx2="dk2" accent1="accent1" accent2="accent2" accent3="accent3" accent4="accent4" accent5="accent5" accent6="accent6" hlink="hlink" folHlink="folHlink"/>
  <p:sldLayoutIdLst>
    <p:sldLayoutId id="2147485927" r:id="rId1"/>
    <p:sldLayoutId id="2147485928" r:id="rId2"/>
    <p:sldLayoutId id="2147485929" r:id="rId3"/>
    <p:sldLayoutId id="2147485930" r:id="rId4"/>
    <p:sldLayoutId id="2147485931" r:id="rId5"/>
    <p:sldLayoutId id="2147485932" r:id="rId6"/>
    <p:sldLayoutId id="2147485933" r:id="rId7"/>
    <p:sldLayoutId id="2147485934" r:id="rId8"/>
    <p:sldLayoutId id="2147485935" r:id="rId9"/>
    <p:sldLayoutId id="2147485936" r:id="rId10"/>
    <p:sldLayoutId id="2147485937" r:id="rId11"/>
    <p:sldLayoutId id="2147485938" r:id="rId12"/>
    <p:sldLayoutId id="2147485939" r:id="rId13"/>
    <p:sldLayoutId id="2147485940" r:id="rId14"/>
    <p:sldLayoutId id="2147485941" r:id="rId15"/>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cambiar el estilo de título	</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mn-cs"/>
              </a:defRPr>
            </a:lvl1pPr>
          </a:lstStyle>
          <a:p>
            <a:pPr>
              <a:defRPr/>
            </a:pPr>
            <a:fld id="{C1E88B24-19E4-4B21-826C-C779D89B84EE}" type="datetime1">
              <a:rPr lang="es-ES"/>
              <a:pPr>
                <a:defRPr/>
              </a:pPr>
              <a:t>28/03/2020</a:t>
            </a:fld>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mn-cs"/>
              </a:defRPr>
            </a:lvl1pPr>
          </a:lstStyle>
          <a:p>
            <a:pPr>
              <a:defRPr/>
            </a:pPr>
            <a:endParaRPr lang="es-ES"/>
          </a:p>
        </p:txBody>
      </p:sp>
    </p:spTree>
  </p:cSld>
  <p:clrMap bg1="lt1" tx1="dk1" bg2="lt2" tx2="dk2" accent1="accent1" accent2="accent2" accent3="accent3" accent4="accent4" accent5="accent5" accent6="accent6" hlink="hlink" folHlink="folHlink"/>
  <p:sldLayoutIdLst>
    <p:sldLayoutId id="2147485942" r:id="rId1"/>
    <p:sldLayoutId id="2147485943" r:id="rId2"/>
    <p:sldLayoutId id="2147485944" r:id="rId3"/>
    <p:sldLayoutId id="2147485945" r:id="rId4"/>
    <p:sldLayoutId id="2147485946" r:id="rId5"/>
    <p:sldLayoutId id="2147485947" r:id="rId6"/>
    <p:sldLayoutId id="2147485948" r:id="rId7"/>
    <p:sldLayoutId id="2147485949" r:id="rId8"/>
    <p:sldLayoutId id="2147485950" r:id="rId9"/>
    <p:sldLayoutId id="2147485951" r:id="rId10"/>
    <p:sldLayoutId id="2147485952" r:id="rId11"/>
    <p:sldLayoutId id="2147485953" r:id="rId12"/>
    <p:sldLayoutId id="2147485954" r:id="rId13"/>
    <p:sldLayoutId id="2147485955" r:id="rId14"/>
    <p:sldLayoutId id="2147485956" r:id="rId15"/>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cambiar el estilo de título	</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mn-cs"/>
              </a:defRPr>
            </a:lvl1pPr>
          </a:lstStyle>
          <a:p>
            <a:pPr>
              <a:defRPr/>
            </a:pPr>
            <a:fld id="{C1E88B24-19E4-4B21-826C-C779D89B84EE}" type="datetime1">
              <a:rPr lang="es-ES"/>
              <a:pPr>
                <a:defRPr/>
              </a:pPr>
              <a:t>28/03/2020</a:t>
            </a:fld>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mn-cs"/>
              </a:defRPr>
            </a:lvl1pPr>
          </a:lstStyle>
          <a:p>
            <a:pPr>
              <a:defRPr/>
            </a:pPr>
            <a:endParaRPr lang="es-ES"/>
          </a:p>
        </p:txBody>
      </p:sp>
    </p:spTree>
  </p:cSld>
  <p:clrMap bg1="lt1" tx1="dk1" bg2="lt2" tx2="dk2" accent1="accent1" accent2="accent2" accent3="accent3" accent4="accent4" accent5="accent5" accent6="accent6" hlink="hlink" folHlink="folHlink"/>
  <p:sldLayoutIdLst>
    <p:sldLayoutId id="2147485957" r:id="rId1"/>
    <p:sldLayoutId id="2147485958" r:id="rId2"/>
    <p:sldLayoutId id="2147485959" r:id="rId3"/>
    <p:sldLayoutId id="2147485960" r:id="rId4"/>
    <p:sldLayoutId id="2147485961" r:id="rId5"/>
    <p:sldLayoutId id="2147485962" r:id="rId6"/>
    <p:sldLayoutId id="2147485963" r:id="rId7"/>
    <p:sldLayoutId id="2147485964" r:id="rId8"/>
    <p:sldLayoutId id="2147485965" r:id="rId9"/>
    <p:sldLayoutId id="2147485966" r:id="rId10"/>
    <p:sldLayoutId id="2147485967" r:id="rId11"/>
    <p:sldLayoutId id="2147485968" r:id="rId12"/>
    <p:sldLayoutId id="2147485969" r:id="rId13"/>
    <p:sldLayoutId id="2147485970" r:id="rId14"/>
    <p:sldLayoutId id="2147485971" r:id="rId15"/>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cambiar el estilo de título	</a:t>
            </a:r>
          </a:p>
        </p:txBody>
      </p:sp>
      <p:sp>
        <p:nvSpPr>
          <p:cNvPr id="717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mn-cs"/>
              </a:defRPr>
            </a:lvl1pPr>
          </a:lstStyle>
          <a:p>
            <a:pPr>
              <a:defRPr/>
            </a:pPr>
            <a:fld id="{C1E88B24-19E4-4B21-826C-C779D89B84EE}" type="datetime1">
              <a:rPr lang="es-ES"/>
              <a:pPr>
                <a:defRPr/>
              </a:pPr>
              <a:t>28/03/2020</a:t>
            </a:fld>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mn-cs"/>
              </a:defRPr>
            </a:lvl1pPr>
          </a:lstStyle>
          <a:p>
            <a:pPr>
              <a:defRPr/>
            </a:pPr>
            <a:endParaRPr lang="es-ES"/>
          </a:p>
        </p:txBody>
      </p:sp>
    </p:spTree>
  </p:cSld>
  <p:clrMap bg1="lt1" tx1="dk1" bg2="lt2" tx2="dk2" accent1="accent1" accent2="accent2" accent3="accent3" accent4="accent4" accent5="accent5" accent6="accent6" hlink="hlink" folHlink="folHlink"/>
  <p:sldLayoutIdLst>
    <p:sldLayoutId id="2147485972" r:id="rId1"/>
    <p:sldLayoutId id="2147485973" r:id="rId2"/>
    <p:sldLayoutId id="2147485974" r:id="rId3"/>
    <p:sldLayoutId id="2147485975" r:id="rId4"/>
    <p:sldLayoutId id="2147485976" r:id="rId5"/>
    <p:sldLayoutId id="2147485977" r:id="rId6"/>
    <p:sldLayoutId id="2147485978" r:id="rId7"/>
    <p:sldLayoutId id="2147485979" r:id="rId8"/>
    <p:sldLayoutId id="2147485980" r:id="rId9"/>
    <p:sldLayoutId id="2147485981" r:id="rId10"/>
    <p:sldLayoutId id="2147485982" r:id="rId11"/>
    <p:sldLayoutId id="2147485983" r:id="rId12"/>
    <p:sldLayoutId id="2147485984" r:id="rId13"/>
    <p:sldLayoutId id="2147485985" r:id="rId14"/>
    <p:sldLayoutId id="2147485986" r:id="rId15"/>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cambiar el estilo de título	</a:t>
            </a:r>
          </a:p>
        </p:txBody>
      </p:sp>
      <p:sp>
        <p:nvSpPr>
          <p:cNvPr id="819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mn-cs"/>
              </a:defRPr>
            </a:lvl1pPr>
          </a:lstStyle>
          <a:p>
            <a:pPr>
              <a:defRPr/>
            </a:pPr>
            <a:fld id="{C1E88B24-19E4-4B21-826C-C779D89B84EE}" type="datetime1">
              <a:rPr lang="es-ES"/>
              <a:pPr>
                <a:defRPr/>
              </a:pPr>
              <a:t>28/03/2020</a:t>
            </a:fld>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mn-cs"/>
              </a:defRPr>
            </a:lvl1pPr>
          </a:lstStyle>
          <a:p>
            <a:pPr>
              <a:defRPr/>
            </a:pPr>
            <a:endParaRPr lang="es-ES"/>
          </a:p>
        </p:txBody>
      </p:sp>
    </p:spTree>
  </p:cSld>
  <p:clrMap bg1="lt1" tx1="dk1" bg2="lt2" tx2="dk2" accent1="accent1" accent2="accent2" accent3="accent3" accent4="accent4" accent5="accent5" accent6="accent6" hlink="hlink" folHlink="folHlink"/>
  <p:sldLayoutIdLst>
    <p:sldLayoutId id="2147485987" r:id="rId1"/>
    <p:sldLayoutId id="2147485988" r:id="rId2"/>
    <p:sldLayoutId id="2147485989" r:id="rId3"/>
    <p:sldLayoutId id="2147485990" r:id="rId4"/>
    <p:sldLayoutId id="2147485991" r:id="rId5"/>
    <p:sldLayoutId id="2147485992" r:id="rId6"/>
    <p:sldLayoutId id="2147485993" r:id="rId7"/>
    <p:sldLayoutId id="2147485994" r:id="rId8"/>
    <p:sldLayoutId id="2147485995" r:id="rId9"/>
    <p:sldLayoutId id="2147485996" r:id="rId10"/>
    <p:sldLayoutId id="2147485997" r:id="rId11"/>
    <p:sldLayoutId id="2147485998" r:id="rId12"/>
    <p:sldLayoutId id="2147485999" r:id="rId13"/>
    <p:sldLayoutId id="2147486000" r:id="rId14"/>
    <p:sldLayoutId id="2147486001" r:id="rId15"/>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_tradnl" smtClean="0"/>
              <a:t>Haga clic para cambiar el estilo de título	</a:t>
            </a:r>
          </a:p>
        </p:txBody>
      </p:sp>
      <p:sp>
        <p:nvSpPr>
          <p:cNvPr id="18432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1843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solidFill>
                  <a:srgbClr val="FFFFFF"/>
                </a:solidFill>
                <a:effectLst>
                  <a:outerShdw blurRad="38100" dist="38100" dir="2700000" algn="tl">
                    <a:srgbClr val="000000"/>
                  </a:outerShdw>
                </a:effectLst>
                <a:latin typeface="Arial" charset="0"/>
                <a:cs typeface="+mn-cs"/>
              </a:defRPr>
            </a:lvl1pPr>
          </a:lstStyle>
          <a:p>
            <a:pPr>
              <a:defRPr/>
            </a:pPr>
            <a:endParaRPr lang="es-ES_tradnl"/>
          </a:p>
        </p:txBody>
      </p:sp>
      <p:sp>
        <p:nvSpPr>
          <p:cNvPr id="1843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rgbClr val="FFFFFF"/>
                </a:solidFill>
                <a:effectLst>
                  <a:outerShdw blurRad="38100" dist="38100" dir="2700000" algn="tl">
                    <a:srgbClr val="000000"/>
                  </a:outerShdw>
                </a:effectLst>
                <a:latin typeface="Arial" charset="0"/>
                <a:cs typeface="+mn-cs"/>
              </a:defRPr>
            </a:lvl1pPr>
          </a:lstStyle>
          <a:p>
            <a:pPr>
              <a:defRPr/>
            </a:pPr>
            <a:endParaRPr lang="es-ES_tradnl"/>
          </a:p>
        </p:txBody>
      </p:sp>
      <p:sp>
        <p:nvSpPr>
          <p:cNvPr id="1843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solidFill>
                  <a:srgbClr val="FFFFFF"/>
                </a:solidFill>
                <a:effectLst>
                  <a:outerShdw blurRad="38100" dist="38100" dir="2700000" algn="tl">
                    <a:srgbClr val="000000"/>
                  </a:outerShdw>
                </a:effectLst>
              </a:defRPr>
            </a:lvl1pPr>
          </a:lstStyle>
          <a:p>
            <a:pPr>
              <a:defRPr/>
            </a:pPr>
            <a:fld id="{F819B359-5843-4496-A9B6-404CA11AB040}" type="slidenum">
              <a:rPr lang="es-ES_tradnl" altLang="es-ES"/>
              <a:pPr>
                <a:defRPr/>
              </a:pPr>
              <a:t>‹Nº›</a:t>
            </a:fld>
            <a:endParaRPr lang="es-ES_tradnl" altLang="es-ES"/>
          </a:p>
        </p:txBody>
      </p:sp>
    </p:spTree>
  </p:cSld>
  <p:clrMap bg1="dk2" tx1="lt1" bg2="dk1" tx2="lt2" accent1="accent1" accent2="accent2" accent3="accent3" accent4="accent4" accent5="accent5" accent6="accent6" hlink="hlink" folHlink="folHlink"/>
  <p:sldLayoutIdLst>
    <p:sldLayoutId id="2147486002" r:id="rId1"/>
    <p:sldLayoutId id="2147486003" r:id="rId2"/>
    <p:sldLayoutId id="2147486004" r:id="rId3"/>
    <p:sldLayoutId id="2147486005" r:id="rId4"/>
    <p:sldLayoutId id="2147486006" r:id="rId5"/>
    <p:sldLayoutId id="2147486007" r:id="rId6"/>
    <p:sldLayoutId id="2147486008" r:id="rId7"/>
    <p:sldLayoutId id="2147486009" r:id="rId8"/>
    <p:sldLayoutId id="2147486010" r:id="rId9"/>
    <p:sldLayoutId id="2147486011" r:id="rId10"/>
    <p:sldLayoutId id="2147486012" r:id="rId11"/>
    <p:sldLayoutId id="2147486013" r:id="rId12"/>
  </p:sldLayoutIdLst>
  <p:transition spd="med"/>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1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ext Box 2"/>
          <p:cNvSpPr txBox="1">
            <a:spLocks noChangeArrowheads="1"/>
          </p:cNvSpPr>
          <p:nvPr/>
        </p:nvSpPr>
        <p:spPr bwMode="auto">
          <a:xfrm>
            <a:off x="0" y="1550988"/>
            <a:ext cx="9144000"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s-ES" sz="2800" b="1">
                <a:solidFill>
                  <a:srgbClr val="FFFF00"/>
                </a:solidFill>
                <a:latin typeface="Arial" panose="020B0604020202020204" pitchFamily="34" charset="0"/>
              </a:rPr>
              <a:t>TEMA III</a:t>
            </a:r>
            <a:r>
              <a:rPr lang="es-ES" altLang="es-ES" sz="2800" b="1">
                <a:solidFill>
                  <a:srgbClr val="FFFFFF"/>
                </a:solidFill>
                <a:latin typeface="Arial Rounded MT Bold" panose="020F0704030504030204" pitchFamily="34" charset="0"/>
              </a:rPr>
              <a:t>. Aseguramiento metrológico.</a:t>
            </a:r>
          </a:p>
          <a:p>
            <a:pPr eaLnBrk="1" hangingPunct="1">
              <a:spcBef>
                <a:spcPct val="0"/>
              </a:spcBef>
              <a:buFontTx/>
              <a:buNone/>
            </a:pPr>
            <a:endParaRPr lang="es-ES_tradnl" altLang="es-ES" sz="2800" b="1">
              <a:solidFill>
                <a:srgbClr val="FFFFFF"/>
              </a:solidFill>
              <a:latin typeface="Arial Rounded MT Bold" panose="020F0704030504030204" pitchFamily="34" charset="0"/>
            </a:endParaRPr>
          </a:p>
          <a:p>
            <a:pPr eaLnBrk="1" hangingPunct="1">
              <a:spcBef>
                <a:spcPct val="0"/>
              </a:spcBef>
              <a:buFontTx/>
              <a:buNone/>
            </a:pPr>
            <a:r>
              <a:rPr lang="en-US" altLang="es-ES" sz="2800" b="1">
                <a:solidFill>
                  <a:srgbClr val="FFFF00"/>
                </a:solidFill>
                <a:latin typeface="Arial" panose="020B0604020202020204" pitchFamily="34" charset="0"/>
              </a:rPr>
              <a:t>TEMÁTICA:</a:t>
            </a:r>
            <a:r>
              <a:rPr lang="es-ES" altLang="es-ES" sz="2800" b="1">
                <a:solidFill>
                  <a:srgbClr val="FFFFFF"/>
                </a:solidFill>
                <a:latin typeface="Arial" panose="020B0604020202020204" pitchFamily="34" charset="0"/>
              </a:rPr>
              <a:t> </a:t>
            </a:r>
            <a:r>
              <a:rPr lang="es-ES" altLang="es-ES" sz="2800" b="1">
                <a:solidFill>
                  <a:srgbClr val="FFFFFF"/>
                </a:solidFill>
                <a:latin typeface="Arial Rounded MT Bold" panose="020F0704030504030204" pitchFamily="34" charset="0"/>
              </a:rPr>
              <a:t>El Sistema  de Metrología del Ministerio de Salud Pública.</a:t>
            </a:r>
          </a:p>
          <a:p>
            <a:pPr eaLnBrk="1" hangingPunct="1">
              <a:spcBef>
                <a:spcPct val="0"/>
              </a:spcBef>
              <a:buFontTx/>
              <a:buNone/>
            </a:pPr>
            <a:endParaRPr lang="es-ES_tradnl" altLang="es-ES" sz="2800" b="1" i="1">
              <a:solidFill>
                <a:srgbClr val="FFFFFF"/>
              </a:solidFill>
              <a:latin typeface="Arial Rounded MT Bold" panose="020F0704030504030204" pitchFamily="34" charset="0"/>
            </a:endParaRPr>
          </a:p>
          <a:p>
            <a:pPr eaLnBrk="1" hangingPunct="1">
              <a:spcBef>
                <a:spcPct val="0"/>
              </a:spcBef>
              <a:buFontTx/>
              <a:buNone/>
            </a:pPr>
            <a:r>
              <a:rPr lang="es-ES" altLang="es-ES" sz="2800" b="1" i="1">
                <a:solidFill>
                  <a:srgbClr val="FFFF00"/>
                </a:solidFill>
                <a:latin typeface="Arial" panose="020B0604020202020204" pitchFamily="34" charset="0"/>
              </a:rPr>
              <a:t>OBJETIVO</a:t>
            </a:r>
            <a:r>
              <a:rPr lang="es-ES" altLang="es-ES" sz="2800" b="1">
                <a:solidFill>
                  <a:srgbClr val="FFFFFF"/>
                </a:solidFill>
                <a:latin typeface="Arial Rounded MT Bold" panose="020F0704030504030204" pitchFamily="34" charset="0"/>
              </a:rPr>
              <a:t>: Explicar la estructura, objetivos y funcionamiento del Sistema  de Metrología del Ministerio de Salud Pública  y cómo este contribuye al logro de la excelencia en los servicios de salud, demostrando confiabilidad y credibilidad. </a:t>
            </a:r>
          </a:p>
          <a:p>
            <a:pPr eaLnBrk="1" hangingPunct="1">
              <a:spcBef>
                <a:spcPct val="0"/>
              </a:spcBef>
              <a:buFontTx/>
              <a:buNone/>
            </a:pPr>
            <a:endParaRPr lang="es-ES" altLang="es-ES" sz="2800" b="1">
              <a:solidFill>
                <a:srgbClr val="FFFFFF"/>
              </a:solidFill>
              <a:latin typeface="Arial" panose="020B0604020202020204" pitchFamily="34" charset="0"/>
            </a:endParaRPr>
          </a:p>
          <a:p>
            <a:pPr eaLnBrk="1" hangingPunct="1">
              <a:spcBef>
                <a:spcPct val="0"/>
              </a:spcBef>
              <a:buFontTx/>
              <a:buNone/>
            </a:pPr>
            <a:endParaRPr lang="en-US" altLang="es-ES" sz="2800" b="1" i="1">
              <a:solidFill>
                <a:srgbClr val="FFFF00"/>
              </a:solidFill>
              <a:latin typeface="Arial" panose="020B0604020202020204" pitchFamily="34" charset="0"/>
            </a:endParaRPr>
          </a:p>
        </p:txBody>
      </p:sp>
      <p:sp>
        <p:nvSpPr>
          <p:cNvPr id="145411" name="2 Rectángulo"/>
          <p:cNvSpPr>
            <a:spLocks noChangeArrowheads="1"/>
          </p:cNvSpPr>
          <p:nvPr/>
        </p:nvSpPr>
        <p:spPr bwMode="auto">
          <a:xfrm>
            <a:off x="0" y="76200"/>
            <a:ext cx="9144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s-ES" b="1">
                <a:solidFill>
                  <a:srgbClr val="FFFFFF"/>
                </a:solidFill>
                <a:latin typeface="Arial Rounded MT Bold" panose="020F0704030504030204" pitchFamily="34" charset="0"/>
                <a:cs typeface="Times New Roman" panose="02020603050405020304" pitchFamily="18" charset="0"/>
              </a:rPr>
              <a:t>ASIGNATURA: Normalización y Metrología</a:t>
            </a:r>
            <a:endParaRPr lang="es-ES" altLang="es-ES">
              <a:solidFill>
                <a:srgbClr val="FFFFFF"/>
              </a:solidFill>
              <a:latin typeface="Arial Rounded MT Bold" panose="020F0704030504030204" pitchFamily="34" charset="0"/>
              <a:cs typeface="Times New Roman" panose="02020603050405020304" pitchFamily="18" charset="0"/>
            </a:endParaRPr>
          </a:p>
          <a:p>
            <a:pPr>
              <a:spcBef>
                <a:spcPct val="0"/>
              </a:spcBef>
              <a:buFontTx/>
              <a:buNone/>
            </a:pPr>
            <a:r>
              <a:rPr lang="es-ES" altLang="es-ES" b="1">
                <a:solidFill>
                  <a:srgbClr val="FFFFFF"/>
                </a:solidFill>
                <a:latin typeface="Arial Rounded MT Bold" panose="020F0704030504030204" pitchFamily="34" charset="0"/>
                <a:cs typeface="Times New Roman" panose="02020603050405020304" pitchFamily="18" charset="0"/>
              </a:rPr>
              <a:t>Actividad Docente No. 14 (Conferencia)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57158" y="428604"/>
            <a:ext cx="8572560" cy="6215106"/>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eaLnBrk="1" hangingPunct="1">
              <a:defRPr/>
            </a:pPr>
            <a:endParaRPr lang="es-ES_tradnl">
              <a:solidFill>
                <a:srgbClr val="FFFFFF"/>
              </a:solidFill>
            </a:endParaRPr>
          </a:p>
        </p:txBody>
      </p:sp>
      <p:sp>
        <p:nvSpPr>
          <p:cNvPr id="23557" name="7 CuadroTexto"/>
          <p:cNvSpPr txBox="1">
            <a:spLocks noChangeArrowheads="1"/>
          </p:cNvSpPr>
          <p:nvPr/>
        </p:nvSpPr>
        <p:spPr bwMode="auto">
          <a:xfrm>
            <a:off x="714375" y="404813"/>
            <a:ext cx="7858125" cy="637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t" hangingPunct="1">
              <a:defRPr/>
            </a:pPr>
            <a:r>
              <a:rPr lang="es-ES" sz="2400" b="1" dirty="0" smtClean="0">
                <a:solidFill>
                  <a:srgbClr val="FFFF00"/>
                </a:solidFill>
                <a:cs typeface="+mn-cs"/>
              </a:rPr>
              <a:t>De acuerdo a un levantamiento realizado hace 3 años atrás ello alcanza cerca del 60% de los instrumentos de salud publica </a:t>
            </a:r>
            <a:r>
              <a:rPr lang="es-ES" sz="2400" b="1" dirty="0" smtClean="0">
                <a:solidFill>
                  <a:schemeClr val="accent1">
                    <a:lumMod val="90000"/>
                  </a:schemeClr>
                </a:solidFill>
                <a:cs typeface="+mn-cs"/>
              </a:rPr>
              <a:t>y NO ALCANZA LOS EQUIPOS DE ALTA TECNOLOGIA PUES EL SENAMET NO POSEE TECNOLOGÍA PARA ELLO.</a:t>
            </a:r>
          </a:p>
          <a:p>
            <a:pPr algn="just" eaLnBrk="1" fontAlgn="t" hangingPunct="1">
              <a:defRPr/>
            </a:pPr>
            <a:endParaRPr lang="es-ES" sz="2400" b="1" dirty="0" smtClean="0">
              <a:solidFill>
                <a:srgbClr val="FF0000"/>
              </a:solidFill>
              <a:cs typeface="+mn-cs"/>
            </a:endParaRPr>
          </a:p>
          <a:p>
            <a:pPr algn="just" eaLnBrk="1" fontAlgn="t" hangingPunct="1">
              <a:defRPr/>
            </a:pPr>
            <a:r>
              <a:rPr lang="es-ES" sz="2400" b="1" dirty="0" smtClean="0">
                <a:solidFill>
                  <a:srgbClr val="FFFF00"/>
                </a:solidFill>
                <a:cs typeface="+mn-cs"/>
              </a:rPr>
              <a:t>Si miramos para el sur de nuestro país, donde existen grandes diferencias tanto en el alcance de nuestro sistema de salud, que llega a toda la población,  como a  la infraestructura de aseguramiento metrológico global , donde Cuba lo tiene bien organizado y mayor alcance, en el segmento del aseguramiento metrológico biomédico la situación es al revés y el mejor ejemplo es Colombia. </a:t>
            </a:r>
          </a:p>
          <a:p>
            <a:pPr algn="just" eaLnBrk="1" fontAlgn="t" hangingPunct="1">
              <a:defRPr/>
            </a:pPr>
            <a:endParaRPr lang="es-ES" sz="2400" b="1" dirty="0" smtClean="0">
              <a:solidFill>
                <a:srgbClr val="FFFF00"/>
              </a:solidFill>
              <a:cs typeface="+mn-cs"/>
            </a:endParaRPr>
          </a:p>
          <a:p>
            <a:pPr algn="just" eaLnBrk="1" fontAlgn="t" hangingPunct="1">
              <a:defRPr/>
            </a:pPr>
            <a:r>
              <a:rPr lang="es-ES" sz="2400" b="1" dirty="0" smtClean="0">
                <a:solidFill>
                  <a:srgbClr val="FFFF00"/>
                </a:solidFill>
                <a:cs typeface="+mn-cs"/>
              </a:rPr>
              <a:t>Claro hay allí otros factores que obligan a ello.</a:t>
            </a:r>
            <a:endParaRPr lang="es-ES" dirty="0" smtClean="0">
              <a:solidFill>
                <a:srgbClr val="000000"/>
              </a:solidFill>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57158" y="428604"/>
            <a:ext cx="8572560" cy="6215106"/>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eaLnBrk="1" hangingPunct="1">
              <a:defRPr/>
            </a:pPr>
            <a:endParaRPr lang="es-ES_tradnl">
              <a:solidFill>
                <a:srgbClr val="FFFFFF"/>
              </a:solidFill>
            </a:endParaRPr>
          </a:p>
        </p:txBody>
      </p:sp>
      <p:sp>
        <p:nvSpPr>
          <p:cNvPr id="24581" name="7 CuadroTexto"/>
          <p:cNvSpPr txBox="1">
            <a:spLocks noChangeArrowheads="1"/>
          </p:cNvSpPr>
          <p:nvPr/>
        </p:nvSpPr>
        <p:spPr bwMode="auto">
          <a:xfrm>
            <a:off x="714375" y="571500"/>
            <a:ext cx="7858125"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t" hangingPunct="1">
              <a:defRPr/>
            </a:pPr>
            <a:r>
              <a:rPr lang="es-ES" sz="2400" b="1" dirty="0" smtClean="0">
                <a:solidFill>
                  <a:srgbClr val="FFFF00"/>
                </a:solidFill>
                <a:cs typeface="+mn-cs"/>
              </a:rPr>
              <a:t>La metrología biomédica está presente en las tres ramas de la metrología aceptadas hoy internacionalmente, además de la propuesta rama química:</a:t>
            </a:r>
          </a:p>
          <a:p>
            <a:pPr algn="just" eaLnBrk="1" fontAlgn="t" hangingPunct="1">
              <a:defRPr/>
            </a:pPr>
            <a:endParaRPr lang="es-ES" sz="2400" b="1" dirty="0" smtClean="0">
              <a:solidFill>
                <a:srgbClr val="FFFF00"/>
              </a:solidFill>
              <a:cs typeface="+mn-cs"/>
            </a:endParaRPr>
          </a:p>
          <a:p>
            <a:pPr algn="just" eaLnBrk="1" fontAlgn="t" hangingPunct="1">
              <a:defRPr/>
            </a:pPr>
            <a:r>
              <a:rPr lang="es-ES" sz="2400" b="1" dirty="0" smtClean="0">
                <a:solidFill>
                  <a:srgbClr val="FFFF00"/>
                </a:solidFill>
                <a:cs typeface="+mn-cs"/>
              </a:rPr>
              <a:t>Científica: Necesita el establecimiento y  desarrollo de patrones nacionales o mayor exactitud que garanticen la trazabilidad de los patrones que se requieren para garantizar la verificación y calibración de los instrumentos de uso médico.</a:t>
            </a:r>
          </a:p>
          <a:p>
            <a:pPr algn="just" eaLnBrk="1" fontAlgn="t" hangingPunct="1">
              <a:defRPr/>
            </a:pPr>
            <a:endParaRPr lang="es-ES" sz="2400" b="1" dirty="0" smtClean="0">
              <a:solidFill>
                <a:srgbClr val="FFFF00"/>
              </a:solidFill>
              <a:cs typeface="+mn-cs"/>
            </a:endParaRPr>
          </a:p>
          <a:p>
            <a:pPr algn="just" eaLnBrk="1" fontAlgn="t" hangingPunct="1">
              <a:defRPr/>
            </a:pPr>
            <a:r>
              <a:rPr lang="es-ES" sz="2400" b="1" dirty="0" smtClean="0">
                <a:solidFill>
                  <a:srgbClr val="FFFF00"/>
                </a:solidFill>
                <a:cs typeface="+mn-cs"/>
              </a:rPr>
              <a:t>Legal:  Son objetos de verificación obligatoria los equipos de uso medico definidos por el Estado por estar relacionados con la seguridad de los pacientes y la seguridad de operaciones.</a:t>
            </a:r>
          </a:p>
          <a:p>
            <a:pPr eaLnBrk="1" hangingPunct="1">
              <a:defRPr/>
            </a:pPr>
            <a:endParaRPr lang="es-ES" dirty="0" smtClean="0">
              <a:solidFill>
                <a:srgbClr val="000000"/>
              </a:solidFill>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57158" y="428604"/>
            <a:ext cx="8572560" cy="6215106"/>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eaLnBrk="1" hangingPunct="1">
              <a:defRPr/>
            </a:pPr>
            <a:endParaRPr lang="es-ES_tradnl">
              <a:solidFill>
                <a:srgbClr val="FFFFFF"/>
              </a:solidFill>
            </a:endParaRPr>
          </a:p>
        </p:txBody>
      </p:sp>
      <p:sp>
        <p:nvSpPr>
          <p:cNvPr id="25605" name="7 CuadroTexto"/>
          <p:cNvSpPr txBox="1">
            <a:spLocks noChangeArrowheads="1"/>
          </p:cNvSpPr>
          <p:nvPr/>
        </p:nvSpPr>
        <p:spPr bwMode="auto">
          <a:xfrm>
            <a:off x="714375" y="571500"/>
            <a:ext cx="7858125"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t" hangingPunct="1">
              <a:defRPr/>
            </a:pPr>
            <a:r>
              <a:rPr lang="es-ES" sz="2400" b="1" dirty="0" smtClean="0">
                <a:solidFill>
                  <a:srgbClr val="FFFF00"/>
                </a:solidFill>
                <a:cs typeface="+mn-cs"/>
              </a:rPr>
              <a:t>Industrial:  Son objetos de calibración los instrumentos que se utilizan en las instalaciones industriales que se explotan en las instalaciones de asistencia médicas (institutos, policlínicos, hospitales, etc.)</a:t>
            </a:r>
          </a:p>
          <a:p>
            <a:pPr algn="just" eaLnBrk="1" fontAlgn="t" hangingPunct="1">
              <a:defRPr/>
            </a:pPr>
            <a:endParaRPr lang="es-ES" sz="2400" b="1" dirty="0" smtClean="0">
              <a:solidFill>
                <a:srgbClr val="FFFF00"/>
              </a:solidFill>
              <a:cs typeface="+mn-cs"/>
            </a:endParaRPr>
          </a:p>
          <a:p>
            <a:pPr algn="just" eaLnBrk="1" fontAlgn="t" hangingPunct="1">
              <a:defRPr/>
            </a:pPr>
            <a:endParaRPr lang="es-ES" sz="2400" b="1" dirty="0" smtClean="0">
              <a:solidFill>
                <a:srgbClr val="FFFF00"/>
              </a:solidFill>
              <a:cs typeface="+mn-cs"/>
            </a:endParaRPr>
          </a:p>
          <a:p>
            <a:pPr algn="just" eaLnBrk="1" fontAlgn="t" hangingPunct="1">
              <a:defRPr/>
            </a:pPr>
            <a:endParaRPr lang="es-ES" sz="2400" b="1" dirty="0" smtClean="0">
              <a:solidFill>
                <a:srgbClr val="FFFF00"/>
              </a:solidFill>
              <a:cs typeface="+mn-cs"/>
            </a:endParaRPr>
          </a:p>
          <a:p>
            <a:pPr algn="just" eaLnBrk="1" fontAlgn="t" hangingPunct="1">
              <a:defRPr/>
            </a:pPr>
            <a:endParaRPr lang="es-ES" sz="2400" b="1" dirty="0" smtClean="0">
              <a:solidFill>
                <a:srgbClr val="FFFF00"/>
              </a:solidFill>
              <a:cs typeface="+mn-cs"/>
            </a:endParaRPr>
          </a:p>
          <a:p>
            <a:pPr algn="just" eaLnBrk="1" fontAlgn="t" hangingPunct="1">
              <a:defRPr/>
            </a:pPr>
            <a:r>
              <a:rPr lang="es-ES" sz="2400" b="1" dirty="0" smtClean="0">
                <a:solidFill>
                  <a:srgbClr val="FFFF00"/>
                </a:solidFill>
                <a:cs typeface="+mn-cs"/>
              </a:rPr>
              <a:t>Química: En la elaboración, certificación y uso de materiales de referencia de uso químico y bioquímico y para el aseguramiento de ensayos clínicos.</a:t>
            </a:r>
          </a:p>
          <a:p>
            <a:pPr algn="just" eaLnBrk="1" fontAlgn="t" hangingPunct="1">
              <a:defRPr/>
            </a:pPr>
            <a:endParaRPr lang="es-ES" sz="2400" b="1" dirty="0" smtClean="0">
              <a:solidFill>
                <a:srgbClr val="FFFF00"/>
              </a:solidFill>
              <a:cs typeface="+mn-cs"/>
            </a:endParaRPr>
          </a:p>
          <a:p>
            <a:pPr algn="just" eaLnBrk="1" fontAlgn="t" hangingPunct="1">
              <a:defRPr/>
            </a:pPr>
            <a:endParaRPr lang="es-ES" sz="2400" b="1" dirty="0" smtClean="0">
              <a:solidFill>
                <a:srgbClr val="FFFF00"/>
              </a:solidFill>
              <a:cs typeface="+mn-cs"/>
            </a:endParaRPr>
          </a:p>
          <a:p>
            <a:pPr algn="just" eaLnBrk="1" fontAlgn="t" hangingPunct="1">
              <a:defRPr/>
            </a:pPr>
            <a:endParaRPr lang="es-ES" sz="2400" b="1" dirty="0" smtClean="0">
              <a:solidFill>
                <a:srgbClr val="FFFF00"/>
              </a:solidFill>
              <a:cs typeface="+mn-cs"/>
            </a:endParaRPr>
          </a:p>
          <a:p>
            <a:pPr algn="just" eaLnBrk="1" fontAlgn="t" hangingPunct="1">
              <a:defRPr/>
            </a:pPr>
            <a:endParaRPr lang="es-ES" sz="2400" b="1" dirty="0" smtClean="0">
              <a:solidFill>
                <a:srgbClr val="FFFF00"/>
              </a:solidFill>
              <a:cs typeface="+mn-cs"/>
            </a:endParaRPr>
          </a:p>
          <a:p>
            <a:pPr algn="just" eaLnBrk="1" fontAlgn="t" hangingPunct="1">
              <a:defRPr/>
            </a:pPr>
            <a:r>
              <a:rPr lang="es-ES" sz="2400" b="1" dirty="0" smtClean="0">
                <a:solidFill>
                  <a:srgbClr val="FFFF00"/>
                </a:solidFill>
                <a:cs typeface="+mn-cs"/>
              </a:rPr>
              <a:t> </a:t>
            </a:r>
          </a:p>
          <a:p>
            <a:pPr eaLnBrk="1" hangingPunct="1">
              <a:defRPr/>
            </a:pPr>
            <a:endParaRPr lang="es-ES" dirty="0" smtClean="0">
              <a:solidFill>
                <a:srgbClr val="000000"/>
              </a:solidFill>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57158" y="428604"/>
            <a:ext cx="8572560" cy="6215106"/>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eaLnBrk="1" hangingPunct="1">
              <a:defRPr/>
            </a:pPr>
            <a:endParaRPr lang="es-ES_tradnl">
              <a:solidFill>
                <a:srgbClr val="FFFFFF"/>
              </a:solidFill>
            </a:endParaRPr>
          </a:p>
        </p:txBody>
      </p:sp>
      <p:sp>
        <p:nvSpPr>
          <p:cNvPr id="26629" name="7 CuadroTexto"/>
          <p:cNvSpPr txBox="1">
            <a:spLocks noChangeArrowheads="1"/>
          </p:cNvSpPr>
          <p:nvPr/>
        </p:nvSpPr>
        <p:spPr bwMode="auto">
          <a:xfrm>
            <a:off x="428625" y="428625"/>
            <a:ext cx="7858125" cy="637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t" hangingPunct="1">
              <a:defRPr/>
            </a:pPr>
            <a:r>
              <a:rPr lang="es-ES" sz="2400" b="1" dirty="0" smtClean="0">
                <a:solidFill>
                  <a:srgbClr val="FFFF00"/>
                </a:solidFill>
                <a:cs typeface="+mn-cs"/>
              </a:rPr>
              <a:t>Preocupación  importante son aquellos equipos, incluidos los de alta tecnología, de servicios altamente especializados que intervienen en el tratamiento o diagnóstico de enfermedades en pacientes.</a:t>
            </a:r>
          </a:p>
          <a:p>
            <a:pPr algn="just" eaLnBrk="1" fontAlgn="t" hangingPunct="1">
              <a:defRPr/>
            </a:pPr>
            <a:endParaRPr lang="es-ES" sz="2400" b="1" dirty="0" smtClean="0">
              <a:solidFill>
                <a:srgbClr val="FFFF00"/>
              </a:solidFill>
              <a:cs typeface="+mn-cs"/>
            </a:endParaRPr>
          </a:p>
          <a:p>
            <a:pPr algn="just" eaLnBrk="1" fontAlgn="t" hangingPunct="1">
              <a:defRPr/>
            </a:pPr>
            <a:r>
              <a:rPr lang="es-ES" sz="2400" b="1" dirty="0" smtClean="0">
                <a:solidFill>
                  <a:srgbClr val="FFFF00"/>
                </a:solidFill>
                <a:cs typeface="+mn-cs"/>
              </a:rPr>
              <a:t>De acuerdo a reporte de la OMS solo en Estados Unidos, país con alta tecnología, se reportan              1 000 000 de reacciones adversas con el uso de equipos médicos deficientes, sea bien por interpretaciones erróneas de los operarios,  errores de los propios equipos, entre otros. Se reporta que alcanza el 20% de defunciones de los pacientes. Este dato  en los países del tercer mundo  no se tiene. </a:t>
            </a:r>
            <a:r>
              <a:rPr lang="es-ES_tradnl" sz="2400" dirty="0" smtClean="0">
                <a:solidFill>
                  <a:srgbClr val="FFFF00"/>
                </a:solidFill>
                <a:cs typeface="+mn-cs"/>
              </a:rPr>
              <a:t>Según el informe, en naciones pobres la mitad de los equipos médicos está en condición de deterioro o completamente inservible. </a:t>
            </a:r>
            <a:endParaRPr lang="es-ES" dirty="0" smtClean="0">
              <a:solidFill>
                <a:srgbClr val="000000"/>
              </a:solidFill>
              <a:cs typeface="+mn-cs"/>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57158" y="428604"/>
            <a:ext cx="8572560" cy="6215106"/>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eaLnBrk="1" hangingPunct="1">
              <a:defRPr/>
            </a:pPr>
            <a:endParaRPr lang="es-ES_tradnl">
              <a:solidFill>
                <a:srgbClr val="FFFFFF"/>
              </a:solidFill>
            </a:endParaRPr>
          </a:p>
        </p:txBody>
      </p:sp>
      <p:sp>
        <p:nvSpPr>
          <p:cNvPr id="27653" name="7 CuadroTexto"/>
          <p:cNvSpPr txBox="1">
            <a:spLocks noChangeArrowheads="1"/>
          </p:cNvSpPr>
          <p:nvPr/>
        </p:nvSpPr>
        <p:spPr bwMode="auto">
          <a:xfrm>
            <a:off x="357188" y="476250"/>
            <a:ext cx="8572500"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t" hangingPunct="1">
              <a:defRPr/>
            </a:pPr>
            <a:r>
              <a:rPr lang="es-ES_tradnl" sz="2600" b="1" u="sng" dirty="0" smtClean="0">
                <a:solidFill>
                  <a:srgbClr val="FFFF00"/>
                </a:solidFill>
                <a:cs typeface="+mn-cs"/>
              </a:rPr>
              <a:t>Ejemplo de equipos médicos y otros. Razones por las cuales es tan importante el  aseguramiento metrológico de estos</a:t>
            </a:r>
            <a:r>
              <a:rPr lang="es-ES_tradnl" sz="2600" b="1" dirty="0" smtClean="0">
                <a:solidFill>
                  <a:srgbClr val="FFFF00"/>
                </a:solidFill>
                <a:cs typeface="+mn-cs"/>
              </a:rPr>
              <a:t>.</a:t>
            </a:r>
          </a:p>
          <a:p>
            <a:pPr eaLnBrk="1" fontAlgn="t" hangingPunct="1">
              <a:defRPr/>
            </a:pPr>
            <a:endParaRPr lang="es-ES" sz="2600" b="1" dirty="0" smtClean="0">
              <a:solidFill>
                <a:srgbClr val="FFFF00"/>
              </a:solidFill>
              <a:cs typeface="+mn-cs"/>
            </a:endParaRPr>
          </a:p>
          <a:p>
            <a:pPr eaLnBrk="1" fontAlgn="t" hangingPunct="1">
              <a:defRPr/>
            </a:pPr>
            <a:r>
              <a:rPr lang="es-ES" sz="2600" b="1" dirty="0" smtClean="0">
                <a:solidFill>
                  <a:srgbClr val="FFFF00"/>
                </a:solidFill>
                <a:cs typeface="+mn-cs"/>
              </a:rPr>
              <a:t>ANALIZADOR DE CONCENTRACIÓN DE GASES ANESTÉSICOS. Se debe verificar la concentración de gases anestésicos en la salida a paciente.</a:t>
            </a:r>
          </a:p>
          <a:p>
            <a:pPr eaLnBrk="1" fontAlgn="t" hangingPunct="1">
              <a:defRPr/>
            </a:pPr>
            <a:endParaRPr lang="es-ES" sz="2600" b="1" dirty="0" smtClean="0">
              <a:solidFill>
                <a:srgbClr val="FFFF00"/>
              </a:solidFill>
              <a:cs typeface="+mn-cs"/>
            </a:endParaRPr>
          </a:p>
          <a:p>
            <a:pPr eaLnBrk="1" fontAlgn="t" hangingPunct="1">
              <a:defRPr/>
            </a:pPr>
            <a:r>
              <a:rPr lang="es-ES" sz="2600" b="1" dirty="0" smtClean="0">
                <a:solidFill>
                  <a:srgbClr val="FFFF00"/>
                </a:solidFill>
                <a:cs typeface="+mn-cs"/>
              </a:rPr>
              <a:t>Según la OMS, a</a:t>
            </a:r>
            <a:r>
              <a:rPr lang="es-ES_tradnl" sz="2600" b="1" dirty="0" smtClean="0">
                <a:solidFill>
                  <a:srgbClr val="FFFF00"/>
                </a:solidFill>
                <a:cs typeface="+mn-cs"/>
              </a:rPr>
              <a:t>l menos el 50 por ciento de los errores que conducen a lesiones irreversibles y hasta la muerte ocurren en las salas de operaciones</a:t>
            </a:r>
            <a:r>
              <a:rPr lang="es-ES_tradnl" sz="2600" dirty="0" smtClean="0">
                <a:solidFill>
                  <a:srgbClr val="FFFF00"/>
                </a:solidFill>
                <a:cs typeface="+mn-cs"/>
              </a:rPr>
              <a:t>, </a:t>
            </a:r>
            <a:r>
              <a:rPr lang="es-ES_tradnl" sz="2600" b="1" dirty="0">
                <a:solidFill>
                  <a:srgbClr val="FFFF00"/>
                </a:solidFill>
                <a:cs typeface="+mn-cs"/>
              </a:rPr>
              <a:t>generalmente relacionados con el uso de la anestesia.</a:t>
            </a:r>
            <a:r>
              <a:rPr lang="es-ES_tradnl" sz="2600" dirty="0" smtClean="0">
                <a:solidFill>
                  <a:srgbClr val="000000"/>
                </a:solidFill>
                <a:cs typeface="+mn-cs"/>
              </a:rPr>
              <a:t/>
            </a:r>
            <a:br>
              <a:rPr lang="es-ES_tradnl" sz="2600" dirty="0" smtClean="0">
                <a:solidFill>
                  <a:srgbClr val="000000"/>
                </a:solidFill>
                <a:cs typeface="+mn-cs"/>
              </a:rPr>
            </a:br>
            <a:endParaRPr lang="es-ES" sz="2600" b="1" dirty="0" smtClean="0">
              <a:solidFill>
                <a:srgbClr val="FFFF00"/>
              </a:solidFill>
              <a:cs typeface="+mn-cs"/>
            </a:endParaRPr>
          </a:p>
          <a:p>
            <a:pPr eaLnBrk="1" fontAlgn="t" hangingPunct="1">
              <a:defRPr/>
            </a:pPr>
            <a:endParaRPr lang="es-ES" sz="2600" b="1" dirty="0" smtClean="0">
              <a:solidFill>
                <a:srgbClr val="FFFF00"/>
              </a:solidFill>
              <a:cs typeface="+mn-cs"/>
            </a:endParaRPr>
          </a:p>
          <a:p>
            <a:pPr eaLnBrk="1" fontAlgn="t" hangingPunct="1">
              <a:defRPr/>
            </a:pPr>
            <a:endParaRPr lang="es-ES" sz="2600" dirty="0" smtClean="0">
              <a:solidFill>
                <a:srgbClr val="000000"/>
              </a:solidFill>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57158" y="428604"/>
            <a:ext cx="8572560" cy="6215106"/>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eaLnBrk="1" hangingPunct="1">
              <a:defRPr/>
            </a:pPr>
            <a:endParaRPr lang="es-ES_tradnl">
              <a:solidFill>
                <a:srgbClr val="FFFFFF"/>
              </a:solidFill>
            </a:endParaRPr>
          </a:p>
        </p:txBody>
      </p:sp>
      <p:sp>
        <p:nvSpPr>
          <p:cNvPr id="28677" name="7 CuadroTexto"/>
          <p:cNvSpPr txBox="1">
            <a:spLocks noChangeArrowheads="1"/>
          </p:cNvSpPr>
          <p:nvPr/>
        </p:nvSpPr>
        <p:spPr bwMode="auto">
          <a:xfrm>
            <a:off x="428625" y="571500"/>
            <a:ext cx="814387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sz="2800" b="1" dirty="0" smtClean="0">
                <a:solidFill>
                  <a:srgbClr val="FFFF00"/>
                </a:solidFill>
                <a:cs typeface="+mn-cs"/>
              </a:rPr>
              <a:t>ANALIZADOR DE FLUJO DE GAS. Se debe verificar la concentración de oxígeno que se le entrega al paciente.</a:t>
            </a:r>
            <a:r>
              <a:rPr lang="es-ES" sz="2800" b="1" dirty="0" smtClean="0">
                <a:solidFill>
                  <a:srgbClr val="000000"/>
                </a:solidFill>
                <a:cs typeface="+mn-cs"/>
              </a:rPr>
              <a:t> </a:t>
            </a:r>
          </a:p>
          <a:p>
            <a:pPr eaLnBrk="1" hangingPunct="1">
              <a:defRPr/>
            </a:pPr>
            <a:endParaRPr lang="es-ES" sz="2800" b="1" dirty="0" smtClean="0">
              <a:solidFill>
                <a:srgbClr val="000000"/>
              </a:solidFill>
              <a:cs typeface="+mn-cs"/>
            </a:endParaRPr>
          </a:p>
          <a:p>
            <a:pPr eaLnBrk="1" hangingPunct="1">
              <a:defRPr/>
            </a:pPr>
            <a:endParaRPr lang="es-ES" sz="2800" b="1" dirty="0" smtClean="0">
              <a:solidFill>
                <a:srgbClr val="000000"/>
              </a:solidFill>
              <a:cs typeface="+mn-cs"/>
            </a:endParaRPr>
          </a:p>
          <a:p>
            <a:pPr eaLnBrk="1" hangingPunct="1">
              <a:defRPr/>
            </a:pPr>
            <a:endParaRPr lang="es-ES" sz="2800" b="1" dirty="0" smtClean="0">
              <a:solidFill>
                <a:srgbClr val="000000"/>
              </a:solidFill>
              <a:cs typeface="+mn-cs"/>
            </a:endParaRPr>
          </a:p>
          <a:p>
            <a:pPr algn="just" eaLnBrk="1" hangingPunct="1">
              <a:defRPr/>
            </a:pPr>
            <a:r>
              <a:rPr lang="es-ES" sz="2800" b="1" dirty="0" smtClean="0">
                <a:solidFill>
                  <a:srgbClr val="FFFF00"/>
                </a:solidFill>
                <a:cs typeface="+mn-cs"/>
              </a:rPr>
              <a:t>SIMULADOR DE ELECTROCARDIOGRAFÍA. Se simula un paciente para verificar, ajustar y/o calibrar: parámetros, alarmas, software interpretativo y curvas en general relativas a ECG.</a:t>
            </a:r>
            <a:r>
              <a:rPr lang="es-ES" sz="2800" b="1" dirty="0" smtClean="0">
                <a:solidFill>
                  <a:srgbClr val="000000"/>
                </a:solidFill>
                <a:cs typeface="+mn-cs"/>
              </a:rPr>
              <a:t> </a:t>
            </a:r>
          </a:p>
          <a:p>
            <a:pPr eaLnBrk="1" hangingPunct="1">
              <a:defRPr/>
            </a:pPr>
            <a:endParaRPr lang="es-ES" sz="2800" b="1" dirty="0" smtClean="0">
              <a:solidFill>
                <a:srgbClr val="000000"/>
              </a:solidFill>
              <a:cs typeface="+mn-cs"/>
            </a:endParaRPr>
          </a:p>
          <a:p>
            <a:pPr algn="just" eaLnBrk="1" hangingPunct="1">
              <a:defRPr/>
            </a:pPr>
            <a:endParaRPr lang="es-ES" sz="2400" b="1" dirty="0" smtClean="0">
              <a:solidFill>
                <a:srgbClr val="FFFF00"/>
              </a:solidFill>
              <a:cs typeface="+mn-cs"/>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57158" y="428604"/>
            <a:ext cx="8572560" cy="6215106"/>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eaLnBrk="1" hangingPunct="1">
              <a:defRPr/>
            </a:pPr>
            <a:endParaRPr lang="es-ES_tradnl">
              <a:solidFill>
                <a:srgbClr val="FFFFFF"/>
              </a:solidFill>
            </a:endParaRPr>
          </a:p>
        </p:txBody>
      </p:sp>
      <p:sp>
        <p:nvSpPr>
          <p:cNvPr id="29701" name="7 CuadroTexto"/>
          <p:cNvSpPr txBox="1">
            <a:spLocks noChangeArrowheads="1"/>
          </p:cNvSpPr>
          <p:nvPr/>
        </p:nvSpPr>
        <p:spPr bwMode="auto">
          <a:xfrm>
            <a:off x="714375" y="571500"/>
            <a:ext cx="7858125"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s-ES" sz="2800" b="1" smtClean="0">
                <a:solidFill>
                  <a:srgbClr val="FFFF00"/>
                </a:solidFill>
                <a:cs typeface="+mn-cs"/>
              </a:rPr>
              <a:t>SENSITÓMETRO y DENSITÓMETRO: Las densidades ópticas de una película procesada, producidas por una exposición sensitométrica pueden medirse con un densitómetro.</a:t>
            </a:r>
          </a:p>
          <a:p>
            <a:pPr algn="just" eaLnBrk="1" hangingPunct="1">
              <a:defRPr/>
            </a:pPr>
            <a:endParaRPr lang="es-ES" sz="2800" smtClean="0">
              <a:solidFill>
                <a:srgbClr val="FFFF00"/>
              </a:solidFill>
              <a:cs typeface="+mn-cs"/>
            </a:endParaRPr>
          </a:p>
          <a:p>
            <a:pPr algn="just" eaLnBrk="1" hangingPunct="1">
              <a:defRPr/>
            </a:pPr>
            <a:r>
              <a:rPr lang="es-ES" sz="2800" b="1" smtClean="0">
                <a:solidFill>
                  <a:srgbClr val="FFFF00"/>
                </a:solidFill>
                <a:cs typeface="+mn-cs"/>
              </a:rPr>
              <a:t>ES IMPORTANTE DESARROLLAR UN CONTROL SENSITOMÉTRICO  DE MANERA PERIÓDICA Y ASI CONTRIBUIR EN EL CONTROL DE CALIDAD DEL PROCESO</a:t>
            </a:r>
          </a:p>
          <a:p>
            <a:pPr algn="just" eaLnBrk="1" hangingPunct="1">
              <a:defRPr/>
            </a:pPr>
            <a:r>
              <a:rPr lang="es-ES" sz="2800" b="1" smtClean="0">
                <a:solidFill>
                  <a:srgbClr val="FFFF00"/>
                </a:solidFill>
                <a:cs typeface="+mn-cs"/>
              </a:rPr>
              <a:t>DE REVELADO DE PLACAS RADIOGRÁFICAS.</a:t>
            </a:r>
          </a:p>
          <a:p>
            <a:pPr algn="just" eaLnBrk="1" hangingPunct="1">
              <a:defRPr/>
            </a:pPr>
            <a:endParaRPr lang="es-ES" sz="2800" b="1" smtClean="0">
              <a:solidFill>
                <a:srgbClr val="FFFF00"/>
              </a:solidFill>
              <a:cs typeface="+mn-cs"/>
            </a:endParaRPr>
          </a:p>
          <a:p>
            <a:pPr algn="just" eaLnBrk="1" hangingPunct="1">
              <a:defRPr/>
            </a:pPr>
            <a:endParaRPr lang="es-ES" sz="2800" b="1" smtClean="0">
              <a:solidFill>
                <a:srgbClr val="FFFF00"/>
              </a:solidFill>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57158" y="428604"/>
            <a:ext cx="8572560" cy="6215106"/>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eaLnBrk="1" hangingPunct="1">
              <a:defRPr/>
            </a:pPr>
            <a:endParaRPr lang="es-ES_tradnl">
              <a:solidFill>
                <a:srgbClr val="FFFFFF"/>
              </a:solidFill>
            </a:endParaRPr>
          </a:p>
        </p:txBody>
      </p:sp>
      <p:sp>
        <p:nvSpPr>
          <p:cNvPr id="30725" name="7 CuadroTexto"/>
          <p:cNvSpPr txBox="1">
            <a:spLocks noChangeArrowheads="1"/>
          </p:cNvSpPr>
          <p:nvPr/>
        </p:nvSpPr>
        <p:spPr bwMode="auto">
          <a:xfrm>
            <a:off x="357188" y="571500"/>
            <a:ext cx="85725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sz="2800" b="1" dirty="0" smtClean="0">
                <a:solidFill>
                  <a:srgbClr val="FFFF00"/>
                </a:solidFill>
                <a:cs typeface="+mn-cs"/>
              </a:rPr>
              <a:t>ANEMÓMETRO: Se mide el gasto de aire que se está inyectando o extrayendo de locales.</a:t>
            </a:r>
          </a:p>
          <a:p>
            <a:pPr eaLnBrk="1" hangingPunct="1">
              <a:defRPr/>
            </a:pPr>
            <a:endParaRPr lang="es-ES" sz="2800" b="1" dirty="0" smtClean="0">
              <a:solidFill>
                <a:srgbClr val="FFFF00"/>
              </a:solidFill>
              <a:cs typeface="+mn-cs"/>
            </a:endParaRPr>
          </a:p>
          <a:p>
            <a:pPr eaLnBrk="1" hangingPunct="1">
              <a:defRPr/>
            </a:pPr>
            <a:r>
              <a:rPr lang="es-ES" sz="2800" b="1" dirty="0" smtClean="0">
                <a:solidFill>
                  <a:srgbClr val="FFFF00"/>
                </a:solidFill>
                <a:cs typeface="+mn-cs"/>
              </a:rPr>
              <a:t>LUXÓMETRO: Luminosidad de las lámparas en las áreas de trabajo.</a:t>
            </a:r>
            <a:r>
              <a:rPr lang="es-ES" sz="2800" b="1" dirty="0" smtClean="0">
                <a:solidFill>
                  <a:srgbClr val="000000"/>
                </a:solidFill>
                <a:cs typeface="+mn-cs"/>
              </a:rPr>
              <a:t> </a:t>
            </a:r>
          </a:p>
          <a:p>
            <a:pPr eaLnBrk="1" hangingPunct="1">
              <a:defRPr/>
            </a:pPr>
            <a:endParaRPr lang="es-ES" sz="2800" b="1" dirty="0" smtClean="0">
              <a:solidFill>
                <a:srgbClr val="000000"/>
              </a:solidFill>
              <a:cs typeface="+mn-cs"/>
            </a:endParaRPr>
          </a:p>
          <a:p>
            <a:pPr eaLnBrk="1" hangingPunct="1">
              <a:defRPr/>
            </a:pPr>
            <a:r>
              <a:rPr lang="es-ES" sz="2800" b="1" dirty="0" smtClean="0">
                <a:solidFill>
                  <a:srgbClr val="FFFF00"/>
                </a:solidFill>
                <a:cs typeface="+mn-cs"/>
              </a:rPr>
              <a:t>EQUIPOS DE ULTRASONIDO:  </a:t>
            </a:r>
            <a:r>
              <a:rPr lang="es-ES" sz="2800" b="1" dirty="0">
                <a:solidFill>
                  <a:srgbClr val="FFFF00"/>
                </a:solidFill>
                <a:cs typeface="+mn-cs"/>
              </a:rPr>
              <a:t>Presión, Intensidad y Potencia acústica. </a:t>
            </a:r>
          </a:p>
          <a:p>
            <a:pPr eaLnBrk="1" hangingPunct="1">
              <a:defRPr/>
            </a:pPr>
            <a:endParaRPr lang="es-ES" sz="2800" b="1" dirty="0" smtClean="0">
              <a:solidFill>
                <a:srgbClr val="FFFF00"/>
              </a:solidFill>
              <a:cs typeface="+mn-cs"/>
            </a:endParaRPr>
          </a:p>
          <a:p>
            <a:pPr eaLnBrk="1" hangingPunct="1">
              <a:defRPr/>
            </a:pPr>
            <a:r>
              <a:rPr lang="es-ES" sz="2800" b="1" dirty="0" smtClean="0">
                <a:solidFill>
                  <a:srgbClr val="FFFF00"/>
                </a:solidFill>
                <a:cs typeface="+mn-cs"/>
              </a:rPr>
              <a:t>INSTRUMENTO EN MEDICIONES SONORAS </a:t>
            </a:r>
            <a:r>
              <a:rPr lang="es-ES" sz="2800" b="1" dirty="0">
                <a:solidFill>
                  <a:srgbClr val="FFFF00"/>
                </a:solidFill>
                <a:cs typeface="+mn-cs"/>
              </a:rPr>
              <a:t>(audiómetros, </a:t>
            </a:r>
            <a:r>
              <a:rPr lang="es-ES" sz="2800" b="1" dirty="0" err="1">
                <a:solidFill>
                  <a:srgbClr val="FFFF00"/>
                </a:solidFill>
                <a:cs typeface="+mn-cs"/>
              </a:rPr>
              <a:t>timpanómetros</a:t>
            </a:r>
            <a:r>
              <a:rPr lang="es-ES" sz="2800" b="1" dirty="0">
                <a:solidFill>
                  <a:srgbClr val="FFFF00"/>
                </a:solidFill>
                <a:cs typeface="+mn-cs"/>
              </a:rPr>
              <a:t>, otros) y capacidades (tonos, voz, otros)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57158" y="428604"/>
            <a:ext cx="8572560" cy="6215106"/>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eaLnBrk="1" hangingPunct="1">
              <a:defRPr/>
            </a:pPr>
            <a:endParaRPr lang="es-ES_tradnl">
              <a:solidFill>
                <a:srgbClr val="FFFFFF"/>
              </a:solidFill>
            </a:endParaRPr>
          </a:p>
        </p:txBody>
      </p:sp>
      <p:sp>
        <p:nvSpPr>
          <p:cNvPr id="31749" name="7 CuadroTexto"/>
          <p:cNvSpPr txBox="1">
            <a:spLocks noChangeArrowheads="1"/>
          </p:cNvSpPr>
          <p:nvPr/>
        </p:nvSpPr>
        <p:spPr bwMode="auto">
          <a:xfrm>
            <a:off x="714375" y="571500"/>
            <a:ext cx="7858125"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s-ES" sz="2800" b="1" dirty="0" smtClean="0">
                <a:solidFill>
                  <a:srgbClr val="FFFF00"/>
                </a:solidFill>
                <a:cs typeface="+mn-cs"/>
              </a:rPr>
              <a:t>INSTRUMENTOS BÁSICOS DE MEDICIÓN Y PRUEBA PARA EQUIPOS ELECTROMÉDICO (multímetros, amperímetros de gancho, osciloscopios, etc.) .</a:t>
            </a:r>
            <a:r>
              <a:rPr lang="es-ES" sz="2800" b="1" dirty="0" smtClean="0">
                <a:solidFill>
                  <a:srgbClr val="000000"/>
                </a:solidFill>
                <a:cs typeface="+mn-cs"/>
              </a:rPr>
              <a:t> </a:t>
            </a:r>
          </a:p>
          <a:p>
            <a:pPr algn="just" eaLnBrk="1" hangingPunct="1">
              <a:defRPr/>
            </a:pPr>
            <a:endParaRPr lang="es-ES" sz="2800" b="1" dirty="0" smtClean="0">
              <a:solidFill>
                <a:srgbClr val="000000"/>
              </a:solidFill>
              <a:cs typeface="+mn-cs"/>
            </a:endParaRPr>
          </a:p>
          <a:p>
            <a:pPr algn="just" eaLnBrk="1" hangingPunct="1">
              <a:defRPr/>
            </a:pPr>
            <a:r>
              <a:rPr lang="es-ES" sz="2800" b="1" dirty="0" smtClean="0">
                <a:solidFill>
                  <a:srgbClr val="FFFF00"/>
                </a:solidFill>
                <a:cs typeface="+mn-cs"/>
              </a:rPr>
              <a:t>ESTERILIZADOR DE VAPOR DE  AGUA. Intervienen manómetros y termómetros.</a:t>
            </a:r>
            <a:r>
              <a:rPr lang="es-ES" sz="2800" b="1" dirty="0" smtClean="0">
                <a:solidFill>
                  <a:srgbClr val="000000"/>
                </a:solidFill>
                <a:cs typeface="+mn-cs"/>
              </a:rPr>
              <a:t> </a:t>
            </a:r>
          </a:p>
          <a:p>
            <a:pPr algn="just" eaLnBrk="1" hangingPunct="1">
              <a:defRPr/>
            </a:pPr>
            <a:endParaRPr lang="es-ES" sz="2800" b="1" dirty="0" smtClean="0">
              <a:solidFill>
                <a:srgbClr val="000000"/>
              </a:solidFill>
              <a:cs typeface="+mn-cs"/>
            </a:endParaRPr>
          </a:p>
          <a:p>
            <a:pPr eaLnBrk="1" hangingPunct="1">
              <a:defRPr/>
            </a:pPr>
            <a:endParaRPr lang="es-ES" sz="2800" dirty="0" smtClean="0">
              <a:solidFill>
                <a:srgbClr val="000000"/>
              </a:solidFill>
              <a:cs typeface="+mn-cs"/>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57158" y="428604"/>
            <a:ext cx="8572560" cy="6215106"/>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eaLnBrk="1" hangingPunct="1">
              <a:defRPr/>
            </a:pPr>
            <a:endParaRPr lang="es-ES_tradnl">
              <a:solidFill>
                <a:srgbClr val="FFFFFF"/>
              </a:solidFill>
            </a:endParaRPr>
          </a:p>
        </p:txBody>
      </p:sp>
      <p:sp>
        <p:nvSpPr>
          <p:cNvPr id="32773" name="7 CuadroTexto"/>
          <p:cNvSpPr txBox="1">
            <a:spLocks noChangeArrowheads="1"/>
          </p:cNvSpPr>
          <p:nvPr/>
        </p:nvSpPr>
        <p:spPr bwMode="auto">
          <a:xfrm>
            <a:off x="714375" y="500063"/>
            <a:ext cx="7858125" cy="535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sz="2400" b="1" dirty="0" smtClean="0">
                <a:solidFill>
                  <a:srgbClr val="FFFF00"/>
                </a:solidFill>
                <a:cs typeface="+mn-cs"/>
              </a:rPr>
              <a:t>PRESIÓN ARTERIAL</a:t>
            </a:r>
          </a:p>
          <a:p>
            <a:pPr eaLnBrk="1" hangingPunct="1">
              <a:defRPr/>
            </a:pPr>
            <a:endParaRPr lang="es-ES" sz="2000" dirty="0" smtClean="0">
              <a:solidFill>
                <a:srgbClr val="FFFF00"/>
              </a:solidFill>
              <a:cs typeface="+mn-cs"/>
            </a:endParaRPr>
          </a:p>
          <a:p>
            <a:pPr eaLnBrk="1" hangingPunct="1">
              <a:defRPr/>
            </a:pPr>
            <a:r>
              <a:rPr lang="es-ES" sz="2000" b="1" dirty="0" smtClean="0">
                <a:solidFill>
                  <a:srgbClr val="FFFF00"/>
                </a:solidFill>
                <a:cs typeface="+mn-cs"/>
              </a:rPr>
              <a:t>Errores en la medición en método no invasivo manual. </a:t>
            </a:r>
          </a:p>
          <a:p>
            <a:pPr eaLnBrk="1" hangingPunct="1">
              <a:defRPr/>
            </a:pPr>
            <a:endParaRPr lang="es-ES" sz="2000" dirty="0" smtClean="0">
              <a:solidFill>
                <a:srgbClr val="FFFF00"/>
              </a:solidFill>
              <a:cs typeface="+mn-cs"/>
            </a:endParaRPr>
          </a:p>
          <a:p>
            <a:pPr eaLnBrk="1" hangingPunct="1">
              <a:defRPr/>
            </a:pPr>
            <a:r>
              <a:rPr lang="es-ES" sz="2000" b="1" dirty="0" smtClean="0">
                <a:solidFill>
                  <a:srgbClr val="FFFF00"/>
                </a:solidFill>
                <a:cs typeface="+mn-cs"/>
              </a:rPr>
              <a:t>• Estetoscopio defectuoso</a:t>
            </a:r>
          </a:p>
          <a:p>
            <a:pPr eaLnBrk="1" hangingPunct="1">
              <a:defRPr/>
            </a:pPr>
            <a:r>
              <a:rPr lang="es-ES" sz="2000" b="1" dirty="0" smtClean="0">
                <a:solidFill>
                  <a:srgbClr val="FFFF00"/>
                </a:solidFill>
                <a:cs typeface="+mn-cs"/>
              </a:rPr>
              <a:t>• </a:t>
            </a:r>
            <a:r>
              <a:rPr lang="es-ES" sz="2000" b="1" dirty="0" smtClean="0">
                <a:solidFill>
                  <a:srgbClr val="FF0000"/>
                </a:solidFill>
                <a:cs typeface="+mn-cs"/>
              </a:rPr>
              <a:t>Manómetro no verificado</a:t>
            </a:r>
          </a:p>
          <a:p>
            <a:pPr eaLnBrk="1" hangingPunct="1">
              <a:defRPr/>
            </a:pPr>
            <a:r>
              <a:rPr lang="es-ES" sz="2000" b="1" dirty="0" smtClean="0">
                <a:solidFill>
                  <a:srgbClr val="FFFF00"/>
                </a:solidFill>
                <a:cs typeface="+mn-cs"/>
              </a:rPr>
              <a:t>• Columna de mercurio no vertical</a:t>
            </a:r>
          </a:p>
          <a:p>
            <a:pPr eaLnBrk="1" hangingPunct="1">
              <a:defRPr/>
            </a:pPr>
            <a:r>
              <a:rPr lang="es-ES" sz="2000" b="1" dirty="0" smtClean="0">
                <a:solidFill>
                  <a:srgbClr val="FFFF00"/>
                </a:solidFill>
                <a:cs typeface="+mn-cs"/>
              </a:rPr>
              <a:t>• Tamaño inapropiado de brazal</a:t>
            </a:r>
          </a:p>
          <a:p>
            <a:pPr eaLnBrk="1" hangingPunct="1">
              <a:defRPr/>
            </a:pPr>
            <a:r>
              <a:rPr lang="es-ES" sz="2000" b="1" dirty="0" smtClean="0">
                <a:solidFill>
                  <a:srgbClr val="FFFF00"/>
                </a:solidFill>
                <a:cs typeface="+mn-cs"/>
              </a:rPr>
              <a:t>• Fugas en el sistema de inflación.</a:t>
            </a:r>
          </a:p>
          <a:p>
            <a:pPr eaLnBrk="1" hangingPunct="1">
              <a:defRPr/>
            </a:pPr>
            <a:endParaRPr lang="es-ES" sz="2000" b="1" dirty="0" smtClean="0">
              <a:solidFill>
                <a:srgbClr val="FFFF00"/>
              </a:solidFill>
              <a:cs typeface="+mn-cs"/>
            </a:endParaRPr>
          </a:p>
          <a:p>
            <a:pPr eaLnBrk="1" hangingPunct="1">
              <a:defRPr/>
            </a:pPr>
            <a:r>
              <a:rPr lang="es-ES" sz="2000" b="1" dirty="0" smtClean="0">
                <a:solidFill>
                  <a:srgbClr val="FFFF00"/>
                </a:solidFill>
                <a:cs typeface="+mn-cs"/>
              </a:rPr>
              <a:t>Errores en el método </a:t>
            </a:r>
            <a:r>
              <a:rPr lang="es-ES" sz="2000" b="1" dirty="0" err="1" smtClean="0">
                <a:solidFill>
                  <a:srgbClr val="FFFF00"/>
                </a:solidFill>
                <a:cs typeface="+mn-cs"/>
              </a:rPr>
              <a:t>oscilométrico</a:t>
            </a:r>
            <a:r>
              <a:rPr lang="es-ES" sz="2000" b="1" dirty="0" smtClean="0">
                <a:solidFill>
                  <a:srgbClr val="FFFF00"/>
                </a:solidFill>
                <a:cs typeface="+mn-cs"/>
              </a:rPr>
              <a:t> </a:t>
            </a:r>
          </a:p>
          <a:p>
            <a:pPr eaLnBrk="1" hangingPunct="1">
              <a:defRPr/>
            </a:pPr>
            <a:r>
              <a:rPr lang="es-ES" sz="2000" b="1" dirty="0" smtClean="0">
                <a:solidFill>
                  <a:srgbClr val="FFFF00"/>
                </a:solidFill>
                <a:cs typeface="+mn-cs"/>
              </a:rPr>
              <a:t>• Movimiento del aparato</a:t>
            </a:r>
          </a:p>
          <a:p>
            <a:pPr eaLnBrk="1" hangingPunct="1">
              <a:defRPr/>
            </a:pPr>
            <a:r>
              <a:rPr lang="es-ES" sz="2000" b="1" dirty="0" smtClean="0">
                <a:solidFill>
                  <a:srgbClr val="FFFF00"/>
                </a:solidFill>
                <a:cs typeface="+mn-cs"/>
              </a:rPr>
              <a:t>• Arritmias</a:t>
            </a:r>
          </a:p>
          <a:p>
            <a:pPr eaLnBrk="1" hangingPunct="1">
              <a:defRPr/>
            </a:pPr>
            <a:r>
              <a:rPr lang="es-ES" sz="2000" b="1" dirty="0" smtClean="0">
                <a:solidFill>
                  <a:srgbClr val="FFFF00"/>
                </a:solidFill>
                <a:cs typeface="+mn-cs"/>
              </a:rPr>
              <a:t>• Tamaño inapropiado del brazal</a:t>
            </a:r>
          </a:p>
          <a:p>
            <a:pPr eaLnBrk="1" hangingPunct="1">
              <a:defRPr/>
            </a:pPr>
            <a:r>
              <a:rPr lang="es-ES" sz="2000" b="1" dirty="0" smtClean="0">
                <a:solidFill>
                  <a:srgbClr val="FFFF00"/>
                </a:solidFill>
                <a:cs typeface="+mn-cs"/>
              </a:rPr>
              <a:t>• Brazo no al nivel del corazón</a:t>
            </a:r>
          </a:p>
          <a:p>
            <a:pPr eaLnBrk="1" hangingPunct="1">
              <a:defRPr/>
            </a:pPr>
            <a:r>
              <a:rPr lang="es-ES" sz="2000" b="1" dirty="0" smtClean="0">
                <a:solidFill>
                  <a:srgbClr val="FFFF00"/>
                </a:solidFill>
                <a:cs typeface="+mn-cs"/>
              </a:rPr>
              <a:t>• </a:t>
            </a:r>
            <a:r>
              <a:rPr lang="es-ES" sz="2000" b="1" dirty="0" smtClean="0">
                <a:solidFill>
                  <a:srgbClr val="FF0000"/>
                </a:solidFill>
                <a:cs typeface="+mn-cs"/>
              </a:rPr>
              <a:t>Manómetro no verificado</a:t>
            </a:r>
            <a:endParaRPr lang="es-ES" sz="2000" b="1" dirty="0" smtClean="0">
              <a:solidFill>
                <a:srgbClr val="FFFF00"/>
              </a:solidFill>
              <a:cs typeface="+mn-cs"/>
            </a:endParaRPr>
          </a:p>
          <a:p>
            <a:pPr eaLnBrk="1" hangingPunct="1">
              <a:defRPr/>
            </a:pPr>
            <a:endParaRPr lang="es-ES" dirty="0" smtClean="0">
              <a:solidFill>
                <a:srgbClr val="000000"/>
              </a:solidFill>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1 Rectángulo"/>
          <p:cNvSpPr>
            <a:spLocks noChangeArrowheads="1"/>
          </p:cNvSpPr>
          <p:nvPr/>
        </p:nvSpPr>
        <p:spPr bwMode="auto">
          <a:xfrm>
            <a:off x="25400" y="0"/>
            <a:ext cx="91186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000" b="1">
                <a:solidFill>
                  <a:srgbClr val="FFFFFF"/>
                </a:solidFill>
              </a:rPr>
              <a:t>Medios de enseñanza:</a:t>
            </a:r>
          </a:p>
          <a:p>
            <a:pPr eaLnBrk="1" hangingPunct="1">
              <a:spcBef>
                <a:spcPct val="0"/>
              </a:spcBef>
              <a:buFontTx/>
              <a:buNone/>
            </a:pPr>
            <a:r>
              <a:rPr lang="es-ES" altLang="es-ES" sz="2000" b="1">
                <a:solidFill>
                  <a:srgbClr val="FFFFFF"/>
                </a:solidFill>
              </a:rPr>
              <a:t>• Libro “Metrología para la Vida”  </a:t>
            </a:r>
          </a:p>
          <a:p>
            <a:pPr eaLnBrk="1" hangingPunct="1">
              <a:spcBef>
                <a:spcPct val="0"/>
              </a:spcBef>
              <a:buFontTx/>
              <a:buNone/>
            </a:pPr>
            <a:r>
              <a:rPr lang="es-ES" altLang="es-ES" sz="2000" b="1">
                <a:solidFill>
                  <a:srgbClr val="FFFFFF"/>
                </a:solidFill>
              </a:rPr>
              <a:t>• Soporte digital. (Computadora, USB, presentaciones electrónicas.) </a:t>
            </a:r>
          </a:p>
          <a:p>
            <a:pPr eaLnBrk="1" hangingPunct="1">
              <a:spcBef>
                <a:spcPct val="0"/>
              </a:spcBef>
              <a:buFontTx/>
              <a:buNone/>
            </a:pPr>
            <a:r>
              <a:rPr lang="es-ES" altLang="es-ES" sz="2000" b="1">
                <a:solidFill>
                  <a:srgbClr val="FFFFFF"/>
                </a:solidFill>
              </a:rPr>
              <a:t>• Pizarra.</a:t>
            </a:r>
          </a:p>
          <a:p>
            <a:pPr eaLnBrk="1" hangingPunct="1">
              <a:spcBef>
                <a:spcPct val="0"/>
              </a:spcBef>
              <a:buFontTx/>
              <a:buNone/>
            </a:pPr>
            <a:endParaRPr lang="es-ES_tradnl" altLang="es-ES" sz="2000" b="1">
              <a:solidFill>
                <a:srgbClr val="FFFFFF"/>
              </a:solidFill>
            </a:endParaRPr>
          </a:p>
          <a:p>
            <a:pPr eaLnBrk="1" hangingPunct="1">
              <a:spcBef>
                <a:spcPct val="0"/>
              </a:spcBef>
              <a:buFontTx/>
              <a:buNone/>
            </a:pPr>
            <a:r>
              <a:rPr lang="es-ES" altLang="es-ES" sz="2000" b="1">
                <a:solidFill>
                  <a:srgbClr val="FFFFFF"/>
                </a:solidFill>
              </a:rPr>
              <a:t>Método: Elaboración conjunta.</a:t>
            </a:r>
          </a:p>
          <a:p>
            <a:pPr eaLnBrk="1" hangingPunct="1">
              <a:spcBef>
                <a:spcPct val="0"/>
              </a:spcBef>
              <a:buFontTx/>
              <a:buNone/>
            </a:pPr>
            <a:endParaRPr lang="es-ES" altLang="es-ES" sz="2000" b="1">
              <a:solidFill>
                <a:srgbClr val="FFFFFF"/>
              </a:solidFill>
            </a:endParaRPr>
          </a:p>
          <a:p>
            <a:pPr eaLnBrk="1" hangingPunct="1">
              <a:spcBef>
                <a:spcPct val="0"/>
              </a:spcBef>
              <a:buFontTx/>
              <a:buNone/>
            </a:pPr>
            <a:r>
              <a:rPr lang="es-ES" altLang="es-ES" sz="2000" b="1">
                <a:solidFill>
                  <a:srgbClr val="FFFFFF"/>
                </a:solidFill>
              </a:rPr>
              <a:t>Procedimientos: </a:t>
            </a:r>
          </a:p>
          <a:p>
            <a:pPr eaLnBrk="1" hangingPunct="1">
              <a:spcBef>
                <a:spcPct val="0"/>
              </a:spcBef>
              <a:buFontTx/>
              <a:buNone/>
            </a:pPr>
            <a:r>
              <a:rPr lang="es-ES" altLang="es-ES" sz="2000" b="1">
                <a:solidFill>
                  <a:srgbClr val="FFFFFF"/>
                </a:solidFill>
              </a:rPr>
              <a:t>• Definir.</a:t>
            </a:r>
          </a:p>
          <a:p>
            <a:pPr eaLnBrk="1" hangingPunct="1">
              <a:spcBef>
                <a:spcPct val="0"/>
              </a:spcBef>
              <a:buFontTx/>
              <a:buNone/>
            </a:pPr>
            <a:r>
              <a:rPr lang="es-ES" altLang="es-ES" sz="2000" b="1">
                <a:solidFill>
                  <a:srgbClr val="FFFFFF"/>
                </a:solidFill>
              </a:rPr>
              <a:t>• Caracterizar.</a:t>
            </a:r>
          </a:p>
          <a:p>
            <a:pPr eaLnBrk="1" hangingPunct="1">
              <a:spcBef>
                <a:spcPct val="0"/>
              </a:spcBef>
              <a:buFontTx/>
              <a:buNone/>
            </a:pPr>
            <a:r>
              <a:rPr lang="es-ES" altLang="es-ES" sz="2000" b="1">
                <a:solidFill>
                  <a:srgbClr val="FFFFFF"/>
                </a:solidFill>
              </a:rPr>
              <a:t>• Establecer relación causal (fenómeno, demostrar)</a:t>
            </a:r>
          </a:p>
          <a:p>
            <a:pPr eaLnBrk="1" hangingPunct="1">
              <a:spcBef>
                <a:spcPct val="0"/>
              </a:spcBef>
              <a:buFontTx/>
              <a:buNone/>
            </a:pPr>
            <a:r>
              <a:rPr lang="es-ES_tradnl" altLang="es-ES" sz="2000" b="1">
                <a:solidFill>
                  <a:srgbClr val="FFFFFF"/>
                </a:solidFill>
              </a:rPr>
              <a:t>• Elaborar conclusiones generalizadas y emitir juicios de valor.</a:t>
            </a:r>
          </a:p>
          <a:p>
            <a:pPr eaLnBrk="1" hangingPunct="1">
              <a:spcBef>
                <a:spcPct val="0"/>
              </a:spcBef>
              <a:buFontTx/>
              <a:buNone/>
            </a:pPr>
            <a:r>
              <a:rPr lang="es-ES_tradnl" altLang="es-ES" sz="2000" b="1">
                <a:solidFill>
                  <a:srgbClr val="FFFFFF"/>
                </a:solidFill>
              </a:rPr>
              <a:t>• Ejemplificar.</a:t>
            </a:r>
          </a:p>
          <a:p>
            <a:pPr eaLnBrk="1" hangingPunct="1">
              <a:spcBef>
                <a:spcPct val="0"/>
              </a:spcBef>
              <a:buFontTx/>
              <a:buNone/>
            </a:pPr>
            <a:r>
              <a:rPr lang="es-ES_tradnl" altLang="es-ES" sz="2000" b="1">
                <a:solidFill>
                  <a:srgbClr val="FFFFFF"/>
                </a:solidFill>
              </a:rPr>
              <a:t> </a:t>
            </a:r>
          </a:p>
          <a:p>
            <a:pPr eaLnBrk="1" hangingPunct="1">
              <a:spcBef>
                <a:spcPct val="0"/>
              </a:spcBef>
              <a:buFontTx/>
              <a:buNone/>
            </a:pPr>
            <a:r>
              <a:rPr lang="es-ES" altLang="es-ES" sz="2000" b="1">
                <a:solidFill>
                  <a:srgbClr val="FFFFFF"/>
                </a:solidFill>
              </a:rPr>
              <a:t>En esta clase se la da salida a las estrategias siguientes:</a:t>
            </a:r>
          </a:p>
          <a:p>
            <a:pPr eaLnBrk="1" hangingPunct="1">
              <a:spcBef>
                <a:spcPct val="0"/>
              </a:spcBef>
              <a:buFontTx/>
              <a:buNone/>
            </a:pPr>
            <a:r>
              <a:rPr lang="es-ES" altLang="es-ES" sz="2000" b="1">
                <a:solidFill>
                  <a:srgbClr val="FFFFFF"/>
                </a:solidFill>
              </a:rPr>
              <a:t>• Estrategia sobre la labor educativa de los estudiantes.</a:t>
            </a:r>
          </a:p>
          <a:p>
            <a:pPr eaLnBrk="1" hangingPunct="1">
              <a:spcBef>
                <a:spcPct val="0"/>
              </a:spcBef>
              <a:buFontTx/>
              <a:buNone/>
            </a:pPr>
            <a:r>
              <a:rPr lang="es-ES" altLang="es-ES" sz="2000" b="1">
                <a:solidFill>
                  <a:srgbClr val="FFFFFF"/>
                </a:solidFill>
              </a:rPr>
              <a:t>• Estrategia de la informatización con el empleo de las TIC.</a:t>
            </a:r>
          </a:p>
          <a:p>
            <a:pPr eaLnBrk="1" hangingPunct="1">
              <a:spcBef>
                <a:spcPct val="0"/>
              </a:spcBef>
              <a:buFontTx/>
              <a:buNone/>
            </a:pPr>
            <a:r>
              <a:rPr lang="es-ES" altLang="es-ES" sz="2000" b="1">
                <a:solidFill>
                  <a:srgbClr val="FFFFFF"/>
                </a:solidFill>
              </a:rPr>
              <a:t>• Estrategia para los enfoques modernos de dirección.</a:t>
            </a:r>
          </a:p>
          <a:p>
            <a:pPr eaLnBrk="1" hangingPunct="1">
              <a:spcBef>
                <a:spcPct val="0"/>
              </a:spcBef>
              <a:buFontTx/>
              <a:buNone/>
            </a:pPr>
            <a:r>
              <a:rPr lang="es-ES" altLang="es-ES" sz="2000" b="1">
                <a:solidFill>
                  <a:srgbClr val="FFFFFF"/>
                </a:solidFill>
              </a:rPr>
              <a:t>• Estrategia para la formación económica y medio ambiental.</a:t>
            </a:r>
          </a:p>
          <a:p>
            <a:pPr eaLnBrk="1" hangingPunct="1">
              <a:spcBef>
                <a:spcPct val="0"/>
              </a:spcBef>
              <a:buFontTx/>
              <a:buNone/>
            </a:pPr>
            <a:r>
              <a:rPr lang="es-ES" altLang="es-ES" sz="2000" b="1">
                <a:solidFill>
                  <a:srgbClr val="FFFFFF"/>
                </a:solidFill>
              </a:rPr>
              <a:t>• Estrategia para propiciar niveles de superiores de formación de los estudiantes en las aulas universitarias.</a:t>
            </a:r>
          </a:p>
          <a:p>
            <a:pPr eaLnBrk="1" hangingPunct="1">
              <a:spcBef>
                <a:spcPct val="0"/>
              </a:spcBef>
              <a:buFontTx/>
              <a:buNone/>
            </a:pPr>
            <a:endParaRPr lang="es-ES" altLang="es-ES" sz="2000" b="1">
              <a:solidFill>
                <a:srgbClr val="FFFFFF"/>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57158" y="428604"/>
            <a:ext cx="8572560" cy="6215106"/>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eaLnBrk="1" hangingPunct="1">
              <a:defRPr/>
            </a:pPr>
            <a:endParaRPr lang="es-ES_tradnl">
              <a:solidFill>
                <a:srgbClr val="FFFFFF"/>
              </a:solidFill>
            </a:endParaRPr>
          </a:p>
        </p:txBody>
      </p:sp>
      <p:sp>
        <p:nvSpPr>
          <p:cNvPr id="33797" name="7 CuadroTexto"/>
          <p:cNvSpPr txBox="1">
            <a:spLocks noChangeArrowheads="1"/>
          </p:cNvSpPr>
          <p:nvPr/>
        </p:nvSpPr>
        <p:spPr bwMode="auto">
          <a:xfrm>
            <a:off x="571500" y="1547813"/>
            <a:ext cx="80010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s-ES" sz="2400" b="1" dirty="0" smtClean="0">
                <a:solidFill>
                  <a:srgbClr val="FFFF00"/>
                </a:solidFill>
                <a:cs typeface="+mn-cs"/>
              </a:rPr>
              <a:t>Desafortunadamente en la actualidad en nuestro país, ya sea por desconocimiento, por falta de recursos económicos, humanos y materiales o por la combinación de estas causas, el aseguramiento metrológico no llega a todo el segmento de la tecnología instalada, lo que conspira con la calidad que se exige del Sistema de Salud Cubano</a:t>
            </a:r>
            <a:endParaRPr lang="es-ES" sz="2400" dirty="0" smtClean="0">
              <a:solidFill>
                <a:srgbClr val="FFFF00"/>
              </a:solidFill>
              <a:cs typeface="+mn-cs"/>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57158" y="214290"/>
            <a:ext cx="8572560" cy="642942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just" eaLnBrk="1" hangingPunct="1">
              <a:defRPr/>
            </a:pPr>
            <a:endParaRPr lang="es-ES_tradnl" dirty="0">
              <a:solidFill>
                <a:srgbClr val="FFFFFF"/>
              </a:solidFill>
            </a:endParaRPr>
          </a:p>
        </p:txBody>
      </p:sp>
      <p:sp>
        <p:nvSpPr>
          <p:cNvPr id="8" name="7 CuadroTexto"/>
          <p:cNvSpPr txBox="1"/>
          <p:nvPr/>
        </p:nvSpPr>
        <p:spPr>
          <a:xfrm>
            <a:off x="500063" y="285750"/>
            <a:ext cx="8286750" cy="6370638"/>
          </a:xfrm>
          <a:prstGeom prst="rect">
            <a:avLst/>
          </a:prstGeom>
          <a:noFill/>
        </p:spPr>
        <p:txBody>
          <a:bodyPr>
            <a:spAutoFit/>
          </a:bodyPr>
          <a:lstStyle/>
          <a:p>
            <a:pPr algn="just" eaLnBrk="1" hangingPunct="1">
              <a:defRPr/>
            </a:pPr>
            <a:r>
              <a:rPr lang="es-ES" sz="2400" b="1" dirty="0">
                <a:solidFill>
                  <a:srgbClr val="FFFF00"/>
                </a:solidFill>
                <a:latin typeface="Arial" charset="0"/>
                <a:cs typeface="+mn-cs"/>
              </a:rPr>
              <a:t>Se hace imprescindible establecer programas a corto, mediano y largo plazo para fortalecer una infraestructura que garantice un aseguramiento metrológico sólido que permita la sostenibilidad de la tecnología instalada, para ello se requiere como mínimo:</a:t>
            </a:r>
          </a:p>
          <a:p>
            <a:pPr marL="173038" indent="-173038" algn="just" eaLnBrk="1" hangingPunct="1">
              <a:buFont typeface="Arial" pitchFamily="34" charset="0"/>
              <a:buChar char="•"/>
              <a:defRPr/>
            </a:pPr>
            <a:r>
              <a:rPr lang="es-ES" sz="2400" b="1" dirty="0">
                <a:solidFill>
                  <a:srgbClr val="FFFF00"/>
                </a:solidFill>
                <a:latin typeface="Arial" charset="0"/>
                <a:cs typeface="+mn-cs"/>
              </a:rPr>
              <a:t>Patrones nacionales y sistemas de referencia para las mediciones.</a:t>
            </a:r>
          </a:p>
          <a:p>
            <a:pPr marL="173038" indent="-173038" algn="just" eaLnBrk="1" hangingPunct="1">
              <a:buFont typeface="Arial" pitchFamily="34" charset="0"/>
              <a:buChar char="•"/>
              <a:defRPr/>
            </a:pPr>
            <a:r>
              <a:rPr lang="es-ES" sz="2400" b="1" dirty="0">
                <a:solidFill>
                  <a:srgbClr val="FFFF00"/>
                </a:solidFill>
                <a:latin typeface="Arial" charset="0"/>
                <a:cs typeface="+mn-cs"/>
              </a:rPr>
              <a:t>Programas de mantenimiento y evaluación de tecnología médica.</a:t>
            </a:r>
          </a:p>
          <a:p>
            <a:pPr marL="173038" indent="-173038" algn="just" eaLnBrk="1" hangingPunct="1">
              <a:buFont typeface="Arial" pitchFamily="34" charset="0"/>
              <a:buChar char="•"/>
              <a:defRPr/>
            </a:pPr>
            <a:r>
              <a:rPr lang="es-ES" sz="2400" b="1" dirty="0">
                <a:solidFill>
                  <a:srgbClr val="FFFF00"/>
                </a:solidFill>
                <a:latin typeface="Arial" charset="0"/>
                <a:cs typeface="+mn-cs"/>
              </a:rPr>
              <a:t>Personal preparado en unidades médicas.</a:t>
            </a:r>
          </a:p>
          <a:p>
            <a:pPr marL="173038" indent="-173038" algn="just" eaLnBrk="1" hangingPunct="1">
              <a:buFont typeface="Arial" pitchFamily="34" charset="0"/>
              <a:buChar char="•"/>
              <a:defRPr/>
            </a:pPr>
            <a:r>
              <a:rPr lang="es-ES" sz="2400" b="1" dirty="0">
                <a:solidFill>
                  <a:srgbClr val="FFFF00"/>
                </a:solidFill>
                <a:latin typeface="Arial" charset="0"/>
                <a:cs typeface="+mn-cs"/>
              </a:rPr>
              <a:t>Sistemas de gestión de calidad en el sector salud.</a:t>
            </a:r>
          </a:p>
          <a:p>
            <a:pPr marL="173038" indent="-173038" algn="just" eaLnBrk="1" hangingPunct="1">
              <a:buFont typeface="Arial" pitchFamily="34" charset="0"/>
              <a:buChar char="•"/>
              <a:defRPr/>
            </a:pPr>
            <a:r>
              <a:rPr lang="pt-BR" sz="2400" b="1" dirty="0">
                <a:solidFill>
                  <a:srgbClr val="FFFF00"/>
                </a:solidFill>
                <a:latin typeface="Arial" charset="0"/>
                <a:cs typeface="+mn-cs"/>
              </a:rPr>
              <a:t>Normas técnicas para </a:t>
            </a:r>
            <a:r>
              <a:rPr lang="pt-BR" sz="2400" b="1" dirty="0" err="1">
                <a:solidFill>
                  <a:srgbClr val="FFFF00"/>
                </a:solidFill>
                <a:latin typeface="Arial" charset="0"/>
                <a:cs typeface="+mn-cs"/>
              </a:rPr>
              <a:t>equipos</a:t>
            </a:r>
            <a:r>
              <a:rPr lang="pt-BR" sz="2400" b="1" dirty="0">
                <a:solidFill>
                  <a:srgbClr val="FFFF00"/>
                </a:solidFill>
                <a:latin typeface="Arial" charset="0"/>
                <a:cs typeface="+mn-cs"/>
              </a:rPr>
              <a:t>  médicos .</a:t>
            </a:r>
          </a:p>
          <a:p>
            <a:pPr marL="173038" indent="-173038" algn="just" eaLnBrk="1" hangingPunct="1">
              <a:buFont typeface="Arial" pitchFamily="34" charset="0"/>
              <a:buChar char="•"/>
              <a:defRPr/>
            </a:pPr>
            <a:r>
              <a:rPr lang="es-ES" sz="2400" b="1" dirty="0">
                <a:solidFill>
                  <a:srgbClr val="FFFF00"/>
                </a:solidFill>
                <a:latin typeface="Arial" charset="0"/>
                <a:cs typeface="+mn-cs"/>
              </a:rPr>
              <a:t>Evaluación de la conformidad en laboratorios clínicos.</a:t>
            </a:r>
          </a:p>
          <a:p>
            <a:pPr marL="173038" indent="-173038" algn="just" eaLnBrk="1" hangingPunct="1">
              <a:buFont typeface="Arial" pitchFamily="34" charset="0"/>
              <a:buChar char="•"/>
              <a:defRPr/>
            </a:pPr>
            <a:endParaRPr lang="es-ES" sz="2400" b="1" dirty="0">
              <a:solidFill>
                <a:srgbClr val="FFFF00"/>
              </a:solidFill>
              <a:latin typeface="Arial" charset="0"/>
              <a:cs typeface="+mn-cs"/>
            </a:endParaRPr>
          </a:p>
          <a:p>
            <a:pPr algn="just" eaLnBrk="1" hangingPunct="1">
              <a:defRPr/>
            </a:pPr>
            <a:r>
              <a:rPr lang="es-ES" sz="2400" b="1" dirty="0">
                <a:solidFill>
                  <a:srgbClr val="FFFF00"/>
                </a:solidFill>
                <a:latin typeface="Arial" charset="0"/>
                <a:cs typeface="+mn-cs"/>
              </a:rPr>
              <a:t>Este programa lo debe desarrollar e implementar el MINSAP</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a:solidFill>
              <a:srgbClr val="FFFFFF"/>
            </a:solidFill>
            <a:miter lim="800000"/>
            <a:headEnd/>
            <a:tailEnd/>
          </a:ln>
        </p:spPr>
        <p:txBody>
          <a:bodyPr/>
          <a:lstStyle/>
          <a:p>
            <a:pPr eaLnBrk="1" hangingPunct="1"/>
            <a:r>
              <a:rPr lang="es-ES" altLang="es-ES" sz="1800" b="1" smtClean="0">
                <a:cs typeface="Arial" panose="020B0604020202020204" pitchFamily="34" charset="0"/>
              </a:rPr>
              <a:t>TRABAJO DE LOS LABORATORIOS DEL SERVICIO NACIONAL DE METROLOGÍA (SENAMET) EN EL SECTOR DE LA SALUD</a:t>
            </a:r>
          </a:p>
        </p:txBody>
      </p:sp>
      <p:sp>
        <p:nvSpPr>
          <p:cNvPr id="168963" name="Rectangle 3"/>
          <p:cNvSpPr>
            <a:spLocks noChangeArrowheads="1"/>
          </p:cNvSpPr>
          <p:nvPr/>
        </p:nvSpPr>
        <p:spPr bwMode="auto">
          <a:xfrm>
            <a:off x="685800" y="1928813"/>
            <a:ext cx="4876800" cy="1477962"/>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rgbClr val="FFFFFF"/>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s-ES" sz="1800" b="1"/>
              <a:t>Atención priorizada al control metrológico en  el sector sobre la base del establecimiento y ejecución  anualmente de Programas de Aseguramiento Metrológico mediante:</a:t>
            </a:r>
            <a:endParaRPr lang="es-ES" altLang="es-ES" sz="1800" b="1">
              <a:latin typeface="Times New Roman" panose="02020603050405020304" pitchFamily="18" charset="0"/>
            </a:endParaRPr>
          </a:p>
        </p:txBody>
      </p:sp>
      <p:sp>
        <p:nvSpPr>
          <p:cNvPr id="168964" name="Text Box 4"/>
          <p:cNvSpPr txBox="1">
            <a:spLocks noChangeArrowheads="1"/>
          </p:cNvSpPr>
          <p:nvPr/>
        </p:nvSpPr>
        <p:spPr bwMode="auto">
          <a:xfrm>
            <a:off x="609600" y="3581400"/>
            <a:ext cx="5029200" cy="3000375"/>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rgbClr val="FFFFFF"/>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s-ES" altLang="es-ES" sz="1800">
                <a:latin typeface="Wingdings" panose="05000000000000000000" pitchFamily="2" charset="2"/>
              </a:rPr>
              <a:t>Ø</a:t>
            </a:r>
            <a:r>
              <a:rPr lang="es-ES" altLang="es-ES" sz="1800">
                <a:latin typeface="Times New Roman" panose="02020603050405020304" pitchFamily="18" charset="0"/>
                <a:cs typeface="Times New Roman" panose="02020603050405020304" pitchFamily="18" charset="0"/>
              </a:rPr>
              <a:t> </a:t>
            </a:r>
            <a:r>
              <a:rPr lang="es-ES" altLang="es-ES" sz="1800" b="1"/>
              <a:t>Verificación de los instrumentos de medición comprobando la aptitud para el uso. </a:t>
            </a:r>
          </a:p>
          <a:p>
            <a:pPr algn="just" eaLnBrk="1" hangingPunct="1">
              <a:spcBef>
                <a:spcPct val="50000"/>
              </a:spcBef>
              <a:buFontTx/>
              <a:buNone/>
            </a:pPr>
            <a:r>
              <a:rPr lang="es-ES" altLang="es-ES" sz="1800">
                <a:latin typeface="Wingdings" panose="05000000000000000000" pitchFamily="2" charset="2"/>
              </a:rPr>
              <a:t>Ø</a:t>
            </a:r>
            <a:r>
              <a:rPr lang="es-ES" altLang="es-ES" sz="1800">
                <a:latin typeface="Times New Roman" panose="02020603050405020304" pitchFamily="18" charset="0"/>
                <a:cs typeface="Times New Roman" panose="02020603050405020304" pitchFamily="18" charset="0"/>
              </a:rPr>
              <a:t>   </a:t>
            </a:r>
            <a:r>
              <a:rPr lang="es-ES" altLang="es-ES" sz="1800" b="1"/>
              <a:t>Calibración de instrumentos patrones y de trabajo.</a:t>
            </a:r>
            <a:endParaRPr lang="es-ES" altLang="es-ES" sz="1800">
              <a:latin typeface="Times New Roman" panose="02020603050405020304" pitchFamily="18" charset="0"/>
              <a:cs typeface="Times New Roman" panose="02020603050405020304" pitchFamily="18" charset="0"/>
            </a:endParaRPr>
          </a:p>
          <a:p>
            <a:pPr algn="just" eaLnBrk="1" hangingPunct="1">
              <a:spcBef>
                <a:spcPct val="50000"/>
              </a:spcBef>
              <a:buFontTx/>
              <a:buNone/>
            </a:pPr>
            <a:r>
              <a:rPr lang="es-ES" altLang="es-ES" sz="1800">
                <a:latin typeface="Wingdings" panose="05000000000000000000" pitchFamily="2" charset="2"/>
              </a:rPr>
              <a:t>Ø</a:t>
            </a:r>
            <a:r>
              <a:rPr lang="es-ES" altLang="es-ES" sz="1800">
                <a:latin typeface="Times New Roman" panose="02020603050405020304" pitchFamily="18" charset="0"/>
                <a:cs typeface="Times New Roman" panose="02020603050405020304" pitchFamily="18" charset="0"/>
              </a:rPr>
              <a:t> </a:t>
            </a:r>
            <a:r>
              <a:rPr lang="es-ES" altLang="es-ES" sz="1800" b="1"/>
              <a:t>Reparación de instrumentos de medición para restaurar sus características metrológicas y habilitarlos para el uso. </a:t>
            </a:r>
          </a:p>
          <a:p>
            <a:pPr algn="just" eaLnBrk="1" hangingPunct="1">
              <a:spcBef>
                <a:spcPct val="50000"/>
              </a:spcBef>
              <a:buFont typeface="Wingdings" panose="05000000000000000000" pitchFamily="2" charset="2"/>
              <a:buChar char="Ø"/>
            </a:pPr>
            <a:r>
              <a:rPr lang="es-ES" altLang="es-ES" sz="1800" b="1"/>
              <a:t>    Supervisión Metrológica</a:t>
            </a:r>
            <a:endParaRPr lang="es-ES" altLang="es-ES" sz="1800"/>
          </a:p>
        </p:txBody>
      </p:sp>
      <p:sp>
        <p:nvSpPr>
          <p:cNvPr id="168965" name="Text Box 5"/>
          <p:cNvSpPr txBox="1">
            <a:spLocks noChangeArrowheads="1"/>
          </p:cNvSpPr>
          <p:nvPr/>
        </p:nvSpPr>
        <p:spPr bwMode="auto">
          <a:xfrm>
            <a:off x="6705600" y="2286000"/>
            <a:ext cx="2057400" cy="4225925"/>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rgbClr val="FFFFFF"/>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s-ES" altLang="es-ES" sz="1800" b="1"/>
              <a:t>Consultorios</a:t>
            </a:r>
          </a:p>
          <a:p>
            <a:pPr algn="ctr" eaLnBrk="1" hangingPunct="1">
              <a:spcBef>
                <a:spcPct val="50000"/>
              </a:spcBef>
              <a:buFontTx/>
              <a:buNone/>
            </a:pPr>
            <a:r>
              <a:rPr lang="es-ES" altLang="es-ES" sz="1800" b="1"/>
              <a:t>Policlínicos</a:t>
            </a:r>
          </a:p>
          <a:p>
            <a:pPr algn="ctr" eaLnBrk="1" hangingPunct="1">
              <a:spcBef>
                <a:spcPct val="50000"/>
              </a:spcBef>
              <a:buFontTx/>
              <a:buNone/>
            </a:pPr>
            <a:r>
              <a:rPr lang="es-ES" altLang="es-ES" sz="1800" b="1"/>
              <a:t>Hospitales</a:t>
            </a:r>
          </a:p>
          <a:p>
            <a:pPr algn="ctr" eaLnBrk="1" hangingPunct="1">
              <a:spcBef>
                <a:spcPct val="50000"/>
              </a:spcBef>
              <a:buFontTx/>
              <a:buNone/>
            </a:pPr>
            <a:r>
              <a:rPr lang="es-ES" altLang="es-ES" sz="1800" b="1"/>
              <a:t> Bancos de        Sangre</a:t>
            </a:r>
          </a:p>
          <a:p>
            <a:pPr algn="ctr" eaLnBrk="1" hangingPunct="1">
              <a:spcBef>
                <a:spcPct val="50000"/>
              </a:spcBef>
              <a:buFontTx/>
              <a:buNone/>
            </a:pPr>
            <a:r>
              <a:rPr lang="es-ES" altLang="es-ES" sz="1800" b="1"/>
              <a:t> Hogares de Ancianos y Maternos</a:t>
            </a:r>
          </a:p>
          <a:p>
            <a:pPr algn="ctr" eaLnBrk="1" hangingPunct="1">
              <a:spcBef>
                <a:spcPct val="50000"/>
              </a:spcBef>
              <a:buFontTx/>
              <a:buNone/>
            </a:pPr>
            <a:r>
              <a:rPr lang="es-ES" altLang="es-ES" sz="1800" b="1"/>
              <a:t> Centros de Higiene y Epidemiología</a:t>
            </a:r>
          </a:p>
          <a:p>
            <a:pPr algn="ctr" eaLnBrk="1" hangingPunct="1">
              <a:spcBef>
                <a:spcPct val="50000"/>
              </a:spcBef>
              <a:buFontTx/>
              <a:buNone/>
            </a:pPr>
            <a:r>
              <a:rPr lang="es-ES" altLang="es-ES" sz="1800" b="1"/>
              <a:t>Otros</a:t>
            </a:r>
            <a:r>
              <a:rPr lang="es-ES" altLang="es-ES" sz="1800">
                <a:latin typeface="Times New Roman" panose="02020603050405020304" pitchFamily="18" charset="0"/>
              </a:rPr>
              <a:t> </a:t>
            </a:r>
          </a:p>
        </p:txBody>
      </p:sp>
      <p:sp>
        <p:nvSpPr>
          <p:cNvPr id="168966" name="AutoShape 6"/>
          <p:cNvSpPr>
            <a:spLocks/>
          </p:cNvSpPr>
          <p:nvPr/>
        </p:nvSpPr>
        <p:spPr bwMode="auto">
          <a:xfrm>
            <a:off x="5943600" y="2286000"/>
            <a:ext cx="533400" cy="3962400"/>
          </a:xfrm>
          <a:prstGeom prst="rightBrace">
            <a:avLst>
              <a:gd name="adj1" fmla="val 61905"/>
              <a:gd name="adj2" fmla="val 50000"/>
            </a:avLst>
          </a:prstGeom>
          <a:noFill/>
          <a:ln w="571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s-ES" sz="1800">
              <a:solidFill>
                <a:srgbClr val="FFFFFF"/>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685800" y="304800"/>
            <a:ext cx="7772400" cy="381000"/>
          </a:xfrm>
          <a:gradFill rotWithShape="0">
            <a:gsLst>
              <a:gs pos="0">
                <a:schemeClr val="bg1"/>
              </a:gs>
              <a:gs pos="100000">
                <a:schemeClr val="bg1">
                  <a:gamma/>
                  <a:shade val="46275"/>
                  <a:invGamma/>
                </a:schemeClr>
              </a:gs>
            </a:gsLst>
            <a:lin ang="5400000" scaled="1"/>
          </a:gradFill>
        </p:spPr>
        <p:txBody>
          <a:bodyPr rtlCol="0">
            <a:normAutofit fontScale="90000"/>
          </a:bodyPr>
          <a:lstStyle/>
          <a:p>
            <a:pPr eaLnBrk="1" fontAlgn="auto" hangingPunct="1">
              <a:spcAft>
                <a:spcPts val="0"/>
              </a:spcAft>
              <a:defRPr/>
            </a:pPr>
            <a:r>
              <a:rPr lang="es-ES" sz="2400" b="1" dirty="0">
                <a:latin typeface="Arial Unicode MS" pitchFamily="34" charset="-128"/>
              </a:rPr>
              <a:t>Estado de los Instrumentos de </a:t>
            </a:r>
            <a:r>
              <a:rPr lang="es-ES" sz="2400" b="1" dirty="0" smtClean="0">
                <a:latin typeface="Arial Unicode MS" pitchFamily="34" charset="-128"/>
              </a:rPr>
              <a:t>Medición en el MINSAP</a:t>
            </a:r>
            <a:endParaRPr lang="es-ES" sz="2400" b="1" dirty="0">
              <a:latin typeface="Arial Unicode MS" pitchFamily="34" charset="-128"/>
            </a:endParaRPr>
          </a:p>
        </p:txBody>
      </p:sp>
      <p:sp>
        <p:nvSpPr>
          <p:cNvPr id="171011" name="Text Box 3"/>
          <p:cNvSpPr txBox="1">
            <a:spLocks noChangeArrowheads="1"/>
          </p:cNvSpPr>
          <p:nvPr/>
        </p:nvSpPr>
        <p:spPr bwMode="auto">
          <a:xfrm>
            <a:off x="357188" y="1285875"/>
            <a:ext cx="8497887" cy="1320800"/>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chemeClr val="tx2"/>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Clr>
                <a:schemeClr val="tx2"/>
              </a:buClr>
              <a:buFontTx/>
              <a:buChar char="•"/>
            </a:pPr>
            <a:r>
              <a:rPr lang="es-ES" altLang="es-ES" sz="2000" b="1">
                <a:solidFill>
                  <a:schemeClr val="bg1"/>
                </a:solidFill>
                <a:latin typeface="Arial Unicode MS" panose="020B0604020202020204" pitchFamily="34" charset="-128"/>
              </a:rPr>
              <a:t> </a:t>
            </a:r>
            <a:r>
              <a:rPr lang="es-ES" altLang="es-ES" sz="2000" b="1">
                <a:latin typeface="Arial Unicode MS" panose="020B0604020202020204" pitchFamily="34" charset="-128"/>
              </a:rPr>
              <a:t>I</a:t>
            </a:r>
            <a:r>
              <a:rPr lang="es-ES" altLang="es-ES" sz="2000" b="1"/>
              <a:t>nadecuado estado de los instrumentos de medición que se utilizan en las unidades asistenciales para los diagnósticos clínicos, motivados por deterioro y uso prolongado sin renovación, ocurren frecuentes roturas de instrumentos en explotación.</a:t>
            </a:r>
          </a:p>
        </p:txBody>
      </p:sp>
      <p:sp>
        <p:nvSpPr>
          <p:cNvPr id="171012" name="Text Box 4"/>
          <p:cNvSpPr txBox="1">
            <a:spLocks noChangeArrowheads="1"/>
          </p:cNvSpPr>
          <p:nvPr/>
        </p:nvSpPr>
        <p:spPr bwMode="auto">
          <a:xfrm>
            <a:off x="357188" y="3071813"/>
            <a:ext cx="8497887" cy="1381125"/>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rgbClr val="FFFFFF"/>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Clr>
                <a:schemeClr val="tx2"/>
              </a:buClr>
              <a:buFontTx/>
              <a:buChar char="•"/>
            </a:pPr>
            <a:r>
              <a:rPr lang="es-ES" altLang="es-ES" sz="1800">
                <a:solidFill>
                  <a:schemeClr val="bg1"/>
                </a:solidFill>
                <a:latin typeface="Times New Roman" panose="02020603050405020304" pitchFamily="18" charset="0"/>
              </a:rPr>
              <a:t> </a:t>
            </a:r>
            <a:r>
              <a:rPr lang="es-ES" altLang="es-ES" sz="2000" b="1">
                <a:solidFill>
                  <a:schemeClr val="bg1"/>
                </a:solidFill>
                <a:latin typeface="Arial Unicode MS" panose="020B0604020202020204" pitchFamily="34" charset="-128"/>
              </a:rPr>
              <a:t> </a:t>
            </a:r>
            <a:r>
              <a:rPr lang="es-ES" altLang="es-ES" sz="2000" b="1">
                <a:latin typeface="Arial Unicode MS" panose="020B0604020202020204" pitchFamily="34" charset="-128"/>
              </a:rPr>
              <a:t>P</a:t>
            </a:r>
            <a:r>
              <a:rPr lang="es-ES" altLang="es-ES" sz="2000" b="1"/>
              <a:t>uesta en explotación de instrumentos reparados en los talleres sin ser verificados previamente. Esto viola las disposiciones legales establecidas en tal sentido y trae como consecuencia que las mediciones con estos instrumentos no sean confiables</a:t>
            </a:r>
          </a:p>
        </p:txBody>
      </p:sp>
      <p:sp>
        <p:nvSpPr>
          <p:cNvPr id="171013" name="Text Box 5"/>
          <p:cNvSpPr txBox="1">
            <a:spLocks noChangeArrowheads="1"/>
          </p:cNvSpPr>
          <p:nvPr/>
        </p:nvSpPr>
        <p:spPr bwMode="auto">
          <a:xfrm>
            <a:off x="304800" y="4648200"/>
            <a:ext cx="8497888" cy="1381125"/>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chemeClr val="tx2"/>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Clr>
                <a:schemeClr val="tx2"/>
              </a:buClr>
              <a:buFontTx/>
              <a:buChar char="•"/>
            </a:pPr>
            <a:r>
              <a:rPr lang="es-ES" altLang="es-ES" sz="1800">
                <a:solidFill>
                  <a:schemeClr val="bg1"/>
                </a:solidFill>
                <a:latin typeface="Times New Roman" panose="02020603050405020304" pitchFamily="18" charset="0"/>
              </a:rPr>
              <a:t> </a:t>
            </a:r>
            <a:r>
              <a:rPr lang="es-ES" altLang="es-ES" sz="2000" b="1">
                <a:solidFill>
                  <a:schemeClr val="bg1"/>
                </a:solidFill>
                <a:latin typeface="Arial Unicode MS" panose="020B0604020202020204" pitchFamily="34" charset="-128"/>
              </a:rPr>
              <a:t> </a:t>
            </a:r>
            <a:r>
              <a:rPr lang="es-ES" altLang="es-ES" sz="2000" b="1">
                <a:latin typeface="Arial Unicode MS" panose="020B0604020202020204" pitchFamily="34" charset="-128"/>
              </a:rPr>
              <a:t>N</a:t>
            </a:r>
            <a:r>
              <a:rPr lang="es-ES" altLang="es-ES" sz="2000" b="1"/>
              <a:t>ecesidad de un incremento en los mantenimientos y controles a instrumentos, la reposición de aquellos que han cumplido su vida útil y del cumplimiento de las reglas de uso, cuidado y conservación de dichos instrumentos  por parte del personal que los utiliza.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Oval 3"/>
          <p:cNvSpPr>
            <a:spLocks noChangeArrowheads="1"/>
          </p:cNvSpPr>
          <p:nvPr/>
        </p:nvSpPr>
        <p:spPr bwMode="auto">
          <a:xfrm>
            <a:off x="428625" y="333375"/>
            <a:ext cx="7546975" cy="1595438"/>
          </a:xfrm>
          <a:prstGeom prst="ellipse">
            <a:avLst/>
          </a:prstGeom>
          <a:solidFill>
            <a:schemeClr val="bg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s-ES" altLang="es-ES" sz="2400" b="1">
              <a:latin typeface="Times New Roman" panose="02020603050405020304" pitchFamily="18" charset="0"/>
            </a:endParaRPr>
          </a:p>
        </p:txBody>
      </p:sp>
      <p:sp>
        <p:nvSpPr>
          <p:cNvPr id="173059" name="1 CuadroTexto"/>
          <p:cNvSpPr txBox="1">
            <a:spLocks noChangeArrowheads="1"/>
          </p:cNvSpPr>
          <p:nvPr/>
        </p:nvSpPr>
        <p:spPr bwMode="auto">
          <a:xfrm>
            <a:off x="785813" y="714375"/>
            <a:ext cx="7000875"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s-ES" sz="2000" b="1">
                <a:solidFill>
                  <a:schemeClr val="tx2"/>
                </a:solidFill>
              </a:rPr>
              <a:t>DIRECCIONES PRINCIPALES DEL  MINSAP  PARA LA  RECUPERACIÓN DE LA  ACTIVIDAD DE METROLOGIA, NORMALIZACION Y  CALIDAD</a:t>
            </a:r>
            <a:endParaRPr lang="es-ES" altLang="es-ES" sz="1800" b="1">
              <a:solidFill>
                <a:schemeClr val="tx2"/>
              </a:solidFill>
            </a:endParaRPr>
          </a:p>
          <a:p>
            <a:pPr eaLnBrk="1" hangingPunct="1">
              <a:spcBef>
                <a:spcPct val="0"/>
              </a:spcBef>
              <a:buFontTx/>
              <a:buNone/>
            </a:pPr>
            <a:r>
              <a:rPr lang="es-ES" altLang="es-ES" sz="1800">
                <a:solidFill>
                  <a:srgbClr val="FFFF00"/>
                </a:solidFill>
              </a:rPr>
              <a:t>  </a:t>
            </a:r>
          </a:p>
        </p:txBody>
      </p:sp>
      <p:sp>
        <p:nvSpPr>
          <p:cNvPr id="173060" name="2 CuadroTexto"/>
          <p:cNvSpPr txBox="1">
            <a:spLocks noChangeArrowheads="1"/>
          </p:cNvSpPr>
          <p:nvPr/>
        </p:nvSpPr>
        <p:spPr bwMode="auto">
          <a:xfrm>
            <a:off x="928688" y="2500313"/>
            <a:ext cx="7786687"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s-ES" sz="1800" b="1">
                <a:solidFill>
                  <a:srgbClr val="FFFF00"/>
                </a:solidFill>
              </a:rPr>
              <a:t>1.-  CREACION DE LAS ESTRUCTURAS ORGANIZATIVAS</a:t>
            </a:r>
          </a:p>
          <a:p>
            <a:pPr eaLnBrk="1" hangingPunct="1">
              <a:spcBef>
                <a:spcPct val="0"/>
              </a:spcBef>
              <a:buFontTx/>
              <a:buNone/>
            </a:pPr>
            <a:endParaRPr lang="es-ES" altLang="es-ES" sz="1800" b="1">
              <a:solidFill>
                <a:srgbClr val="FFFF00"/>
              </a:solidFill>
            </a:endParaRPr>
          </a:p>
          <a:p>
            <a:pPr eaLnBrk="1" hangingPunct="1">
              <a:spcBef>
                <a:spcPct val="0"/>
              </a:spcBef>
              <a:buFontTx/>
              <a:buNone/>
            </a:pPr>
            <a:r>
              <a:rPr lang="es-ES" altLang="es-ES" sz="1800" b="1">
                <a:solidFill>
                  <a:srgbClr val="FFFF00"/>
                </a:solidFill>
              </a:rPr>
              <a:t>2.-  FORMACIÓN DE RECURSOS HUMANOS</a:t>
            </a:r>
          </a:p>
          <a:p>
            <a:pPr eaLnBrk="1" hangingPunct="1">
              <a:spcBef>
                <a:spcPct val="0"/>
              </a:spcBef>
              <a:buFontTx/>
              <a:buNone/>
            </a:pPr>
            <a:endParaRPr lang="es-ES" altLang="es-ES" sz="1800" b="1">
              <a:solidFill>
                <a:srgbClr val="FFFF00"/>
              </a:solidFill>
            </a:endParaRPr>
          </a:p>
          <a:p>
            <a:pPr eaLnBrk="1" hangingPunct="1">
              <a:spcBef>
                <a:spcPct val="0"/>
              </a:spcBef>
              <a:buFontTx/>
              <a:buNone/>
            </a:pPr>
            <a:r>
              <a:rPr lang="es-ES" altLang="es-ES" sz="1800" b="1">
                <a:solidFill>
                  <a:srgbClr val="FFFF00"/>
                </a:solidFill>
              </a:rPr>
              <a:t>3.-  DESARROLLO  DE LA  INFRAESTRUCTURA  TECNICA</a:t>
            </a:r>
          </a:p>
          <a:p>
            <a:pPr eaLnBrk="1" hangingPunct="1">
              <a:spcBef>
                <a:spcPct val="0"/>
              </a:spcBef>
              <a:buFontTx/>
              <a:buNone/>
            </a:pPr>
            <a:endParaRPr lang="es-ES" altLang="es-ES" sz="1800" b="1">
              <a:solidFill>
                <a:srgbClr val="FFFF00"/>
              </a:solidFill>
            </a:endParaRPr>
          </a:p>
          <a:p>
            <a:pPr eaLnBrk="1" hangingPunct="1">
              <a:spcBef>
                <a:spcPct val="0"/>
              </a:spcBef>
              <a:buFontTx/>
              <a:buNone/>
            </a:pPr>
            <a:r>
              <a:rPr lang="es-ES" altLang="es-ES" sz="1800" b="1">
                <a:solidFill>
                  <a:srgbClr val="FFFF00"/>
                </a:solidFill>
              </a:rPr>
              <a:t>4.-  DESARROLLO DE PROGRAMAS TERRITORIALES DE MEDICIONES METROLOGICAS EN LOS SERVICIOS</a:t>
            </a:r>
          </a:p>
          <a:p>
            <a:pPr eaLnBrk="1" hangingPunct="1">
              <a:spcBef>
                <a:spcPct val="0"/>
              </a:spcBef>
              <a:buFontTx/>
              <a:buNone/>
            </a:pPr>
            <a:endParaRPr lang="es-ES" altLang="es-ES" sz="1800" b="1">
              <a:solidFill>
                <a:srgbClr val="FFFF00"/>
              </a:solidFill>
            </a:endParaRPr>
          </a:p>
          <a:p>
            <a:pPr eaLnBrk="1" hangingPunct="1">
              <a:spcBef>
                <a:spcPct val="0"/>
              </a:spcBef>
              <a:buFontTx/>
              <a:buNone/>
            </a:pPr>
            <a:r>
              <a:rPr lang="es-ES" altLang="es-ES" sz="1800" b="1">
                <a:solidFill>
                  <a:srgbClr val="FFFF00"/>
                </a:solidFill>
              </a:rPr>
              <a:t>5.- ALIANZAS ESTRATEGICAS CON INSTITUCIONES  RECTORAS (DELEGACIONES  TERRITORIALES DE NORMALIZACIÓN Y  OTROS OACE</a:t>
            </a:r>
          </a:p>
          <a:p>
            <a:pPr eaLnBrk="1" hangingPunct="1">
              <a:spcBef>
                <a:spcPct val="0"/>
              </a:spcBef>
              <a:buFontTx/>
              <a:buNone/>
            </a:pPr>
            <a:endParaRPr lang="es-ES" altLang="es-ES" sz="1800" b="1">
              <a:solidFill>
                <a:srgbClr val="FFFF00"/>
              </a:solidFill>
            </a:endParaRPr>
          </a:p>
          <a:p>
            <a:pPr eaLnBrk="1" hangingPunct="1">
              <a:spcBef>
                <a:spcPct val="0"/>
              </a:spcBef>
              <a:buFontTx/>
              <a:buNone/>
            </a:pPr>
            <a:r>
              <a:rPr lang="es-ES" altLang="es-ES" sz="1800" b="1">
                <a:solidFill>
                  <a:srgbClr val="FFFF00"/>
                </a:solidFill>
              </a:rPr>
              <a:t>6.-  PLAN DE INVERSIONES.</a:t>
            </a:r>
          </a:p>
          <a:p>
            <a:pPr eaLnBrk="1" hangingPunct="1">
              <a:spcBef>
                <a:spcPct val="0"/>
              </a:spcBef>
              <a:buFontTx/>
              <a:buNone/>
            </a:pPr>
            <a:endParaRPr lang="es-ES" altLang="es-ES" sz="1800">
              <a:solidFill>
                <a:srgbClr val="FFFF00"/>
              </a:solidFill>
            </a:endParaRPr>
          </a:p>
          <a:p>
            <a:pPr eaLnBrk="1" hangingPunct="1">
              <a:spcBef>
                <a:spcPct val="0"/>
              </a:spcBef>
              <a:buFontTx/>
              <a:buNone/>
            </a:pPr>
            <a:endParaRPr lang="es-ES" altLang="es-ES" sz="1800">
              <a:solidFill>
                <a:srgbClr val="FFFF00"/>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ext Box 2"/>
          <p:cNvSpPr txBox="1">
            <a:spLocks noChangeArrowheads="1"/>
          </p:cNvSpPr>
          <p:nvPr/>
        </p:nvSpPr>
        <p:spPr bwMode="auto">
          <a:xfrm>
            <a:off x="762000" y="838200"/>
            <a:ext cx="7239000" cy="3836988"/>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rgbClr val="FFFFFF"/>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s-ES" altLang="es-ES" sz="1800">
                <a:solidFill>
                  <a:srgbClr val="FF0000"/>
                </a:solidFill>
                <a:latin typeface="Times New Roman" panose="02020603050405020304" pitchFamily="18" charset="0"/>
                <a:cs typeface="Times New Roman" panose="02020603050405020304" pitchFamily="18" charset="0"/>
              </a:rPr>
              <a:t>             </a:t>
            </a:r>
          </a:p>
          <a:p>
            <a:pPr algn="ctr" eaLnBrk="1" hangingPunct="1">
              <a:spcBef>
                <a:spcPct val="50000"/>
              </a:spcBef>
              <a:buFontTx/>
              <a:buNone/>
            </a:pPr>
            <a:r>
              <a:rPr lang="es-ES" altLang="es-ES" sz="2000" b="1"/>
              <a:t>IMPLANTACION DEL SISTEMA INTERNACIONAL DE UNIDADES </a:t>
            </a:r>
            <a:endParaRPr lang="es-ES" altLang="es-ES" sz="2000">
              <a:latin typeface="Times New Roman" panose="02020603050405020304" pitchFamily="18" charset="0"/>
              <a:cs typeface="Times New Roman" panose="02020603050405020304" pitchFamily="18" charset="0"/>
            </a:endParaRPr>
          </a:p>
          <a:p>
            <a:pPr algn="just" eaLnBrk="1" hangingPunct="1">
              <a:spcBef>
                <a:spcPct val="50000"/>
              </a:spcBef>
              <a:buFontTx/>
              <a:buNone/>
            </a:pPr>
            <a:r>
              <a:rPr lang="es-ES" altLang="es-ES" sz="1800" b="1"/>
              <a:t> </a:t>
            </a:r>
            <a:endParaRPr lang="es-ES" altLang="es-ES" sz="1800">
              <a:latin typeface="Times New Roman" panose="02020603050405020304" pitchFamily="18" charset="0"/>
              <a:cs typeface="Times New Roman" panose="02020603050405020304" pitchFamily="18" charset="0"/>
            </a:endParaRPr>
          </a:p>
          <a:p>
            <a:pPr algn="just" eaLnBrk="1" hangingPunct="1">
              <a:spcBef>
                <a:spcPct val="50000"/>
              </a:spcBef>
              <a:buFontTx/>
              <a:buChar char="•"/>
            </a:pPr>
            <a:r>
              <a:rPr lang="es-ES" altLang="es-ES" sz="2000" b="1"/>
              <a:t> Retrasada la presentación del Programa para la implantación del Sistema Internacional de Unidades ( SI )</a:t>
            </a:r>
          </a:p>
          <a:p>
            <a:pPr algn="just" eaLnBrk="1" hangingPunct="1">
              <a:spcBef>
                <a:spcPct val="50000"/>
              </a:spcBef>
              <a:buFontTx/>
              <a:buNone/>
            </a:pPr>
            <a:endParaRPr lang="es-ES" altLang="es-ES" sz="2000" b="1"/>
          </a:p>
          <a:p>
            <a:pPr algn="just" eaLnBrk="1" hangingPunct="1">
              <a:spcBef>
                <a:spcPct val="50000"/>
              </a:spcBef>
              <a:buFontTx/>
              <a:buChar char="•"/>
            </a:pPr>
            <a:r>
              <a:rPr lang="es-ES" altLang="es-ES" sz="2000" b="1"/>
              <a:t> Se requiere actualizar las proyecciones sobre el uso de las unidades de medidas en el sector y encaminar las acciones necesarias.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xfrm>
            <a:off x="457200" y="274638"/>
            <a:ext cx="8229600" cy="381000"/>
          </a:xfrm>
          <a:gradFill rotWithShape="0">
            <a:gsLst>
              <a:gs pos="0">
                <a:schemeClr val="bg1"/>
              </a:gs>
              <a:gs pos="100000">
                <a:schemeClr val="bg1">
                  <a:gamma/>
                  <a:shade val="46275"/>
                  <a:invGamma/>
                </a:schemeClr>
              </a:gs>
            </a:gsLst>
            <a:lin ang="5400000" scaled="1"/>
          </a:gradFill>
        </p:spPr>
        <p:txBody>
          <a:bodyPr rtlCol="0">
            <a:normAutofit fontScale="90000"/>
          </a:bodyPr>
          <a:lstStyle/>
          <a:p>
            <a:pPr eaLnBrk="1" fontAlgn="auto" hangingPunct="1">
              <a:spcAft>
                <a:spcPts val="0"/>
              </a:spcAft>
              <a:defRPr/>
            </a:pPr>
            <a:r>
              <a:rPr lang="es-ES" sz="2000" b="1" dirty="0">
                <a:latin typeface="Arial Unicode MS" pitchFamily="34" charset="-128"/>
              </a:rPr>
              <a:t>ACCIONES </a:t>
            </a:r>
            <a:r>
              <a:rPr lang="es-ES" sz="2000" b="1" dirty="0" smtClean="0">
                <a:latin typeface="Arial Unicode MS" pitchFamily="34" charset="-128"/>
              </a:rPr>
              <a:t>PROPUESTAS  EN LA METROLOGÍA</a:t>
            </a:r>
            <a:endParaRPr lang="es-ES" sz="2000" b="1" dirty="0">
              <a:latin typeface="Arial Unicode MS" pitchFamily="34" charset="-128"/>
            </a:endParaRPr>
          </a:p>
        </p:txBody>
      </p:sp>
      <p:sp>
        <p:nvSpPr>
          <p:cNvPr id="176131" name="Text Box 3"/>
          <p:cNvSpPr txBox="1">
            <a:spLocks noChangeArrowheads="1"/>
          </p:cNvSpPr>
          <p:nvPr/>
        </p:nvSpPr>
        <p:spPr bwMode="auto">
          <a:xfrm>
            <a:off x="533400" y="990600"/>
            <a:ext cx="7924800" cy="1465263"/>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s-ES" altLang="es-ES" sz="1800" b="1">
                <a:latin typeface="Arial Unicode MS" panose="020B0604020202020204" pitchFamily="34" charset="-128"/>
              </a:rPr>
              <a:t>1. </a:t>
            </a:r>
            <a:r>
              <a:rPr lang="es-ES" altLang="es-ES" sz="1800" b="1"/>
              <a:t>Reordenar la pol</a:t>
            </a:r>
            <a:r>
              <a:rPr lang="es-ES" altLang="es-ES" sz="1800" b="1">
                <a:latin typeface="Arial Unicode MS" panose="020B0604020202020204" pitchFamily="34" charset="-128"/>
              </a:rPr>
              <a:t>í</a:t>
            </a:r>
            <a:r>
              <a:rPr lang="es-ES" altLang="es-ES" sz="1800" b="1"/>
              <a:t>tica general y actividad de aseguramiento metrol</a:t>
            </a:r>
            <a:r>
              <a:rPr lang="es-ES" altLang="es-ES" sz="1800" b="1">
                <a:latin typeface="Arial Unicode MS" panose="020B0604020202020204" pitchFamily="34" charset="-128"/>
              </a:rPr>
              <a:t>ó</a:t>
            </a:r>
            <a:r>
              <a:rPr lang="es-ES" altLang="es-ES" sz="1800" b="1"/>
              <a:t>gico en el MINSAP que posibilite optimizar el funcionamiento de los talleres de Electromedicina y sus  laboratorios que propicie la disminuci</a:t>
            </a:r>
            <a:r>
              <a:rPr lang="es-ES" altLang="es-ES" sz="1800" b="1">
                <a:latin typeface="Arial Unicode MS" panose="020B0604020202020204" pitchFamily="34" charset="-128"/>
              </a:rPr>
              <a:t>ó</a:t>
            </a:r>
            <a:r>
              <a:rPr lang="es-ES" altLang="es-ES" sz="1800" b="1"/>
              <a:t>n del </a:t>
            </a:r>
            <a:r>
              <a:rPr lang="es-ES" altLang="es-ES" sz="1800" b="1">
                <a:latin typeface="Arial Unicode MS" panose="020B0604020202020204" pitchFamily="34" charset="-128"/>
              </a:rPr>
              <a:t>í</a:t>
            </a:r>
            <a:r>
              <a:rPr lang="es-ES" altLang="es-ES" sz="1800" b="1"/>
              <a:t>ndice de los instrumentos de medici</a:t>
            </a:r>
            <a:r>
              <a:rPr lang="es-ES" altLang="es-ES" sz="1800" b="1">
                <a:latin typeface="Arial Unicode MS" panose="020B0604020202020204" pitchFamily="34" charset="-128"/>
              </a:rPr>
              <a:t>ó</a:t>
            </a:r>
            <a:r>
              <a:rPr lang="es-ES" altLang="es-ES" sz="1800" b="1"/>
              <a:t>n no aptos para el uso.. </a:t>
            </a:r>
            <a:r>
              <a:rPr lang="es-ES" altLang="es-ES" sz="1800" b="1">
                <a:latin typeface="Arial Unicode MS" panose="020B0604020202020204" pitchFamily="34" charset="-128"/>
              </a:rPr>
              <a:t> </a:t>
            </a:r>
          </a:p>
        </p:txBody>
      </p:sp>
      <p:sp>
        <p:nvSpPr>
          <p:cNvPr id="176132" name="Text Box 4"/>
          <p:cNvSpPr txBox="1">
            <a:spLocks noChangeArrowheads="1"/>
          </p:cNvSpPr>
          <p:nvPr/>
        </p:nvSpPr>
        <p:spPr bwMode="auto">
          <a:xfrm>
            <a:off x="539750" y="4038600"/>
            <a:ext cx="7918450" cy="923925"/>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s-ES" altLang="es-ES" sz="1800" b="1">
                <a:latin typeface="Arial Unicode MS" panose="020B0604020202020204" pitchFamily="34" charset="-128"/>
              </a:rPr>
              <a:t>3. </a:t>
            </a:r>
            <a:r>
              <a:rPr lang="es-ES" altLang="es-ES" sz="1800" b="1"/>
              <a:t>Sistematizar las acciones conjuntas entre la ONN y el BPS que facilite la orientaci</a:t>
            </a:r>
            <a:r>
              <a:rPr lang="es-ES" altLang="es-ES" sz="1800" b="1">
                <a:latin typeface="Arial Unicode MS" panose="020B0604020202020204" pitchFamily="34" charset="-128"/>
              </a:rPr>
              <a:t>ó</a:t>
            </a:r>
            <a:r>
              <a:rPr lang="es-ES" altLang="es-ES" sz="1800" b="1"/>
              <a:t>n de un trabajo m</a:t>
            </a:r>
            <a:r>
              <a:rPr lang="es-ES" altLang="es-ES" sz="1800" b="1">
                <a:latin typeface="Arial Unicode MS" panose="020B0604020202020204" pitchFamily="34" charset="-128"/>
              </a:rPr>
              <a:t>á</a:t>
            </a:r>
            <a:r>
              <a:rPr lang="es-ES" altLang="es-ES" sz="1800" b="1"/>
              <a:t>s efectivo y coordinado a todos los niveles y que contribuya a una ejecuci</a:t>
            </a:r>
            <a:r>
              <a:rPr lang="es-ES" altLang="es-ES" sz="1800" b="1">
                <a:latin typeface="Arial Unicode MS" panose="020B0604020202020204" pitchFamily="34" charset="-128"/>
              </a:rPr>
              <a:t>ó</a:t>
            </a:r>
            <a:r>
              <a:rPr lang="es-ES" altLang="es-ES" sz="1800" b="1"/>
              <a:t>n satisfactoria del trabajo metrol</a:t>
            </a:r>
            <a:r>
              <a:rPr lang="es-ES" altLang="es-ES" sz="1800" b="1">
                <a:latin typeface="Arial Unicode MS" panose="020B0604020202020204" pitchFamily="34" charset="-128"/>
              </a:rPr>
              <a:t>ó</a:t>
            </a:r>
            <a:r>
              <a:rPr lang="es-ES" altLang="es-ES" sz="1800" b="1"/>
              <a:t>gico en la base.</a:t>
            </a:r>
          </a:p>
        </p:txBody>
      </p:sp>
      <p:sp>
        <p:nvSpPr>
          <p:cNvPr id="176133" name="Text Box 5"/>
          <p:cNvSpPr txBox="1">
            <a:spLocks noChangeArrowheads="1"/>
          </p:cNvSpPr>
          <p:nvPr/>
        </p:nvSpPr>
        <p:spPr bwMode="auto">
          <a:xfrm>
            <a:off x="533400" y="2794000"/>
            <a:ext cx="7924800" cy="922338"/>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s-ES" altLang="es-ES" sz="1800" b="1"/>
              <a:t>2. Fortalecer la atención al aseguramiento metrológico por parte de las Direcciones Provinciales y Municipales de Salud a través de los CPCS y los CMCS a crear, que incluye análisis de estructura y personal para estas tareas.</a:t>
            </a:r>
            <a:endParaRPr lang="es-ES" altLang="es-ES" sz="1800">
              <a:latin typeface="Times New Roman" panose="02020603050405020304" pitchFamily="18" charset="0"/>
            </a:endParaRPr>
          </a:p>
        </p:txBody>
      </p:sp>
      <p:sp>
        <p:nvSpPr>
          <p:cNvPr id="176134" name="Text Box 4"/>
          <p:cNvSpPr txBox="1">
            <a:spLocks noChangeArrowheads="1"/>
          </p:cNvSpPr>
          <p:nvPr/>
        </p:nvSpPr>
        <p:spPr bwMode="auto">
          <a:xfrm>
            <a:off x="533400" y="5300663"/>
            <a:ext cx="7924800" cy="923925"/>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s-ES" altLang="es-ES" sz="1800" b="1">
                <a:latin typeface="Arial Unicode MS" panose="020B0604020202020204" pitchFamily="34" charset="-128"/>
              </a:rPr>
              <a:t> </a:t>
            </a:r>
            <a:r>
              <a:rPr lang="es-ES" altLang="es-ES" sz="1800" b="1"/>
              <a:t>4. Establecer las coordinaciones entre el MINSAP y el  MINED para establecer donde sea necesario y cubrir todas las plazas de metrológo en todos los niveles del SNS, que incluye las instituciones que así lo requieran.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457200" y="274638"/>
            <a:ext cx="8229600" cy="381000"/>
          </a:xfrm>
          <a:gradFill rotWithShape="0">
            <a:gsLst>
              <a:gs pos="0">
                <a:schemeClr val="bg1"/>
              </a:gs>
              <a:gs pos="100000">
                <a:schemeClr val="bg1">
                  <a:gamma/>
                  <a:shade val="46275"/>
                  <a:invGamma/>
                </a:schemeClr>
              </a:gs>
            </a:gsLst>
            <a:lin ang="5400000" scaled="1"/>
          </a:gradFill>
        </p:spPr>
        <p:txBody>
          <a:bodyPr rtlCol="0">
            <a:normAutofit fontScale="90000"/>
          </a:bodyPr>
          <a:lstStyle/>
          <a:p>
            <a:pPr eaLnBrk="1" fontAlgn="auto" hangingPunct="1">
              <a:spcAft>
                <a:spcPts val="0"/>
              </a:spcAft>
              <a:defRPr/>
            </a:pPr>
            <a:r>
              <a:rPr lang="es-ES" sz="2000" b="1" dirty="0">
                <a:latin typeface="Arial Unicode MS" pitchFamily="34" charset="-128"/>
              </a:rPr>
              <a:t>ACCIONES </a:t>
            </a:r>
            <a:r>
              <a:rPr lang="es-ES" sz="2000" b="1" dirty="0" smtClean="0">
                <a:latin typeface="Arial Unicode MS" pitchFamily="34" charset="-128"/>
              </a:rPr>
              <a:t>PROPUESTAS EN </a:t>
            </a:r>
            <a:r>
              <a:rPr lang="es-ES" sz="2000" b="1" dirty="0">
                <a:latin typeface="Arial Unicode MS" pitchFamily="34" charset="-128"/>
              </a:rPr>
              <a:t>LA METROLOGÍA</a:t>
            </a:r>
          </a:p>
        </p:txBody>
      </p:sp>
      <p:sp>
        <p:nvSpPr>
          <p:cNvPr id="178179" name="Text Box 5"/>
          <p:cNvSpPr txBox="1">
            <a:spLocks noChangeArrowheads="1"/>
          </p:cNvSpPr>
          <p:nvPr/>
        </p:nvSpPr>
        <p:spPr bwMode="auto">
          <a:xfrm>
            <a:off x="381000" y="762000"/>
            <a:ext cx="8458200" cy="1108075"/>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 altLang="es-ES" sz="2200" b="1"/>
              <a:t> 5. </a:t>
            </a:r>
            <a:r>
              <a:rPr lang="es-ES" altLang="es-ES" sz="2200" b="1" u="sng"/>
              <a:t>Crear las condiciones en los talleres de electromedicina y sus laboratorios  en función  de obtener la competencia técnica necesaria para fortalecer el trabajo metrológico en el sector.</a:t>
            </a:r>
          </a:p>
        </p:txBody>
      </p:sp>
      <p:sp>
        <p:nvSpPr>
          <p:cNvPr id="178180" name="Text Box 5"/>
          <p:cNvSpPr txBox="1">
            <a:spLocks noChangeArrowheads="1"/>
          </p:cNvSpPr>
          <p:nvPr/>
        </p:nvSpPr>
        <p:spPr bwMode="auto">
          <a:xfrm>
            <a:off x="381000" y="2205038"/>
            <a:ext cx="8458200" cy="1446212"/>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 altLang="es-ES" sz="2200" b="1"/>
              <a:t>6. Incorporar el análisis metrológico riguroso en los procesos inversionistas que actualmente se están ejecutando por el MINSAP para la adquisición de instrumentos de medición. Realizar las coordinaciones necesarias con la ONN.</a:t>
            </a:r>
          </a:p>
        </p:txBody>
      </p:sp>
      <p:sp>
        <p:nvSpPr>
          <p:cNvPr id="178181" name="Text Box 5"/>
          <p:cNvSpPr txBox="1">
            <a:spLocks noChangeArrowheads="1"/>
          </p:cNvSpPr>
          <p:nvPr/>
        </p:nvSpPr>
        <p:spPr bwMode="auto">
          <a:xfrm>
            <a:off x="381000" y="3925888"/>
            <a:ext cx="8458200" cy="1447800"/>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 altLang="es-ES" sz="2200" b="1"/>
              <a:t>7. Realizar el levantamiento del estado metrológico en que se encuentran los instrumentos de medición en el sector, incluyendo aquellos que están instalados en equipos tanto médicos como auxiliares. </a:t>
            </a:r>
          </a:p>
        </p:txBody>
      </p:sp>
      <p:sp>
        <p:nvSpPr>
          <p:cNvPr id="178182" name="Text Box 5"/>
          <p:cNvSpPr txBox="1">
            <a:spLocks noChangeArrowheads="1"/>
          </p:cNvSpPr>
          <p:nvPr/>
        </p:nvSpPr>
        <p:spPr bwMode="auto">
          <a:xfrm>
            <a:off x="381000" y="5683250"/>
            <a:ext cx="8458200" cy="769938"/>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 altLang="es-ES" sz="2200" b="1"/>
              <a:t>8. Facultar al BPS para la elaboración de un  Programa de implantación del Sistema Internacional de Unidades y su posterior cumplimiento.</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690563" y="1497013"/>
            <a:ext cx="8202612" cy="4192587"/>
          </a:xfrm>
          <a:prstGeom prst="rect">
            <a:avLst/>
          </a:prstGeom>
          <a:noFill/>
          <a:ln w="12700">
            <a:noFill/>
            <a:miter lim="800000"/>
            <a:headEnd type="none" w="sm" len="sm"/>
            <a:tailEnd type="none" w="sm" len="sm"/>
          </a:ln>
          <a:effectLst/>
        </p:spPr>
        <p:txBody>
          <a:bodyPr>
            <a:spAutoFit/>
          </a:bodyPr>
          <a:lstStyle/>
          <a:p>
            <a:pPr algn="just" eaLnBrk="1" fontAlgn="auto" hangingPunct="1">
              <a:lnSpc>
                <a:spcPct val="95000"/>
              </a:lnSpc>
              <a:spcBef>
                <a:spcPct val="20000"/>
              </a:spcBef>
              <a:spcAft>
                <a:spcPct val="20000"/>
              </a:spcAft>
              <a:buClr>
                <a:schemeClr val="accent2"/>
              </a:buClr>
              <a:buSzPct val="120000"/>
              <a:buFont typeface="Wingdings" pitchFamily="2" charset="2"/>
              <a:buChar char="ü"/>
              <a:defRPr/>
            </a:pPr>
            <a:r>
              <a:rPr lang="es-MX" sz="2400" dirty="0">
                <a:solidFill>
                  <a:srgbClr val="FFFF00"/>
                </a:solidFill>
                <a:latin typeface="+mj-lt"/>
                <a:cs typeface="+mn-cs"/>
              </a:rPr>
              <a:t>Lograr la calidad y excelencia de los servicios de salud logrando satisfacer las expectativas de los pacientes. </a:t>
            </a:r>
            <a:endParaRPr lang="es-ES" sz="2400" dirty="0">
              <a:solidFill>
                <a:srgbClr val="FFFF00"/>
              </a:solidFill>
              <a:latin typeface="+mj-lt"/>
              <a:cs typeface="+mn-cs"/>
            </a:endParaRPr>
          </a:p>
          <a:p>
            <a:pPr algn="just" eaLnBrk="1" fontAlgn="auto" hangingPunct="1">
              <a:lnSpc>
                <a:spcPct val="95000"/>
              </a:lnSpc>
              <a:spcBef>
                <a:spcPct val="20000"/>
              </a:spcBef>
              <a:spcAft>
                <a:spcPct val="20000"/>
              </a:spcAft>
              <a:buClr>
                <a:schemeClr val="accent2"/>
              </a:buClr>
              <a:buSzPct val="120000"/>
              <a:buFont typeface="Wingdings" pitchFamily="2" charset="2"/>
              <a:buChar char="ü"/>
              <a:defRPr/>
            </a:pPr>
            <a:r>
              <a:rPr lang="es-ES" sz="2400" dirty="0">
                <a:solidFill>
                  <a:srgbClr val="FFFF00"/>
                </a:solidFill>
                <a:latin typeface="+mj-lt"/>
                <a:cs typeface="+mn-cs"/>
              </a:rPr>
              <a:t>Brindar confianza dentro y fuera del país acerca del </a:t>
            </a:r>
            <a:r>
              <a:rPr lang="es-ES_tradnl" sz="2400" dirty="0">
                <a:solidFill>
                  <a:srgbClr val="FFFF00"/>
                </a:solidFill>
                <a:latin typeface="+mj-lt"/>
                <a:cs typeface="+mn-cs"/>
              </a:rPr>
              <a:t>grado de excelencia de nuestro SNS.</a:t>
            </a:r>
            <a:endParaRPr lang="es-ES" sz="2400" dirty="0">
              <a:solidFill>
                <a:srgbClr val="FFFF00"/>
              </a:solidFill>
              <a:latin typeface="+mj-lt"/>
              <a:cs typeface="+mn-cs"/>
            </a:endParaRPr>
          </a:p>
          <a:p>
            <a:pPr algn="just" eaLnBrk="1" fontAlgn="auto" hangingPunct="1">
              <a:lnSpc>
                <a:spcPct val="95000"/>
              </a:lnSpc>
              <a:spcBef>
                <a:spcPct val="20000"/>
              </a:spcBef>
              <a:spcAft>
                <a:spcPct val="20000"/>
              </a:spcAft>
              <a:buClr>
                <a:schemeClr val="accent2"/>
              </a:buClr>
              <a:buSzPct val="120000"/>
              <a:buFont typeface="Wingdings" pitchFamily="2" charset="2"/>
              <a:buChar char="ü"/>
              <a:defRPr/>
            </a:pPr>
            <a:r>
              <a:rPr lang="es-MX" sz="2400" dirty="0">
                <a:solidFill>
                  <a:srgbClr val="FFFF00"/>
                </a:solidFill>
                <a:latin typeface="+mj-lt"/>
                <a:cs typeface="+mn-cs"/>
              </a:rPr>
              <a:t>Garantizar el cumplimiento de las Directrices de Buenas Prácticas en el SNS.</a:t>
            </a:r>
          </a:p>
          <a:p>
            <a:pPr algn="just" eaLnBrk="1" fontAlgn="auto" hangingPunct="1">
              <a:lnSpc>
                <a:spcPct val="95000"/>
              </a:lnSpc>
              <a:spcBef>
                <a:spcPct val="20000"/>
              </a:spcBef>
              <a:spcAft>
                <a:spcPct val="20000"/>
              </a:spcAft>
              <a:buClr>
                <a:schemeClr val="accent2"/>
              </a:buClr>
              <a:buSzPct val="120000"/>
              <a:buFont typeface="Wingdings" pitchFamily="2" charset="2"/>
              <a:buChar char="ü"/>
              <a:defRPr/>
            </a:pPr>
            <a:r>
              <a:rPr lang="es-MX" sz="2400" dirty="0">
                <a:solidFill>
                  <a:srgbClr val="FFFF00"/>
                </a:solidFill>
                <a:latin typeface="+mj-lt"/>
                <a:cs typeface="+mn-cs"/>
              </a:rPr>
              <a:t>Elevar la trazabilidad y confiabilidad de los resultados del diagnóstico y evaluación de las enfermedades.</a:t>
            </a:r>
          </a:p>
          <a:p>
            <a:pPr algn="just" eaLnBrk="1" fontAlgn="auto" hangingPunct="1">
              <a:lnSpc>
                <a:spcPct val="95000"/>
              </a:lnSpc>
              <a:spcBef>
                <a:spcPct val="20000"/>
              </a:spcBef>
              <a:spcAft>
                <a:spcPct val="20000"/>
              </a:spcAft>
              <a:buClr>
                <a:schemeClr val="accent2"/>
              </a:buClr>
              <a:buSzPct val="120000"/>
              <a:buFont typeface="Wingdings" pitchFamily="2" charset="2"/>
              <a:buChar char="ü"/>
              <a:defRPr/>
            </a:pPr>
            <a:r>
              <a:rPr lang="es-MX" sz="2400" dirty="0">
                <a:solidFill>
                  <a:srgbClr val="FFFF00"/>
                </a:solidFill>
                <a:latin typeface="+mj-lt"/>
                <a:cs typeface="+mn-cs"/>
              </a:rPr>
              <a:t>Elevar la confiabilidad y credibilidad de los indicadores de los servicios de salud.</a:t>
            </a:r>
            <a:endParaRPr lang="es-ES" sz="2400" dirty="0">
              <a:solidFill>
                <a:srgbClr val="FFFF00"/>
              </a:solidFill>
              <a:latin typeface="+mj-lt"/>
              <a:cs typeface="+mn-cs"/>
            </a:endParaRPr>
          </a:p>
        </p:txBody>
      </p:sp>
      <p:sp>
        <p:nvSpPr>
          <p:cNvPr id="23557" name="Text Box 5"/>
          <p:cNvSpPr txBox="1">
            <a:spLocks noChangeArrowheads="1"/>
          </p:cNvSpPr>
          <p:nvPr/>
        </p:nvSpPr>
        <p:spPr bwMode="auto">
          <a:xfrm>
            <a:off x="838200" y="365125"/>
            <a:ext cx="7648575" cy="701675"/>
          </a:xfrm>
          <a:prstGeom prst="rect">
            <a:avLst/>
          </a:prstGeom>
          <a:noFill/>
          <a:ln w="9525">
            <a:noFill/>
            <a:miter lim="800000"/>
            <a:headEnd/>
            <a:tailEnd/>
          </a:ln>
          <a:effectLst/>
        </p:spPr>
        <p:txBody>
          <a:bodyPr>
            <a:spAutoFit/>
          </a:bodyPr>
          <a:lstStyle/>
          <a:p>
            <a:pPr algn="ctr" eaLnBrk="1" fontAlgn="auto" hangingPunct="1">
              <a:spcBef>
                <a:spcPts val="0"/>
              </a:spcBef>
              <a:spcAft>
                <a:spcPts val="0"/>
              </a:spcAft>
              <a:defRPr/>
            </a:pPr>
            <a:r>
              <a:rPr lang="es-ES" sz="4000" b="1">
                <a:solidFill>
                  <a:srgbClr val="FFFF00"/>
                </a:solidFill>
                <a:effectLst>
                  <a:outerShdw blurRad="38100" dist="38100" dir="2700000" algn="tl">
                    <a:srgbClr val="000000"/>
                  </a:outerShdw>
                </a:effectLst>
                <a:latin typeface="+mj-lt"/>
                <a:cs typeface="+mn-cs"/>
              </a:rPr>
              <a:t>Sistema Nacional de Salud</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ChangeArrowheads="1"/>
          </p:cNvSpPr>
          <p:nvPr/>
        </p:nvSpPr>
        <p:spPr bwMode="auto">
          <a:xfrm>
            <a:off x="468313" y="476250"/>
            <a:ext cx="8351837" cy="647700"/>
          </a:xfrm>
          <a:prstGeom prst="rect">
            <a:avLst/>
          </a:prstGeom>
          <a:solidFill>
            <a:schemeClr val="tx2"/>
          </a:solidFill>
          <a:ln w="9525">
            <a:solidFill>
              <a:schemeClr val="tx1"/>
            </a:solidFill>
            <a:miter lim="800000"/>
            <a:headEnd/>
            <a:tailEnd/>
          </a:ln>
          <a:effectLst/>
        </p:spPr>
        <p:txBody>
          <a:bodyPr wrap="none" anchor="ctr"/>
          <a:lstStyle/>
          <a:p>
            <a:pPr algn="ctr" eaLnBrk="1" hangingPunct="1">
              <a:lnSpc>
                <a:spcPct val="80000"/>
              </a:lnSpc>
              <a:spcBef>
                <a:spcPct val="20000"/>
              </a:spcBef>
              <a:buClr>
                <a:srgbClr val="00CCFF"/>
              </a:buClr>
              <a:buSzPct val="65000"/>
              <a:buFont typeface="Wingdings" pitchFamily="2" charset="2"/>
              <a:buNone/>
              <a:defRPr/>
            </a:pPr>
            <a:endParaRPr lang="es-ES" b="1">
              <a:solidFill>
                <a:srgbClr val="CC3300"/>
              </a:solidFill>
              <a:effectLst>
                <a:outerShdw blurRad="38100" dist="38100" dir="2700000" algn="tl">
                  <a:srgbClr val="000000"/>
                </a:outerShdw>
              </a:effectLst>
              <a:latin typeface="Tahoma" pitchFamily="34" charset="0"/>
              <a:cs typeface="Arial" charset="0"/>
            </a:endParaRPr>
          </a:p>
          <a:p>
            <a:pPr algn="ctr" eaLnBrk="1" hangingPunct="1">
              <a:lnSpc>
                <a:spcPct val="80000"/>
              </a:lnSpc>
              <a:spcBef>
                <a:spcPct val="20000"/>
              </a:spcBef>
              <a:buClr>
                <a:srgbClr val="00CCFF"/>
              </a:buClr>
              <a:buSzPct val="65000"/>
              <a:buFont typeface="Wingdings" pitchFamily="2" charset="2"/>
              <a:buNone/>
              <a:defRPr/>
            </a:pPr>
            <a:r>
              <a:rPr lang="es-ES" b="1">
                <a:solidFill>
                  <a:srgbClr val="CC3300"/>
                </a:solidFill>
                <a:effectLst>
                  <a:outerShdw blurRad="38100" dist="38100" dir="2700000" algn="tl">
                    <a:srgbClr val="000000"/>
                  </a:outerShdw>
                </a:effectLst>
                <a:latin typeface="Tahoma" pitchFamily="34" charset="0"/>
                <a:cs typeface="Arial" charset="0"/>
              </a:rPr>
              <a:t>2. Favorecer la recuperación y el desarrollo de la Metrología en el SNS.</a:t>
            </a:r>
            <a:r>
              <a:rPr lang="es-ES" b="1">
                <a:solidFill>
                  <a:srgbClr val="FFFFFF"/>
                </a:solidFill>
                <a:effectLst>
                  <a:outerShdw blurRad="38100" dist="38100" dir="2700000" algn="tl">
                    <a:srgbClr val="000000"/>
                  </a:outerShdw>
                </a:effectLst>
                <a:latin typeface="Tahoma" pitchFamily="34" charset="0"/>
                <a:cs typeface="Arial" charset="0"/>
              </a:rPr>
              <a:t> </a:t>
            </a:r>
          </a:p>
          <a:p>
            <a:pPr algn="ctr" eaLnBrk="1" hangingPunct="1">
              <a:defRPr/>
            </a:pPr>
            <a:endParaRPr lang="es-ES">
              <a:solidFill>
                <a:srgbClr val="FFFFFF"/>
              </a:solidFill>
              <a:latin typeface="Tahoma" pitchFamily="34" charset="0"/>
              <a:cs typeface="Arial" charset="0"/>
            </a:endParaRPr>
          </a:p>
        </p:txBody>
      </p:sp>
      <p:sp>
        <p:nvSpPr>
          <p:cNvPr id="144387" name="Rectangle 3"/>
          <p:cNvSpPr>
            <a:spLocks noGrp="1" noChangeArrowheads="1"/>
          </p:cNvSpPr>
          <p:nvPr>
            <p:ph type="body" idx="1"/>
          </p:nvPr>
        </p:nvSpPr>
        <p:spPr>
          <a:xfrm>
            <a:off x="323850" y="1341438"/>
            <a:ext cx="8496300" cy="5111750"/>
          </a:xfrm>
        </p:spPr>
        <p:txBody>
          <a:bodyPr/>
          <a:lstStyle/>
          <a:p>
            <a:pPr eaLnBrk="1" hangingPunct="1">
              <a:lnSpc>
                <a:spcPct val="80000"/>
              </a:lnSpc>
              <a:buFont typeface="Wingdings" panose="05000000000000000000" pitchFamily="2" charset="2"/>
              <a:buNone/>
              <a:defRPr/>
            </a:pPr>
            <a:r>
              <a:rPr lang="es-ES" sz="1600" b="1" smtClean="0"/>
              <a:t>      2.1. Garantizar la estructura básica para la metrología, dentro de las instancias de    Electromedicina, desde el nivel central, provincial, municipal e institucional.</a:t>
            </a:r>
            <a:br>
              <a:rPr lang="es-ES" sz="1600" b="1" smtClean="0"/>
            </a:br>
            <a:r>
              <a:rPr lang="es-ES" sz="1600" b="1" smtClean="0"/>
              <a:t> </a:t>
            </a:r>
          </a:p>
          <a:p>
            <a:pPr eaLnBrk="1" hangingPunct="1">
              <a:lnSpc>
                <a:spcPct val="80000"/>
              </a:lnSpc>
              <a:buFont typeface="Wingdings" panose="05000000000000000000" pitchFamily="2" charset="2"/>
              <a:buNone/>
              <a:defRPr/>
            </a:pPr>
            <a:r>
              <a:rPr lang="es-ES" sz="1600" b="1" smtClean="0"/>
              <a:t>     2.2. Realizar diagnóstico de la Metrología Ramal.</a:t>
            </a:r>
          </a:p>
          <a:p>
            <a:pPr eaLnBrk="1" hangingPunct="1">
              <a:lnSpc>
                <a:spcPct val="80000"/>
              </a:lnSpc>
              <a:buFont typeface="Wingdings" panose="05000000000000000000" pitchFamily="2" charset="2"/>
              <a:buNone/>
              <a:defRPr/>
            </a:pPr>
            <a:endParaRPr lang="es-ES" sz="1600" b="1" smtClean="0"/>
          </a:p>
          <a:p>
            <a:pPr algn="just" eaLnBrk="1" hangingPunct="1">
              <a:lnSpc>
                <a:spcPct val="80000"/>
              </a:lnSpc>
              <a:buFont typeface="Wingdings" panose="05000000000000000000" pitchFamily="2" charset="2"/>
              <a:buNone/>
              <a:defRPr/>
            </a:pPr>
            <a:r>
              <a:rPr lang="es-ES" sz="1600" b="1" smtClean="0"/>
              <a:t>      2.3. Incorporar el procedimiento de la supervisión metrológica de los Instrumentos de medición y equipos médicos previo a su compra, importación o comercialización.</a:t>
            </a:r>
          </a:p>
          <a:p>
            <a:pPr eaLnBrk="1" hangingPunct="1">
              <a:spcBef>
                <a:spcPct val="0"/>
              </a:spcBef>
              <a:buClrTx/>
              <a:buSzTx/>
              <a:buFontTx/>
              <a:buNone/>
              <a:defRPr/>
            </a:pPr>
            <a:endParaRPr lang="es-ES_tradnl" sz="1600" b="1" smtClean="0">
              <a:effectLst/>
            </a:endParaRPr>
          </a:p>
          <a:p>
            <a:pPr eaLnBrk="1" hangingPunct="1">
              <a:spcBef>
                <a:spcPct val="0"/>
              </a:spcBef>
              <a:buClrTx/>
              <a:buSzTx/>
              <a:buFontTx/>
              <a:buNone/>
              <a:defRPr/>
            </a:pPr>
            <a:r>
              <a:rPr lang="es-ES_tradnl" sz="1600" b="1" smtClean="0">
                <a:effectLst/>
              </a:rPr>
              <a:t>      2.4. Aplicar el Sistema Internacional de Unidades (Sl) en el SNS. </a:t>
            </a:r>
          </a:p>
          <a:p>
            <a:pPr eaLnBrk="1" hangingPunct="1">
              <a:spcBef>
                <a:spcPct val="0"/>
              </a:spcBef>
              <a:buClrTx/>
              <a:buSzTx/>
              <a:buFontTx/>
              <a:buNone/>
              <a:defRPr/>
            </a:pPr>
            <a:endParaRPr lang="es-ES_tradnl" sz="1600" b="1" smtClean="0">
              <a:effectLst/>
            </a:endParaRPr>
          </a:p>
          <a:p>
            <a:pPr eaLnBrk="1" hangingPunct="1">
              <a:spcBef>
                <a:spcPct val="0"/>
              </a:spcBef>
              <a:buClrTx/>
              <a:buSzTx/>
              <a:buFontTx/>
              <a:buNone/>
              <a:defRPr/>
            </a:pPr>
            <a:r>
              <a:rPr lang="es-ES_tradnl" sz="1600" b="1" smtClean="0">
                <a:effectLst/>
              </a:rPr>
              <a:t>      2.5. Perfeccionar el control del Sistema de mantenimiento de Equipos </a:t>
            </a:r>
          </a:p>
          <a:p>
            <a:pPr eaLnBrk="1" hangingPunct="1">
              <a:spcBef>
                <a:spcPct val="0"/>
              </a:spcBef>
              <a:buClrTx/>
              <a:buSzTx/>
              <a:buFontTx/>
              <a:buNone/>
              <a:defRPr/>
            </a:pPr>
            <a:r>
              <a:rPr lang="es-ES_tradnl" sz="1600" b="1" smtClean="0">
                <a:effectLst/>
              </a:rPr>
              <a:t>      tecnológicos.</a:t>
            </a:r>
          </a:p>
          <a:p>
            <a:pPr eaLnBrk="1" hangingPunct="1">
              <a:spcBef>
                <a:spcPct val="0"/>
              </a:spcBef>
              <a:buClrTx/>
              <a:buSzTx/>
              <a:buFontTx/>
              <a:buNone/>
              <a:defRPr/>
            </a:pPr>
            <a:endParaRPr lang="es-ES" sz="1600" b="1" smtClean="0">
              <a:effectLst/>
            </a:endParaRPr>
          </a:p>
          <a:p>
            <a:pPr eaLnBrk="1" hangingPunct="1">
              <a:spcBef>
                <a:spcPct val="0"/>
              </a:spcBef>
              <a:buClrTx/>
              <a:buSzTx/>
              <a:buFontTx/>
              <a:buNone/>
              <a:defRPr/>
            </a:pPr>
            <a:r>
              <a:rPr lang="es-ES" sz="1600" b="1" smtClean="0">
                <a:effectLst/>
              </a:rPr>
              <a:t>      2.6. Proponer a la Dirección del MINSAP establecer en el plan de la Economía el financiamiento  en MLC, dedicado al desarrollo y sostenibilidad de la  Metrologia. </a:t>
            </a:r>
          </a:p>
          <a:p>
            <a:pPr eaLnBrk="1" hangingPunct="1">
              <a:spcBef>
                <a:spcPct val="0"/>
              </a:spcBef>
              <a:buClrTx/>
              <a:buSzTx/>
              <a:buFontTx/>
              <a:buNone/>
              <a:defRPr/>
            </a:pPr>
            <a:endParaRPr lang="es-ES" sz="1600" b="1" smtClean="0">
              <a:effectLst/>
            </a:endParaRPr>
          </a:p>
          <a:p>
            <a:pPr eaLnBrk="1" hangingPunct="1">
              <a:spcBef>
                <a:spcPct val="0"/>
              </a:spcBef>
              <a:buClrTx/>
              <a:buSzTx/>
              <a:buFontTx/>
              <a:buNone/>
              <a:defRPr/>
            </a:pPr>
            <a:r>
              <a:rPr lang="es-ES" sz="1600" smtClean="0"/>
              <a:t>      </a:t>
            </a:r>
            <a:r>
              <a:rPr lang="es-ES" sz="1600" b="1" smtClean="0"/>
              <a:t>2.7. Desarrollar las normas y procedimientos relacionados con la metrología Biomédica.</a:t>
            </a:r>
            <a:endParaRPr lang="es-ES" sz="1600" b="1" smtClean="0">
              <a:effectLst/>
            </a:endParaRPr>
          </a:p>
          <a:p>
            <a:pPr eaLnBrk="1" hangingPunct="1">
              <a:spcBef>
                <a:spcPct val="0"/>
              </a:spcBef>
              <a:buClrTx/>
              <a:buSzTx/>
              <a:buFontTx/>
              <a:buNone/>
              <a:defRPr/>
            </a:pPr>
            <a:endParaRPr lang="es-ES" sz="1600" b="1" smtClean="0">
              <a:effectLst/>
            </a:endParaRPr>
          </a:p>
          <a:p>
            <a:pPr eaLnBrk="1" hangingPunct="1">
              <a:spcBef>
                <a:spcPct val="0"/>
              </a:spcBef>
              <a:buClrTx/>
              <a:buSzTx/>
              <a:buFontTx/>
              <a:buNone/>
              <a:defRPr/>
            </a:pPr>
            <a:endParaRPr lang="es-ES" sz="1600" b="1" smtClean="0">
              <a:effectLst/>
            </a:endParaRPr>
          </a:p>
          <a:p>
            <a:pPr algn="just" eaLnBrk="1" hangingPunct="1">
              <a:lnSpc>
                <a:spcPct val="80000"/>
              </a:lnSpc>
              <a:buFont typeface="Wingdings" panose="05000000000000000000" pitchFamily="2" charset="2"/>
              <a:buNone/>
              <a:defRPr/>
            </a:pPr>
            <a:endParaRPr lang="es-ES" sz="1800" smtClean="0"/>
          </a:p>
          <a:p>
            <a:pPr eaLnBrk="1" hangingPunct="1">
              <a:lnSpc>
                <a:spcPct val="80000"/>
              </a:lnSpc>
              <a:buFont typeface="Wingdings" panose="05000000000000000000" pitchFamily="2" charset="2"/>
              <a:buNone/>
              <a:defRPr/>
            </a:pPr>
            <a:endParaRPr lang="es-ES" sz="1800" b="1" u="sng" smtClean="0"/>
          </a:p>
          <a:p>
            <a:pPr eaLnBrk="1" hangingPunct="1">
              <a:lnSpc>
                <a:spcPct val="80000"/>
              </a:lnSpc>
              <a:buFont typeface="Wingdings" panose="05000000000000000000" pitchFamily="2" charset="2"/>
              <a:buNone/>
              <a:defRPr/>
            </a:pPr>
            <a:endParaRPr lang="es-ES" sz="1800" b="1" u="sng" smtClean="0"/>
          </a:p>
        </p:txBody>
      </p:sp>
      <p:grpSp>
        <p:nvGrpSpPr>
          <p:cNvPr id="182276" name="Group 13"/>
          <p:cNvGrpSpPr>
            <a:grpSpLocks/>
          </p:cNvGrpSpPr>
          <p:nvPr/>
        </p:nvGrpSpPr>
        <p:grpSpPr bwMode="auto">
          <a:xfrm>
            <a:off x="0" y="0"/>
            <a:ext cx="1403350" cy="549275"/>
            <a:chOff x="65" y="888"/>
            <a:chExt cx="1519" cy="891"/>
          </a:xfrm>
        </p:grpSpPr>
        <p:pic>
          <p:nvPicPr>
            <p:cNvPr id="182277" name="27650 Rectángulo" descr="BANDERA EN MOVIMIENTO"/>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80" y="888"/>
              <a:ext cx="49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2278" name="27651 Rectángulo" descr="cuba con band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 y="1200"/>
              <a:ext cx="1519" cy="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Rectángulo"/>
          <p:cNvSpPr>
            <a:spLocks noChangeArrowheads="1"/>
          </p:cNvSpPr>
          <p:nvPr/>
        </p:nvSpPr>
        <p:spPr bwMode="auto">
          <a:xfrm>
            <a:off x="0" y="333375"/>
            <a:ext cx="9144000"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s-ES" sz="3200" b="1" dirty="0">
                <a:solidFill>
                  <a:srgbClr val="FFFFFF"/>
                </a:solidFill>
                <a:latin typeface="Arial Rounded MT Bold" pitchFamily="34" charset="0"/>
                <a:cs typeface="Arial" charset="0"/>
              </a:rPr>
              <a:t>INTRODUCCIÓN:</a:t>
            </a:r>
          </a:p>
          <a:p>
            <a:pPr eaLnBrk="1" hangingPunct="1">
              <a:defRPr/>
            </a:pPr>
            <a:endParaRPr lang="es-ES" sz="3200" dirty="0">
              <a:solidFill>
                <a:srgbClr val="FFFFFF"/>
              </a:solidFill>
              <a:latin typeface="Arial Rounded MT Bold" pitchFamily="34" charset="0"/>
              <a:cs typeface="Arial" charset="0"/>
            </a:endParaRPr>
          </a:p>
          <a:p>
            <a:pPr marL="571500" indent="-571500" eaLnBrk="1" hangingPunct="1">
              <a:buFont typeface="Wingdings" pitchFamily="2" charset="2"/>
              <a:buChar char="q"/>
              <a:defRPr/>
            </a:pPr>
            <a:r>
              <a:rPr lang="es-ES" sz="3200" dirty="0">
                <a:solidFill>
                  <a:srgbClr val="FFFFFF"/>
                </a:solidFill>
                <a:latin typeface="Arial Rounded MT Bold" pitchFamily="34" charset="0"/>
                <a:cs typeface="Arial" charset="0"/>
              </a:rPr>
              <a:t>Breve recuento de la clase anterior.</a:t>
            </a:r>
          </a:p>
          <a:p>
            <a:pPr marL="571500" indent="-571500" eaLnBrk="1" hangingPunct="1">
              <a:buFont typeface="Wingdings" pitchFamily="2" charset="2"/>
              <a:buChar char="q"/>
              <a:defRPr/>
            </a:pPr>
            <a:r>
              <a:rPr lang="es-ES" sz="3200" dirty="0">
                <a:solidFill>
                  <a:srgbClr val="FFFFFF"/>
                </a:solidFill>
                <a:latin typeface="Arial Rounded MT Bold" pitchFamily="34" charset="0"/>
                <a:cs typeface="Arial" charset="0"/>
              </a:rPr>
              <a:t>Preguntas de control:</a:t>
            </a:r>
          </a:p>
          <a:p>
            <a:pPr marL="571500" indent="-571500" eaLnBrk="1" hangingPunct="1">
              <a:buFont typeface="Arial" pitchFamily="34" charset="0"/>
              <a:buChar char="•"/>
              <a:defRPr/>
            </a:pPr>
            <a:r>
              <a:rPr lang="es-ES_tradnl" sz="3200" dirty="0">
                <a:solidFill>
                  <a:srgbClr val="FFFFFF"/>
                </a:solidFill>
                <a:latin typeface="Arial Rounded MT Bold" pitchFamily="34" charset="0"/>
                <a:cs typeface="Arial" charset="0"/>
              </a:rPr>
              <a:t>Señale un aspecto vital para implementar un Sistema de gestión de Calidad en un laboratorio clínico.</a:t>
            </a:r>
          </a:p>
          <a:p>
            <a:pPr marL="571500" indent="-571500" eaLnBrk="1" hangingPunct="1">
              <a:buFont typeface="Arial" pitchFamily="34" charset="0"/>
              <a:buChar char="•"/>
              <a:defRPr/>
            </a:pPr>
            <a:r>
              <a:rPr lang="es-ES_tradnl" sz="3200" dirty="0">
                <a:solidFill>
                  <a:srgbClr val="FFFFFF"/>
                </a:solidFill>
                <a:latin typeface="Arial Rounded MT Bold" pitchFamily="34" charset="0"/>
                <a:cs typeface="Arial" charset="0"/>
              </a:rPr>
              <a:t>Mencione una norma cubana que garantice la bioseguridad y la </a:t>
            </a:r>
            <a:r>
              <a:rPr lang="es-ES_tradnl" sz="3200" dirty="0" err="1">
                <a:solidFill>
                  <a:srgbClr val="FFFFFF"/>
                </a:solidFill>
                <a:latin typeface="Arial Rounded MT Bold" pitchFamily="34" charset="0"/>
                <a:cs typeface="Arial" charset="0"/>
              </a:rPr>
              <a:t>bioprotección</a:t>
            </a:r>
            <a:r>
              <a:rPr lang="es-ES_tradnl" sz="3200" dirty="0">
                <a:solidFill>
                  <a:srgbClr val="FFFFFF"/>
                </a:solidFill>
                <a:latin typeface="Arial Rounded MT Bold" pitchFamily="34" charset="0"/>
                <a:cs typeface="Arial" charset="0"/>
              </a:rPr>
              <a:t>.</a:t>
            </a:r>
          </a:p>
          <a:p>
            <a:pPr marL="571500" indent="-571500" eaLnBrk="1" hangingPunct="1">
              <a:buFont typeface="Arial" pitchFamily="34" charset="0"/>
              <a:buChar char="•"/>
              <a:defRPr/>
            </a:pPr>
            <a:r>
              <a:rPr lang="es-ES_tradnl" sz="3200" dirty="0">
                <a:solidFill>
                  <a:srgbClr val="FFFFFF"/>
                </a:solidFill>
                <a:latin typeface="Arial Rounded MT Bold" pitchFamily="34" charset="0"/>
                <a:cs typeface="Arial" charset="0"/>
              </a:rPr>
              <a:t>Mencione fortalezas de la acreditación de los laboratorios en Cuba.</a:t>
            </a:r>
          </a:p>
          <a:p>
            <a:pPr eaLnBrk="1" hangingPunct="1">
              <a:defRPr/>
            </a:pPr>
            <a:endParaRPr lang="es-ES" sz="3200" dirty="0">
              <a:solidFill>
                <a:srgbClr val="FFFFFF"/>
              </a:solidFill>
              <a:latin typeface="Arial Rounded MT Bold" pitchFamily="34" charset="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1 Rectángulo"/>
          <p:cNvSpPr>
            <a:spLocks noChangeArrowheads="1"/>
          </p:cNvSpPr>
          <p:nvPr/>
        </p:nvSpPr>
        <p:spPr bwMode="auto">
          <a:xfrm>
            <a:off x="-44450" y="44450"/>
            <a:ext cx="8964613" cy="74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s-ES" sz="3000">
                <a:solidFill>
                  <a:srgbClr val="FFFFFF"/>
                </a:solidFill>
              </a:rPr>
              <a:t>La relación indisoluble entre Calidad, Normalización y Metrología y su desempeño armónico determinan la  garantía de la calidad  de los procesos de investigación, producción y servicios. El conocimiento de la Metrología es  fundamental para la identificación de los aspectos que deben ser atendidos para obtener mediciones de calidad, confiables, comparables y seguras. </a:t>
            </a:r>
          </a:p>
          <a:p>
            <a:pPr eaLnBrk="1" hangingPunct="1">
              <a:spcBef>
                <a:spcPct val="0"/>
              </a:spcBef>
              <a:buFontTx/>
              <a:buNone/>
            </a:pPr>
            <a:r>
              <a:rPr lang="es-ES" altLang="es-ES" sz="3000">
                <a:solidFill>
                  <a:srgbClr val="FFFFFF"/>
                </a:solidFill>
              </a:rPr>
              <a:t>La experiencia ha demostrado que cuando las actividades metrológicas no se realizan con el rigor requerido estas repercuten en la falta de calidad en los procesos, aparece descontrol en los recursos y violaciones de las regulaciones en el campo de la Metrología asociadas con la seguridad de las mediciones en diferentes áreas de la economía y de la protección al consumidor, entre otras afectaciones.</a:t>
            </a:r>
          </a:p>
          <a:p>
            <a:pPr eaLnBrk="1" hangingPunct="1">
              <a:spcBef>
                <a:spcPct val="0"/>
              </a:spcBef>
              <a:buFontTx/>
              <a:buNone/>
            </a:pPr>
            <a:endParaRPr lang="es-ES" altLang="es-ES" sz="3000">
              <a:solidFill>
                <a:srgbClr val="FFFFFF"/>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2 Rectángulo"/>
          <p:cNvSpPr>
            <a:spLocks noChangeArrowheads="1"/>
          </p:cNvSpPr>
          <p:nvPr/>
        </p:nvSpPr>
        <p:spPr bwMode="auto">
          <a:xfrm>
            <a:off x="250825" y="336550"/>
            <a:ext cx="8642350" cy="563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s-ES" sz="3000">
                <a:solidFill>
                  <a:srgbClr val="FFFFFF"/>
                </a:solidFill>
              </a:rPr>
              <a:t>En nuestro país muchas organizaciones han entrado en procesos de perfeccionamiento y de certificación de los Sistemas de Gestión de la Calidad por la norma NC ISO 9001: 2008 “Requisitos generales de los Sistemas de Gestión de la Calidad” en la que los aspectos metrológicos juegan  un rol importante para la obtención de productos  y servicios con un nivel de calidad  tal, que puedan ser insertados de manera competitiva en el mercado internacional.</a:t>
            </a:r>
          </a:p>
          <a:p>
            <a:pPr eaLnBrk="1" hangingPunct="1">
              <a:spcBef>
                <a:spcPct val="0"/>
              </a:spcBef>
              <a:buFontTx/>
              <a:buNone/>
            </a:pPr>
            <a:r>
              <a:rPr lang="es-ES" altLang="es-ES" sz="3000">
                <a:solidFill>
                  <a:srgbClr val="FFFFFF"/>
                </a:solidFill>
              </a:rPr>
              <a:t>Dentro de este contexto, es el hombre el centro de todas las acciones por lo que a su formación debe dedicársele la máxima atención.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4"/>
          <p:cNvSpPr>
            <a:spLocks noGrp="1" noChangeArrowheads="1"/>
          </p:cNvSpPr>
          <p:nvPr>
            <p:ph type="title"/>
          </p:nvPr>
        </p:nvSpPr>
        <p:spPr>
          <a:xfrm>
            <a:off x="107950" y="228600"/>
            <a:ext cx="8655050" cy="990600"/>
          </a:xfrm>
        </p:spPr>
        <p:txBody>
          <a:bodyPr/>
          <a:lstStyle/>
          <a:p>
            <a:pPr eaLnBrk="1" hangingPunct="1"/>
            <a:r>
              <a:rPr lang="es-ES" altLang="es-ES" smtClean="0">
                <a:solidFill>
                  <a:srgbClr val="FFFF00"/>
                </a:solidFill>
              </a:rPr>
              <a:t>Acciones Propuestas para la Calidad.</a:t>
            </a:r>
          </a:p>
        </p:txBody>
      </p:sp>
      <p:sp>
        <p:nvSpPr>
          <p:cNvPr id="31747" name="Text Box 6"/>
          <p:cNvSpPr>
            <a:spLocks noGrp="1" noChangeArrowheads="1"/>
          </p:cNvSpPr>
          <p:nvPr>
            <p:ph type="body" idx="1"/>
          </p:nvPr>
        </p:nvSpPr>
        <p:spPr>
          <a:xfrm>
            <a:off x="357188" y="1143000"/>
            <a:ext cx="8072437" cy="4857750"/>
          </a:xfrm>
        </p:spPr>
        <p:txBody>
          <a:bodyPr rtlCol="0">
            <a:normAutofit lnSpcReduction="10000"/>
          </a:bodyPr>
          <a:lstStyle/>
          <a:p>
            <a:pPr marL="0" indent="0" algn="just" eaLnBrk="1" fontAlgn="auto" hangingPunct="1">
              <a:lnSpc>
                <a:spcPct val="80000"/>
              </a:lnSpc>
              <a:spcAft>
                <a:spcPts val="0"/>
              </a:spcAft>
              <a:buFontTx/>
              <a:buNone/>
              <a:defRPr/>
            </a:pPr>
            <a:endParaRPr lang="es-ES" sz="2400" b="1" dirty="0" smtClean="0">
              <a:solidFill>
                <a:srgbClr val="FFFF00"/>
              </a:solidFill>
            </a:endParaRPr>
          </a:p>
          <a:p>
            <a:pPr marL="0" indent="0" algn="just" eaLnBrk="1" fontAlgn="auto" hangingPunct="1">
              <a:lnSpc>
                <a:spcPct val="80000"/>
              </a:lnSpc>
              <a:spcAft>
                <a:spcPts val="0"/>
              </a:spcAft>
              <a:buFontTx/>
              <a:buNone/>
              <a:defRPr/>
            </a:pPr>
            <a:endParaRPr lang="es-ES" sz="2400" b="1" dirty="0" smtClean="0">
              <a:solidFill>
                <a:srgbClr val="FFFF00"/>
              </a:solidFill>
            </a:endParaRPr>
          </a:p>
          <a:p>
            <a:pPr marL="0" indent="0" algn="just" eaLnBrk="1" fontAlgn="auto" hangingPunct="1">
              <a:lnSpc>
                <a:spcPct val="80000"/>
              </a:lnSpc>
              <a:spcAft>
                <a:spcPts val="0"/>
              </a:spcAft>
              <a:buFontTx/>
              <a:buNone/>
              <a:defRPr/>
            </a:pPr>
            <a:r>
              <a:rPr lang="es-ES" sz="2400" b="1" dirty="0" smtClean="0">
                <a:solidFill>
                  <a:srgbClr val="FFFF00"/>
                </a:solidFill>
              </a:rPr>
              <a:t>1. Identificar por las diferentes áreas del MINSAP y a través de la Oficina Nacional de Calidad del MINSAP hacer la propuesta de organizaciones con potencialidades para implementar un Sistema de Gestión de la Calidad.</a:t>
            </a:r>
          </a:p>
          <a:p>
            <a:pPr marL="0" indent="0" algn="just" eaLnBrk="1" fontAlgn="auto" hangingPunct="1">
              <a:lnSpc>
                <a:spcPct val="80000"/>
              </a:lnSpc>
              <a:spcAft>
                <a:spcPts val="0"/>
              </a:spcAft>
              <a:buFontTx/>
              <a:buNone/>
              <a:defRPr/>
            </a:pPr>
            <a:endParaRPr lang="es-ES" sz="2400" b="1" dirty="0" smtClean="0">
              <a:solidFill>
                <a:srgbClr val="FFFF00"/>
              </a:solidFill>
            </a:endParaRPr>
          </a:p>
          <a:p>
            <a:pPr marL="0" indent="0" algn="just" eaLnBrk="1" fontAlgn="auto" hangingPunct="1">
              <a:lnSpc>
                <a:spcPct val="80000"/>
              </a:lnSpc>
              <a:spcAft>
                <a:spcPts val="0"/>
              </a:spcAft>
              <a:buFontTx/>
              <a:buNone/>
              <a:defRPr/>
            </a:pPr>
            <a:r>
              <a:rPr lang="es-ES" sz="2400" b="1" dirty="0" smtClean="0">
                <a:solidFill>
                  <a:srgbClr val="FFFF00"/>
                </a:solidFill>
              </a:rPr>
              <a:t>2. Garantizar los recursos necesarios a las instituciones que han comenzado la implementación de Sistemas de Gestión de Calidad.</a:t>
            </a:r>
          </a:p>
          <a:p>
            <a:pPr marL="0" indent="0" algn="just" eaLnBrk="1" fontAlgn="auto" hangingPunct="1">
              <a:lnSpc>
                <a:spcPct val="80000"/>
              </a:lnSpc>
              <a:spcAft>
                <a:spcPts val="0"/>
              </a:spcAft>
              <a:buFontTx/>
              <a:buNone/>
              <a:defRPr/>
            </a:pPr>
            <a:endParaRPr lang="es-ES" sz="2400" b="1" dirty="0" smtClean="0">
              <a:solidFill>
                <a:srgbClr val="FFFF00"/>
              </a:solidFill>
            </a:endParaRPr>
          </a:p>
          <a:p>
            <a:pPr marL="0" indent="0" algn="just" eaLnBrk="1" fontAlgn="auto" hangingPunct="1">
              <a:lnSpc>
                <a:spcPct val="80000"/>
              </a:lnSpc>
              <a:spcAft>
                <a:spcPts val="0"/>
              </a:spcAft>
              <a:buFontTx/>
              <a:buNone/>
              <a:defRPr/>
            </a:pPr>
            <a:r>
              <a:rPr lang="es-ES" sz="2400" b="1" dirty="0" smtClean="0">
                <a:solidFill>
                  <a:srgbClr val="FFFF00"/>
                </a:solidFill>
              </a:rPr>
              <a:t>3.- Crear en la ENSAP en coordinación con la Dirección de Ciencia y Técnica, la Oficina Nacional de Calidad y el BRPS la cátedra de Gestión de Calidad en el Sistema Nacional de Salud.</a:t>
            </a:r>
          </a:p>
          <a:p>
            <a:pPr marL="0" indent="0" eaLnBrk="1" fontAlgn="auto" hangingPunct="1">
              <a:lnSpc>
                <a:spcPct val="80000"/>
              </a:lnSpc>
              <a:spcAft>
                <a:spcPts val="0"/>
              </a:spcAft>
              <a:buFontTx/>
              <a:buNone/>
              <a:defRPr/>
            </a:pPr>
            <a:endParaRPr lang="es-ES" sz="2400" dirty="0" smtClean="0">
              <a:solidFill>
                <a:srgbClr val="FFFF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3 CuadroTexto"/>
          <p:cNvSpPr txBox="1">
            <a:spLocks noChangeArrowheads="1"/>
          </p:cNvSpPr>
          <p:nvPr/>
        </p:nvSpPr>
        <p:spPr bwMode="auto">
          <a:xfrm>
            <a:off x="642938" y="1428750"/>
            <a:ext cx="811212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AutoNum type="arabicPeriod"/>
            </a:pPr>
            <a:r>
              <a:rPr lang="es-ES_tradnl" altLang="es-ES" sz="2000" b="1">
                <a:solidFill>
                  <a:srgbClr val="FFFF00"/>
                </a:solidFill>
              </a:rPr>
              <a:t>Restablecer la organización y estructura de la atención de la metrología en todo el Sistema (ministerio, provincia,  municipios y unidades) con la definición de las funciones, misión y objetivos asignados a los diferentes niveles. </a:t>
            </a:r>
          </a:p>
          <a:p>
            <a:pPr eaLnBrk="1" hangingPunct="1">
              <a:spcBef>
                <a:spcPct val="0"/>
              </a:spcBef>
              <a:buFontTx/>
              <a:buAutoNum type="arabicPeriod"/>
            </a:pPr>
            <a:endParaRPr lang="es-ES_tradnl" altLang="es-ES" sz="2000" b="1">
              <a:solidFill>
                <a:srgbClr val="FFFF00"/>
              </a:solidFill>
            </a:endParaRPr>
          </a:p>
          <a:p>
            <a:pPr eaLnBrk="1" hangingPunct="1">
              <a:spcBef>
                <a:spcPct val="0"/>
              </a:spcBef>
              <a:buFontTx/>
              <a:buAutoNum type="arabicPeriod"/>
            </a:pPr>
            <a:r>
              <a:rPr lang="es-ES_tradnl" altLang="es-ES" sz="2000" b="1">
                <a:solidFill>
                  <a:srgbClr val="FFFF00"/>
                </a:solidFill>
              </a:rPr>
              <a:t>Impulsar la  Formación de recursos humanos .</a:t>
            </a:r>
          </a:p>
          <a:p>
            <a:pPr eaLnBrk="1" hangingPunct="1">
              <a:spcBef>
                <a:spcPct val="0"/>
              </a:spcBef>
              <a:buFontTx/>
              <a:buAutoNum type="arabicPeriod"/>
            </a:pPr>
            <a:endParaRPr lang="es-ES_tradnl" altLang="es-ES" sz="2000" b="1">
              <a:solidFill>
                <a:srgbClr val="FFFF00"/>
              </a:solidFill>
            </a:endParaRPr>
          </a:p>
          <a:p>
            <a:pPr eaLnBrk="1" hangingPunct="1">
              <a:spcBef>
                <a:spcPct val="0"/>
              </a:spcBef>
              <a:buFontTx/>
              <a:buAutoNum type="arabicPeriod"/>
            </a:pPr>
            <a:r>
              <a:rPr lang="es-ES_tradnl" altLang="es-ES" sz="2000" b="1">
                <a:solidFill>
                  <a:srgbClr val="FFFF00"/>
                </a:solidFill>
              </a:rPr>
              <a:t>Reordenar la red de laboratorios de calibración de las magnitudes de uso más común en el MINSAP y desarrollar nuevas capacidades en magnitudes con dificultades de aseguramiento por los órganos de la ONN.</a:t>
            </a:r>
          </a:p>
          <a:p>
            <a:pPr eaLnBrk="1" hangingPunct="1">
              <a:spcBef>
                <a:spcPct val="0"/>
              </a:spcBef>
              <a:buFontTx/>
              <a:buAutoNum type="arabicPeriod"/>
            </a:pPr>
            <a:endParaRPr lang="es-ES" altLang="es-ES" sz="2000">
              <a:solidFill>
                <a:srgbClr val="FFFF00"/>
              </a:solidFill>
            </a:endParaRPr>
          </a:p>
          <a:p>
            <a:pPr eaLnBrk="1" hangingPunct="1">
              <a:spcBef>
                <a:spcPct val="0"/>
              </a:spcBef>
              <a:buFontTx/>
              <a:buAutoNum type="arabicPeriod"/>
            </a:pPr>
            <a:r>
              <a:rPr lang="es-ES_tradnl" altLang="es-ES" sz="2000" b="1">
                <a:solidFill>
                  <a:srgbClr val="FFFF00"/>
                </a:solidFill>
              </a:rPr>
              <a:t>Sustituir paulatinamente las magnitudes de medición que no se corresponden con el Sistema Internacional de Unidades</a:t>
            </a:r>
          </a:p>
          <a:p>
            <a:pPr eaLnBrk="1" hangingPunct="1">
              <a:spcBef>
                <a:spcPct val="0"/>
              </a:spcBef>
              <a:buFontTx/>
              <a:buAutoNum type="arabicPeriod"/>
            </a:pPr>
            <a:endParaRPr lang="es-ES" altLang="es-ES" sz="2000">
              <a:solidFill>
                <a:srgbClr val="FFFF00"/>
              </a:solidFill>
            </a:endParaRPr>
          </a:p>
          <a:p>
            <a:pPr eaLnBrk="1" hangingPunct="1">
              <a:spcBef>
                <a:spcPct val="0"/>
              </a:spcBef>
              <a:buFontTx/>
              <a:buAutoNum type="arabicPeriod"/>
            </a:pPr>
            <a:r>
              <a:rPr lang="es-ES_tradnl" altLang="es-ES" sz="2000" b="1">
                <a:solidFill>
                  <a:srgbClr val="FFFF00"/>
                </a:solidFill>
              </a:rPr>
              <a:t>Análisis del aseguramiento metrológico de las inversiones del  MINSAP</a:t>
            </a:r>
            <a:r>
              <a:rPr lang="es-ES_tradnl" altLang="es-ES" sz="2000" b="1">
                <a:solidFill>
                  <a:schemeClr val="bg1"/>
                </a:solidFill>
              </a:rPr>
              <a:t> </a:t>
            </a:r>
            <a:endParaRPr lang="es-ES" altLang="es-ES" sz="2000">
              <a:solidFill>
                <a:schemeClr val="bg1"/>
              </a:solidFill>
            </a:endParaRPr>
          </a:p>
        </p:txBody>
      </p:sp>
      <p:sp>
        <p:nvSpPr>
          <p:cNvPr id="187395" name="4 CuadroTexto"/>
          <p:cNvSpPr txBox="1">
            <a:spLocks noChangeArrowheads="1"/>
          </p:cNvSpPr>
          <p:nvPr/>
        </p:nvSpPr>
        <p:spPr bwMode="auto">
          <a:xfrm>
            <a:off x="2214563" y="188913"/>
            <a:ext cx="60721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s-ES" b="1">
                <a:solidFill>
                  <a:schemeClr val="bg1"/>
                </a:solidFill>
              </a:rPr>
              <a:t>RESUMEN DEL PLAN DE ACCION</a:t>
            </a:r>
          </a:p>
        </p:txBody>
      </p:sp>
    </p:spTree>
  </p:cSld>
  <p:clrMapOvr>
    <a:masterClrMapping/>
  </p:clrMapOvr>
  <p:transition>
    <p:strips dir="l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Text Box 4"/>
          <p:cNvSpPr txBox="1">
            <a:spLocks noChangeArrowheads="1"/>
          </p:cNvSpPr>
          <p:nvPr/>
        </p:nvSpPr>
        <p:spPr bwMode="auto">
          <a:xfrm>
            <a:off x="611188" y="260350"/>
            <a:ext cx="8064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s-ES_tradnl" altLang="es-ES" sz="2400" b="1">
                <a:solidFill>
                  <a:schemeClr val="bg1"/>
                </a:solidFill>
              </a:rPr>
              <a:t>RESULTADOS DEL TRABAJO </a:t>
            </a:r>
          </a:p>
        </p:txBody>
      </p:sp>
      <p:sp>
        <p:nvSpPr>
          <p:cNvPr id="188419" name="Text Box 5"/>
          <p:cNvSpPr txBox="1">
            <a:spLocks noChangeArrowheads="1"/>
          </p:cNvSpPr>
          <p:nvPr/>
        </p:nvSpPr>
        <p:spPr bwMode="auto">
          <a:xfrm>
            <a:off x="1116013" y="4149725"/>
            <a:ext cx="74168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 typeface="Wingdings" panose="05000000000000000000" pitchFamily="2" charset="2"/>
              <a:buChar char="q"/>
            </a:pPr>
            <a:r>
              <a:rPr lang="es-ES_tradnl" altLang="es-ES" sz="2400" b="1">
                <a:solidFill>
                  <a:schemeClr val="bg1"/>
                </a:solidFill>
              </a:rPr>
              <a:t> FORMACIÓN DE PREGRADO</a:t>
            </a:r>
          </a:p>
          <a:p>
            <a:pPr eaLnBrk="1" hangingPunct="1">
              <a:spcBef>
                <a:spcPct val="50000"/>
              </a:spcBef>
              <a:buFont typeface="Wingdings" panose="05000000000000000000" pitchFamily="2" charset="2"/>
              <a:buChar char="q"/>
            </a:pPr>
            <a:r>
              <a:rPr lang="es-ES_tradnl" altLang="es-ES" sz="2400" b="1">
                <a:solidFill>
                  <a:schemeClr val="bg1"/>
                </a:solidFill>
              </a:rPr>
              <a:t> FORMACIÓN DE POSTGRADO</a:t>
            </a:r>
          </a:p>
          <a:p>
            <a:pPr eaLnBrk="1" hangingPunct="1">
              <a:spcBef>
                <a:spcPct val="50000"/>
              </a:spcBef>
              <a:buFont typeface="Wingdings" panose="05000000000000000000" pitchFamily="2" charset="2"/>
              <a:buNone/>
            </a:pPr>
            <a:r>
              <a:rPr lang="es-ES_tradnl" altLang="es-ES" sz="2400" b="1">
                <a:solidFill>
                  <a:srgbClr val="FFFF00"/>
                </a:solidFill>
              </a:rPr>
              <a:t> </a:t>
            </a:r>
          </a:p>
        </p:txBody>
      </p:sp>
      <p:sp>
        <p:nvSpPr>
          <p:cNvPr id="188420" name="Text Box 5"/>
          <p:cNvSpPr txBox="1">
            <a:spLocks noChangeArrowheads="1"/>
          </p:cNvSpPr>
          <p:nvPr/>
        </p:nvSpPr>
        <p:spPr bwMode="auto">
          <a:xfrm>
            <a:off x="1763713" y="2857500"/>
            <a:ext cx="7056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s-ES" b="1">
                <a:solidFill>
                  <a:srgbClr val="FFFF00"/>
                </a:solidFill>
              </a:rPr>
              <a:t>Formación de recursos humanos</a:t>
            </a:r>
            <a:r>
              <a:rPr lang="es-ES" altLang="es-ES" sz="1800">
                <a:solidFill>
                  <a:srgbClr val="FFFF00"/>
                </a:solidFill>
              </a:rPr>
              <a:t> </a:t>
            </a:r>
          </a:p>
        </p:txBody>
      </p:sp>
      <p:sp>
        <p:nvSpPr>
          <p:cNvPr id="188421" name="AutoShape 6"/>
          <p:cNvSpPr>
            <a:spLocks noChangeArrowheads="1"/>
          </p:cNvSpPr>
          <p:nvPr/>
        </p:nvSpPr>
        <p:spPr bwMode="auto">
          <a:xfrm>
            <a:off x="285750" y="2714625"/>
            <a:ext cx="1262063" cy="1071563"/>
          </a:xfrm>
          <a:prstGeom prst="rightArrow">
            <a:avLst>
              <a:gd name="adj1" fmla="val 50000"/>
              <a:gd name="adj2" fmla="val 50246"/>
            </a:avLst>
          </a:prstGeom>
          <a:solidFill>
            <a:schemeClr val="bg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s-ES" altLang="es-ES" sz="1800"/>
          </a:p>
        </p:txBody>
      </p:sp>
      <p:sp>
        <p:nvSpPr>
          <p:cNvPr id="188422" name="Text Box 7"/>
          <p:cNvSpPr txBox="1">
            <a:spLocks noChangeArrowheads="1"/>
          </p:cNvSpPr>
          <p:nvPr/>
        </p:nvSpPr>
        <p:spPr bwMode="auto">
          <a:xfrm>
            <a:off x="1116013" y="1500188"/>
            <a:ext cx="71278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s-ES" sz="1800" b="1">
                <a:solidFill>
                  <a:srgbClr val="FFFF00"/>
                </a:solidFill>
              </a:rPr>
              <a:t>EN DESPACHO CON EL CONSEJO DE DIRECCIÓN DE LA OFICINA NACIONAL DE NORMALIZACION (ONN) Y EL INSTITUTO NACIONAL DE METROLOGIA (INIMET) </a:t>
            </a:r>
            <a:endParaRPr lang="es-ES" altLang="es-ES" sz="180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ext Box 3"/>
          <p:cNvSpPr txBox="1">
            <a:spLocks noChangeArrowheads="1"/>
          </p:cNvSpPr>
          <p:nvPr/>
        </p:nvSpPr>
        <p:spPr bwMode="auto">
          <a:xfrm>
            <a:off x="395288" y="1196975"/>
            <a:ext cx="8424862"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s-ES_tradnl" altLang="es-ES" sz="2400" b="1">
                <a:solidFill>
                  <a:srgbClr val="FFFF00"/>
                </a:solidFill>
              </a:rPr>
              <a:t>		ORGANIZATIVOS Y DE SERVICIOS</a:t>
            </a:r>
          </a:p>
          <a:p>
            <a:pPr algn="ctr" eaLnBrk="1" hangingPunct="1">
              <a:spcBef>
                <a:spcPct val="50000"/>
              </a:spcBef>
              <a:buFontTx/>
              <a:buNone/>
            </a:pPr>
            <a:endParaRPr lang="es-ES_tradnl" altLang="es-ES" sz="2000" b="1">
              <a:solidFill>
                <a:schemeClr val="bg1"/>
              </a:solidFill>
            </a:endParaRPr>
          </a:p>
          <a:p>
            <a:pPr eaLnBrk="1" hangingPunct="1">
              <a:spcBef>
                <a:spcPct val="50000"/>
              </a:spcBef>
              <a:buFont typeface="Wingdings" panose="05000000000000000000" pitchFamily="2" charset="2"/>
              <a:buChar char="q"/>
            </a:pPr>
            <a:r>
              <a:rPr lang="es-ES_tradnl" altLang="es-ES" sz="2000" b="1">
                <a:solidFill>
                  <a:schemeClr val="bg1"/>
                </a:solidFill>
              </a:rPr>
              <a:t> La Oficina Provincial de MNGC en Salud debe garantizar el Programa de Aseguramiento Metrológico y el Plan de Acción en sus territorios. </a:t>
            </a:r>
          </a:p>
          <a:p>
            <a:pPr lvl="1" eaLnBrk="1" hangingPunct="1">
              <a:spcBef>
                <a:spcPct val="50000"/>
              </a:spcBef>
              <a:buFont typeface="Wingdings" panose="05000000000000000000" pitchFamily="2" charset="2"/>
              <a:buChar char="q"/>
            </a:pPr>
            <a:r>
              <a:rPr lang="es-ES_tradnl" altLang="es-ES" sz="2000" b="1">
                <a:solidFill>
                  <a:schemeClr val="bg1"/>
                </a:solidFill>
              </a:rPr>
              <a:t> Las delegaciones territoriales de la ONN pondrá al servicio del SNS el equipo móvil territorial, </a:t>
            </a:r>
          </a:p>
          <a:p>
            <a:pPr lvl="1" eaLnBrk="1" hangingPunct="1">
              <a:spcBef>
                <a:spcPct val="50000"/>
              </a:spcBef>
              <a:buFont typeface="Wingdings" panose="05000000000000000000" pitchFamily="2" charset="2"/>
              <a:buChar char="q"/>
            </a:pPr>
            <a:r>
              <a:rPr lang="es-ES_tradnl" altLang="es-ES" sz="2000" b="1">
                <a:solidFill>
                  <a:schemeClr val="bg1"/>
                </a:solidFill>
              </a:rPr>
              <a:t>Salud provincial debe garantizar el combustible del mismo.</a:t>
            </a:r>
          </a:p>
          <a:p>
            <a:pPr lvl="1" eaLnBrk="1" hangingPunct="1">
              <a:spcBef>
                <a:spcPct val="50000"/>
              </a:spcBef>
              <a:buFont typeface="Wingdings" panose="05000000000000000000" pitchFamily="2" charset="2"/>
              <a:buChar char="q"/>
            </a:pPr>
            <a:endParaRPr lang="es-ES_tradnl" altLang="es-ES" sz="2000" b="1">
              <a:solidFill>
                <a:schemeClr val="bg1"/>
              </a:solidFill>
            </a:endParaRPr>
          </a:p>
          <a:p>
            <a:pPr eaLnBrk="1" hangingPunct="1">
              <a:spcBef>
                <a:spcPct val="50000"/>
              </a:spcBef>
              <a:buFont typeface="Wingdings" panose="05000000000000000000" pitchFamily="2" charset="2"/>
              <a:buChar char="q"/>
            </a:pPr>
            <a:r>
              <a:rPr lang="es-ES_tradnl" altLang="es-ES" sz="2000" b="1">
                <a:solidFill>
                  <a:schemeClr val="bg1"/>
                </a:solidFill>
              </a:rPr>
              <a:t> Las  Direcciones provinciales de Salud  a través de la Oficina de Metrología , normalización y gestión de la calidad, deben proceder a la firma de los contratos por los servicios a recibir con las delegaciones territoriales de la ONN.</a:t>
            </a:r>
          </a:p>
        </p:txBody>
      </p:sp>
      <p:sp>
        <p:nvSpPr>
          <p:cNvPr id="189443" name="Text Box 2"/>
          <p:cNvSpPr txBox="1">
            <a:spLocks noChangeArrowheads="1"/>
          </p:cNvSpPr>
          <p:nvPr/>
        </p:nvSpPr>
        <p:spPr bwMode="auto">
          <a:xfrm>
            <a:off x="611188" y="260350"/>
            <a:ext cx="80645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s-ES_tradnl" altLang="es-ES" sz="2400" b="1">
                <a:solidFill>
                  <a:schemeClr val="bg1"/>
                </a:solidFill>
              </a:rPr>
              <a:t>RESULTADOS DE LOS ANÁLISIS E INTERCAMBIOS CON LA ONN</a:t>
            </a:r>
            <a:endParaRPr lang="es-ES" altLang="es-ES" sz="2000" b="1">
              <a:solidFill>
                <a:schemeClr val="bg1"/>
              </a:solidFill>
            </a:endParaRPr>
          </a:p>
        </p:txBody>
      </p:sp>
      <p:sp>
        <p:nvSpPr>
          <p:cNvPr id="189444" name="AutoShape 6"/>
          <p:cNvSpPr>
            <a:spLocks noChangeArrowheads="1"/>
          </p:cNvSpPr>
          <p:nvPr/>
        </p:nvSpPr>
        <p:spPr bwMode="auto">
          <a:xfrm>
            <a:off x="571500" y="1071563"/>
            <a:ext cx="1785938" cy="785812"/>
          </a:xfrm>
          <a:prstGeom prst="rightArrow">
            <a:avLst>
              <a:gd name="adj1" fmla="val 50000"/>
              <a:gd name="adj2" fmla="val 80471"/>
            </a:avLst>
          </a:prstGeom>
          <a:solidFill>
            <a:schemeClr val="bg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s-ES" altLang="es-ES" sz="1800"/>
          </a:p>
        </p:txBody>
      </p:sp>
    </p:spTree>
  </p:cSld>
  <p:clrMapOvr>
    <a:masterClrMapping/>
  </p:clrMapOvr>
  <p:transition>
    <p:cut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ext Box 2"/>
          <p:cNvSpPr txBox="1">
            <a:spLocks noChangeArrowheads="1"/>
          </p:cNvSpPr>
          <p:nvPr/>
        </p:nvSpPr>
        <p:spPr bwMode="auto">
          <a:xfrm>
            <a:off x="611188" y="260350"/>
            <a:ext cx="80645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s-ES_tradnl" altLang="es-ES" sz="2400" b="1">
                <a:solidFill>
                  <a:schemeClr val="bg1"/>
                </a:solidFill>
              </a:rPr>
              <a:t>RESULTADOS DE LOS ANÁLISIS E INTERCAMBIOS CON LA ONN</a:t>
            </a:r>
            <a:endParaRPr lang="es-ES" altLang="es-ES" sz="2400" b="1">
              <a:solidFill>
                <a:schemeClr val="bg1"/>
              </a:solidFill>
            </a:endParaRPr>
          </a:p>
        </p:txBody>
      </p:sp>
      <p:sp>
        <p:nvSpPr>
          <p:cNvPr id="190467" name="Text Box 3"/>
          <p:cNvSpPr txBox="1">
            <a:spLocks noChangeArrowheads="1"/>
          </p:cNvSpPr>
          <p:nvPr/>
        </p:nvSpPr>
        <p:spPr bwMode="auto">
          <a:xfrm>
            <a:off x="468313" y="836613"/>
            <a:ext cx="8424862"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endParaRPr lang="es-ES_tradnl" altLang="es-ES" sz="2400" b="1">
              <a:solidFill>
                <a:srgbClr val="FFFF00"/>
              </a:solidFill>
            </a:endParaRPr>
          </a:p>
          <a:p>
            <a:pPr algn="ctr" eaLnBrk="1" hangingPunct="1">
              <a:spcBef>
                <a:spcPct val="50000"/>
              </a:spcBef>
              <a:buFontTx/>
              <a:buNone/>
            </a:pPr>
            <a:endParaRPr lang="es-ES_tradnl" altLang="es-ES" sz="2400" b="1">
              <a:solidFill>
                <a:srgbClr val="FFFF00"/>
              </a:solidFill>
            </a:endParaRPr>
          </a:p>
          <a:p>
            <a:pPr eaLnBrk="1" hangingPunct="1">
              <a:spcBef>
                <a:spcPct val="50000"/>
              </a:spcBef>
              <a:buFont typeface="Wingdings" panose="05000000000000000000" pitchFamily="2" charset="2"/>
              <a:buChar char="q"/>
            </a:pPr>
            <a:r>
              <a:rPr lang="es-ES_tradnl" altLang="es-ES" sz="2000" b="1">
                <a:solidFill>
                  <a:schemeClr val="bg1"/>
                </a:solidFill>
              </a:rPr>
              <a:t> La Dirección de Electromedicina (y sus dependencias) y los grupos nacionales y territoriales definirán a la Dirección de Metrología de la ONN aquellas fuentes de láser  prioritarias a calibrar por su  antigüedad, uso o  mal estado, para contratar a terceros. </a:t>
            </a:r>
            <a:endParaRPr lang="es-ES_tradnl" altLang="es-ES" sz="2000" b="1">
              <a:solidFill>
                <a:srgbClr val="FFFF00"/>
              </a:solidFill>
            </a:endParaRPr>
          </a:p>
          <a:p>
            <a:pPr eaLnBrk="1" hangingPunct="1">
              <a:spcBef>
                <a:spcPct val="50000"/>
              </a:spcBef>
              <a:buFont typeface="Wingdings" panose="05000000000000000000" pitchFamily="2" charset="2"/>
              <a:buChar char="q"/>
            </a:pPr>
            <a:r>
              <a:rPr lang="es-ES_tradnl" altLang="es-ES" sz="1800">
                <a:solidFill>
                  <a:srgbClr val="FFFF00"/>
                </a:solidFill>
              </a:rPr>
              <a:t> </a:t>
            </a:r>
            <a:r>
              <a:rPr lang="es-ES_tradnl" altLang="es-ES" sz="2000" b="1">
                <a:solidFill>
                  <a:srgbClr val="FFFF00"/>
                </a:solidFill>
              </a:rPr>
              <a:t> </a:t>
            </a:r>
            <a:r>
              <a:rPr lang="es-ES_tradnl" altLang="es-ES" sz="2000" b="1">
                <a:solidFill>
                  <a:schemeClr val="bg1"/>
                </a:solidFill>
              </a:rPr>
              <a:t>La Dirección de Electromedicina y los grupos nacionales y territoriales de oftalmología, rehabilitación, cardiología, laboratorio clínico y otros,  deben</a:t>
            </a:r>
            <a:r>
              <a:rPr lang="es-ES_tradnl" altLang="es-ES" sz="2000" b="1">
                <a:solidFill>
                  <a:srgbClr val="FFFF00"/>
                </a:solidFill>
              </a:rPr>
              <a:t> </a:t>
            </a:r>
            <a:r>
              <a:rPr lang="es-ES_tradnl" altLang="es-ES" sz="2000" b="1">
                <a:solidFill>
                  <a:schemeClr val="bg1"/>
                </a:solidFill>
              </a:rPr>
              <a:t>elaborar el Plan de aseguramiento metrológico en el territorio en correspondencia al equipamiento existente y sus prioridades. </a:t>
            </a:r>
          </a:p>
          <a:p>
            <a:pPr eaLnBrk="1" hangingPunct="1">
              <a:spcBef>
                <a:spcPct val="50000"/>
              </a:spcBef>
              <a:buFontTx/>
              <a:buNone/>
            </a:pPr>
            <a:endParaRPr lang="es-ES_tradnl" altLang="es-ES" sz="2000" b="1">
              <a:solidFill>
                <a:schemeClr val="bg1"/>
              </a:solidFill>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250825" y="1196975"/>
            <a:ext cx="8713788" cy="3589338"/>
          </a:xfrm>
        </p:spPr>
        <p:txBody>
          <a:bodyPr/>
          <a:lstStyle/>
          <a:p>
            <a:pPr eaLnBrk="1" hangingPunct="1"/>
            <a:r>
              <a:rPr lang="es-ES" altLang="es-ES" sz="6000" b="1" smtClean="0">
                <a:solidFill>
                  <a:schemeClr val="bg1"/>
                </a:solidFill>
                <a:latin typeface="Gabriola" panose="04040605051002020D02" pitchFamily="82" charset="0"/>
              </a:rPr>
              <a:t>“La Calidad nunca es un accidente, siempre es el resultado de un esfuerzo inteligente”.</a:t>
            </a:r>
          </a:p>
        </p:txBody>
      </p:sp>
      <p:sp>
        <p:nvSpPr>
          <p:cNvPr id="20489" name="Text Box 9"/>
          <p:cNvSpPr txBox="1">
            <a:spLocks noChangeArrowheads="1"/>
          </p:cNvSpPr>
          <p:nvPr/>
        </p:nvSpPr>
        <p:spPr bwMode="auto">
          <a:xfrm>
            <a:off x="3995738" y="5105400"/>
            <a:ext cx="40322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s-ES" sz="2400" b="1" i="1">
                <a:solidFill>
                  <a:schemeClr val="bg1"/>
                </a:solidFill>
              </a:rPr>
              <a:t>John Ruskin (1819-1900)</a:t>
            </a:r>
          </a:p>
          <a:p>
            <a:pPr algn="ctr" eaLnBrk="1" hangingPunct="1">
              <a:spcBef>
                <a:spcPct val="0"/>
              </a:spcBef>
              <a:buFontTx/>
              <a:buNone/>
            </a:pPr>
            <a:r>
              <a:rPr lang="en-US" altLang="es-ES" sz="2400" b="1" i="1">
                <a:solidFill>
                  <a:schemeClr val="bg1"/>
                </a:solidFill>
              </a:rPr>
              <a:t>Crítico y escritor británico</a:t>
            </a:r>
            <a:endParaRPr lang="es-ES" altLang="es-ES" sz="2400" b="1" i="1">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fade">
                                      <p:cBhvr>
                                        <p:cTn id="7" dur="770" decel="100000"/>
                                        <p:tgtEl>
                                          <p:spTgt spid="20485"/>
                                        </p:tgtEl>
                                      </p:cBhvr>
                                    </p:animEffect>
                                    <p:animScale>
                                      <p:cBhvr>
                                        <p:cTn id="8" dur="770" decel="100000"/>
                                        <p:tgtEl>
                                          <p:spTgt spid="20485"/>
                                        </p:tgtEl>
                                      </p:cBhvr>
                                      <p:from x="10000" y="10000"/>
                                      <p:to x="200000" y="450000"/>
                                    </p:animScale>
                                    <p:animScale>
                                      <p:cBhvr>
                                        <p:cTn id="9" dur="1230" accel="100000" fill="hold">
                                          <p:stCondLst>
                                            <p:cond delay="770"/>
                                          </p:stCondLst>
                                        </p:cTn>
                                        <p:tgtEl>
                                          <p:spTgt spid="20485"/>
                                        </p:tgtEl>
                                      </p:cBhvr>
                                      <p:from x="200000" y="450000"/>
                                      <p:to x="100000" y="100000"/>
                                    </p:animScale>
                                    <p:set>
                                      <p:cBhvr>
                                        <p:cTn id="10" dur="770" fill="hold"/>
                                        <p:tgtEl>
                                          <p:spTgt spid="20485"/>
                                        </p:tgtEl>
                                        <p:attrNameLst>
                                          <p:attrName>ppt_x</p:attrName>
                                        </p:attrNameLst>
                                      </p:cBhvr>
                                      <p:to>
                                        <p:strVal val="(0.5)"/>
                                      </p:to>
                                    </p:set>
                                    <p:anim from="(0.5)" to="(#ppt_x)" calcmode="lin" valueType="num">
                                      <p:cBhvr>
                                        <p:cTn id="11" dur="1230" accel="100000" fill="hold">
                                          <p:stCondLst>
                                            <p:cond delay="770"/>
                                          </p:stCondLst>
                                        </p:cTn>
                                        <p:tgtEl>
                                          <p:spTgt spid="20485"/>
                                        </p:tgtEl>
                                        <p:attrNameLst>
                                          <p:attrName>ppt_x</p:attrName>
                                        </p:attrNameLst>
                                      </p:cBhvr>
                                    </p:anim>
                                    <p:set>
                                      <p:cBhvr>
                                        <p:cTn id="12" dur="770" fill="hold"/>
                                        <p:tgtEl>
                                          <p:spTgt spid="20485"/>
                                        </p:tgtEl>
                                        <p:attrNameLst>
                                          <p:attrName>ppt_y</p:attrName>
                                        </p:attrNameLst>
                                      </p:cBhvr>
                                      <p:to>
                                        <p:strVal val="(#ppt_y+0.4)"/>
                                      </p:to>
                                    </p:set>
                                    <p:anim from="(#ppt_y+0.4)" to="(#ppt_y)" calcmode="lin" valueType="num">
                                      <p:cBhvr>
                                        <p:cTn id="13" dur="1230" accel="100000" fill="hold">
                                          <p:stCondLst>
                                            <p:cond delay="770"/>
                                          </p:stCondLst>
                                        </p:cTn>
                                        <p:tgtEl>
                                          <p:spTgt spid="20485"/>
                                        </p:tgtEl>
                                        <p:attrNameLst>
                                          <p:attrName>ppt_y</p:attrName>
                                        </p:attrNameLst>
                                      </p:cBhvr>
                                    </p:anim>
                                  </p:childTnLst>
                                </p:cTn>
                              </p:par>
                            </p:childTnLst>
                          </p:cTn>
                        </p:par>
                        <p:par>
                          <p:cTn id="14" fill="hold" nodeType="afterGroup">
                            <p:stCondLst>
                              <p:cond delay="2000"/>
                            </p:stCondLst>
                            <p:childTnLst>
                              <p:par>
                                <p:cTn id="15" presetID="1" presetClass="entr" presetSubtype="0" fill="hold" grpId="0" nodeType="afterEffect">
                                  <p:stCondLst>
                                    <p:cond delay="0"/>
                                  </p:stCondLst>
                                  <p:childTnLst>
                                    <p:set>
                                      <p:cBhvr>
                                        <p:cTn id="16" dur="1" fill="hold">
                                          <p:stCondLst>
                                            <p:cond delay="0"/>
                                          </p:stCondLst>
                                        </p:cTn>
                                        <p:tgtEl>
                                          <p:spTgt spid="204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P spid="2048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1"/>
          <p:cNvSpPr>
            <a:spLocks noChangeArrowheads="1"/>
          </p:cNvSpPr>
          <p:nvPr/>
        </p:nvSpPr>
        <p:spPr bwMode="auto">
          <a:xfrm>
            <a:off x="179388" y="-44450"/>
            <a:ext cx="8713787" cy="67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s-ES" altLang="es-ES" sz="2900" b="1">
                <a:solidFill>
                  <a:srgbClr val="FFFFFF"/>
                </a:solidFill>
                <a:latin typeface="Arial" panose="020B0604020202020204" pitchFamily="34" charset="0"/>
                <a:cs typeface="Times New Roman" panose="02020603050405020304" pitchFamily="18" charset="0"/>
              </a:rPr>
              <a:t>CONCLUSIONES:</a:t>
            </a:r>
            <a:endParaRPr lang="es-ES" altLang="es-ES" sz="2900">
              <a:solidFill>
                <a:srgbClr val="FFFFFF"/>
              </a:solidFill>
              <a:latin typeface="Arial" panose="020B0604020202020204" pitchFamily="34" charset="0"/>
              <a:cs typeface="Times New Roman" panose="02020603050405020304" pitchFamily="18" charset="0"/>
            </a:endParaRPr>
          </a:p>
          <a:p>
            <a:pPr eaLnBrk="1" hangingPunct="1">
              <a:spcBef>
                <a:spcPct val="0"/>
              </a:spcBef>
              <a:buFontTx/>
              <a:buNone/>
            </a:pPr>
            <a:r>
              <a:rPr lang="es-ES" altLang="es-ES" sz="2900">
                <a:solidFill>
                  <a:srgbClr val="FFFFFF"/>
                </a:solidFill>
                <a:latin typeface="Berlin Sans FB" panose="020E0602020502020306" pitchFamily="34" charset="0"/>
                <a:cs typeface="Times New Roman" panose="02020603050405020304" pitchFamily="18" charset="0"/>
              </a:rPr>
              <a:t>Hacer un breve resumen de la clase enfatizando en </a:t>
            </a:r>
            <a:r>
              <a:rPr lang="es-ES" altLang="es-ES" sz="2900" b="1">
                <a:solidFill>
                  <a:srgbClr val="FFFFFF"/>
                </a:solidFill>
                <a:latin typeface="Arial Rounded MT Bold" panose="020F0704030504030204" pitchFamily="34" charset="0"/>
              </a:rPr>
              <a:t>El Sistema  de Metrología del Ministerio de Salud Pública. Su estructura, objetivos y funciones, así como las acciones propuestas.</a:t>
            </a:r>
          </a:p>
          <a:p>
            <a:pPr algn="just">
              <a:spcBef>
                <a:spcPct val="0"/>
              </a:spcBef>
              <a:buFontTx/>
              <a:buNone/>
            </a:pPr>
            <a:r>
              <a:rPr lang="es-ES" altLang="es-ES" sz="2900">
                <a:solidFill>
                  <a:srgbClr val="FFFFFF"/>
                </a:solidFill>
                <a:latin typeface="Berlin Sans FB" panose="020E0602020502020306" pitchFamily="34" charset="0"/>
                <a:cs typeface="Times New Roman" panose="02020603050405020304" pitchFamily="18" charset="0"/>
              </a:rPr>
              <a:t>.Comprobación del cumplimiento de los objetivos de la clase a través de las siguientes preguntas:</a:t>
            </a:r>
          </a:p>
          <a:p>
            <a:pPr algn="just">
              <a:spcBef>
                <a:spcPct val="0"/>
              </a:spcBef>
            </a:pPr>
            <a:r>
              <a:rPr lang="es-ES_tradnl" altLang="es-ES" sz="2900">
                <a:solidFill>
                  <a:srgbClr val="FFFFFF"/>
                </a:solidFill>
                <a:latin typeface="Berlin Sans FB" panose="020E0602020502020306" pitchFamily="34" charset="0"/>
              </a:rPr>
              <a:t>¿Cuál es la estructura del sistema de Metrología en el MINSAP?</a:t>
            </a:r>
          </a:p>
          <a:p>
            <a:pPr algn="just">
              <a:spcBef>
                <a:spcPct val="0"/>
              </a:spcBef>
            </a:pPr>
            <a:r>
              <a:rPr lang="es-ES_tradnl" altLang="es-ES" sz="2900">
                <a:solidFill>
                  <a:srgbClr val="FFFFFF"/>
                </a:solidFill>
                <a:latin typeface="Berlin Sans FB" panose="020E0602020502020306" pitchFamily="34" charset="0"/>
              </a:rPr>
              <a:t>¿Cuál es el </a:t>
            </a:r>
            <a:r>
              <a:rPr lang="es-ES" altLang="es-ES" sz="2900">
                <a:solidFill>
                  <a:srgbClr val="FFFFFF"/>
                </a:solidFill>
                <a:latin typeface="Berlin Sans FB" panose="020E0602020502020306" pitchFamily="34" charset="0"/>
              </a:rPr>
              <a:t>trabajo de los laboratorios del Servicio Nacional de Metrología (SENAMET) en el sector de la salud?</a:t>
            </a:r>
          </a:p>
          <a:p>
            <a:pPr algn="just">
              <a:spcBef>
                <a:spcPct val="0"/>
              </a:spcBef>
            </a:pPr>
            <a:r>
              <a:rPr lang="es-ES_tradnl" altLang="es-ES" sz="2900">
                <a:solidFill>
                  <a:srgbClr val="FFFFFF"/>
                </a:solidFill>
                <a:latin typeface="Berlin Sans FB" panose="020E0602020502020306" pitchFamily="34" charset="0"/>
              </a:rPr>
              <a:t>Interprete la frase “</a:t>
            </a:r>
            <a:r>
              <a:rPr lang="es-ES" altLang="es-ES" sz="2900">
                <a:solidFill>
                  <a:srgbClr val="FFFFFF"/>
                </a:solidFill>
                <a:latin typeface="Berlin Sans FB" panose="020E0602020502020306" pitchFamily="34" charset="0"/>
              </a:rPr>
              <a:t>La Calidad nunca es un accidente, siempre es el resultado de un esfuerzo inteligente”</a:t>
            </a:r>
            <a:endParaRPr lang="es-ES_tradnl" altLang="es-ES" sz="2900">
              <a:solidFill>
                <a:srgbClr val="FFFFFF"/>
              </a:solidFill>
              <a:latin typeface="Berlin Sans FB" panose="020E0602020502020306"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1 Título"/>
          <p:cNvSpPr>
            <a:spLocks noGrp="1"/>
          </p:cNvSpPr>
          <p:nvPr>
            <p:ph type="title"/>
          </p:nvPr>
        </p:nvSpPr>
        <p:spPr>
          <a:xfrm>
            <a:off x="611188" y="1196975"/>
            <a:ext cx="8229600" cy="6007100"/>
          </a:xfrm>
        </p:spPr>
        <p:txBody>
          <a:bodyPr/>
          <a:lstStyle/>
          <a:p>
            <a:pPr algn="l" eaLnBrk="1" hangingPunct="1"/>
            <a:r>
              <a:rPr lang="es-ES" altLang="es-ES" sz="2800" b="1" smtClean="0">
                <a:solidFill>
                  <a:srgbClr val="FFFF00"/>
                </a:solidFill>
                <a:cs typeface="Arial" panose="020B0604020202020204" pitchFamily="34" charset="0"/>
              </a:rPr>
              <a:t>Por qué </a:t>
            </a:r>
            <a:r>
              <a:rPr lang="es-ES" altLang="es-ES" sz="2800" smtClean="0">
                <a:solidFill>
                  <a:srgbClr val="FFFF00"/>
                </a:solidFill>
                <a:cs typeface="Arial" panose="020B0604020202020204" pitchFamily="34" charset="0"/>
              </a:rPr>
              <a:t> </a:t>
            </a:r>
            <a:r>
              <a:rPr lang="es-ES" altLang="es-ES" sz="2800" b="1" smtClean="0">
                <a:solidFill>
                  <a:srgbClr val="FFFF00"/>
                </a:solidFill>
                <a:cs typeface="Arial" panose="020B0604020202020204" pitchFamily="34" charset="0"/>
              </a:rPr>
              <a:t>para garantizar la exactitud y fiabilidad en el campo de la técnica médica</a:t>
            </a:r>
            <a:r>
              <a:rPr lang="es-ES" altLang="es-ES" sz="2800" b="1" smtClean="0">
                <a:solidFill>
                  <a:srgbClr val="FFFF00"/>
                </a:solidFill>
                <a:latin typeface="Times New Roman" panose="02020603050405020304" pitchFamily="18" charset="0"/>
              </a:rPr>
              <a:t> </a:t>
            </a:r>
            <a:r>
              <a:rPr lang="es-ES" altLang="es-ES" sz="2800" b="1" smtClean="0">
                <a:solidFill>
                  <a:srgbClr val="FFFF00"/>
                </a:solidFill>
              </a:rPr>
              <a:t>es</a:t>
            </a:r>
            <a:r>
              <a:rPr lang="es-ES" altLang="es-ES" sz="2800" b="1" smtClean="0">
                <a:solidFill>
                  <a:srgbClr val="FFFF00"/>
                </a:solidFill>
                <a:latin typeface="Times New Roman" panose="02020603050405020304" pitchFamily="18" charset="0"/>
              </a:rPr>
              <a:t> </a:t>
            </a:r>
            <a:r>
              <a:rPr lang="es-ES" altLang="es-ES" sz="2800" b="1" smtClean="0">
                <a:solidFill>
                  <a:srgbClr val="FFFF00"/>
                </a:solidFill>
              </a:rPr>
              <a:t>necesario u</a:t>
            </a:r>
            <a:r>
              <a:rPr lang="es-ES" altLang="es-ES" sz="2800" b="1" smtClean="0">
                <a:solidFill>
                  <a:srgbClr val="FFFF00"/>
                </a:solidFill>
                <a:cs typeface="Arial" panose="020B0604020202020204" pitchFamily="34" charset="0"/>
              </a:rPr>
              <a:t>tilizar instrumentos de medición conformes a requisitos normalizados y sometidos a controles, y realizar mediciones correctas para determinar y controlar funciones vitales del paciente y realizar diagnósticos acertados y seguros.</a:t>
            </a:r>
            <a:br>
              <a:rPr lang="es-ES" altLang="es-ES" sz="2800" b="1" smtClean="0">
                <a:solidFill>
                  <a:srgbClr val="FFFF00"/>
                </a:solidFill>
                <a:cs typeface="Arial" panose="020B0604020202020204" pitchFamily="34" charset="0"/>
              </a:rPr>
            </a:br>
            <a:r>
              <a:rPr lang="es-ES" altLang="es-ES" sz="2800" b="1" smtClean="0">
                <a:solidFill>
                  <a:srgbClr val="FFFF00"/>
                </a:solidFill>
                <a:latin typeface="Times New Roman" panose="02020603050405020304" pitchFamily="18" charset="0"/>
              </a:rPr>
              <a:t> </a:t>
            </a:r>
            <a:br>
              <a:rPr lang="es-ES" altLang="es-ES" sz="2800" b="1" smtClean="0">
                <a:solidFill>
                  <a:srgbClr val="FFFF00"/>
                </a:solidFill>
                <a:latin typeface="Times New Roman" panose="02020603050405020304" pitchFamily="18" charset="0"/>
              </a:rPr>
            </a:br>
            <a:r>
              <a:rPr lang="es-ES" altLang="es-ES" sz="3200" b="1" smtClean="0">
                <a:solidFill>
                  <a:srgbClr val="FFFF00"/>
                </a:solidFill>
                <a:cs typeface="Arial" panose="020B0604020202020204" pitchFamily="34" charset="0"/>
              </a:rPr>
              <a:t>Entregar por escrito individualmente</a:t>
            </a:r>
            <a:r>
              <a:rPr lang="es-ES" altLang="es-ES" sz="3200" b="1" smtClean="0">
                <a:solidFill>
                  <a:srgbClr val="FFFF00"/>
                </a:solidFill>
                <a:latin typeface="Times New Roman" panose="02020603050405020304" pitchFamily="18" charset="0"/>
              </a:rPr>
              <a:t/>
            </a:r>
            <a:br>
              <a:rPr lang="es-ES" altLang="es-ES" sz="3200" b="1" smtClean="0">
                <a:solidFill>
                  <a:srgbClr val="FFFF00"/>
                </a:solidFill>
                <a:latin typeface="Times New Roman" panose="02020603050405020304" pitchFamily="18" charset="0"/>
              </a:rPr>
            </a:br>
            <a:r>
              <a:rPr lang="es-ES" altLang="es-ES" sz="3200" b="1" smtClean="0">
                <a:solidFill>
                  <a:srgbClr val="FFFF00"/>
                </a:solidFill>
                <a:cs typeface="Arial" panose="020B0604020202020204" pitchFamily="34" charset="0"/>
              </a:rPr>
              <a:t> </a:t>
            </a:r>
            <a:r>
              <a:rPr lang="es-ES" altLang="es-ES" sz="2800" b="1" smtClean="0">
                <a:solidFill>
                  <a:srgbClr val="FFFF00"/>
                </a:solidFill>
                <a:cs typeface="Arial" panose="020B0604020202020204" pitchFamily="34" charset="0"/>
              </a:rPr>
              <a:t/>
            </a:r>
            <a:br>
              <a:rPr lang="es-ES" altLang="es-ES" sz="2800" b="1" smtClean="0">
                <a:solidFill>
                  <a:srgbClr val="FFFF00"/>
                </a:solidFill>
                <a:cs typeface="Arial" panose="020B0604020202020204" pitchFamily="34" charset="0"/>
              </a:rPr>
            </a:br>
            <a:r>
              <a:rPr lang="es-ES" altLang="es-ES" sz="2800" b="1" smtClean="0">
                <a:solidFill>
                  <a:srgbClr val="FFFF00"/>
                </a:solidFill>
                <a:latin typeface="Times New Roman" panose="02020603050405020304" pitchFamily="18" charset="0"/>
              </a:rPr>
              <a:t/>
            </a:r>
            <a:br>
              <a:rPr lang="es-ES" altLang="es-ES" sz="2800" b="1" smtClean="0">
                <a:solidFill>
                  <a:srgbClr val="FFFF00"/>
                </a:solidFill>
                <a:latin typeface="Times New Roman" panose="02020603050405020304" pitchFamily="18" charset="0"/>
              </a:rPr>
            </a:br>
            <a:endParaRPr lang="es-ES" altLang="es-ES" sz="2800" smtClean="0">
              <a:solidFill>
                <a:srgbClr val="FFFF00"/>
              </a:solidFill>
            </a:endParaRPr>
          </a:p>
        </p:txBody>
      </p:sp>
      <p:sp>
        <p:nvSpPr>
          <p:cNvPr id="194563" name="3 Rectángulo"/>
          <p:cNvSpPr>
            <a:spLocks noChangeArrowheads="1"/>
          </p:cNvSpPr>
          <p:nvPr/>
        </p:nvSpPr>
        <p:spPr bwMode="auto">
          <a:xfrm>
            <a:off x="1357313" y="188913"/>
            <a:ext cx="5302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s-ES" sz="1800">
                <a:solidFill>
                  <a:srgbClr val="FF0000"/>
                </a:solidFill>
              </a:rPr>
              <a:t> </a:t>
            </a:r>
            <a:r>
              <a:rPr lang="es-ES" altLang="es-ES" sz="5400">
                <a:solidFill>
                  <a:srgbClr val="FF0000"/>
                </a:solidFill>
              </a:rPr>
              <a:t>Trabajo extraclase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18 Imagen" descr="Imagen23.jpg"/>
          <p:cNvPicPr>
            <a:picLocks noChangeAspect="1"/>
          </p:cNvPicPr>
          <p:nvPr/>
        </p:nvPicPr>
        <p:blipFill>
          <a:blip r:embed="rId2"/>
          <a:stretch>
            <a:fillRect/>
          </a:stretch>
        </p:blipFill>
        <p:spPr>
          <a:xfrm>
            <a:off x="5000628" y="357166"/>
            <a:ext cx="1714480" cy="1500198"/>
          </a:xfrm>
          <a:prstGeom prst="ellipse">
            <a:avLst/>
          </a:prstGeom>
          <a:ln>
            <a:noFill/>
          </a:ln>
          <a:effectLst>
            <a:softEdge rad="112500"/>
          </a:effectLst>
        </p:spPr>
      </p:pic>
      <p:sp>
        <p:nvSpPr>
          <p:cNvPr id="13" name="Text Box 3"/>
          <p:cNvSpPr txBox="1">
            <a:spLocks noChangeArrowheads="1"/>
          </p:cNvSpPr>
          <p:nvPr/>
        </p:nvSpPr>
        <p:spPr bwMode="auto">
          <a:xfrm>
            <a:off x="214282" y="214290"/>
            <a:ext cx="8572560" cy="156966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spAutoFit/>
          </a:bodyPr>
          <a:lstStyle/>
          <a:p>
            <a:pPr algn="just" eaLnBrk="1" hangingPunct="1">
              <a:defRPr/>
            </a:pPr>
            <a:r>
              <a:rPr lang="es-CO" sz="2400" b="1" dirty="0">
                <a:solidFill>
                  <a:srgbClr val="FFFF00"/>
                </a:solidFill>
              </a:rPr>
              <a:t>La metrología como ciencia que se ocupa de las mediciones, con una adecuada infraestructura permite realizar mediciones confiables que tienen un gran impacto en las sociedades modernas.</a:t>
            </a:r>
          </a:p>
        </p:txBody>
      </p:sp>
      <p:sp>
        <p:nvSpPr>
          <p:cNvPr id="14" name="Text Box 3"/>
          <p:cNvSpPr txBox="1">
            <a:spLocks noChangeArrowheads="1"/>
          </p:cNvSpPr>
          <p:nvPr/>
        </p:nvSpPr>
        <p:spPr bwMode="auto">
          <a:xfrm>
            <a:off x="214282" y="2000240"/>
            <a:ext cx="7429552" cy="4401205"/>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spAutoFit/>
          </a:bodyPr>
          <a:lstStyle/>
          <a:p>
            <a:pPr marL="273050" indent="-273050" algn="just" eaLnBrk="1" hangingPunct="1">
              <a:buFont typeface="Wingdings" pitchFamily="2" charset="2"/>
              <a:buChar char="q"/>
              <a:defRPr/>
            </a:pPr>
            <a:r>
              <a:rPr lang="es-ES" sz="2000" b="1" dirty="0">
                <a:solidFill>
                  <a:srgbClr val="FFFFFF"/>
                </a:solidFill>
              </a:rPr>
              <a:t>desempeñan un papel decisivo en  la salud</a:t>
            </a:r>
            <a:r>
              <a:rPr lang="es-ES" sz="2000" b="1" dirty="0">
                <a:solidFill>
                  <a:srgbClr val="FFFF00"/>
                </a:solidFill>
              </a:rPr>
              <a:t> </a:t>
            </a:r>
            <a:r>
              <a:rPr lang="es-ES_tradnl" sz="2000" b="1" dirty="0">
                <a:solidFill>
                  <a:srgbClr val="FFFFFF"/>
                </a:solidFill>
              </a:rPr>
              <a:t>por el carácter vital y de apoyo a la toma de decisiones que pueden cambiar el rumbo de la vida de cualquier persona. </a:t>
            </a:r>
          </a:p>
          <a:p>
            <a:pPr marL="273050" indent="-273050" algn="just" eaLnBrk="1" hangingPunct="1">
              <a:defRPr/>
            </a:pPr>
            <a:endParaRPr lang="es-ES_tradnl" sz="2000" b="1" dirty="0">
              <a:solidFill>
                <a:srgbClr val="FFFFFF"/>
              </a:solidFill>
            </a:endParaRPr>
          </a:p>
          <a:p>
            <a:pPr marL="273050" indent="-273050" algn="just" eaLnBrk="1" hangingPunct="1">
              <a:buFont typeface="Wingdings" pitchFamily="2" charset="2"/>
              <a:buChar char="q"/>
              <a:defRPr/>
            </a:pPr>
            <a:r>
              <a:rPr lang="es-CO" sz="2000" b="1" dirty="0">
                <a:solidFill>
                  <a:srgbClr val="FFFFFF"/>
                </a:solidFill>
              </a:rPr>
              <a:t>posibilita que se mejore la calidad de bienes y servicios para incrementar la productividad y el comercio basados en mediciones y ensayos reconocidos y aceptados internacionalmente</a:t>
            </a:r>
          </a:p>
          <a:p>
            <a:pPr marL="273050" indent="-273050" algn="just" eaLnBrk="1" hangingPunct="1">
              <a:defRPr/>
            </a:pPr>
            <a:endParaRPr lang="es-ES" sz="2000" b="1" dirty="0">
              <a:solidFill>
                <a:srgbClr val="FFFF00"/>
              </a:solidFill>
            </a:endParaRPr>
          </a:p>
          <a:p>
            <a:pPr marL="273050" indent="-273050" algn="just" eaLnBrk="1" hangingPunct="1">
              <a:buFont typeface="Wingdings" pitchFamily="2" charset="2"/>
              <a:buChar char="q"/>
              <a:defRPr/>
            </a:pPr>
            <a:r>
              <a:rPr lang="es-ES" sz="2000" b="1" dirty="0">
                <a:solidFill>
                  <a:srgbClr val="FFFFFF"/>
                </a:solidFill>
              </a:rPr>
              <a:t>coadyuvan a la obtención de las evidencias científicas válidas para la credibilidad de los resultados de la investigación científica</a:t>
            </a:r>
            <a:endParaRPr lang="es-ES" sz="2000" b="1" cap="small" dirty="0">
              <a:solidFill>
                <a:srgbClr val="FFFFFF"/>
              </a:solidFill>
              <a:latin typeface="Tahoma" pitchFamily="34" charset="0"/>
              <a:cs typeface="Tahoma" pitchFamily="34" charset="0"/>
            </a:endParaRPr>
          </a:p>
          <a:p>
            <a:pPr algn="just" eaLnBrk="1" hangingPunct="1">
              <a:defRPr/>
            </a:pPr>
            <a:endParaRPr lang="es-ES" sz="2000" b="1" dirty="0">
              <a:solidFill>
                <a:srgbClr val="FFFF0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57158" y="428604"/>
            <a:ext cx="8572560" cy="6215106"/>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eaLnBrk="1" hangingPunct="1">
              <a:defRPr/>
            </a:pPr>
            <a:endParaRPr lang="es-ES_tradnl">
              <a:solidFill>
                <a:srgbClr val="FFFFFF"/>
              </a:solidFill>
            </a:endParaRPr>
          </a:p>
        </p:txBody>
      </p:sp>
      <p:sp>
        <p:nvSpPr>
          <p:cNvPr id="20485" name="7 CuadroTexto"/>
          <p:cNvSpPr txBox="1">
            <a:spLocks noChangeArrowheads="1"/>
          </p:cNvSpPr>
          <p:nvPr/>
        </p:nvSpPr>
        <p:spPr bwMode="auto">
          <a:xfrm>
            <a:off x="714375" y="571500"/>
            <a:ext cx="7858125"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t" hangingPunct="1">
              <a:defRPr/>
            </a:pPr>
            <a:r>
              <a:rPr lang="es-ES" sz="2800" b="1" dirty="0" smtClean="0">
                <a:solidFill>
                  <a:srgbClr val="FFFF00"/>
                </a:solidFill>
                <a:cs typeface="+mn-cs"/>
              </a:rPr>
              <a:t>La gestión tecnológica hospitalaria es el conjunto de procedimientos llevados a cabo para la adquisición, instalación y uso de las tecnologías biomédicas a fin de garantizar su explotación con el máximo de prestaciones de calidad y seguridad a costos efectivos  para garantizar una alta calidad de vida de la población cubana</a:t>
            </a:r>
          </a:p>
          <a:p>
            <a:pPr algn="just" eaLnBrk="1" fontAlgn="t" hangingPunct="1">
              <a:defRPr/>
            </a:pPr>
            <a:r>
              <a:rPr lang="es-ES" sz="2800" b="1" dirty="0" smtClean="0">
                <a:solidFill>
                  <a:srgbClr val="FFFF00"/>
                </a:solidFill>
                <a:cs typeface="+mn-cs"/>
              </a:rPr>
              <a:t> y; fomentar la exportación de servicios médicos,  ello lleva inexorablemente  a establecer una infraestructura de aseguramiento metrológico. </a:t>
            </a:r>
          </a:p>
          <a:p>
            <a:pPr eaLnBrk="1" hangingPunct="1">
              <a:defRPr/>
            </a:pPr>
            <a:endParaRPr lang="es-ES" dirty="0" smtClean="0">
              <a:solidFill>
                <a:srgbClr val="000000"/>
              </a:solidFill>
              <a:cs typeface="+mn-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28625" y="1785938"/>
            <a:ext cx="8320088" cy="3416300"/>
          </a:xfrm>
          <a:prstGeom prst="rect">
            <a:avLst/>
          </a:prstGeom>
          <a:noFill/>
          <a:ln w="9525">
            <a:noFill/>
            <a:miter lim="800000"/>
            <a:headEnd/>
            <a:tailEnd/>
          </a:ln>
          <a:effectLst/>
        </p:spPr>
        <p:txBody>
          <a:bodyPr>
            <a:spAutoFit/>
          </a:bodyPr>
          <a:lstStyle/>
          <a:p>
            <a:pPr indent="266700" algn="just" eaLnBrk="1" fontAlgn="auto" hangingPunct="1">
              <a:spcBef>
                <a:spcPts val="0"/>
              </a:spcBef>
              <a:spcAft>
                <a:spcPts val="0"/>
              </a:spcAft>
              <a:buFontTx/>
              <a:buChar char="-"/>
              <a:defRPr/>
            </a:pPr>
            <a:r>
              <a:rPr lang="es-ES" b="1" dirty="0">
                <a:solidFill>
                  <a:srgbClr val="FFFF00"/>
                </a:solidFill>
                <a:latin typeface="+mj-lt"/>
                <a:cs typeface="+mn-cs"/>
              </a:rPr>
              <a:t>DECRETO LEY NO. 183 DE METROLOGÍA DEL 23/2/1998</a:t>
            </a:r>
          </a:p>
          <a:p>
            <a:pPr indent="266700" algn="just" eaLnBrk="1" fontAlgn="auto" hangingPunct="1">
              <a:spcBef>
                <a:spcPts val="0"/>
              </a:spcBef>
              <a:spcAft>
                <a:spcPts val="0"/>
              </a:spcAft>
              <a:buFontTx/>
              <a:buChar char="-"/>
              <a:defRPr/>
            </a:pPr>
            <a:endParaRPr lang="es-ES" b="1" dirty="0">
              <a:solidFill>
                <a:srgbClr val="FFFF00"/>
              </a:solidFill>
              <a:latin typeface="+mj-lt"/>
              <a:cs typeface="+mn-cs"/>
            </a:endParaRPr>
          </a:p>
          <a:p>
            <a:pPr indent="266700" algn="just" eaLnBrk="1" fontAlgn="auto" hangingPunct="1">
              <a:spcBef>
                <a:spcPts val="0"/>
              </a:spcBef>
              <a:spcAft>
                <a:spcPts val="0"/>
              </a:spcAft>
              <a:defRPr/>
            </a:pPr>
            <a:r>
              <a:rPr lang="es-ES" b="1" dirty="0">
                <a:solidFill>
                  <a:srgbClr val="FFFF00"/>
                </a:solidFill>
                <a:latin typeface="+mj-lt"/>
                <a:cs typeface="+mn-cs"/>
              </a:rPr>
              <a:t> </a:t>
            </a:r>
          </a:p>
          <a:p>
            <a:pPr indent="266700" algn="just" eaLnBrk="1" fontAlgn="auto" hangingPunct="1">
              <a:spcBef>
                <a:spcPts val="0"/>
              </a:spcBef>
              <a:spcAft>
                <a:spcPts val="0"/>
              </a:spcAft>
              <a:defRPr/>
            </a:pPr>
            <a:r>
              <a:rPr lang="es-ES" b="1" dirty="0">
                <a:solidFill>
                  <a:srgbClr val="FFFF00"/>
                </a:solidFill>
                <a:latin typeface="+mj-lt"/>
                <a:cs typeface="+mn-cs"/>
              </a:rPr>
              <a:t>LA PRÁCTICA Y LA EXPERIENCIA DE OTROS ORGANISMOS Y DE LA PROPIA OFICINA NACIONAL DE NORMALIZACIÓN (ONN) JUSTIFICAN LA NECESIDAD DE TENER EN EL MINSAP UNA ESTRUCTURA ORGANIZATIVA PROPIA QUE INTEGRE ESTAS ACCIONES METODOLÓGICAS A NIVEL CENTRAL Y TERRITORIAL Y GARANTICE EL CUMPLIMIENTO DE ESTAS ACTIVIDADES EN EL SECTOR DESDE LA BASE. </a:t>
            </a:r>
          </a:p>
          <a:p>
            <a:pPr indent="266700" algn="just" eaLnBrk="1" fontAlgn="auto" hangingPunct="1">
              <a:spcBef>
                <a:spcPts val="0"/>
              </a:spcBef>
              <a:spcAft>
                <a:spcPts val="0"/>
              </a:spcAft>
              <a:defRPr/>
            </a:pPr>
            <a:endParaRPr lang="es-ES" b="1" dirty="0">
              <a:solidFill>
                <a:srgbClr val="FFFF00"/>
              </a:solidFill>
              <a:latin typeface="+mj-lt"/>
              <a:cs typeface="+mn-cs"/>
            </a:endParaRPr>
          </a:p>
          <a:p>
            <a:pPr indent="266700" algn="just" eaLnBrk="1" fontAlgn="auto" hangingPunct="1">
              <a:spcBef>
                <a:spcPts val="0"/>
              </a:spcBef>
              <a:spcAft>
                <a:spcPts val="0"/>
              </a:spcAft>
              <a:defRPr/>
            </a:pPr>
            <a:r>
              <a:rPr lang="es-ES" b="1" dirty="0">
                <a:solidFill>
                  <a:srgbClr val="FFFF00"/>
                </a:solidFill>
                <a:latin typeface="+mj-lt"/>
                <a:cs typeface="+mn-cs"/>
              </a:rPr>
              <a:t>- LA CREACIÓN DE ESA ESTRUCTURA PERMITIRA IMPLEMENTAR EL CUMPLIMIENTO DE LOS MENCIONADOS DECRETOS Y CONTRIBUIR AL LOGRO DE LA EXCELENCIA EN LOS SERVICIOS DE SALUD, DEMOSTRANDO CONFIABILIDAD Y CREDIBILIDAD.  </a:t>
            </a:r>
          </a:p>
        </p:txBody>
      </p:sp>
      <p:sp>
        <p:nvSpPr>
          <p:cNvPr id="150531" name="Oval 3"/>
          <p:cNvSpPr>
            <a:spLocks noChangeArrowheads="1"/>
          </p:cNvSpPr>
          <p:nvPr/>
        </p:nvSpPr>
        <p:spPr bwMode="auto">
          <a:xfrm>
            <a:off x="827088" y="260350"/>
            <a:ext cx="7848600" cy="908050"/>
          </a:xfrm>
          <a:prstGeom prst="ellipse">
            <a:avLst/>
          </a:prstGeom>
          <a:solidFill>
            <a:schemeClr val="bg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s-ES" sz="2000" b="1"/>
              <a:t>BASE LEGAL, ANTECEDENTES Y FINALIDAD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14282" y="285728"/>
            <a:ext cx="8643998" cy="523220"/>
          </a:xfrm>
          <a:prstGeom prst="rect">
            <a:avLst/>
          </a:prstGeom>
          <a:noFill/>
        </p:spPr>
        <p:txBody>
          <a:bodyPr>
            <a:spAutoFit/>
          </a:bodyPr>
          <a:lstStyle/>
          <a:p>
            <a:pPr algn="ctr" eaLnBrk="1" hangingPunct="1">
              <a:defRPr/>
            </a:pPr>
            <a:r>
              <a:rPr lang="es-ES" sz="2800" b="1" dirty="0">
                <a:ln w="12700">
                  <a:solidFill>
                    <a:schemeClr val="tx2">
                      <a:satMod val="155000"/>
                    </a:schemeClr>
                  </a:solidFill>
                  <a:prstDash val="solid"/>
                </a:ln>
                <a:solidFill>
                  <a:srgbClr val="CCFFFF"/>
                </a:solidFill>
                <a:effectLst>
                  <a:outerShdw blurRad="41275" dist="20320" dir="1800000" algn="tl" rotWithShape="0">
                    <a:srgbClr val="000000">
                      <a:alpha val="40000"/>
                    </a:srgbClr>
                  </a:outerShdw>
                </a:effectLst>
                <a:latin typeface="Comic Sans MS" pitchFamily="66" charset="0"/>
                <a:cs typeface="Arial" charset="0"/>
              </a:rPr>
              <a:t>EL SISTEMA DE METROLOGIA MINSAP</a:t>
            </a:r>
          </a:p>
        </p:txBody>
      </p:sp>
      <p:sp>
        <p:nvSpPr>
          <p:cNvPr id="4" name="Text Box 3"/>
          <p:cNvSpPr txBox="1">
            <a:spLocks noChangeArrowheads="1"/>
          </p:cNvSpPr>
          <p:nvPr/>
        </p:nvSpPr>
        <p:spPr bwMode="auto">
          <a:xfrm>
            <a:off x="3000375" y="928688"/>
            <a:ext cx="2932113" cy="571500"/>
          </a:xfrm>
          <a:prstGeom prst="rect">
            <a:avLst/>
          </a:prstGeom>
          <a:solidFill>
            <a:srgbClr val="FFFFFF"/>
          </a:solidFill>
          <a:ln w="9525">
            <a:solidFill>
              <a:srgbClr val="000000"/>
            </a:solidFill>
            <a:miter lim="800000"/>
            <a:headEnd/>
            <a:tailEnd/>
          </a:ln>
        </p:spPr>
        <p:txBody>
          <a:bodyPr/>
          <a:lstStyle/>
          <a:p>
            <a:pPr algn="ctr" eaLnBrk="1" hangingPunct="1">
              <a:spcAft>
                <a:spcPts val="0"/>
              </a:spcAft>
              <a:defRPr/>
            </a:pPr>
            <a:r>
              <a:rPr lang="es-ES" sz="1600" b="1" dirty="0">
                <a:latin typeface="+mj-lt"/>
                <a:cs typeface="Arial" charset="0"/>
              </a:rPr>
              <a:t>DCYT MINSAP</a:t>
            </a:r>
          </a:p>
          <a:p>
            <a:pPr algn="ctr" eaLnBrk="1" hangingPunct="1">
              <a:spcAft>
                <a:spcPts val="0"/>
              </a:spcAft>
              <a:defRPr/>
            </a:pPr>
            <a:r>
              <a:rPr lang="es-ES" sz="1600" b="1" dirty="0">
                <a:latin typeface="+mj-lt"/>
                <a:cs typeface="Arial" charset="0"/>
              </a:rPr>
              <a:t>(Dpto. CALIDAD)</a:t>
            </a:r>
            <a:endParaRPr lang="es-ES" sz="1600" dirty="0">
              <a:latin typeface="+mj-lt"/>
              <a:cs typeface="Arial" charset="0"/>
            </a:endParaRPr>
          </a:p>
        </p:txBody>
      </p:sp>
      <p:sp>
        <p:nvSpPr>
          <p:cNvPr id="41987" name="Text Box 3"/>
          <p:cNvSpPr txBox="1">
            <a:spLocks noChangeArrowheads="1"/>
          </p:cNvSpPr>
          <p:nvPr/>
        </p:nvSpPr>
        <p:spPr bwMode="auto">
          <a:xfrm>
            <a:off x="3071813" y="1857375"/>
            <a:ext cx="2857500" cy="571500"/>
          </a:xfrm>
          <a:prstGeom prst="rect">
            <a:avLst/>
          </a:prstGeom>
          <a:solidFill>
            <a:srgbClr val="FFFFFF"/>
          </a:solidFill>
          <a:ln w="9525">
            <a:solidFill>
              <a:srgbClr val="000000"/>
            </a:solidFill>
            <a:miter lim="800000"/>
            <a:headEnd/>
            <a:tailEnd/>
          </a:ln>
        </p:spPr>
        <p:txBody>
          <a:bodyPr/>
          <a:lstStyle/>
          <a:p>
            <a:pPr algn="ctr" eaLnBrk="1" hangingPunct="1">
              <a:spcAft>
                <a:spcPts val="1000"/>
              </a:spcAft>
              <a:defRPr/>
            </a:pPr>
            <a:r>
              <a:rPr lang="es-ES" sz="1600" b="1" dirty="0">
                <a:effectLst>
                  <a:outerShdw blurRad="38100" dist="38100" dir="2700000" algn="tl">
                    <a:srgbClr val="000000">
                      <a:alpha val="43137"/>
                    </a:srgbClr>
                  </a:outerShdw>
                </a:effectLst>
                <a:cs typeface="Arial" charset="0"/>
              </a:rPr>
              <a:t>DIRECCION NACIONAL DE ELECTROMEDICINA</a:t>
            </a:r>
            <a:endParaRPr lang="es-ES" sz="1600" dirty="0">
              <a:effectLst>
                <a:outerShdw blurRad="38100" dist="38100" dir="2700000" algn="tl">
                  <a:srgbClr val="000000">
                    <a:alpha val="43137"/>
                  </a:srgbClr>
                </a:outerShdw>
              </a:effectLst>
              <a:latin typeface="Arial" charset="0"/>
              <a:cs typeface="Arial" charset="0"/>
            </a:endParaRPr>
          </a:p>
        </p:txBody>
      </p:sp>
      <p:sp>
        <p:nvSpPr>
          <p:cNvPr id="41988" name="Text Box 4"/>
          <p:cNvSpPr txBox="1">
            <a:spLocks noChangeArrowheads="1"/>
          </p:cNvSpPr>
          <p:nvPr/>
        </p:nvSpPr>
        <p:spPr bwMode="auto">
          <a:xfrm>
            <a:off x="6643688" y="1928813"/>
            <a:ext cx="2000250" cy="571500"/>
          </a:xfrm>
          <a:prstGeom prst="rect">
            <a:avLst/>
          </a:prstGeom>
          <a:solidFill>
            <a:srgbClr val="FFFFFF"/>
          </a:solidFill>
          <a:ln w="9525">
            <a:solidFill>
              <a:srgbClr val="000000"/>
            </a:solidFill>
            <a:miter lim="800000"/>
            <a:headEnd/>
            <a:tailEnd/>
          </a:ln>
        </p:spPr>
        <p:txBody>
          <a:bodyPr/>
          <a:lstStyle/>
          <a:p>
            <a:pPr algn="ctr" eaLnBrk="1" hangingPunct="1">
              <a:spcAft>
                <a:spcPts val="1000"/>
              </a:spcAft>
              <a:defRPr/>
            </a:pPr>
            <a:r>
              <a:rPr lang="es-ES" sz="1400" b="1" dirty="0">
                <a:effectLst>
                  <a:outerShdw blurRad="38100" dist="38100" dir="2700000" algn="tl">
                    <a:srgbClr val="000000">
                      <a:alpha val="43137"/>
                    </a:srgbClr>
                  </a:outerShdw>
                </a:effectLst>
                <a:cs typeface="Arial" charset="0"/>
              </a:rPr>
              <a:t>DPTO. CALIDAD PROVINCIA</a:t>
            </a:r>
            <a:endParaRPr lang="es-ES" sz="1400" dirty="0">
              <a:effectLst>
                <a:outerShdw blurRad="38100" dist="38100" dir="2700000" algn="tl">
                  <a:srgbClr val="000000">
                    <a:alpha val="43137"/>
                  </a:srgbClr>
                </a:outerShdw>
              </a:effectLst>
              <a:latin typeface="Arial" charset="0"/>
              <a:cs typeface="Arial" charset="0"/>
            </a:endParaRPr>
          </a:p>
        </p:txBody>
      </p:sp>
      <p:sp>
        <p:nvSpPr>
          <p:cNvPr id="41989" name="Text Box 5"/>
          <p:cNvSpPr txBox="1">
            <a:spLocks noChangeArrowheads="1"/>
          </p:cNvSpPr>
          <p:nvPr/>
        </p:nvSpPr>
        <p:spPr bwMode="auto">
          <a:xfrm>
            <a:off x="6286500" y="2928938"/>
            <a:ext cx="2643188" cy="571500"/>
          </a:xfrm>
          <a:prstGeom prst="rect">
            <a:avLst/>
          </a:prstGeom>
          <a:solidFill>
            <a:srgbClr val="FFFFFF"/>
          </a:solidFill>
          <a:ln w="9525">
            <a:solidFill>
              <a:srgbClr val="000000"/>
            </a:solidFill>
            <a:miter lim="800000"/>
            <a:headEnd/>
            <a:tailEnd/>
          </a:ln>
        </p:spPr>
        <p:txBody>
          <a:bodyPr/>
          <a:lstStyle/>
          <a:p>
            <a:pPr eaLnBrk="1" hangingPunct="1">
              <a:spcAft>
                <a:spcPts val="0"/>
              </a:spcAft>
              <a:defRPr/>
            </a:pPr>
            <a:r>
              <a:rPr lang="es-ES" sz="1600" b="1" dirty="0">
                <a:effectLst>
                  <a:outerShdw blurRad="38100" dist="38100" dir="2700000" algn="tl">
                    <a:srgbClr val="000000">
                      <a:alpha val="43137"/>
                    </a:srgbClr>
                  </a:outerShdw>
                </a:effectLst>
                <a:cs typeface="Arial" charset="0"/>
              </a:rPr>
              <a:t>DIRECCION PROVINCIAL</a:t>
            </a:r>
          </a:p>
          <a:p>
            <a:pPr algn="ctr" eaLnBrk="1" hangingPunct="1">
              <a:spcAft>
                <a:spcPts val="0"/>
              </a:spcAft>
              <a:defRPr/>
            </a:pPr>
            <a:r>
              <a:rPr lang="es-ES" sz="1600" b="1" dirty="0">
                <a:effectLst>
                  <a:outerShdw blurRad="38100" dist="38100" dir="2700000" algn="tl">
                    <a:srgbClr val="000000">
                      <a:alpha val="43137"/>
                    </a:srgbClr>
                  </a:outerShdw>
                </a:effectLst>
                <a:cs typeface="Arial" charset="0"/>
              </a:rPr>
              <a:t>ELECTROMEDICINA</a:t>
            </a:r>
            <a:endParaRPr lang="es-ES" sz="1600" dirty="0">
              <a:effectLst>
                <a:outerShdw blurRad="38100" dist="38100" dir="2700000" algn="tl">
                  <a:srgbClr val="000000">
                    <a:alpha val="43137"/>
                  </a:srgbClr>
                </a:outerShdw>
              </a:effectLst>
              <a:latin typeface="Arial" charset="0"/>
              <a:cs typeface="Arial" charset="0"/>
            </a:endParaRPr>
          </a:p>
        </p:txBody>
      </p:sp>
      <p:sp>
        <p:nvSpPr>
          <p:cNvPr id="41990" name="Text Box 6"/>
          <p:cNvSpPr txBox="1">
            <a:spLocks noChangeArrowheads="1"/>
          </p:cNvSpPr>
          <p:nvPr/>
        </p:nvSpPr>
        <p:spPr bwMode="auto">
          <a:xfrm>
            <a:off x="642938" y="2857500"/>
            <a:ext cx="2714625" cy="714375"/>
          </a:xfrm>
          <a:prstGeom prst="rect">
            <a:avLst/>
          </a:prstGeom>
          <a:solidFill>
            <a:srgbClr val="FFFFFF"/>
          </a:solidFill>
          <a:ln w="9525">
            <a:solidFill>
              <a:srgbClr val="000000"/>
            </a:solidFill>
            <a:miter lim="800000"/>
            <a:headEnd/>
            <a:tailEnd/>
          </a:ln>
        </p:spPr>
        <p:txBody>
          <a:bodyPr/>
          <a:lstStyle/>
          <a:p>
            <a:pPr algn="ctr" eaLnBrk="1" hangingPunct="1">
              <a:spcAft>
                <a:spcPts val="1000"/>
              </a:spcAft>
              <a:defRPr/>
            </a:pPr>
            <a:r>
              <a:rPr lang="es-ES" sz="1400" b="1" dirty="0">
                <a:effectLst>
                  <a:outerShdw blurRad="38100" dist="38100" dir="2700000" algn="tl">
                    <a:srgbClr val="000000">
                      <a:alpha val="43137"/>
                    </a:srgbClr>
                  </a:outerShdw>
                </a:effectLst>
                <a:cs typeface="Arial" charset="0"/>
              </a:rPr>
              <a:t>LABORATORIO METROLOGICO NACIONAL MINSAP</a:t>
            </a:r>
            <a:endParaRPr lang="es-ES" sz="1400" dirty="0">
              <a:effectLst>
                <a:outerShdw blurRad="38100" dist="38100" dir="2700000" algn="tl">
                  <a:srgbClr val="000000">
                    <a:alpha val="43137"/>
                  </a:srgbClr>
                </a:outerShdw>
              </a:effectLst>
              <a:latin typeface="Arial" charset="0"/>
              <a:cs typeface="Arial" charset="0"/>
            </a:endParaRPr>
          </a:p>
        </p:txBody>
      </p:sp>
      <p:sp>
        <p:nvSpPr>
          <p:cNvPr id="41991" name="Text Box 7"/>
          <p:cNvSpPr txBox="1">
            <a:spLocks noChangeArrowheads="1"/>
          </p:cNvSpPr>
          <p:nvPr/>
        </p:nvSpPr>
        <p:spPr bwMode="auto">
          <a:xfrm>
            <a:off x="3429000" y="3714750"/>
            <a:ext cx="2571750" cy="500063"/>
          </a:xfrm>
          <a:prstGeom prst="rect">
            <a:avLst/>
          </a:prstGeom>
          <a:solidFill>
            <a:srgbClr val="FFFFFF"/>
          </a:solidFill>
          <a:ln w="9525">
            <a:solidFill>
              <a:srgbClr val="000000"/>
            </a:solidFill>
            <a:miter lim="800000"/>
            <a:headEnd/>
            <a:tailEnd/>
          </a:ln>
        </p:spPr>
        <p:txBody>
          <a:bodyPr/>
          <a:lstStyle/>
          <a:p>
            <a:pPr algn="ctr" eaLnBrk="1" hangingPunct="1">
              <a:spcAft>
                <a:spcPts val="1000"/>
              </a:spcAft>
              <a:defRPr/>
            </a:pPr>
            <a:r>
              <a:rPr lang="es-ES" sz="1400" b="1" dirty="0">
                <a:effectLst>
                  <a:outerShdw blurRad="38100" dist="38100" dir="2700000" algn="tl">
                    <a:srgbClr val="000000">
                      <a:alpha val="43137"/>
                    </a:srgbClr>
                  </a:outerShdw>
                </a:effectLst>
                <a:cs typeface="Arial" charset="0"/>
              </a:rPr>
              <a:t>LABORATORIO METROLOGICO PROVINCIA </a:t>
            </a:r>
            <a:endParaRPr lang="es-ES" sz="1400" dirty="0">
              <a:effectLst>
                <a:outerShdw blurRad="38100" dist="38100" dir="2700000" algn="tl">
                  <a:srgbClr val="000000">
                    <a:alpha val="43137"/>
                  </a:srgbClr>
                </a:outerShdw>
              </a:effectLst>
              <a:latin typeface="Arial" charset="0"/>
              <a:cs typeface="Arial" charset="0"/>
            </a:endParaRPr>
          </a:p>
        </p:txBody>
      </p:sp>
      <p:sp>
        <p:nvSpPr>
          <p:cNvPr id="41992" name="Text Box 8"/>
          <p:cNvSpPr txBox="1">
            <a:spLocks noChangeArrowheads="1"/>
          </p:cNvSpPr>
          <p:nvPr/>
        </p:nvSpPr>
        <p:spPr bwMode="auto">
          <a:xfrm>
            <a:off x="1571625" y="4643438"/>
            <a:ext cx="1044575" cy="357187"/>
          </a:xfrm>
          <a:prstGeom prst="rect">
            <a:avLst/>
          </a:prstGeom>
          <a:solidFill>
            <a:srgbClr val="FFFFFF"/>
          </a:solidFill>
          <a:ln w="9525">
            <a:solidFill>
              <a:srgbClr val="000000"/>
            </a:solidFill>
            <a:miter lim="800000"/>
            <a:headEnd/>
            <a:tailEnd/>
          </a:ln>
        </p:spPr>
        <p:txBody>
          <a:bodyPr/>
          <a:lstStyle/>
          <a:p>
            <a:pPr algn="ctr" eaLnBrk="1" hangingPunct="1">
              <a:spcAft>
                <a:spcPts val="1000"/>
              </a:spcAft>
              <a:defRPr/>
            </a:pPr>
            <a:r>
              <a:rPr lang="es-ES" sz="1400" b="1" dirty="0">
                <a:effectLst>
                  <a:outerShdw blurRad="38100" dist="38100" dir="2700000" algn="tl">
                    <a:srgbClr val="000000">
                      <a:alpha val="43137"/>
                    </a:srgbClr>
                  </a:outerShdw>
                </a:effectLst>
                <a:cs typeface="Arial" charset="0"/>
              </a:rPr>
              <a:t>HABANA</a:t>
            </a:r>
            <a:r>
              <a:rPr lang="es-ES" sz="900" dirty="0">
                <a:cs typeface="Arial" charset="0"/>
              </a:rPr>
              <a:t>.</a:t>
            </a:r>
          </a:p>
          <a:p>
            <a:pPr eaLnBrk="1" hangingPunct="1">
              <a:defRPr/>
            </a:pPr>
            <a:endParaRPr lang="es-ES" dirty="0">
              <a:latin typeface="Arial" charset="0"/>
              <a:cs typeface="Arial" charset="0"/>
            </a:endParaRPr>
          </a:p>
        </p:txBody>
      </p:sp>
      <p:sp>
        <p:nvSpPr>
          <p:cNvPr id="41995" name="Text Box 11"/>
          <p:cNvSpPr txBox="1">
            <a:spLocks noChangeArrowheads="1"/>
          </p:cNvSpPr>
          <p:nvPr/>
        </p:nvSpPr>
        <p:spPr bwMode="auto">
          <a:xfrm>
            <a:off x="2857500" y="4643438"/>
            <a:ext cx="1044575" cy="357187"/>
          </a:xfrm>
          <a:prstGeom prst="rect">
            <a:avLst/>
          </a:prstGeom>
          <a:solidFill>
            <a:srgbClr val="FFFFFF"/>
          </a:solidFill>
          <a:ln w="9525">
            <a:solidFill>
              <a:srgbClr val="000000"/>
            </a:solidFill>
            <a:miter lim="800000"/>
            <a:headEnd/>
            <a:tailEnd/>
          </a:ln>
        </p:spPr>
        <p:txBody>
          <a:bodyPr/>
          <a:lstStyle/>
          <a:p>
            <a:pPr algn="ctr" eaLnBrk="1" hangingPunct="1">
              <a:spcAft>
                <a:spcPts val="1000"/>
              </a:spcAft>
              <a:defRPr/>
            </a:pPr>
            <a:r>
              <a:rPr lang="es-ES" sz="1400" b="1" dirty="0">
                <a:effectLst>
                  <a:outerShdw blurRad="38100" dist="38100" dir="2700000" algn="tl">
                    <a:srgbClr val="000000">
                      <a:alpha val="43137"/>
                    </a:srgbClr>
                  </a:outerShdw>
                </a:effectLst>
                <a:latin typeface="Arial" charset="0"/>
                <a:cs typeface="Arial" charset="0"/>
              </a:rPr>
              <a:t>V.CLARA</a:t>
            </a:r>
          </a:p>
        </p:txBody>
      </p:sp>
      <p:sp>
        <p:nvSpPr>
          <p:cNvPr id="41996" name="Text Box 12"/>
          <p:cNvSpPr txBox="1">
            <a:spLocks noChangeArrowheads="1"/>
          </p:cNvSpPr>
          <p:nvPr/>
        </p:nvSpPr>
        <p:spPr bwMode="auto">
          <a:xfrm>
            <a:off x="4071938" y="4643438"/>
            <a:ext cx="1285875" cy="357187"/>
          </a:xfrm>
          <a:prstGeom prst="rect">
            <a:avLst/>
          </a:prstGeom>
          <a:solidFill>
            <a:srgbClr val="FFFFFF"/>
          </a:solidFill>
          <a:ln w="9525">
            <a:solidFill>
              <a:srgbClr val="000000"/>
            </a:solidFill>
            <a:miter lim="800000"/>
            <a:headEnd/>
            <a:tailEnd/>
          </a:ln>
        </p:spPr>
        <p:txBody>
          <a:bodyPr/>
          <a:lstStyle/>
          <a:p>
            <a:pPr algn="ctr" eaLnBrk="1" hangingPunct="1">
              <a:spcAft>
                <a:spcPts val="1000"/>
              </a:spcAft>
              <a:defRPr/>
            </a:pPr>
            <a:r>
              <a:rPr lang="es-ES" sz="1400" b="1" dirty="0">
                <a:effectLst>
                  <a:outerShdw blurRad="38100" dist="38100" dir="2700000" algn="tl">
                    <a:srgbClr val="000000">
                      <a:alpha val="43137"/>
                    </a:srgbClr>
                  </a:outerShdw>
                </a:effectLst>
                <a:cs typeface="Arial" charset="0"/>
              </a:rPr>
              <a:t>CAMAGUEY</a:t>
            </a:r>
          </a:p>
          <a:p>
            <a:pPr eaLnBrk="1" hangingPunct="1">
              <a:defRPr/>
            </a:pPr>
            <a:endParaRPr lang="es-ES" dirty="0">
              <a:latin typeface="Arial" charset="0"/>
              <a:cs typeface="Arial" charset="0"/>
            </a:endParaRPr>
          </a:p>
        </p:txBody>
      </p:sp>
      <p:sp>
        <p:nvSpPr>
          <p:cNvPr id="41997" name="Text Box 13"/>
          <p:cNvSpPr txBox="1">
            <a:spLocks noChangeArrowheads="1"/>
          </p:cNvSpPr>
          <p:nvPr/>
        </p:nvSpPr>
        <p:spPr bwMode="auto">
          <a:xfrm>
            <a:off x="5572125" y="4643438"/>
            <a:ext cx="1116013" cy="357187"/>
          </a:xfrm>
          <a:prstGeom prst="rect">
            <a:avLst/>
          </a:prstGeom>
          <a:solidFill>
            <a:srgbClr val="FFFFFF"/>
          </a:solidFill>
          <a:ln w="9525">
            <a:solidFill>
              <a:srgbClr val="000000"/>
            </a:solidFill>
            <a:miter lim="800000"/>
            <a:headEnd/>
            <a:tailEnd/>
          </a:ln>
        </p:spPr>
        <p:txBody>
          <a:bodyPr/>
          <a:lstStyle/>
          <a:p>
            <a:pPr algn="ctr" eaLnBrk="1" hangingPunct="1">
              <a:spcAft>
                <a:spcPts val="1000"/>
              </a:spcAft>
              <a:defRPr/>
            </a:pPr>
            <a:r>
              <a:rPr lang="es-ES" sz="1400" b="1" dirty="0">
                <a:effectLst>
                  <a:outerShdw blurRad="38100" dist="38100" dir="2700000" algn="tl">
                    <a:srgbClr val="000000">
                      <a:alpha val="43137"/>
                    </a:srgbClr>
                  </a:outerShdw>
                </a:effectLst>
                <a:cs typeface="Arial" charset="0"/>
              </a:rPr>
              <a:t>HOLGUIN</a:t>
            </a:r>
          </a:p>
          <a:p>
            <a:pPr eaLnBrk="1" hangingPunct="1">
              <a:defRPr/>
            </a:pPr>
            <a:endParaRPr lang="es-ES" dirty="0">
              <a:latin typeface="Arial" charset="0"/>
              <a:cs typeface="Arial" charset="0"/>
            </a:endParaRPr>
          </a:p>
        </p:txBody>
      </p:sp>
      <p:sp>
        <p:nvSpPr>
          <p:cNvPr id="41998" name="Text Box 14"/>
          <p:cNvSpPr txBox="1">
            <a:spLocks noChangeArrowheads="1"/>
          </p:cNvSpPr>
          <p:nvPr/>
        </p:nvSpPr>
        <p:spPr bwMode="auto">
          <a:xfrm>
            <a:off x="6858000" y="4643438"/>
            <a:ext cx="1500188" cy="357187"/>
          </a:xfrm>
          <a:prstGeom prst="rect">
            <a:avLst/>
          </a:prstGeom>
          <a:solidFill>
            <a:srgbClr val="FFFFFF"/>
          </a:solidFill>
          <a:ln w="9525">
            <a:solidFill>
              <a:srgbClr val="000000"/>
            </a:solidFill>
            <a:miter lim="800000"/>
            <a:headEnd/>
            <a:tailEnd/>
          </a:ln>
        </p:spPr>
        <p:txBody>
          <a:bodyPr/>
          <a:lstStyle/>
          <a:p>
            <a:pPr algn="ctr" eaLnBrk="1" hangingPunct="1">
              <a:spcAft>
                <a:spcPts val="1000"/>
              </a:spcAft>
              <a:defRPr/>
            </a:pPr>
            <a:r>
              <a:rPr lang="es-ES" sz="1400" b="1" dirty="0">
                <a:effectLst>
                  <a:outerShdw blurRad="38100" dist="38100" dir="2700000" algn="tl">
                    <a:srgbClr val="000000">
                      <a:alpha val="43137"/>
                    </a:srgbClr>
                  </a:outerShdw>
                </a:effectLst>
                <a:cs typeface="Arial" charset="0"/>
              </a:rPr>
              <a:t>STGO. CUBA</a:t>
            </a:r>
          </a:p>
          <a:p>
            <a:pPr eaLnBrk="1" hangingPunct="1">
              <a:defRPr/>
            </a:pPr>
            <a:endParaRPr lang="es-ES" dirty="0">
              <a:latin typeface="Arial" charset="0"/>
              <a:cs typeface="Arial" charset="0"/>
            </a:endParaRPr>
          </a:p>
        </p:txBody>
      </p:sp>
      <p:sp>
        <p:nvSpPr>
          <p:cNvPr id="41999" name="Text Box 15"/>
          <p:cNvSpPr txBox="1">
            <a:spLocks noChangeArrowheads="1"/>
          </p:cNvSpPr>
          <p:nvPr/>
        </p:nvSpPr>
        <p:spPr bwMode="auto">
          <a:xfrm>
            <a:off x="3429000" y="5357813"/>
            <a:ext cx="2490788" cy="455612"/>
          </a:xfrm>
          <a:prstGeom prst="rect">
            <a:avLst/>
          </a:prstGeom>
          <a:solidFill>
            <a:srgbClr val="FFFFFF"/>
          </a:solidFill>
          <a:ln w="9525">
            <a:solidFill>
              <a:srgbClr val="000000"/>
            </a:solidFill>
            <a:miter lim="800000"/>
            <a:headEnd/>
            <a:tailEnd/>
          </a:ln>
        </p:spPr>
        <p:txBody>
          <a:bodyPr/>
          <a:lstStyle/>
          <a:p>
            <a:pPr algn="ctr" eaLnBrk="1" hangingPunct="1">
              <a:spcAft>
                <a:spcPts val="1000"/>
              </a:spcAft>
              <a:defRPr/>
            </a:pPr>
            <a:r>
              <a:rPr lang="es-ES" sz="1400" b="1" dirty="0">
                <a:effectLst>
                  <a:outerShdw blurRad="38100" dist="38100" dir="2700000" algn="tl">
                    <a:srgbClr val="000000">
                      <a:alpha val="43137"/>
                    </a:srgbClr>
                  </a:outerShdw>
                </a:effectLst>
                <a:cs typeface="Arial" charset="0"/>
              </a:rPr>
              <a:t>DPTO METROLOGICO MUNICIPAL</a:t>
            </a:r>
            <a:endParaRPr lang="es-ES" sz="1400" dirty="0">
              <a:effectLst>
                <a:outerShdw blurRad="38100" dist="38100" dir="2700000" algn="tl">
                  <a:srgbClr val="000000">
                    <a:alpha val="43137"/>
                  </a:srgbClr>
                </a:outerShdw>
              </a:effectLst>
              <a:latin typeface="Arial" charset="0"/>
              <a:cs typeface="Arial" charset="0"/>
            </a:endParaRPr>
          </a:p>
        </p:txBody>
      </p:sp>
      <p:sp>
        <p:nvSpPr>
          <p:cNvPr id="42000" name="Text Box 16"/>
          <p:cNvSpPr txBox="1">
            <a:spLocks noChangeArrowheads="1"/>
          </p:cNvSpPr>
          <p:nvPr/>
        </p:nvSpPr>
        <p:spPr bwMode="auto">
          <a:xfrm>
            <a:off x="2643188" y="6072188"/>
            <a:ext cx="1782762" cy="465137"/>
          </a:xfrm>
          <a:prstGeom prst="rect">
            <a:avLst/>
          </a:prstGeom>
          <a:solidFill>
            <a:srgbClr val="FFFFFF"/>
          </a:solidFill>
          <a:ln w="9525">
            <a:solidFill>
              <a:srgbClr val="000000"/>
            </a:solidFill>
            <a:miter lim="800000"/>
            <a:headEnd/>
            <a:tailEnd/>
          </a:ln>
        </p:spPr>
        <p:txBody>
          <a:bodyPr/>
          <a:lstStyle/>
          <a:p>
            <a:pPr algn="ctr" eaLnBrk="1" hangingPunct="1">
              <a:spcAft>
                <a:spcPts val="1000"/>
              </a:spcAft>
              <a:defRPr/>
            </a:pPr>
            <a:r>
              <a:rPr lang="es-ES" sz="1400" b="1" dirty="0">
                <a:effectLst>
                  <a:outerShdw blurRad="38100" dist="38100" dir="2700000" algn="tl">
                    <a:srgbClr val="000000">
                      <a:alpha val="43137"/>
                    </a:srgbClr>
                  </a:outerShdw>
                </a:effectLst>
                <a:cs typeface="Arial" charset="0"/>
              </a:rPr>
              <a:t>METROLOGO EN POLICLINICOS</a:t>
            </a:r>
            <a:endParaRPr lang="es-ES" sz="1400" dirty="0">
              <a:effectLst>
                <a:outerShdw blurRad="38100" dist="38100" dir="2700000" algn="tl">
                  <a:srgbClr val="000000">
                    <a:alpha val="43137"/>
                  </a:srgbClr>
                </a:outerShdw>
              </a:effectLst>
              <a:latin typeface="Arial" charset="0"/>
              <a:cs typeface="Arial" charset="0"/>
            </a:endParaRPr>
          </a:p>
        </p:txBody>
      </p:sp>
      <p:sp>
        <p:nvSpPr>
          <p:cNvPr id="5137" name="Text Box 17"/>
          <p:cNvSpPr txBox="1">
            <a:spLocks noChangeArrowheads="1"/>
          </p:cNvSpPr>
          <p:nvPr/>
        </p:nvSpPr>
        <p:spPr bwMode="auto">
          <a:xfrm>
            <a:off x="5143500" y="6072188"/>
            <a:ext cx="1903413" cy="465137"/>
          </a:xfrm>
          <a:prstGeom prst="rect">
            <a:avLst/>
          </a:prstGeom>
          <a:solidFill>
            <a:srgbClr val="FFFFFF"/>
          </a:solidFill>
          <a:ln w="9525">
            <a:solidFill>
              <a:srgbClr val="000000"/>
            </a:solidFill>
            <a:miter lim="800000"/>
            <a:headEnd/>
            <a:tailEnd/>
          </a:ln>
        </p:spPr>
        <p:txBody>
          <a:bodyPr/>
          <a:lstStyle/>
          <a:p>
            <a:pPr algn="ctr" eaLnBrk="1" hangingPunct="1">
              <a:spcAft>
                <a:spcPts val="1000"/>
              </a:spcAft>
              <a:defRPr/>
            </a:pPr>
            <a:r>
              <a:rPr lang="es-ES" sz="1400" b="1" dirty="0">
                <a:effectLst>
                  <a:outerShdw blurRad="38100" dist="38100" dir="2700000" algn="tl">
                    <a:srgbClr val="000000">
                      <a:alpha val="43137"/>
                    </a:srgbClr>
                  </a:outerShdw>
                </a:effectLst>
                <a:latin typeface="Arial" charset="0"/>
                <a:cs typeface="Arial" charset="0"/>
              </a:rPr>
              <a:t>METROLOGO EN HOSPITALES</a:t>
            </a:r>
            <a:endParaRPr lang="es-ES" sz="1400" dirty="0">
              <a:effectLst>
                <a:outerShdw blurRad="38100" dist="38100" dir="2700000" algn="tl">
                  <a:srgbClr val="000000">
                    <a:alpha val="43137"/>
                  </a:srgbClr>
                </a:outerShdw>
              </a:effectLst>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ext Box 2"/>
          <p:cNvSpPr txBox="1">
            <a:spLocks noChangeArrowheads="1"/>
          </p:cNvSpPr>
          <p:nvPr/>
        </p:nvSpPr>
        <p:spPr bwMode="auto">
          <a:xfrm>
            <a:off x="428625" y="285750"/>
            <a:ext cx="83343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s-ES" altLang="es-ES" sz="2000" b="1">
                <a:solidFill>
                  <a:srgbClr val="FFFF00"/>
                </a:solidFill>
              </a:rPr>
              <a:t>EL ASEGURAMIENTO METROLÓGICO EN LA SALUD PÚBLICA JUEGA UN PAPEL CLAVE PARA EL LOGRO DE UN SERVICIO CON CALIDAD EN EL CAMINO HACIA LA EXCELENCIA</a:t>
            </a:r>
            <a:r>
              <a:rPr lang="es-ES" altLang="es-ES" sz="1800" b="1">
                <a:solidFill>
                  <a:srgbClr val="FFFF00"/>
                </a:solidFill>
              </a:rPr>
              <a:t>:</a:t>
            </a:r>
            <a:endParaRPr lang="es-ES" altLang="es-ES" sz="1800" b="1">
              <a:solidFill>
                <a:srgbClr val="FFFF00"/>
              </a:solidFill>
              <a:latin typeface="Times New Roman" panose="02020603050405020304" pitchFamily="18" charset="0"/>
            </a:endParaRPr>
          </a:p>
        </p:txBody>
      </p:sp>
      <p:sp>
        <p:nvSpPr>
          <p:cNvPr id="153603" name="Text Box 3"/>
          <p:cNvSpPr txBox="1">
            <a:spLocks noChangeArrowheads="1"/>
          </p:cNvSpPr>
          <p:nvPr/>
        </p:nvSpPr>
        <p:spPr bwMode="auto">
          <a:xfrm>
            <a:off x="4648200" y="3500438"/>
            <a:ext cx="3886200" cy="1477962"/>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rgbClr val="FFFFFF"/>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s-ES" altLang="es-ES" sz="1800" b="1"/>
              <a:t>Mediciones correctas para determinar y controlar funciones vitales del paciente y realización de diagnósticos acertados y seguros</a:t>
            </a:r>
            <a:r>
              <a:rPr lang="es-ES" altLang="es-ES" sz="1800" b="1">
                <a:latin typeface="Times New Roman" panose="02020603050405020304" pitchFamily="18" charset="0"/>
              </a:rPr>
              <a:t> </a:t>
            </a:r>
          </a:p>
        </p:txBody>
      </p:sp>
      <p:sp>
        <p:nvSpPr>
          <p:cNvPr id="153604" name="Text Box 4"/>
          <p:cNvSpPr txBox="1">
            <a:spLocks noChangeArrowheads="1"/>
          </p:cNvSpPr>
          <p:nvPr/>
        </p:nvSpPr>
        <p:spPr bwMode="auto">
          <a:xfrm>
            <a:off x="1428750" y="1643063"/>
            <a:ext cx="7086600" cy="708025"/>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rgbClr val="FFFFFF"/>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s-ES" altLang="es-ES" sz="1800"/>
              <a:t> </a:t>
            </a:r>
            <a:r>
              <a:rPr lang="es-ES" altLang="es-ES" sz="2000" b="1"/>
              <a:t>PARA GARANTIZAR LA EXACTITUD Y FIABILIDAD EN EL CAMPO DE LA TÉCNICA MÉDICA</a:t>
            </a:r>
            <a:r>
              <a:rPr lang="es-ES" altLang="es-ES" sz="2000" b="1">
                <a:latin typeface="Times New Roman" panose="02020603050405020304" pitchFamily="18" charset="0"/>
              </a:rPr>
              <a:t> </a:t>
            </a:r>
            <a:endParaRPr lang="es-ES" altLang="es-ES" sz="1800" b="1">
              <a:latin typeface="Times New Roman" panose="02020603050405020304" pitchFamily="18" charset="0"/>
            </a:endParaRPr>
          </a:p>
        </p:txBody>
      </p:sp>
      <p:sp>
        <p:nvSpPr>
          <p:cNvPr id="153605" name="Line 5"/>
          <p:cNvSpPr>
            <a:spLocks noChangeShapeType="1"/>
          </p:cNvSpPr>
          <p:nvPr/>
        </p:nvSpPr>
        <p:spPr bwMode="auto">
          <a:xfrm>
            <a:off x="6572250" y="2500313"/>
            <a:ext cx="0" cy="914400"/>
          </a:xfrm>
          <a:prstGeom prst="line">
            <a:avLst/>
          </a:prstGeom>
          <a:noFill/>
          <a:ln w="38100">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53606" name="Line 6"/>
          <p:cNvSpPr>
            <a:spLocks noChangeShapeType="1"/>
          </p:cNvSpPr>
          <p:nvPr/>
        </p:nvSpPr>
        <p:spPr bwMode="auto">
          <a:xfrm>
            <a:off x="2571750" y="2571750"/>
            <a:ext cx="0" cy="762000"/>
          </a:xfrm>
          <a:prstGeom prst="line">
            <a:avLst/>
          </a:prstGeom>
          <a:noFill/>
          <a:ln w="38100">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53607" name="Text Box 7"/>
          <p:cNvSpPr txBox="1">
            <a:spLocks noChangeArrowheads="1"/>
          </p:cNvSpPr>
          <p:nvPr/>
        </p:nvSpPr>
        <p:spPr bwMode="auto">
          <a:xfrm>
            <a:off x="1066800" y="3500438"/>
            <a:ext cx="2895600" cy="1477962"/>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rgbClr val="FFFFFF"/>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s-ES" altLang="es-ES" sz="1800" b="1"/>
              <a:t>Utilización de instrumentos de medición conformes a requisitos normalizados y sometidos a controles </a:t>
            </a:r>
          </a:p>
        </p:txBody>
      </p:sp>
      <p:sp>
        <p:nvSpPr>
          <p:cNvPr id="153608" name="Text Box 8"/>
          <p:cNvSpPr txBox="1">
            <a:spLocks noChangeArrowheads="1"/>
          </p:cNvSpPr>
          <p:nvPr/>
        </p:nvSpPr>
        <p:spPr bwMode="auto">
          <a:xfrm>
            <a:off x="533400" y="5286375"/>
            <a:ext cx="8253413" cy="1200150"/>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rgbClr val="FFFFFF"/>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s-ES" altLang="es-ES" sz="1800" b="1"/>
              <a:t>COMBINAR UN TRABAJO METROLÓGICO SISTEMÁTICO Y ORGANIZADO EN EL MINSAP A TODOS SUS NIVELES CON EL CONTROL METROLÓGICO QUE  A LA OFICINA NACIONAL DE NORMALIZACIÓN LE CORRESPONDE</a:t>
            </a:r>
            <a:endParaRPr lang="es-ES" altLang="es-ES" sz="1800" b="1">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57158" y="428604"/>
            <a:ext cx="8572560" cy="6215106"/>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eaLnBrk="1" hangingPunct="1">
              <a:defRPr/>
            </a:pPr>
            <a:endParaRPr lang="es-ES_tradnl">
              <a:solidFill>
                <a:srgbClr val="FFFFFF"/>
              </a:solidFill>
            </a:endParaRPr>
          </a:p>
        </p:txBody>
      </p:sp>
      <p:sp>
        <p:nvSpPr>
          <p:cNvPr id="22533" name="7 CuadroTexto"/>
          <p:cNvSpPr txBox="1">
            <a:spLocks noChangeArrowheads="1"/>
          </p:cNvSpPr>
          <p:nvPr/>
        </p:nvSpPr>
        <p:spPr bwMode="auto">
          <a:xfrm>
            <a:off x="714375" y="571500"/>
            <a:ext cx="7858125"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s-ES" sz="2800" b="1" dirty="0" smtClean="0">
                <a:solidFill>
                  <a:srgbClr val="FFFF00"/>
                </a:solidFill>
                <a:cs typeface="+mn-cs"/>
              </a:rPr>
              <a:t>Hasta hoy en Cuba el servicio de verificación y calibración que recibe el sistema de salud cubano con la debida garantía que sus mediciones son trazables  a patrones internacionales  se recibe mayoritariamente del SENAMET, no obstante la estructura creada por el MINSAP, y alcanza como promedio anual unos 80 000 instrumentos de medición, fundamentalmente instrumentos ordinarios como esfigmomanómetros,   termómetros, manómetros, colorímetros, medidores de pH, </a:t>
            </a:r>
            <a:r>
              <a:rPr lang="es-ES" sz="2800" b="1" dirty="0" err="1" smtClean="0">
                <a:solidFill>
                  <a:srgbClr val="FFFF00"/>
                </a:solidFill>
                <a:cs typeface="+mn-cs"/>
              </a:rPr>
              <a:t>conductímetros</a:t>
            </a:r>
            <a:r>
              <a:rPr lang="es-ES" sz="2800" b="1" dirty="0" smtClean="0">
                <a:solidFill>
                  <a:srgbClr val="FFFF00"/>
                </a:solidFill>
                <a:cs typeface="+mn-cs"/>
              </a:rPr>
              <a:t>, fotocolorímetros, espectrofotómetros ópticos, entre otros.</a:t>
            </a:r>
            <a:endParaRPr lang="es-ES" dirty="0" smtClean="0">
              <a:solidFill>
                <a:srgbClr val="000000"/>
              </a:solidFill>
              <a:cs typeface="+mn-cs"/>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7_Diseño predeterminado">
  <a:themeElements>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redeterminado">
  <a:themeElements>
    <a:clrScheme name="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C000"/>
      </a:hlink>
      <a:folHlink>
        <a:srgbClr val="FFFF00"/>
      </a:folHlink>
    </a:clrScheme>
    <a:fontScheme name="Diseño predeterminado">
      <a:majorFont>
        <a:latin typeface="Arial"/>
        <a:ea typeface=""/>
        <a:cs typeface=""/>
      </a:majorFont>
      <a:minorFont>
        <a:latin typeface="Arial"/>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iseño predeterminado">
  <a:themeElements>
    <a:clrScheme name="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C000"/>
      </a:hlink>
      <a:folHlink>
        <a:srgbClr val="FFFF00"/>
      </a:folHlink>
    </a:clrScheme>
    <a:fontScheme name="Diseño predeterminado">
      <a:majorFont>
        <a:latin typeface="Arial"/>
        <a:ea typeface=""/>
        <a:cs typeface=""/>
      </a:majorFont>
      <a:minorFont>
        <a:latin typeface="Arial"/>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iseño predeterminado">
  <a:themeElements>
    <a:clrScheme name="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C000"/>
      </a:hlink>
      <a:folHlink>
        <a:srgbClr val="FFFF00"/>
      </a:folHlink>
    </a:clrScheme>
    <a:fontScheme name="Diseño predeterminado">
      <a:majorFont>
        <a:latin typeface="Arial"/>
        <a:ea typeface=""/>
        <a:cs typeface=""/>
      </a:majorFont>
      <a:minorFont>
        <a:latin typeface="Arial"/>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iseño predeterminado">
  <a:themeElements>
    <a:clrScheme name="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C000"/>
      </a:hlink>
      <a:folHlink>
        <a:srgbClr val="FFFF00"/>
      </a:folHlink>
    </a:clrScheme>
    <a:fontScheme name="Diseño predeterminado">
      <a:majorFont>
        <a:latin typeface="Arial"/>
        <a:ea typeface=""/>
        <a:cs typeface=""/>
      </a:majorFont>
      <a:minorFont>
        <a:latin typeface="Arial"/>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Diseño predeterminado">
  <a:themeElements>
    <a:clrScheme name="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C000"/>
      </a:hlink>
      <a:folHlink>
        <a:srgbClr val="FFFF00"/>
      </a:folHlink>
    </a:clrScheme>
    <a:fontScheme name="Diseño predeterminado">
      <a:majorFont>
        <a:latin typeface="Arial"/>
        <a:ea typeface=""/>
        <a:cs typeface=""/>
      </a:majorFont>
      <a:minorFont>
        <a:latin typeface="Arial"/>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Diseño predeterminado">
  <a:themeElements>
    <a:clrScheme name="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C000"/>
      </a:hlink>
      <a:folHlink>
        <a:srgbClr val="FFFF00"/>
      </a:folHlink>
    </a:clrScheme>
    <a:fontScheme name="Diseño predeterminado">
      <a:majorFont>
        <a:latin typeface="Arial"/>
        <a:ea typeface=""/>
        <a:cs typeface=""/>
      </a:majorFont>
      <a:minorFont>
        <a:latin typeface="Arial"/>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Diseño predeterminado">
  <a:themeElements>
    <a:clrScheme name="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C000"/>
      </a:hlink>
      <a:folHlink>
        <a:srgbClr val="FFFF00"/>
      </a:folHlink>
    </a:clrScheme>
    <a:fontScheme name="Diseño predeterminado">
      <a:majorFont>
        <a:latin typeface="Arial"/>
        <a:ea typeface=""/>
        <a:cs typeface=""/>
      </a:majorFont>
      <a:minorFont>
        <a:latin typeface="Arial"/>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extura">
  <a:themeElements>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a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a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a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a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a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a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a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1186</TotalTime>
  <Words>3108</Words>
  <Application>Microsoft Office PowerPoint</Application>
  <PresentationFormat>Presentación en pantalla (4:3)</PresentationFormat>
  <Paragraphs>278</Paragraphs>
  <Slides>39</Slides>
  <Notes>10</Notes>
  <HiddenSlides>0</HiddenSlides>
  <MMClips>0</MMClips>
  <ScaleCrop>false</ScaleCrop>
  <HeadingPairs>
    <vt:vector size="6" baseType="variant">
      <vt:variant>
        <vt:lpstr>Fuentes usadas</vt:lpstr>
      </vt:variant>
      <vt:variant>
        <vt:i4>9</vt:i4>
      </vt:variant>
      <vt:variant>
        <vt:lpstr>Tema</vt:lpstr>
      </vt:variant>
      <vt:variant>
        <vt:i4>11</vt:i4>
      </vt:variant>
      <vt:variant>
        <vt:lpstr>Títulos de diapositiva</vt:lpstr>
      </vt:variant>
      <vt:variant>
        <vt:i4>39</vt:i4>
      </vt:variant>
    </vt:vector>
  </HeadingPairs>
  <TitlesOfParts>
    <vt:vector size="59" baseType="lpstr">
      <vt:lpstr>Arial</vt:lpstr>
      <vt:lpstr>Calibri</vt:lpstr>
      <vt:lpstr>Tahoma</vt:lpstr>
      <vt:lpstr>Wingdings</vt:lpstr>
      <vt:lpstr>Arial Rounded MT Bold</vt:lpstr>
      <vt:lpstr>Times New Roman</vt:lpstr>
      <vt:lpstr>Arial Unicode MS</vt:lpstr>
      <vt:lpstr>Gabriola</vt:lpstr>
      <vt:lpstr>Berlin Sans FB</vt:lpstr>
      <vt:lpstr>Tema de Office</vt:lpstr>
      <vt:lpstr>Diseño predeterminado</vt:lpstr>
      <vt:lpstr>1_Diseño predeterminado</vt:lpstr>
      <vt:lpstr>2_Diseño predeterminado</vt:lpstr>
      <vt:lpstr>3_Diseño predeterminado</vt:lpstr>
      <vt:lpstr>4_Diseño predeterminado</vt:lpstr>
      <vt:lpstr>5_Diseño predeterminado</vt:lpstr>
      <vt:lpstr>6_Diseño predeterminado</vt:lpstr>
      <vt:lpstr>Textura</vt:lpstr>
      <vt:lpstr>1_Tema de Office</vt:lpstr>
      <vt:lpstr>7_Diseño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TRABAJO DE LOS LABORATORIOS DEL SERVICIO NACIONAL DE METROLOGÍA (SENAMET) EN EL SECTOR DE LA SALUD</vt:lpstr>
      <vt:lpstr>Estado de los Instrumentos de Medición en el MINSAP</vt:lpstr>
      <vt:lpstr>Presentación de PowerPoint</vt:lpstr>
      <vt:lpstr>Presentación de PowerPoint</vt:lpstr>
      <vt:lpstr>ACCIONES PROPUESTAS  EN LA METROLOGÍA</vt:lpstr>
      <vt:lpstr>ACCIONES PROPUESTAS EN LA METROLOGÍA</vt:lpstr>
      <vt:lpstr>Presentación de PowerPoint</vt:lpstr>
      <vt:lpstr>Presentación de PowerPoint</vt:lpstr>
      <vt:lpstr>Presentación de PowerPoint</vt:lpstr>
      <vt:lpstr>Presentación de PowerPoint</vt:lpstr>
      <vt:lpstr>Acciones Propuestas para la Calidad.</vt:lpstr>
      <vt:lpstr>Presentación de PowerPoint</vt:lpstr>
      <vt:lpstr>Presentación de PowerPoint</vt:lpstr>
      <vt:lpstr>Presentación de PowerPoint</vt:lpstr>
      <vt:lpstr>Presentación de PowerPoint</vt:lpstr>
      <vt:lpstr>“La Calidad nunca es un accidente, siempre es el resultado de un esfuerzo inteligente”.</vt:lpstr>
      <vt:lpstr>Presentación de PowerPoint</vt:lpstr>
      <vt:lpstr>Por qué  para garantizar la exactitud y fiabilidad en el campo de la técnica médica es necesario utilizar instrumentos de medición conformes a requisitos normalizados y sometidos a controles, y realizar mediciones correctas para determinar y controlar funciones vitales del paciente y realizar diagnósticos acertados y seguros.   Entregar por escrito individualmente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Pedrín</dc:creator>
  <cp:lastModifiedBy>Lily</cp:lastModifiedBy>
  <cp:revision>32</cp:revision>
  <dcterms:created xsi:type="dcterms:W3CDTF">2011-03-15T08:45:41Z</dcterms:created>
  <dcterms:modified xsi:type="dcterms:W3CDTF">2020-03-28T14:08:27Z</dcterms:modified>
</cp:coreProperties>
</file>