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 id="2147483748" r:id="rId2"/>
  </p:sldMasterIdLst>
  <p:notesMasterIdLst>
    <p:notesMasterId r:id="rId37"/>
  </p:notesMasterIdLst>
  <p:sldIdLst>
    <p:sldId id="320" r:id="rId3"/>
    <p:sldId id="344" r:id="rId4"/>
    <p:sldId id="321" r:id="rId5"/>
    <p:sldId id="287" r:id="rId6"/>
    <p:sldId id="289" r:id="rId7"/>
    <p:sldId id="290" r:id="rId8"/>
    <p:sldId id="291" r:id="rId9"/>
    <p:sldId id="292" r:id="rId10"/>
    <p:sldId id="293" r:id="rId11"/>
    <p:sldId id="325" r:id="rId12"/>
    <p:sldId id="322" r:id="rId13"/>
    <p:sldId id="323" r:id="rId14"/>
    <p:sldId id="343" r:id="rId15"/>
    <p:sldId id="295" r:id="rId16"/>
    <p:sldId id="342" r:id="rId17"/>
    <p:sldId id="305" r:id="rId18"/>
    <p:sldId id="306" r:id="rId19"/>
    <p:sldId id="332" r:id="rId20"/>
    <p:sldId id="308" r:id="rId21"/>
    <p:sldId id="309" r:id="rId22"/>
    <p:sldId id="310" r:id="rId23"/>
    <p:sldId id="311" r:id="rId24"/>
    <p:sldId id="312" r:id="rId25"/>
    <p:sldId id="333" r:id="rId26"/>
    <p:sldId id="329" r:id="rId27"/>
    <p:sldId id="334" r:id="rId28"/>
    <p:sldId id="335" r:id="rId29"/>
    <p:sldId id="336" r:id="rId30"/>
    <p:sldId id="337" r:id="rId31"/>
    <p:sldId id="338" r:id="rId32"/>
    <p:sldId id="339" r:id="rId33"/>
    <p:sldId id="340" r:id="rId34"/>
    <p:sldId id="326" r:id="rId35"/>
    <p:sldId id="327" r:id="rId36"/>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Garamond" panose="02020404030301010803" pitchFamily="18" charset="0"/>
        <a:ea typeface="+mn-ea"/>
        <a:cs typeface="+mn-cs"/>
      </a:defRPr>
    </a:lvl1pPr>
    <a:lvl2pPr marL="457200" algn="l" rtl="0" fontAlgn="base">
      <a:spcBef>
        <a:spcPct val="0"/>
      </a:spcBef>
      <a:spcAft>
        <a:spcPct val="0"/>
      </a:spcAft>
      <a:defRPr kern="1200">
        <a:solidFill>
          <a:schemeClr val="tx1"/>
        </a:solidFill>
        <a:latin typeface="Garamond" panose="02020404030301010803" pitchFamily="18" charset="0"/>
        <a:ea typeface="+mn-ea"/>
        <a:cs typeface="+mn-cs"/>
      </a:defRPr>
    </a:lvl2pPr>
    <a:lvl3pPr marL="914400" algn="l" rtl="0" fontAlgn="base">
      <a:spcBef>
        <a:spcPct val="0"/>
      </a:spcBef>
      <a:spcAft>
        <a:spcPct val="0"/>
      </a:spcAft>
      <a:defRPr kern="1200">
        <a:solidFill>
          <a:schemeClr val="tx1"/>
        </a:solidFill>
        <a:latin typeface="Garamond" panose="02020404030301010803" pitchFamily="18" charset="0"/>
        <a:ea typeface="+mn-ea"/>
        <a:cs typeface="+mn-cs"/>
      </a:defRPr>
    </a:lvl3pPr>
    <a:lvl4pPr marL="1371600" algn="l" rtl="0" fontAlgn="base">
      <a:spcBef>
        <a:spcPct val="0"/>
      </a:spcBef>
      <a:spcAft>
        <a:spcPct val="0"/>
      </a:spcAft>
      <a:defRPr kern="1200">
        <a:solidFill>
          <a:schemeClr val="tx1"/>
        </a:solidFill>
        <a:latin typeface="Garamond" panose="02020404030301010803" pitchFamily="18" charset="0"/>
        <a:ea typeface="+mn-ea"/>
        <a:cs typeface="+mn-cs"/>
      </a:defRPr>
    </a:lvl4pPr>
    <a:lvl5pPr marL="1828800" algn="l" rtl="0" fontAlgn="base">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66"/>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94" autoAdjust="0"/>
    <p:restoredTop sz="94671" autoAdjust="0"/>
  </p:normalViewPr>
  <p:slideViewPr>
    <p:cSldViewPr>
      <p:cViewPr varScale="1">
        <p:scale>
          <a:sx n="69" d="100"/>
          <a:sy n="69" d="100"/>
        </p:scale>
        <p:origin x="636" y="-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1DB2642-2A11-4CE4-A676-D1EF6EC031B6}" type="datetimeFigureOut">
              <a:rPr lang="es-ES"/>
              <a:pPr>
                <a:defRPr/>
              </a:pPr>
              <a:t>28/03/2020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D2C5B75-A43A-42E0-8260-2CAF85787F6F}" type="slidenum">
              <a:rPr lang="es-ES" altLang="es-ES"/>
              <a:pPr/>
              <a:t>‹Nº›</a:t>
            </a:fld>
            <a:endParaRPr lang="es-ES" alt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s-ES" smtClean="0"/>
          </a:p>
        </p:txBody>
      </p:sp>
      <p:sp>
        <p:nvSpPr>
          <p:cNvPr id="5222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7716AD70-C282-4157-A6C4-50B9625FDCE3}" type="slidenum">
              <a:rPr lang="es-ES_tradnl" altLang="es-ES">
                <a:solidFill>
                  <a:srgbClr val="000000"/>
                </a:solidFill>
                <a:latin typeface="Times New Roman" panose="02020603050405020304" pitchFamily="18" charset="0"/>
              </a:rPr>
              <a:pPr/>
              <a:t>33</a:t>
            </a:fld>
            <a:endParaRPr lang="es-ES_tradnl" altLang="es-ES">
              <a:solidFill>
                <a:srgbClr val="000000"/>
              </a:solidFill>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858FE1D9-D488-432A-815D-D91F9AD0386E}" type="datetimeFigureOut">
              <a:rPr lang="es-ES"/>
              <a:pPr>
                <a:defRPr/>
              </a:pPr>
              <a:t>28/03/2020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fld id="{FB8802B6-B18A-4DC7-A2CA-BDB9BA20227E}" type="slidenum">
              <a:rPr lang="es-ES" altLang="es-ES"/>
              <a:pPr/>
              <a:t>‹Nº›</a:t>
            </a:fld>
            <a:endParaRPr lang="es-ES" altLang="es-ES"/>
          </a:p>
        </p:txBody>
      </p:sp>
    </p:spTree>
    <p:extLst>
      <p:ext uri="{BB962C8B-B14F-4D97-AF65-F5344CB8AC3E}">
        <p14:creationId xmlns:p14="http://schemas.microsoft.com/office/powerpoint/2010/main" val="1110993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493855CA-3FE5-409D-977B-9CA54445DAB2}" type="datetimeFigureOut">
              <a:rPr lang="es-ES"/>
              <a:pPr>
                <a:defRPr/>
              </a:pPr>
              <a:t>28/03/2020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fld id="{88DF1A80-A79E-4F49-806A-6638915DC397}" type="slidenum">
              <a:rPr lang="es-ES" altLang="es-ES"/>
              <a:pPr/>
              <a:t>‹Nº›</a:t>
            </a:fld>
            <a:endParaRPr lang="es-ES" altLang="es-ES"/>
          </a:p>
        </p:txBody>
      </p:sp>
    </p:spTree>
    <p:extLst>
      <p:ext uri="{BB962C8B-B14F-4D97-AF65-F5344CB8AC3E}">
        <p14:creationId xmlns:p14="http://schemas.microsoft.com/office/powerpoint/2010/main" val="4093910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14C0E7AA-2DC2-4952-9BCB-CD1315769F61}" type="datetimeFigureOut">
              <a:rPr lang="es-ES"/>
              <a:pPr>
                <a:defRPr/>
              </a:pPr>
              <a:t>28/03/2020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fld id="{7DEB2095-BB05-4ECD-A23B-42E4758C7FEF}" type="slidenum">
              <a:rPr lang="es-ES" altLang="es-ES"/>
              <a:pPr/>
              <a:t>‹Nº›</a:t>
            </a:fld>
            <a:endParaRPr lang="es-ES" altLang="es-ES"/>
          </a:p>
        </p:txBody>
      </p:sp>
    </p:spTree>
    <p:extLst>
      <p:ext uri="{BB962C8B-B14F-4D97-AF65-F5344CB8AC3E}">
        <p14:creationId xmlns:p14="http://schemas.microsoft.com/office/powerpoint/2010/main" val="2348830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ítulo y gráfic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gráfico"/>
          <p:cNvSpPr>
            <a:spLocks noGrp="1"/>
          </p:cNvSpPr>
          <p:nvPr>
            <p:ph type="chart" idx="1"/>
          </p:nvPr>
        </p:nvSpPr>
        <p:spPr>
          <a:xfrm>
            <a:off x="457200" y="1600200"/>
            <a:ext cx="8229600" cy="4525963"/>
          </a:xfrm>
        </p:spPr>
        <p:txBody>
          <a:bodyPr rtlCol="0">
            <a:normAutofit/>
          </a:bodyPr>
          <a:lstStyle/>
          <a:p>
            <a:pPr lvl="0"/>
            <a:endParaRPr lang="es-ES" noProof="0"/>
          </a:p>
        </p:txBody>
      </p:sp>
      <p:sp>
        <p:nvSpPr>
          <p:cNvPr id="4" name="Rectangle 4"/>
          <p:cNvSpPr>
            <a:spLocks noGrp="1" noChangeArrowheads="1"/>
          </p:cNvSpPr>
          <p:nvPr>
            <p:ph type="dt" sz="half" idx="10"/>
          </p:nvPr>
        </p:nvSpPr>
        <p:spPr/>
        <p:txBody>
          <a:bodyPr/>
          <a:lstStyle>
            <a:lvl1pPr>
              <a:defRPr/>
            </a:lvl1pPr>
          </a:lstStyle>
          <a:p>
            <a:pPr>
              <a:defRPr/>
            </a:pPr>
            <a:endParaRPr lang="es-ES"/>
          </a:p>
        </p:txBody>
      </p:sp>
      <p:sp>
        <p:nvSpPr>
          <p:cNvPr id="5" name="Rectangle 5"/>
          <p:cNvSpPr>
            <a:spLocks noGrp="1" noChangeArrowheads="1"/>
          </p:cNvSpPr>
          <p:nvPr>
            <p:ph type="ftr" sz="quarter" idx="11"/>
          </p:nvPr>
        </p:nvSpPr>
        <p:spPr/>
        <p:txBody>
          <a:bodyPr/>
          <a:lstStyle>
            <a:lvl1pPr>
              <a:defRPr/>
            </a:lvl1pPr>
          </a:lstStyle>
          <a:p>
            <a:pPr>
              <a:defRPr/>
            </a:pPr>
            <a:endParaRPr lang="es-ES"/>
          </a:p>
        </p:txBody>
      </p:sp>
      <p:sp>
        <p:nvSpPr>
          <p:cNvPr id="6" name="Rectangle 6"/>
          <p:cNvSpPr>
            <a:spLocks noGrp="1" noChangeArrowheads="1"/>
          </p:cNvSpPr>
          <p:nvPr>
            <p:ph type="sldNum" sz="quarter" idx="12"/>
          </p:nvPr>
        </p:nvSpPr>
        <p:spPr/>
        <p:txBody>
          <a:bodyPr/>
          <a:lstStyle>
            <a:lvl1pPr>
              <a:defRPr/>
            </a:lvl1pPr>
          </a:lstStyle>
          <a:p>
            <a:fld id="{94CDF7F8-94E0-42BE-950C-CD3C07AB38EE}" type="slidenum">
              <a:rPr lang="es-ES" altLang="es-ES"/>
              <a:pPr/>
              <a:t>‹Nº›</a:t>
            </a:fld>
            <a:endParaRPr lang="es-ES" altLang="es-ES"/>
          </a:p>
        </p:txBody>
      </p:sp>
    </p:spTree>
    <p:extLst>
      <p:ext uri="{BB962C8B-B14F-4D97-AF65-F5344CB8AC3E}">
        <p14:creationId xmlns:p14="http://schemas.microsoft.com/office/powerpoint/2010/main" val="11034046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85346" name="Rectangle 2"/>
          <p:cNvSpPr>
            <a:spLocks noGrp="1" noChangeArrowheads="1"/>
          </p:cNvSpPr>
          <p:nvPr>
            <p:ph type="ctrTitle" sz="quarter"/>
          </p:nvPr>
        </p:nvSpPr>
        <p:spPr>
          <a:xfrm>
            <a:off x="685800" y="1676400"/>
            <a:ext cx="7772400" cy="1828800"/>
          </a:xfrm>
        </p:spPr>
        <p:txBody>
          <a:bodyPr/>
          <a:lstStyle>
            <a:lvl1pPr>
              <a:defRPr/>
            </a:lvl1pPr>
          </a:lstStyle>
          <a:p>
            <a:r>
              <a:rPr lang="es-ES_tradnl"/>
              <a:t>Haga clic para cambiar el estilo de título	</a:t>
            </a:r>
          </a:p>
        </p:txBody>
      </p:sp>
      <p:sp>
        <p:nvSpPr>
          <p:cNvPr id="185347"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ES_tradnl"/>
              <a:t>Haga clic para modificar el estilo de subtítulo del patrón</a:t>
            </a:r>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6" name="Rectangle 6"/>
          <p:cNvSpPr>
            <a:spLocks noGrp="1" noChangeArrowheads="1"/>
          </p:cNvSpPr>
          <p:nvPr>
            <p:ph type="sldNum" sz="quarter" idx="12"/>
          </p:nvPr>
        </p:nvSpPr>
        <p:spPr/>
        <p:txBody>
          <a:bodyPr/>
          <a:lstStyle>
            <a:lvl1pPr>
              <a:defRPr>
                <a:cs typeface="Arial" panose="020B0604020202020204" pitchFamily="34" charset="0"/>
              </a:defRPr>
            </a:lvl1pPr>
          </a:lstStyle>
          <a:p>
            <a:fld id="{BB37896C-155B-45B4-80EE-8B87CD5C9D0C}" type="slidenum">
              <a:rPr lang="es-ES_tradnl" altLang="es-ES"/>
              <a:pPr/>
              <a:t>‹Nº›</a:t>
            </a:fld>
            <a:endParaRPr lang="es-ES_tradnl" altLang="es-ES"/>
          </a:p>
        </p:txBody>
      </p:sp>
    </p:spTree>
    <p:extLst>
      <p:ext uri="{BB962C8B-B14F-4D97-AF65-F5344CB8AC3E}">
        <p14:creationId xmlns:p14="http://schemas.microsoft.com/office/powerpoint/2010/main" val="2937711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6" name="Rectangle 6"/>
          <p:cNvSpPr>
            <a:spLocks noGrp="1" noChangeArrowheads="1"/>
          </p:cNvSpPr>
          <p:nvPr>
            <p:ph type="sldNum" sz="quarter" idx="12"/>
          </p:nvPr>
        </p:nvSpPr>
        <p:spPr/>
        <p:txBody>
          <a:bodyPr/>
          <a:lstStyle>
            <a:lvl1pPr>
              <a:defRPr>
                <a:cs typeface="Arial" panose="020B0604020202020204" pitchFamily="34" charset="0"/>
              </a:defRPr>
            </a:lvl1pPr>
          </a:lstStyle>
          <a:p>
            <a:fld id="{9DFFB7E2-463E-47C4-8AAB-E373EF852521}" type="slidenum">
              <a:rPr lang="es-ES_tradnl" altLang="es-ES"/>
              <a:pPr/>
              <a:t>‹Nº›</a:t>
            </a:fld>
            <a:endParaRPr lang="es-ES_tradnl" altLang="es-ES"/>
          </a:p>
        </p:txBody>
      </p:sp>
    </p:spTree>
    <p:extLst>
      <p:ext uri="{BB962C8B-B14F-4D97-AF65-F5344CB8AC3E}">
        <p14:creationId xmlns:p14="http://schemas.microsoft.com/office/powerpoint/2010/main" val="2824013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6" name="Rectangle 6"/>
          <p:cNvSpPr>
            <a:spLocks noGrp="1" noChangeArrowheads="1"/>
          </p:cNvSpPr>
          <p:nvPr>
            <p:ph type="sldNum" sz="quarter" idx="12"/>
          </p:nvPr>
        </p:nvSpPr>
        <p:spPr/>
        <p:txBody>
          <a:bodyPr/>
          <a:lstStyle>
            <a:lvl1pPr>
              <a:defRPr>
                <a:cs typeface="Arial" panose="020B0604020202020204" pitchFamily="34" charset="0"/>
              </a:defRPr>
            </a:lvl1pPr>
          </a:lstStyle>
          <a:p>
            <a:fld id="{5C681EF2-0370-4ACA-8DF6-17E73618547C}" type="slidenum">
              <a:rPr lang="es-ES_tradnl" altLang="es-ES"/>
              <a:pPr/>
              <a:t>‹Nº›</a:t>
            </a:fld>
            <a:endParaRPr lang="es-ES_tradnl" altLang="es-ES"/>
          </a:p>
        </p:txBody>
      </p:sp>
    </p:spTree>
    <p:extLst>
      <p:ext uri="{BB962C8B-B14F-4D97-AF65-F5344CB8AC3E}">
        <p14:creationId xmlns:p14="http://schemas.microsoft.com/office/powerpoint/2010/main" val="19657913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7" name="Rectangle 6"/>
          <p:cNvSpPr>
            <a:spLocks noGrp="1" noChangeArrowheads="1"/>
          </p:cNvSpPr>
          <p:nvPr>
            <p:ph type="sldNum" sz="quarter" idx="12"/>
          </p:nvPr>
        </p:nvSpPr>
        <p:spPr/>
        <p:txBody>
          <a:bodyPr/>
          <a:lstStyle>
            <a:lvl1pPr>
              <a:defRPr>
                <a:cs typeface="Arial" panose="020B0604020202020204" pitchFamily="34" charset="0"/>
              </a:defRPr>
            </a:lvl1pPr>
          </a:lstStyle>
          <a:p>
            <a:fld id="{072CDE84-6E3D-4C5E-B861-D7405A999B6D}" type="slidenum">
              <a:rPr lang="es-ES_tradnl" altLang="es-ES"/>
              <a:pPr/>
              <a:t>‹Nº›</a:t>
            </a:fld>
            <a:endParaRPr lang="es-ES_tradnl" altLang="es-ES"/>
          </a:p>
        </p:txBody>
      </p:sp>
    </p:spTree>
    <p:extLst>
      <p:ext uri="{BB962C8B-B14F-4D97-AF65-F5344CB8AC3E}">
        <p14:creationId xmlns:p14="http://schemas.microsoft.com/office/powerpoint/2010/main" val="3611721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8"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9" name="Rectangle 6"/>
          <p:cNvSpPr>
            <a:spLocks noGrp="1" noChangeArrowheads="1"/>
          </p:cNvSpPr>
          <p:nvPr>
            <p:ph type="sldNum" sz="quarter" idx="12"/>
          </p:nvPr>
        </p:nvSpPr>
        <p:spPr/>
        <p:txBody>
          <a:bodyPr/>
          <a:lstStyle>
            <a:lvl1pPr>
              <a:defRPr>
                <a:cs typeface="Arial" panose="020B0604020202020204" pitchFamily="34" charset="0"/>
              </a:defRPr>
            </a:lvl1pPr>
          </a:lstStyle>
          <a:p>
            <a:fld id="{366A3B61-A5CB-444C-8684-4B4BA316DF25}" type="slidenum">
              <a:rPr lang="es-ES_tradnl" altLang="es-ES"/>
              <a:pPr/>
              <a:t>‹Nº›</a:t>
            </a:fld>
            <a:endParaRPr lang="es-ES_tradnl" altLang="es-ES"/>
          </a:p>
        </p:txBody>
      </p:sp>
    </p:spTree>
    <p:extLst>
      <p:ext uri="{BB962C8B-B14F-4D97-AF65-F5344CB8AC3E}">
        <p14:creationId xmlns:p14="http://schemas.microsoft.com/office/powerpoint/2010/main" val="3088232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4"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5" name="Rectangle 6"/>
          <p:cNvSpPr>
            <a:spLocks noGrp="1" noChangeArrowheads="1"/>
          </p:cNvSpPr>
          <p:nvPr>
            <p:ph type="sldNum" sz="quarter" idx="12"/>
          </p:nvPr>
        </p:nvSpPr>
        <p:spPr/>
        <p:txBody>
          <a:bodyPr/>
          <a:lstStyle>
            <a:lvl1pPr>
              <a:defRPr>
                <a:cs typeface="Arial" panose="020B0604020202020204" pitchFamily="34" charset="0"/>
              </a:defRPr>
            </a:lvl1pPr>
          </a:lstStyle>
          <a:p>
            <a:fld id="{94494EC5-5D85-447C-AC9D-AAB1A61583AF}" type="slidenum">
              <a:rPr lang="es-ES_tradnl" altLang="es-ES"/>
              <a:pPr/>
              <a:t>‹Nº›</a:t>
            </a:fld>
            <a:endParaRPr lang="es-ES_tradnl" altLang="es-ES"/>
          </a:p>
        </p:txBody>
      </p:sp>
    </p:spTree>
    <p:extLst>
      <p:ext uri="{BB962C8B-B14F-4D97-AF65-F5344CB8AC3E}">
        <p14:creationId xmlns:p14="http://schemas.microsoft.com/office/powerpoint/2010/main" val="35419470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3"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4" name="Rectangle 6"/>
          <p:cNvSpPr>
            <a:spLocks noGrp="1" noChangeArrowheads="1"/>
          </p:cNvSpPr>
          <p:nvPr>
            <p:ph type="sldNum" sz="quarter" idx="12"/>
          </p:nvPr>
        </p:nvSpPr>
        <p:spPr/>
        <p:txBody>
          <a:bodyPr/>
          <a:lstStyle>
            <a:lvl1pPr>
              <a:defRPr>
                <a:cs typeface="Arial" panose="020B0604020202020204" pitchFamily="34" charset="0"/>
              </a:defRPr>
            </a:lvl1pPr>
          </a:lstStyle>
          <a:p>
            <a:fld id="{E374EE1D-CEDC-49E8-AEF1-F4E9C50105C4}" type="slidenum">
              <a:rPr lang="es-ES_tradnl" altLang="es-ES"/>
              <a:pPr/>
              <a:t>‹Nº›</a:t>
            </a:fld>
            <a:endParaRPr lang="es-ES_tradnl" altLang="es-ES"/>
          </a:p>
        </p:txBody>
      </p:sp>
    </p:spTree>
    <p:extLst>
      <p:ext uri="{BB962C8B-B14F-4D97-AF65-F5344CB8AC3E}">
        <p14:creationId xmlns:p14="http://schemas.microsoft.com/office/powerpoint/2010/main" val="2276782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C1A31DB8-DA68-4573-BCE1-C993F116493B}" type="datetimeFigureOut">
              <a:rPr lang="es-ES"/>
              <a:pPr>
                <a:defRPr/>
              </a:pPr>
              <a:t>28/03/2020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fld id="{ADE38C6C-F439-466A-B61E-C154424A8517}" type="slidenum">
              <a:rPr lang="es-ES" altLang="es-ES"/>
              <a:pPr/>
              <a:t>‹Nº›</a:t>
            </a:fld>
            <a:endParaRPr lang="es-ES" altLang="es-ES"/>
          </a:p>
        </p:txBody>
      </p:sp>
    </p:spTree>
    <p:extLst>
      <p:ext uri="{BB962C8B-B14F-4D97-AF65-F5344CB8AC3E}">
        <p14:creationId xmlns:p14="http://schemas.microsoft.com/office/powerpoint/2010/main" val="8493498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7" name="Rectangle 6"/>
          <p:cNvSpPr>
            <a:spLocks noGrp="1" noChangeArrowheads="1"/>
          </p:cNvSpPr>
          <p:nvPr>
            <p:ph type="sldNum" sz="quarter" idx="12"/>
          </p:nvPr>
        </p:nvSpPr>
        <p:spPr/>
        <p:txBody>
          <a:bodyPr/>
          <a:lstStyle>
            <a:lvl1pPr>
              <a:defRPr>
                <a:cs typeface="Arial" panose="020B0604020202020204" pitchFamily="34" charset="0"/>
              </a:defRPr>
            </a:lvl1pPr>
          </a:lstStyle>
          <a:p>
            <a:fld id="{393AB72D-964D-491D-AD48-AAEE986468ED}" type="slidenum">
              <a:rPr lang="es-ES_tradnl" altLang="es-ES"/>
              <a:pPr/>
              <a:t>‹Nº›</a:t>
            </a:fld>
            <a:endParaRPr lang="es-ES_tradnl" altLang="es-ES"/>
          </a:p>
        </p:txBody>
      </p:sp>
    </p:spTree>
    <p:extLst>
      <p:ext uri="{BB962C8B-B14F-4D97-AF65-F5344CB8AC3E}">
        <p14:creationId xmlns:p14="http://schemas.microsoft.com/office/powerpoint/2010/main" val="26840915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7" name="Rectangle 6"/>
          <p:cNvSpPr>
            <a:spLocks noGrp="1" noChangeArrowheads="1"/>
          </p:cNvSpPr>
          <p:nvPr>
            <p:ph type="sldNum" sz="quarter" idx="12"/>
          </p:nvPr>
        </p:nvSpPr>
        <p:spPr/>
        <p:txBody>
          <a:bodyPr/>
          <a:lstStyle>
            <a:lvl1pPr>
              <a:defRPr>
                <a:cs typeface="Arial" panose="020B0604020202020204" pitchFamily="34" charset="0"/>
              </a:defRPr>
            </a:lvl1pPr>
          </a:lstStyle>
          <a:p>
            <a:fld id="{828AC3FB-7AB4-4EE4-BA5D-B266F56014CD}" type="slidenum">
              <a:rPr lang="es-ES_tradnl" altLang="es-ES"/>
              <a:pPr/>
              <a:t>‹Nº›</a:t>
            </a:fld>
            <a:endParaRPr lang="es-ES_tradnl" altLang="es-ES"/>
          </a:p>
        </p:txBody>
      </p:sp>
    </p:spTree>
    <p:extLst>
      <p:ext uri="{BB962C8B-B14F-4D97-AF65-F5344CB8AC3E}">
        <p14:creationId xmlns:p14="http://schemas.microsoft.com/office/powerpoint/2010/main" val="21253506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6" name="Rectangle 6"/>
          <p:cNvSpPr>
            <a:spLocks noGrp="1" noChangeArrowheads="1"/>
          </p:cNvSpPr>
          <p:nvPr>
            <p:ph type="sldNum" sz="quarter" idx="12"/>
          </p:nvPr>
        </p:nvSpPr>
        <p:spPr/>
        <p:txBody>
          <a:bodyPr/>
          <a:lstStyle>
            <a:lvl1pPr>
              <a:defRPr>
                <a:cs typeface="Arial" panose="020B0604020202020204" pitchFamily="34" charset="0"/>
              </a:defRPr>
            </a:lvl1pPr>
          </a:lstStyle>
          <a:p>
            <a:fld id="{94FD3D88-6ABB-4B79-86C3-88D5CC9ABD12}" type="slidenum">
              <a:rPr lang="es-ES_tradnl" altLang="es-ES"/>
              <a:pPr/>
              <a:t>‹Nº›</a:t>
            </a:fld>
            <a:endParaRPr lang="es-ES_tradnl" altLang="es-ES"/>
          </a:p>
        </p:txBody>
      </p:sp>
    </p:spTree>
    <p:extLst>
      <p:ext uri="{BB962C8B-B14F-4D97-AF65-F5344CB8AC3E}">
        <p14:creationId xmlns:p14="http://schemas.microsoft.com/office/powerpoint/2010/main" val="1652720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381000"/>
            <a:ext cx="2057400" cy="57150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381000"/>
            <a:ext cx="6019800" cy="57150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6" name="Rectangle 6"/>
          <p:cNvSpPr>
            <a:spLocks noGrp="1" noChangeArrowheads="1"/>
          </p:cNvSpPr>
          <p:nvPr>
            <p:ph type="sldNum" sz="quarter" idx="12"/>
          </p:nvPr>
        </p:nvSpPr>
        <p:spPr/>
        <p:txBody>
          <a:bodyPr/>
          <a:lstStyle>
            <a:lvl1pPr>
              <a:defRPr>
                <a:cs typeface="Arial" panose="020B0604020202020204" pitchFamily="34" charset="0"/>
              </a:defRPr>
            </a:lvl1pPr>
          </a:lstStyle>
          <a:p>
            <a:fld id="{455DC245-A212-4B1B-BEEE-AFAA21D43074}" type="slidenum">
              <a:rPr lang="es-ES_tradnl" altLang="es-ES"/>
              <a:pPr/>
              <a:t>‹Nº›</a:t>
            </a:fld>
            <a:endParaRPr lang="es-ES_tradnl" altLang="es-ES"/>
          </a:p>
        </p:txBody>
      </p:sp>
    </p:spTree>
    <p:extLst>
      <p:ext uri="{BB962C8B-B14F-4D97-AF65-F5344CB8AC3E}">
        <p14:creationId xmlns:p14="http://schemas.microsoft.com/office/powerpoint/2010/main" val="25165431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81000"/>
            <a:ext cx="8229600" cy="13716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981200"/>
            <a:ext cx="40386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40386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endParaRPr lang="es-ES_tradnl"/>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es-ES_tradnl"/>
          </a:p>
        </p:txBody>
      </p:sp>
      <p:sp>
        <p:nvSpPr>
          <p:cNvPr id="7" name="Rectangle 6"/>
          <p:cNvSpPr>
            <a:spLocks noGrp="1" noChangeArrowheads="1"/>
          </p:cNvSpPr>
          <p:nvPr>
            <p:ph type="sldNum" sz="quarter" idx="12"/>
          </p:nvPr>
        </p:nvSpPr>
        <p:spPr/>
        <p:txBody>
          <a:bodyPr/>
          <a:lstStyle>
            <a:lvl1pPr>
              <a:defRPr>
                <a:cs typeface="Arial" panose="020B0604020202020204" pitchFamily="34" charset="0"/>
              </a:defRPr>
            </a:lvl1pPr>
          </a:lstStyle>
          <a:p>
            <a:fld id="{199DE800-4954-4FDE-B73A-F04864913388}" type="slidenum">
              <a:rPr lang="es-ES_tradnl" altLang="es-ES"/>
              <a:pPr/>
              <a:t>‹Nº›</a:t>
            </a:fld>
            <a:endParaRPr lang="es-ES_tradnl" altLang="es-ES"/>
          </a:p>
        </p:txBody>
      </p:sp>
    </p:spTree>
    <p:extLst>
      <p:ext uri="{BB962C8B-B14F-4D97-AF65-F5344CB8AC3E}">
        <p14:creationId xmlns:p14="http://schemas.microsoft.com/office/powerpoint/2010/main" val="425310593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DC6700B3-6F61-4B8D-A8A7-0A7358C3A6EF}" type="datetimeFigureOut">
              <a:rPr lang="es-ES"/>
              <a:pPr>
                <a:defRPr/>
              </a:pPr>
              <a:t>28/03/2020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fld id="{44F638A1-2163-4C6D-8838-46262CC16095}" type="slidenum">
              <a:rPr lang="es-ES" altLang="es-ES"/>
              <a:pPr/>
              <a:t>‹Nº›</a:t>
            </a:fld>
            <a:endParaRPr lang="es-ES" altLang="es-ES"/>
          </a:p>
        </p:txBody>
      </p:sp>
    </p:spTree>
    <p:extLst>
      <p:ext uri="{BB962C8B-B14F-4D97-AF65-F5344CB8AC3E}">
        <p14:creationId xmlns:p14="http://schemas.microsoft.com/office/powerpoint/2010/main" val="1698684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AE86F774-B488-4404-9E9C-427761394104}" type="datetimeFigureOut">
              <a:rPr lang="es-ES"/>
              <a:pPr>
                <a:defRPr/>
              </a:pPr>
              <a:t>28/03/2020</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fld id="{F7D33896-11CA-42EC-BA93-9AD3E456F568}" type="slidenum">
              <a:rPr lang="es-ES" altLang="es-ES"/>
              <a:pPr/>
              <a:t>‹Nº›</a:t>
            </a:fld>
            <a:endParaRPr lang="es-ES" altLang="es-ES"/>
          </a:p>
        </p:txBody>
      </p:sp>
    </p:spTree>
    <p:extLst>
      <p:ext uri="{BB962C8B-B14F-4D97-AF65-F5344CB8AC3E}">
        <p14:creationId xmlns:p14="http://schemas.microsoft.com/office/powerpoint/2010/main" val="4181987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818EF7DD-F8FD-4FE7-821D-42E2D565CFC3}" type="datetimeFigureOut">
              <a:rPr lang="es-ES"/>
              <a:pPr>
                <a:defRPr/>
              </a:pPr>
              <a:t>28/03/2020</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fld id="{DC7BA358-8D10-48A7-AA0E-56DFAB89574F}" type="slidenum">
              <a:rPr lang="es-ES" altLang="es-ES"/>
              <a:pPr/>
              <a:t>‹Nº›</a:t>
            </a:fld>
            <a:endParaRPr lang="es-ES" altLang="es-ES"/>
          </a:p>
        </p:txBody>
      </p:sp>
    </p:spTree>
    <p:extLst>
      <p:ext uri="{BB962C8B-B14F-4D97-AF65-F5344CB8AC3E}">
        <p14:creationId xmlns:p14="http://schemas.microsoft.com/office/powerpoint/2010/main" val="176195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3C7C3915-9C0D-4A46-9070-FF14B70D6B44}" type="datetimeFigureOut">
              <a:rPr lang="es-ES"/>
              <a:pPr>
                <a:defRPr/>
              </a:pPr>
              <a:t>28/03/2020</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fld id="{FEA31AE0-C650-44BE-9182-2AF0A9DA8A12}" type="slidenum">
              <a:rPr lang="es-ES" altLang="es-ES"/>
              <a:pPr/>
              <a:t>‹Nº›</a:t>
            </a:fld>
            <a:endParaRPr lang="es-ES" altLang="es-ES"/>
          </a:p>
        </p:txBody>
      </p:sp>
    </p:spTree>
    <p:extLst>
      <p:ext uri="{BB962C8B-B14F-4D97-AF65-F5344CB8AC3E}">
        <p14:creationId xmlns:p14="http://schemas.microsoft.com/office/powerpoint/2010/main" val="3634068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6AF18D34-4E1F-4798-8A84-FB5299EC63B6}" type="datetimeFigureOut">
              <a:rPr lang="es-ES"/>
              <a:pPr>
                <a:defRPr/>
              </a:pPr>
              <a:t>28/03/2020</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fld id="{267F9BA5-21A9-422F-B3F5-79B0AB5364E2}" type="slidenum">
              <a:rPr lang="es-ES" altLang="es-ES"/>
              <a:pPr/>
              <a:t>‹Nº›</a:t>
            </a:fld>
            <a:endParaRPr lang="es-ES" altLang="es-ES"/>
          </a:p>
        </p:txBody>
      </p:sp>
    </p:spTree>
    <p:extLst>
      <p:ext uri="{BB962C8B-B14F-4D97-AF65-F5344CB8AC3E}">
        <p14:creationId xmlns:p14="http://schemas.microsoft.com/office/powerpoint/2010/main" val="3126019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F8711E-78B9-4C82-92FF-3A64B6F42AD4}" type="datetimeFigureOut">
              <a:rPr lang="es-ES"/>
              <a:pPr>
                <a:defRPr/>
              </a:pPr>
              <a:t>28/03/2020</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fld id="{17938D0B-F0B7-487F-B630-518D58FB925F}" type="slidenum">
              <a:rPr lang="es-ES" altLang="es-ES"/>
              <a:pPr/>
              <a:t>‹Nº›</a:t>
            </a:fld>
            <a:endParaRPr lang="es-ES" altLang="es-ES"/>
          </a:p>
        </p:txBody>
      </p:sp>
    </p:spTree>
    <p:extLst>
      <p:ext uri="{BB962C8B-B14F-4D97-AF65-F5344CB8AC3E}">
        <p14:creationId xmlns:p14="http://schemas.microsoft.com/office/powerpoint/2010/main" val="427759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137EB70F-1199-4E41-AC70-7898B7DD4980}" type="datetimeFigureOut">
              <a:rPr lang="es-ES"/>
              <a:pPr>
                <a:defRPr/>
              </a:pPr>
              <a:t>28/03/2020</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fld id="{E2754B3C-A30E-4E3F-B665-CB1BDF2E031F}" type="slidenum">
              <a:rPr lang="es-ES" altLang="es-ES"/>
              <a:pPr/>
              <a:t>‹Nº›</a:t>
            </a:fld>
            <a:endParaRPr lang="es-ES" altLang="es-ES"/>
          </a:p>
        </p:txBody>
      </p:sp>
    </p:spTree>
    <p:extLst>
      <p:ext uri="{BB962C8B-B14F-4D97-AF65-F5344CB8AC3E}">
        <p14:creationId xmlns:p14="http://schemas.microsoft.com/office/powerpoint/2010/main" val="15904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07740174-31A7-491B-8B82-D558BE41EB68}" type="datetimeFigureOut">
              <a:rPr lang="es-ES"/>
              <a:pPr>
                <a:defRPr/>
              </a:pPr>
              <a:t>28/03/2020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3129AADE-F62B-4645-B636-050E00FB7417}" type="slidenum">
              <a:rPr lang="es-ES" altLang="es-ES"/>
              <a:pPr/>
              <a:t>‹Nº›</a:t>
            </a:fld>
            <a:endParaRPr lang="es-ES" altLang="es-ES"/>
          </a:p>
        </p:txBody>
      </p:sp>
    </p:spTree>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_tradnl" smtClean="0"/>
              <a:t>Haga clic para cambiar el estilo de título	</a:t>
            </a:r>
          </a:p>
        </p:txBody>
      </p:sp>
      <p:sp>
        <p:nvSpPr>
          <p:cNvPr id="184323"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p>
        </p:txBody>
      </p:sp>
      <p:sp>
        <p:nvSpPr>
          <p:cNvPr id="1843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rgbClr val="FFFFFF"/>
                </a:solidFill>
                <a:effectLst>
                  <a:outerShdw blurRad="38100" dist="38100" dir="2700000" algn="tl">
                    <a:srgbClr val="000000"/>
                  </a:outerShdw>
                </a:effectLst>
                <a:latin typeface="Arial" charset="0"/>
                <a:cs typeface="+mn-cs"/>
              </a:defRPr>
            </a:lvl1pPr>
          </a:lstStyle>
          <a:p>
            <a:pPr>
              <a:defRPr/>
            </a:pPr>
            <a:endParaRPr lang="es-ES_tradnl"/>
          </a:p>
        </p:txBody>
      </p:sp>
      <p:sp>
        <p:nvSpPr>
          <p:cNvPr id="1843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rgbClr val="FFFFFF"/>
                </a:solidFill>
                <a:effectLst>
                  <a:outerShdw blurRad="38100" dist="38100" dir="2700000" algn="tl">
                    <a:srgbClr val="000000"/>
                  </a:outerShdw>
                </a:effectLst>
                <a:latin typeface="Arial" charset="0"/>
                <a:cs typeface="+mn-cs"/>
              </a:defRPr>
            </a:lvl1pPr>
          </a:lstStyle>
          <a:p>
            <a:pPr>
              <a:defRPr/>
            </a:pPr>
            <a:endParaRPr lang="es-ES_tradnl"/>
          </a:p>
        </p:txBody>
      </p:sp>
      <p:sp>
        <p:nvSpPr>
          <p:cNvPr id="1843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rgbClr val="FFFFFF"/>
                </a:solidFill>
                <a:effectLst>
                  <a:outerShdw blurRad="38100" dist="38100" dir="2700000" algn="tl">
                    <a:srgbClr val="000000"/>
                  </a:outerShdw>
                </a:effectLst>
                <a:latin typeface="Arial" panose="020B0604020202020204" pitchFamily="34" charset="0"/>
              </a:defRPr>
            </a:lvl1pPr>
          </a:lstStyle>
          <a:p>
            <a:fld id="{3268596C-3578-48A6-9C38-1638C558A945}" type="slidenum">
              <a:rPr lang="es-ES_tradnl" altLang="es-ES"/>
              <a:pPr/>
              <a:t>‹Nº›</a:t>
            </a:fld>
            <a:endParaRPr lang="es-ES_tradnl" altLang="es-ES"/>
          </a:p>
        </p:txBody>
      </p:sp>
    </p:spTree>
  </p:cSld>
  <p:clrMap bg1="dk2" tx1="lt1" bg2="dk1" tx2="lt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 id="2147483871" r:id="rId12"/>
  </p:sldLayoutIdLst>
  <p:transition spd="med"/>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Reg%20Gen%20de%20Hosp%20RM_1_2007.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reglamento_general_de_policlinico_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0" y="1268413"/>
            <a:ext cx="9144000" cy="477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s-ES" altLang="es-ES" sz="2800" b="1">
                <a:solidFill>
                  <a:srgbClr val="FFFF00"/>
                </a:solidFill>
                <a:latin typeface="Arial" panose="020B0604020202020204" pitchFamily="34" charset="0"/>
                <a:cs typeface="Arial" panose="020B0604020202020204" pitchFamily="34" charset="0"/>
              </a:rPr>
              <a:t>TEMA IV</a:t>
            </a:r>
            <a:r>
              <a:rPr lang="es-ES" altLang="es-ES" sz="2800" b="1">
                <a:solidFill>
                  <a:srgbClr val="FFFFFF"/>
                </a:solidFill>
                <a:latin typeface="Arial Rounded MT Bold" panose="020F0704030504030204" pitchFamily="34" charset="0"/>
                <a:cs typeface="Arial" panose="020B0604020202020204" pitchFamily="34" charset="0"/>
              </a:rPr>
              <a:t>. Normalización y el Sistema  de Gestión de Calidad.</a:t>
            </a:r>
          </a:p>
          <a:p>
            <a:pPr eaLnBrk="1" hangingPunct="1"/>
            <a:endParaRPr lang="es-ES_tradnl" altLang="es-ES" sz="2800" b="1">
              <a:solidFill>
                <a:srgbClr val="FFFFFF"/>
              </a:solidFill>
              <a:latin typeface="Arial Rounded MT Bold" panose="020F0704030504030204" pitchFamily="34" charset="0"/>
              <a:cs typeface="Arial" panose="020B0604020202020204" pitchFamily="34" charset="0"/>
            </a:endParaRPr>
          </a:p>
          <a:p>
            <a:pPr eaLnBrk="1" hangingPunct="1"/>
            <a:r>
              <a:rPr lang="en-US" altLang="es-ES" sz="2800" b="1">
                <a:solidFill>
                  <a:srgbClr val="FFFF00"/>
                </a:solidFill>
                <a:latin typeface="Arial" panose="020B0604020202020204" pitchFamily="34" charset="0"/>
                <a:cs typeface="Arial" panose="020B0604020202020204" pitchFamily="34" charset="0"/>
              </a:rPr>
              <a:t>TEMÁTICA</a:t>
            </a:r>
            <a:r>
              <a:rPr lang="en-US" altLang="es-ES" sz="2800" b="1" i="1">
                <a:solidFill>
                  <a:srgbClr val="FFFF00"/>
                </a:solidFill>
                <a:latin typeface="Arial" panose="020B0604020202020204" pitchFamily="34" charset="0"/>
                <a:cs typeface="Arial" panose="020B0604020202020204" pitchFamily="34" charset="0"/>
              </a:rPr>
              <a:t>:</a:t>
            </a:r>
            <a:r>
              <a:rPr lang="es-ES" altLang="es-ES" sz="2800" b="1">
                <a:solidFill>
                  <a:srgbClr val="FFFFFF"/>
                </a:solidFill>
                <a:latin typeface="Arial" panose="020B0604020202020204" pitchFamily="34" charset="0"/>
                <a:cs typeface="Arial" panose="020B0604020202020204" pitchFamily="34" charset="0"/>
              </a:rPr>
              <a:t> </a:t>
            </a:r>
            <a:r>
              <a:rPr lang="es-ES" altLang="es-ES" sz="2400" b="1">
                <a:solidFill>
                  <a:srgbClr val="FFFFFF"/>
                </a:solidFill>
                <a:latin typeface="Arial Rounded MT Bold" panose="020F0704030504030204" pitchFamily="34" charset="0"/>
                <a:cs typeface="Arial" panose="020B0604020202020204" pitchFamily="34" charset="0"/>
              </a:rPr>
              <a:t>Los Reglamentos de Hospitales, Policlínicos y de Estomatología, entre otros.</a:t>
            </a:r>
          </a:p>
          <a:p>
            <a:pPr eaLnBrk="1" hangingPunct="1"/>
            <a:endParaRPr lang="es-ES_tradnl" altLang="es-ES" sz="2800" b="1" i="1">
              <a:solidFill>
                <a:srgbClr val="FFFFFF"/>
              </a:solidFill>
              <a:latin typeface="Arial Rounded MT Bold" panose="020F0704030504030204" pitchFamily="34" charset="0"/>
              <a:cs typeface="Arial" panose="020B0604020202020204" pitchFamily="34" charset="0"/>
            </a:endParaRPr>
          </a:p>
          <a:p>
            <a:pPr eaLnBrk="1" hangingPunct="1"/>
            <a:r>
              <a:rPr lang="es-ES" altLang="es-ES" sz="2800" b="1">
                <a:solidFill>
                  <a:srgbClr val="FFFF00"/>
                </a:solidFill>
                <a:latin typeface="Arial" panose="020B0604020202020204" pitchFamily="34" charset="0"/>
                <a:cs typeface="Arial" panose="020B0604020202020204" pitchFamily="34" charset="0"/>
              </a:rPr>
              <a:t>OBJETIVO</a:t>
            </a:r>
            <a:r>
              <a:rPr lang="es-ES" altLang="es-ES" sz="2800" b="1">
                <a:solidFill>
                  <a:srgbClr val="FFFFFF"/>
                </a:solidFill>
                <a:latin typeface="Arial Rounded MT Bold" panose="020F0704030504030204" pitchFamily="34" charset="0"/>
                <a:cs typeface="Arial" panose="020B0604020202020204" pitchFamily="34" charset="0"/>
              </a:rPr>
              <a:t>: Explicar los objetivos y funciones de los Reglamentos de Hospitales y Policlínicos para garantizar el conocimiento de ellos en el sector de la salud y de la población en general. </a:t>
            </a:r>
          </a:p>
          <a:p>
            <a:pPr eaLnBrk="1" hangingPunct="1"/>
            <a:endParaRPr lang="es-ES" altLang="es-ES" sz="2800" b="1">
              <a:solidFill>
                <a:srgbClr val="FFFFFF"/>
              </a:solidFill>
              <a:latin typeface="Arial Rounded MT Bold" panose="020F0704030504030204" pitchFamily="34" charset="0"/>
              <a:cs typeface="Arial" panose="020B0604020202020204" pitchFamily="34" charset="0"/>
            </a:endParaRPr>
          </a:p>
        </p:txBody>
      </p:sp>
      <p:sp>
        <p:nvSpPr>
          <p:cNvPr id="16387" name="2 Rectángulo"/>
          <p:cNvSpPr>
            <a:spLocks noChangeArrowheads="1"/>
          </p:cNvSpPr>
          <p:nvPr/>
        </p:nvSpPr>
        <p:spPr bwMode="auto">
          <a:xfrm>
            <a:off x="0" y="76200"/>
            <a:ext cx="91440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s-ES" altLang="es-ES" sz="3200" b="1">
                <a:solidFill>
                  <a:srgbClr val="FFFFFF"/>
                </a:solidFill>
                <a:latin typeface="Arial Rounded MT Bold" panose="020F0704030504030204" pitchFamily="34" charset="0"/>
                <a:cs typeface="Times New Roman" panose="02020603050405020304" pitchFamily="18" charset="0"/>
              </a:rPr>
              <a:t>ASIGNATURA: Normalización y Metrología</a:t>
            </a:r>
            <a:endParaRPr lang="es-ES" altLang="es-ES" sz="3200">
              <a:solidFill>
                <a:srgbClr val="FFFFFF"/>
              </a:solidFill>
              <a:latin typeface="Arial Rounded MT Bold" panose="020F0704030504030204" pitchFamily="34" charset="0"/>
              <a:cs typeface="Times New Roman" panose="02020603050405020304" pitchFamily="18" charset="0"/>
            </a:endParaRPr>
          </a:p>
          <a:p>
            <a:r>
              <a:rPr lang="es-ES" altLang="es-ES" sz="3200" b="1">
                <a:solidFill>
                  <a:srgbClr val="FFFFFF"/>
                </a:solidFill>
                <a:latin typeface="Arial Rounded MT Bold" panose="020F0704030504030204" pitchFamily="34" charset="0"/>
                <a:cs typeface="Times New Roman" panose="02020603050405020304" pitchFamily="18" charset="0"/>
              </a:rPr>
              <a:t>Actividad Docente No. 22  (Conferencia)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2 Rectángulo"/>
          <p:cNvSpPr>
            <a:spLocks noChangeArrowheads="1"/>
          </p:cNvSpPr>
          <p:nvPr/>
        </p:nvSpPr>
        <p:spPr bwMode="auto">
          <a:xfrm>
            <a:off x="0" y="1166813"/>
            <a:ext cx="8964613"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s-ES" altLang="es-ES" sz="3000" b="1">
                <a:solidFill>
                  <a:schemeClr val="bg1"/>
                </a:solidFill>
                <a:latin typeface="Arial" panose="020B0604020202020204" pitchFamily="34" charset="0"/>
                <a:cs typeface="Arial" panose="020B0604020202020204" pitchFamily="34" charset="0"/>
              </a:rPr>
              <a:t>ARTICULO 1: Este reglamento se denomina “Reglamento General de Hospitales” y tiene por objeto establecer los lineamientos generales para la organización y el funcionamiento de los hospitales acorde a las nuevas demandas de la Salud Pública Cubana y a los principios del Sistema Nacional de Salud, así como establecer las normativas generales para la confección del Reglamento Funcional de cada uno de ellos, tomando en cuenta los requisitos para su conformación, estructura administrativa, atribuciones, funciones y obligaciones.</a:t>
            </a:r>
          </a:p>
        </p:txBody>
      </p:sp>
      <p:sp>
        <p:nvSpPr>
          <p:cNvPr id="4" name="Text Box 6"/>
          <p:cNvSpPr txBox="1">
            <a:spLocks noChangeArrowheads="1"/>
          </p:cNvSpPr>
          <p:nvPr/>
        </p:nvSpPr>
        <p:spPr bwMode="auto">
          <a:xfrm>
            <a:off x="611188" y="509588"/>
            <a:ext cx="7848600" cy="457200"/>
          </a:xfrm>
          <a:prstGeom prst="rect">
            <a:avLst/>
          </a:prstGeom>
          <a:noFill/>
          <a:ln w="9525">
            <a:noFill/>
            <a:miter lim="800000"/>
            <a:headEnd/>
            <a:tailEnd/>
          </a:ln>
          <a:effectLst/>
        </p:spPr>
        <p:txBody>
          <a:bodyPr>
            <a:spAutoFit/>
          </a:bodyPr>
          <a:lstStyle/>
          <a:p>
            <a:pPr algn="ctr">
              <a:defRPr/>
            </a:pPr>
            <a:r>
              <a:rPr lang="es-ES" sz="2400" b="1" dirty="0">
                <a:solidFill>
                  <a:srgbClr val="FFFF00"/>
                </a:solidFill>
                <a:effectLst>
                  <a:outerShdw blurRad="38100" dist="38100" dir="2700000" algn="tl">
                    <a:srgbClr val="000000"/>
                  </a:outerShdw>
                </a:effectLst>
                <a:latin typeface="Arial" pitchFamily="34" charset="0"/>
                <a:cs typeface="Arial" pitchFamily="34" charset="0"/>
              </a:rPr>
              <a:t>REGLAMENTO GENERAL DE HOSPITALES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Rectangle 5"/>
          <p:cNvSpPr>
            <a:spLocks noGrp="1" noChangeArrowheads="1"/>
          </p:cNvSpPr>
          <p:nvPr>
            <p:ph type="subTitle" idx="1"/>
          </p:nvPr>
        </p:nvSpPr>
        <p:spPr>
          <a:xfrm>
            <a:off x="323850" y="44450"/>
            <a:ext cx="8496300" cy="6813550"/>
          </a:xfrm>
        </p:spPr>
        <p:txBody>
          <a:bodyPr/>
          <a:lstStyle/>
          <a:p>
            <a:pPr eaLnBrk="1" hangingPunct="1">
              <a:lnSpc>
                <a:spcPct val="80000"/>
              </a:lnSpc>
              <a:buFont typeface="Arial" charset="0"/>
              <a:buNone/>
              <a:defRPr/>
            </a:pPr>
            <a:r>
              <a:rPr lang="es-ES" sz="2800" b="1" dirty="0" smtClean="0">
                <a:solidFill>
                  <a:srgbClr val="FFFF00"/>
                </a:solidFill>
                <a:latin typeface="Arial" pitchFamily="34" charset="0"/>
                <a:cs typeface="Arial" pitchFamily="34" charset="0"/>
              </a:rPr>
              <a:t>30 CAPITULOS:</a:t>
            </a:r>
          </a:p>
          <a:p>
            <a:pPr algn="l" eaLnBrk="1" hangingPunct="1">
              <a:lnSpc>
                <a:spcPct val="80000"/>
              </a:lnSpc>
              <a:buFont typeface="Wingdings" pitchFamily="2" charset="2"/>
              <a:buChar char="§"/>
              <a:defRPr/>
            </a:pPr>
            <a:r>
              <a:rPr lang="es-ES" sz="2400" b="1" dirty="0" smtClean="0">
                <a:solidFill>
                  <a:schemeClr val="bg1"/>
                </a:solidFill>
                <a:latin typeface="Arial" pitchFamily="34" charset="0"/>
                <a:cs typeface="Arial" pitchFamily="34" charset="0"/>
              </a:rPr>
              <a:t>Disposiciones Generales</a:t>
            </a:r>
          </a:p>
          <a:p>
            <a:pPr algn="l" eaLnBrk="1" hangingPunct="1">
              <a:lnSpc>
                <a:spcPct val="80000"/>
              </a:lnSpc>
              <a:buFont typeface="Wingdings" pitchFamily="2" charset="2"/>
              <a:buChar char="§"/>
              <a:defRPr/>
            </a:pPr>
            <a:r>
              <a:rPr lang="es-ES" sz="2400" b="1" dirty="0">
                <a:solidFill>
                  <a:schemeClr val="bg1"/>
                </a:solidFill>
                <a:latin typeface="Arial" pitchFamily="34" charset="0"/>
                <a:cs typeface="Arial" pitchFamily="34" charset="0"/>
              </a:rPr>
              <a:t>De la organización del </a:t>
            </a:r>
            <a:r>
              <a:rPr lang="es-ES" sz="2400" b="1" dirty="0" smtClean="0">
                <a:solidFill>
                  <a:schemeClr val="bg1"/>
                </a:solidFill>
                <a:latin typeface="Arial" pitchFamily="34" charset="0"/>
                <a:cs typeface="Arial" pitchFamily="34" charset="0"/>
              </a:rPr>
              <a:t>hospital</a:t>
            </a:r>
          </a:p>
          <a:p>
            <a:pPr algn="l" eaLnBrk="1" hangingPunct="1">
              <a:lnSpc>
                <a:spcPct val="80000"/>
              </a:lnSpc>
              <a:buFont typeface="Wingdings" pitchFamily="2" charset="2"/>
              <a:buChar char="§"/>
              <a:defRPr/>
            </a:pPr>
            <a:r>
              <a:rPr lang="es-ES" sz="2400" b="1" dirty="0">
                <a:solidFill>
                  <a:schemeClr val="bg1"/>
                </a:solidFill>
                <a:latin typeface="Arial" pitchFamily="34" charset="0"/>
                <a:cs typeface="Arial" pitchFamily="34" charset="0"/>
              </a:rPr>
              <a:t>De la clasificación de los trabajadores del </a:t>
            </a:r>
            <a:r>
              <a:rPr lang="es-ES" sz="2400" b="1" dirty="0" smtClean="0">
                <a:solidFill>
                  <a:schemeClr val="bg1"/>
                </a:solidFill>
                <a:latin typeface="Arial" pitchFamily="34" charset="0"/>
                <a:cs typeface="Arial" pitchFamily="34" charset="0"/>
              </a:rPr>
              <a:t>hospital</a:t>
            </a:r>
          </a:p>
          <a:p>
            <a:pPr algn="l" eaLnBrk="1" hangingPunct="1">
              <a:lnSpc>
                <a:spcPct val="80000"/>
              </a:lnSpc>
              <a:buFont typeface="Wingdings" pitchFamily="2" charset="2"/>
              <a:buChar char="§"/>
              <a:defRPr/>
            </a:pPr>
            <a:r>
              <a:rPr lang="es-ES" sz="2400" b="1" dirty="0">
                <a:solidFill>
                  <a:srgbClr val="FFFF00"/>
                </a:solidFill>
                <a:latin typeface="Arial" pitchFamily="34" charset="0"/>
                <a:cs typeface="Arial" pitchFamily="34" charset="0"/>
              </a:rPr>
              <a:t>Del Consejo de Dirección y otros órganos </a:t>
            </a:r>
            <a:r>
              <a:rPr lang="es-ES" sz="2400" b="1" dirty="0" smtClean="0">
                <a:solidFill>
                  <a:srgbClr val="FFFF00"/>
                </a:solidFill>
                <a:latin typeface="Arial" pitchFamily="34" charset="0"/>
                <a:cs typeface="Arial" pitchFamily="34" charset="0"/>
              </a:rPr>
              <a:t>asesores</a:t>
            </a:r>
          </a:p>
          <a:p>
            <a:pPr algn="l" eaLnBrk="1" hangingPunct="1">
              <a:lnSpc>
                <a:spcPct val="80000"/>
              </a:lnSpc>
              <a:buFont typeface="Wingdings" pitchFamily="2" charset="2"/>
              <a:buChar char="§"/>
              <a:defRPr/>
            </a:pPr>
            <a:r>
              <a:rPr lang="es-ES" sz="2400" b="1" dirty="0">
                <a:solidFill>
                  <a:schemeClr val="bg1"/>
                </a:solidFill>
                <a:latin typeface="Arial" pitchFamily="34" charset="0"/>
                <a:cs typeface="Arial" pitchFamily="34" charset="0"/>
              </a:rPr>
              <a:t>De las </a:t>
            </a:r>
            <a:r>
              <a:rPr lang="es-ES" sz="2400" b="1" dirty="0">
                <a:solidFill>
                  <a:schemeClr val="bg1"/>
                </a:solidFill>
                <a:latin typeface="Arial" charset="0"/>
                <a:cs typeface="Arial" charset="0"/>
              </a:rPr>
              <a:t>reuniones</a:t>
            </a:r>
          </a:p>
          <a:p>
            <a:pPr algn="l" eaLnBrk="1" hangingPunct="1">
              <a:lnSpc>
                <a:spcPct val="80000"/>
              </a:lnSpc>
              <a:buFont typeface="Wingdings" pitchFamily="2" charset="2"/>
              <a:buChar char="§"/>
              <a:defRPr/>
            </a:pPr>
            <a:r>
              <a:rPr lang="es-ES" sz="2400" b="1" dirty="0">
                <a:solidFill>
                  <a:schemeClr val="bg1"/>
                </a:solidFill>
                <a:latin typeface="Arial" pitchFamily="34" charset="0"/>
                <a:cs typeface="Arial" pitchFamily="34" charset="0"/>
              </a:rPr>
              <a:t>De la Política de Cuadros, designación y sustitución del </a:t>
            </a:r>
            <a:r>
              <a:rPr lang="es-ES" sz="2400" b="1" dirty="0" smtClean="0">
                <a:solidFill>
                  <a:schemeClr val="bg1"/>
                </a:solidFill>
                <a:latin typeface="Arial" pitchFamily="34" charset="0"/>
                <a:cs typeface="Arial" pitchFamily="34" charset="0"/>
              </a:rPr>
              <a:t>personal dirigente </a:t>
            </a:r>
            <a:r>
              <a:rPr lang="es-ES" sz="2400" b="1" dirty="0">
                <a:solidFill>
                  <a:schemeClr val="bg1"/>
                </a:solidFill>
                <a:latin typeface="Arial" pitchFamily="34" charset="0"/>
                <a:cs typeface="Arial" pitchFamily="34" charset="0"/>
              </a:rPr>
              <a:t>y demás trabajadores del </a:t>
            </a:r>
            <a:r>
              <a:rPr lang="es-ES" sz="2400" b="1" dirty="0" smtClean="0">
                <a:solidFill>
                  <a:schemeClr val="bg1"/>
                </a:solidFill>
                <a:latin typeface="Arial" pitchFamily="34" charset="0"/>
                <a:cs typeface="Arial" pitchFamily="34" charset="0"/>
              </a:rPr>
              <a:t>hospital</a:t>
            </a:r>
          </a:p>
          <a:p>
            <a:pPr algn="l" eaLnBrk="1" hangingPunct="1">
              <a:lnSpc>
                <a:spcPct val="80000"/>
              </a:lnSpc>
              <a:buFont typeface="Wingdings" pitchFamily="2" charset="2"/>
              <a:buChar char="§"/>
              <a:defRPr/>
            </a:pPr>
            <a:r>
              <a:rPr lang="es-ES" sz="2400" b="1" dirty="0">
                <a:solidFill>
                  <a:schemeClr val="bg1"/>
                </a:solidFill>
                <a:latin typeface="Arial" pitchFamily="34" charset="0"/>
                <a:cs typeface="Arial" pitchFamily="34" charset="0"/>
              </a:rPr>
              <a:t>De las atribuciones y funciones de los dirigentes y </a:t>
            </a:r>
            <a:r>
              <a:rPr lang="es-ES" sz="2400" b="1" dirty="0" smtClean="0">
                <a:solidFill>
                  <a:schemeClr val="bg1"/>
                </a:solidFill>
                <a:latin typeface="Arial" pitchFamily="34" charset="0"/>
                <a:cs typeface="Arial" pitchFamily="34" charset="0"/>
              </a:rPr>
              <a:t>demás trabajadores</a:t>
            </a:r>
          </a:p>
          <a:p>
            <a:pPr algn="l" eaLnBrk="1" hangingPunct="1">
              <a:lnSpc>
                <a:spcPct val="80000"/>
              </a:lnSpc>
              <a:buFont typeface="Wingdings" pitchFamily="2" charset="2"/>
              <a:buChar char="§"/>
              <a:defRPr/>
            </a:pPr>
            <a:r>
              <a:rPr lang="es-ES" sz="2400" b="1" dirty="0">
                <a:solidFill>
                  <a:schemeClr val="bg1"/>
                </a:solidFill>
                <a:latin typeface="Arial" pitchFamily="34" charset="0"/>
                <a:cs typeface="Arial" pitchFamily="34" charset="0"/>
              </a:rPr>
              <a:t>De la Ética </a:t>
            </a:r>
            <a:r>
              <a:rPr lang="es-ES" sz="2400" b="1" dirty="0" smtClean="0">
                <a:solidFill>
                  <a:schemeClr val="bg1"/>
                </a:solidFill>
                <a:latin typeface="Arial" pitchFamily="34" charset="0"/>
                <a:cs typeface="Arial" pitchFamily="34" charset="0"/>
              </a:rPr>
              <a:t>Médica</a:t>
            </a:r>
          </a:p>
          <a:p>
            <a:pPr algn="l" eaLnBrk="1" hangingPunct="1">
              <a:lnSpc>
                <a:spcPct val="80000"/>
              </a:lnSpc>
              <a:buFont typeface="Wingdings" pitchFamily="2" charset="2"/>
              <a:buChar char="§"/>
              <a:defRPr/>
            </a:pPr>
            <a:r>
              <a:rPr lang="es-ES" sz="2400" b="1" dirty="0">
                <a:solidFill>
                  <a:schemeClr val="bg1"/>
                </a:solidFill>
                <a:latin typeface="Arial" pitchFamily="34" charset="0"/>
                <a:cs typeface="Arial" pitchFamily="34" charset="0"/>
              </a:rPr>
              <a:t>De la Integración del Sistema Nacional de </a:t>
            </a:r>
            <a:r>
              <a:rPr lang="es-ES" sz="2400" b="1" dirty="0" smtClean="0">
                <a:solidFill>
                  <a:schemeClr val="bg1"/>
                </a:solidFill>
                <a:latin typeface="Arial" pitchFamily="34" charset="0"/>
                <a:cs typeface="Arial" pitchFamily="34" charset="0"/>
              </a:rPr>
              <a:t>Salud</a:t>
            </a:r>
          </a:p>
          <a:p>
            <a:pPr algn="l" eaLnBrk="1" hangingPunct="1">
              <a:lnSpc>
                <a:spcPct val="80000"/>
              </a:lnSpc>
              <a:buFont typeface="Wingdings" pitchFamily="2" charset="2"/>
              <a:buChar char="§"/>
              <a:defRPr/>
            </a:pPr>
            <a:r>
              <a:rPr lang="es-ES" sz="2400" b="1" dirty="0">
                <a:solidFill>
                  <a:schemeClr val="bg1"/>
                </a:solidFill>
                <a:latin typeface="Arial" pitchFamily="34" charset="0"/>
                <a:cs typeface="Arial" pitchFamily="34" charset="0"/>
              </a:rPr>
              <a:t>De las Atenciones Urgentes y </a:t>
            </a:r>
            <a:r>
              <a:rPr lang="es-ES" sz="2400" b="1" dirty="0" smtClean="0">
                <a:solidFill>
                  <a:schemeClr val="bg1"/>
                </a:solidFill>
                <a:latin typeface="Arial" pitchFamily="34" charset="0"/>
                <a:cs typeface="Arial" pitchFamily="34" charset="0"/>
              </a:rPr>
              <a:t>Continuada</a:t>
            </a:r>
          </a:p>
          <a:p>
            <a:pPr algn="l" eaLnBrk="1" hangingPunct="1">
              <a:lnSpc>
                <a:spcPct val="80000"/>
              </a:lnSpc>
              <a:buFont typeface="Wingdings" pitchFamily="2" charset="2"/>
              <a:buChar char="§"/>
              <a:defRPr/>
            </a:pPr>
            <a:r>
              <a:rPr lang="es-ES" sz="2400" b="1" dirty="0">
                <a:solidFill>
                  <a:schemeClr val="bg1"/>
                </a:solidFill>
                <a:latin typeface="Arial" pitchFamily="34" charset="0"/>
                <a:cs typeface="Arial" pitchFamily="34" charset="0"/>
              </a:rPr>
              <a:t>De la Organización de los Medios </a:t>
            </a:r>
            <a:r>
              <a:rPr lang="es-ES" sz="2400" b="1" dirty="0" smtClean="0">
                <a:solidFill>
                  <a:schemeClr val="bg1"/>
                </a:solidFill>
                <a:latin typeface="Arial" pitchFamily="34" charset="0"/>
                <a:cs typeface="Arial" pitchFamily="34" charset="0"/>
              </a:rPr>
              <a:t>Diagnósticos</a:t>
            </a:r>
          </a:p>
          <a:p>
            <a:pPr algn="l" eaLnBrk="1" hangingPunct="1">
              <a:lnSpc>
                <a:spcPct val="80000"/>
              </a:lnSpc>
              <a:buFont typeface="Wingdings" pitchFamily="2" charset="2"/>
              <a:buChar char="§"/>
              <a:defRPr/>
            </a:pPr>
            <a:r>
              <a:rPr lang="es-ES" sz="2400" b="1" dirty="0">
                <a:solidFill>
                  <a:schemeClr val="bg1"/>
                </a:solidFill>
                <a:latin typeface="Arial" pitchFamily="34" charset="0"/>
                <a:cs typeface="Arial" pitchFamily="34" charset="0"/>
              </a:rPr>
              <a:t>Del Pase de Visita </a:t>
            </a:r>
            <a:r>
              <a:rPr lang="es-ES" sz="2400" b="1" dirty="0" smtClean="0">
                <a:solidFill>
                  <a:schemeClr val="bg1"/>
                </a:solidFill>
                <a:latin typeface="Arial" pitchFamily="34" charset="0"/>
                <a:cs typeface="Arial" pitchFamily="34" charset="0"/>
              </a:rPr>
              <a:t>Médico</a:t>
            </a:r>
          </a:p>
          <a:p>
            <a:pPr algn="l" eaLnBrk="1" hangingPunct="1">
              <a:lnSpc>
                <a:spcPct val="80000"/>
              </a:lnSpc>
              <a:buFont typeface="Wingdings" pitchFamily="2" charset="2"/>
              <a:buChar char="§"/>
              <a:defRPr/>
            </a:pPr>
            <a:r>
              <a:rPr lang="es-ES" sz="2400" b="1" dirty="0">
                <a:solidFill>
                  <a:schemeClr val="bg1"/>
                </a:solidFill>
                <a:latin typeface="Arial" pitchFamily="34" charset="0"/>
                <a:cs typeface="Arial" pitchFamily="34" charset="0"/>
              </a:rPr>
              <a:t>De la Historia </a:t>
            </a:r>
            <a:r>
              <a:rPr lang="es-ES" sz="2400" b="1" dirty="0" smtClean="0">
                <a:solidFill>
                  <a:schemeClr val="bg1"/>
                </a:solidFill>
                <a:latin typeface="Arial" pitchFamily="34" charset="0"/>
                <a:cs typeface="Arial" pitchFamily="34" charset="0"/>
              </a:rPr>
              <a:t>Clínica</a:t>
            </a:r>
          </a:p>
          <a:p>
            <a:pPr algn="l" eaLnBrk="1" hangingPunct="1">
              <a:lnSpc>
                <a:spcPct val="80000"/>
              </a:lnSpc>
              <a:buFont typeface="Wingdings" pitchFamily="2" charset="2"/>
              <a:buChar char="§"/>
              <a:defRPr/>
            </a:pPr>
            <a:r>
              <a:rPr lang="es-ES" sz="2400" b="1" dirty="0">
                <a:solidFill>
                  <a:schemeClr val="bg1"/>
                </a:solidFill>
                <a:latin typeface="Arial" pitchFamily="34" charset="0"/>
                <a:cs typeface="Arial" pitchFamily="34" charset="0"/>
              </a:rPr>
              <a:t>Del Cuadro Básico de </a:t>
            </a:r>
            <a:r>
              <a:rPr lang="es-ES" sz="2400" b="1" dirty="0" smtClean="0">
                <a:solidFill>
                  <a:schemeClr val="bg1"/>
                </a:solidFill>
                <a:latin typeface="Arial" pitchFamily="34" charset="0"/>
                <a:cs typeface="Arial" pitchFamily="34" charset="0"/>
              </a:rPr>
              <a:t>Medicamentos</a:t>
            </a:r>
          </a:p>
          <a:p>
            <a:pPr algn="l" eaLnBrk="1" hangingPunct="1">
              <a:lnSpc>
                <a:spcPct val="80000"/>
              </a:lnSpc>
              <a:buFont typeface="Wingdings" pitchFamily="2" charset="2"/>
              <a:buChar char="§"/>
              <a:defRPr/>
            </a:pPr>
            <a:r>
              <a:rPr lang="es-ES" sz="2400" b="1" dirty="0">
                <a:solidFill>
                  <a:schemeClr val="bg1"/>
                </a:solidFill>
                <a:latin typeface="Arial" pitchFamily="34" charset="0"/>
                <a:cs typeface="Arial" pitchFamily="34" charset="0"/>
              </a:rPr>
              <a:t>De la Información a pacientes y familiares</a:t>
            </a:r>
          </a:p>
          <a:p>
            <a:pPr algn="l" eaLnBrk="1" hangingPunct="1">
              <a:lnSpc>
                <a:spcPct val="80000"/>
              </a:lnSpc>
              <a:buFont typeface="Wingdings" pitchFamily="2" charset="2"/>
              <a:buChar char="§"/>
              <a:defRPr/>
            </a:pPr>
            <a:endParaRPr lang="es-ES" sz="2400" b="1" dirty="0">
              <a:solidFill>
                <a:schemeClr val="bg1"/>
              </a:solidFill>
              <a:latin typeface="Arial" pitchFamily="34" charset="0"/>
              <a:cs typeface="Arial" pitchFamily="34" charset="0"/>
            </a:endParaRPr>
          </a:p>
          <a:p>
            <a:pPr algn="l" eaLnBrk="1" hangingPunct="1">
              <a:lnSpc>
                <a:spcPct val="80000"/>
              </a:lnSpc>
              <a:buFont typeface="Wingdings" pitchFamily="2" charset="2"/>
              <a:buChar char="§"/>
              <a:defRPr/>
            </a:pPr>
            <a:endParaRPr lang="es-ES" sz="2400" b="1" dirty="0" smtClean="0">
              <a:latin typeface="Arial" pitchFamily="34" charset="0"/>
              <a:cs typeface="Arial" pitchFamily="34" charset="0"/>
            </a:endParaRPr>
          </a:p>
          <a:p>
            <a:pPr algn="l" eaLnBrk="1" hangingPunct="1">
              <a:lnSpc>
                <a:spcPct val="80000"/>
              </a:lnSpc>
              <a:buFont typeface="Arial" charset="0"/>
              <a:buNone/>
              <a:defRPr/>
            </a:pPr>
            <a:endParaRPr lang="es-ES" sz="2000" dirty="0" smtClean="0">
              <a:latin typeface="Arial" pitchFamily="34" charset="0"/>
              <a:cs typeface="Arial" pitchFamily="34" charset="0"/>
            </a:endParaRPr>
          </a:p>
          <a:p>
            <a:pPr algn="l" eaLnBrk="1" hangingPunct="1">
              <a:lnSpc>
                <a:spcPct val="80000"/>
              </a:lnSpc>
              <a:buFont typeface="Arial" charset="0"/>
              <a:buNone/>
              <a:defRPr/>
            </a:pPr>
            <a:endParaRPr lang="es-ES" sz="1800" b="1" dirty="0" smtClean="0">
              <a:latin typeface="Arial" pitchFamily="34" charset="0"/>
              <a:cs typeface="Arial" pitchFamily="34" charset="0"/>
            </a:endParaRPr>
          </a:p>
          <a:p>
            <a:pPr algn="l" eaLnBrk="1" hangingPunct="1">
              <a:lnSpc>
                <a:spcPct val="80000"/>
              </a:lnSpc>
              <a:buFont typeface="Arial" charset="0"/>
              <a:buNone/>
              <a:defRPr/>
            </a:pPr>
            <a:endParaRPr lang="es-ES" sz="1600" dirty="0" smtClean="0">
              <a:latin typeface="Arial" pitchFamily="34" charset="0"/>
              <a:cs typeface="Arial" pitchFamily="34" charset="0"/>
            </a:endParaRPr>
          </a:p>
          <a:p>
            <a:pPr algn="l" eaLnBrk="1" hangingPunct="1">
              <a:lnSpc>
                <a:spcPct val="80000"/>
              </a:lnSpc>
              <a:buFont typeface="Arial" charset="0"/>
              <a:buNone/>
              <a:defRPr/>
            </a:pPr>
            <a:endParaRPr lang="es-ES" sz="2000" dirty="0" smtClean="0">
              <a:latin typeface="Arial" pitchFamily="34" charset="0"/>
              <a:cs typeface="Arial" pitchFamily="34" charset="0"/>
            </a:endParaRPr>
          </a:p>
          <a:p>
            <a:pPr algn="l" eaLnBrk="1" hangingPunct="1">
              <a:lnSpc>
                <a:spcPct val="80000"/>
              </a:lnSpc>
              <a:buFont typeface="Arial" charset="0"/>
              <a:buNone/>
              <a:defRPr/>
            </a:pPr>
            <a:endParaRPr lang="es-ES" sz="2000" dirty="0" smtClean="0">
              <a:latin typeface="Arial" pitchFamily="34" charset="0"/>
              <a:cs typeface="Arial" pitchFamily="34" charset="0"/>
            </a:endParaRPr>
          </a:p>
          <a:p>
            <a:pPr algn="l" eaLnBrk="1" hangingPunct="1">
              <a:lnSpc>
                <a:spcPct val="80000"/>
              </a:lnSpc>
              <a:buFont typeface="Arial" charset="0"/>
              <a:buNone/>
              <a:defRPr/>
            </a:pPr>
            <a:endParaRPr lang="es-ES" sz="2000" dirty="0" smtClean="0">
              <a:latin typeface="Arial" pitchFamily="34" charset="0"/>
              <a:cs typeface="Arial" pitchFamily="34" charset="0"/>
            </a:endParaRPr>
          </a:p>
          <a:p>
            <a:pPr algn="l" eaLnBrk="1" hangingPunct="1">
              <a:lnSpc>
                <a:spcPct val="80000"/>
              </a:lnSpc>
              <a:buFont typeface="Arial" charset="0"/>
              <a:buNone/>
              <a:defRPr/>
            </a:pPr>
            <a:endParaRPr lang="es-ES" sz="2000" dirty="0" smtClean="0">
              <a:latin typeface="Arial" pitchFamily="34" charset="0"/>
              <a:cs typeface="Arial" pitchFamily="34" charset="0"/>
            </a:endParaRPr>
          </a:p>
          <a:p>
            <a:pPr algn="l" eaLnBrk="1" hangingPunct="1">
              <a:lnSpc>
                <a:spcPct val="80000"/>
              </a:lnSpc>
              <a:buFont typeface="Arial" charset="0"/>
              <a:buNone/>
              <a:defRPr/>
            </a:pPr>
            <a:endParaRPr lang="es-ES" sz="2000" dirty="0" smtClean="0">
              <a:latin typeface="Arial" pitchFamily="34" charset="0"/>
              <a:cs typeface="Arial" pitchFamily="34" charset="0"/>
            </a:endParaRPr>
          </a:p>
          <a:p>
            <a:pPr algn="l" eaLnBrk="1" hangingPunct="1">
              <a:lnSpc>
                <a:spcPct val="80000"/>
              </a:lnSpc>
              <a:buFont typeface="Arial" charset="0"/>
              <a:buNone/>
              <a:defRPr/>
            </a:pPr>
            <a:endParaRPr lang="es-ES" sz="2000" dirty="0" smtClean="0">
              <a:latin typeface="Arial" pitchFamily="34" charset="0"/>
              <a:cs typeface="Arial" pitchFamily="34" charset="0"/>
            </a:endParaRPr>
          </a:p>
          <a:p>
            <a:pPr algn="l" eaLnBrk="1" hangingPunct="1">
              <a:lnSpc>
                <a:spcPct val="80000"/>
              </a:lnSpc>
              <a:buFont typeface="Arial" charset="0"/>
              <a:buNone/>
              <a:defRPr/>
            </a:pPr>
            <a:endParaRPr lang="es-ES" sz="2000" b="1" dirty="0" smtClean="0">
              <a:latin typeface="Arial" pitchFamily="34" charset="0"/>
              <a:cs typeface="Arial" pitchFamily="34" charset="0"/>
            </a:endParaRPr>
          </a:p>
          <a:p>
            <a:pPr algn="l" eaLnBrk="1" hangingPunct="1">
              <a:lnSpc>
                <a:spcPct val="80000"/>
              </a:lnSpc>
              <a:buFont typeface="Arial" charset="0"/>
              <a:buNone/>
              <a:defRPr/>
            </a:pPr>
            <a:endParaRPr lang="es-ES" sz="2000" dirty="0" smtClean="0">
              <a:latin typeface="Arial" pitchFamily="34" charset="0"/>
              <a:cs typeface="Arial" pitchFamily="34" charset="0"/>
            </a:endParaRPr>
          </a:p>
          <a:p>
            <a:pPr algn="l" eaLnBrk="1" hangingPunct="1">
              <a:lnSpc>
                <a:spcPct val="80000"/>
              </a:lnSpc>
              <a:buFont typeface="Arial" charset="0"/>
              <a:buNone/>
              <a:defRPr/>
            </a:pPr>
            <a:endParaRPr lang="es-ES" sz="14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2 Rectángulo"/>
          <p:cNvSpPr>
            <a:spLocks noChangeArrowheads="1"/>
          </p:cNvSpPr>
          <p:nvPr/>
        </p:nvSpPr>
        <p:spPr bwMode="auto">
          <a:xfrm>
            <a:off x="395288" y="260350"/>
            <a:ext cx="8497887" cy="637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buFont typeface="Wingdings" panose="05000000000000000000" pitchFamily="2" charset="2"/>
              <a:buChar char="§"/>
            </a:pPr>
            <a:r>
              <a:rPr lang="es-ES" altLang="es-ES" sz="2400" b="1">
                <a:solidFill>
                  <a:schemeClr val="bg1"/>
                </a:solidFill>
                <a:latin typeface="Arial" panose="020B0604020202020204" pitchFamily="34" charset="0"/>
                <a:cs typeface="Arial" panose="020B0604020202020204" pitchFamily="34" charset="0"/>
              </a:rPr>
              <a:t>Del Ingreso y el Egreso</a:t>
            </a:r>
          </a:p>
          <a:p>
            <a:pPr eaLnBrk="1" hangingPunct="1">
              <a:buFont typeface="Wingdings" panose="05000000000000000000" pitchFamily="2" charset="2"/>
              <a:buChar char="§"/>
            </a:pPr>
            <a:r>
              <a:rPr lang="es-ES" altLang="es-ES" sz="2400" b="1">
                <a:solidFill>
                  <a:schemeClr val="bg1"/>
                </a:solidFill>
                <a:latin typeface="Arial" panose="020B0604020202020204" pitchFamily="34" charset="0"/>
                <a:cs typeface="Arial" panose="020B0604020202020204" pitchFamily="34" charset="0"/>
              </a:rPr>
              <a:t>De la Consulta Externa</a:t>
            </a:r>
          </a:p>
          <a:p>
            <a:pPr eaLnBrk="1" hangingPunct="1">
              <a:buFont typeface="Wingdings" panose="05000000000000000000" pitchFamily="2" charset="2"/>
              <a:buChar char="§"/>
            </a:pPr>
            <a:r>
              <a:rPr lang="es-ES" altLang="es-ES" sz="2400" b="1">
                <a:solidFill>
                  <a:schemeClr val="bg1"/>
                </a:solidFill>
                <a:latin typeface="Arial" panose="020B0604020202020204" pitchFamily="34" charset="0"/>
                <a:cs typeface="Arial" panose="020B0604020202020204" pitchFamily="34" charset="0"/>
              </a:rPr>
              <a:t>De la Visita al hospital</a:t>
            </a:r>
          </a:p>
          <a:p>
            <a:pPr eaLnBrk="1" hangingPunct="1">
              <a:buFont typeface="Wingdings" panose="05000000000000000000" pitchFamily="2" charset="2"/>
              <a:buChar char="§"/>
            </a:pPr>
            <a:r>
              <a:rPr lang="es-ES" altLang="es-ES" sz="2400" b="1">
                <a:solidFill>
                  <a:schemeClr val="bg1"/>
                </a:solidFill>
                <a:latin typeface="Arial" panose="020B0604020202020204" pitchFamily="34" charset="0"/>
                <a:cs typeface="Arial" panose="020B0604020202020204" pitchFamily="34" charset="0"/>
              </a:rPr>
              <a:t>De los Derechos y Deberes de los ingresados y acompañantes</a:t>
            </a:r>
          </a:p>
          <a:p>
            <a:pPr eaLnBrk="1" hangingPunct="1">
              <a:buFont typeface="Wingdings" panose="05000000000000000000" pitchFamily="2" charset="2"/>
              <a:buChar char="§"/>
            </a:pPr>
            <a:r>
              <a:rPr lang="es-ES" altLang="es-ES" sz="2400" b="1">
                <a:solidFill>
                  <a:schemeClr val="bg1"/>
                </a:solidFill>
                <a:latin typeface="Arial" panose="020B0604020202020204" pitchFamily="34" charset="0"/>
                <a:cs typeface="Arial" panose="020B0604020202020204" pitchFamily="34" charset="0"/>
              </a:rPr>
              <a:t>De la Biblioteca</a:t>
            </a:r>
          </a:p>
          <a:p>
            <a:pPr eaLnBrk="1" hangingPunct="1">
              <a:buFont typeface="Wingdings" panose="05000000000000000000" pitchFamily="2" charset="2"/>
              <a:buChar char="§"/>
            </a:pPr>
            <a:r>
              <a:rPr lang="es-ES" altLang="es-ES" sz="2400" b="1">
                <a:solidFill>
                  <a:schemeClr val="bg1"/>
                </a:solidFill>
                <a:latin typeface="Arial" panose="020B0604020202020204" pitchFamily="34" charset="0"/>
                <a:cs typeface="Arial" panose="020B0604020202020204" pitchFamily="34" charset="0"/>
              </a:rPr>
              <a:t>Del Servicio de Atención Médica Internacional</a:t>
            </a:r>
          </a:p>
          <a:p>
            <a:pPr eaLnBrk="1" hangingPunct="1">
              <a:buFont typeface="Wingdings" panose="05000000000000000000" pitchFamily="2" charset="2"/>
              <a:buChar char="§"/>
            </a:pPr>
            <a:r>
              <a:rPr lang="es-ES" altLang="es-ES" sz="2400" b="1">
                <a:solidFill>
                  <a:schemeClr val="bg1"/>
                </a:solidFill>
                <a:latin typeface="Arial" panose="020B0604020202020204" pitchFamily="34" charset="0"/>
                <a:cs typeface="Arial" panose="020B0604020202020204" pitchFamily="34" charset="0"/>
              </a:rPr>
              <a:t>De la Donación y Trasplante de Órganos, Tejidos y Células</a:t>
            </a:r>
          </a:p>
          <a:p>
            <a:pPr eaLnBrk="1" hangingPunct="1">
              <a:buFont typeface="Wingdings" panose="05000000000000000000" pitchFamily="2" charset="2"/>
              <a:buChar char="§"/>
            </a:pPr>
            <a:r>
              <a:rPr lang="es-ES" altLang="es-ES" sz="2400" b="1">
                <a:solidFill>
                  <a:schemeClr val="bg1"/>
                </a:solidFill>
                <a:latin typeface="Arial" panose="020B0604020202020204" pitchFamily="34" charset="0"/>
                <a:cs typeface="Arial" panose="020B0604020202020204" pitchFamily="34" charset="0"/>
              </a:rPr>
              <a:t>De la Informática</a:t>
            </a:r>
          </a:p>
          <a:p>
            <a:pPr eaLnBrk="1" hangingPunct="1">
              <a:buFont typeface="Wingdings" panose="05000000000000000000" pitchFamily="2" charset="2"/>
              <a:buChar char="§"/>
            </a:pPr>
            <a:r>
              <a:rPr lang="es-ES" altLang="es-ES" sz="2400" b="1">
                <a:solidFill>
                  <a:schemeClr val="bg1"/>
                </a:solidFill>
                <a:latin typeface="Arial" panose="020B0604020202020204" pitchFamily="34" charset="0"/>
                <a:cs typeface="Arial" panose="020B0604020202020204" pitchFamily="34" charset="0"/>
              </a:rPr>
              <a:t>De la Epidemiología Hospitalaria</a:t>
            </a:r>
          </a:p>
          <a:p>
            <a:pPr eaLnBrk="1" hangingPunct="1">
              <a:buFont typeface="Wingdings" panose="05000000000000000000" pitchFamily="2" charset="2"/>
              <a:buChar char="§"/>
            </a:pPr>
            <a:r>
              <a:rPr lang="es-ES" altLang="es-ES" sz="2400" b="1">
                <a:solidFill>
                  <a:schemeClr val="bg1"/>
                </a:solidFill>
                <a:latin typeface="Arial" panose="020B0604020202020204" pitchFamily="34" charset="0"/>
                <a:cs typeface="Arial" panose="020B0604020202020204" pitchFamily="34" charset="0"/>
              </a:rPr>
              <a:t>De las Actuaciones Médico Legales</a:t>
            </a:r>
          </a:p>
          <a:p>
            <a:pPr eaLnBrk="1" hangingPunct="1">
              <a:buFont typeface="Wingdings" panose="05000000000000000000" pitchFamily="2" charset="2"/>
              <a:buChar char="§"/>
            </a:pPr>
            <a:r>
              <a:rPr lang="es-ES" altLang="es-ES" sz="2400" b="1">
                <a:solidFill>
                  <a:schemeClr val="bg1"/>
                </a:solidFill>
                <a:latin typeface="Arial" panose="020B0604020202020204" pitchFamily="34" charset="0"/>
                <a:cs typeface="Arial" panose="020B0604020202020204" pitchFamily="34" charset="0"/>
              </a:rPr>
              <a:t>De la Auditoria Médica</a:t>
            </a:r>
          </a:p>
          <a:p>
            <a:pPr eaLnBrk="1" hangingPunct="1">
              <a:buFont typeface="Wingdings" panose="05000000000000000000" pitchFamily="2" charset="2"/>
              <a:buChar char="§"/>
            </a:pPr>
            <a:r>
              <a:rPr lang="es-ES" altLang="es-ES" sz="2400" b="1">
                <a:solidFill>
                  <a:schemeClr val="bg1"/>
                </a:solidFill>
                <a:latin typeface="Arial" panose="020B0604020202020204" pitchFamily="34" charset="0"/>
                <a:cs typeface="Arial" panose="020B0604020202020204" pitchFamily="34" charset="0"/>
              </a:rPr>
              <a:t>De las Situaciones de Desastres y la Guerra</a:t>
            </a:r>
          </a:p>
          <a:p>
            <a:pPr eaLnBrk="1" hangingPunct="1">
              <a:buFont typeface="Wingdings" panose="05000000000000000000" pitchFamily="2" charset="2"/>
              <a:buChar char="§"/>
            </a:pPr>
            <a:r>
              <a:rPr lang="es-ES" altLang="es-ES" sz="2400" b="1">
                <a:solidFill>
                  <a:schemeClr val="bg1"/>
                </a:solidFill>
                <a:latin typeface="Arial" panose="020B0604020202020204" pitchFamily="34" charset="0"/>
                <a:cs typeface="Arial" panose="020B0604020202020204" pitchFamily="34" charset="0"/>
              </a:rPr>
              <a:t>De la Seguridad y la Protección Física</a:t>
            </a:r>
          </a:p>
          <a:p>
            <a:pPr eaLnBrk="1" hangingPunct="1">
              <a:buFont typeface="Wingdings" panose="05000000000000000000" pitchFamily="2" charset="2"/>
              <a:buChar char="§"/>
            </a:pPr>
            <a:r>
              <a:rPr lang="es-ES" altLang="es-ES" sz="2400" b="1">
                <a:solidFill>
                  <a:schemeClr val="bg1"/>
                </a:solidFill>
                <a:latin typeface="Arial" panose="020B0604020202020204" pitchFamily="34" charset="0"/>
                <a:cs typeface="Arial" panose="020B0604020202020204" pitchFamily="34" charset="0"/>
              </a:rPr>
              <a:t>De la Tecnología Hospitalaria</a:t>
            </a:r>
          </a:p>
          <a:p>
            <a:pPr eaLnBrk="1" hangingPunct="1">
              <a:buFont typeface="Wingdings" panose="05000000000000000000" pitchFamily="2" charset="2"/>
              <a:buChar char="§"/>
            </a:pPr>
            <a:r>
              <a:rPr lang="es-ES" altLang="es-ES" sz="2400" b="1">
                <a:solidFill>
                  <a:schemeClr val="bg1"/>
                </a:solidFill>
                <a:latin typeface="Arial" panose="020B0604020202020204" pitchFamily="34" charset="0"/>
                <a:cs typeface="Arial" panose="020B0604020202020204" pitchFamily="34" charset="0"/>
              </a:rPr>
              <a:t>De las Sanciones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CuadroTexto"/>
          <p:cNvSpPr txBox="1">
            <a:spLocks noChangeArrowheads="1"/>
          </p:cNvSpPr>
          <p:nvPr/>
        </p:nvSpPr>
        <p:spPr bwMode="auto">
          <a:xfrm>
            <a:off x="250825" y="44450"/>
            <a:ext cx="84978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s-ES_tradnl" altLang="es-ES" b="1">
                <a:solidFill>
                  <a:srgbClr val="FFFF00"/>
                </a:solidFill>
                <a:latin typeface="Arial" panose="020B0604020202020204" pitchFamily="34" charset="0"/>
                <a:cs typeface="Arial" panose="020B0604020202020204" pitchFamily="34" charset="0"/>
              </a:rPr>
              <a:t>Del capítulo IV  en la sección III “</a:t>
            </a:r>
            <a:r>
              <a:rPr lang="es-ES" altLang="es-ES" b="1">
                <a:solidFill>
                  <a:srgbClr val="FFFF00"/>
                </a:solidFill>
                <a:latin typeface="Arial" panose="020B0604020202020204" pitchFamily="34" charset="0"/>
                <a:cs typeface="Arial" panose="020B0604020202020204" pitchFamily="34" charset="0"/>
              </a:rPr>
              <a:t>Del Sistema de Gestión de Calidad Hospitalaria, en los artículos del 29 al 38 se hace referencia a todo lo reglamentado para el trabajo de la calidad en los hospitales, se muestra el artículo siguiente:</a:t>
            </a:r>
          </a:p>
        </p:txBody>
      </p:sp>
      <p:sp>
        <p:nvSpPr>
          <p:cNvPr id="28675" name="1 Rectángulo"/>
          <p:cNvSpPr>
            <a:spLocks noChangeArrowheads="1"/>
          </p:cNvSpPr>
          <p:nvPr/>
        </p:nvSpPr>
        <p:spPr bwMode="auto">
          <a:xfrm>
            <a:off x="0" y="1217613"/>
            <a:ext cx="9090025"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s-ES" altLang="es-ES">
                <a:solidFill>
                  <a:srgbClr val="FFFFFF"/>
                </a:solidFill>
                <a:latin typeface="Arial" panose="020B0604020202020204" pitchFamily="34" charset="0"/>
                <a:cs typeface="Arial" panose="020B0604020202020204" pitchFamily="34" charset="0"/>
              </a:rPr>
              <a:t>ARTICULO 31: El Jefe de la Unidad Organizativa de Calidad es miembro del Consejo de Dirección de la institución y tiene el encargo de atender los Comités de Evaluación de la Calidad. Sus funciones son las siguientes:</a:t>
            </a:r>
          </a:p>
          <a:p>
            <a:pPr eaLnBrk="1" hangingPunct="1"/>
            <a:r>
              <a:rPr lang="es-ES" altLang="es-ES">
                <a:solidFill>
                  <a:srgbClr val="FFFFFF"/>
                </a:solidFill>
                <a:latin typeface="Arial" panose="020B0604020202020204" pitchFamily="34" charset="0"/>
                <a:cs typeface="Arial" panose="020B0604020202020204" pitchFamily="34" charset="0"/>
              </a:rPr>
              <a:t>a) Adecuar, implementar y desarrollar el Programa de Gestión de la Calidad Hospitalaria.</a:t>
            </a:r>
          </a:p>
          <a:p>
            <a:pPr eaLnBrk="1" hangingPunct="1"/>
            <a:r>
              <a:rPr lang="es-ES" altLang="es-ES">
                <a:solidFill>
                  <a:srgbClr val="FFFFFF"/>
                </a:solidFill>
                <a:latin typeface="Arial" panose="020B0604020202020204" pitchFamily="34" charset="0"/>
                <a:cs typeface="Arial" panose="020B0604020202020204" pitchFamily="34" charset="0"/>
              </a:rPr>
              <a:t>b) Capacitar los directivos, miembros de los Comités y de los Círculos de Calidad, y al resto de los trabajadores.</a:t>
            </a:r>
          </a:p>
          <a:p>
            <a:pPr eaLnBrk="1" hangingPunct="1"/>
            <a:r>
              <a:rPr lang="es-ES" altLang="es-ES">
                <a:solidFill>
                  <a:srgbClr val="FFFFFF"/>
                </a:solidFill>
                <a:latin typeface="Arial" panose="020B0604020202020204" pitchFamily="34" charset="0"/>
                <a:cs typeface="Arial" panose="020B0604020202020204" pitchFamily="34" charset="0"/>
              </a:rPr>
              <a:t>c) Fomentar la cultura de la calidad en los trabajadores.</a:t>
            </a:r>
          </a:p>
          <a:p>
            <a:pPr eaLnBrk="1" hangingPunct="1"/>
            <a:r>
              <a:rPr lang="es-ES" altLang="es-ES">
                <a:solidFill>
                  <a:srgbClr val="FFFFFF"/>
                </a:solidFill>
                <a:latin typeface="Arial" panose="020B0604020202020204" pitchFamily="34" charset="0"/>
                <a:cs typeface="Arial" panose="020B0604020202020204" pitchFamily="34" charset="0"/>
              </a:rPr>
              <a:t>d) Favorecer el desarrollo de los Círculos de Calidad incorporando para su análisis la información de sus actividades y resultados.</a:t>
            </a:r>
          </a:p>
          <a:p>
            <a:pPr eaLnBrk="1" hangingPunct="1"/>
            <a:r>
              <a:rPr lang="es-ES" altLang="es-ES">
                <a:solidFill>
                  <a:srgbClr val="FFFFFF"/>
                </a:solidFill>
                <a:latin typeface="Arial" panose="020B0604020202020204" pitchFamily="34" charset="0"/>
                <a:cs typeface="Arial" panose="020B0604020202020204" pitchFamily="34" charset="0"/>
              </a:rPr>
              <a:t>e) Planificar supervisiones que aseguren el control y monitoreo a los diferentes Comités, Círculos y unidades organizativas que permitan apreciar el desarrollo del programa.</a:t>
            </a:r>
          </a:p>
          <a:p>
            <a:pPr eaLnBrk="1" hangingPunct="1"/>
            <a:r>
              <a:rPr lang="es-ES" altLang="es-ES">
                <a:solidFill>
                  <a:srgbClr val="FFFFFF"/>
                </a:solidFill>
                <a:latin typeface="Arial" panose="020B0604020202020204" pitchFamily="34" charset="0"/>
                <a:cs typeface="Arial" panose="020B0604020202020204" pitchFamily="34" charset="0"/>
              </a:rPr>
              <a:t>f) Diseñar el desarrollo de investigaciones relacionadas con la Calidad Hospitalaria en función de los problemas identificados.</a:t>
            </a:r>
          </a:p>
          <a:p>
            <a:pPr eaLnBrk="1" hangingPunct="1"/>
            <a:r>
              <a:rPr lang="es-ES" altLang="es-ES">
                <a:solidFill>
                  <a:srgbClr val="FFFFFF"/>
                </a:solidFill>
                <a:latin typeface="Arial" panose="020B0604020202020204" pitchFamily="34" charset="0"/>
                <a:cs typeface="Arial" panose="020B0604020202020204" pitchFamily="34" charset="0"/>
              </a:rPr>
              <a:t>g) Realizar el análisis mensual de la Gestión de la Calidad en unión de los presidentes de los comités asesores, círculos de calidad y los invitados que se consideren necesarios. Los resultados del análisis son llevados a un informe resumen.</a:t>
            </a:r>
          </a:p>
          <a:p>
            <a:pPr eaLnBrk="1" hangingPunct="1"/>
            <a:r>
              <a:rPr lang="es-ES" altLang="es-ES">
                <a:solidFill>
                  <a:srgbClr val="FFFFFF"/>
                </a:solidFill>
                <a:latin typeface="Arial" panose="020B0604020202020204" pitchFamily="34" charset="0"/>
                <a:cs typeface="Arial" panose="020B0604020202020204" pitchFamily="34" charset="0"/>
              </a:rPr>
              <a:t>h) Presentará información mensual al Consejo de Dirección sobre la marcha del Programa y de sus resultados proponiendo soluciones y mejoras de procesos.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Grp="1" noChangeArrowheads="1"/>
          </p:cNvSpPr>
          <p:nvPr>
            <p:ph type="subTitle" idx="1"/>
          </p:nvPr>
        </p:nvSpPr>
        <p:spPr>
          <a:xfrm>
            <a:off x="250825" y="692150"/>
            <a:ext cx="8497888" cy="5616575"/>
          </a:xfrm>
        </p:spPr>
        <p:txBody>
          <a:bodyPr/>
          <a:lstStyle/>
          <a:p>
            <a:pPr algn="l" eaLnBrk="1" hangingPunct="1">
              <a:lnSpc>
                <a:spcPct val="90000"/>
              </a:lnSpc>
              <a:buFont typeface="Arial" charset="0"/>
              <a:buNone/>
              <a:defRPr/>
            </a:pPr>
            <a:r>
              <a:rPr lang="es-ES" b="1" dirty="0" smtClean="0">
                <a:solidFill>
                  <a:srgbClr val="FFFF00"/>
                </a:solidFill>
                <a:latin typeface="Arial" charset="0"/>
                <a:hlinkClick r:id="rId2" action="ppaction://hlinkfile"/>
              </a:rPr>
              <a:t>RM 1/2007</a:t>
            </a:r>
            <a:r>
              <a:rPr lang="es-ES" b="1" dirty="0" smtClean="0">
                <a:solidFill>
                  <a:srgbClr val="FFFF00"/>
                </a:solidFill>
                <a:latin typeface="Arial" charset="0"/>
              </a:rPr>
              <a:t>: </a:t>
            </a:r>
            <a:r>
              <a:rPr lang="es-ES" b="1" dirty="0" smtClean="0">
                <a:solidFill>
                  <a:schemeClr val="bg1"/>
                </a:solidFill>
                <a:latin typeface="Arial" charset="0"/>
              </a:rPr>
              <a:t>REGLAMENTO GENERAL DE HOSPITALES. EN EL CAPÍTULO MENCIONADO SE PLANTEA EN EL ARTÍCULO 33 LA CREACIÓN DE 6 COMITÉS DE CALIDAD PARA EVALUAR EL PROCESO ASISTENCIAL (CEPA), LA ACTIVIDAD QUIRÚRGICA (CAQ), LA MORTALIDAD HOSPITALARIA (CAMH), LAS INFECCIONES HOSPITALARIAS (CPCIH), LA ACTIVIDAD TRANSFUSIONAL (CEMT) Y LA PRESCRIPCIÓN MÉDICA (CFT). </a:t>
            </a:r>
          </a:p>
          <a:p>
            <a:pPr algn="l" eaLnBrk="1" hangingPunct="1">
              <a:lnSpc>
                <a:spcPct val="90000"/>
              </a:lnSpc>
              <a:buFont typeface="Arial" charset="0"/>
              <a:buNone/>
              <a:defRPr/>
            </a:pPr>
            <a:endParaRPr lang="es-E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Rectángulo"/>
          <p:cNvSpPr>
            <a:spLocks noChangeArrowheads="1"/>
          </p:cNvSpPr>
          <p:nvPr/>
        </p:nvSpPr>
        <p:spPr bwMode="auto">
          <a:xfrm>
            <a:off x="25400" y="188913"/>
            <a:ext cx="87852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just" eaLnBrk="1" hangingPunct="1"/>
            <a:r>
              <a:rPr lang="es-ES_tradnl" altLang="es-ES" sz="2400" b="1">
                <a:solidFill>
                  <a:schemeClr val="bg1"/>
                </a:solidFill>
                <a:latin typeface="Arial" panose="020B0604020202020204" pitchFamily="34" charset="0"/>
                <a:ea typeface="Calibri" panose="020F0502020204030204" pitchFamily="34" charset="0"/>
                <a:cs typeface="Calibri" panose="020F0502020204030204" pitchFamily="34" charset="0"/>
              </a:rPr>
              <a:t>El buen funcionamiento  de todos estos comités  hace posible el perfeccionamiento  continuo de los servicios de salud, los cuales tienen como objetivos:</a:t>
            </a:r>
            <a:endParaRPr lang="es-ES" altLang="es-ES" sz="2400" b="1">
              <a:solidFill>
                <a:schemeClr val="bg1"/>
              </a:solidFill>
              <a:latin typeface="Times New Roman" panose="02020603050405020304" pitchFamily="18" charset="0"/>
              <a:cs typeface="Times New Roman" panose="02020603050405020304" pitchFamily="18" charset="0"/>
            </a:endParaRPr>
          </a:p>
        </p:txBody>
      </p:sp>
      <p:sp>
        <p:nvSpPr>
          <p:cNvPr id="30723" name="2 Rectángulo"/>
          <p:cNvSpPr>
            <a:spLocks noChangeArrowheads="1"/>
          </p:cNvSpPr>
          <p:nvPr/>
        </p:nvSpPr>
        <p:spPr bwMode="auto">
          <a:xfrm>
            <a:off x="58738" y="1484313"/>
            <a:ext cx="9085262"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just" eaLnBrk="1" hangingPunct="1"/>
            <a:r>
              <a:rPr lang="es-ES_tradnl" altLang="es-ES" sz="2000" b="1">
                <a:solidFill>
                  <a:srgbClr val="FFFF00"/>
                </a:solidFill>
                <a:latin typeface="Arial" panose="020B0604020202020204" pitchFamily="34" charset="0"/>
                <a:ea typeface="Calibri" panose="020F0502020204030204" pitchFamily="34" charset="0"/>
                <a:cs typeface="Calibri" panose="020F0502020204030204" pitchFamily="34" charset="0"/>
              </a:rPr>
              <a:t>Generales:</a:t>
            </a:r>
            <a:endParaRPr lang="es-ES" altLang="es-ES" sz="2000" b="1">
              <a:solidFill>
                <a:srgbClr val="FFFF00"/>
              </a:solidFill>
              <a:latin typeface="Times New Roman" panose="02020603050405020304" pitchFamily="18" charset="0"/>
              <a:cs typeface="Times New Roman" panose="02020603050405020304" pitchFamily="18" charset="0"/>
            </a:endParaRPr>
          </a:p>
          <a:p>
            <a:pPr algn="just" eaLnBrk="1" hangingPunct="1"/>
            <a:r>
              <a:rPr lang="es-ES_tradnl" altLang="es-ES" sz="2000" b="1">
                <a:solidFill>
                  <a:schemeClr val="bg1"/>
                </a:solidFill>
                <a:latin typeface="Arial" panose="020B0604020202020204" pitchFamily="34" charset="0"/>
                <a:ea typeface="Calibri" panose="020F0502020204030204" pitchFamily="34" charset="0"/>
                <a:cs typeface="Calibri" panose="020F0502020204030204" pitchFamily="34" charset="0"/>
              </a:rPr>
              <a:t>Mejorar continuamente la calidad de los  servicios hospitalarios en busca de la excelencia.</a:t>
            </a:r>
            <a:endParaRPr lang="es-ES" altLang="es-ES" sz="2000" b="1">
              <a:solidFill>
                <a:schemeClr val="bg1"/>
              </a:solidFill>
              <a:latin typeface="Times New Roman" panose="02020603050405020304" pitchFamily="18" charset="0"/>
              <a:cs typeface="Times New Roman" panose="02020603050405020304" pitchFamily="18" charset="0"/>
            </a:endParaRPr>
          </a:p>
          <a:p>
            <a:pPr algn="just" eaLnBrk="1" hangingPunct="1"/>
            <a:r>
              <a:rPr lang="es-ES_tradnl" altLang="es-ES" sz="2000" b="1">
                <a:solidFill>
                  <a:srgbClr val="FFFF00"/>
                </a:solidFill>
                <a:latin typeface="Arial" panose="020B0604020202020204" pitchFamily="34" charset="0"/>
                <a:ea typeface="Calibri" panose="020F0502020204030204" pitchFamily="34" charset="0"/>
                <a:cs typeface="Calibri" panose="020F0502020204030204" pitchFamily="34" charset="0"/>
              </a:rPr>
              <a:t>Específicos:</a:t>
            </a:r>
            <a:endParaRPr lang="es-ES" altLang="es-ES" sz="2000" b="1">
              <a:solidFill>
                <a:srgbClr val="FFFF00"/>
              </a:solidFill>
              <a:latin typeface="Times New Roman" panose="02020603050405020304" pitchFamily="18" charset="0"/>
              <a:cs typeface="Times New Roman" panose="02020603050405020304" pitchFamily="18" charset="0"/>
            </a:endParaRPr>
          </a:p>
          <a:p>
            <a:pPr algn="just" eaLnBrk="1" hangingPunct="1"/>
            <a:r>
              <a:rPr lang="es-ES_tradnl" altLang="es-ES" sz="2000" b="1">
                <a:solidFill>
                  <a:schemeClr val="bg1"/>
                </a:solidFill>
                <a:latin typeface="Arial" panose="020B0604020202020204" pitchFamily="34" charset="0"/>
                <a:ea typeface="Calibri" panose="020F0502020204030204" pitchFamily="34" charset="0"/>
                <a:cs typeface="Calibri" panose="020F0502020204030204" pitchFamily="34" charset="0"/>
              </a:rPr>
              <a:t>Disponer de bases organizativas  que permitan  el desarrollo integral y permanente para el perfeccionamiento continuo de la calidad de los servicios hospitalarios.</a:t>
            </a:r>
            <a:endParaRPr lang="es-ES" altLang="es-ES" sz="2000" b="1">
              <a:solidFill>
                <a:schemeClr val="bg1"/>
              </a:solidFill>
              <a:latin typeface="Times New Roman" panose="02020603050405020304" pitchFamily="18" charset="0"/>
              <a:cs typeface="Times New Roman" panose="02020603050405020304" pitchFamily="18" charset="0"/>
            </a:endParaRPr>
          </a:p>
          <a:p>
            <a:pPr algn="just" eaLnBrk="1" hangingPunct="1"/>
            <a:r>
              <a:rPr lang="es-ES_tradnl" altLang="es-ES" sz="2000" b="1">
                <a:solidFill>
                  <a:schemeClr val="bg1"/>
                </a:solidFill>
                <a:latin typeface="Arial" panose="020B0604020202020204" pitchFamily="34" charset="0"/>
                <a:ea typeface="Calibri" panose="020F0502020204030204" pitchFamily="34" charset="0"/>
                <a:cs typeface="Calibri" panose="020F0502020204030204" pitchFamily="34" charset="0"/>
              </a:rPr>
              <a:t>Evaluar integralmente el estado de opinión y la satisfacción  de los pacientes, familiares, trabajadores y otras partes interesadas relacionadas con la actividad hospitalaria.</a:t>
            </a:r>
            <a:endParaRPr lang="es-ES" altLang="es-ES" sz="2000" b="1">
              <a:solidFill>
                <a:schemeClr val="bg1"/>
              </a:solidFill>
              <a:latin typeface="Times New Roman" panose="02020603050405020304" pitchFamily="18" charset="0"/>
              <a:cs typeface="Times New Roman" panose="02020603050405020304" pitchFamily="18" charset="0"/>
            </a:endParaRPr>
          </a:p>
          <a:p>
            <a:pPr algn="just" eaLnBrk="1" hangingPunct="1"/>
            <a:r>
              <a:rPr lang="es-ES_tradnl" altLang="es-ES" sz="2000" b="1">
                <a:solidFill>
                  <a:schemeClr val="bg1"/>
                </a:solidFill>
                <a:latin typeface="Arial" panose="020B0604020202020204" pitchFamily="34" charset="0"/>
                <a:ea typeface="Calibri" panose="020F0502020204030204" pitchFamily="34" charset="0"/>
                <a:cs typeface="Calibri" panose="020F0502020204030204" pitchFamily="34" charset="0"/>
              </a:rPr>
              <a:t>Evaluar  integralmente la calidad de los procesos hospitalarios y sus resultados</a:t>
            </a:r>
            <a:endParaRPr lang="es-ES" altLang="es-ES" sz="2000" b="1">
              <a:solidFill>
                <a:schemeClr val="bg1"/>
              </a:solidFill>
              <a:latin typeface="Times New Roman" panose="02020603050405020304" pitchFamily="18" charset="0"/>
              <a:cs typeface="Times New Roman" panose="02020603050405020304" pitchFamily="18" charset="0"/>
            </a:endParaRPr>
          </a:p>
          <a:p>
            <a:pPr algn="just" eaLnBrk="1" hangingPunct="1"/>
            <a:r>
              <a:rPr lang="es-ES_tradnl" altLang="es-ES" sz="2000" b="1">
                <a:solidFill>
                  <a:schemeClr val="bg1"/>
                </a:solidFill>
                <a:latin typeface="Arial" panose="020B0604020202020204" pitchFamily="34" charset="0"/>
                <a:ea typeface="Calibri" panose="020F0502020204030204" pitchFamily="34" charset="0"/>
                <a:cs typeface="Calibri" panose="020F0502020204030204" pitchFamily="34" charset="0"/>
              </a:rPr>
              <a:t>Definir y divulgar la política de calidad de la institución.</a:t>
            </a:r>
            <a:endParaRPr lang="es-ES" altLang="es-ES" sz="2000" b="1">
              <a:solidFill>
                <a:schemeClr val="bg1"/>
              </a:solidFill>
              <a:latin typeface="Times New Roman" panose="02020603050405020304" pitchFamily="18" charset="0"/>
              <a:cs typeface="Times New Roman" panose="02020603050405020304" pitchFamily="18" charset="0"/>
            </a:endParaRPr>
          </a:p>
          <a:p>
            <a:pPr algn="just" eaLnBrk="1" hangingPunct="1"/>
            <a:r>
              <a:rPr lang="es-ES_tradnl" altLang="es-ES" sz="2000" b="1">
                <a:solidFill>
                  <a:schemeClr val="bg1"/>
                </a:solidFill>
                <a:latin typeface="Arial" panose="020B0604020202020204" pitchFamily="34" charset="0"/>
                <a:ea typeface="Calibri" panose="020F0502020204030204" pitchFamily="34" charset="0"/>
                <a:cs typeface="Calibri" panose="020F0502020204030204" pitchFamily="34" charset="0"/>
              </a:rPr>
              <a:t>Definir indicadores de resultados para todos los niveles de la  organización y los objetivos.</a:t>
            </a:r>
            <a:endParaRPr lang="es-ES" altLang="es-ES" sz="2000" b="1">
              <a:solidFill>
                <a:schemeClr val="bg1"/>
              </a:solidFill>
              <a:latin typeface="Times New Roman" panose="02020603050405020304" pitchFamily="18" charset="0"/>
              <a:cs typeface="Times New Roman" panose="02020603050405020304" pitchFamily="18" charset="0"/>
            </a:endParaRPr>
          </a:p>
          <a:p>
            <a:pPr algn="just" eaLnBrk="1" hangingPunct="1"/>
            <a:r>
              <a:rPr lang="es-ES_tradnl" altLang="es-ES" sz="2000" b="1">
                <a:solidFill>
                  <a:schemeClr val="bg1"/>
                </a:solidFill>
                <a:latin typeface="Arial" panose="020B0604020202020204" pitchFamily="34" charset="0"/>
                <a:ea typeface="Calibri" panose="020F0502020204030204" pitchFamily="34" charset="0"/>
                <a:cs typeface="Calibri" panose="020F0502020204030204" pitchFamily="34" charset="0"/>
              </a:rPr>
              <a:t>Realizar investigaciones necesarias sobre calidad para mejorar y perfeccionar la atención que brinda la institución.</a:t>
            </a:r>
            <a:endParaRPr lang="es-ES" altLang="es-ES" sz="2000" b="1">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Rectángulo"/>
          <p:cNvSpPr>
            <a:spLocks noChangeArrowheads="1"/>
          </p:cNvSpPr>
          <p:nvPr/>
        </p:nvSpPr>
        <p:spPr bwMode="auto">
          <a:xfrm>
            <a:off x="428625" y="357188"/>
            <a:ext cx="8429625" cy="600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Garamond" panose="02020404030301010803" pitchFamily="18" charset="0"/>
              </a:defRPr>
            </a:lvl1pPr>
            <a:lvl2pPr marL="800100" indent="-34290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just" eaLnBrk="1" hangingPunct="1"/>
            <a:r>
              <a:rPr lang="es-ES" altLang="es-ES" b="1">
                <a:solidFill>
                  <a:srgbClr val="FFFF00"/>
                </a:solidFill>
                <a:latin typeface="Arial" panose="020B0604020202020204" pitchFamily="34" charset="0"/>
              </a:rPr>
              <a:t>COMITÉ DE EVALUACIÓN DEL PROCESO ASISTENCIAL  (CEPA)</a:t>
            </a:r>
          </a:p>
          <a:p>
            <a:pPr algn="just" eaLnBrk="1" hangingPunct="1"/>
            <a:r>
              <a:rPr lang="es-ES" altLang="es-ES" b="1">
                <a:solidFill>
                  <a:srgbClr val="FFFF00"/>
                </a:solidFill>
                <a:latin typeface="Arial" panose="020B0604020202020204" pitchFamily="34" charset="0"/>
              </a:rPr>
              <a:t>      Evaluar calidad de las actividades del Proceso Asistencial </a:t>
            </a:r>
          </a:p>
          <a:p>
            <a:pPr algn="just" eaLnBrk="1" hangingPunct="1"/>
            <a:endParaRPr lang="es-ES" altLang="es-ES" b="1">
              <a:solidFill>
                <a:srgbClr val="FFFF00"/>
              </a:solidFill>
              <a:latin typeface="Arial" panose="020B0604020202020204" pitchFamily="34" charset="0"/>
            </a:endParaRPr>
          </a:p>
          <a:p>
            <a:pPr lvl="1" algn="just" eaLnBrk="1" hangingPunct="1">
              <a:buFont typeface="Wingdings" panose="05000000000000000000" pitchFamily="2" charset="2"/>
              <a:buChar char="q"/>
            </a:pPr>
            <a:r>
              <a:rPr lang="es-ES" altLang="es-ES" b="1">
                <a:solidFill>
                  <a:srgbClr val="FFFF00"/>
                </a:solidFill>
                <a:latin typeface="Arial" panose="020B0604020202020204" pitchFamily="34" charset="0"/>
              </a:rPr>
              <a:t>Evaluación Recurrente:</a:t>
            </a:r>
          </a:p>
          <a:p>
            <a:pPr lvl="1" algn="just" eaLnBrk="1" hangingPunct="1"/>
            <a:r>
              <a:rPr lang="es-ES" altLang="es-ES" sz="1600" b="1">
                <a:solidFill>
                  <a:schemeClr val="bg1"/>
                </a:solidFill>
                <a:latin typeface="Arial" panose="020B0604020202020204" pitchFamily="34" charset="0"/>
              </a:rPr>
              <a:t>- Evaluación de Historias Clínicas según el muestreo.</a:t>
            </a:r>
          </a:p>
          <a:p>
            <a:pPr lvl="1" algn="just" eaLnBrk="1" hangingPunct="1"/>
            <a:r>
              <a:rPr lang="es-ES" altLang="es-ES" sz="1600" b="1">
                <a:solidFill>
                  <a:schemeClr val="bg1"/>
                </a:solidFill>
                <a:latin typeface="Arial" panose="020B0604020202020204" pitchFamily="34" charset="0"/>
              </a:rPr>
              <a:t>- Evaluación cualitativa: Muy Satisfactoria, Satisfactoria y No Satisfactoria.</a:t>
            </a:r>
          </a:p>
          <a:p>
            <a:pPr lvl="1" algn="just" eaLnBrk="1" hangingPunct="1"/>
            <a:r>
              <a:rPr lang="es-ES" altLang="es-ES" sz="1600" b="1">
                <a:solidFill>
                  <a:schemeClr val="bg1"/>
                </a:solidFill>
                <a:latin typeface="Arial" panose="020B0604020202020204" pitchFamily="34" charset="0"/>
              </a:rPr>
              <a:t>- Se anotarán como Observaciones aquellos aspectos de interés específicos,</a:t>
            </a:r>
          </a:p>
          <a:p>
            <a:pPr lvl="1" algn="just" eaLnBrk="1" hangingPunct="1"/>
            <a:r>
              <a:rPr lang="es-ES" altLang="es-ES" sz="1600" b="1">
                <a:solidFill>
                  <a:schemeClr val="bg1"/>
                </a:solidFill>
                <a:latin typeface="Arial" panose="020B0604020202020204" pitchFamily="34" charset="0"/>
              </a:rPr>
              <a:t> recomendaciones o consideraciones de la evaluación.</a:t>
            </a:r>
          </a:p>
          <a:p>
            <a:pPr lvl="1" algn="just" eaLnBrk="1" hangingPunct="1"/>
            <a:endParaRPr lang="es-ES" altLang="es-ES" sz="1600">
              <a:latin typeface="Arial" panose="020B0604020202020204" pitchFamily="34" charset="0"/>
            </a:endParaRPr>
          </a:p>
          <a:p>
            <a:pPr lvl="1" algn="just" eaLnBrk="1" hangingPunct="1">
              <a:buFont typeface="Wingdings" panose="05000000000000000000" pitchFamily="2" charset="2"/>
              <a:buChar char="q"/>
            </a:pPr>
            <a:r>
              <a:rPr lang="es-ES" altLang="es-ES" b="1">
                <a:solidFill>
                  <a:srgbClr val="FFFF00"/>
                </a:solidFill>
                <a:latin typeface="Arial" panose="020B0604020202020204" pitchFamily="34" charset="0"/>
              </a:rPr>
              <a:t> Evaluación Concurrente:</a:t>
            </a:r>
          </a:p>
          <a:p>
            <a:pPr lvl="1" algn="just" eaLnBrk="1" hangingPunct="1"/>
            <a:r>
              <a:rPr lang="es-ES" altLang="es-ES" sz="1600" b="1">
                <a:solidFill>
                  <a:schemeClr val="bg1"/>
                </a:solidFill>
                <a:latin typeface="Arial" panose="020B0604020202020204" pitchFamily="34" charset="0"/>
              </a:rPr>
              <a:t>- Valoración del manejo del enfermo ingresado en Salas de Hospitalización, </a:t>
            </a:r>
          </a:p>
          <a:p>
            <a:pPr lvl="1" algn="just" eaLnBrk="1" hangingPunct="1"/>
            <a:r>
              <a:rPr lang="es-ES" altLang="es-ES" sz="1600" b="1">
                <a:solidFill>
                  <a:schemeClr val="bg1"/>
                </a:solidFill>
                <a:latin typeface="Arial" panose="020B0604020202020204" pitchFamily="34" charset="0"/>
              </a:rPr>
              <a:t>atención en Consulta Externa o Urgencias, así como en cualquier lugar </a:t>
            </a:r>
          </a:p>
          <a:p>
            <a:pPr lvl="1" algn="just" eaLnBrk="1" hangingPunct="1"/>
            <a:r>
              <a:rPr lang="es-ES" altLang="es-ES" sz="1600" b="1">
                <a:solidFill>
                  <a:schemeClr val="bg1"/>
                </a:solidFill>
                <a:latin typeface="Arial" panose="020B0604020202020204" pitchFamily="34" charset="0"/>
              </a:rPr>
              <a:t>donde se encuentre en el momento que se le esté brindando atención.</a:t>
            </a:r>
          </a:p>
          <a:p>
            <a:pPr lvl="1" algn="just" eaLnBrk="1" hangingPunct="1"/>
            <a:r>
              <a:rPr lang="es-ES" altLang="es-ES" sz="1600" b="1">
                <a:solidFill>
                  <a:schemeClr val="bg1"/>
                </a:solidFill>
                <a:latin typeface="Arial" panose="020B0604020202020204" pitchFamily="34" charset="0"/>
              </a:rPr>
              <a:t>- Se revisarán técnicas y procederes médicos y paramédicos, calidad de </a:t>
            </a:r>
          </a:p>
          <a:p>
            <a:pPr lvl="1" algn="just" eaLnBrk="1" hangingPunct="1"/>
            <a:r>
              <a:rPr lang="es-ES" altLang="es-ES" sz="1600" b="1">
                <a:solidFill>
                  <a:schemeClr val="bg1"/>
                </a:solidFill>
                <a:latin typeface="Arial" panose="020B0604020202020204" pitchFamily="34" charset="0"/>
              </a:rPr>
              <a:t>la Historia Clínica, visitas a Salas de Hospitalización, Servicios de </a:t>
            </a:r>
          </a:p>
          <a:p>
            <a:pPr lvl="1" algn="just" eaLnBrk="1" hangingPunct="1"/>
            <a:r>
              <a:rPr lang="es-ES" altLang="es-ES" sz="1600" b="1">
                <a:solidFill>
                  <a:schemeClr val="bg1"/>
                </a:solidFill>
                <a:latin typeface="Arial" panose="020B0604020202020204" pitchFamily="34" charset="0"/>
              </a:rPr>
              <a:t>Consulta Externa y Urgencias y Emergencias, Admisión y Registros </a:t>
            </a:r>
          </a:p>
          <a:p>
            <a:pPr lvl="1" algn="just" eaLnBrk="1" hangingPunct="1"/>
            <a:r>
              <a:rPr lang="es-ES" altLang="es-ES" sz="1600" b="1">
                <a:solidFill>
                  <a:schemeClr val="bg1"/>
                </a:solidFill>
                <a:latin typeface="Arial" panose="020B0604020202020204" pitchFamily="34" charset="0"/>
              </a:rPr>
              <a:t>Médicos, Medios Diagnósticos, Servicio Social, así como conocer y evaluar</a:t>
            </a:r>
          </a:p>
          <a:p>
            <a:pPr lvl="1" algn="just" eaLnBrk="1" hangingPunct="1"/>
            <a:r>
              <a:rPr lang="es-ES" altLang="es-ES" sz="1600" b="1">
                <a:solidFill>
                  <a:schemeClr val="bg1"/>
                </a:solidFill>
                <a:latin typeface="Arial" panose="020B0604020202020204" pitchFamily="34" charset="0"/>
              </a:rPr>
              <a:t>alimentación, limpieza, lencería y disponibilidad de los recursos humanos,</a:t>
            </a:r>
          </a:p>
          <a:p>
            <a:pPr lvl="1" algn="just" eaLnBrk="1" hangingPunct="1"/>
            <a:r>
              <a:rPr lang="es-ES" altLang="es-ES" sz="1600" b="1">
                <a:solidFill>
                  <a:schemeClr val="bg1"/>
                </a:solidFill>
                <a:latin typeface="Arial" panose="020B0604020202020204" pitchFamily="34" charset="0"/>
              </a:rPr>
              <a:t>materiales y financieros.</a:t>
            </a:r>
          </a:p>
          <a:p>
            <a:pPr lvl="1" algn="just" eaLnBrk="1" hangingPunct="1"/>
            <a:endParaRPr lang="es-ES" altLang="es-ES" sz="1600">
              <a:latin typeface="Arial" panose="020B0604020202020204" pitchFamily="34" charset="0"/>
            </a:endParaRPr>
          </a:p>
          <a:p>
            <a:pPr lvl="1" algn="just" eaLnBrk="1" hangingPunct="1">
              <a:buFont typeface="Wingdings" panose="05000000000000000000" pitchFamily="2" charset="2"/>
              <a:buChar char="q"/>
            </a:pPr>
            <a:r>
              <a:rPr lang="es-ES" altLang="es-ES" b="1">
                <a:solidFill>
                  <a:srgbClr val="FFFF00"/>
                </a:solidFill>
                <a:latin typeface="Arial" panose="020B0604020202020204" pitchFamily="34" charset="0"/>
              </a:rPr>
              <a:t>Entrevistas y encuestas.</a:t>
            </a:r>
          </a:p>
          <a:p>
            <a:pPr lvl="1" algn="just" eaLnBrk="1" hangingPunct="1">
              <a:buFont typeface="Wingdings" panose="05000000000000000000" pitchFamily="2" charset="2"/>
              <a:buChar char="v"/>
            </a:pPr>
            <a:endParaRPr lang="es-ES" altLang="es-ES" b="1">
              <a:solidFill>
                <a:srgbClr val="FFFF00"/>
              </a:solidFill>
              <a:latin typeface="Arial" panose="020B0604020202020204" pitchFamily="34" charset="0"/>
            </a:endParaRPr>
          </a:p>
          <a:p>
            <a:pPr lvl="1" algn="just" eaLnBrk="1" hangingPunct="1">
              <a:buFont typeface="Wingdings" panose="05000000000000000000" pitchFamily="2" charset="2"/>
              <a:buChar char="q"/>
            </a:pPr>
            <a:r>
              <a:rPr lang="es-ES" altLang="es-ES" b="1">
                <a:solidFill>
                  <a:srgbClr val="FFFF00"/>
                </a:solidFill>
                <a:latin typeface="Arial" panose="020B0604020202020204" pitchFamily="34" charset="0"/>
              </a:rPr>
              <a:t>  Investigaciones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Rectángulo"/>
          <p:cNvSpPr>
            <a:spLocks noChangeArrowheads="1"/>
          </p:cNvSpPr>
          <p:nvPr/>
        </p:nvSpPr>
        <p:spPr bwMode="auto">
          <a:xfrm>
            <a:off x="428625" y="285750"/>
            <a:ext cx="8429625" cy="649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Garamond" panose="02020404030301010803" pitchFamily="18" charset="0"/>
              </a:defRPr>
            </a:lvl1pPr>
            <a:lvl2pPr marL="800100" indent="-342900" eaLnBrk="0" hangingPunct="0">
              <a:defRPr>
                <a:solidFill>
                  <a:schemeClr val="tx1"/>
                </a:solidFill>
                <a:latin typeface="Garamond" panose="02020404030301010803" pitchFamily="18" charset="0"/>
              </a:defRPr>
            </a:lvl2pPr>
            <a:lvl3pPr marL="1257300" indent="-3429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s-ES_tradnl" altLang="es-ES" b="1">
                <a:solidFill>
                  <a:srgbClr val="FFFF00"/>
                </a:solidFill>
                <a:latin typeface="Arial" panose="020B0604020202020204" pitchFamily="34" charset="0"/>
              </a:rPr>
              <a:t>COMITÉ DE EVALUACIÓN DE LA ACTIVIDAD QUIRÚRGICA (CEAQ).</a:t>
            </a:r>
          </a:p>
          <a:p>
            <a:pPr eaLnBrk="1" hangingPunct="1"/>
            <a:r>
              <a:rPr lang="es-ES_tradnl" altLang="es-ES" sz="1600" b="1">
                <a:solidFill>
                  <a:srgbClr val="FFFF00"/>
                </a:solidFill>
                <a:latin typeface="Arial" panose="020B0604020202020204" pitchFamily="34" charset="0"/>
              </a:rPr>
              <a:t>Evaluar la calidad de la actividad quirúrgica.</a:t>
            </a:r>
          </a:p>
          <a:p>
            <a:pPr eaLnBrk="1" hangingPunct="1">
              <a:buFont typeface="Wingdings" panose="05000000000000000000" pitchFamily="2" charset="2"/>
              <a:buChar char="q"/>
            </a:pPr>
            <a:r>
              <a:rPr lang="es-ES_tradnl" altLang="es-ES" sz="1600" b="1">
                <a:solidFill>
                  <a:srgbClr val="FFFF00"/>
                </a:solidFill>
                <a:latin typeface="Arial" panose="020B0604020202020204" pitchFamily="34" charset="0"/>
              </a:rPr>
              <a:t>Evaluación Retrospectiva o Recurrente:</a:t>
            </a:r>
          </a:p>
          <a:p>
            <a:pPr lvl="1" algn="just" eaLnBrk="1" hangingPunct="1">
              <a:buFontTx/>
              <a:buAutoNum type="alphaLcParenR"/>
            </a:pPr>
            <a:r>
              <a:rPr lang="es-ES_tradnl" altLang="es-ES" sz="1600" b="1">
                <a:solidFill>
                  <a:schemeClr val="bg1"/>
                </a:solidFill>
                <a:latin typeface="Arial" panose="020B0604020202020204" pitchFamily="34" charset="0"/>
              </a:rPr>
              <a:t>Revisión de la historia Clínica con el objetivo de evaluar el Anuncio Operatorio, Informe Operatorio, Informe del estudio Histológico, Informe Anestésico, intervenciones quirúrgicas, accidentes quirúrgicos- anestésicos, reintervenciones, justificación de la intervención quirúrgica, magnitud de la intervención( suficiente, insuficiente, exagerada)</a:t>
            </a:r>
          </a:p>
          <a:p>
            <a:pPr lvl="1" algn="just" eaLnBrk="1" hangingPunct="1">
              <a:buFontTx/>
              <a:buAutoNum type="alphaLcParenR" startAt="2"/>
            </a:pPr>
            <a:r>
              <a:rPr lang="es-ES_tradnl" altLang="es-ES" sz="1600" b="1">
                <a:solidFill>
                  <a:schemeClr val="bg1"/>
                </a:solidFill>
                <a:latin typeface="Arial" panose="020B0604020202020204" pitchFamily="34" charset="0"/>
              </a:rPr>
              <a:t>Toda justificación tiene que contemplar los puntos siguientes:</a:t>
            </a:r>
          </a:p>
          <a:p>
            <a:pPr lvl="2" algn="just" eaLnBrk="1" hangingPunct="1"/>
            <a:r>
              <a:rPr lang="es-ES_tradnl" altLang="es-ES" sz="1600" b="1">
                <a:solidFill>
                  <a:schemeClr val="bg1"/>
                </a:solidFill>
                <a:latin typeface="Arial" panose="020B0604020202020204" pitchFamily="34" charset="0"/>
              </a:rPr>
              <a:t>        Si la afección es de tratamiento quirúrgico.</a:t>
            </a:r>
          </a:p>
          <a:p>
            <a:pPr lvl="2" algn="just" eaLnBrk="1" hangingPunct="1"/>
            <a:r>
              <a:rPr lang="es-ES_tradnl" altLang="es-ES" sz="1600" b="1">
                <a:solidFill>
                  <a:schemeClr val="bg1"/>
                </a:solidFill>
                <a:latin typeface="Arial" panose="020B0604020202020204" pitchFamily="34" charset="0"/>
              </a:rPr>
              <a:t>        Si en el paciente operado estaba indicado el tratamiento   quirúrgico.</a:t>
            </a:r>
          </a:p>
          <a:p>
            <a:pPr lvl="2" algn="just" eaLnBrk="1" hangingPunct="1"/>
            <a:r>
              <a:rPr lang="es-ES_tradnl" altLang="es-ES" sz="1600" b="1">
                <a:solidFill>
                  <a:schemeClr val="bg1"/>
                </a:solidFill>
                <a:latin typeface="Arial" panose="020B0604020202020204" pitchFamily="34" charset="0"/>
              </a:rPr>
              <a:t>        Si el tipo de intervención fue el adecuado.		</a:t>
            </a:r>
          </a:p>
          <a:p>
            <a:pPr lvl="1" algn="just" eaLnBrk="1" hangingPunct="1">
              <a:buFontTx/>
              <a:buAutoNum type="alphaLcParenR" startAt="3"/>
            </a:pPr>
            <a:r>
              <a:rPr lang="es-ES_tradnl" altLang="es-ES" sz="1600" b="1">
                <a:solidFill>
                  <a:schemeClr val="bg1"/>
                </a:solidFill>
                <a:latin typeface="Arial" panose="020B0604020202020204" pitchFamily="34" charset="0"/>
              </a:rPr>
              <a:t> Se tendrá como accidente quirúrgico el que ocurre durante los procedimientos operatorios y que pudo ser evitado. Se tendrá en cuenta si dio lugar a complicaciones o a la muerte del paciente.</a:t>
            </a:r>
            <a:endParaRPr lang="es-ES" altLang="es-ES" sz="1600" b="1">
              <a:solidFill>
                <a:schemeClr val="bg1"/>
              </a:solidFill>
              <a:latin typeface="Arial" panose="020B0604020202020204" pitchFamily="34" charset="0"/>
            </a:endParaRPr>
          </a:p>
          <a:p>
            <a:pPr lvl="1" algn="just" eaLnBrk="1" hangingPunct="1">
              <a:buFontTx/>
              <a:buAutoNum type="alphaLcParenR" startAt="4"/>
            </a:pPr>
            <a:r>
              <a:rPr lang="es-ES_tradnl" altLang="es-ES" sz="1600" b="1">
                <a:solidFill>
                  <a:schemeClr val="bg1"/>
                </a:solidFill>
                <a:latin typeface="Arial" panose="020B0604020202020204" pitchFamily="34" charset="0"/>
              </a:rPr>
              <a:t> El diagnóstico será correcto cuando el resultado de la intervención o la biopsia confirme el diagnóstico etiológico planteado en el anuncio operatorio.</a:t>
            </a:r>
          </a:p>
          <a:p>
            <a:pPr lvl="1" algn="just" eaLnBrk="1" hangingPunct="1"/>
            <a:r>
              <a:rPr lang="es-ES_tradnl" altLang="es-ES" sz="1600" b="1">
                <a:solidFill>
                  <a:schemeClr val="bg1"/>
                </a:solidFill>
                <a:latin typeface="Arial" panose="020B0604020202020204" pitchFamily="34" charset="0"/>
              </a:rPr>
              <a:t>A = Diagnóstico Correcto y Operación Justificada</a:t>
            </a:r>
          </a:p>
          <a:p>
            <a:pPr lvl="1" algn="just" eaLnBrk="1" hangingPunct="1"/>
            <a:r>
              <a:rPr lang="es-ES_tradnl" altLang="es-ES" sz="1600" b="1">
                <a:solidFill>
                  <a:schemeClr val="bg1"/>
                </a:solidFill>
                <a:latin typeface="Arial" panose="020B0604020202020204" pitchFamily="34" charset="0"/>
              </a:rPr>
              <a:t>B = Diagnóstico Incorrecto y Operación Justificada</a:t>
            </a:r>
          </a:p>
          <a:p>
            <a:pPr lvl="1" algn="just" eaLnBrk="1" hangingPunct="1"/>
            <a:r>
              <a:rPr lang="es-ES_tradnl" altLang="es-ES" sz="1600" b="1">
                <a:solidFill>
                  <a:schemeClr val="bg1"/>
                </a:solidFill>
                <a:latin typeface="Arial" panose="020B0604020202020204" pitchFamily="34" charset="0"/>
              </a:rPr>
              <a:t>C = Diagnóstico Incorrecto y Operación Injustificada</a:t>
            </a:r>
          </a:p>
          <a:p>
            <a:pPr lvl="1" algn="just" eaLnBrk="1" hangingPunct="1"/>
            <a:r>
              <a:rPr lang="es-ES_tradnl" altLang="es-ES" sz="1600" b="1">
                <a:solidFill>
                  <a:schemeClr val="bg1"/>
                </a:solidFill>
                <a:latin typeface="Arial" panose="020B0604020202020204" pitchFamily="34" charset="0"/>
              </a:rPr>
              <a:t>D = Diagnóstico Correcto y Operación Injustificada</a:t>
            </a:r>
          </a:p>
          <a:p>
            <a:pPr lvl="1" algn="just" eaLnBrk="1" hangingPunct="1"/>
            <a:r>
              <a:rPr lang="es-ES_tradnl" altLang="es-ES" sz="1600" b="1">
                <a:solidFill>
                  <a:schemeClr val="bg1"/>
                </a:solidFill>
                <a:latin typeface="Arial" panose="020B0604020202020204" pitchFamily="34" charset="0"/>
              </a:rPr>
              <a:t>1 = Operación Suficiente</a:t>
            </a:r>
          </a:p>
          <a:p>
            <a:pPr lvl="1" algn="just" eaLnBrk="1" hangingPunct="1"/>
            <a:r>
              <a:rPr lang="es-ES_tradnl" altLang="es-ES" sz="1600" b="1">
                <a:solidFill>
                  <a:schemeClr val="bg1"/>
                </a:solidFill>
                <a:latin typeface="Arial" panose="020B0604020202020204" pitchFamily="34" charset="0"/>
              </a:rPr>
              <a:t>2 = Operación Insuficiente</a:t>
            </a:r>
          </a:p>
          <a:p>
            <a:pPr lvl="1" algn="just" eaLnBrk="1" hangingPunct="1"/>
            <a:r>
              <a:rPr lang="es-ES_tradnl" altLang="es-ES" sz="1600" b="1">
                <a:solidFill>
                  <a:schemeClr val="bg1"/>
                </a:solidFill>
                <a:latin typeface="Arial" panose="020B0604020202020204" pitchFamily="34" charset="0"/>
              </a:rPr>
              <a:t>3 = Operación Exagerada</a:t>
            </a:r>
          </a:p>
          <a:p>
            <a:pPr lvl="1" algn="just" eaLnBrk="1" hangingPunct="1"/>
            <a:r>
              <a:rPr lang="es-ES_tradnl" altLang="es-ES" sz="1600" b="1">
                <a:solidFill>
                  <a:schemeClr val="bg1"/>
                </a:solidFill>
                <a:latin typeface="Arial" panose="020B0604020202020204" pitchFamily="34" charset="0"/>
              </a:rPr>
              <a:t>E = Accidente Quirúrgico</a:t>
            </a:r>
            <a:endParaRPr lang="es-ES" altLang="es-ES" sz="1600" b="1">
              <a:solidFill>
                <a:schemeClr val="bg1"/>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549275"/>
            <a:ext cx="9036050" cy="4800600"/>
          </a:xfrm>
          <a:prstGeom prst="rect">
            <a:avLst/>
          </a:prstGeom>
        </p:spPr>
        <p:txBody>
          <a:bodyPr>
            <a:spAutoFit/>
          </a:bodyPr>
          <a:lstStyle/>
          <a:p>
            <a:pPr marL="342900" indent="-342900" algn="just">
              <a:spcAft>
                <a:spcPts val="0"/>
              </a:spcAft>
              <a:buFont typeface="Wingdings" pitchFamily="2" charset="2"/>
              <a:buChar char="q"/>
              <a:defRPr/>
            </a:pPr>
            <a:r>
              <a:rPr lang="es-ES_tradnl" b="1" dirty="0">
                <a:solidFill>
                  <a:srgbClr val="FFFF00"/>
                </a:solidFill>
                <a:latin typeface="Arial"/>
                <a:ea typeface="Calibri"/>
              </a:rPr>
              <a:t>Evaluación concurrente.</a:t>
            </a:r>
            <a:endParaRPr lang="es-ES" b="1" dirty="0">
              <a:solidFill>
                <a:srgbClr val="FFFF00"/>
              </a:solidFill>
              <a:latin typeface="Times New Roman"/>
              <a:ea typeface="Times New Roman"/>
            </a:endParaRPr>
          </a:p>
          <a:p>
            <a:pPr marL="536575" algn="just">
              <a:spcAft>
                <a:spcPts val="0"/>
              </a:spcAft>
              <a:defRPr/>
            </a:pPr>
            <a:r>
              <a:rPr lang="es-ES_tradnl" sz="1600" b="1" dirty="0">
                <a:solidFill>
                  <a:schemeClr val="bg1"/>
                </a:solidFill>
                <a:latin typeface="Arial"/>
                <a:ea typeface="Calibri"/>
              </a:rPr>
              <a:t>a) Visita a la unidad quirúrgica con el objetivo de evaluar los procederes pre, tras y post operatorio.</a:t>
            </a:r>
            <a:endParaRPr lang="es-ES" sz="1600" b="1" dirty="0">
              <a:solidFill>
                <a:schemeClr val="bg1"/>
              </a:solidFill>
              <a:latin typeface="Times New Roman"/>
              <a:ea typeface="Times New Roman"/>
            </a:endParaRPr>
          </a:p>
          <a:p>
            <a:pPr marL="536575" algn="just">
              <a:spcAft>
                <a:spcPts val="0"/>
              </a:spcAft>
              <a:defRPr/>
            </a:pPr>
            <a:r>
              <a:rPr lang="es-ES_tradnl" sz="1600" b="1" dirty="0">
                <a:solidFill>
                  <a:schemeClr val="bg1"/>
                </a:solidFill>
                <a:latin typeface="Arial"/>
                <a:ea typeface="Calibri"/>
              </a:rPr>
              <a:t>b) Revisión y evaluación de la lista de espera por servicios, especialidades, cirujano y tipo de intervención que se requiera.</a:t>
            </a:r>
            <a:endParaRPr lang="es-ES" sz="1600" b="1" dirty="0">
              <a:solidFill>
                <a:schemeClr val="bg1"/>
              </a:solidFill>
              <a:latin typeface="Times New Roman"/>
              <a:ea typeface="Times New Roman"/>
            </a:endParaRPr>
          </a:p>
          <a:p>
            <a:pPr marL="536575" algn="just">
              <a:spcAft>
                <a:spcPts val="0"/>
              </a:spcAft>
              <a:defRPr/>
            </a:pPr>
            <a:r>
              <a:rPr lang="es-ES_tradnl" sz="1600" b="1" dirty="0">
                <a:solidFill>
                  <a:schemeClr val="bg1"/>
                </a:solidFill>
                <a:latin typeface="Arial"/>
                <a:ea typeface="Calibri"/>
              </a:rPr>
              <a:t>c) Revisar situación de insumo, clima, equipamiento y recursos humanos, materiales y financieros.</a:t>
            </a:r>
            <a:endParaRPr lang="es-ES" sz="1600" b="1" dirty="0">
              <a:solidFill>
                <a:schemeClr val="bg1"/>
              </a:solidFill>
              <a:latin typeface="Times New Roman"/>
              <a:ea typeface="Times New Roman"/>
            </a:endParaRPr>
          </a:p>
          <a:p>
            <a:pPr marL="536575" algn="just">
              <a:spcAft>
                <a:spcPts val="0"/>
              </a:spcAft>
              <a:defRPr/>
            </a:pPr>
            <a:r>
              <a:rPr lang="es-ES_tradnl" sz="1600" b="1" dirty="0">
                <a:solidFill>
                  <a:schemeClr val="bg1"/>
                </a:solidFill>
                <a:latin typeface="Arial"/>
                <a:ea typeface="Calibri"/>
              </a:rPr>
              <a:t>d) Encuesta y entrevistas a usuarios y prestadores.</a:t>
            </a:r>
            <a:endParaRPr lang="es-ES" sz="1600" b="1" dirty="0">
              <a:solidFill>
                <a:schemeClr val="bg1"/>
              </a:solidFill>
              <a:latin typeface="Times New Roman"/>
              <a:ea typeface="Times New Roman"/>
            </a:endParaRPr>
          </a:p>
          <a:p>
            <a:pPr marL="536575" algn="just">
              <a:spcAft>
                <a:spcPts val="0"/>
              </a:spcAft>
              <a:defRPr/>
            </a:pPr>
            <a:r>
              <a:rPr lang="es-ES_tradnl" sz="1600" b="1" dirty="0">
                <a:solidFill>
                  <a:schemeClr val="bg1"/>
                </a:solidFill>
                <a:latin typeface="Arial"/>
                <a:ea typeface="Calibri"/>
              </a:rPr>
              <a:t>Importante: este comité evalúa la actividad quirúrgica por lo que en su análisis deben reflejarse los indicadores del programa quirúrgico en cuanto a:</a:t>
            </a:r>
            <a:endParaRPr lang="es-ES" sz="1600" b="1" dirty="0">
              <a:solidFill>
                <a:schemeClr val="bg1"/>
              </a:solidFill>
              <a:latin typeface="Times New Roman"/>
              <a:ea typeface="Times New Roman"/>
            </a:endParaRPr>
          </a:p>
          <a:p>
            <a:pPr marL="536575" algn="just">
              <a:spcAft>
                <a:spcPts val="0"/>
              </a:spcAft>
              <a:defRPr/>
            </a:pPr>
            <a:r>
              <a:rPr lang="es-ES_tradnl" sz="1600" b="1" dirty="0">
                <a:solidFill>
                  <a:schemeClr val="bg1"/>
                </a:solidFill>
                <a:latin typeface="Arial"/>
                <a:ea typeface="Calibri"/>
              </a:rPr>
              <a:t>Cumplimiento del plan de intervenciones quirúrgicas de la unidad y por servicios y especialidades. Causas de incumplimientos y medidas tomadas.</a:t>
            </a:r>
            <a:endParaRPr lang="es-ES" sz="1600" b="1" dirty="0">
              <a:solidFill>
                <a:schemeClr val="bg1"/>
              </a:solidFill>
              <a:latin typeface="Times New Roman"/>
              <a:ea typeface="Times New Roman"/>
            </a:endParaRPr>
          </a:p>
          <a:p>
            <a:pPr marL="536575" algn="just">
              <a:spcAft>
                <a:spcPts val="0"/>
              </a:spcAft>
              <a:defRPr/>
            </a:pPr>
            <a:r>
              <a:rPr lang="es-ES_tradnl" sz="1600" b="1" dirty="0">
                <a:solidFill>
                  <a:schemeClr val="bg1"/>
                </a:solidFill>
                <a:latin typeface="Arial"/>
                <a:ea typeface="Calibri"/>
              </a:rPr>
              <a:t>% de cirugía mayor.</a:t>
            </a:r>
            <a:endParaRPr lang="es-ES" sz="1600" b="1" dirty="0">
              <a:solidFill>
                <a:schemeClr val="bg1"/>
              </a:solidFill>
              <a:latin typeface="Times New Roman"/>
              <a:ea typeface="Times New Roman"/>
            </a:endParaRPr>
          </a:p>
          <a:p>
            <a:pPr marL="536575" algn="just">
              <a:spcAft>
                <a:spcPts val="0"/>
              </a:spcAft>
              <a:defRPr/>
            </a:pPr>
            <a:r>
              <a:rPr lang="es-ES_tradnl" sz="1600" b="1" dirty="0">
                <a:solidFill>
                  <a:schemeClr val="bg1"/>
                </a:solidFill>
                <a:latin typeface="Arial"/>
                <a:ea typeface="Calibri"/>
              </a:rPr>
              <a:t>% de cirugía mayor electiva.</a:t>
            </a:r>
            <a:endParaRPr lang="es-ES" sz="1600" b="1" dirty="0">
              <a:solidFill>
                <a:schemeClr val="bg1"/>
              </a:solidFill>
              <a:latin typeface="Times New Roman"/>
              <a:ea typeface="Times New Roman"/>
            </a:endParaRPr>
          </a:p>
          <a:p>
            <a:pPr marL="536575" algn="just">
              <a:spcAft>
                <a:spcPts val="0"/>
              </a:spcAft>
              <a:defRPr/>
            </a:pPr>
            <a:r>
              <a:rPr lang="es-ES_tradnl" sz="1600" b="1" dirty="0">
                <a:solidFill>
                  <a:schemeClr val="bg1"/>
                </a:solidFill>
                <a:latin typeface="Arial"/>
                <a:ea typeface="Calibri"/>
              </a:rPr>
              <a:t> % de cirugía mayor de emergencia.</a:t>
            </a:r>
            <a:endParaRPr lang="es-ES" sz="1600" b="1" dirty="0">
              <a:solidFill>
                <a:schemeClr val="bg1"/>
              </a:solidFill>
              <a:latin typeface="Times New Roman"/>
              <a:ea typeface="Times New Roman"/>
            </a:endParaRPr>
          </a:p>
          <a:p>
            <a:pPr marL="536575" algn="just">
              <a:spcAft>
                <a:spcPts val="0"/>
              </a:spcAft>
              <a:defRPr/>
            </a:pPr>
            <a:r>
              <a:rPr lang="es-ES_tradnl" sz="1600" b="1" dirty="0">
                <a:solidFill>
                  <a:schemeClr val="bg1"/>
                </a:solidFill>
                <a:latin typeface="Arial"/>
                <a:ea typeface="Calibri"/>
              </a:rPr>
              <a:t>% de cirugía mayor electiva ambulatoria.</a:t>
            </a:r>
            <a:endParaRPr lang="es-ES" sz="1600" b="1" dirty="0">
              <a:solidFill>
                <a:schemeClr val="bg1"/>
              </a:solidFill>
              <a:latin typeface="Times New Roman"/>
              <a:ea typeface="Times New Roman"/>
            </a:endParaRPr>
          </a:p>
          <a:p>
            <a:pPr marL="536575" algn="just">
              <a:spcAft>
                <a:spcPts val="0"/>
              </a:spcAft>
              <a:defRPr/>
            </a:pPr>
            <a:r>
              <a:rPr lang="es-ES_tradnl" sz="1600" b="1" dirty="0">
                <a:solidFill>
                  <a:schemeClr val="bg1"/>
                </a:solidFill>
                <a:latin typeface="Arial"/>
                <a:ea typeface="Calibri"/>
              </a:rPr>
              <a:t>% de re intervención.</a:t>
            </a:r>
            <a:endParaRPr lang="es-ES" sz="1600" b="1" dirty="0">
              <a:solidFill>
                <a:schemeClr val="bg1"/>
              </a:solidFill>
              <a:latin typeface="Times New Roman"/>
              <a:ea typeface="Times New Roman"/>
            </a:endParaRPr>
          </a:p>
          <a:p>
            <a:pPr marL="536575" algn="just">
              <a:spcAft>
                <a:spcPts val="0"/>
              </a:spcAft>
              <a:defRPr/>
            </a:pPr>
            <a:r>
              <a:rPr lang="es-ES_tradnl" sz="1600" b="1" dirty="0">
                <a:solidFill>
                  <a:schemeClr val="bg1"/>
                </a:solidFill>
                <a:latin typeface="Arial"/>
                <a:ea typeface="Calibri"/>
              </a:rPr>
              <a:t>Rendimiento quirúrgico por salón y por cirujano.</a:t>
            </a:r>
            <a:endParaRPr lang="es-ES" sz="1600" b="1" dirty="0">
              <a:solidFill>
                <a:schemeClr val="bg1"/>
              </a:solidFill>
              <a:latin typeface="Times New Roman"/>
              <a:ea typeface="Times New Roman"/>
            </a:endParaRPr>
          </a:p>
          <a:p>
            <a:pPr marL="536575" algn="just">
              <a:spcAft>
                <a:spcPts val="0"/>
              </a:spcAft>
              <a:defRPr/>
            </a:pPr>
            <a:r>
              <a:rPr lang="es-ES_tradnl" sz="1600" b="1" dirty="0">
                <a:solidFill>
                  <a:schemeClr val="bg1"/>
                </a:solidFill>
                <a:latin typeface="Arial"/>
                <a:ea typeface="Calibri"/>
              </a:rPr>
              <a:t>Analgesia quirúrgica acupuntura.</a:t>
            </a:r>
            <a:endParaRPr lang="es-ES" sz="1600" b="1" dirty="0">
              <a:solidFill>
                <a:schemeClr val="bg1"/>
              </a:solidFill>
              <a:latin typeface="Times New Roman"/>
              <a:ea typeface="Times New Roman"/>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Oval 6"/>
          <p:cNvSpPr>
            <a:spLocks noChangeArrowheads="1"/>
          </p:cNvSpPr>
          <p:nvPr/>
        </p:nvSpPr>
        <p:spPr bwMode="auto">
          <a:xfrm>
            <a:off x="0" y="1196975"/>
            <a:ext cx="9144000" cy="5157788"/>
          </a:xfrm>
          <a:prstGeom prst="ellipse">
            <a:avLst/>
          </a:prstGeom>
          <a:solidFill>
            <a:srgbClr val="000066"/>
          </a:solidFill>
          <a:ln w="9525">
            <a:solidFill>
              <a:srgbClr val="000066"/>
            </a:solidFill>
            <a:round/>
            <a:headEnd/>
            <a:tailEnd/>
          </a:ln>
        </p:spPr>
        <p:txBody>
          <a:bodyPr wrap="none" anchor="ctr"/>
          <a:lstStyle/>
          <a:p>
            <a:pPr marL="342900" indent="-342900" algn="just">
              <a:buFont typeface="+mj-lt"/>
              <a:buAutoNum type="alphaLcParenR"/>
              <a:defRPr/>
            </a:pPr>
            <a:r>
              <a:rPr lang="es-ES" b="1" dirty="0">
                <a:solidFill>
                  <a:schemeClr val="bg2"/>
                </a:solidFill>
                <a:latin typeface="Arial" charset="0"/>
              </a:rPr>
              <a:t>Número de fallecidos ( Mes, Servicios, Necropsias).</a:t>
            </a:r>
          </a:p>
          <a:p>
            <a:pPr algn="just">
              <a:defRPr/>
            </a:pPr>
            <a:r>
              <a:rPr lang="es-ES" b="1" dirty="0">
                <a:latin typeface="Arial" charset="0"/>
              </a:rPr>
              <a:t>      </a:t>
            </a:r>
            <a:r>
              <a:rPr lang="es-ES" b="1" dirty="0">
                <a:solidFill>
                  <a:schemeClr val="bg2"/>
                </a:solidFill>
                <a:latin typeface="Arial" charset="0"/>
              </a:rPr>
              <a:t>Fallecidos evaluados y No evaluados (Causas).</a:t>
            </a:r>
          </a:p>
          <a:p>
            <a:pPr marL="342900" indent="-342900" algn="just">
              <a:buFont typeface="+mj-lt"/>
              <a:buAutoNum type="alphaLcParenR"/>
              <a:defRPr/>
            </a:pPr>
            <a:r>
              <a:rPr lang="es-ES" b="1" dirty="0">
                <a:solidFill>
                  <a:schemeClr val="bg2"/>
                </a:solidFill>
                <a:latin typeface="Arial" charset="0"/>
              </a:rPr>
              <a:t> Análisis 100% fallecidos por Servicios.</a:t>
            </a:r>
          </a:p>
          <a:p>
            <a:pPr marL="342900" indent="-342900" algn="just">
              <a:buFont typeface="+mj-lt"/>
              <a:buAutoNum type="alphaLcParenR"/>
              <a:defRPr/>
            </a:pPr>
            <a:r>
              <a:rPr lang="es-ES" b="1" dirty="0">
                <a:solidFill>
                  <a:schemeClr val="bg2"/>
                </a:solidFill>
                <a:latin typeface="Arial" charset="0"/>
              </a:rPr>
              <a:t> Mortalidad- letalidad.</a:t>
            </a:r>
          </a:p>
          <a:p>
            <a:pPr marL="342900" indent="-342900" algn="just">
              <a:buFont typeface="+mj-lt"/>
              <a:buAutoNum type="alphaLcParenR"/>
              <a:defRPr/>
            </a:pPr>
            <a:r>
              <a:rPr lang="es-ES" b="1" dirty="0">
                <a:solidFill>
                  <a:schemeClr val="bg2"/>
                </a:solidFill>
                <a:latin typeface="Arial" charset="0"/>
              </a:rPr>
              <a:t> Concordancia Clínico- Patológica.</a:t>
            </a:r>
          </a:p>
          <a:p>
            <a:pPr marL="342900" indent="-342900" algn="just">
              <a:buFont typeface="+mj-lt"/>
              <a:buAutoNum type="alphaLcParenR"/>
              <a:defRPr/>
            </a:pPr>
            <a:r>
              <a:rPr lang="es-ES" b="1" dirty="0">
                <a:solidFill>
                  <a:schemeClr val="bg2"/>
                </a:solidFill>
                <a:latin typeface="Arial" charset="0"/>
              </a:rPr>
              <a:t> Índice de reparos Certificados </a:t>
            </a:r>
            <a:r>
              <a:rPr lang="es-ES" b="1" dirty="0" err="1">
                <a:solidFill>
                  <a:schemeClr val="bg2"/>
                </a:solidFill>
                <a:latin typeface="Arial" charset="0"/>
              </a:rPr>
              <a:t>Méd</a:t>
            </a:r>
            <a:r>
              <a:rPr lang="es-ES" b="1" dirty="0">
                <a:solidFill>
                  <a:schemeClr val="bg2"/>
                </a:solidFill>
                <a:latin typeface="Arial" charset="0"/>
              </a:rPr>
              <a:t>. Defunción.</a:t>
            </a:r>
          </a:p>
          <a:p>
            <a:pPr marL="342900" indent="-342900" algn="just">
              <a:buFont typeface="+mj-lt"/>
              <a:buAutoNum type="alphaLcParenR"/>
              <a:defRPr/>
            </a:pPr>
            <a:r>
              <a:rPr lang="es-ES" b="1" dirty="0">
                <a:solidFill>
                  <a:schemeClr val="bg2"/>
                </a:solidFill>
                <a:latin typeface="Arial" charset="0"/>
              </a:rPr>
              <a:t> Obtención Necropsias Médico Legales.</a:t>
            </a:r>
          </a:p>
          <a:p>
            <a:pPr marL="342900" indent="-342900" algn="just">
              <a:buFont typeface="+mj-lt"/>
              <a:buAutoNum type="alphaLcParenR"/>
              <a:defRPr/>
            </a:pPr>
            <a:r>
              <a:rPr lang="es-ES" b="1" dirty="0">
                <a:solidFill>
                  <a:schemeClr val="bg2"/>
                </a:solidFill>
                <a:latin typeface="Arial" charset="0"/>
              </a:rPr>
              <a:t> Fallecidos con Problemas de Atención Médica</a:t>
            </a:r>
          </a:p>
          <a:p>
            <a:pPr algn="just">
              <a:buFont typeface="Wingdings" pitchFamily="2" charset="2"/>
              <a:buNone/>
              <a:defRPr/>
            </a:pPr>
            <a:r>
              <a:rPr lang="es-ES" b="1" dirty="0">
                <a:solidFill>
                  <a:schemeClr val="bg2"/>
                </a:solidFill>
                <a:latin typeface="Arial" charset="0"/>
              </a:rPr>
              <a:t>	- No correlación Clínico Patológica.</a:t>
            </a:r>
          </a:p>
          <a:p>
            <a:pPr algn="just">
              <a:buFont typeface="Wingdings" pitchFamily="2" charset="2"/>
              <a:buNone/>
              <a:defRPr/>
            </a:pPr>
            <a:r>
              <a:rPr lang="es-ES" b="1" dirty="0">
                <a:solidFill>
                  <a:schemeClr val="bg2"/>
                </a:solidFill>
                <a:latin typeface="Arial" charset="0"/>
              </a:rPr>
              <a:t>	- Diagnóstico y/o Tratamiento con eventos adversos.</a:t>
            </a:r>
          </a:p>
          <a:p>
            <a:pPr marL="342900" indent="-342900" algn="just">
              <a:buFont typeface="+mj-lt"/>
              <a:buAutoNum type="alphaLcParenR" startAt="7"/>
              <a:defRPr/>
            </a:pPr>
            <a:r>
              <a:rPr lang="es-ES" b="1" dirty="0">
                <a:solidFill>
                  <a:schemeClr val="bg2"/>
                </a:solidFill>
                <a:latin typeface="Arial" charset="0"/>
              </a:rPr>
              <a:t> Reunión: 	Antes de la Reunión del Hospital.</a:t>
            </a:r>
          </a:p>
          <a:p>
            <a:pPr algn="just">
              <a:buFont typeface="Wingdings" pitchFamily="2" charset="2"/>
              <a:buNone/>
              <a:defRPr/>
            </a:pPr>
            <a:r>
              <a:rPr lang="es-ES" b="1" dirty="0">
                <a:solidFill>
                  <a:schemeClr val="bg2"/>
                </a:solidFill>
                <a:latin typeface="Arial" charset="0"/>
              </a:rPr>
              <a:t>		Después de la Reunión del Servicio</a:t>
            </a:r>
          </a:p>
          <a:p>
            <a:pPr algn="just">
              <a:buFont typeface="Wingdings" pitchFamily="2" charset="2"/>
              <a:buChar char="q"/>
              <a:defRPr/>
            </a:pPr>
            <a:endParaRPr lang="es-ES" b="1" dirty="0">
              <a:solidFill>
                <a:schemeClr val="bg2"/>
              </a:solidFill>
              <a:latin typeface="Arial" charset="0"/>
            </a:endParaRPr>
          </a:p>
          <a:p>
            <a:pPr algn="just">
              <a:buFont typeface="Wingdings" pitchFamily="2" charset="2"/>
              <a:buNone/>
              <a:defRPr/>
            </a:pPr>
            <a:endParaRPr lang="es-ES" dirty="0">
              <a:solidFill>
                <a:schemeClr val="bg2"/>
              </a:solidFill>
              <a:latin typeface="Arial" charset="0"/>
            </a:endParaRPr>
          </a:p>
        </p:txBody>
      </p:sp>
      <p:sp>
        <p:nvSpPr>
          <p:cNvPr id="34819" name="Text Box 7"/>
          <p:cNvSpPr txBox="1">
            <a:spLocks noChangeArrowheads="1"/>
          </p:cNvSpPr>
          <p:nvPr/>
        </p:nvSpPr>
        <p:spPr bwMode="auto">
          <a:xfrm>
            <a:off x="447675" y="280988"/>
            <a:ext cx="82280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s-ES" altLang="es-ES" b="1">
                <a:solidFill>
                  <a:srgbClr val="FFFF00"/>
                </a:solidFill>
                <a:latin typeface="Arial" panose="020B0604020202020204" pitchFamily="34" charset="0"/>
              </a:rPr>
              <a:t>COMITÉ  DE EVALUACIÓN DE LA MORTALIDAD HOSPITALARIA (CEMH)</a:t>
            </a:r>
            <a:endParaRPr lang="es-ES" altLang="es-ES" b="1">
              <a:latin typeface="Arial" panose="020B0604020202020204" pitchFamily="34" charset="0"/>
            </a:endParaRPr>
          </a:p>
          <a:p>
            <a:pPr algn="just" eaLnBrk="1" hangingPunct="1"/>
            <a:r>
              <a:rPr lang="es-ES" altLang="es-ES" b="1">
                <a:solidFill>
                  <a:srgbClr val="FFFF00"/>
                </a:solidFill>
                <a:latin typeface="Arial" panose="020B0604020202020204" pitchFamily="34" charset="0"/>
              </a:rPr>
              <a:t>Evaluación de los fallecidos y establecer control adecuado y Mejora Continua de la Asistencia- Docencia- Investigación.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Rectángulo"/>
          <p:cNvSpPr>
            <a:spLocks noChangeArrowheads="1"/>
          </p:cNvSpPr>
          <p:nvPr/>
        </p:nvSpPr>
        <p:spPr bwMode="auto">
          <a:xfrm>
            <a:off x="25400" y="0"/>
            <a:ext cx="9118600" cy="717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s-ES" altLang="es-ES" sz="2000" b="1">
                <a:solidFill>
                  <a:srgbClr val="FFFFFF"/>
                </a:solidFill>
                <a:latin typeface="Arial" panose="020B0604020202020204" pitchFamily="34" charset="0"/>
              </a:rPr>
              <a:t>Medios de enseñanza:</a:t>
            </a:r>
          </a:p>
          <a:p>
            <a:pPr eaLnBrk="1" hangingPunct="1"/>
            <a:r>
              <a:rPr lang="es-ES" altLang="es-ES" sz="2000" b="1">
                <a:solidFill>
                  <a:srgbClr val="FFFFFF"/>
                </a:solidFill>
                <a:latin typeface="Arial" panose="020B0604020202020204" pitchFamily="34" charset="0"/>
              </a:rPr>
              <a:t>• Libro “Metrología para la Vida”  </a:t>
            </a:r>
          </a:p>
          <a:p>
            <a:pPr eaLnBrk="1" hangingPunct="1"/>
            <a:r>
              <a:rPr lang="es-ES" altLang="es-ES" sz="2000" b="1">
                <a:solidFill>
                  <a:srgbClr val="FFFFFF"/>
                </a:solidFill>
                <a:latin typeface="Arial" panose="020B0604020202020204" pitchFamily="34" charset="0"/>
              </a:rPr>
              <a:t>• Soporte digital. (Computadora, USB, presentaciones electrónicas.) </a:t>
            </a:r>
          </a:p>
          <a:p>
            <a:pPr eaLnBrk="1" hangingPunct="1"/>
            <a:r>
              <a:rPr lang="es-ES" altLang="es-ES" sz="2000" b="1">
                <a:solidFill>
                  <a:srgbClr val="FFFFFF"/>
                </a:solidFill>
                <a:latin typeface="Arial" panose="020B0604020202020204" pitchFamily="34" charset="0"/>
              </a:rPr>
              <a:t>• Tabloide de Normalización (digital). </a:t>
            </a:r>
          </a:p>
          <a:p>
            <a:pPr eaLnBrk="1" hangingPunct="1"/>
            <a:r>
              <a:rPr lang="es-ES" altLang="es-ES" sz="2000" b="1">
                <a:solidFill>
                  <a:srgbClr val="FFFFFF"/>
                </a:solidFill>
                <a:latin typeface="Arial" panose="020B0604020202020204" pitchFamily="34" charset="0"/>
              </a:rPr>
              <a:t>• Folleto de Normalización y Calidad (digital)</a:t>
            </a:r>
          </a:p>
          <a:p>
            <a:pPr eaLnBrk="1" hangingPunct="1"/>
            <a:r>
              <a:rPr lang="es-ES" altLang="es-ES" sz="2000" b="1">
                <a:solidFill>
                  <a:srgbClr val="FFFFFF"/>
                </a:solidFill>
                <a:latin typeface="Arial" panose="020B0604020202020204" pitchFamily="34" charset="0"/>
              </a:rPr>
              <a:t>• Reglamento General de Hospitales.</a:t>
            </a:r>
          </a:p>
          <a:p>
            <a:pPr eaLnBrk="1" hangingPunct="1"/>
            <a:r>
              <a:rPr lang="es-ES" altLang="es-ES" sz="2000" b="1">
                <a:solidFill>
                  <a:srgbClr val="FFFFFF"/>
                </a:solidFill>
                <a:latin typeface="Arial" panose="020B0604020202020204" pitchFamily="34" charset="0"/>
              </a:rPr>
              <a:t>• Reglamento General de los Policlínicos.</a:t>
            </a:r>
          </a:p>
          <a:p>
            <a:pPr eaLnBrk="1" hangingPunct="1"/>
            <a:r>
              <a:rPr lang="es-ES" altLang="es-ES" sz="2000" b="1">
                <a:solidFill>
                  <a:srgbClr val="FFFFFF"/>
                </a:solidFill>
                <a:latin typeface="Arial" panose="020B0604020202020204" pitchFamily="34" charset="0"/>
              </a:rPr>
              <a:t>• Pizarra.</a:t>
            </a:r>
          </a:p>
          <a:p>
            <a:pPr eaLnBrk="1" hangingPunct="1"/>
            <a:r>
              <a:rPr lang="es-ES" altLang="es-ES" sz="2000" b="1">
                <a:solidFill>
                  <a:srgbClr val="FFFFFF"/>
                </a:solidFill>
                <a:latin typeface="Arial" panose="020B0604020202020204" pitchFamily="34" charset="0"/>
              </a:rPr>
              <a:t>Método: Elaboración conjunta.</a:t>
            </a:r>
          </a:p>
          <a:p>
            <a:pPr eaLnBrk="1" hangingPunct="1"/>
            <a:r>
              <a:rPr lang="es-ES" altLang="es-ES" sz="2000" b="1">
                <a:solidFill>
                  <a:srgbClr val="FFFFFF"/>
                </a:solidFill>
                <a:latin typeface="Arial" panose="020B0604020202020204" pitchFamily="34" charset="0"/>
              </a:rPr>
              <a:t>Procedimientos: </a:t>
            </a:r>
          </a:p>
          <a:p>
            <a:pPr eaLnBrk="1" hangingPunct="1"/>
            <a:r>
              <a:rPr lang="es-ES" altLang="es-ES" sz="2000" b="1">
                <a:solidFill>
                  <a:srgbClr val="FFFFFF"/>
                </a:solidFill>
                <a:latin typeface="Arial" panose="020B0604020202020204" pitchFamily="34" charset="0"/>
              </a:rPr>
              <a:t>• Definir.</a:t>
            </a:r>
          </a:p>
          <a:p>
            <a:pPr eaLnBrk="1" hangingPunct="1"/>
            <a:r>
              <a:rPr lang="es-ES" altLang="es-ES" sz="2000" b="1">
                <a:solidFill>
                  <a:srgbClr val="FFFFFF"/>
                </a:solidFill>
                <a:latin typeface="Arial" panose="020B0604020202020204" pitchFamily="34" charset="0"/>
              </a:rPr>
              <a:t>• Caracterizar.</a:t>
            </a:r>
          </a:p>
          <a:p>
            <a:pPr eaLnBrk="1" hangingPunct="1"/>
            <a:r>
              <a:rPr lang="es-ES" altLang="es-ES" sz="2000" b="1">
                <a:solidFill>
                  <a:srgbClr val="FFFFFF"/>
                </a:solidFill>
                <a:latin typeface="Arial" panose="020B0604020202020204" pitchFamily="34" charset="0"/>
              </a:rPr>
              <a:t>• Establecer relación causal (fenómeno, demostrar)</a:t>
            </a:r>
          </a:p>
          <a:p>
            <a:pPr eaLnBrk="1" hangingPunct="1"/>
            <a:r>
              <a:rPr lang="es-ES_tradnl" altLang="es-ES" sz="2000" b="1">
                <a:solidFill>
                  <a:srgbClr val="FFFFFF"/>
                </a:solidFill>
                <a:latin typeface="Arial" panose="020B0604020202020204" pitchFamily="34" charset="0"/>
              </a:rPr>
              <a:t>• Elaborar conclusiones generalizadas y emitir juicios de valor.</a:t>
            </a:r>
          </a:p>
          <a:p>
            <a:pPr eaLnBrk="1" hangingPunct="1"/>
            <a:r>
              <a:rPr lang="es-ES_tradnl" altLang="es-ES" sz="2000" b="1">
                <a:solidFill>
                  <a:srgbClr val="FFFFFF"/>
                </a:solidFill>
                <a:latin typeface="Arial" panose="020B0604020202020204" pitchFamily="34" charset="0"/>
              </a:rPr>
              <a:t>• Ejemplificar.</a:t>
            </a:r>
          </a:p>
          <a:p>
            <a:pPr eaLnBrk="1" hangingPunct="1"/>
            <a:r>
              <a:rPr lang="es-ES_tradnl" altLang="es-ES" sz="2000" b="1">
                <a:solidFill>
                  <a:srgbClr val="FFFFFF"/>
                </a:solidFill>
                <a:latin typeface="Arial" panose="020B0604020202020204" pitchFamily="34" charset="0"/>
              </a:rPr>
              <a:t> </a:t>
            </a:r>
            <a:r>
              <a:rPr lang="es-ES" altLang="es-ES" sz="2000" b="1">
                <a:solidFill>
                  <a:srgbClr val="FFFFFF"/>
                </a:solidFill>
                <a:latin typeface="Arial" panose="020B0604020202020204" pitchFamily="34" charset="0"/>
              </a:rPr>
              <a:t>En esta clase se la da salida a las estrategias siguientes:</a:t>
            </a:r>
          </a:p>
          <a:p>
            <a:pPr eaLnBrk="1" hangingPunct="1"/>
            <a:r>
              <a:rPr lang="es-ES" altLang="es-ES" sz="2000" b="1">
                <a:solidFill>
                  <a:srgbClr val="FFFFFF"/>
                </a:solidFill>
                <a:latin typeface="Arial" panose="020B0604020202020204" pitchFamily="34" charset="0"/>
              </a:rPr>
              <a:t>• Estrategia sobre la labor educativa de los estudiantes.</a:t>
            </a:r>
          </a:p>
          <a:p>
            <a:pPr eaLnBrk="1" hangingPunct="1"/>
            <a:r>
              <a:rPr lang="es-ES" altLang="es-ES" sz="2000" b="1">
                <a:solidFill>
                  <a:srgbClr val="FFFFFF"/>
                </a:solidFill>
                <a:latin typeface="Arial" panose="020B0604020202020204" pitchFamily="34" charset="0"/>
              </a:rPr>
              <a:t>• Estrategia de la informatización con el empleo de las TIC.</a:t>
            </a:r>
          </a:p>
          <a:p>
            <a:pPr eaLnBrk="1" hangingPunct="1"/>
            <a:r>
              <a:rPr lang="es-ES" altLang="es-ES" sz="2000" b="1">
                <a:solidFill>
                  <a:srgbClr val="FFFFFF"/>
                </a:solidFill>
                <a:latin typeface="Arial" panose="020B0604020202020204" pitchFamily="34" charset="0"/>
              </a:rPr>
              <a:t>• Estrategia para los enfoques modernos de dirección.</a:t>
            </a:r>
          </a:p>
          <a:p>
            <a:pPr eaLnBrk="1" hangingPunct="1"/>
            <a:r>
              <a:rPr lang="es-ES" altLang="es-ES" sz="2000" b="1">
                <a:solidFill>
                  <a:srgbClr val="FFFFFF"/>
                </a:solidFill>
                <a:latin typeface="Arial" panose="020B0604020202020204" pitchFamily="34" charset="0"/>
              </a:rPr>
              <a:t>• Estrategia para la formación económica y medio ambiental.</a:t>
            </a:r>
          </a:p>
          <a:p>
            <a:pPr eaLnBrk="1" hangingPunct="1"/>
            <a:r>
              <a:rPr lang="es-ES" altLang="es-ES" sz="2000" b="1">
                <a:solidFill>
                  <a:srgbClr val="FFFFFF"/>
                </a:solidFill>
                <a:latin typeface="Arial" panose="020B0604020202020204" pitchFamily="34" charset="0"/>
              </a:rPr>
              <a:t>• Estrategia para propiciar niveles de superiores de formación de los estudiantes en las aulas universitarias.</a:t>
            </a:r>
          </a:p>
          <a:p>
            <a:pPr eaLnBrk="1" hangingPunct="1"/>
            <a:endParaRPr lang="es-ES" altLang="es-ES" sz="2000" b="1">
              <a:solidFill>
                <a:srgbClr val="FFFFFF"/>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4"/>
          <p:cNvSpPr>
            <a:spLocks noChangeArrowheads="1"/>
          </p:cNvSpPr>
          <p:nvPr/>
        </p:nvSpPr>
        <p:spPr bwMode="auto">
          <a:xfrm>
            <a:off x="0" y="1196975"/>
            <a:ext cx="9144000" cy="5661025"/>
          </a:xfrm>
          <a:prstGeom prst="wedgeRectCallout">
            <a:avLst>
              <a:gd name="adj1" fmla="val -3769"/>
              <a:gd name="adj2" fmla="val -59088"/>
            </a:avLst>
          </a:prstGeom>
          <a:solidFill>
            <a:srgbClr val="000066"/>
          </a:solidFill>
          <a:ln w="9525">
            <a:solidFill>
              <a:schemeClr val="tx1"/>
            </a:solidFill>
            <a:miter lim="800000"/>
            <a:headEnd/>
            <a:tailEnd/>
          </a:ln>
        </p:spPr>
        <p:txBody>
          <a:bodyPr/>
          <a:lstStyle/>
          <a:p>
            <a:pPr marL="285750" indent="-285750" algn="just">
              <a:buFont typeface="Wingdings" pitchFamily="2" charset="2"/>
              <a:buChar char="q"/>
              <a:defRPr/>
            </a:pPr>
            <a:r>
              <a:rPr lang="es-ES" dirty="0">
                <a:solidFill>
                  <a:srgbClr val="FFFF00"/>
                </a:solidFill>
                <a:latin typeface="Arial" charset="0"/>
              </a:rPr>
              <a:t> </a:t>
            </a:r>
            <a:r>
              <a:rPr lang="es-ES" b="1" dirty="0">
                <a:solidFill>
                  <a:srgbClr val="FFFF00"/>
                </a:solidFill>
                <a:latin typeface="Arial" charset="0"/>
              </a:rPr>
              <a:t>Concurrente y Recurrente</a:t>
            </a:r>
          </a:p>
          <a:p>
            <a:pPr marL="342900" indent="20638" algn="just">
              <a:buFont typeface="+mj-lt"/>
              <a:buAutoNum type="alphaLcParenR"/>
              <a:defRPr/>
            </a:pPr>
            <a:r>
              <a:rPr lang="es-ES" sz="1600" b="1" dirty="0">
                <a:solidFill>
                  <a:schemeClr val="bg1"/>
                </a:solidFill>
                <a:latin typeface="Arial" charset="0"/>
              </a:rPr>
              <a:t>Visitas semanales sorpresivas.</a:t>
            </a:r>
          </a:p>
          <a:p>
            <a:pPr marL="342900" indent="20638" algn="just">
              <a:buFont typeface="+mj-lt"/>
              <a:buAutoNum type="alphaLcParenR"/>
              <a:defRPr/>
            </a:pPr>
            <a:r>
              <a:rPr lang="es-ES" sz="1600" b="1" dirty="0">
                <a:solidFill>
                  <a:schemeClr val="bg1"/>
                </a:solidFill>
                <a:latin typeface="Arial" charset="0"/>
              </a:rPr>
              <a:t> Revisión de Historias Clínicas (Medicamentos, pertinencia, oportunidad, dosis y tiempo, reacciones adversas).</a:t>
            </a:r>
          </a:p>
          <a:p>
            <a:pPr marL="342900" indent="20638" algn="just">
              <a:buFont typeface="+mj-lt"/>
              <a:buAutoNum type="alphaLcParenR"/>
              <a:defRPr/>
            </a:pPr>
            <a:r>
              <a:rPr lang="es-ES" sz="1600" b="1" dirty="0">
                <a:solidFill>
                  <a:schemeClr val="bg1"/>
                </a:solidFill>
                <a:latin typeface="Arial" charset="0"/>
              </a:rPr>
              <a:t> Visita a la Farmacia Comunitaria (Recetas, Certificados Médicos y encuestas).</a:t>
            </a:r>
          </a:p>
          <a:p>
            <a:pPr marL="342900" indent="20638" algn="just">
              <a:buFont typeface="+mj-lt"/>
              <a:buAutoNum type="alphaLcParenR"/>
              <a:defRPr/>
            </a:pPr>
            <a:r>
              <a:rPr lang="es-ES" sz="1600" b="1" dirty="0">
                <a:solidFill>
                  <a:schemeClr val="bg1"/>
                </a:solidFill>
                <a:latin typeface="Arial" charset="0"/>
              </a:rPr>
              <a:t> Revisión Hojas de Cargo</a:t>
            </a:r>
            <a:r>
              <a:rPr lang="es-ES" b="1" dirty="0">
                <a:solidFill>
                  <a:schemeClr val="bg1"/>
                </a:solidFill>
                <a:latin typeface="Arial" charset="0"/>
              </a:rPr>
              <a:t>.</a:t>
            </a:r>
          </a:p>
          <a:p>
            <a:pPr algn="just">
              <a:defRPr/>
            </a:pPr>
            <a:endParaRPr lang="es-ES" dirty="0">
              <a:latin typeface="Arial" charset="0"/>
            </a:endParaRPr>
          </a:p>
          <a:p>
            <a:pPr marL="285750" indent="-285750" algn="just">
              <a:buFont typeface="Wingdings" pitchFamily="2" charset="2"/>
              <a:buChar char="q"/>
              <a:defRPr/>
            </a:pPr>
            <a:r>
              <a:rPr lang="es-ES" b="1" dirty="0">
                <a:solidFill>
                  <a:srgbClr val="FFFF00"/>
                </a:solidFill>
                <a:latin typeface="Arial" charset="0"/>
              </a:rPr>
              <a:t> Elaborar y actualizar CBM y la Guía Fármaco Terapéutica.</a:t>
            </a:r>
          </a:p>
          <a:p>
            <a:pPr marL="285750" indent="-285750" algn="just">
              <a:buFont typeface="Wingdings" pitchFamily="2" charset="2"/>
              <a:buChar char="q"/>
              <a:defRPr/>
            </a:pPr>
            <a:endParaRPr lang="es-ES" b="1" dirty="0">
              <a:solidFill>
                <a:srgbClr val="FF0000"/>
              </a:solidFill>
              <a:latin typeface="Arial" charset="0"/>
            </a:endParaRPr>
          </a:p>
          <a:p>
            <a:pPr marL="285750" indent="-285750" algn="just">
              <a:buFont typeface="Wingdings" pitchFamily="2" charset="2"/>
              <a:buChar char="q"/>
              <a:defRPr/>
            </a:pPr>
            <a:r>
              <a:rPr lang="es-ES" b="1" dirty="0">
                <a:solidFill>
                  <a:srgbClr val="FFFF00"/>
                </a:solidFill>
                <a:latin typeface="Arial" charset="0"/>
              </a:rPr>
              <a:t> Control de GFT.</a:t>
            </a:r>
          </a:p>
          <a:p>
            <a:pPr marL="285750" indent="-285750" algn="just">
              <a:buFont typeface="Wingdings" pitchFamily="2" charset="2"/>
              <a:buChar char="q"/>
              <a:defRPr/>
            </a:pPr>
            <a:endParaRPr lang="es-ES" b="1" dirty="0">
              <a:solidFill>
                <a:srgbClr val="FFFF00"/>
              </a:solidFill>
              <a:latin typeface="Arial" charset="0"/>
            </a:endParaRPr>
          </a:p>
          <a:p>
            <a:pPr marL="285750" indent="-285750" algn="just">
              <a:buFont typeface="Wingdings" pitchFamily="2" charset="2"/>
              <a:buChar char="q"/>
              <a:defRPr/>
            </a:pPr>
            <a:r>
              <a:rPr lang="es-ES" b="1" dirty="0">
                <a:solidFill>
                  <a:srgbClr val="FFFF00"/>
                </a:solidFill>
                <a:latin typeface="Arial" charset="0"/>
              </a:rPr>
              <a:t> Controlar y evaluar Programa Nacional de Medicamentos.</a:t>
            </a:r>
          </a:p>
          <a:p>
            <a:pPr marL="285750" indent="-285750" algn="just">
              <a:buFont typeface="Wingdings" pitchFamily="2" charset="2"/>
              <a:buChar char="q"/>
              <a:defRPr/>
            </a:pPr>
            <a:endParaRPr lang="es-ES" b="1" dirty="0">
              <a:solidFill>
                <a:srgbClr val="FF0000"/>
              </a:solidFill>
              <a:latin typeface="Arial" charset="0"/>
            </a:endParaRPr>
          </a:p>
          <a:p>
            <a:pPr marL="285750" indent="-285750" algn="just">
              <a:buFont typeface="Wingdings" pitchFamily="2" charset="2"/>
              <a:buChar char="q"/>
              <a:defRPr/>
            </a:pPr>
            <a:r>
              <a:rPr lang="es-ES" b="1" dirty="0">
                <a:solidFill>
                  <a:srgbClr val="FFFF00"/>
                </a:solidFill>
                <a:latin typeface="Arial" charset="0"/>
              </a:rPr>
              <a:t> Conocer resultados Instrucción 206.</a:t>
            </a:r>
          </a:p>
          <a:p>
            <a:pPr marL="285750" indent="-285750" algn="just">
              <a:buFont typeface="Wingdings" pitchFamily="2" charset="2"/>
              <a:buChar char="q"/>
              <a:defRPr/>
            </a:pPr>
            <a:endParaRPr lang="es-ES" b="1" dirty="0">
              <a:solidFill>
                <a:srgbClr val="FF0000"/>
              </a:solidFill>
              <a:latin typeface="Arial" charset="0"/>
            </a:endParaRPr>
          </a:p>
          <a:p>
            <a:pPr marL="285750" indent="-285750" algn="just">
              <a:buFont typeface="Wingdings" pitchFamily="2" charset="2"/>
              <a:buChar char="q"/>
              <a:defRPr/>
            </a:pPr>
            <a:r>
              <a:rPr lang="es-ES" b="1" dirty="0">
                <a:solidFill>
                  <a:srgbClr val="FFFF00"/>
                </a:solidFill>
                <a:latin typeface="Arial" charset="0"/>
              </a:rPr>
              <a:t> Investigaciones.</a:t>
            </a:r>
          </a:p>
          <a:p>
            <a:pPr marL="285750" indent="-285750" algn="just">
              <a:buFont typeface="Wingdings" pitchFamily="2" charset="2"/>
              <a:buChar char="q"/>
              <a:defRPr/>
            </a:pPr>
            <a:endParaRPr lang="es-ES" b="1" dirty="0">
              <a:solidFill>
                <a:srgbClr val="FF0000"/>
              </a:solidFill>
              <a:latin typeface="Arial" charset="0"/>
            </a:endParaRPr>
          </a:p>
          <a:p>
            <a:pPr marL="285750" indent="-285750" algn="just">
              <a:buFont typeface="Wingdings" pitchFamily="2" charset="2"/>
              <a:buChar char="q"/>
              <a:defRPr/>
            </a:pPr>
            <a:r>
              <a:rPr lang="es-ES" b="1" dirty="0">
                <a:solidFill>
                  <a:srgbClr val="FFFF00"/>
                </a:solidFill>
                <a:latin typeface="Arial" charset="0"/>
              </a:rPr>
              <a:t> Desarrollar y controlar actividades fármaco vigilancia.(SRSRAM).</a:t>
            </a:r>
          </a:p>
          <a:p>
            <a:pPr marL="285750" indent="-285750" algn="just">
              <a:buFont typeface="Wingdings" pitchFamily="2" charset="2"/>
              <a:buChar char="q"/>
              <a:defRPr/>
            </a:pPr>
            <a:endParaRPr lang="es-ES" b="1" dirty="0">
              <a:solidFill>
                <a:srgbClr val="FF0000"/>
              </a:solidFill>
              <a:latin typeface="Arial" charset="0"/>
            </a:endParaRPr>
          </a:p>
          <a:p>
            <a:pPr marL="285750" indent="-285750" algn="just">
              <a:buFont typeface="Wingdings" pitchFamily="2" charset="2"/>
              <a:buChar char="q"/>
              <a:defRPr/>
            </a:pPr>
            <a:r>
              <a:rPr lang="es-ES" b="1" dirty="0">
                <a:solidFill>
                  <a:srgbClr val="FFFF00"/>
                </a:solidFill>
                <a:latin typeface="Arial" charset="0"/>
              </a:rPr>
              <a:t> Entrevistas</a:t>
            </a:r>
          </a:p>
          <a:p>
            <a:pPr algn="just">
              <a:buFont typeface="Wingdings" pitchFamily="2" charset="2"/>
              <a:buNone/>
              <a:defRPr/>
            </a:pPr>
            <a:endParaRPr lang="es-ES" b="1" dirty="0">
              <a:solidFill>
                <a:srgbClr val="FF0000"/>
              </a:solidFill>
              <a:latin typeface="Arial" charset="0"/>
            </a:endParaRPr>
          </a:p>
          <a:p>
            <a:pPr algn="just">
              <a:defRPr/>
            </a:pPr>
            <a:endParaRPr lang="es-ES" b="1" dirty="0">
              <a:latin typeface="Arial" charset="0"/>
            </a:endParaRPr>
          </a:p>
          <a:p>
            <a:pPr algn="just">
              <a:defRPr/>
            </a:pPr>
            <a:endParaRPr lang="es-ES" b="1" dirty="0">
              <a:latin typeface="Arial" charset="0"/>
            </a:endParaRPr>
          </a:p>
        </p:txBody>
      </p:sp>
      <p:sp>
        <p:nvSpPr>
          <p:cNvPr id="35843" name="Rectangle 5"/>
          <p:cNvSpPr>
            <a:spLocks noChangeArrowheads="1"/>
          </p:cNvSpPr>
          <p:nvPr/>
        </p:nvSpPr>
        <p:spPr bwMode="auto">
          <a:xfrm>
            <a:off x="179388" y="287338"/>
            <a:ext cx="9144000" cy="620712"/>
          </a:xfrm>
          <a:prstGeom prst="rect">
            <a:avLst/>
          </a:prstGeom>
          <a:solidFill>
            <a:srgbClr val="000066"/>
          </a:solidFill>
          <a:ln w="9525">
            <a:solidFill>
              <a:srgbClr val="000066"/>
            </a:solidFill>
            <a:miter lim="800000"/>
            <a:headEnd/>
            <a:tailEnd/>
          </a:ln>
        </p:spPr>
        <p:txBody>
          <a:bodyPr wrap="none" anchor="ct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s-ES" altLang="es-ES" b="1">
                <a:solidFill>
                  <a:srgbClr val="FFFF00"/>
                </a:solidFill>
                <a:latin typeface="Arial" panose="020B0604020202020204" pitchFamily="34" charset="0"/>
              </a:rPr>
              <a:t>COMITÉ FARMACO TERAPEUTICO (CFT)</a:t>
            </a:r>
          </a:p>
          <a:p>
            <a:pPr eaLnBrk="1" hangingPunct="1"/>
            <a:r>
              <a:rPr lang="es-ES" altLang="es-ES" b="1">
                <a:solidFill>
                  <a:srgbClr val="FFFF00"/>
                </a:solidFill>
                <a:latin typeface="Arial" panose="020B0604020202020204" pitchFamily="34" charset="0"/>
              </a:rPr>
              <a:t>Políticas de Selección, Prescripción y Uso Racional Medicamentos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4"/>
          <p:cNvSpPr>
            <a:spLocks noChangeArrowheads="1"/>
          </p:cNvSpPr>
          <p:nvPr/>
        </p:nvSpPr>
        <p:spPr bwMode="auto">
          <a:xfrm>
            <a:off x="250825" y="-242888"/>
            <a:ext cx="8642350" cy="1081088"/>
          </a:xfrm>
          <a:prstGeom prst="wave">
            <a:avLst>
              <a:gd name="adj1" fmla="val 13005"/>
              <a:gd name="adj2" fmla="val 0"/>
            </a:avLst>
          </a:prstGeom>
          <a:solidFill>
            <a:srgbClr val="000066"/>
          </a:solidFill>
          <a:ln w="9525">
            <a:solidFill>
              <a:srgbClr val="000066"/>
            </a:solidFill>
            <a:round/>
            <a:headEnd/>
            <a:tailEnd/>
          </a:ln>
        </p:spPr>
        <p:txBody>
          <a:bodyPr wrap="none" anchor="ct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s-ES" altLang="es-ES" b="1">
                <a:solidFill>
                  <a:srgbClr val="FFFF00"/>
                </a:solidFill>
                <a:latin typeface="Arial" panose="020B0604020202020204" pitchFamily="34" charset="0"/>
              </a:rPr>
              <a:t>COMITÉ DE EVALUACIÓN DE LA MEDICINA TRANSFUSIONAL (CEMT)</a:t>
            </a:r>
          </a:p>
        </p:txBody>
      </p:sp>
      <p:sp>
        <p:nvSpPr>
          <p:cNvPr id="36867" name="Text Box 7"/>
          <p:cNvSpPr txBox="1">
            <a:spLocks noChangeArrowheads="1"/>
          </p:cNvSpPr>
          <p:nvPr/>
        </p:nvSpPr>
        <p:spPr bwMode="auto">
          <a:xfrm>
            <a:off x="285750" y="981075"/>
            <a:ext cx="8572500" cy="330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buFont typeface="Wingdings" panose="05000000000000000000" pitchFamily="2" charset="2"/>
              <a:buChar char="q"/>
            </a:pPr>
            <a:r>
              <a:rPr lang="es-ES" altLang="es-ES" b="1">
                <a:solidFill>
                  <a:schemeClr val="bg1"/>
                </a:solidFill>
                <a:latin typeface="Arial" panose="020B0604020202020204" pitchFamily="34" charset="0"/>
              </a:rPr>
              <a:t> </a:t>
            </a:r>
            <a:r>
              <a:rPr lang="es-ES" altLang="es-ES" sz="1600" b="1">
                <a:solidFill>
                  <a:schemeClr val="bg1"/>
                </a:solidFill>
                <a:latin typeface="Arial" panose="020B0604020202020204" pitchFamily="34" charset="0"/>
              </a:rPr>
              <a:t>Revisión de prácticas transfusionales.</a:t>
            </a:r>
          </a:p>
          <a:p>
            <a:pPr eaLnBrk="1" hangingPunct="1">
              <a:buFont typeface="Wingdings" panose="05000000000000000000" pitchFamily="2" charset="2"/>
              <a:buChar char="q"/>
            </a:pPr>
            <a:endParaRPr lang="es-ES" altLang="es-ES" sz="1600" b="1">
              <a:solidFill>
                <a:schemeClr val="bg1"/>
              </a:solidFill>
              <a:latin typeface="Arial" panose="020B0604020202020204" pitchFamily="34" charset="0"/>
            </a:endParaRPr>
          </a:p>
          <a:p>
            <a:pPr eaLnBrk="1" hangingPunct="1">
              <a:buFont typeface="Wingdings" panose="05000000000000000000" pitchFamily="2" charset="2"/>
              <a:buChar char="q"/>
            </a:pPr>
            <a:r>
              <a:rPr lang="es-ES" altLang="es-ES" sz="1600" b="1">
                <a:solidFill>
                  <a:schemeClr val="bg1"/>
                </a:solidFill>
                <a:latin typeface="Arial" panose="020B0604020202020204" pitchFamily="34" charset="0"/>
              </a:rPr>
              <a:t> Informe de los Servicio de transfusiones a  Estadística.</a:t>
            </a:r>
          </a:p>
          <a:p>
            <a:pPr eaLnBrk="1" hangingPunct="1">
              <a:buFont typeface="Wingdings" panose="05000000000000000000" pitchFamily="2" charset="2"/>
              <a:buChar char="q"/>
            </a:pPr>
            <a:endParaRPr lang="es-ES" altLang="es-ES" sz="1600" b="1">
              <a:solidFill>
                <a:schemeClr val="bg1"/>
              </a:solidFill>
              <a:latin typeface="Arial" panose="020B0604020202020204" pitchFamily="34" charset="0"/>
            </a:endParaRPr>
          </a:p>
          <a:p>
            <a:pPr eaLnBrk="1" hangingPunct="1">
              <a:buFont typeface="Wingdings" panose="05000000000000000000" pitchFamily="2" charset="2"/>
              <a:buChar char="q"/>
            </a:pPr>
            <a:r>
              <a:rPr lang="es-ES" altLang="es-ES" sz="1600" b="1">
                <a:solidFill>
                  <a:schemeClr val="bg1"/>
                </a:solidFill>
                <a:latin typeface="Arial" panose="020B0604020202020204" pitchFamily="34" charset="0"/>
              </a:rPr>
              <a:t> Evaluación en la  utilización de componentes especiales.</a:t>
            </a:r>
          </a:p>
          <a:p>
            <a:pPr eaLnBrk="1" hangingPunct="1">
              <a:buFont typeface="Wingdings" panose="05000000000000000000" pitchFamily="2" charset="2"/>
              <a:buChar char="q"/>
            </a:pPr>
            <a:endParaRPr lang="es-ES" altLang="es-ES" sz="1600" b="1">
              <a:solidFill>
                <a:schemeClr val="bg1"/>
              </a:solidFill>
              <a:latin typeface="Arial" panose="020B0604020202020204" pitchFamily="34" charset="0"/>
            </a:endParaRPr>
          </a:p>
          <a:p>
            <a:pPr eaLnBrk="1" hangingPunct="1">
              <a:buFont typeface="Wingdings" panose="05000000000000000000" pitchFamily="2" charset="2"/>
              <a:buChar char="q"/>
            </a:pPr>
            <a:r>
              <a:rPr lang="es-ES" altLang="es-ES" sz="1600" b="1">
                <a:solidFill>
                  <a:schemeClr val="bg1"/>
                </a:solidFill>
                <a:latin typeface="Arial" panose="020B0604020202020204" pitchFamily="34" charset="0"/>
              </a:rPr>
              <a:t> Visita a Servicios (Solicitud, evaluación indicación, reacciones adversas, etc.).</a:t>
            </a:r>
          </a:p>
          <a:p>
            <a:pPr eaLnBrk="1" hangingPunct="1">
              <a:buFont typeface="Wingdings" panose="05000000000000000000" pitchFamily="2" charset="2"/>
              <a:buChar char="q"/>
            </a:pPr>
            <a:endParaRPr lang="es-ES" altLang="es-ES" sz="1600" b="1">
              <a:solidFill>
                <a:schemeClr val="bg1"/>
              </a:solidFill>
              <a:latin typeface="Arial" panose="020B0604020202020204" pitchFamily="34" charset="0"/>
            </a:endParaRPr>
          </a:p>
          <a:p>
            <a:pPr eaLnBrk="1" hangingPunct="1">
              <a:buFont typeface="Wingdings" panose="05000000000000000000" pitchFamily="2" charset="2"/>
              <a:buChar char="q"/>
            </a:pPr>
            <a:r>
              <a:rPr lang="es-ES" altLang="es-ES" sz="1600" b="1">
                <a:solidFill>
                  <a:schemeClr val="bg1"/>
                </a:solidFill>
                <a:latin typeface="Arial" panose="020B0604020202020204" pitchFamily="34" charset="0"/>
              </a:rPr>
              <a:t> Grado de  respuesta a los Servicio de transfusiones.</a:t>
            </a:r>
          </a:p>
          <a:p>
            <a:pPr eaLnBrk="1" hangingPunct="1">
              <a:buFont typeface="Wingdings" panose="05000000000000000000" pitchFamily="2" charset="2"/>
              <a:buChar char="q"/>
            </a:pPr>
            <a:endParaRPr lang="es-ES" altLang="es-ES" sz="1600" b="1">
              <a:solidFill>
                <a:schemeClr val="bg1"/>
              </a:solidFill>
              <a:latin typeface="Arial" panose="020B0604020202020204" pitchFamily="34" charset="0"/>
            </a:endParaRPr>
          </a:p>
          <a:p>
            <a:pPr eaLnBrk="1" hangingPunct="1">
              <a:buFont typeface="Wingdings" panose="05000000000000000000" pitchFamily="2" charset="2"/>
              <a:buChar char="q"/>
            </a:pPr>
            <a:r>
              <a:rPr lang="es-ES" altLang="es-ES" sz="1600" b="1">
                <a:solidFill>
                  <a:schemeClr val="bg1"/>
                </a:solidFill>
                <a:latin typeface="Arial" panose="020B0604020202020204" pitchFamily="34" charset="0"/>
              </a:rPr>
              <a:t> Investigaciones.</a:t>
            </a:r>
          </a:p>
          <a:p>
            <a:pPr eaLnBrk="1" hangingPunct="1">
              <a:buFont typeface="Wingdings" panose="05000000000000000000" pitchFamily="2" charset="2"/>
              <a:buChar char="q"/>
            </a:pPr>
            <a:endParaRPr lang="es-ES" altLang="es-ES" sz="1600" b="1">
              <a:solidFill>
                <a:schemeClr val="bg1"/>
              </a:solidFill>
              <a:latin typeface="Arial" panose="020B0604020202020204" pitchFamily="34" charset="0"/>
            </a:endParaRPr>
          </a:p>
          <a:p>
            <a:pPr eaLnBrk="1" hangingPunct="1">
              <a:buFont typeface="Wingdings" panose="05000000000000000000" pitchFamily="2" charset="2"/>
              <a:buChar char="q"/>
            </a:pPr>
            <a:r>
              <a:rPr lang="es-ES" altLang="es-ES" sz="1600" b="1">
                <a:solidFill>
                  <a:schemeClr val="bg1"/>
                </a:solidFill>
                <a:latin typeface="Arial" panose="020B0604020202020204" pitchFamily="34" charset="0"/>
              </a:rPr>
              <a:t> Grado Satisfacción.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4"/>
          <p:cNvSpPr>
            <a:spLocks noChangeArrowheads="1"/>
          </p:cNvSpPr>
          <p:nvPr/>
        </p:nvSpPr>
        <p:spPr bwMode="auto">
          <a:xfrm rot="10800000">
            <a:off x="25400" y="1052513"/>
            <a:ext cx="8569325" cy="3313112"/>
          </a:xfrm>
          <a:prstGeom prst="flowChartMultidocument">
            <a:avLst/>
          </a:prstGeom>
          <a:solidFill>
            <a:srgbClr val="000066"/>
          </a:solidFill>
          <a:ln w="9525">
            <a:solidFill>
              <a:srgbClr val="000066"/>
            </a:solidFill>
            <a:miter lim="800000"/>
            <a:headEnd/>
            <a:tailEnd/>
          </a:ln>
        </p:spPr>
        <p:txBody>
          <a:bodyPr rot="10800000" wrap="none" anchor="ctr"/>
          <a:lstStyle/>
          <a:p>
            <a:pPr marL="285750" indent="-285750" algn="just">
              <a:buFont typeface="Wingdings" pitchFamily="2" charset="2"/>
              <a:buChar char="q"/>
              <a:defRPr/>
            </a:pPr>
            <a:r>
              <a:rPr lang="es-ES" b="1" dirty="0">
                <a:solidFill>
                  <a:srgbClr val="FFFF00"/>
                </a:solidFill>
                <a:latin typeface="Arial" charset="0"/>
              </a:rPr>
              <a:t>Funciones:</a:t>
            </a:r>
          </a:p>
          <a:p>
            <a:pPr marL="342900" indent="-342900" algn="just">
              <a:buFont typeface="+mj-lt"/>
              <a:buAutoNum type="alphaLcParenR"/>
              <a:defRPr/>
            </a:pPr>
            <a:r>
              <a:rPr lang="es-ES" sz="1600" b="1" dirty="0">
                <a:solidFill>
                  <a:schemeClr val="bg1"/>
                </a:solidFill>
                <a:latin typeface="Arial" charset="0"/>
              </a:rPr>
              <a:t>Elaborar documentos( Normas, Guías, Políticas, etc.).</a:t>
            </a:r>
          </a:p>
          <a:p>
            <a:pPr marL="342900" indent="-342900" algn="just">
              <a:buFont typeface="+mj-lt"/>
              <a:buAutoNum type="alphaLcParenR"/>
              <a:defRPr/>
            </a:pPr>
            <a:r>
              <a:rPr lang="es-ES" sz="1600" b="1" dirty="0">
                <a:solidFill>
                  <a:schemeClr val="bg1"/>
                </a:solidFill>
                <a:latin typeface="Arial" charset="0"/>
              </a:rPr>
              <a:t> Cumplir Normas de Bioseguridad8 Capacitación e impacto).</a:t>
            </a:r>
          </a:p>
          <a:p>
            <a:pPr marL="342900" indent="-342900" algn="just">
              <a:buFont typeface="+mj-lt"/>
              <a:buAutoNum type="alphaLcParenR"/>
              <a:defRPr/>
            </a:pPr>
            <a:r>
              <a:rPr lang="es-ES" sz="1600" b="1" dirty="0">
                <a:solidFill>
                  <a:schemeClr val="bg1"/>
                </a:solidFill>
                <a:latin typeface="Arial" charset="0"/>
              </a:rPr>
              <a:t> Áreas de Competencia.</a:t>
            </a:r>
          </a:p>
          <a:p>
            <a:pPr marL="342900" indent="-342900" algn="just">
              <a:buFont typeface="+mj-lt"/>
              <a:buAutoNum type="alphaLcParenR"/>
              <a:defRPr/>
            </a:pPr>
            <a:r>
              <a:rPr lang="es-ES" sz="1600" b="1" dirty="0">
                <a:solidFill>
                  <a:schemeClr val="bg1"/>
                </a:solidFill>
                <a:latin typeface="Arial" charset="0"/>
              </a:rPr>
              <a:t>Desarrollar Rutinas y Procedimientos.</a:t>
            </a:r>
          </a:p>
          <a:p>
            <a:pPr marL="342900" indent="-342900" algn="just">
              <a:buFont typeface="+mj-lt"/>
              <a:buAutoNum type="alphaLcParenR"/>
              <a:defRPr/>
            </a:pPr>
            <a:r>
              <a:rPr lang="es-ES" sz="1600" b="1" dirty="0">
                <a:solidFill>
                  <a:schemeClr val="bg1"/>
                </a:solidFill>
                <a:latin typeface="Arial" charset="0"/>
              </a:rPr>
              <a:t> Relaciones de coordinación.</a:t>
            </a:r>
          </a:p>
          <a:p>
            <a:pPr marL="342900" indent="-342900" algn="just">
              <a:buFont typeface="+mj-lt"/>
              <a:buAutoNum type="alphaLcParenR"/>
              <a:defRPr/>
            </a:pPr>
            <a:r>
              <a:rPr lang="es-ES" sz="1600" b="1" dirty="0">
                <a:solidFill>
                  <a:schemeClr val="bg1"/>
                </a:solidFill>
                <a:latin typeface="Arial" charset="0"/>
              </a:rPr>
              <a:t> Diagnóstico de la situación de Infecciones.</a:t>
            </a:r>
          </a:p>
          <a:p>
            <a:pPr marL="342900" indent="-342900" algn="just">
              <a:buFont typeface="+mj-lt"/>
              <a:buAutoNum type="alphaLcParenR"/>
              <a:defRPr/>
            </a:pPr>
            <a:r>
              <a:rPr lang="es-ES" sz="1600" b="1" dirty="0">
                <a:solidFill>
                  <a:schemeClr val="bg1"/>
                </a:solidFill>
                <a:latin typeface="Arial" charset="0"/>
              </a:rPr>
              <a:t> Reunión mensual</a:t>
            </a:r>
          </a:p>
          <a:p>
            <a:pPr marL="285750" indent="-285750" algn="just">
              <a:buFont typeface="Wingdings" pitchFamily="2" charset="2"/>
              <a:buChar char="q"/>
              <a:defRPr/>
            </a:pPr>
            <a:r>
              <a:rPr lang="es-ES" b="1" dirty="0">
                <a:solidFill>
                  <a:srgbClr val="FFFF00"/>
                </a:solidFill>
                <a:latin typeface="Arial" charset="0"/>
              </a:rPr>
              <a:t>Personal:</a:t>
            </a:r>
          </a:p>
          <a:p>
            <a:pPr marL="285750" indent="-285750" algn="just">
              <a:buFont typeface="Wingdings" pitchFamily="2" charset="2"/>
              <a:buChar char="§"/>
              <a:defRPr/>
            </a:pPr>
            <a:r>
              <a:rPr lang="es-ES" sz="1600" b="1" dirty="0">
                <a:solidFill>
                  <a:schemeClr val="bg1"/>
                </a:solidFill>
                <a:latin typeface="Arial" charset="0"/>
              </a:rPr>
              <a:t> Médico Responsable de Epidemiología.</a:t>
            </a:r>
          </a:p>
          <a:p>
            <a:pPr marL="285750" indent="-285750" algn="just">
              <a:buFont typeface="Wingdings" pitchFamily="2" charset="2"/>
              <a:buChar char="§"/>
              <a:defRPr/>
            </a:pPr>
            <a:r>
              <a:rPr lang="es-ES" sz="1600" b="1" dirty="0">
                <a:solidFill>
                  <a:schemeClr val="bg1"/>
                </a:solidFill>
                <a:latin typeface="Arial" charset="0"/>
              </a:rPr>
              <a:t> Enfermera Vigilante Epidemiológica.</a:t>
            </a:r>
          </a:p>
          <a:p>
            <a:pPr marL="285750" indent="-285750" algn="just">
              <a:buFont typeface="Wingdings" pitchFamily="2" charset="2"/>
              <a:buChar char="§"/>
              <a:defRPr/>
            </a:pPr>
            <a:r>
              <a:rPr lang="es-ES" sz="1600" b="1" dirty="0">
                <a:solidFill>
                  <a:schemeClr val="bg1"/>
                </a:solidFill>
                <a:latin typeface="Arial" charset="0"/>
              </a:rPr>
              <a:t> Médico o responsable de Microbiología.</a:t>
            </a:r>
          </a:p>
        </p:txBody>
      </p:sp>
      <p:sp>
        <p:nvSpPr>
          <p:cNvPr id="37891" name="Text Box 6"/>
          <p:cNvSpPr txBox="1">
            <a:spLocks noChangeArrowheads="1"/>
          </p:cNvSpPr>
          <p:nvPr/>
        </p:nvSpPr>
        <p:spPr bwMode="auto">
          <a:xfrm>
            <a:off x="250825" y="260350"/>
            <a:ext cx="8323263" cy="641350"/>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s-ES" altLang="es-ES" b="1">
                <a:solidFill>
                  <a:srgbClr val="FFFF00"/>
                </a:solidFill>
                <a:latin typeface="Arial" panose="020B0604020202020204" pitchFamily="34" charset="0"/>
              </a:rPr>
              <a:t>COMITÉ DE PREVENCIÓN Y CONTROL DE LA INFECCIÓN HOSPITALARIA       				(CPCIH)</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ChangeArrowheads="1"/>
          </p:cNvSpPr>
          <p:nvPr/>
        </p:nvSpPr>
        <p:spPr bwMode="auto">
          <a:xfrm>
            <a:off x="323850" y="260350"/>
            <a:ext cx="7127875" cy="1800225"/>
          </a:xfrm>
          <a:prstGeom prst="rect">
            <a:avLst/>
          </a:prstGeom>
          <a:solidFill>
            <a:srgbClr val="000066"/>
          </a:solidFill>
          <a:ln w="9525">
            <a:solidFill>
              <a:srgbClr val="000066"/>
            </a:solidFill>
            <a:miter lim="800000"/>
            <a:headEnd/>
            <a:tailEnd/>
          </a:ln>
        </p:spPr>
        <p:txBody>
          <a:bodyPr wrap="none" anchor="ctr"/>
          <a:lstStyle/>
          <a:p>
            <a:pPr algn="just">
              <a:defRPr/>
            </a:pPr>
            <a:r>
              <a:rPr lang="es-ES" b="1" dirty="0">
                <a:solidFill>
                  <a:srgbClr val="FFFF00"/>
                </a:solidFill>
                <a:latin typeface="Arial" charset="0"/>
              </a:rPr>
              <a:t>Médico responsable epidemiología</a:t>
            </a:r>
          </a:p>
          <a:p>
            <a:pPr marL="342900" indent="-80963" algn="just">
              <a:buFont typeface="+mj-lt"/>
              <a:buAutoNum type="arabicPeriod"/>
              <a:defRPr/>
            </a:pPr>
            <a:r>
              <a:rPr lang="es-ES" b="1" dirty="0">
                <a:solidFill>
                  <a:schemeClr val="bg1"/>
                </a:solidFill>
                <a:latin typeface="Arial" charset="0"/>
              </a:rPr>
              <a:t> </a:t>
            </a:r>
            <a:r>
              <a:rPr lang="es-ES" sz="1600" dirty="0">
                <a:solidFill>
                  <a:schemeClr val="bg1"/>
                </a:solidFill>
                <a:latin typeface="Arial" charset="0"/>
              </a:rPr>
              <a:t>Planificar, Organizar, Dirigir, Controlar y Evaluar S. V. E.</a:t>
            </a:r>
          </a:p>
          <a:p>
            <a:pPr marL="342900" indent="-80963" algn="just">
              <a:buFont typeface="+mj-lt"/>
              <a:buAutoNum type="arabicPeriod"/>
              <a:defRPr/>
            </a:pPr>
            <a:r>
              <a:rPr lang="es-ES" sz="1600" dirty="0">
                <a:solidFill>
                  <a:schemeClr val="bg1"/>
                </a:solidFill>
                <a:latin typeface="Arial" charset="0"/>
              </a:rPr>
              <a:t> Evaluación semanal de la información</a:t>
            </a:r>
          </a:p>
          <a:p>
            <a:pPr marL="342900" indent="-80963" algn="just">
              <a:buFont typeface="+mj-lt"/>
              <a:buAutoNum type="arabicPeriod"/>
              <a:defRPr/>
            </a:pPr>
            <a:r>
              <a:rPr lang="es-ES" sz="1600" dirty="0">
                <a:solidFill>
                  <a:schemeClr val="bg1"/>
                </a:solidFill>
                <a:latin typeface="Arial" charset="0"/>
              </a:rPr>
              <a:t> Estudios de mortalidad/letalidad.</a:t>
            </a:r>
          </a:p>
          <a:p>
            <a:pPr marL="342900" indent="-80963" algn="just">
              <a:buFont typeface="+mj-lt"/>
              <a:buAutoNum type="arabicPeriod"/>
              <a:defRPr/>
            </a:pPr>
            <a:r>
              <a:rPr lang="es-ES" sz="1600" dirty="0">
                <a:solidFill>
                  <a:schemeClr val="bg1"/>
                </a:solidFill>
                <a:latin typeface="Arial" charset="0"/>
              </a:rPr>
              <a:t> Evaluar resultados.</a:t>
            </a:r>
          </a:p>
          <a:p>
            <a:pPr marL="342900" indent="-80963" algn="just">
              <a:buFont typeface="+mj-lt"/>
              <a:buAutoNum type="arabicPeriod"/>
              <a:defRPr/>
            </a:pPr>
            <a:r>
              <a:rPr lang="es-ES" sz="1600" dirty="0">
                <a:solidFill>
                  <a:schemeClr val="bg1"/>
                </a:solidFill>
                <a:latin typeface="Arial" charset="0"/>
              </a:rPr>
              <a:t> Investigaciones.</a:t>
            </a:r>
          </a:p>
        </p:txBody>
      </p:sp>
      <p:sp>
        <p:nvSpPr>
          <p:cNvPr id="27651" name="Rectangle 6"/>
          <p:cNvSpPr>
            <a:spLocks noChangeArrowheads="1"/>
          </p:cNvSpPr>
          <p:nvPr/>
        </p:nvSpPr>
        <p:spPr bwMode="auto">
          <a:xfrm>
            <a:off x="395288" y="2349500"/>
            <a:ext cx="6840537" cy="1871663"/>
          </a:xfrm>
          <a:prstGeom prst="rect">
            <a:avLst/>
          </a:prstGeom>
          <a:solidFill>
            <a:srgbClr val="000066"/>
          </a:solidFill>
          <a:ln w="9525">
            <a:solidFill>
              <a:srgbClr val="000066"/>
            </a:solidFill>
            <a:miter lim="800000"/>
            <a:headEnd/>
            <a:tailEnd/>
          </a:ln>
        </p:spPr>
        <p:txBody>
          <a:bodyPr wrap="none" anchor="ctr"/>
          <a:lstStyle/>
          <a:p>
            <a:pPr algn="just">
              <a:defRPr/>
            </a:pPr>
            <a:r>
              <a:rPr lang="es-ES" b="1" dirty="0">
                <a:solidFill>
                  <a:srgbClr val="FFFF00"/>
                </a:solidFill>
                <a:latin typeface="Arial" charset="0"/>
              </a:rPr>
              <a:t>Enfermera vigilante epidemiológica</a:t>
            </a:r>
            <a:r>
              <a:rPr lang="es-ES" b="1" dirty="0">
                <a:solidFill>
                  <a:srgbClr val="FF0000"/>
                </a:solidFill>
                <a:latin typeface="Arial" charset="0"/>
              </a:rPr>
              <a:t>.</a:t>
            </a:r>
          </a:p>
          <a:p>
            <a:pPr marL="342900" indent="-168275" algn="just">
              <a:buFont typeface="+mj-lt"/>
              <a:buAutoNum type="arabicPeriod"/>
              <a:defRPr/>
            </a:pPr>
            <a:r>
              <a:rPr lang="es-ES" b="1" dirty="0">
                <a:solidFill>
                  <a:schemeClr val="bg1"/>
                </a:solidFill>
                <a:latin typeface="Arial" charset="0"/>
              </a:rPr>
              <a:t> </a:t>
            </a:r>
            <a:r>
              <a:rPr lang="es-ES" sz="1600" dirty="0">
                <a:solidFill>
                  <a:schemeClr val="bg1"/>
                </a:solidFill>
                <a:latin typeface="Arial" charset="0"/>
              </a:rPr>
              <a:t>Actividades de Vigilancia.</a:t>
            </a:r>
          </a:p>
          <a:p>
            <a:pPr marL="342900" indent="-168275" algn="just">
              <a:buFont typeface="+mj-lt"/>
              <a:buAutoNum type="arabicPeriod"/>
              <a:defRPr/>
            </a:pPr>
            <a:r>
              <a:rPr lang="es-ES" sz="1600" dirty="0">
                <a:solidFill>
                  <a:schemeClr val="bg1"/>
                </a:solidFill>
                <a:latin typeface="Arial" charset="0"/>
              </a:rPr>
              <a:t> Participar en estudios.</a:t>
            </a:r>
          </a:p>
          <a:p>
            <a:pPr marL="342900" indent="-168275" algn="just">
              <a:buFont typeface="+mj-lt"/>
              <a:buAutoNum type="arabicPeriod"/>
              <a:defRPr/>
            </a:pPr>
            <a:r>
              <a:rPr lang="es-ES" sz="1600" dirty="0">
                <a:solidFill>
                  <a:schemeClr val="bg1"/>
                </a:solidFill>
                <a:latin typeface="Arial" charset="0"/>
              </a:rPr>
              <a:t> Actualización del programa de PCIH.</a:t>
            </a:r>
          </a:p>
          <a:p>
            <a:pPr marL="342900" indent="-168275" algn="just">
              <a:buFont typeface="+mj-lt"/>
              <a:buAutoNum type="arabicPeriod"/>
              <a:defRPr/>
            </a:pPr>
            <a:r>
              <a:rPr lang="es-ES" sz="1600" dirty="0">
                <a:solidFill>
                  <a:schemeClr val="bg1"/>
                </a:solidFill>
                <a:latin typeface="Arial" charset="0"/>
              </a:rPr>
              <a:t>Asesora miembros del equipo de salud.</a:t>
            </a:r>
          </a:p>
          <a:p>
            <a:pPr algn="just">
              <a:defRPr/>
            </a:pPr>
            <a:endParaRPr lang="es-ES" sz="1600" dirty="0">
              <a:latin typeface="Arial" charset="0"/>
            </a:endParaRPr>
          </a:p>
        </p:txBody>
      </p:sp>
      <p:sp>
        <p:nvSpPr>
          <p:cNvPr id="27652" name="Rectangle 8"/>
          <p:cNvSpPr>
            <a:spLocks noChangeArrowheads="1"/>
          </p:cNvSpPr>
          <p:nvPr/>
        </p:nvSpPr>
        <p:spPr bwMode="auto">
          <a:xfrm>
            <a:off x="323850" y="4292600"/>
            <a:ext cx="8569325" cy="1512888"/>
          </a:xfrm>
          <a:prstGeom prst="rect">
            <a:avLst/>
          </a:prstGeom>
          <a:solidFill>
            <a:srgbClr val="000066"/>
          </a:solidFill>
          <a:ln w="9525">
            <a:solidFill>
              <a:srgbClr val="000066"/>
            </a:solidFill>
            <a:miter lim="800000"/>
            <a:headEnd/>
            <a:tailEnd/>
          </a:ln>
        </p:spPr>
        <p:txBody>
          <a:bodyPr wrap="none" anchor="ctr"/>
          <a:lstStyle/>
          <a:p>
            <a:pPr algn="just">
              <a:defRPr/>
            </a:pPr>
            <a:r>
              <a:rPr lang="es-ES" b="1" dirty="0">
                <a:solidFill>
                  <a:srgbClr val="FFFF00"/>
                </a:solidFill>
                <a:latin typeface="Arial" charset="0"/>
              </a:rPr>
              <a:t>Médico o responsable microbiología.</a:t>
            </a:r>
          </a:p>
          <a:p>
            <a:pPr marL="342900" indent="-80963" algn="just">
              <a:buFont typeface="+mj-lt"/>
              <a:buAutoNum type="arabicPeriod"/>
              <a:defRPr/>
            </a:pPr>
            <a:r>
              <a:rPr lang="es-ES" b="1" dirty="0">
                <a:solidFill>
                  <a:schemeClr val="bg1"/>
                </a:solidFill>
                <a:latin typeface="Arial" charset="0"/>
              </a:rPr>
              <a:t> </a:t>
            </a:r>
            <a:r>
              <a:rPr lang="es-ES" sz="1600" dirty="0">
                <a:solidFill>
                  <a:schemeClr val="bg1"/>
                </a:solidFill>
                <a:latin typeface="Arial" charset="0"/>
              </a:rPr>
              <a:t>Diagnóstico e información patógenos (Tendencia Sensibilidad/Resistencia).</a:t>
            </a:r>
          </a:p>
          <a:p>
            <a:pPr marL="342900" indent="-80963" algn="just">
              <a:buFont typeface="+mj-lt"/>
              <a:buAutoNum type="arabicPeriod"/>
              <a:defRPr/>
            </a:pPr>
            <a:r>
              <a:rPr lang="es-ES" sz="1600" dirty="0">
                <a:solidFill>
                  <a:schemeClr val="bg1"/>
                </a:solidFill>
                <a:latin typeface="Arial" charset="0"/>
              </a:rPr>
              <a:t> Laboratorio Microbiología.</a:t>
            </a:r>
          </a:p>
          <a:p>
            <a:pPr marL="342900" indent="-80963" algn="just">
              <a:buFont typeface="+mj-lt"/>
              <a:buAutoNum type="arabicPeriod"/>
              <a:defRPr/>
            </a:pPr>
            <a:r>
              <a:rPr lang="es-ES" sz="1600" dirty="0">
                <a:solidFill>
                  <a:schemeClr val="bg1"/>
                </a:solidFill>
                <a:latin typeface="Arial" charset="0"/>
              </a:rPr>
              <a:t> Determinación de especies con métodos establecidos.</a:t>
            </a:r>
          </a:p>
          <a:p>
            <a:pPr marL="342900" indent="-80963" algn="just">
              <a:buFont typeface="+mj-lt"/>
              <a:buAutoNum type="arabicPeriod"/>
              <a:defRPr/>
            </a:pPr>
            <a:r>
              <a:rPr lang="es-ES" sz="1600" dirty="0">
                <a:solidFill>
                  <a:schemeClr val="bg1"/>
                </a:solidFill>
                <a:latin typeface="Arial" charset="0"/>
              </a:rPr>
              <a:t> Normas de Bioseguridad.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ctrTitle"/>
          </p:nvPr>
        </p:nvSpPr>
        <p:spPr>
          <a:xfrm>
            <a:off x="1357313" y="2571750"/>
            <a:ext cx="7000875" cy="1793875"/>
          </a:xfrm>
        </p:spPr>
        <p:txBody>
          <a:bodyPr/>
          <a:lstStyle/>
          <a:p>
            <a:pPr eaLnBrk="1" hangingPunct="1">
              <a:defRPr/>
            </a:pPr>
            <a:r>
              <a:rPr lang="es-ES_tradnl" smtClean="0">
                <a:solidFill>
                  <a:schemeClr val="tx1"/>
                </a:solidFill>
              </a:rPr>
              <a:t>Estrategia Nacional de Gestión de la Calidad en el Sector Salud.</a:t>
            </a:r>
          </a:p>
        </p:txBody>
      </p:sp>
      <p:grpSp>
        <p:nvGrpSpPr>
          <p:cNvPr id="39939" name="Group 13"/>
          <p:cNvGrpSpPr>
            <a:grpSpLocks/>
          </p:cNvGrpSpPr>
          <p:nvPr/>
        </p:nvGrpSpPr>
        <p:grpSpPr bwMode="auto">
          <a:xfrm>
            <a:off x="539750" y="260350"/>
            <a:ext cx="2438400" cy="1447800"/>
            <a:chOff x="65" y="888"/>
            <a:chExt cx="1519" cy="891"/>
          </a:xfrm>
        </p:grpSpPr>
        <p:pic>
          <p:nvPicPr>
            <p:cNvPr id="39942" name="Picture 14" descr="BANDERA EN MOVIMIENTO"/>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80" y="888"/>
              <a:ext cx="49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3" name="Picture 15" descr="cuba con bande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 y="1200"/>
              <a:ext cx="1519" cy="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9940" name="7 CuadroTexto"/>
          <p:cNvSpPr txBox="1">
            <a:spLocks noChangeArrowheads="1"/>
          </p:cNvSpPr>
          <p:nvPr/>
        </p:nvSpPr>
        <p:spPr bwMode="auto">
          <a:xfrm>
            <a:off x="3214688" y="714375"/>
            <a:ext cx="5715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s-ES" altLang="es-ES" b="1">
                <a:solidFill>
                  <a:srgbClr val="FFFFFF"/>
                </a:solidFill>
                <a:latin typeface="Tahoma" panose="020B0604030504040204" pitchFamily="34" charset="0"/>
                <a:cs typeface="Arial" panose="020B0604020202020204" pitchFamily="34" charset="0"/>
              </a:rPr>
              <a:t>MINISTERIO DE SALUD PUBLICA</a:t>
            </a:r>
          </a:p>
          <a:p>
            <a:pPr algn="ctr" eaLnBrk="1" hangingPunct="1"/>
            <a:r>
              <a:rPr lang="es-ES" altLang="es-ES" b="1">
                <a:solidFill>
                  <a:srgbClr val="FFFFFF"/>
                </a:solidFill>
                <a:latin typeface="Tahoma" panose="020B0604030504040204" pitchFamily="34" charset="0"/>
                <a:cs typeface="Arial" panose="020B0604020202020204" pitchFamily="34" charset="0"/>
              </a:rPr>
              <a:t>DIRECCION NACIONAL DE CIENCIA Y TECNICA</a:t>
            </a:r>
          </a:p>
        </p:txBody>
      </p:sp>
      <p:sp>
        <p:nvSpPr>
          <p:cNvPr id="39941" name="8 CuadroTexto"/>
          <p:cNvSpPr txBox="1">
            <a:spLocks noChangeArrowheads="1"/>
          </p:cNvSpPr>
          <p:nvPr/>
        </p:nvSpPr>
        <p:spPr bwMode="auto">
          <a:xfrm>
            <a:off x="5214938" y="5500688"/>
            <a:ext cx="3905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s-ES" altLang="es-ES">
                <a:solidFill>
                  <a:srgbClr val="FFFFFF"/>
                </a:solidFill>
                <a:latin typeface="Tahoma" panose="020B0604030504040204" pitchFamily="34" charset="0"/>
                <a:cs typeface="Arial" panose="020B0604020202020204" pitchFamily="34" charset="0"/>
              </a:rPr>
              <a:t>La Habana  8 de noviembre de 2012</a:t>
            </a: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ctrTitle"/>
          </p:nvPr>
        </p:nvSpPr>
        <p:spPr>
          <a:xfrm>
            <a:off x="250825" y="-26988"/>
            <a:ext cx="8642350" cy="1631951"/>
          </a:xfrm>
        </p:spPr>
        <p:txBody>
          <a:bodyPr/>
          <a:lstStyle/>
          <a:p>
            <a:pPr eaLnBrk="1" hangingPunct="1"/>
            <a:r>
              <a:rPr lang="es-ES_tradnl" altLang="es-ES" sz="2000" b="1" smtClean="0">
                <a:solidFill>
                  <a:srgbClr val="FFFF00"/>
                </a:solidFill>
                <a:latin typeface="Arial" panose="020B0604020202020204" pitchFamily="34" charset="0"/>
                <a:cs typeface="Arial" panose="020B0604020202020204" pitchFamily="34" charset="0"/>
              </a:rPr>
              <a:t>Objetivo General</a:t>
            </a:r>
            <a:br>
              <a:rPr lang="es-ES_tradnl" altLang="es-ES" sz="2000" b="1" smtClean="0">
                <a:solidFill>
                  <a:srgbClr val="FFFF00"/>
                </a:solidFill>
                <a:latin typeface="Arial" panose="020B0604020202020204" pitchFamily="34" charset="0"/>
                <a:cs typeface="Arial" panose="020B0604020202020204" pitchFamily="34" charset="0"/>
              </a:rPr>
            </a:br>
            <a:r>
              <a:rPr lang="es-ES" altLang="es-ES" sz="2000" b="1" smtClean="0">
                <a:solidFill>
                  <a:srgbClr val="FFFF00"/>
                </a:solidFill>
                <a:latin typeface="Arial" panose="020B0604020202020204" pitchFamily="34" charset="0"/>
                <a:cs typeface="Arial" panose="020B0604020202020204" pitchFamily="34" charset="0"/>
              </a:rPr>
              <a:t>Impulsar la mejora homogénea y sostenible de la calidad del servicio sanitario cubano en busca de la excelencia, situando la calidad entre los objetivos prioritarios del Sistema Nacional de Salud. </a:t>
            </a:r>
          </a:p>
        </p:txBody>
      </p:sp>
      <p:sp>
        <p:nvSpPr>
          <p:cNvPr id="3" name="2 Rectángulo"/>
          <p:cNvSpPr/>
          <p:nvPr/>
        </p:nvSpPr>
        <p:spPr>
          <a:xfrm>
            <a:off x="0" y="1557338"/>
            <a:ext cx="9144000" cy="5170487"/>
          </a:xfrm>
          <a:prstGeom prst="rect">
            <a:avLst/>
          </a:prstGeom>
        </p:spPr>
        <p:txBody>
          <a:bodyPr>
            <a:spAutoFit/>
          </a:bodyPr>
          <a:lstStyle/>
          <a:p>
            <a:pPr marL="342900" indent="-342900">
              <a:lnSpc>
                <a:spcPct val="80000"/>
              </a:lnSpc>
              <a:spcBef>
                <a:spcPct val="20000"/>
              </a:spcBef>
              <a:buClr>
                <a:srgbClr val="00CCFF"/>
              </a:buClr>
              <a:buSzPct val="65000"/>
              <a:defRPr/>
            </a:pPr>
            <a:r>
              <a:rPr lang="es-ES" sz="1500" b="1" kern="0" dirty="0">
                <a:solidFill>
                  <a:srgbClr val="FFFF00"/>
                </a:solidFill>
                <a:effectLst>
                  <a:outerShdw blurRad="38100" dist="38100" dir="2700000" algn="tl">
                    <a:srgbClr val="000000"/>
                  </a:outerShdw>
                </a:effectLst>
                <a:latin typeface="Arial" pitchFamily="34" charset="0"/>
                <a:cs typeface="Arial" pitchFamily="34" charset="0"/>
              </a:rPr>
              <a:t>Objetivos estratégicos:</a:t>
            </a:r>
            <a:endParaRPr lang="es-ES" sz="1500" b="1" kern="0" dirty="0">
              <a:solidFill>
                <a:srgbClr val="FFFFFF"/>
              </a:solidFill>
              <a:effectLst>
                <a:outerShdw blurRad="38100" dist="38100" dir="2700000" algn="tl">
                  <a:srgbClr val="000000"/>
                </a:outerShdw>
              </a:effectLst>
              <a:latin typeface="Arial" pitchFamily="34" charset="0"/>
              <a:cs typeface="Arial" pitchFamily="34" charset="0"/>
            </a:endParaRPr>
          </a:p>
          <a:p>
            <a:pPr marL="342900" indent="-342900">
              <a:lnSpc>
                <a:spcPct val="80000"/>
              </a:lnSpc>
              <a:spcBef>
                <a:spcPct val="20000"/>
              </a:spcBef>
              <a:buClr>
                <a:srgbClr val="00CCFF"/>
              </a:buClr>
              <a:buSzPct val="65000"/>
              <a:defRPr/>
            </a:pPr>
            <a:endParaRPr lang="es-ES" sz="1500" b="1" kern="0" dirty="0">
              <a:solidFill>
                <a:srgbClr val="FFFFFF"/>
              </a:solidFill>
              <a:effectLst>
                <a:outerShdw blurRad="38100" dist="38100" dir="2700000" algn="tl">
                  <a:srgbClr val="000000"/>
                </a:outerShdw>
              </a:effectLst>
              <a:latin typeface="Arial" pitchFamily="34" charset="0"/>
              <a:cs typeface="Arial" pitchFamily="34" charset="0"/>
            </a:endParaRPr>
          </a:p>
          <a:p>
            <a:pPr marL="342900" indent="-342900">
              <a:lnSpc>
                <a:spcPct val="80000"/>
              </a:lnSpc>
              <a:spcBef>
                <a:spcPct val="20000"/>
              </a:spcBef>
              <a:buClr>
                <a:srgbClr val="00CCFF"/>
              </a:buClr>
              <a:buSzPct val="65000"/>
              <a:buFont typeface="Wingdings" pitchFamily="2" charset="2"/>
              <a:buChar char="Ø"/>
              <a:defRPr/>
            </a:pPr>
            <a:r>
              <a:rPr lang="es-ES" sz="1500" b="1" kern="0" dirty="0">
                <a:solidFill>
                  <a:srgbClr val="FFFFFF"/>
                </a:solidFill>
                <a:effectLst>
                  <a:outerShdw blurRad="38100" dist="38100" dir="2700000" algn="tl">
                    <a:srgbClr val="000000"/>
                  </a:outerShdw>
                </a:effectLst>
                <a:latin typeface="Arial" pitchFamily="34" charset="0"/>
                <a:cs typeface="Arial" pitchFamily="34" charset="0"/>
              </a:rPr>
              <a:t>Perfeccionar continuamente la calidad de los servicios de  salud, teniendo en cuenta el desarrollo y cumplimiento de las legislaciones, normas, Guías de Práctica Clínica (GPC) y protocolos de actuación.  </a:t>
            </a:r>
          </a:p>
          <a:p>
            <a:pPr marL="342900" indent="-342900">
              <a:lnSpc>
                <a:spcPct val="80000"/>
              </a:lnSpc>
              <a:spcBef>
                <a:spcPct val="20000"/>
              </a:spcBef>
              <a:buClr>
                <a:srgbClr val="00CCFF"/>
              </a:buClr>
              <a:buSzPct val="65000"/>
              <a:defRPr/>
            </a:pPr>
            <a:endParaRPr lang="es-ES" sz="1500" b="1" kern="0" dirty="0">
              <a:solidFill>
                <a:srgbClr val="FFFFFF"/>
              </a:solidFill>
              <a:effectLst>
                <a:outerShdw blurRad="38100" dist="38100" dir="2700000" algn="tl">
                  <a:srgbClr val="000000"/>
                </a:outerShdw>
              </a:effectLst>
              <a:latin typeface="Arial" pitchFamily="34" charset="0"/>
              <a:cs typeface="Arial" pitchFamily="34" charset="0"/>
            </a:endParaRPr>
          </a:p>
          <a:p>
            <a:pPr marL="342900" indent="-342900">
              <a:lnSpc>
                <a:spcPct val="80000"/>
              </a:lnSpc>
              <a:spcBef>
                <a:spcPct val="20000"/>
              </a:spcBef>
              <a:buClr>
                <a:srgbClr val="00CCFF"/>
              </a:buClr>
              <a:buSzPct val="65000"/>
              <a:buFont typeface="Wingdings" pitchFamily="2" charset="2"/>
              <a:buChar char="Ø"/>
              <a:defRPr/>
            </a:pPr>
            <a:r>
              <a:rPr lang="es-ES" sz="1500" b="1" i="1" kern="0" dirty="0">
                <a:solidFill>
                  <a:srgbClr val="FFFFFF"/>
                </a:solidFill>
                <a:effectLst>
                  <a:outerShdw blurRad="38100" dist="38100" dir="2700000" algn="tl">
                    <a:srgbClr val="000000"/>
                  </a:outerShdw>
                </a:effectLst>
                <a:latin typeface="Arial" pitchFamily="34" charset="0"/>
                <a:cs typeface="Arial" pitchFamily="34" charset="0"/>
              </a:rPr>
              <a:t>Favorecer la recuperación y el desarrollo de la Metrología en el SNS. </a:t>
            </a:r>
          </a:p>
          <a:p>
            <a:pPr marL="342900" indent="-342900">
              <a:lnSpc>
                <a:spcPct val="80000"/>
              </a:lnSpc>
              <a:spcBef>
                <a:spcPct val="20000"/>
              </a:spcBef>
              <a:buClr>
                <a:srgbClr val="00CCFF"/>
              </a:buClr>
              <a:buSzPct val="65000"/>
              <a:buFont typeface="Wingdings" pitchFamily="2" charset="2"/>
              <a:buChar char="Ø"/>
              <a:defRPr/>
            </a:pPr>
            <a:endParaRPr lang="es-ES" sz="1500" b="1" i="1" kern="0" dirty="0">
              <a:solidFill>
                <a:srgbClr val="FFFFFF"/>
              </a:solidFill>
              <a:effectLst>
                <a:outerShdw blurRad="38100" dist="38100" dir="2700000" algn="tl">
                  <a:srgbClr val="000000"/>
                </a:outerShdw>
              </a:effectLst>
              <a:latin typeface="Arial" pitchFamily="34" charset="0"/>
              <a:cs typeface="Arial" pitchFamily="34" charset="0"/>
            </a:endParaRPr>
          </a:p>
          <a:p>
            <a:pPr marL="342900" indent="-342900">
              <a:lnSpc>
                <a:spcPct val="80000"/>
              </a:lnSpc>
              <a:spcBef>
                <a:spcPct val="20000"/>
              </a:spcBef>
              <a:buClr>
                <a:srgbClr val="00CCFF"/>
              </a:buClr>
              <a:buSzPct val="65000"/>
              <a:buFont typeface="Wingdings" pitchFamily="2" charset="2"/>
              <a:buChar char="Ø"/>
              <a:defRPr/>
            </a:pPr>
            <a:r>
              <a:rPr lang="es-ES" sz="1500" b="1" kern="0" dirty="0">
                <a:solidFill>
                  <a:srgbClr val="FFFFFF"/>
                </a:solidFill>
                <a:effectLst>
                  <a:outerShdw blurRad="38100" dist="38100" dir="2700000" algn="tl">
                    <a:srgbClr val="000000"/>
                  </a:outerShdw>
                </a:effectLst>
                <a:latin typeface="Arial" pitchFamily="34" charset="0"/>
                <a:cs typeface="Arial" pitchFamily="34" charset="0"/>
              </a:rPr>
              <a:t>Implementar el Sistema Integral de Gestión de la Calidad y Seguridad del Paciente, con sus cuatro ejes, como herramienta de trabajo para la mejora continua de los procesos que se realizan en los servicios de salud.</a:t>
            </a:r>
          </a:p>
          <a:p>
            <a:pPr marL="342900" indent="-342900">
              <a:lnSpc>
                <a:spcPct val="80000"/>
              </a:lnSpc>
              <a:spcBef>
                <a:spcPct val="20000"/>
              </a:spcBef>
              <a:buClr>
                <a:srgbClr val="00CCFF"/>
              </a:buClr>
              <a:buSzPct val="65000"/>
              <a:buFont typeface="Wingdings" pitchFamily="2" charset="2"/>
              <a:buChar char="Ø"/>
              <a:defRPr/>
            </a:pPr>
            <a:endParaRPr lang="es-ES" sz="1500" b="1" kern="0" dirty="0">
              <a:solidFill>
                <a:srgbClr val="FFFFFF"/>
              </a:solidFill>
              <a:effectLst>
                <a:outerShdw blurRad="38100" dist="38100" dir="2700000" algn="tl">
                  <a:srgbClr val="000000"/>
                </a:outerShdw>
              </a:effectLst>
              <a:latin typeface="Arial" pitchFamily="34" charset="0"/>
              <a:cs typeface="Arial" pitchFamily="34" charset="0"/>
            </a:endParaRPr>
          </a:p>
          <a:p>
            <a:pPr marL="342900" indent="-342900">
              <a:lnSpc>
                <a:spcPct val="80000"/>
              </a:lnSpc>
              <a:spcBef>
                <a:spcPct val="20000"/>
              </a:spcBef>
              <a:buClr>
                <a:srgbClr val="00CCFF"/>
              </a:buClr>
              <a:buSzPct val="65000"/>
              <a:buFont typeface="Wingdings" pitchFamily="2" charset="2"/>
              <a:buChar char="Ø"/>
              <a:defRPr/>
            </a:pPr>
            <a:r>
              <a:rPr lang="es-ES" sz="1500" b="1" kern="0" dirty="0">
                <a:solidFill>
                  <a:srgbClr val="FFFFFF"/>
                </a:solidFill>
                <a:effectLst>
                  <a:outerShdw blurRad="38100" dist="38100" dir="2700000" algn="tl">
                    <a:srgbClr val="000000"/>
                  </a:outerShdw>
                </a:effectLst>
                <a:latin typeface="Arial" pitchFamily="34" charset="0"/>
                <a:cs typeface="Arial" pitchFamily="34" charset="0"/>
              </a:rPr>
              <a:t>Lograr paulatinamente la acreditación y certificación de las instalaciones y servicios. </a:t>
            </a:r>
          </a:p>
          <a:p>
            <a:pPr marL="342900" indent="-342900">
              <a:lnSpc>
                <a:spcPct val="80000"/>
              </a:lnSpc>
              <a:spcBef>
                <a:spcPct val="20000"/>
              </a:spcBef>
              <a:buClr>
                <a:srgbClr val="00CCFF"/>
              </a:buClr>
              <a:buSzPct val="65000"/>
              <a:buFont typeface="Wingdings" pitchFamily="2" charset="2"/>
              <a:buChar char="Ø"/>
              <a:defRPr/>
            </a:pPr>
            <a:endParaRPr lang="es-ES" sz="1500" b="1" kern="0" dirty="0">
              <a:solidFill>
                <a:srgbClr val="FFFFFF"/>
              </a:solidFill>
              <a:effectLst>
                <a:outerShdw blurRad="38100" dist="38100" dir="2700000" algn="tl">
                  <a:srgbClr val="000000"/>
                </a:outerShdw>
              </a:effectLst>
              <a:latin typeface="Arial" pitchFamily="34" charset="0"/>
              <a:cs typeface="Arial" pitchFamily="34" charset="0"/>
            </a:endParaRPr>
          </a:p>
          <a:p>
            <a:pPr marL="342900" indent="-342900">
              <a:lnSpc>
                <a:spcPct val="80000"/>
              </a:lnSpc>
              <a:spcBef>
                <a:spcPct val="20000"/>
              </a:spcBef>
              <a:buClr>
                <a:srgbClr val="00CCFF"/>
              </a:buClr>
              <a:buSzPct val="65000"/>
              <a:buFont typeface="Wingdings" pitchFamily="2" charset="2"/>
              <a:buChar char="Ø"/>
              <a:defRPr/>
            </a:pPr>
            <a:r>
              <a:rPr lang="es-ES" sz="1500" b="1" kern="0" dirty="0">
                <a:solidFill>
                  <a:srgbClr val="FFFFFF"/>
                </a:solidFill>
                <a:effectLst>
                  <a:outerShdw blurRad="38100" dist="38100" dir="2700000" algn="tl">
                    <a:srgbClr val="000000"/>
                  </a:outerShdw>
                </a:effectLst>
                <a:latin typeface="Arial" pitchFamily="34" charset="0"/>
                <a:cs typeface="Arial" pitchFamily="34" charset="0"/>
              </a:rPr>
              <a:t>Implementar el Sistema Integral de Gestión de la Calidad Universitaria de la salud, para la garantía y mejora continua de los procesos universitarios y las instituciones formadoras del sector, la acreditación  y certificación nacional e internacional</a:t>
            </a:r>
          </a:p>
          <a:p>
            <a:pPr marL="342900" indent="-342900">
              <a:lnSpc>
                <a:spcPct val="80000"/>
              </a:lnSpc>
              <a:spcBef>
                <a:spcPct val="20000"/>
              </a:spcBef>
              <a:buClr>
                <a:srgbClr val="00CCFF"/>
              </a:buClr>
              <a:buSzPct val="65000"/>
              <a:defRPr/>
            </a:pPr>
            <a:endParaRPr lang="es-ES" sz="1500" b="1" kern="0" dirty="0">
              <a:solidFill>
                <a:srgbClr val="FFFFFF"/>
              </a:solidFill>
              <a:effectLst>
                <a:outerShdw blurRad="38100" dist="38100" dir="2700000" algn="tl">
                  <a:srgbClr val="000000"/>
                </a:outerShdw>
              </a:effectLst>
              <a:latin typeface="Arial" pitchFamily="34" charset="0"/>
              <a:cs typeface="Arial" pitchFamily="34" charset="0"/>
            </a:endParaRPr>
          </a:p>
          <a:p>
            <a:pPr marL="342900" indent="-342900">
              <a:lnSpc>
                <a:spcPct val="80000"/>
              </a:lnSpc>
              <a:spcBef>
                <a:spcPct val="20000"/>
              </a:spcBef>
              <a:buClr>
                <a:srgbClr val="00CCFF"/>
              </a:buClr>
              <a:buSzPct val="65000"/>
              <a:buFont typeface="Wingdings" pitchFamily="2" charset="2"/>
              <a:buChar char="Ø"/>
              <a:defRPr/>
            </a:pPr>
            <a:r>
              <a:rPr lang="es-ES" sz="1500" b="1" kern="0" dirty="0">
                <a:solidFill>
                  <a:srgbClr val="FFFFFF"/>
                </a:solidFill>
                <a:latin typeface="Arial" pitchFamily="34" charset="0"/>
                <a:cs typeface="Arial" pitchFamily="34" charset="0"/>
              </a:rPr>
              <a:t>Aplicar los sistemas de gestión de la calidad en correspondencia con las normas establecidas y las exigencias de los clientes, para asegurar, entre otros objetivos, el sistema logístico en el SNS.</a:t>
            </a:r>
          </a:p>
          <a:p>
            <a:pPr marL="342900" indent="-342900">
              <a:lnSpc>
                <a:spcPct val="80000"/>
              </a:lnSpc>
              <a:spcBef>
                <a:spcPct val="20000"/>
              </a:spcBef>
              <a:buClr>
                <a:srgbClr val="00CCFF"/>
              </a:buClr>
              <a:buSzPct val="65000"/>
              <a:buFont typeface="Wingdings" pitchFamily="2" charset="2"/>
              <a:buChar char="Ø"/>
              <a:defRPr/>
            </a:pPr>
            <a:endParaRPr lang="es-ES" sz="1500" b="1" kern="0" dirty="0">
              <a:solidFill>
                <a:srgbClr val="FFFFFF"/>
              </a:solidFill>
              <a:latin typeface="Arial" pitchFamily="34" charset="0"/>
              <a:cs typeface="Arial" pitchFamily="34" charset="0"/>
            </a:endParaRPr>
          </a:p>
          <a:p>
            <a:pPr marL="342900" indent="-342900">
              <a:lnSpc>
                <a:spcPct val="80000"/>
              </a:lnSpc>
              <a:spcBef>
                <a:spcPct val="20000"/>
              </a:spcBef>
              <a:buClr>
                <a:srgbClr val="00CCFF"/>
              </a:buClr>
              <a:buSzPct val="65000"/>
              <a:buFont typeface="Wingdings" pitchFamily="2" charset="2"/>
              <a:buChar char="Ø"/>
              <a:defRPr/>
            </a:pPr>
            <a:r>
              <a:rPr lang="es-ES" sz="1500" b="1" kern="0" dirty="0">
                <a:solidFill>
                  <a:srgbClr val="FFFFFF"/>
                </a:solidFill>
                <a:latin typeface="Arial" pitchFamily="34" charset="0"/>
                <a:cs typeface="Arial" pitchFamily="34" charset="0"/>
              </a:rPr>
              <a:t>Diseñar e implementa una estrategia educativa en el sector de la salud, en temas de Normalización, Metrología y Gestión de la Calidad.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8" name="Rectangle 4"/>
          <p:cNvSpPr>
            <a:spLocks noGrp="1" noChangeArrowheads="1"/>
          </p:cNvSpPr>
          <p:nvPr>
            <p:ph type="title"/>
          </p:nvPr>
        </p:nvSpPr>
        <p:spPr>
          <a:xfrm>
            <a:off x="2195513" y="1773238"/>
            <a:ext cx="4824412" cy="1223962"/>
          </a:xfrm>
        </p:spPr>
        <p:txBody>
          <a:bodyPr/>
          <a:lstStyle/>
          <a:p>
            <a:pPr eaLnBrk="1" hangingPunct="1">
              <a:defRPr/>
            </a:pPr>
            <a:r>
              <a:rPr lang="es-ES" sz="6600" smtClean="0">
                <a:solidFill>
                  <a:schemeClr val="tx1"/>
                </a:solidFill>
              </a:rPr>
              <a:t>Acciones</a:t>
            </a:r>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3"/>
          <p:cNvSpPr>
            <a:spLocks noGrp="1" noChangeArrowheads="1"/>
          </p:cNvSpPr>
          <p:nvPr>
            <p:ph type="body" idx="1"/>
          </p:nvPr>
        </p:nvSpPr>
        <p:spPr>
          <a:xfrm>
            <a:off x="323850" y="2205038"/>
            <a:ext cx="8497888" cy="3959225"/>
          </a:xfrm>
        </p:spPr>
        <p:txBody>
          <a:bodyPr/>
          <a:lstStyle/>
          <a:p>
            <a:pPr algn="just" eaLnBrk="1" hangingPunct="1">
              <a:lnSpc>
                <a:spcPct val="80000"/>
              </a:lnSpc>
              <a:buFont typeface="Wingdings" panose="05000000000000000000" pitchFamily="2" charset="2"/>
              <a:buNone/>
              <a:defRPr/>
            </a:pPr>
            <a:r>
              <a:rPr lang="es-ES" sz="2000" b="1" smtClean="0">
                <a:effectLst/>
              </a:rPr>
              <a:t>1.1. Garantizar el cumplimiento de las legislaciones, normas y </a:t>
            </a:r>
          </a:p>
          <a:p>
            <a:pPr algn="just" eaLnBrk="1" hangingPunct="1">
              <a:lnSpc>
                <a:spcPct val="80000"/>
              </a:lnSpc>
              <a:buFont typeface="Wingdings" panose="05000000000000000000" pitchFamily="2" charset="2"/>
              <a:buNone/>
              <a:defRPr/>
            </a:pPr>
            <a:r>
              <a:rPr lang="es-ES" sz="2000" b="1" smtClean="0">
                <a:effectLst/>
              </a:rPr>
              <a:t>reglamentos establecidos para los servicios médicos. </a:t>
            </a:r>
          </a:p>
          <a:p>
            <a:pPr algn="just" eaLnBrk="1" hangingPunct="1">
              <a:lnSpc>
                <a:spcPct val="80000"/>
              </a:lnSpc>
              <a:buFont typeface="Wingdings" panose="05000000000000000000" pitchFamily="2" charset="2"/>
              <a:buNone/>
              <a:defRPr/>
            </a:pPr>
            <a:endParaRPr lang="es-ES" sz="2000" b="1" smtClean="0">
              <a:effectLst/>
            </a:endParaRPr>
          </a:p>
          <a:p>
            <a:pPr algn="just" eaLnBrk="1" hangingPunct="1">
              <a:lnSpc>
                <a:spcPct val="80000"/>
              </a:lnSpc>
              <a:buFont typeface="Wingdings" panose="05000000000000000000" pitchFamily="2" charset="2"/>
              <a:buNone/>
              <a:defRPr/>
            </a:pPr>
            <a:r>
              <a:rPr lang="es-ES" sz="2000" b="1" smtClean="0">
                <a:effectLst/>
              </a:rPr>
              <a:t>1.2. Perfeccionar el trabajo relacionado con las Normas cubanas.</a:t>
            </a:r>
          </a:p>
          <a:p>
            <a:pPr algn="just" eaLnBrk="1" hangingPunct="1">
              <a:lnSpc>
                <a:spcPct val="80000"/>
              </a:lnSpc>
              <a:buFont typeface="Wingdings" panose="05000000000000000000" pitchFamily="2" charset="2"/>
              <a:buNone/>
              <a:defRPr/>
            </a:pPr>
            <a:endParaRPr lang="es-ES" sz="2000" b="1" smtClean="0">
              <a:effectLst/>
            </a:endParaRPr>
          </a:p>
          <a:p>
            <a:pPr algn="just" eaLnBrk="1" hangingPunct="1">
              <a:lnSpc>
                <a:spcPct val="80000"/>
              </a:lnSpc>
              <a:buFont typeface="Wingdings" panose="05000000000000000000" pitchFamily="2" charset="2"/>
              <a:buNone/>
              <a:defRPr/>
            </a:pPr>
            <a:r>
              <a:rPr lang="es-ES" sz="2000" b="1" smtClean="0">
                <a:effectLst/>
              </a:rPr>
              <a:t>1.3. Desarrollar el trabajo relacionado con las Normas Ramales.</a:t>
            </a:r>
          </a:p>
          <a:p>
            <a:pPr algn="just" eaLnBrk="1" hangingPunct="1">
              <a:lnSpc>
                <a:spcPct val="80000"/>
              </a:lnSpc>
              <a:buFont typeface="Wingdings" panose="05000000000000000000" pitchFamily="2" charset="2"/>
              <a:buNone/>
              <a:defRPr/>
            </a:pPr>
            <a:endParaRPr lang="es-ES" sz="2000" b="1" smtClean="0">
              <a:effectLst/>
            </a:endParaRPr>
          </a:p>
          <a:p>
            <a:pPr algn="just" eaLnBrk="1" hangingPunct="1">
              <a:lnSpc>
                <a:spcPct val="80000"/>
              </a:lnSpc>
              <a:buFont typeface="Wingdings" panose="05000000000000000000" pitchFamily="2" charset="2"/>
              <a:buNone/>
              <a:defRPr/>
            </a:pPr>
            <a:r>
              <a:rPr lang="es-ES" sz="2000" b="1" smtClean="0">
                <a:effectLst/>
              </a:rPr>
              <a:t>1.4. Desarrollar la elaboración y uso de las GPC.</a:t>
            </a:r>
          </a:p>
          <a:p>
            <a:pPr algn="just" eaLnBrk="1" hangingPunct="1">
              <a:lnSpc>
                <a:spcPct val="80000"/>
              </a:lnSpc>
              <a:buFont typeface="Wingdings" panose="05000000000000000000" pitchFamily="2" charset="2"/>
              <a:buNone/>
              <a:defRPr/>
            </a:pPr>
            <a:endParaRPr lang="es-ES" sz="2000" b="1" smtClean="0">
              <a:effectLst/>
            </a:endParaRPr>
          </a:p>
          <a:p>
            <a:pPr algn="just" eaLnBrk="1" hangingPunct="1">
              <a:lnSpc>
                <a:spcPct val="80000"/>
              </a:lnSpc>
              <a:buFont typeface="Wingdings" panose="05000000000000000000" pitchFamily="2" charset="2"/>
              <a:buNone/>
              <a:defRPr/>
            </a:pPr>
            <a:r>
              <a:rPr lang="es-ES" sz="2000" b="1" smtClean="0">
                <a:effectLst/>
              </a:rPr>
              <a:t>1.5. Garantizar el desarrollo de protocolos de actuación en la </a:t>
            </a:r>
          </a:p>
          <a:p>
            <a:pPr algn="just" eaLnBrk="1" hangingPunct="1">
              <a:lnSpc>
                <a:spcPct val="80000"/>
              </a:lnSpc>
              <a:buFont typeface="Wingdings" panose="05000000000000000000" pitchFamily="2" charset="2"/>
              <a:buNone/>
              <a:defRPr/>
            </a:pPr>
            <a:r>
              <a:rPr lang="es-ES" sz="2000" b="1" smtClean="0">
                <a:effectLst/>
              </a:rPr>
              <a:t>atención médica.</a:t>
            </a:r>
          </a:p>
          <a:p>
            <a:pPr algn="just" eaLnBrk="1" hangingPunct="1">
              <a:lnSpc>
                <a:spcPct val="80000"/>
              </a:lnSpc>
              <a:buFont typeface="Wingdings" panose="05000000000000000000" pitchFamily="2" charset="2"/>
              <a:buNone/>
              <a:defRPr/>
            </a:pPr>
            <a:endParaRPr lang="es-ES" sz="2000" b="1" smtClean="0">
              <a:effectLst/>
            </a:endParaRPr>
          </a:p>
          <a:p>
            <a:pPr eaLnBrk="1" hangingPunct="1">
              <a:lnSpc>
                <a:spcPct val="80000"/>
              </a:lnSpc>
              <a:buFont typeface="Wingdings" panose="05000000000000000000" pitchFamily="2" charset="2"/>
              <a:buNone/>
              <a:defRPr/>
            </a:pPr>
            <a:endParaRPr lang="es-ES" sz="2000" b="1" smtClean="0">
              <a:solidFill>
                <a:schemeClr val="folHlink"/>
              </a:solidFill>
              <a:effectLst/>
            </a:endParaRPr>
          </a:p>
          <a:p>
            <a:pPr eaLnBrk="1" hangingPunct="1">
              <a:lnSpc>
                <a:spcPct val="80000"/>
              </a:lnSpc>
              <a:buFont typeface="Wingdings" panose="05000000000000000000" pitchFamily="2" charset="2"/>
              <a:buNone/>
              <a:defRPr/>
            </a:pPr>
            <a:endParaRPr lang="es-ES" sz="2000" b="1" smtClean="0">
              <a:solidFill>
                <a:schemeClr val="folHlink"/>
              </a:solidFill>
            </a:endParaRPr>
          </a:p>
          <a:p>
            <a:pPr eaLnBrk="1" hangingPunct="1">
              <a:lnSpc>
                <a:spcPct val="80000"/>
              </a:lnSpc>
              <a:buFont typeface="Wingdings" panose="05000000000000000000" pitchFamily="2" charset="2"/>
              <a:buNone/>
              <a:defRPr/>
            </a:pPr>
            <a:endParaRPr lang="es-ES" sz="2000" b="1" smtClean="0">
              <a:solidFill>
                <a:schemeClr val="folHlink"/>
              </a:solidFill>
            </a:endParaRPr>
          </a:p>
        </p:txBody>
      </p:sp>
      <p:sp>
        <p:nvSpPr>
          <p:cNvPr id="7175" name="Rectangle 7"/>
          <p:cNvSpPr>
            <a:spLocks noChangeArrowheads="1"/>
          </p:cNvSpPr>
          <p:nvPr/>
        </p:nvSpPr>
        <p:spPr bwMode="auto">
          <a:xfrm>
            <a:off x="323850" y="765175"/>
            <a:ext cx="8496300" cy="1079500"/>
          </a:xfrm>
          <a:prstGeom prst="rect">
            <a:avLst/>
          </a:prstGeom>
          <a:solidFill>
            <a:schemeClr val="tx2"/>
          </a:solidFill>
          <a:ln w="9525">
            <a:solidFill>
              <a:schemeClr val="tx1"/>
            </a:solidFill>
            <a:miter lim="800000"/>
            <a:headEnd/>
            <a:tailEnd/>
          </a:ln>
          <a:effectLst/>
        </p:spPr>
        <p:txBody>
          <a:bodyPr wrap="none" anchor="ctr"/>
          <a:lstStyle/>
          <a:p>
            <a:pPr algn="ctr">
              <a:defRPr/>
            </a:pPr>
            <a:endParaRPr lang="es-ES" b="1">
              <a:solidFill>
                <a:srgbClr val="CC0000"/>
              </a:solidFill>
              <a:effectLst>
                <a:outerShdw blurRad="38100" dist="38100" dir="2700000" algn="tl">
                  <a:srgbClr val="000000"/>
                </a:outerShdw>
              </a:effectLst>
              <a:latin typeface="Tahoma" pitchFamily="34" charset="0"/>
              <a:cs typeface="Arial" charset="0"/>
            </a:endParaRPr>
          </a:p>
          <a:p>
            <a:pPr algn="ctr">
              <a:defRPr/>
            </a:pPr>
            <a:endParaRPr lang="es-ES" b="1">
              <a:solidFill>
                <a:srgbClr val="CC3300"/>
              </a:solidFill>
              <a:effectLst>
                <a:outerShdw blurRad="38100" dist="38100" dir="2700000" algn="tl">
                  <a:srgbClr val="000000"/>
                </a:outerShdw>
              </a:effectLst>
              <a:latin typeface="Tahoma" pitchFamily="34" charset="0"/>
              <a:cs typeface="Arial" charset="0"/>
            </a:endParaRPr>
          </a:p>
          <a:p>
            <a:pPr algn="ctr">
              <a:defRPr/>
            </a:pPr>
            <a:r>
              <a:rPr lang="es-ES" b="1">
                <a:solidFill>
                  <a:srgbClr val="CC3300"/>
                </a:solidFill>
                <a:effectLst>
                  <a:outerShdw blurRad="38100" dist="38100" dir="2700000" algn="tl">
                    <a:srgbClr val="000000"/>
                  </a:outerShdw>
                </a:effectLst>
                <a:latin typeface="Tahoma" pitchFamily="34" charset="0"/>
                <a:cs typeface="Arial" charset="0"/>
              </a:rPr>
              <a:t>1. Perfeccionar continuamente la calidad de los servicios de  salud, </a:t>
            </a:r>
          </a:p>
          <a:p>
            <a:pPr algn="ctr">
              <a:defRPr/>
            </a:pPr>
            <a:r>
              <a:rPr lang="es-ES" b="1">
                <a:solidFill>
                  <a:srgbClr val="CC3300"/>
                </a:solidFill>
                <a:effectLst>
                  <a:outerShdw blurRad="38100" dist="38100" dir="2700000" algn="tl">
                    <a:srgbClr val="000000"/>
                  </a:outerShdw>
                </a:effectLst>
                <a:latin typeface="Tahoma" pitchFamily="34" charset="0"/>
                <a:cs typeface="Arial" charset="0"/>
              </a:rPr>
              <a:t>teniendo en cuenta el desarrollo y cumplimiento de las legislaciones, </a:t>
            </a:r>
          </a:p>
          <a:p>
            <a:pPr algn="ctr">
              <a:defRPr/>
            </a:pPr>
            <a:r>
              <a:rPr lang="es-ES" b="1">
                <a:solidFill>
                  <a:srgbClr val="CC3300"/>
                </a:solidFill>
                <a:effectLst>
                  <a:outerShdw blurRad="38100" dist="38100" dir="2700000" algn="tl">
                    <a:srgbClr val="000000"/>
                  </a:outerShdw>
                </a:effectLst>
                <a:latin typeface="Tahoma" pitchFamily="34" charset="0"/>
                <a:cs typeface="Arial" charset="0"/>
              </a:rPr>
              <a:t>normas, Guías de Práctica Clínica (GPC) y protocolos de actuación.  </a:t>
            </a:r>
          </a:p>
          <a:p>
            <a:pPr algn="ctr">
              <a:defRPr/>
            </a:pPr>
            <a:endParaRPr lang="es-ES" b="1">
              <a:solidFill>
                <a:srgbClr val="CC3300"/>
              </a:solidFill>
              <a:effectLst>
                <a:outerShdw blurRad="38100" dist="38100" dir="2700000" algn="tl">
                  <a:srgbClr val="000000"/>
                </a:outerShdw>
              </a:effectLst>
              <a:latin typeface="Tahoma" pitchFamily="34" charset="0"/>
              <a:cs typeface="Arial" charset="0"/>
            </a:endParaRPr>
          </a:p>
          <a:p>
            <a:pPr algn="ctr">
              <a:defRPr/>
            </a:pPr>
            <a:endParaRPr lang="es-ES" b="1">
              <a:solidFill>
                <a:srgbClr val="CC3300"/>
              </a:solidFill>
              <a:latin typeface="Tahoma" pitchFamily="34" charset="0"/>
              <a:cs typeface="Arial" charset="0"/>
            </a:endParaRPr>
          </a:p>
        </p:txBody>
      </p:sp>
      <p:grpSp>
        <p:nvGrpSpPr>
          <p:cNvPr id="43012" name="Group 13"/>
          <p:cNvGrpSpPr>
            <a:grpSpLocks/>
          </p:cNvGrpSpPr>
          <p:nvPr/>
        </p:nvGrpSpPr>
        <p:grpSpPr bwMode="auto">
          <a:xfrm>
            <a:off x="179388" y="0"/>
            <a:ext cx="1584325" cy="603250"/>
            <a:chOff x="65" y="888"/>
            <a:chExt cx="1519" cy="891"/>
          </a:xfrm>
        </p:grpSpPr>
        <p:pic>
          <p:nvPicPr>
            <p:cNvPr id="43013" name="27650 Rectángulo" descr="BANDERA EN MOVIMIENTO"/>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80" y="888"/>
              <a:ext cx="49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4" name="27651 Rectángulo" descr="cuba con bande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 y="1200"/>
              <a:ext cx="1519" cy="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ChangeArrowheads="1"/>
          </p:cNvSpPr>
          <p:nvPr/>
        </p:nvSpPr>
        <p:spPr bwMode="auto">
          <a:xfrm>
            <a:off x="468313" y="476250"/>
            <a:ext cx="8351837" cy="647700"/>
          </a:xfrm>
          <a:prstGeom prst="rect">
            <a:avLst/>
          </a:prstGeom>
          <a:solidFill>
            <a:schemeClr val="tx2"/>
          </a:solidFill>
          <a:ln w="9525">
            <a:solidFill>
              <a:schemeClr val="tx1"/>
            </a:solidFill>
            <a:miter lim="800000"/>
            <a:headEnd/>
            <a:tailEnd/>
          </a:ln>
          <a:effectLst/>
        </p:spPr>
        <p:txBody>
          <a:bodyPr wrap="none" anchor="ctr"/>
          <a:lstStyle/>
          <a:p>
            <a:pPr algn="ctr">
              <a:lnSpc>
                <a:spcPct val="80000"/>
              </a:lnSpc>
              <a:spcBef>
                <a:spcPct val="20000"/>
              </a:spcBef>
              <a:buClr>
                <a:srgbClr val="00CCFF"/>
              </a:buClr>
              <a:buSzPct val="65000"/>
              <a:buFont typeface="Wingdings" pitchFamily="2" charset="2"/>
              <a:buNone/>
              <a:defRPr/>
            </a:pPr>
            <a:endParaRPr lang="es-ES" b="1">
              <a:solidFill>
                <a:srgbClr val="CC3300"/>
              </a:solidFill>
              <a:effectLst>
                <a:outerShdw blurRad="38100" dist="38100" dir="2700000" algn="tl">
                  <a:srgbClr val="000000"/>
                </a:outerShdw>
              </a:effectLst>
              <a:latin typeface="Tahoma" pitchFamily="34" charset="0"/>
              <a:cs typeface="Arial" charset="0"/>
            </a:endParaRPr>
          </a:p>
          <a:p>
            <a:pPr algn="ctr">
              <a:lnSpc>
                <a:spcPct val="80000"/>
              </a:lnSpc>
              <a:spcBef>
                <a:spcPct val="20000"/>
              </a:spcBef>
              <a:buClr>
                <a:srgbClr val="00CCFF"/>
              </a:buClr>
              <a:buSzPct val="65000"/>
              <a:buFont typeface="Wingdings" pitchFamily="2" charset="2"/>
              <a:buNone/>
              <a:defRPr/>
            </a:pPr>
            <a:r>
              <a:rPr lang="es-ES" b="1">
                <a:solidFill>
                  <a:srgbClr val="CC3300"/>
                </a:solidFill>
                <a:effectLst>
                  <a:outerShdw blurRad="38100" dist="38100" dir="2700000" algn="tl">
                    <a:srgbClr val="000000"/>
                  </a:outerShdw>
                </a:effectLst>
                <a:latin typeface="Tahoma" pitchFamily="34" charset="0"/>
                <a:cs typeface="Arial" charset="0"/>
              </a:rPr>
              <a:t>2. Favorecer la recuperación y el desarrollo de la Metrología en el SNS.</a:t>
            </a:r>
            <a:r>
              <a:rPr lang="es-ES" b="1">
                <a:solidFill>
                  <a:srgbClr val="FFFFFF"/>
                </a:solidFill>
                <a:effectLst>
                  <a:outerShdw blurRad="38100" dist="38100" dir="2700000" algn="tl">
                    <a:srgbClr val="000000"/>
                  </a:outerShdw>
                </a:effectLst>
                <a:latin typeface="Tahoma" pitchFamily="34" charset="0"/>
                <a:cs typeface="Arial" charset="0"/>
              </a:rPr>
              <a:t> </a:t>
            </a:r>
          </a:p>
          <a:p>
            <a:pPr algn="ctr">
              <a:defRPr/>
            </a:pPr>
            <a:endParaRPr lang="es-ES">
              <a:solidFill>
                <a:srgbClr val="FFFFFF"/>
              </a:solidFill>
              <a:latin typeface="Tahoma" pitchFamily="34" charset="0"/>
              <a:cs typeface="Arial" charset="0"/>
            </a:endParaRPr>
          </a:p>
        </p:txBody>
      </p:sp>
      <p:sp>
        <p:nvSpPr>
          <p:cNvPr id="144387" name="Rectangle 3"/>
          <p:cNvSpPr>
            <a:spLocks noGrp="1" noChangeArrowheads="1"/>
          </p:cNvSpPr>
          <p:nvPr>
            <p:ph type="body" idx="1"/>
          </p:nvPr>
        </p:nvSpPr>
        <p:spPr>
          <a:xfrm>
            <a:off x="323850" y="1341438"/>
            <a:ext cx="8496300" cy="5111750"/>
          </a:xfrm>
        </p:spPr>
        <p:txBody>
          <a:bodyPr/>
          <a:lstStyle/>
          <a:p>
            <a:pPr eaLnBrk="1" hangingPunct="1">
              <a:lnSpc>
                <a:spcPct val="80000"/>
              </a:lnSpc>
              <a:buFont typeface="Wingdings" panose="05000000000000000000" pitchFamily="2" charset="2"/>
              <a:buNone/>
              <a:defRPr/>
            </a:pPr>
            <a:r>
              <a:rPr lang="es-ES" sz="1600" b="1" smtClean="0"/>
              <a:t>      2.1. Garantizar la estructura básica para la metrología, dentro de las instancias de    Electromedicina, desde el nivel central, provincial, municipal e institucional.</a:t>
            </a:r>
            <a:br>
              <a:rPr lang="es-ES" sz="1600" b="1" smtClean="0"/>
            </a:br>
            <a:r>
              <a:rPr lang="es-ES" sz="1600" b="1" smtClean="0"/>
              <a:t> </a:t>
            </a:r>
          </a:p>
          <a:p>
            <a:pPr eaLnBrk="1" hangingPunct="1">
              <a:lnSpc>
                <a:spcPct val="80000"/>
              </a:lnSpc>
              <a:buFont typeface="Wingdings" panose="05000000000000000000" pitchFamily="2" charset="2"/>
              <a:buNone/>
              <a:defRPr/>
            </a:pPr>
            <a:r>
              <a:rPr lang="es-ES" sz="1600" b="1" smtClean="0"/>
              <a:t>     2.2. Realizar diagnóstico de la Metrología Ramal.</a:t>
            </a:r>
          </a:p>
          <a:p>
            <a:pPr eaLnBrk="1" hangingPunct="1">
              <a:lnSpc>
                <a:spcPct val="80000"/>
              </a:lnSpc>
              <a:buFont typeface="Wingdings" panose="05000000000000000000" pitchFamily="2" charset="2"/>
              <a:buNone/>
              <a:defRPr/>
            </a:pPr>
            <a:endParaRPr lang="es-ES" sz="1600" b="1" smtClean="0"/>
          </a:p>
          <a:p>
            <a:pPr algn="just" eaLnBrk="1" hangingPunct="1">
              <a:lnSpc>
                <a:spcPct val="80000"/>
              </a:lnSpc>
              <a:buFont typeface="Wingdings" panose="05000000000000000000" pitchFamily="2" charset="2"/>
              <a:buNone/>
              <a:defRPr/>
            </a:pPr>
            <a:r>
              <a:rPr lang="es-ES" sz="1600" b="1" smtClean="0"/>
              <a:t>      2.3. Incorporar el procedimiento de la supervisión metrológica de los Instrumentos de medición y equipos médicos previo a su compra, importación o comercialización.</a:t>
            </a:r>
          </a:p>
          <a:p>
            <a:pPr eaLnBrk="1" hangingPunct="1">
              <a:spcBef>
                <a:spcPct val="0"/>
              </a:spcBef>
              <a:buClrTx/>
              <a:buSzTx/>
              <a:buFontTx/>
              <a:buNone/>
              <a:defRPr/>
            </a:pPr>
            <a:endParaRPr lang="es-ES_tradnl" sz="1600" b="1" smtClean="0">
              <a:effectLst/>
            </a:endParaRPr>
          </a:p>
          <a:p>
            <a:pPr eaLnBrk="1" hangingPunct="1">
              <a:spcBef>
                <a:spcPct val="0"/>
              </a:spcBef>
              <a:buClrTx/>
              <a:buSzTx/>
              <a:buFontTx/>
              <a:buNone/>
              <a:defRPr/>
            </a:pPr>
            <a:r>
              <a:rPr lang="es-ES_tradnl" sz="1600" b="1" smtClean="0">
                <a:effectLst/>
              </a:rPr>
              <a:t>      2.4. Aplicar el Sistema Internacional de Unidades (Sl) en el SNS. </a:t>
            </a:r>
          </a:p>
          <a:p>
            <a:pPr eaLnBrk="1" hangingPunct="1">
              <a:spcBef>
                <a:spcPct val="0"/>
              </a:spcBef>
              <a:buClrTx/>
              <a:buSzTx/>
              <a:buFontTx/>
              <a:buNone/>
              <a:defRPr/>
            </a:pPr>
            <a:endParaRPr lang="es-ES_tradnl" sz="1600" b="1" smtClean="0">
              <a:effectLst/>
            </a:endParaRPr>
          </a:p>
          <a:p>
            <a:pPr eaLnBrk="1" hangingPunct="1">
              <a:spcBef>
                <a:spcPct val="0"/>
              </a:spcBef>
              <a:buClrTx/>
              <a:buSzTx/>
              <a:buFontTx/>
              <a:buNone/>
              <a:defRPr/>
            </a:pPr>
            <a:r>
              <a:rPr lang="es-ES_tradnl" sz="1600" b="1" smtClean="0">
                <a:effectLst/>
              </a:rPr>
              <a:t>      2.5. Perfeccionar el control del Sistema de mantenimiento de Equipos </a:t>
            </a:r>
          </a:p>
          <a:p>
            <a:pPr eaLnBrk="1" hangingPunct="1">
              <a:spcBef>
                <a:spcPct val="0"/>
              </a:spcBef>
              <a:buClrTx/>
              <a:buSzTx/>
              <a:buFontTx/>
              <a:buNone/>
              <a:defRPr/>
            </a:pPr>
            <a:r>
              <a:rPr lang="es-ES_tradnl" sz="1600" b="1" smtClean="0">
                <a:effectLst/>
              </a:rPr>
              <a:t>      tecnológicos.</a:t>
            </a:r>
          </a:p>
          <a:p>
            <a:pPr eaLnBrk="1" hangingPunct="1">
              <a:spcBef>
                <a:spcPct val="0"/>
              </a:spcBef>
              <a:buClrTx/>
              <a:buSzTx/>
              <a:buFontTx/>
              <a:buNone/>
              <a:defRPr/>
            </a:pPr>
            <a:endParaRPr lang="es-ES" sz="1600" b="1" smtClean="0">
              <a:effectLst/>
            </a:endParaRPr>
          </a:p>
          <a:p>
            <a:pPr eaLnBrk="1" hangingPunct="1">
              <a:spcBef>
                <a:spcPct val="0"/>
              </a:spcBef>
              <a:buClrTx/>
              <a:buSzTx/>
              <a:buFontTx/>
              <a:buNone/>
              <a:defRPr/>
            </a:pPr>
            <a:r>
              <a:rPr lang="es-ES" sz="1600" b="1" smtClean="0">
                <a:effectLst/>
              </a:rPr>
              <a:t>      2.6. Proponer a la Dirección del MINSAP establecer en el plan de la Economía el financiamiento  en MLC, dedicado al desarrollo y sostenibilidad de la  Metrologia. </a:t>
            </a:r>
          </a:p>
          <a:p>
            <a:pPr eaLnBrk="1" hangingPunct="1">
              <a:spcBef>
                <a:spcPct val="0"/>
              </a:spcBef>
              <a:buClrTx/>
              <a:buSzTx/>
              <a:buFontTx/>
              <a:buNone/>
              <a:defRPr/>
            </a:pPr>
            <a:endParaRPr lang="es-ES" sz="1600" b="1" smtClean="0">
              <a:effectLst/>
            </a:endParaRPr>
          </a:p>
          <a:p>
            <a:pPr eaLnBrk="1" hangingPunct="1">
              <a:spcBef>
                <a:spcPct val="0"/>
              </a:spcBef>
              <a:buClrTx/>
              <a:buSzTx/>
              <a:buFontTx/>
              <a:buNone/>
              <a:defRPr/>
            </a:pPr>
            <a:r>
              <a:rPr lang="es-ES" sz="1600" smtClean="0"/>
              <a:t>      </a:t>
            </a:r>
            <a:r>
              <a:rPr lang="es-ES" sz="1600" b="1" smtClean="0"/>
              <a:t>2.7. Desarrollar las normas y procedimientos relacionados con la metrología Biomédica.</a:t>
            </a:r>
            <a:endParaRPr lang="es-ES" sz="1600" b="1" smtClean="0">
              <a:effectLst/>
            </a:endParaRPr>
          </a:p>
          <a:p>
            <a:pPr eaLnBrk="1" hangingPunct="1">
              <a:spcBef>
                <a:spcPct val="0"/>
              </a:spcBef>
              <a:buClrTx/>
              <a:buSzTx/>
              <a:buFontTx/>
              <a:buNone/>
              <a:defRPr/>
            </a:pPr>
            <a:endParaRPr lang="es-ES" sz="1600" b="1" smtClean="0">
              <a:effectLst/>
            </a:endParaRPr>
          </a:p>
          <a:p>
            <a:pPr eaLnBrk="1" hangingPunct="1">
              <a:spcBef>
                <a:spcPct val="0"/>
              </a:spcBef>
              <a:buClrTx/>
              <a:buSzTx/>
              <a:buFontTx/>
              <a:buNone/>
              <a:defRPr/>
            </a:pPr>
            <a:endParaRPr lang="es-ES" sz="1600" b="1" smtClean="0">
              <a:effectLst/>
            </a:endParaRPr>
          </a:p>
          <a:p>
            <a:pPr algn="just" eaLnBrk="1" hangingPunct="1">
              <a:lnSpc>
                <a:spcPct val="80000"/>
              </a:lnSpc>
              <a:buFont typeface="Wingdings" panose="05000000000000000000" pitchFamily="2" charset="2"/>
              <a:buNone/>
              <a:defRPr/>
            </a:pPr>
            <a:endParaRPr lang="es-ES" sz="1800" smtClean="0"/>
          </a:p>
          <a:p>
            <a:pPr eaLnBrk="1" hangingPunct="1">
              <a:lnSpc>
                <a:spcPct val="80000"/>
              </a:lnSpc>
              <a:buFont typeface="Wingdings" panose="05000000000000000000" pitchFamily="2" charset="2"/>
              <a:buNone/>
              <a:defRPr/>
            </a:pPr>
            <a:endParaRPr lang="es-ES" sz="1800" b="1" u="sng" smtClean="0"/>
          </a:p>
          <a:p>
            <a:pPr eaLnBrk="1" hangingPunct="1">
              <a:lnSpc>
                <a:spcPct val="80000"/>
              </a:lnSpc>
              <a:buFont typeface="Wingdings" panose="05000000000000000000" pitchFamily="2" charset="2"/>
              <a:buNone/>
              <a:defRPr/>
            </a:pPr>
            <a:endParaRPr lang="es-ES" sz="1800" b="1" u="sng" smtClean="0"/>
          </a:p>
        </p:txBody>
      </p:sp>
      <p:grpSp>
        <p:nvGrpSpPr>
          <p:cNvPr id="44036" name="Group 13"/>
          <p:cNvGrpSpPr>
            <a:grpSpLocks/>
          </p:cNvGrpSpPr>
          <p:nvPr/>
        </p:nvGrpSpPr>
        <p:grpSpPr bwMode="auto">
          <a:xfrm>
            <a:off x="0" y="0"/>
            <a:ext cx="1403350" cy="549275"/>
            <a:chOff x="65" y="888"/>
            <a:chExt cx="1519" cy="891"/>
          </a:xfrm>
        </p:grpSpPr>
        <p:pic>
          <p:nvPicPr>
            <p:cNvPr id="44037" name="27650 Rectángulo" descr="BANDERA EN MOVIMIENTO"/>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80" y="888"/>
              <a:ext cx="49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8" name="27651 Rectángulo" descr="cuba con bande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 y="1200"/>
              <a:ext cx="1519" cy="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ChangeArrowheads="1"/>
          </p:cNvSpPr>
          <p:nvPr/>
        </p:nvSpPr>
        <p:spPr bwMode="auto">
          <a:xfrm>
            <a:off x="250825" y="620713"/>
            <a:ext cx="8642350" cy="1368425"/>
          </a:xfrm>
          <a:prstGeom prst="rect">
            <a:avLst/>
          </a:prstGeom>
          <a:solidFill>
            <a:schemeClr val="tx2"/>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endParaRPr lang="es-ES" altLang="es-ES">
              <a:solidFill>
                <a:srgbClr val="990033"/>
              </a:solidFill>
              <a:latin typeface="Tahoma" panose="020B0604030504040204" pitchFamily="34" charset="0"/>
              <a:cs typeface="Arial" panose="020B0604020202020204" pitchFamily="34" charset="0"/>
            </a:endParaRPr>
          </a:p>
        </p:txBody>
      </p:sp>
      <p:sp>
        <p:nvSpPr>
          <p:cNvPr id="2" name="Rectangle 2"/>
          <p:cNvSpPr>
            <a:spLocks noGrp="1" noChangeArrowheads="1"/>
          </p:cNvSpPr>
          <p:nvPr>
            <p:ph type="title"/>
          </p:nvPr>
        </p:nvSpPr>
        <p:spPr>
          <a:xfrm>
            <a:off x="395288" y="620713"/>
            <a:ext cx="8229600" cy="1371600"/>
          </a:xfrm>
        </p:spPr>
        <p:txBody>
          <a:bodyPr/>
          <a:lstStyle/>
          <a:p>
            <a:pPr algn="just">
              <a:defRPr/>
            </a:pPr>
            <a:r>
              <a:rPr lang="es-ES" sz="1800" b="1" smtClean="0">
                <a:solidFill>
                  <a:srgbClr val="CC3300"/>
                </a:solidFill>
                <a:latin typeface="Arial" charset="0"/>
                <a:cs typeface="Arial" charset="0"/>
              </a:rPr>
              <a:t/>
            </a:r>
            <a:br>
              <a:rPr lang="es-ES" sz="1800" b="1" smtClean="0">
                <a:solidFill>
                  <a:srgbClr val="CC3300"/>
                </a:solidFill>
                <a:latin typeface="Arial" charset="0"/>
                <a:cs typeface="Arial" charset="0"/>
              </a:rPr>
            </a:br>
            <a:r>
              <a:rPr lang="es-ES" sz="1800" b="1" smtClean="0">
                <a:solidFill>
                  <a:srgbClr val="CC3300"/>
                </a:solidFill>
                <a:latin typeface="Arial" charset="0"/>
                <a:cs typeface="Arial" charset="0"/>
              </a:rPr>
              <a:t>3. Implementar el Sistema Integral de Gestión de la Calidad y Seguridad del Paciente, con sus cuatro ejes, como herramienta de trabajo para la mejora continua de los procesos que se realizan en los servicios de salud.</a:t>
            </a:r>
            <a:br>
              <a:rPr lang="es-ES" sz="1800" b="1" smtClean="0">
                <a:solidFill>
                  <a:srgbClr val="CC3300"/>
                </a:solidFill>
                <a:latin typeface="Arial" charset="0"/>
                <a:cs typeface="Arial" charset="0"/>
              </a:rPr>
            </a:br>
            <a:endParaRPr lang="es-ES" sz="1800" b="1" smtClean="0">
              <a:solidFill>
                <a:srgbClr val="CC3300"/>
              </a:solidFill>
              <a:latin typeface="Arial" charset="0"/>
              <a:cs typeface="Arial" charset="0"/>
            </a:endParaRPr>
          </a:p>
        </p:txBody>
      </p:sp>
      <p:sp>
        <p:nvSpPr>
          <p:cNvPr id="45060" name="Rectangle 3"/>
          <p:cNvSpPr>
            <a:spLocks noGrp="1" noChangeArrowheads="1"/>
          </p:cNvSpPr>
          <p:nvPr>
            <p:ph type="body" sz="half" idx="1"/>
          </p:nvPr>
        </p:nvSpPr>
        <p:spPr>
          <a:xfrm>
            <a:off x="250825" y="2349500"/>
            <a:ext cx="8497888" cy="2376488"/>
          </a:xfrm>
          <a:noFill/>
          <a:extLst>
            <a:ext uri="{909E8E84-426E-40DD-AFC4-6F175D3DCCD1}">
              <a14:hiddenFill xmlns:a14="http://schemas.microsoft.com/office/drawing/2010/main">
                <a:solidFill>
                  <a:srgbClr val="FFFFFF"/>
                </a:solidFill>
              </a14:hiddenFill>
            </a:ext>
          </a:extLst>
        </p:spPr>
        <p:txBody>
          <a:bodyPr/>
          <a:lstStyle/>
          <a:p>
            <a:pPr>
              <a:buFont typeface="Wingdings" panose="05000000000000000000" pitchFamily="2" charset="2"/>
              <a:buNone/>
            </a:pPr>
            <a:r>
              <a:rPr lang="es-ES" altLang="es-ES" sz="1400" b="1" smtClean="0">
                <a:effectLst/>
              </a:rPr>
              <a:t>     </a:t>
            </a:r>
            <a:r>
              <a:rPr lang="es-ES" altLang="es-ES" sz="1800" b="1" smtClean="0">
                <a:effectLst/>
              </a:rPr>
              <a:t>3.1 Definir la estructura territorial para la actividad de Normalización, Metrología y Gestión de la Calidad.</a:t>
            </a:r>
          </a:p>
          <a:p>
            <a:pPr>
              <a:buFont typeface="Wingdings" panose="05000000000000000000" pitchFamily="2" charset="2"/>
              <a:buNone/>
            </a:pPr>
            <a:endParaRPr lang="es-ES" altLang="es-ES" sz="1800" b="1" smtClean="0">
              <a:effectLst/>
            </a:endParaRPr>
          </a:p>
          <a:p>
            <a:pPr eaLnBrk="1" hangingPunct="1">
              <a:spcBef>
                <a:spcPct val="0"/>
              </a:spcBef>
              <a:buClrTx/>
              <a:buSzTx/>
              <a:buFontTx/>
              <a:buNone/>
            </a:pPr>
            <a:r>
              <a:rPr lang="es-ES" altLang="es-ES" sz="1800" b="1" smtClean="0">
                <a:effectLst/>
              </a:rPr>
              <a:t>     3.2 Diseñar el Sistema Integral de Calidad y Seguridad del Paciente, como herramienta metodológica para la implementación de un sistema de gestión en las instituciones del SNS.</a:t>
            </a:r>
            <a:br>
              <a:rPr lang="es-ES" altLang="es-ES" sz="1800" b="1" smtClean="0">
                <a:effectLst/>
              </a:rPr>
            </a:br>
            <a:endParaRPr lang="es-ES" altLang="es-ES" sz="1800" b="1" smtClean="0">
              <a:effectLst/>
            </a:endParaRPr>
          </a:p>
          <a:p>
            <a:pPr>
              <a:buFont typeface="Wingdings" panose="05000000000000000000" pitchFamily="2" charset="2"/>
              <a:buNone/>
            </a:pPr>
            <a:endParaRPr lang="es-ES" altLang="es-ES" sz="1800" b="1" smtClean="0">
              <a:effectLst/>
            </a:endParaRPr>
          </a:p>
        </p:txBody>
      </p:sp>
      <p:grpSp>
        <p:nvGrpSpPr>
          <p:cNvPr id="45061" name="Group 13"/>
          <p:cNvGrpSpPr>
            <a:grpSpLocks/>
          </p:cNvGrpSpPr>
          <p:nvPr/>
        </p:nvGrpSpPr>
        <p:grpSpPr bwMode="auto">
          <a:xfrm>
            <a:off x="179388" y="0"/>
            <a:ext cx="1079500" cy="620713"/>
            <a:chOff x="65" y="888"/>
            <a:chExt cx="1519" cy="891"/>
          </a:xfrm>
        </p:grpSpPr>
        <p:pic>
          <p:nvPicPr>
            <p:cNvPr id="45063" name="27650 Rectángulo" descr="BANDERA EN MOVIMIENTO"/>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80" y="888"/>
              <a:ext cx="49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4" name="27651 Rectángulo" descr="cuba con bande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 y="1200"/>
              <a:ext cx="1519" cy="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Marcador de contenido 2"/>
          <p:cNvSpPr>
            <a:spLocks noGrp="1"/>
          </p:cNvSpPr>
          <p:nvPr>
            <p:ph sz="half" idx="2"/>
          </p:nvPr>
        </p:nvSpPr>
        <p:spPr/>
        <p:txBody>
          <a:bodyPr/>
          <a:lstStyle/>
          <a:p>
            <a:endParaRPr lang="es-ES"/>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Rectángulo"/>
          <p:cNvSpPr>
            <a:spLocks noChangeArrowheads="1"/>
          </p:cNvSpPr>
          <p:nvPr/>
        </p:nvSpPr>
        <p:spPr bwMode="auto">
          <a:xfrm>
            <a:off x="0" y="115888"/>
            <a:ext cx="91440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s-ES" sz="3000" b="1" dirty="0">
                <a:solidFill>
                  <a:srgbClr val="FFFFFF"/>
                </a:solidFill>
                <a:latin typeface="Arial Rounded MT Bold" pitchFamily="34" charset="0"/>
                <a:cs typeface="Arial" charset="0"/>
              </a:rPr>
              <a:t>INTRODUCCIÓN:</a:t>
            </a:r>
          </a:p>
          <a:p>
            <a:pPr>
              <a:defRPr/>
            </a:pPr>
            <a:endParaRPr lang="es-ES" sz="3000" dirty="0">
              <a:solidFill>
                <a:srgbClr val="FFFFFF"/>
              </a:solidFill>
              <a:latin typeface="Arial Rounded MT Bold" pitchFamily="34" charset="0"/>
              <a:cs typeface="Arial" charset="0"/>
            </a:endParaRPr>
          </a:p>
          <a:p>
            <a:pPr marL="571500" indent="-571500">
              <a:buFont typeface="Wingdings" pitchFamily="2" charset="2"/>
              <a:buChar char="q"/>
              <a:defRPr/>
            </a:pPr>
            <a:r>
              <a:rPr lang="es-ES" sz="3000" dirty="0">
                <a:solidFill>
                  <a:srgbClr val="FFFFFF"/>
                </a:solidFill>
                <a:latin typeface="Arial Rounded MT Bold" pitchFamily="34" charset="0"/>
                <a:cs typeface="Arial" charset="0"/>
              </a:rPr>
              <a:t>Breve recuento de la clase anterior sobre el Sistema de Normalización del Ministerio de Salud Pública y las Guías de Prácticas Clínicas.</a:t>
            </a:r>
          </a:p>
          <a:p>
            <a:pPr marL="571500" indent="-571500">
              <a:buFont typeface="Wingdings" pitchFamily="2" charset="2"/>
              <a:buChar char="q"/>
              <a:defRPr/>
            </a:pPr>
            <a:endParaRPr lang="es-ES" sz="3000" dirty="0">
              <a:solidFill>
                <a:srgbClr val="FFFFFF"/>
              </a:solidFill>
              <a:latin typeface="Arial Rounded MT Bold" pitchFamily="34" charset="0"/>
              <a:cs typeface="Arial" charset="0"/>
            </a:endParaRPr>
          </a:p>
          <a:p>
            <a:pPr marL="571500" indent="-571500">
              <a:buFont typeface="Wingdings" pitchFamily="2" charset="2"/>
              <a:buChar char="q"/>
              <a:defRPr/>
            </a:pPr>
            <a:r>
              <a:rPr lang="es-ES" sz="3000" dirty="0">
                <a:solidFill>
                  <a:srgbClr val="FFFFFF"/>
                </a:solidFill>
                <a:latin typeface="Arial Rounded MT Bold" pitchFamily="34" charset="0"/>
                <a:cs typeface="Arial" charset="0"/>
              </a:rPr>
              <a:t>Preguntas de control:</a:t>
            </a:r>
          </a:p>
          <a:p>
            <a:pPr marL="571500" indent="-571500">
              <a:buFont typeface="Arial" pitchFamily="34" charset="0"/>
              <a:buChar char="•"/>
              <a:defRPr/>
            </a:pPr>
            <a:r>
              <a:rPr lang="es-ES_tradnl" sz="3000" dirty="0">
                <a:solidFill>
                  <a:srgbClr val="FFFFFF"/>
                </a:solidFill>
                <a:latin typeface="Arial Rounded MT Bold" pitchFamily="34" charset="0"/>
                <a:cs typeface="Arial" charset="0"/>
              </a:rPr>
              <a:t>¿En qué consiste la misión del departamento de Calidad del MINSAP? D-5</a:t>
            </a:r>
            <a:endParaRPr lang="es-ES" sz="3000" dirty="0">
              <a:solidFill>
                <a:srgbClr val="FFFFFF"/>
              </a:solidFill>
              <a:latin typeface="Arial Rounded MT Bold" pitchFamily="34" charset="0"/>
              <a:cs typeface="Arial" charset="0"/>
            </a:endParaRPr>
          </a:p>
          <a:p>
            <a:pPr marL="571500" indent="-571500">
              <a:buFont typeface="Arial" pitchFamily="34" charset="0"/>
              <a:buChar char="•"/>
              <a:defRPr/>
            </a:pPr>
            <a:r>
              <a:rPr lang="es-ES" sz="3000" dirty="0">
                <a:solidFill>
                  <a:srgbClr val="FFFFFF"/>
                </a:solidFill>
                <a:latin typeface="Arial Rounded MT Bold" pitchFamily="34" charset="0"/>
                <a:cs typeface="Arial" charset="0"/>
              </a:rPr>
              <a:t>Explique por qué las GPC son un nuevo paradigma. D-19</a:t>
            </a:r>
          </a:p>
          <a:p>
            <a:pPr marL="571500" indent="-571500">
              <a:buFont typeface="Arial" pitchFamily="34" charset="0"/>
              <a:buChar char="•"/>
              <a:defRPr/>
            </a:pPr>
            <a:r>
              <a:rPr lang="es-ES" sz="3000" dirty="0">
                <a:solidFill>
                  <a:srgbClr val="FFFFFF"/>
                </a:solidFill>
                <a:latin typeface="Arial Rounded MT Bold" pitchFamily="34" charset="0"/>
                <a:cs typeface="Arial" charset="0"/>
              </a:rPr>
              <a:t>Enuncie alguno de los principales problemas que presentan las GPC. </a:t>
            </a:r>
            <a:r>
              <a:rPr lang="es-ES_tradnl" sz="3000" dirty="0">
                <a:solidFill>
                  <a:srgbClr val="FFFFFF"/>
                </a:solidFill>
                <a:latin typeface="Arial Rounded MT Bold" pitchFamily="34" charset="0"/>
                <a:cs typeface="Arial" charset="0"/>
              </a:rPr>
              <a:t>D21, D-22 y D23</a:t>
            </a:r>
            <a:endParaRPr lang="es-ES" sz="3000" dirty="0">
              <a:solidFill>
                <a:srgbClr val="FFFFFF"/>
              </a:solidFill>
              <a:latin typeface="Arial Rounded MT Bold" pitchFamily="34" charset="0"/>
              <a:cs typeface="Arial" charset="0"/>
            </a:endParaRPr>
          </a:p>
          <a:p>
            <a:pPr marL="571500" indent="-571500">
              <a:buFont typeface="Arial" pitchFamily="34" charset="0"/>
              <a:buChar char="•"/>
              <a:defRPr/>
            </a:pPr>
            <a:endParaRPr lang="es-ES_tradnl" sz="3000" dirty="0">
              <a:solidFill>
                <a:srgbClr val="FFFFFF"/>
              </a:solidFill>
              <a:latin typeface="Arial Rounded MT Bold" pitchFamily="34" charset="0"/>
              <a:cs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
          <p:cNvSpPr>
            <a:spLocks noChangeArrowheads="1"/>
          </p:cNvSpPr>
          <p:nvPr/>
        </p:nvSpPr>
        <p:spPr bwMode="auto">
          <a:xfrm>
            <a:off x="323850" y="620713"/>
            <a:ext cx="8064500" cy="914400"/>
          </a:xfrm>
          <a:prstGeom prst="rect">
            <a:avLst/>
          </a:prstGeom>
          <a:solidFill>
            <a:schemeClr val="tx2"/>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s-ES" altLang="es-ES">
              <a:solidFill>
                <a:srgbClr val="FFFFFF"/>
              </a:solidFill>
              <a:latin typeface="Tahoma" panose="020B0604030504040204" pitchFamily="34" charset="0"/>
              <a:cs typeface="Arial" panose="020B0604020202020204" pitchFamily="34" charset="0"/>
            </a:endParaRPr>
          </a:p>
        </p:txBody>
      </p:sp>
      <p:sp>
        <p:nvSpPr>
          <p:cNvPr id="46084" name="Rectangle 4"/>
          <p:cNvSpPr>
            <a:spLocks noGrp="1" noChangeArrowheads="1"/>
          </p:cNvSpPr>
          <p:nvPr>
            <p:ph type="ctrTitle"/>
          </p:nvPr>
        </p:nvSpPr>
        <p:spPr>
          <a:xfrm>
            <a:off x="395288" y="476250"/>
            <a:ext cx="8208962" cy="792163"/>
          </a:xfrm>
        </p:spPr>
        <p:txBody>
          <a:bodyPr/>
          <a:lstStyle/>
          <a:p>
            <a:pPr algn="l">
              <a:lnSpc>
                <a:spcPct val="70000"/>
              </a:lnSpc>
              <a:defRPr/>
            </a:pPr>
            <a:r>
              <a:rPr lang="es-ES" sz="2800" b="1" smtClean="0">
                <a:latin typeface="Arial" charset="0"/>
                <a:cs typeface="Arial" charset="0"/>
              </a:rPr>
              <a:t/>
            </a:r>
            <a:br>
              <a:rPr lang="es-ES" sz="2800" b="1" smtClean="0">
                <a:latin typeface="Arial" charset="0"/>
                <a:cs typeface="Arial" charset="0"/>
              </a:rPr>
            </a:br>
            <a:r>
              <a:rPr lang="es-ES" sz="2800" b="1" smtClean="0">
                <a:latin typeface="Arial" charset="0"/>
                <a:cs typeface="Arial" charset="0"/>
              </a:rPr>
              <a:t/>
            </a:r>
            <a:br>
              <a:rPr lang="es-ES" sz="2800" b="1" smtClean="0">
                <a:latin typeface="Arial" charset="0"/>
                <a:cs typeface="Arial" charset="0"/>
              </a:rPr>
            </a:br>
            <a:r>
              <a:rPr lang="es-ES" sz="2800" b="1" smtClean="0">
                <a:latin typeface="Arial" charset="0"/>
                <a:cs typeface="Arial" charset="0"/>
              </a:rPr>
              <a:t/>
            </a:r>
            <a:br>
              <a:rPr lang="es-ES" sz="2800" b="1" smtClean="0">
                <a:latin typeface="Arial" charset="0"/>
                <a:cs typeface="Arial" charset="0"/>
              </a:rPr>
            </a:br>
            <a:r>
              <a:rPr lang="es-ES" sz="2000" b="1" smtClean="0">
                <a:solidFill>
                  <a:srgbClr val="CC3300"/>
                </a:solidFill>
                <a:cs typeface="Arial" charset="0"/>
              </a:rPr>
              <a:t>4</a:t>
            </a:r>
            <a:r>
              <a:rPr lang="es-ES" sz="1800" b="1" smtClean="0">
                <a:solidFill>
                  <a:srgbClr val="CC3300"/>
                </a:solidFill>
                <a:cs typeface="Arial" charset="0"/>
              </a:rPr>
              <a:t>.</a:t>
            </a:r>
            <a:r>
              <a:rPr lang="es-ES" sz="2800" b="1" smtClean="0">
                <a:cs typeface="Arial" charset="0"/>
              </a:rPr>
              <a:t> </a:t>
            </a:r>
            <a:r>
              <a:rPr lang="es-ES" sz="1800" b="1" smtClean="0">
                <a:solidFill>
                  <a:srgbClr val="CC3300"/>
                </a:solidFill>
                <a:cs typeface="Arial" charset="0"/>
              </a:rPr>
              <a:t>Lograr paulatinamente la acreditación y certificación de las instalaciones y servicios.</a:t>
            </a:r>
            <a:r>
              <a:rPr lang="es-ES" sz="1600" b="1" smtClean="0">
                <a:solidFill>
                  <a:srgbClr val="CC3300"/>
                </a:solidFill>
                <a:cs typeface="Arial" charset="0"/>
              </a:rPr>
              <a:t> </a:t>
            </a:r>
            <a:br>
              <a:rPr lang="es-ES" sz="1600" b="1" smtClean="0">
                <a:solidFill>
                  <a:srgbClr val="CC3300"/>
                </a:solidFill>
                <a:cs typeface="Arial" charset="0"/>
              </a:rPr>
            </a:br>
            <a:r>
              <a:rPr lang="es-ES" sz="3600" b="1" smtClean="0">
                <a:solidFill>
                  <a:srgbClr val="CC3300"/>
                </a:solidFill>
                <a:cs typeface="Arial" charset="0"/>
              </a:rPr>
              <a:t/>
            </a:r>
            <a:br>
              <a:rPr lang="es-ES" sz="3600" b="1" smtClean="0">
                <a:solidFill>
                  <a:srgbClr val="CC3300"/>
                </a:solidFill>
                <a:cs typeface="Arial" charset="0"/>
              </a:rPr>
            </a:br>
            <a:endParaRPr lang="es-ES" sz="3600" b="1" smtClean="0">
              <a:solidFill>
                <a:srgbClr val="CC3300"/>
              </a:solidFill>
              <a:cs typeface="Arial" charset="0"/>
            </a:endParaRPr>
          </a:p>
        </p:txBody>
      </p:sp>
      <p:sp>
        <p:nvSpPr>
          <p:cNvPr id="46085" name="Rectangle 5"/>
          <p:cNvSpPr>
            <a:spLocks noGrp="1" noChangeArrowheads="1"/>
          </p:cNvSpPr>
          <p:nvPr>
            <p:ph type="subTitle" idx="1"/>
          </p:nvPr>
        </p:nvSpPr>
        <p:spPr>
          <a:xfrm>
            <a:off x="468313" y="1773238"/>
            <a:ext cx="7777162" cy="4392612"/>
          </a:xfrm>
        </p:spPr>
        <p:txBody>
          <a:bodyPr/>
          <a:lstStyle/>
          <a:p>
            <a:pPr algn="l" eaLnBrk="1" hangingPunct="1">
              <a:lnSpc>
                <a:spcPct val="80000"/>
              </a:lnSpc>
              <a:defRPr/>
            </a:pPr>
            <a:r>
              <a:rPr lang="es-ES_tradnl" sz="1800" b="1" smtClean="0">
                <a:effectLst/>
              </a:rPr>
              <a:t>4.1.</a:t>
            </a:r>
            <a:r>
              <a:rPr lang="es-ES_tradnl" sz="1800" smtClean="0">
                <a:effectLst/>
              </a:rPr>
              <a:t> </a:t>
            </a:r>
            <a:r>
              <a:rPr lang="es-ES_tradnl" sz="1800" b="1" smtClean="0">
                <a:effectLst/>
              </a:rPr>
              <a:t>Acreditar instituciones y servicios de salud.</a:t>
            </a:r>
          </a:p>
          <a:p>
            <a:pPr algn="l" eaLnBrk="1" hangingPunct="1">
              <a:lnSpc>
                <a:spcPct val="80000"/>
              </a:lnSpc>
              <a:defRPr/>
            </a:pPr>
            <a:endParaRPr lang="es-ES_tradnl" sz="1800" b="1" smtClean="0">
              <a:effectLst/>
            </a:endParaRPr>
          </a:p>
          <a:p>
            <a:pPr algn="l" eaLnBrk="1" hangingPunct="1">
              <a:lnSpc>
                <a:spcPct val="80000"/>
              </a:lnSpc>
              <a:defRPr/>
            </a:pPr>
            <a:r>
              <a:rPr lang="es-ES" sz="1800" b="1" smtClean="0"/>
              <a:t>4.2. Lograr la certificación interna, a través de la implementación de un Sistema de Gestión de la Calidad en las unidades del sector.</a:t>
            </a:r>
          </a:p>
          <a:p>
            <a:pPr algn="l" eaLnBrk="1" hangingPunct="1">
              <a:lnSpc>
                <a:spcPct val="80000"/>
              </a:lnSpc>
              <a:defRPr/>
            </a:pPr>
            <a:endParaRPr lang="es-ES" sz="1800" b="1" smtClean="0"/>
          </a:p>
          <a:p>
            <a:pPr algn="just" eaLnBrk="1" hangingPunct="1">
              <a:lnSpc>
                <a:spcPct val="80000"/>
              </a:lnSpc>
              <a:defRPr/>
            </a:pPr>
            <a:r>
              <a:rPr lang="es-ES" sz="1800" b="1" smtClean="0"/>
              <a:t>4.3. Elaborar un programa para impulsar y desarrollar la certificación y/o acreditación externa de servicios y laboratorios en el sector, según los estándares internacionales. </a:t>
            </a:r>
          </a:p>
          <a:p>
            <a:pPr algn="just" eaLnBrk="1" hangingPunct="1">
              <a:lnSpc>
                <a:spcPct val="80000"/>
              </a:lnSpc>
              <a:defRPr/>
            </a:pPr>
            <a:endParaRPr lang="es-ES" sz="1800" b="1" smtClean="0"/>
          </a:p>
          <a:p>
            <a:pPr algn="just" eaLnBrk="1" hangingPunct="1">
              <a:lnSpc>
                <a:spcPct val="80000"/>
              </a:lnSpc>
              <a:defRPr/>
            </a:pPr>
            <a:endParaRPr lang="es-ES" sz="1800" b="1" u="sng" smtClean="0"/>
          </a:p>
          <a:p>
            <a:pPr>
              <a:lnSpc>
                <a:spcPct val="80000"/>
              </a:lnSpc>
              <a:defRPr/>
            </a:pPr>
            <a:endParaRPr lang="es-ES" sz="2800" smtClean="0">
              <a:effectLst/>
            </a:endParaRPr>
          </a:p>
        </p:txBody>
      </p:sp>
      <p:sp>
        <p:nvSpPr>
          <p:cNvPr id="46087" name="Rectangle 7"/>
          <p:cNvSpPr>
            <a:spLocks noChangeArrowheads="1"/>
          </p:cNvSpPr>
          <p:nvPr/>
        </p:nvSpPr>
        <p:spPr bwMode="auto">
          <a:xfrm>
            <a:off x="468313" y="4076700"/>
            <a:ext cx="7848600" cy="1296988"/>
          </a:xfrm>
          <a:prstGeom prst="rect">
            <a:avLst/>
          </a:prstGeom>
          <a:solidFill>
            <a:schemeClr val="tx2"/>
          </a:solidFill>
          <a:ln w="9525">
            <a:solidFill>
              <a:schemeClr val="tx1"/>
            </a:solidFill>
            <a:miter lim="800000"/>
            <a:headEnd/>
            <a:tailEnd/>
          </a:ln>
          <a:effectLst/>
        </p:spPr>
        <p:txBody>
          <a:bodyPr wrap="none" anchor="ctr"/>
          <a:lstStyle/>
          <a:p>
            <a:pPr>
              <a:defRPr/>
            </a:pPr>
            <a:endParaRPr lang="es-ES" b="1">
              <a:solidFill>
                <a:srgbClr val="FFFFFF"/>
              </a:solidFill>
              <a:effectLst>
                <a:outerShdw blurRad="38100" dist="38100" dir="2700000" algn="tl">
                  <a:srgbClr val="000000"/>
                </a:outerShdw>
              </a:effectLst>
              <a:latin typeface="Tahoma" pitchFamily="34" charset="0"/>
              <a:cs typeface="Arial" charset="0"/>
            </a:endParaRPr>
          </a:p>
          <a:p>
            <a:pPr>
              <a:defRPr/>
            </a:pPr>
            <a:endParaRPr lang="es-ES" b="1">
              <a:solidFill>
                <a:srgbClr val="FFFFFF"/>
              </a:solidFill>
              <a:effectLst>
                <a:outerShdw blurRad="38100" dist="38100" dir="2700000" algn="tl">
                  <a:srgbClr val="000000"/>
                </a:outerShdw>
              </a:effectLst>
              <a:latin typeface="Tahoma" pitchFamily="34" charset="0"/>
              <a:cs typeface="Arial" charset="0"/>
            </a:endParaRPr>
          </a:p>
          <a:p>
            <a:pPr>
              <a:defRPr/>
            </a:pPr>
            <a:r>
              <a:rPr lang="es-ES" b="1">
                <a:solidFill>
                  <a:srgbClr val="CC3300"/>
                </a:solidFill>
                <a:effectLst>
                  <a:outerShdw blurRad="38100" dist="38100" dir="2700000" algn="tl">
                    <a:srgbClr val="000000"/>
                  </a:outerShdw>
                </a:effectLst>
                <a:latin typeface="Tahoma" pitchFamily="34" charset="0"/>
                <a:cs typeface="Arial" charset="0"/>
              </a:rPr>
              <a:t>5. Implementar el </a:t>
            </a:r>
            <a:r>
              <a:rPr lang="es-ES" b="1" u="sng">
                <a:solidFill>
                  <a:srgbClr val="CC3300"/>
                </a:solidFill>
                <a:effectLst>
                  <a:outerShdw blurRad="38100" dist="38100" dir="2700000" algn="tl">
                    <a:srgbClr val="000000"/>
                  </a:outerShdw>
                </a:effectLst>
                <a:latin typeface="Tahoma" pitchFamily="34" charset="0"/>
                <a:cs typeface="Arial" charset="0"/>
              </a:rPr>
              <a:t>Sistema Integral de Gestión de la Calidad </a:t>
            </a:r>
          </a:p>
          <a:p>
            <a:pPr>
              <a:defRPr/>
            </a:pPr>
            <a:r>
              <a:rPr lang="es-ES" b="1" u="sng">
                <a:solidFill>
                  <a:srgbClr val="CC3300"/>
                </a:solidFill>
                <a:effectLst>
                  <a:outerShdw blurRad="38100" dist="38100" dir="2700000" algn="tl">
                    <a:srgbClr val="000000"/>
                  </a:outerShdw>
                </a:effectLst>
                <a:latin typeface="Tahoma" pitchFamily="34" charset="0"/>
                <a:cs typeface="Arial" charset="0"/>
              </a:rPr>
              <a:t>Universitaria de la salud,</a:t>
            </a:r>
            <a:r>
              <a:rPr lang="es-ES" b="1">
                <a:solidFill>
                  <a:srgbClr val="CC3300"/>
                </a:solidFill>
                <a:effectLst>
                  <a:outerShdw blurRad="38100" dist="38100" dir="2700000" algn="tl">
                    <a:srgbClr val="000000"/>
                  </a:outerShdw>
                </a:effectLst>
                <a:latin typeface="Tahoma" pitchFamily="34" charset="0"/>
                <a:cs typeface="Arial" charset="0"/>
              </a:rPr>
              <a:t> para la garantía y mejora continua de los </a:t>
            </a:r>
          </a:p>
          <a:p>
            <a:pPr>
              <a:defRPr/>
            </a:pPr>
            <a:r>
              <a:rPr lang="es-ES" b="1">
                <a:solidFill>
                  <a:srgbClr val="CC3300"/>
                </a:solidFill>
                <a:effectLst>
                  <a:outerShdw blurRad="38100" dist="38100" dir="2700000" algn="tl">
                    <a:srgbClr val="000000"/>
                  </a:outerShdw>
                </a:effectLst>
                <a:latin typeface="Tahoma" pitchFamily="34" charset="0"/>
                <a:cs typeface="Arial" charset="0"/>
              </a:rPr>
              <a:t>procesos universitarios y las instituciones formadoras del sector, </a:t>
            </a:r>
          </a:p>
          <a:p>
            <a:pPr>
              <a:defRPr/>
            </a:pPr>
            <a:r>
              <a:rPr lang="es-ES" b="1">
                <a:solidFill>
                  <a:srgbClr val="CC3300"/>
                </a:solidFill>
                <a:effectLst>
                  <a:outerShdw blurRad="38100" dist="38100" dir="2700000" algn="tl">
                    <a:srgbClr val="000000"/>
                  </a:outerShdw>
                </a:effectLst>
                <a:latin typeface="Tahoma" pitchFamily="34" charset="0"/>
                <a:cs typeface="Arial" charset="0"/>
              </a:rPr>
              <a:t>la acreditación  y certificación nacional e internacional</a:t>
            </a:r>
            <a:endParaRPr lang="es-ES" b="1" u="sng">
              <a:solidFill>
                <a:srgbClr val="CC3300"/>
              </a:solidFill>
              <a:effectLst>
                <a:outerShdw blurRad="38100" dist="38100" dir="2700000" algn="tl">
                  <a:srgbClr val="000000"/>
                </a:outerShdw>
              </a:effectLst>
              <a:latin typeface="Tahoma" pitchFamily="34" charset="0"/>
              <a:cs typeface="Arial" charset="0"/>
            </a:endParaRPr>
          </a:p>
          <a:p>
            <a:pPr>
              <a:defRPr/>
            </a:pPr>
            <a:endParaRPr lang="es-ES" b="1" u="sng">
              <a:solidFill>
                <a:srgbClr val="CC3300"/>
              </a:solidFill>
              <a:effectLst>
                <a:outerShdw blurRad="38100" dist="38100" dir="2700000" algn="tl">
                  <a:srgbClr val="000000"/>
                </a:outerShdw>
              </a:effectLst>
              <a:latin typeface="Tahoma" pitchFamily="34" charset="0"/>
              <a:cs typeface="Arial" charset="0"/>
            </a:endParaRPr>
          </a:p>
          <a:p>
            <a:pPr>
              <a:defRPr/>
            </a:pPr>
            <a:endParaRPr lang="es-ES">
              <a:solidFill>
                <a:srgbClr val="FFFFFF"/>
              </a:solidFill>
              <a:latin typeface="Tahoma" pitchFamily="34" charset="0"/>
              <a:cs typeface="Arial" charset="0"/>
            </a:endParaRPr>
          </a:p>
        </p:txBody>
      </p:sp>
      <p:sp>
        <p:nvSpPr>
          <p:cNvPr id="46086" name="Text Box 10"/>
          <p:cNvSpPr txBox="1">
            <a:spLocks noChangeArrowheads="1"/>
          </p:cNvSpPr>
          <p:nvPr/>
        </p:nvSpPr>
        <p:spPr bwMode="auto">
          <a:xfrm>
            <a:off x="468313" y="5819775"/>
            <a:ext cx="75596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s-ES" altLang="es-ES">
              <a:solidFill>
                <a:srgbClr val="FFFFFF"/>
              </a:solidFill>
              <a:latin typeface="Tahoma" panose="020B0604030504040204" pitchFamily="34" charset="0"/>
              <a:cs typeface="Arial" panose="020B0604020202020204" pitchFamily="34" charset="0"/>
            </a:endParaRPr>
          </a:p>
        </p:txBody>
      </p:sp>
      <p:sp>
        <p:nvSpPr>
          <p:cNvPr id="2" name="Text Box 11"/>
          <p:cNvSpPr txBox="1">
            <a:spLocks noChangeArrowheads="1"/>
          </p:cNvSpPr>
          <p:nvPr/>
        </p:nvSpPr>
        <p:spPr bwMode="auto">
          <a:xfrm>
            <a:off x="539750" y="5676900"/>
            <a:ext cx="7632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s-ES" altLang="es-ES">
              <a:solidFill>
                <a:srgbClr val="FFFFFF"/>
              </a:solidFill>
              <a:latin typeface="Tahoma" panose="020B0604030504040204" pitchFamily="34" charset="0"/>
              <a:cs typeface="Arial" panose="020B0604020202020204" pitchFamily="34" charset="0"/>
            </a:endParaRPr>
          </a:p>
        </p:txBody>
      </p:sp>
      <p:sp>
        <p:nvSpPr>
          <p:cNvPr id="46092" name="Text Box 12"/>
          <p:cNvSpPr txBox="1">
            <a:spLocks noChangeArrowheads="1"/>
          </p:cNvSpPr>
          <p:nvPr/>
        </p:nvSpPr>
        <p:spPr bwMode="auto">
          <a:xfrm>
            <a:off x="395288" y="5661025"/>
            <a:ext cx="8353425" cy="641350"/>
          </a:xfrm>
          <a:prstGeom prst="rect">
            <a:avLst/>
          </a:prstGeom>
          <a:noFill/>
          <a:ln w="9525">
            <a:noFill/>
            <a:miter lim="800000"/>
            <a:headEnd/>
            <a:tailEnd/>
          </a:ln>
          <a:effectLst/>
        </p:spPr>
        <p:txBody>
          <a:bodyPr>
            <a:spAutoFit/>
          </a:bodyPr>
          <a:lstStyle/>
          <a:p>
            <a:pPr>
              <a:defRPr/>
            </a:pPr>
            <a:r>
              <a:rPr lang="es-ES" b="1">
                <a:solidFill>
                  <a:srgbClr val="FFFFFF"/>
                </a:solidFill>
                <a:effectLst>
                  <a:outerShdw blurRad="38100" dist="38100" dir="2700000" algn="tl">
                    <a:srgbClr val="000000"/>
                  </a:outerShdw>
                </a:effectLst>
                <a:latin typeface="Tahoma" pitchFamily="34" charset="0"/>
                <a:cs typeface="Arial" charset="0"/>
              </a:rPr>
              <a:t>5.1. Diseñar el Sistema Integral de Gestión de la Calidad Universitaria de la salud.</a:t>
            </a:r>
          </a:p>
        </p:txBody>
      </p:sp>
      <p:grpSp>
        <p:nvGrpSpPr>
          <p:cNvPr id="46089" name="Group 13"/>
          <p:cNvGrpSpPr>
            <a:grpSpLocks/>
          </p:cNvGrpSpPr>
          <p:nvPr/>
        </p:nvGrpSpPr>
        <p:grpSpPr bwMode="auto">
          <a:xfrm>
            <a:off x="179388" y="0"/>
            <a:ext cx="1225550" cy="792163"/>
            <a:chOff x="65" y="888"/>
            <a:chExt cx="1519" cy="891"/>
          </a:xfrm>
        </p:grpSpPr>
        <p:pic>
          <p:nvPicPr>
            <p:cNvPr id="46090" name="27650 Rectángulo" descr="BANDERA EN MOVIMIENTO"/>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80" y="888"/>
              <a:ext cx="49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91" name="27651 Rectángulo" descr="cuba con bande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 y="1200"/>
              <a:ext cx="1519" cy="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6"/>
          <p:cNvSpPr>
            <a:spLocks noChangeArrowheads="1"/>
          </p:cNvSpPr>
          <p:nvPr/>
        </p:nvSpPr>
        <p:spPr bwMode="auto">
          <a:xfrm>
            <a:off x="323850" y="620713"/>
            <a:ext cx="8064500" cy="914400"/>
          </a:xfrm>
          <a:prstGeom prst="rect">
            <a:avLst/>
          </a:prstGeom>
          <a:solidFill>
            <a:schemeClr val="tx2"/>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s-ES" altLang="es-ES">
              <a:solidFill>
                <a:srgbClr val="FFFFFF"/>
              </a:solidFill>
              <a:latin typeface="Tahoma" panose="020B0604030504040204" pitchFamily="34" charset="0"/>
              <a:cs typeface="Arial" panose="020B0604020202020204" pitchFamily="34" charset="0"/>
            </a:endParaRPr>
          </a:p>
        </p:txBody>
      </p:sp>
      <p:sp>
        <p:nvSpPr>
          <p:cNvPr id="46084" name="Rectangle 4"/>
          <p:cNvSpPr>
            <a:spLocks noGrp="1" noChangeArrowheads="1"/>
          </p:cNvSpPr>
          <p:nvPr>
            <p:ph type="ctrTitle"/>
          </p:nvPr>
        </p:nvSpPr>
        <p:spPr>
          <a:xfrm>
            <a:off x="285750" y="714375"/>
            <a:ext cx="8143875" cy="1071563"/>
          </a:xfrm>
        </p:spPr>
        <p:txBody>
          <a:bodyPr/>
          <a:lstStyle/>
          <a:p>
            <a:pPr algn="l">
              <a:lnSpc>
                <a:spcPct val="70000"/>
              </a:lnSpc>
              <a:defRPr/>
            </a:pPr>
            <a:r>
              <a:rPr lang="es-ES" sz="2800" b="1" dirty="0" smtClean="0">
                <a:latin typeface="Arial" charset="0"/>
                <a:cs typeface="Arial" charset="0"/>
              </a:rPr>
              <a:t/>
            </a:r>
            <a:br>
              <a:rPr lang="es-ES" sz="2800" b="1" dirty="0" smtClean="0">
                <a:latin typeface="Arial" charset="0"/>
                <a:cs typeface="Arial" charset="0"/>
              </a:rPr>
            </a:br>
            <a:r>
              <a:rPr lang="es-ES" sz="2800" b="1" dirty="0" smtClean="0">
                <a:latin typeface="Arial" charset="0"/>
                <a:cs typeface="Arial" charset="0"/>
              </a:rPr>
              <a:t/>
            </a:r>
            <a:br>
              <a:rPr lang="es-ES" sz="2800" b="1" dirty="0" smtClean="0">
                <a:latin typeface="Arial" charset="0"/>
                <a:cs typeface="Arial" charset="0"/>
              </a:rPr>
            </a:br>
            <a:r>
              <a:rPr lang="es-ES" sz="2000" b="1" dirty="0" smtClean="0">
                <a:solidFill>
                  <a:srgbClr val="FF0000"/>
                </a:solidFill>
                <a:latin typeface="Arial" charset="0"/>
                <a:cs typeface="Arial" charset="0"/>
              </a:rPr>
              <a:t/>
            </a:r>
            <a:br>
              <a:rPr lang="es-ES" sz="2000" b="1" dirty="0" smtClean="0">
                <a:solidFill>
                  <a:srgbClr val="FF0000"/>
                </a:solidFill>
                <a:latin typeface="Arial" charset="0"/>
                <a:cs typeface="Arial" charset="0"/>
              </a:rPr>
            </a:br>
            <a:r>
              <a:rPr lang="es-ES" sz="1600" b="1" dirty="0" smtClean="0">
                <a:solidFill>
                  <a:srgbClr val="FF0000"/>
                </a:solidFill>
                <a:cs typeface="Arial" charset="0"/>
              </a:rPr>
              <a:t>6</a:t>
            </a:r>
            <a:r>
              <a:rPr lang="es-ES" sz="1400" b="1" dirty="0" smtClean="0">
                <a:solidFill>
                  <a:srgbClr val="FF0000"/>
                </a:solidFill>
                <a:cs typeface="Arial" charset="0"/>
              </a:rPr>
              <a:t>.</a:t>
            </a:r>
            <a:r>
              <a:rPr lang="es-ES" sz="2000" dirty="0" smtClean="0">
                <a:solidFill>
                  <a:srgbClr val="FF0000"/>
                </a:solidFill>
              </a:rPr>
              <a:t> Aplicar los sistemas de gestión de la calidad en correspondencia con las normas establecidas y las exigencias de los clientes, para asegurar, entre otros objetivos, el sistema logístico en el SNS</a:t>
            </a:r>
            <a:r>
              <a:rPr lang="es-ES" sz="2000" b="1" dirty="0" smtClean="0">
                <a:solidFill>
                  <a:srgbClr val="FF0000"/>
                </a:solidFill>
              </a:rPr>
              <a:t>.</a:t>
            </a:r>
            <a:r>
              <a:rPr lang="es-ES" sz="2800" dirty="0" smtClean="0"/>
              <a:t/>
            </a:r>
            <a:br>
              <a:rPr lang="es-ES" sz="2800" dirty="0" smtClean="0"/>
            </a:br>
            <a:r>
              <a:rPr lang="es-ES" sz="2800" dirty="0" smtClean="0"/>
              <a:t/>
            </a:r>
            <a:br>
              <a:rPr lang="es-ES" sz="2800" dirty="0" smtClean="0"/>
            </a:br>
            <a:r>
              <a:rPr lang="es-ES" sz="2800" b="1" dirty="0" smtClean="0">
                <a:cs typeface="Arial" charset="0"/>
              </a:rPr>
              <a:t> </a:t>
            </a:r>
            <a:r>
              <a:rPr lang="es-ES" sz="1600" b="1" dirty="0" smtClean="0">
                <a:solidFill>
                  <a:srgbClr val="CC3300"/>
                </a:solidFill>
                <a:cs typeface="Arial" charset="0"/>
              </a:rPr>
              <a:t/>
            </a:r>
            <a:br>
              <a:rPr lang="es-ES" sz="1600" b="1" dirty="0" smtClean="0">
                <a:solidFill>
                  <a:srgbClr val="CC3300"/>
                </a:solidFill>
                <a:cs typeface="Arial" charset="0"/>
              </a:rPr>
            </a:br>
            <a:r>
              <a:rPr lang="es-ES" sz="3600" b="1" dirty="0" smtClean="0">
                <a:solidFill>
                  <a:srgbClr val="CC3300"/>
                </a:solidFill>
                <a:cs typeface="Arial" charset="0"/>
              </a:rPr>
              <a:t/>
            </a:r>
            <a:br>
              <a:rPr lang="es-ES" sz="3600" b="1" dirty="0" smtClean="0">
                <a:solidFill>
                  <a:srgbClr val="CC3300"/>
                </a:solidFill>
                <a:cs typeface="Arial" charset="0"/>
              </a:rPr>
            </a:br>
            <a:endParaRPr lang="es-ES" sz="3600" b="1" dirty="0" smtClean="0">
              <a:solidFill>
                <a:srgbClr val="CC3300"/>
              </a:solidFill>
              <a:cs typeface="Arial" charset="0"/>
            </a:endParaRPr>
          </a:p>
        </p:txBody>
      </p:sp>
      <p:sp>
        <p:nvSpPr>
          <p:cNvPr id="46085" name="Rectangle 5"/>
          <p:cNvSpPr>
            <a:spLocks noGrp="1" noChangeArrowheads="1"/>
          </p:cNvSpPr>
          <p:nvPr>
            <p:ph type="subTitle" idx="1"/>
          </p:nvPr>
        </p:nvSpPr>
        <p:spPr>
          <a:xfrm>
            <a:off x="468313" y="1773238"/>
            <a:ext cx="7777162" cy="4392612"/>
          </a:xfrm>
        </p:spPr>
        <p:txBody>
          <a:bodyPr/>
          <a:lstStyle/>
          <a:p>
            <a:pPr algn="l" eaLnBrk="1" hangingPunct="1">
              <a:lnSpc>
                <a:spcPct val="80000"/>
              </a:lnSpc>
              <a:defRPr/>
            </a:pPr>
            <a:r>
              <a:rPr lang="es-ES_tradnl" sz="1800" b="1" dirty="0" smtClean="0">
                <a:effectLst/>
              </a:rPr>
              <a:t>6.1</a:t>
            </a:r>
            <a:r>
              <a:rPr lang="es-ES" sz="1800" b="1" dirty="0" smtClean="0">
                <a:solidFill>
                  <a:srgbClr val="FF0000"/>
                </a:solidFill>
              </a:rPr>
              <a:t> </a:t>
            </a:r>
            <a:r>
              <a:rPr lang="es-ES" sz="1800" b="1" dirty="0" smtClean="0"/>
              <a:t>Implantar el Perfeccionamiento Empresarial en el GEASP y Empresas del mismo.</a:t>
            </a:r>
          </a:p>
          <a:p>
            <a:pPr algn="l" eaLnBrk="1" hangingPunct="1">
              <a:lnSpc>
                <a:spcPct val="80000"/>
              </a:lnSpc>
              <a:defRPr/>
            </a:pPr>
            <a:endParaRPr lang="es-ES" sz="1800" b="1" dirty="0" smtClean="0"/>
          </a:p>
          <a:p>
            <a:pPr algn="l" eaLnBrk="1" hangingPunct="1">
              <a:lnSpc>
                <a:spcPct val="80000"/>
              </a:lnSpc>
              <a:defRPr/>
            </a:pPr>
            <a:r>
              <a:rPr lang="es-ES" sz="1800" b="1" dirty="0" smtClean="0"/>
              <a:t>6.2</a:t>
            </a:r>
            <a:r>
              <a:rPr lang="es-ES" sz="2400" b="1" dirty="0" smtClean="0"/>
              <a:t> </a:t>
            </a:r>
            <a:r>
              <a:rPr lang="es-ES" sz="1800" b="1" dirty="0" smtClean="0"/>
              <a:t>Certificar el Sistema Integrado de Gestión del GEASP-Oficina Central  (calidad, Medio Ambiente, Seguridad y Salud del trabajo, Capital Humano).</a:t>
            </a:r>
          </a:p>
          <a:p>
            <a:pPr algn="l" eaLnBrk="1" hangingPunct="1">
              <a:lnSpc>
                <a:spcPct val="80000"/>
              </a:lnSpc>
              <a:defRPr/>
            </a:pPr>
            <a:endParaRPr lang="es-ES" sz="1800" b="1" dirty="0" smtClean="0"/>
          </a:p>
          <a:p>
            <a:pPr algn="l" eaLnBrk="1" hangingPunct="1">
              <a:lnSpc>
                <a:spcPct val="80000"/>
              </a:lnSpc>
              <a:defRPr/>
            </a:pPr>
            <a:r>
              <a:rPr lang="es-ES" sz="1800" b="1" dirty="0" smtClean="0"/>
              <a:t>6.3 Certificar el Sistema de Gestión de la calidad en las Empresas </a:t>
            </a:r>
          </a:p>
          <a:p>
            <a:pPr algn="l" eaLnBrk="1" hangingPunct="1">
              <a:lnSpc>
                <a:spcPct val="80000"/>
              </a:lnSpc>
              <a:defRPr/>
            </a:pPr>
            <a:r>
              <a:rPr lang="es-ES" sz="1800" b="1" dirty="0" smtClean="0"/>
              <a:t> pertenecientes al  Grupo Empresarial., de acuerdo con los requisitos de la NC ISO 9001:2008, según cronograma de trabajo.</a:t>
            </a:r>
          </a:p>
          <a:p>
            <a:pPr algn="l" eaLnBrk="1" hangingPunct="1">
              <a:lnSpc>
                <a:spcPct val="80000"/>
              </a:lnSpc>
              <a:defRPr/>
            </a:pPr>
            <a:endParaRPr lang="es-ES" sz="1800" b="1" dirty="0" smtClean="0"/>
          </a:p>
          <a:p>
            <a:pPr algn="l" eaLnBrk="1" hangingPunct="1">
              <a:lnSpc>
                <a:spcPct val="80000"/>
              </a:lnSpc>
              <a:defRPr/>
            </a:pPr>
            <a:r>
              <a:rPr lang="es-ES" sz="1800" b="1" dirty="0" smtClean="0"/>
              <a:t>6.4 Categorizar los almacenes en el primer nivel tecnológico en Logística de Almacenes.</a:t>
            </a:r>
          </a:p>
          <a:p>
            <a:pPr algn="l" eaLnBrk="1" hangingPunct="1">
              <a:lnSpc>
                <a:spcPct val="80000"/>
              </a:lnSpc>
              <a:defRPr/>
            </a:pPr>
            <a:endParaRPr lang="es-ES" sz="1800" b="1" dirty="0" smtClean="0"/>
          </a:p>
          <a:p>
            <a:pPr marL="0" lvl="1" indent="0" eaLnBrk="1" hangingPunct="1">
              <a:lnSpc>
                <a:spcPct val="80000"/>
              </a:lnSpc>
              <a:buClr>
                <a:schemeClr val="hlink"/>
              </a:buClr>
              <a:buFont typeface="Wingdings" panose="05000000000000000000" pitchFamily="2" charset="2"/>
              <a:buNone/>
              <a:defRPr/>
            </a:pPr>
            <a:r>
              <a:rPr lang="es-ES" sz="1800" b="1" dirty="0" smtClean="0"/>
              <a:t>6.5 Controlar los inventarios.</a:t>
            </a:r>
          </a:p>
          <a:p>
            <a:pPr marL="0" lvl="1" indent="0" eaLnBrk="1" hangingPunct="1">
              <a:lnSpc>
                <a:spcPct val="80000"/>
              </a:lnSpc>
              <a:buClr>
                <a:schemeClr val="hlink"/>
              </a:buClr>
              <a:buFont typeface="Wingdings" panose="05000000000000000000" pitchFamily="2" charset="2"/>
              <a:buNone/>
              <a:defRPr/>
            </a:pPr>
            <a:endParaRPr lang="es-ES" sz="1800" b="1" dirty="0" smtClean="0"/>
          </a:p>
          <a:p>
            <a:pPr marL="0" lvl="1" indent="0" eaLnBrk="1" hangingPunct="1">
              <a:lnSpc>
                <a:spcPct val="80000"/>
              </a:lnSpc>
              <a:buClr>
                <a:schemeClr val="hlink"/>
              </a:buClr>
              <a:buFont typeface="Wingdings" panose="05000000000000000000" pitchFamily="2" charset="2"/>
              <a:buNone/>
              <a:defRPr/>
            </a:pPr>
            <a:r>
              <a:rPr lang="es-ES" sz="1800" b="1" dirty="0" smtClean="0"/>
              <a:t>6.6 Cumplir del plan de inversiones y mantenimiento aprobado en las empresas que conforman el GEASP. </a:t>
            </a:r>
          </a:p>
          <a:p>
            <a:pPr algn="l" eaLnBrk="1" hangingPunct="1">
              <a:lnSpc>
                <a:spcPct val="80000"/>
              </a:lnSpc>
              <a:defRPr/>
            </a:pPr>
            <a:endParaRPr lang="es-ES" sz="2400" b="1" dirty="0" smtClean="0"/>
          </a:p>
          <a:p>
            <a:pPr algn="l" eaLnBrk="1" hangingPunct="1">
              <a:lnSpc>
                <a:spcPct val="80000"/>
              </a:lnSpc>
              <a:defRPr/>
            </a:pPr>
            <a:r>
              <a:rPr lang="es-ES" sz="2400" b="1" dirty="0" smtClean="0"/>
              <a:t/>
            </a:r>
            <a:br>
              <a:rPr lang="es-ES" sz="2400" b="1" dirty="0" smtClean="0"/>
            </a:br>
            <a:r>
              <a:rPr lang="es-ES" sz="2400" b="1" dirty="0" smtClean="0">
                <a:cs typeface="Arial" charset="0"/>
              </a:rPr>
              <a:t> </a:t>
            </a:r>
            <a:endParaRPr lang="es-ES" sz="1800" b="1" dirty="0" smtClean="0"/>
          </a:p>
          <a:p>
            <a:pPr algn="just" eaLnBrk="1" hangingPunct="1">
              <a:lnSpc>
                <a:spcPct val="80000"/>
              </a:lnSpc>
              <a:defRPr/>
            </a:pPr>
            <a:endParaRPr lang="es-ES" sz="1800" b="1" u="sng" dirty="0" smtClean="0"/>
          </a:p>
          <a:p>
            <a:pPr>
              <a:lnSpc>
                <a:spcPct val="80000"/>
              </a:lnSpc>
              <a:defRPr/>
            </a:pPr>
            <a:endParaRPr lang="es-ES" sz="2800" b="1" dirty="0" smtClean="0">
              <a:effectLst/>
            </a:endParaRPr>
          </a:p>
        </p:txBody>
      </p:sp>
      <p:sp>
        <p:nvSpPr>
          <p:cNvPr id="47109" name="Text Box 10"/>
          <p:cNvSpPr txBox="1">
            <a:spLocks noChangeArrowheads="1"/>
          </p:cNvSpPr>
          <p:nvPr/>
        </p:nvSpPr>
        <p:spPr bwMode="auto">
          <a:xfrm>
            <a:off x="468313" y="5819775"/>
            <a:ext cx="75596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s-ES" altLang="es-ES">
              <a:solidFill>
                <a:srgbClr val="FFFFFF"/>
              </a:solidFill>
              <a:latin typeface="Tahoma" panose="020B0604030504040204" pitchFamily="34" charset="0"/>
              <a:cs typeface="Arial" panose="020B0604020202020204" pitchFamily="34" charset="0"/>
            </a:endParaRPr>
          </a:p>
        </p:txBody>
      </p:sp>
      <p:sp>
        <p:nvSpPr>
          <p:cNvPr id="47110" name="Text Box 11"/>
          <p:cNvSpPr txBox="1">
            <a:spLocks noChangeArrowheads="1"/>
          </p:cNvSpPr>
          <p:nvPr/>
        </p:nvSpPr>
        <p:spPr bwMode="auto">
          <a:xfrm>
            <a:off x="539750" y="5676900"/>
            <a:ext cx="7632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s-ES" altLang="es-ES">
              <a:solidFill>
                <a:srgbClr val="FFFFFF"/>
              </a:solidFill>
              <a:latin typeface="Tahoma" panose="020B0604030504040204" pitchFamily="34" charset="0"/>
              <a:cs typeface="Arial" panose="020B0604020202020204" pitchFamily="34" charset="0"/>
            </a:endParaRPr>
          </a:p>
        </p:txBody>
      </p:sp>
      <p:grpSp>
        <p:nvGrpSpPr>
          <p:cNvPr id="47111" name="Group 13"/>
          <p:cNvGrpSpPr>
            <a:grpSpLocks/>
          </p:cNvGrpSpPr>
          <p:nvPr/>
        </p:nvGrpSpPr>
        <p:grpSpPr bwMode="auto">
          <a:xfrm>
            <a:off x="0" y="0"/>
            <a:ext cx="857250" cy="428625"/>
            <a:chOff x="65" y="888"/>
            <a:chExt cx="1519" cy="891"/>
          </a:xfrm>
        </p:grpSpPr>
        <p:pic>
          <p:nvPicPr>
            <p:cNvPr id="47112" name="27650 Rectángulo" descr="BANDERA EN MOVIMIENTO"/>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 y="888"/>
              <a:ext cx="49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3" name="27651 Rectángulo" descr="cuba con bande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 y="1200"/>
              <a:ext cx="1519" cy="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6"/>
          <p:cNvSpPr>
            <a:spLocks noChangeArrowheads="1"/>
          </p:cNvSpPr>
          <p:nvPr/>
        </p:nvSpPr>
        <p:spPr bwMode="auto">
          <a:xfrm>
            <a:off x="323850" y="620713"/>
            <a:ext cx="8064500" cy="914400"/>
          </a:xfrm>
          <a:prstGeom prst="rect">
            <a:avLst/>
          </a:prstGeom>
          <a:solidFill>
            <a:schemeClr val="tx2"/>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s-ES" altLang="es-ES">
              <a:solidFill>
                <a:srgbClr val="FFFFFF"/>
              </a:solidFill>
              <a:latin typeface="Tahoma" panose="020B0604030504040204" pitchFamily="34" charset="0"/>
              <a:cs typeface="Arial" panose="020B0604020202020204" pitchFamily="34" charset="0"/>
            </a:endParaRPr>
          </a:p>
        </p:txBody>
      </p:sp>
      <p:sp>
        <p:nvSpPr>
          <p:cNvPr id="46084" name="Rectangle 4"/>
          <p:cNvSpPr>
            <a:spLocks noGrp="1" noChangeArrowheads="1"/>
          </p:cNvSpPr>
          <p:nvPr>
            <p:ph type="ctrTitle"/>
          </p:nvPr>
        </p:nvSpPr>
        <p:spPr>
          <a:xfrm>
            <a:off x="285750" y="928688"/>
            <a:ext cx="8143875" cy="857250"/>
          </a:xfrm>
        </p:spPr>
        <p:txBody>
          <a:bodyPr/>
          <a:lstStyle/>
          <a:p>
            <a:pPr algn="l">
              <a:lnSpc>
                <a:spcPct val="70000"/>
              </a:lnSpc>
              <a:defRPr/>
            </a:pPr>
            <a:r>
              <a:rPr lang="es-ES" sz="2800" b="1" dirty="0" smtClean="0">
                <a:latin typeface="Arial" charset="0"/>
                <a:cs typeface="Arial" charset="0"/>
              </a:rPr>
              <a:t/>
            </a:r>
            <a:br>
              <a:rPr lang="es-ES" sz="2800" b="1" dirty="0" smtClean="0">
                <a:latin typeface="Arial" charset="0"/>
                <a:cs typeface="Arial" charset="0"/>
              </a:rPr>
            </a:br>
            <a:r>
              <a:rPr lang="es-ES" sz="2800" b="1" dirty="0" smtClean="0">
                <a:latin typeface="Arial" charset="0"/>
                <a:cs typeface="Arial" charset="0"/>
              </a:rPr>
              <a:t/>
            </a:r>
            <a:br>
              <a:rPr lang="es-ES" sz="2800" b="1" dirty="0" smtClean="0">
                <a:latin typeface="Arial" charset="0"/>
                <a:cs typeface="Arial" charset="0"/>
              </a:rPr>
            </a:br>
            <a:r>
              <a:rPr lang="es-ES" sz="1600" b="1" dirty="0" smtClean="0">
                <a:solidFill>
                  <a:srgbClr val="FF0000"/>
                </a:solidFill>
                <a:latin typeface="Arial" charset="0"/>
                <a:cs typeface="Arial" charset="0"/>
              </a:rPr>
              <a:t/>
            </a:r>
            <a:br>
              <a:rPr lang="es-ES" sz="1600" b="1" dirty="0" smtClean="0">
                <a:solidFill>
                  <a:srgbClr val="FF0000"/>
                </a:solidFill>
                <a:latin typeface="Arial" charset="0"/>
                <a:cs typeface="Arial" charset="0"/>
              </a:rPr>
            </a:br>
            <a:r>
              <a:rPr lang="es-ES" sz="1600" b="1" dirty="0" smtClean="0">
                <a:solidFill>
                  <a:srgbClr val="FF0000"/>
                </a:solidFill>
                <a:cs typeface="Arial" charset="0"/>
              </a:rPr>
              <a:t>7.</a:t>
            </a:r>
            <a:r>
              <a:rPr lang="es-ES" sz="2800" dirty="0" smtClean="0"/>
              <a:t> </a:t>
            </a:r>
            <a:r>
              <a:rPr lang="es-ES" sz="2000" dirty="0" smtClean="0">
                <a:solidFill>
                  <a:srgbClr val="FF0000"/>
                </a:solidFill>
              </a:rPr>
              <a:t>Diseñar e Implementar una estrategia educativa en el sector salud, en temas de    Normalización, </a:t>
            </a:r>
            <a:r>
              <a:rPr lang="es-ES" sz="2000" dirty="0" err="1" smtClean="0">
                <a:solidFill>
                  <a:srgbClr val="FF0000"/>
                </a:solidFill>
              </a:rPr>
              <a:t>Metrologia</a:t>
            </a:r>
            <a:r>
              <a:rPr lang="es-ES" sz="2000" dirty="0" smtClean="0">
                <a:solidFill>
                  <a:srgbClr val="FF0000"/>
                </a:solidFill>
              </a:rPr>
              <a:t> y Gestión de la Calidad.</a:t>
            </a:r>
            <a:r>
              <a:rPr lang="es-ES" sz="2800" dirty="0" smtClean="0"/>
              <a:t/>
            </a:r>
            <a:br>
              <a:rPr lang="es-ES" sz="2800" dirty="0" smtClean="0"/>
            </a:br>
            <a:r>
              <a:rPr lang="es-ES" sz="2800" dirty="0" smtClean="0"/>
              <a:t/>
            </a:r>
            <a:br>
              <a:rPr lang="es-ES" sz="2800" dirty="0" smtClean="0"/>
            </a:br>
            <a:r>
              <a:rPr lang="es-ES" sz="2800" dirty="0" smtClean="0"/>
              <a:t/>
            </a:r>
            <a:br>
              <a:rPr lang="es-ES" sz="2800" dirty="0" smtClean="0"/>
            </a:br>
            <a:r>
              <a:rPr lang="es-ES" sz="2800" b="1" dirty="0" smtClean="0">
                <a:cs typeface="Arial" charset="0"/>
              </a:rPr>
              <a:t> </a:t>
            </a:r>
            <a:r>
              <a:rPr lang="es-ES" sz="1600" b="1" dirty="0" smtClean="0">
                <a:solidFill>
                  <a:srgbClr val="CC3300"/>
                </a:solidFill>
                <a:cs typeface="Arial" charset="0"/>
              </a:rPr>
              <a:t/>
            </a:r>
            <a:br>
              <a:rPr lang="es-ES" sz="1600" b="1" dirty="0" smtClean="0">
                <a:solidFill>
                  <a:srgbClr val="CC3300"/>
                </a:solidFill>
                <a:cs typeface="Arial" charset="0"/>
              </a:rPr>
            </a:br>
            <a:r>
              <a:rPr lang="es-ES" sz="3600" b="1" dirty="0" smtClean="0">
                <a:solidFill>
                  <a:srgbClr val="CC3300"/>
                </a:solidFill>
                <a:cs typeface="Arial" charset="0"/>
              </a:rPr>
              <a:t/>
            </a:r>
            <a:br>
              <a:rPr lang="es-ES" sz="3600" b="1" dirty="0" smtClean="0">
                <a:solidFill>
                  <a:srgbClr val="CC3300"/>
                </a:solidFill>
                <a:cs typeface="Arial" charset="0"/>
              </a:rPr>
            </a:br>
            <a:endParaRPr lang="es-ES" sz="3600" b="1" dirty="0" smtClean="0">
              <a:solidFill>
                <a:srgbClr val="CC3300"/>
              </a:solidFill>
              <a:cs typeface="Arial" charset="0"/>
            </a:endParaRPr>
          </a:p>
        </p:txBody>
      </p:sp>
      <p:sp>
        <p:nvSpPr>
          <p:cNvPr id="46085" name="Rectangle 5"/>
          <p:cNvSpPr>
            <a:spLocks noGrp="1" noChangeArrowheads="1"/>
          </p:cNvSpPr>
          <p:nvPr>
            <p:ph type="subTitle" idx="1"/>
          </p:nvPr>
        </p:nvSpPr>
        <p:spPr>
          <a:xfrm>
            <a:off x="468313" y="1773238"/>
            <a:ext cx="7777162" cy="4392612"/>
          </a:xfrm>
        </p:spPr>
        <p:txBody>
          <a:bodyPr/>
          <a:lstStyle/>
          <a:p>
            <a:pPr algn="l" eaLnBrk="1" hangingPunct="1">
              <a:lnSpc>
                <a:spcPct val="80000"/>
              </a:lnSpc>
              <a:defRPr/>
            </a:pPr>
            <a:endParaRPr lang="es-ES" sz="2400" b="1" dirty="0" smtClean="0"/>
          </a:p>
          <a:p>
            <a:pPr algn="l" eaLnBrk="1" hangingPunct="1">
              <a:lnSpc>
                <a:spcPct val="80000"/>
              </a:lnSpc>
              <a:defRPr/>
            </a:pPr>
            <a:r>
              <a:rPr lang="es-ES" sz="2000" b="1" dirty="0" smtClean="0"/>
              <a:t>7.1 Incorporar en la formación de pregrado de las carreras de Ciencias Médicas, elementos  de  Normalización, Metrología y Gestión de la Calidad </a:t>
            </a:r>
          </a:p>
          <a:p>
            <a:pPr algn="l" eaLnBrk="1" hangingPunct="1">
              <a:lnSpc>
                <a:spcPct val="80000"/>
              </a:lnSpc>
              <a:defRPr/>
            </a:pPr>
            <a:endParaRPr lang="es-ES" sz="2000" b="1" dirty="0" smtClean="0"/>
          </a:p>
          <a:p>
            <a:pPr marL="0" lvl="1" indent="0" eaLnBrk="1" hangingPunct="1">
              <a:lnSpc>
                <a:spcPct val="80000"/>
              </a:lnSpc>
              <a:buClr>
                <a:schemeClr val="hlink"/>
              </a:buClr>
              <a:buFont typeface="Wingdings" panose="05000000000000000000" pitchFamily="2" charset="2"/>
              <a:buNone/>
              <a:defRPr/>
            </a:pPr>
            <a:r>
              <a:rPr lang="es-ES" sz="1800" b="1" dirty="0" smtClean="0"/>
              <a:t>7.2 Desarrollar el posgrado y la capacitación en Normalización, Metrología y    Gestión de la Calidad.</a:t>
            </a:r>
          </a:p>
          <a:p>
            <a:pPr marL="0" lvl="1" indent="0" eaLnBrk="1" hangingPunct="1">
              <a:lnSpc>
                <a:spcPct val="80000"/>
              </a:lnSpc>
              <a:buClr>
                <a:schemeClr val="hlink"/>
              </a:buClr>
              <a:buFont typeface="Wingdings" panose="05000000000000000000" pitchFamily="2" charset="2"/>
              <a:buNone/>
              <a:defRPr/>
            </a:pPr>
            <a:endParaRPr lang="es-ES" sz="2400" b="1" dirty="0" smtClean="0"/>
          </a:p>
          <a:p>
            <a:pPr marL="0" lvl="1" indent="0" eaLnBrk="1" hangingPunct="1">
              <a:lnSpc>
                <a:spcPct val="80000"/>
              </a:lnSpc>
              <a:buClr>
                <a:schemeClr val="hlink"/>
              </a:buClr>
              <a:buFont typeface="Wingdings" panose="05000000000000000000" pitchFamily="2" charset="2"/>
              <a:buNone/>
              <a:defRPr/>
            </a:pPr>
            <a:r>
              <a:rPr lang="es-ES" sz="2000" b="1" dirty="0" smtClean="0"/>
              <a:t>7.3 Promover la realización de investigaciones.</a:t>
            </a:r>
          </a:p>
          <a:p>
            <a:pPr algn="l" eaLnBrk="1" hangingPunct="1">
              <a:lnSpc>
                <a:spcPct val="80000"/>
              </a:lnSpc>
              <a:defRPr/>
            </a:pPr>
            <a:r>
              <a:rPr lang="es-ES" sz="2000" b="1" dirty="0" smtClean="0"/>
              <a:t/>
            </a:r>
            <a:br>
              <a:rPr lang="es-ES" sz="2000" b="1" dirty="0" smtClean="0"/>
            </a:br>
            <a:r>
              <a:rPr lang="es-ES" sz="2000" b="1" dirty="0" smtClean="0">
                <a:cs typeface="Arial" charset="0"/>
              </a:rPr>
              <a:t> </a:t>
            </a:r>
            <a:endParaRPr lang="es-ES" sz="1600" b="1" dirty="0" smtClean="0"/>
          </a:p>
          <a:p>
            <a:pPr algn="just" eaLnBrk="1" hangingPunct="1">
              <a:lnSpc>
                <a:spcPct val="80000"/>
              </a:lnSpc>
              <a:defRPr/>
            </a:pPr>
            <a:endParaRPr lang="es-ES" sz="1800" b="1" u="sng" dirty="0" smtClean="0"/>
          </a:p>
          <a:p>
            <a:pPr>
              <a:lnSpc>
                <a:spcPct val="80000"/>
              </a:lnSpc>
              <a:defRPr/>
            </a:pPr>
            <a:endParaRPr lang="es-ES" sz="2800" b="1" dirty="0" smtClean="0">
              <a:effectLst/>
            </a:endParaRPr>
          </a:p>
        </p:txBody>
      </p:sp>
      <p:sp>
        <p:nvSpPr>
          <p:cNvPr id="48133" name="Text Box 10"/>
          <p:cNvSpPr txBox="1">
            <a:spLocks noChangeArrowheads="1"/>
          </p:cNvSpPr>
          <p:nvPr/>
        </p:nvSpPr>
        <p:spPr bwMode="auto">
          <a:xfrm>
            <a:off x="468313" y="5819775"/>
            <a:ext cx="75596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s-ES" altLang="es-ES">
              <a:solidFill>
                <a:srgbClr val="FFFFFF"/>
              </a:solidFill>
              <a:latin typeface="Tahoma" panose="020B0604030504040204" pitchFamily="34" charset="0"/>
              <a:cs typeface="Arial" panose="020B0604020202020204" pitchFamily="34" charset="0"/>
            </a:endParaRPr>
          </a:p>
        </p:txBody>
      </p:sp>
      <p:sp>
        <p:nvSpPr>
          <p:cNvPr id="48134" name="Text Box 11"/>
          <p:cNvSpPr txBox="1">
            <a:spLocks noChangeArrowheads="1"/>
          </p:cNvSpPr>
          <p:nvPr/>
        </p:nvSpPr>
        <p:spPr bwMode="auto">
          <a:xfrm>
            <a:off x="539750" y="5676900"/>
            <a:ext cx="7632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s-ES" altLang="es-ES">
              <a:solidFill>
                <a:srgbClr val="FFFFFF"/>
              </a:solidFill>
              <a:latin typeface="Tahoma" panose="020B0604030504040204" pitchFamily="34" charset="0"/>
              <a:cs typeface="Arial" panose="020B0604020202020204" pitchFamily="34" charset="0"/>
            </a:endParaRPr>
          </a:p>
        </p:txBody>
      </p:sp>
      <p:grpSp>
        <p:nvGrpSpPr>
          <p:cNvPr id="48135" name="Group 13"/>
          <p:cNvGrpSpPr>
            <a:grpSpLocks/>
          </p:cNvGrpSpPr>
          <p:nvPr/>
        </p:nvGrpSpPr>
        <p:grpSpPr bwMode="auto">
          <a:xfrm>
            <a:off x="0" y="0"/>
            <a:ext cx="857250" cy="428625"/>
            <a:chOff x="65" y="888"/>
            <a:chExt cx="1519" cy="891"/>
          </a:xfrm>
        </p:grpSpPr>
        <p:pic>
          <p:nvPicPr>
            <p:cNvPr id="48136" name="27650 Rectángulo" descr="BANDERA EN MOVIMIENTO"/>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 y="888"/>
              <a:ext cx="49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7" name="27651 Rectángulo" descr="cuba con bande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 y="1200"/>
              <a:ext cx="1519" cy="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p:cNvSpPr>
            <a:spLocks noChangeArrowheads="1"/>
          </p:cNvSpPr>
          <p:nvPr/>
        </p:nvSpPr>
        <p:spPr bwMode="auto">
          <a:xfrm>
            <a:off x="395288" y="-47625"/>
            <a:ext cx="8713787" cy="6646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defRPr/>
            </a:pPr>
            <a:r>
              <a:rPr lang="es-ES" sz="3600" b="1" dirty="0">
                <a:solidFill>
                  <a:srgbClr val="FFFFFF"/>
                </a:solidFill>
                <a:latin typeface="Arial" pitchFamily="34" charset="0"/>
                <a:cs typeface="Arial" pitchFamily="34" charset="0"/>
              </a:rPr>
              <a:t>CONCLUSIONES:</a:t>
            </a:r>
          </a:p>
          <a:p>
            <a:pPr algn="just">
              <a:defRPr/>
            </a:pPr>
            <a:endParaRPr lang="es-ES_tradnl" sz="3000" b="1" dirty="0">
              <a:solidFill>
                <a:srgbClr val="FFFFFF"/>
              </a:solidFill>
              <a:latin typeface="Arial" pitchFamily="34" charset="0"/>
              <a:cs typeface="Arial" pitchFamily="34" charset="0"/>
            </a:endParaRPr>
          </a:p>
          <a:p>
            <a:pPr>
              <a:defRPr/>
            </a:pPr>
            <a:r>
              <a:rPr lang="es-ES" sz="3000" dirty="0">
                <a:solidFill>
                  <a:srgbClr val="FFFFFF"/>
                </a:solidFill>
                <a:latin typeface="Arial" pitchFamily="34" charset="0"/>
                <a:cs typeface="Arial" pitchFamily="34" charset="0"/>
              </a:rPr>
              <a:t>Hacer un breve resumen de la clase enfatizando en lo referido a los Reglamentos de Hospitales y Policlínicos</a:t>
            </a:r>
          </a:p>
          <a:p>
            <a:pPr>
              <a:defRPr/>
            </a:pPr>
            <a:r>
              <a:rPr lang="es-ES" sz="3000" dirty="0">
                <a:solidFill>
                  <a:srgbClr val="FFFFFF"/>
                </a:solidFill>
                <a:latin typeface="Arial" pitchFamily="34" charset="0"/>
                <a:cs typeface="Arial" pitchFamily="34" charset="0"/>
              </a:rPr>
              <a:t> Comprobación del cumplimiento de los objetivos de la clase a través de las siguientes preguntas</a:t>
            </a:r>
          </a:p>
          <a:p>
            <a:pPr marL="457200" indent="-457200">
              <a:buFont typeface="Arial" pitchFamily="34" charset="0"/>
              <a:buChar char="•"/>
              <a:defRPr/>
            </a:pPr>
            <a:r>
              <a:rPr lang="es-ES_tradnl" sz="3000" dirty="0">
                <a:solidFill>
                  <a:srgbClr val="FFFFFF"/>
                </a:solidFill>
                <a:latin typeface="Arial" pitchFamily="34" charset="0"/>
                <a:cs typeface="Arial" pitchFamily="34" charset="0"/>
              </a:rPr>
              <a:t>¿Cuál es el objeto del Reglamento de Policlínicos? D-4</a:t>
            </a:r>
            <a:endParaRPr lang="es-ES" sz="3000" dirty="0">
              <a:solidFill>
                <a:srgbClr val="FFFFFF"/>
              </a:solidFill>
              <a:latin typeface="Arial" pitchFamily="34" charset="0"/>
              <a:cs typeface="Arial" pitchFamily="34" charset="0"/>
            </a:endParaRPr>
          </a:p>
          <a:p>
            <a:pPr algn="just" eaLnBrk="0" hangingPunct="0">
              <a:buFont typeface="Arial" charset="0"/>
              <a:buChar char="•"/>
              <a:defRPr/>
            </a:pPr>
            <a:r>
              <a:rPr lang="es-ES" sz="3000" dirty="0">
                <a:solidFill>
                  <a:srgbClr val="FFFFFF"/>
                </a:solidFill>
                <a:latin typeface="Arial" pitchFamily="34" charset="0"/>
                <a:cs typeface="Arial" pitchFamily="34" charset="0"/>
              </a:rPr>
              <a:t>   ¿Cuál es el objeto del Reglamento de Hospitales? D-4</a:t>
            </a:r>
          </a:p>
          <a:p>
            <a:pPr algn="just" eaLnBrk="0" hangingPunct="0">
              <a:buFont typeface="Arial" charset="0"/>
              <a:buChar char="•"/>
              <a:defRPr/>
            </a:pPr>
            <a:r>
              <a:rPr lang="es-ES" sz="3000" dirty="0">
                <a:solidFill>
                  <a:srgbClr val="FFFFFF"/>
                </a:solidFill>
                <a:latin typeface="Arial" pitchFamily="34" charset="0"/>
                <a:cs typeface="Arial" pitchFamily="34" charset="0"/>
              </a:rPr>
              <a:t>   Mencione algunos de los Comités de Calidad creados para evaluar diferentes procesos hospitalarios. D- 12</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3 Rectángulo"/>
          <p:cNvSpPr>
            <a:spLocks noChangeArrowheads="1"/>
          </p:cNvSpPr>
          <p:nvPr/>
        </p:nvSpPr>
        <p:spPr bwMode="auto">
          <a:xfrm>
            <a:off x="571500" y="-100013"/>
            <a:ext cx="7646988" cy="923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s-ES" altLang="es-ES" sz="2400">
                <a:solidFill>
                  <a:srgbClr val="FF0000"/>
                </a:solidFill>
                <a:latin typeface="Calibri" panose="020F0502020204030204" pitchFamily="34" charset="0"/>
              </a:rPr>
              <a:t> </a:t>
            </a:r>
            <a:r>
              <a:rPr lang="es-ES" altLang="es-ES" sz="5400">
                <a:solidFill>
                  <a:srgbClr val="FF0000"/>
                </a:solidFill>
                <a:latin typeface="Calibri" panose="020F0502020204030204" pitchFamily="34" charset="0"/>
              </a:rPr>
              <a:t>ESTUDIO  INDEPENDIENTE</a:t>
            </a:r>
          </a:p>
        </p:txBody>
      </p:sp>
      <p:sp>
        <p:nvSpPr>
          <p:cNvPr id="5" name="4 Rectángulo"/>
          <p:cNvSpPr/>
          <p:nvPr/>
        </p:nvSpPr>
        <p:spPr>
          <a:xfrm>
            <a:off x="0" y="692150"/>
            <a:ext cx="9144000" cy="6294438"/>
          </a:xfrm>
          <a:prstGeom prst="rect">
            <a:avLst/>
          </a:prstGeom>
        </p:spPr>
        <p:txBody>
          <a:bodyPr>
            <a:spAutoFit/>
          </a:bodyPr>
          <a:lstStyle/>
          <a:p>
            <a:pPr fontAlgn="auto">
              <a:spcBef>
                <a:spcPts val="0"/>
              </a:spcBef>
              <a:spcAft>
                <a:spcPts val="0"/>
              </a:spcAft>
              <a:defRPr/>
            </a:pPr>
            <a:r>
              <a:rPr lang="es-ES" sz="3100" kern="0" dirty="0">
                <a:solidFill>
                  <a:srgbClr val="FFFFFF"/>
                </a:solidFill>
                <a:latin typeface="Berlin Sans FB" pitchFamily="34" charset="0"/>
              </a:rPr>
              <a:t>Continuar la preparación para el seminario que se desarrollará en las clases 23 y 24 a través de los documentos:</a:t>
            </a:r>
          </a:p>
          <a:p>
            <a:pPr fontAlgn="auto">
              <a:spcBef>
                <a:spcPts val="0"/>
              </a:spcBef>
              <a:spcAft>
                <a:spcPts val="0"/>
              </a:spcAft>
              <a:defRPr/>
            </a:pPr>
            <a:r>
              <a:rPr lang="es-ES" sz="3100" kern="0" dirty="0">
                <a:solidFill>
                  <a:srgbClr val="FFFFFF"/>
                </a:solidFill>
                <a:latin typeface="Berlin Sans FB" pitchFamily="34" charset="0"/>
              </a:rPr>
              <a:t>“NC/ISO 9001: Sistema de gestión de la calidad”. </a:t>
            </a:r>
          </a:p>
          <a:p>
            <a:pPr fontAlgn="auto">
              <a:spcBef>
                <a:spcPts val="0"/>
              </a:spcBef>
              <a:spcAft>
                <a:spcPts val="0"/>
              </a:spcAft>
              <a:defRPr/>
            </a:pPr>
            <a:r>
              <a:rPr lang="es-ES" sz="3100" kern="0" dirty="0">
                <a:solidFill>
                  <a:srgbClr val="FFFFFF"/>
                </a:solidFill>
                <a:latin typeface="Berlin Sans FB" pitchFamily="34" charset="0"/>
              </a:rPr>
              <a:t>“NC/ISO 9000: Fundamentos y Vocabulario”.</a:t>
            </a:r>
          </a:p>
          <a:p>
            <a:pPr fontAlgn="auto">
              <a:spcBef>
                <a:spcPts val="0"/>
              </a:spcBef>
              <a:spcAft>
                <a:spcPts val="0"/>
              </a:spcAft>
              <a:defRPr/>
            </a:pPr>
            <a:r>
              <a:rPr lang="es-ES" sz="3100" kern="0" dirty="0">
                <a:solidFill>
                  <a:srgbClr val="FFFFFF"/>
                </a:solidFill>
                <a:latin typeface="Berlin Sans FB" pitchFamily="34" charset="0"/>
              </a:rPr>
              <a:t>“NC/ISO 9004: Directrices para la mejora del desempeño”.</a:t>
            </a:r>
          </a:p>
          <a:p>
            <a:pPr fontAlgn="auto">
              <a:spcBef>
                <a:spcPts val="0"/>
              </a:spcBef>
              <a:spcAft>
                <a:spcPts val="0"/>
              </a:spcAft>
              <a:defRPr/>
            </a:pPr>
            <a:r>
              <a:rPr lang="es-ES" sz="3100" kern="0" dirty="0">
                <a:solidFill>
                  <a:srgbClr val="FFFFFF"/>
                </a:solidFill>
                <a:latin typeface="Berlin Sans FB" pitchFamily="34" charset="0"/>
              </a:rPr>
              <a:t>Reglamento General de Hospitales.</a:t>
            </a:r>
          </a:p>
          <a:p>
            <a:pPr fontAlgn="auto">
              <a:spcBef>
                <a:spcPts val="0"/>
              </a:spcBef>
              <a:spcAft>
                <a:spcPts val="0"/>
              </a:spcAft>
              <a:defRPr/>
            </a:pPr>
            <a:r>
              <a:rPr lang="es-ES_tradnl" sz="3100" kern="0" dirty="0">
                <a:solidFill>
                  <a:srgbClr val="FFFFFF"/>
                </a:solidFill>
                <a:latin typeface="Berlin Sans FB" pitchFamily="34" charset="0"/>
              </a:rPr>
              <a:t>y en la búsqueda realizada en los centros donde realizan la práctica laboral y otros centros asistenciales de los documentos señalados y los requisitos que debe cumplir una organización para ser declarada Colectivo Moral en el Sistema Nacional de Salud.</a:t>
            </a:r>
            <a:endParaRPr lang="es-ES" kern="0" dirty="0">
              <a:solidFill>
                <a:sysClr val="windowText" lastClr="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Grp="1" noRot="1" noChangeArrowheads="1"/>
          </p:cNvSpPr>
          <p:nvPr>
            <p:ph type="title"/>
          </p:nvPr>
        </p:nvSpPr>
        <p:spPr>
          <a:xfrm>
            <a:off x="107950" y="2205038"/>
            <a:ext cx="9036050" cy="4319587"/>
          </a:xfrm>
        </p:spPr>
        <p:txBody>
          <a:bodyPr/>
          <a:lstStyle/>
          <a:p>
            <a:pPr algn="l" eaLnBrk="1" hangingPunct="1"/>
            <a:r>
              <a:rPr lang="es-ES" altLang="es-ES" sz="4800" smtClean="0">
                <a:solidFill>
                  <a:srgbClr val="FFFF00"/>
                </a:solidFill>
              </a:rPr>
              <a:t>El Reglamento de Policlínicos.</a:t>
            </a:r>
            <a:br>
              <a:rPr lang="es-ES" altLang="es-ES" sz="4800" smtClean="0">
                <a:solidFill>
                  <a:srgbClr val="FFFF00"/>
                </a:solidFill>
              </a:rPr>
            </a:br>
            <a:r>
              <a:rPr lang="es-ES" altLang="es-ES" sz="4800" smtClean="0">
                <a:solidFill>
                  <a:srgbClr val="FFFF00"/>
                </a:solidFill>
              </a:rPr>
              <a:t>El Reglamento de Hospitales.</a:t>
            </a:r>
            <a:br>
              <a:rPr lang="es-ES" altLang="es-ES" sz="4800" smtClean="0">
                <a:solidFill>
                  <a:srgbClr val="FFFF00"/>
                </a:solidFill>
              </a:rPr>
            </a:br>
            <a:r>
              <a:rPr lang="es-ES" altLang="es-ES" sz="4800" smtClean="0">
                <a:solidFill>
                  <a:srgbClr val="FFFF00"/>
                </a:solidFill>
              </a:rPr>
              <a:t>El Reglamento de Estomatología.</a:t>
            </a:r>
            <a:br>
              <a:rPr lang="es-ES" altLang="es-ES" sz="4800" smtClean="0">
                <a:solidFill>
                  <a:srgbClr val="FFFF00"/>
                </a:solidFill>
              </a:rPr>
            </a:br>
            <a:r>
              <a:rPr lang="es-ES" altLang="es-ES" sz="4800" smtClean="0">
                <a:solidFill>
                  <a:srgbClr val="FFFF00"/>
                </a:solidFill>
              </a:rPr>
              <a:t/>
            </a:r>
            <a:br>
              <a:rPr lang="es-ES" altLang="es-ES" sz="4800" smtClean="0">
                <a:solidFill>
                  <a:srgbClr val="FFFF00"/>
                </a:solidFill>
              </a:rPr>
            </a:br>
            <a:r>
              <a:rPr lang="es-ES" altLang="es-ES" sz="3200" b="1" smtClean="0">
                <a:solidFill>
                  <a:schemeClr val="bg1"/>
                </a:solidFill>
                <a:latin typeface="Arial" panose="020B0604020202020204" pitchFamily="34" charset="0"/>
                <a:cs typeface="Arial" panose="020B0604020202020204" pitchFamily="34" charset="0"/>
              </a:rPr>
              <a:t>En la clase de hoy nos referiremos a los dos primeros.</a:t>
            </a:r>
            <a:r>
              <a:rPr lang="es-ES" altLang="es-ES" sz="4800" smtClean="0">
                <a:solidFill>
                  <a:srgbClr val="FFFF00"/>
                </a:solidFill>
              </a:rPr>
              <a:t/>
            </a:r>
            <a:br>
              <a:rPr lang="es-ES" altLang="es-ES" sz="4800" smtClean="0">
                <a:solidFill>
                  <a:srgbClr val="FFFF00"/>
                </a:solidFill>
              </a:rPr>
            </a:br>
            <a:endParaRPr lang="es-ES" altLang="es-ES" sz="4800" smtClean="0">
              <a:solidFill>
                <a:srgbClr val="FFFF00"/>
              </a:solidFill>
            </a:endParaRPr>
          </a:p>
        </p:txBody>
      </p:sp>
      <p:sp>
        <p:nvSpPr>
          <p:cNvPr id="19459" name="Rectangle 3"/>
          <p:cNvSpPr>
            <a:spLocks noChangeArrowheads="1"/>
          </p:cNvSpPr>
          <p:nvPr/>
        </p:nvSpPr>
        <p:spPr bwMode="auto">
          <a:xfrm>
            <a:off x="0" y="260350"/>
            <a:ext cx="8964613"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s-ES" altLang="es-ES" sz="3100" b="1">
                <a:solidFill>
                  <a:schemeClr val="bg1"/>
                </a:solidFill>
                <a:latin typeface="Arial" panose="020B0604020202020204" pitchFamily="34" charset="0"/>
                <a:ea typeface="Times New Roman" panose="02020603050405020304" pitchFamily="18" charset="0"/>
                <a:cs typeface="Arial" panose="020B0604020202020204" pitchFamily="34" charset="0"/>
              </a:rPr>
              <a:t>Algunas Resoluciones emitidas por el MINSAP para implementar las bases de un Sistema de Gesti</a:t>
            </a:r>
            <a:r>
              <a:rPr lang="es-ES" altLang="es-ES" sz="3100" b="1">
                <a:solidFill>
                  <a:schemeClr val="bg1"/>
                </a:solidFill>
                <a:ea typeface="Times New Roman" panose="02020603050405020304" pitchFamily="18" charset="0"/>
                <a:cs typeface="Arial" panose="020B0604020202020204" pitchFamily="34" charset="0"/>
              </a:rPr>
              <a:t>ó</a:t>
            </a:r>
            <a:r>
              <a:rPr lang="es-ES" altLang="es-ES" sz="3100" b="1">
                <a:solidFill>
                  <a:schemeClr val="bg1"/>
                </a:solidFill>
                <a:latin typeface="Arial" panose="020B0604020202020204" pitchFamily="34" charset="0"/>
                <a:ea typeface="Times New Roman" panose="02020603050405020304" pitchFamily="18" charset="0"/>
                <a:cs typeface="Arial" panose="020B0604020202020204" pitchFamily="34" charset="0"/>
              </a:rPr>
              <a:t>n de la Calidad moderno son:</a:t>
            </a:r>
            <a:endParaRPr lang="es-ES" altLang="es-ES" sz="3100" b="1">
              <a:solidFill>
                <a:schemeClr val="bg1"/>
              </a:solidFill>
              <a:ea typeface="Times New Roman" panose="02020603050405020304" pitchFamily="18"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Grp="1" noChangeArrowheads="1"/>
          </p:cNvSpPr>
          <p:nvPr>
            <p:ph type="subTitle" idx="1"/>
          </p:nvPr>
        </p:nvSpPr>
        <p:spPr>
          <a:xfrm>
            <a:off x="395288" y="1196975"/>
            <a:ext cx="8137525" cy="4464050"/>
          </a:xfrm>
        </p:spPr>
        <p:txBody>
          <a:bodyPr/>
          <a:lstStyle/>
          <a:p>
            <a:pPr algn="l" eaLnBrk="1" hangingPunct="1"/>
            <a:r>
              <a:rPr lang="es-ES" altLang="es-ES" b="1" smtClean="0">
                <a:solidFill>
                  <a:schemeClr val="bg1"/>
                </a:solidFill>
                <a:latin typeface="Arial" panose="020B0604020202020204" pitchFamily="34" charset="0"/>
                <a:cs typeface="Arial" panose="020B0604020202020204" pitchFamily="34" charset="0"/>
              </a:rPr>
              <a:t>ARTICULO 1. El presente reglamento tiene por objeto establecer los lineamientos generales para la organización y funcionamiento de los policlínicos, y dictar las normativas generales para la confección de sus propios reglamentos, denominados Reglamentos Funcionales.</a:t>
            </a:r>
          </a:p>
          <a:p>
            <a:pPr algn="l" eaLnBrk="1" hangingPunct="1"/>
            <a:endParaRPr lang="es-ES" altLang="es-ES" b="1" smtClean="0">
              <a:solidFill>
                <a:schemeClr val="bg1"/>
              </a:solidFill>
              <a:latin typeface="Arial" panose="020B0604020202020204" pitchFamily="34" charset="0"/>
              <a:cs typeface="Arial" panose="020B0604020202020204" pitchFamily="34" charset="0"/>
            </a:endParaRPr>
          </a:p>
        </p:txBody>
      </p:sp>
      <p:sp>
        <p:nvSpPr>
          <p:cNvPr id="52230" name="Text Box 6"/>
          <p:cNvSpPr txBox="1">
            <a:spLocks noChangeArrowheads="1"/>
          </p:cNvSpPr>
          <p:nvPr/>
        </p:nvSpPr>
        <p:spPr bwMode="auto">
          <a:xfrm>
            <a:off x="611188" y="509588"/>
            <a:ext cx="7848600" cy="457200"/>
          </a:xfrm>
          <a:prstGeom prst="rect">
            <a:avLst/>
          </a:prstGeom>
          <a:noFill/>
          <a:ln w="9525">
            <a:noFill/>
            <a:miter lim="800000"/>
            <a:headEnd/>
            <a:tailEnd/>
          </a:ln>
          <a:effectLst/>
        </p:spPr>
        <p:txBody>
          <a:bodyPr>
            <a:spAutoFit/>
          </a:bodyPr>
          <a:lstStyle/>
          <a:p>
            <a:pPr algn="ctr">
              <a:defRPr/>
            </a:pPr>
            <a:r>
              <a:rPr lang="es-ES" sz="2400" b="1" dirty="0">
                <a:solidFill>
                  <a:srgbClr val="FFFF00"/>
                </a:solidFill>
                <a:effectLst>
                  <a:outerShdw blurRad="38100" dist="38100" dir="2700000" algn="tl">
                    <a:srgbClr val="000000"/>
                  </a:outerShdw>
                </a:effectLst>
                <a:latin typeface="Arial" pitchFamily="34" charset="0"/>
                <a:cs typeface="Arial" pitchFamily="34" charset="0"/>
              </a:rPr>
              <a:t>REGLAMENTO GENERAL DE LOS POLICLÍNICOS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Rectangle 5"/>
          <p:cNvSpPr>
            <a:spLocks noGrp="1" noChangeArrowheads="1"/>
          </p:cNvSpPr>
          <p:nvPr>
            <p:ph type="subTitle" idx="1"/>
          </p:nvPr>
        </p:nvSpPr>
        <p:spPr>
          <a:xfrm>
            <a:off x="0" y="115888"/>
            <a:ext cx="9036050" cy="6335712"/>
          </a:xfrm>
        </p:spPr>
        <p:txBody>
          <a:bodyPr/>
          <a:lstStyle/>
          <a:p>
            <a:pPr eaLnBrk="1" hangingPunct="1">
              <a:lnSpc>
                <a:spcPct val="80000"/>
              </a:lnSpc>
              <a:buFont typeface="Arial" charset="0"/>
              <a:buNone/>
              <a:defRPr/>
            </a:pPr>
            <a:r>
              <a:rPr lang="es-ES" sz="2800" b="1" dirty="0" smtClean="0">
                <a:solidFill>
                  <a:srgbClr val="FFFF00"/>
                </a:solidFill>
                <a:latin typeface="Arial" pitchFamily="34" charset="0"/>
                <a:cs typeface="Arial" pitchFamily="34" charset="0"/>
              </a:rPr>
              <a:t>29 CAPITULOS:</a:t>
            </a:r>
          </a:p>
          <a:p>
            <a:pPr algn="l" eaLnBrk="1" hangingPunct="1">
              <a:lnSpc>
                <a:spcPct val="80000"/>
              </a:lnSpc>
              <a:buFont typeface="Wingdings" pitchFamily="2" charset="2"/>
              <a:buChar char="§"/>
              <a:defRPr/>
            </a:pPr>
            <a:r>
              <a:rPr lang="es-ES" sz="2400" b="1" dirty="0" smtClean="0">
                <a:solidFill>
                  <a:schemeClr val="bg1"/>
                </a:solidFill>
                <a:latin typeface="Arial" pitchFamily="34" charset="0"/>
                <a:cs typeface="Arial" pitchFamily="34" charset="0"/>
              </a:rPr>
              <a:t>Disposiciones Generales</a:t>
            </a:r>
          </a:p>
          <a:p>
            <a:pPr algn="l" eaLnBrk="1" hangingPunct="1">
              <a:lnSpc>
                <a:spcPct val="80000"/>
              </a:lnSpc>
              <a:buFont typeface="Wingdings" pitchFamily="2" charset="2"/>
              <a:buChar char="§"/>
              <a:defRPr/>
            </a:pPr>
            <a:r>
              <a:rPr lang="es-ES" sz="2400" b="1" dirty="0" smtClean="0">
                <a:solidFill>
                  <a:schemeClr val="bg1"/>
                </a:solidFill>
                <a:latin typeface="Arial" pitchFamily="34" charset="0"/>
                <a:cs typeface="Arial" pitchFamily="34" charset="0"/>
              </a:rPr>
              <a:t>De la organización del policlínico</a:t>
            </a:r>
          </a:p>
          <a:p>
            <a:pPr algn="l" eaLnBrk="1" hangingPunct="1">
              <a:lnSpc>
                <a:spcPct val="80000"/>
              </a:lnSpc>
              <a:buFont typeface="Wingdings" pitchFamily="2" charset="2"/>
              <a:buChar char="§"/>
              <a:defRPr/>
            </a:pPr>
            <a:r>
              <a:rPr lang="es-ES" sz="2400" b="1" dirty="0" smtClean="0">
                <a:solidFill>
                  <a:schemeClr val="bg1"/>
                </a:solidFill>
                <a:latin typeface="Arial" pitchFamily="34" charset="0"/>
                <a:cs typeface="Arial" pitchFamily="34" charset="0"/>
              </a:rPr>
              <a:t>De las funciones del policlínico</a:t>
            </a:r>
          </a:p>
          <a:p>
            <a:pPr algn="l" eaLnBrk="1" hangingPunct="1">
              <a:lnSpc>
                <a:spcPct val="80000"/>
              </a:lnSpc>
              <a:buFont typeface="Wingdings" pitchFamily="2" charset="2"/>
              <a:buChar char="§"/>
              <a:defRPr/>
            </a:pPr>
            <a:r>
              <a:rPr lang="es-ES" sz="2400" b="1" dirty="0" smtClean="0">
                <a:solidFill>
                  <a:srgbClr val="FFFF00"/>
                </a:solidFill>
                <a:latin typeface="Arial" pitchFamily="34" charset="0"/>
                <a:cs typeface="Arial" pitchFamily="34" charset="0"/>
              </a:rPr>
              <a:t>De la calidad en el policlínico</a:t>
            </a:r>
          </a:p>
          <a:p>
            <a:pPr algn="l" eaLnBrk="1" hangingPunct="1">
              <a:lnSpc>
                <a:spcPct val="80000"/>
              </a:lnSpc>
              <a:buFont typeface="Wingdings" pitchFamily="2" charset="2"/>
              <a:buChar char="§"/>
              <a:defRPr/>
            </a:pPr>
            <a:r>
              <a:rPr lang="es-ES" sz="2400" b="1" dirty="0" smtClean="0">
                <a:solidFill>
                  <a:schemeClr val="bg1"/>
                </a:solidFill>
                <a:latin typeface="Arial" pitchFamily="34" charset="0"/>
                <a:cs typeface="Arial" pitchFamily="34" charset="0"/>
              </a:rPr>
              <a:t>Del Consejo de Dirección</a:t>
            </a:r>
          </a:p>
          <a:p>
            <a:pPr algn="l" eaLnBrk="1" hangingPunct="1">
              <a:lnSpc>
                <a:spcPct val="80000"/>
              </a:lnSpc>
              <a:buFont typeface="Wingdings" pitchFamily="2" charset="2"/>
              <a:buChar char="§"/>
              <a:defRPr/>
            </a:pPr>
            <a:r>
              <a:rPr lang="es-ES" sz="2400" b="1" dirty="0" smtClean="0">
                <a:solidFill>
                  <a:schemeClr val="bg1"/>
                </a:solidFill>
                <a:latin typeface="Arial" pitchFamily="34" charset="0"/>
                <a:cs typeface="Arial" pitchFamily="34" charset="0"/>
              </a:rPr>
              <a:t>De los órganos asesores</a:t>
            </a:r>
          </a:p>
          <a:p>
            <a:pPr algn="l" eaLnBrk="1" hangingPunct="1">
              <a:lnSpc>
                <a:spcPct val="80000"/>
              </a:lnSpc>
              <a:buFont typeface="Wingdings" pitchFamily="2" charset="2"/>
              <a:buChar char="§"/>
              <a:defRPr/>
            </a:pPr>
            <a:r>
              <a:rPr lang="es-ES" sz="2400" b="1" dirty="0" smtClean="0">
                <a:solidFill>
                  <a:schemeClr val="bg1"/>
                </a:solidFill>
                <a:latin typeface="Arial" pitchFamily="34" charset="0"/>
                <a:cs typeface="Arial" pitchFamily="34" charset="0"/>
              </a:rPr>
              <a:t>De las reuniones</a:t>
            </a:r>
          </a:p>
          <a:p>
            <a:pPr algn="l" eaLnBrk="1" hangingPunct="1">
              <a:lnSpc>
                <a:spcPct val="80000"/>
              </a:lnSpc>
              <a:buFont typeface="Wingdings" pitchFamily="2" charset="2"/>
              <a:buChar char="§"/>
              <a:defRPr/>
            </a:pPr>
            <a:r>
              <a:rPr lang="es-ES" sz="2400" b="1" dirty="0" smtClean="0">
                <a:solidFill>
                  <a:schemeClr val="bg1"/>
                </a:solidFill>
                <a:latin typeface="Arial" pitchFamily="34" charset="0"/>
                <a:cs typeface="Arial" pitchFamily="34" charset="0"/>
              </a:rPr>
              <a:t>De la planificación</a:t>
            </a:r>
          </a:p>
          <a:p>
            <a:pPr algn="l" eaLnBrk="1" hangingPunct="1">
              <a:lnSpc>
                <a:spcPct val="80000"/>
              </a:lnSpc>
              <a:buFont typeface="Wingdings" pitchFamily="2" charset="2"/>
              <a:buChar char="§"/>
              <a:defRPr/>
            </a:pPr>
            <a:r>
              <a:rPr lang="es-ES" sz="2400" b="1" dirty="0" smtClean="0">
                <a:solidFill>
                  <a:schemeClr val="bg1"/>
                </a:solidFill>
                <a:latin typeface="Arial" pitchFamily="34" charset="0"/>
                <a:cs typeface="Arial" pitchFamily="34" charset="0"/>
              </a:rPr>
              <a:t>De las funciones comunes a todos los directivos del policlínico</a:t>
            </a:r>
          </a:p>
          <a:p>
            <a:pPr algn="l" eaLnBrk="1" hangingPunct="1">
              <a:lnSpc>
                <a:spcPct val="80000"/>
              </a:lnSpc>
              <a:buFont typeface="Wingdings" pitchFamily="2" charset="2"/>
              <a:buChar char="§"/>
              <a:defRPr/>
            </a:pPr>
            <a:r>
              <a:rPr lang="es-ES" sz="2400" b="1" dirty="0" smtClean="0">
                <a:solidFill>
                  <a:schemeClr val="bg1"/>
                </a:solidFill>
                <a:latin typeface="Arial" pitchFamily="34" charset="0"/>
                <a:cs typeface="Arial" pitchFamily="34" charset="0"/>
              </a:rPr>
              <a:t>De los deberes y obligaciones de los estudiantes</a:t>
            </a:r>
          </a:p>
          <a:p>
            <a:pPr algn="l" eaLnBrk="1" hangingPunct="1">
              <a:lnSpc>
                <a:spcPct val="80000"/>
              </a:lnSpc>
              <a:buFont typeface="Wingdings" pitchFamily="2" charset="2"/>
              <a:buChar char="§"/>
              <a:defRPr/>
            </a:pPr>
            <a:r>
              <a:rPr lang="es-ES" sz="2400" b="1" dirty="0" smtClean="0">
                <a:solidFill>
                  <a:schemeClr val="bg1"/>
                </a:solidFill>
                <a:latin typeface="Arial" pitchFamily="34" charset="0"/>
                <a:cs typeface="Arial" pitchFamily="34" charset="0"/>
              </a:rPr>
              <a:t>De las prohibiciones de todo el personal que labora y estudia en el policlínico</a:t>
            </a:r>
          </a:p>
          <a:p>
            <a:pPr algn="l" eaLnBrk="1" hangingPunct="1">
              <a:lnSpc>
                <a:spcPct val="80000"/>
              </a:lnSpc>
              <a:buFont typeface="Wingdings" pitchFamily="2" charset="2"/>
              <a:buChar char="§"/>
              <a:defRPr/>
            </a:pPr>
            <a:r>
              <a:rPr lang="es-ES" sz="2400" b="1" dirty="0" smtClean="0">
                <a:solidFill>
                  <a:schemeClr val="bg1"/>
                </a:solidFill>
                <a:latin typeface="Arial" pitchFamily="34" charset="0"/>
                <a:cs typeface="Arial" pitchFamily="34" charset="0"/>
              </a:rPr>
              <a:t>De los derechos y deberes de los pacientes y sus familiares</a:t>
            </a:r>
          </a:p>
          <a:p>
            <a:pPr algn="l" eaLnBrk="1" hangingPunct="1">
              <a:lnSpc>
                <a:spcPct val="80000"/>
              </a:lnSpc>
              <a:buFont typeface="Wingdings" pitchFamily="2" charset="2"/>
              <a:buChar char="§"/>
              <a:defRPr/>
            </a:pPr>
            <a:r>
              <a:rPr lang="es-ES" sz="2400" b="1" dirty="0" smtClean="0">
                <a:solidFill>
                  <a:schemeClr val="bg1"/>
                </a:solidFill>
                <a:latin typeface="Arial" pitchFamily="34" charset="0"/>
                <a:cs typeface="Arial" pitchFamily="34" charset="0"/>
              </a:rPr>
              <a:t>Fundamentos de la docencia, las investigaciones y la extensión en el policlínico universitario</a:t>
            </a:r>
          </a:p>
          <a:p>
            <a:pPr algn="l" eaLnBrk="1" hangingPunct="1">
              <a:lnSpc>
                <a:spcPct val="80000"/>
              </a:lnSpc>
              <a:buFont typeface="Wingdings" pitchFamily="2" charset="2"/>
              <a:buChar char="§"/>
              <a:defRPr/>
            </a:pPr>
            <a:r>
              <a:rPr lang="es-ES" sz="2400" b="1" dirty="0">
                <a:solidFill>
                  <a:schemeClr val="bg1"/>
                </a:solidFill>
                <a:latin typeface="Arial" pitchFamily="34" charset="0"/>
                <a:cs typeface="Arial" pitchFamily="34" charset="0"/>
              </a:rPr>
              <a:t>De la emisión y control del </a:t>
            </a:r>
            <a:r>
              <a:rPr lang="es-ES" sz="2400" b="1" dirty="0" smtClean="0">
                <a:solidFill>
                  <a:schemeClr val="bg1"/>
                </a:solidFill>
                <a:latin typeface="Arial" pitchFamily="34" charset="0"/>
                <a:cs typeface="Arial" pitchFamily="34" charset="0"/>
              </a:rPr>
              <a:t>modelaje</a:t>
            </a:r>
          </a:p>
          <a:p>
            <a:pPr algn="l" eaLnBrk="1" hangingPunct="1">
              <a:lnSpc>
                <a:spcPct val="80000"/>
              </a:lnSpc>
              <a:buFont typeface="Wingdings" pitchFamily="2" charset="2"/>
              <a:buChar char="§"/>
              <a:defRPr/>
            </a:pPr>
            <a:r>
              <a:rPr lang="es-ES" sz="2400" b="1" dirty="0">
                <a:solidFill>
                  <a:schemeClr val="bg1"/>
                </a:solidFill>
                <a:latin typeface="Arial" pitchFamily="34" charset="0"/>
                <a:cs typeface="Arial" pitchFamily="34" charset="0"/>
              </a:rPr>
              <a:t>Del control del cuño de identificación de los facultativos.</a:t>
            </a:r>
          </a:p>
          <a:p>
            <a:pPr algn="l" eaLnBrk="1" hangingPunct="1">
              <a:lnSpc>
                <a:spcPct val="80000"/>
              </a:lnSpc>
              <a:buFont typeface="Wingdings" pitchFamily="2" charset="2"/>
              <a:buChar char="§"/>
              <a:defRPr/>
            </a:pPr>
            <a:endParaRPr lang="es-ES" sz="2400" b="1" dirty="0">
              <a:solidFill>
                <a:schemeClr val="bg1"/>
              </a:solidFill>
              <a:latin typeface="Arial" pitchFamily="34" charset="0"/>
              <a:cs typeface="Arial" pitchFamily="34" charset="0"/>
            </a:endParaRPr>
          </a:p>
          <a:p>
            <a:pPr algn="l" eaLnBrk="1" hangingPunct="1">
              <a:lnSpc>
                <a:spcPct val="80000"/>
              </a:lnSpc>
              <a:buFont typeface="Wingdings" pitchFamily="2" charset="2"/>
              <a:buChar char="§"/>
              <a:defRPr/>
            </a:pPr>
            <a:endParaRPr lang="es-ES" sz="2400" b="1" dirty="0" smtClean="0">
              <a:solidFill>
                <a:schemeClr val="bg1"/>
              </a:solidFill>
              <a:latin typeface="Arial" pitchFamily="34" charset="0"/>
              <a:cs typeface="Arial" pitchFamily="34" charset="0"/>
            </a:endParaRPr>
          </a:p>
          <a:p>
            <a:pPr algn="l" eaLnBrk="1" hangingPunct="1">
              <a:lnSpc>
                <a:spcPct val="80000"/>
              </a:lnSpc>
              <a:buFont typeface="Arial" charset="0"/>
              <a:buNone/>
              <a:defRPr/>
            </a:pPr>
            <a:endParaRPr lang="es-ES" sz="2400" b="1" dirty="0" smtClean="0">
              <a:latin typeface="Arial" pitchFamily="34" charset="0"/>
              <a:cs typeface="Arial" pitchFamily="34" charset="0"/>
            </a:endParaRPr>
          </a:p>
          <a:p>
            <a:pPr algn="l" eaLnBrk="1" hangingPunct="1">
              <a:lnSpc>
                <a:spcPct val="80000"/>
              </a:lnSpc>
              <a:buFont typeface="Arial" charset="0"/>
              <a:buNone/>
              <a:defRPr/>
            </a:pPr>
            <a:endParaRPr lang="es-ES" sz="2000" dirty="0" smtClean="0">
              <a:latin typeface="Arial" pitchFamily="34" charset="0"/>
              <a:cs typeface="Arial" pitchFamily="34" charset="0"/>
            </a:endParaRPr>
          </a:p>
          <a:p>
            <a:pPr algn="l" eaLnBrk="1" hangingPunct="1">
              <a:lnSpc>
                <a:spcPct val="80000"/>
              </a:lnSpc>
              <a:buFont typeface="Arial" charset="0"/>
              <a:buNone/>
              <a:defRPr/>
            </a:pPr>
            <a:endParaRPr lang="es-ES" sz="1800" b="1" dirty="0" smtClean="0">
              <a:latin typeface="Arial" pitchFamily="34" charset="0"/>
              <a:cs typeface="Arial" pitchFamily="34" charset="0"/>
            </a:endParaRPr>
          </a:p>
          <a:p>
            <a:pPr algn="l" eaLnBrk="1" hangingPunct="1">
              <a:lnSpc>
                <a:spcPct val="80000"/>
              </a:lnSpc>
              <a:buFont typeface="Arial" charset="0"/>
              <a:buNone/>
              <a:defRPr/>
            </a:pPr>
            <a:endParaRPr lang="es-ES" sz="1600" dirty="0" smtClean="0">
              <a:latin typeface="Arial" pitchFamily="34" charset="0"/>
              <a:cs typeface="Arial" pitchFamily="34" charset="0"/>
            </a:endParaRPr>
          </a:p>
          <a:p>
            <a:pPr algn="l" eaLnBrk="1" hangingPunct="1">
              <a:lnSpc>
                <a:spcPct val="80000"/>
              </a:lnSpc>
              <a:buFont typeface="Arial" charset="0"/>
              <a:buNone/>
              <a:defRPr/>
            </a:pPr>
            <a:endParaRPr lang="es-ES" sz="2000" dirty="0" smtClean="0">
              <a:latin typeface="Arial" pitchFamily="34" charset="0"/>
              <a:cs typeface="Arial" pitchFamily="34" charset="0"/>
            </a:endParaRPr>
          </a:p>
          <a:p>
            <a:pPr algn="l" eaLnBrk="1" hangingPunct="1">
              <a:lnSpc>
                <a:spcPct val="80000"/>
              </a:lnSpc>
              <a:buFont typeface="Arial" charset="0"/>
              <a:buNone/>
              <a:defRPr/>
            </a:pPr>
            <a:endParaRPr lang="es-ES" sz="2000" dirty="0" smtClean="0">
              <a:latin typeface="Arial" pitchFamily="34" charset="0"/>
              <a:cs typeface="Arial" pitchFamily="34" charset="0"/>
            </a:endParaRPr>
          </a:p>
          <a:p>
            <a:pPr algn="l" eaLnBrk="1" hangingPunct="1">
              <a:lnSpc>
                <a:spcPct val="80000"/>
              </a:lnSpc>
              <a:buFont typeface="Arial" charset="0"/>
              <a:buNone/>
              <a:defRPr/>
            </a:pPr>
            <a:endParaRPr lang="es-ES" sz="2000" dirty="0" smtClean="0">
              <a:latin typeface="Arial" pitchFamily="34" charset="0"/>
              <a:cs typeface="Arial" pitchFamily="34" charset="0"/>
            </a:endParaRPr>
          </a:p>
          <a:p>
            <a:pPr algn="l" eaLnBrk="1" hangingPunct="1">
              <a:lnSpc>
                <a:spcPct val="80000"/>
              </a:lnSpc>
              <a:buFont typeface="Arial" charset="0"/>
              <a:buNone/>
              <a:defRPr/>
            </a:pPr>
            <a:endParaRPr lang="es-ES" sz="2000" dirty="0" smtClean="0">
              <a:latin typeface="Arial" pitchFamily="34" charset="0"/>
              <a:cs typeface="Arial" pitchFamily="34" charset="0"/>
            </a:endParaRPr>
          </a:p>
          <a:p>
            <a:pPr algn="l" eaLnBrk="1" hangingPunct="1">
              <a:lnSpc>
                <a:spcPct val="80000"/>
              </a:lnSpc>
              <a:buFont typeface="Arial" charset="0"/>
              <a:buNone/>
              <a:defRPr/>
            </a:pPr>
            <a:endParaRPr lang="es-ES" sz="2000" dirty="0" smtClean="0">
              <a:latin typeface="Arial" pitchFamily="34" charset="0"/>
              <a:cs typeface="Arial" pitchFamily="34" charset="0"/>
            </a:endParaRPr>
          </a:p>
          <a:p>
            <a:pPr algn="l" eaLnBrk="1" hangingPunct="1">
              <a:lnSpc>
                <a:spcPct val="80000"/>
              </a:lnSpc>
              <a:buFont typeface="Arial" charset="0"/>
              <a:buNone/>
              <a:defRPr/>
            </a:pPr>
            <a:endParaRPr lang="es-ES" sz="2000" dirty="0" smtClean="0">
              <a:latin typeface="Arial" pitchFamily="34" charset="0"/>
              <a:cs typeface="Arial" pitchFamily="34" charset="0"/>
            </a:endParaRPr>
          </a:p>
          <a:p>
            <a:pPr algn="l" eaLnBrk="1" hangingPunct="1">
              <a:lnSpc>
                <a:spcPct val="80000"/>
              </a:lnSpc>
              <a:buFont typeface="Arial" charset="0"/>
              <a:buNone/>
              <a:defRPr/>
            </a:pPr>
            <a:endParaRPr lang="es-ES" sz="2000" b="1" dirty="0" smtClean="0">
              <a:latin typeface="Arial" pitchFamily="34" charset="0"/>
              <a:cs typeface="Arial" pitchFamily="34" charset="0"/>
            </a:endParaRPr>
          </a:p>
          <a:p>
            <a:pPr algn="l" eaLnBrk="1" hangingPunct="1">
              <a:lnSpc>
                <a:spcPct val="80000"/>
              </a:lnSpc>
              <a:buFont typeface="Arial" charset="0"/>
              <a:buNone/>
              <a:defRPr/>
            </a:pPr>
            <a:endParaRPr lang="es-ES" sz="2000" dirty="0" smtClean="0">
              <a:latin typeface="Arial" pitchFamily="34" charset="0"/>
              <a:cs typeface="Arial" pitchFamily="34" charset="0"/>
            </a:endParaRPr>
          </a:p>
          <a:p>
            <a:pPr algn="l" eaLnBrk="1" hangingPunct="1">
              <a:lnSpc>
                <a:spcPct val="80000"/>
              </a:lnSpc>
              <a:buFont typeface="Arial" charset="0"/>
              <a:buNone/>
              <a:defRPr/>
            </a:pPr>
            <a:endParaRPr lang="es-ES" sz="14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0" y="333375"/>
            <a:ext cx="9144000" cy="6119813"/>
          </a:xfrm>
        </p:spPr>
        <p:txBody>
          <a:bodyPr/>
          <a:lstStyle/>
          <a:p>
            <a:pPr eaLnBrk="1" hangingPunct="1"/>
            <a:r>
              <a:rPr lang="es-ES" altLang="es-ES" sz="2400" b="1" smtClean="0">
                <a:solidFill>
                  <a:schemeClr val="bg1"/>
                </a:solidFill>
                <a:latin typeface="Arial" panose="020B0604020202020204" pitchFamily="34" charset="0"/>
                <a:cs typeface="Arial" panose="020B0604020202020204" pitchFamily="34" charset="0"/>
              </a:rPr>
              <a:t>De los documentos de trabajo. La Historia Clínica</a:t>
            </a:r>
          </a:p>
          <a:p>
            <a:pPr eaLnBrk="1" hangingPunct="1"/>
            <a:r>
              <a:rPr lang="es-ES" altLang="es-ES" sz="2400" b="1" smtClean="0">
                <a:solidFill>
                  <a:schemeClr val="bg1"/>
                </a:solidFill>
                <a:latin typeface="Arial" panose="020B0604020202020204" pitchFamily="34" charset="0"/>
                <a:cs typeface="Arial" panose="020B0604020202020204" pitchFamily="34" charset="0"/>
              </a:rPr>
              <a:t>Del cuadro básico de medicamentos del policlínico</a:t>
            </a:r>
          </a:p>
          <a:p>
            <a:pPr eaLnBrk="1" hangingPunct="1"/>
            <a:r>
              <a:rPr lang="es-ES" altLang="es-ES" sz="2400" b="1" smtClean="0">
                <a:solidFill>
                  <a:schemeClr val="bg1"/>
                </a:solidFill>
                <a:latin typeface="Arial" panose="020B0604020202020204" pitchFamily="34" charset="0"/>
                <a:cs typeface="Arial" panose="020B0604020202020204" pitchFamily="34" charset="0"/>
              </a:rPr>
              <a:t>De la atención de urgencia médica en el Policlínico</a:t>
            </a:r>
          </a:p>
          <a:p>
            <a:pPr eaLnBrk="1" hangingPunct="1"/>
            <a:r>
              <a:rPr lang="es-ES" altLang="es-ES" sz="2400" b="1" smtClean="0">
                <a:solidFill>
                  <a:schemeClr val="bg1"/>
                </a:solidFill>
                <a:latin typeface="Arial" panose="020B0604020202020204" pitchFamily="34" charset="0"/>
                <a:cs typeface="Arial" panose="020B0604020202020204" pitchFamily="34" charset="0"/>
              </a:rPr>
              <a:t>De la relación Policlínico – Centros Coordinadores de Urgencias Médicas</a:t>
            </a:r>
          </a:p>
          <a:p>
            <a:pPr eaLnBrk="1" hangingPunct="1"/>
            <a:r>
              <a:rPr lang="es-ES" altLang="es-ES" sz="2400" b="1" smtClean="0">
                <a:solidFill>
                  <a:schemeClr val="bg1"/>
                </a:solidFill>
                <a:latin typeface="Arial" panose="020B0604020202020204" pitchFamily="34" charset="0"/>
                <a:cs typeface="Arial" panose="020B0604020202020204" pitchFamily="34" charset="0"/>
              </a:rPr>
              <a:t>De las situaciones de emergencia pública y otras contingencias</a:t>
            </a:r>
          </a:p>
          <a:p>
            <a:pPr eaLnBrk="1" hangingPunct="1"/>
            <a:r>
              <a:rPr lang="es-ES" altLang="es-ES" sz="2400" b="1" smtClean="0">
                <a:solidFill>
                  <a:schemeClr val="bg1"/>
                </a:solidFill>
                <a:latin typeface="Arial" panose="020B0604020202020204" pitchFamily="34" charset="0"/>
                <a:cs typeface="Arial" panose="020B0604020202020204" pitchFamily="34" charset="0"/>
              </a:rPr>
              <a:t>De la atención médica internacional</a:t>
            </a:r>
            <a:endParaRPr lang="es-ES" altLang="es-ES" sz="600" b="1" smtClean="0">
              <a:solidFill>
                <a:schemeClr val="bg1"/>
              </a:solidFill>
              <a:latin typeface="Arial" panose="020B0604020202020204" pitchFamily="34" charset="0"/>
              <a:cs typeface="Arial" panose="020B0604020202020204" pitchFamily="34" charset="0"/>
            </a:endParaRPr>
          </a:p>
          <a:p>
            <a:pPr eaLnBrk="1" hangingPunct="1"/>
            <a:r>
              <a:rPr lang="es-ES" altLang="es-ES" sz="2400" b="1" smtClean="0">
                <a:solidFill>
                  <a:schemeClr val="bg1"/>
                </a:solidFill>
                <a:latin typeface="Arial" panose="020B0604020202020204" pitchFamily="34" charset="0"/>
                <a:cs typeface="Arial" panose="020B0604020202020204" pitchFamily="34" charset="0"/>
              </a:rPr>
              <a:t>De las consultas médicas</a:t>
            </a:r>
          </a:p>
          <a:p>
            <a:pPr eaLnBrk="1" hangingPunct="1"/>
            <a:r>
              <a:rPr lang="es-ES" altLang="es-ES" sz="2400" b="1" smtClean="0">
                <a:solidFill>
                  <a:schemeClr val="bg1"/>
                </a:solidFill>
                <a:latin typeface="Arial" panose="020B0604020202020204" pitchFamily="34" charset="0"/>
                <a:cs typeface="Arial" panose="020B0604020202020204" pitchFamily="34" charset="0"/>
              </a:rPr>
              <a:t>De la actuación medico legal</a:t>
            </a:r>
          </a:p>
          <a:p>
            <a:pPr eaLnBrk="1" hangingPunct="1"/>
            <a:r>
              <a:rPr lang="es-ES" altLang="es-ES" sz="2400" b="1" smtClean="0">
                <a:solidFill>
                  <a:schemeClr val="bg1"/>
                </a:solidFill>
                <a:latin typeface="Arial" panose="020B0604020202020204" pitchFamily="34" charset="0"/>
                <a:cs typeface="Arial" panose="020B0604020202020204" pitchFamily="34" charset="0"/>
              </a:rPr>
              <a:t>De la seguridad y protección física</a:t>
            </a:r>
          </a:p>
          <a:p>
            <a:pPr eaLnBrk="1" hangingPunct="1"/>
            <a:r>
              <a:rPr lang="es-ES" altLang="es-ES" sz="2400" b="1" smtClean="0">
                <a:solidFill>
                  <a:schemeClr val="bg1"/>
                </a:solidFill>
                <a:latin typeface="Arial" panose="020B0604020202020204" pitchFamily="34" charset="0"/>
                <a:cs typeface="Arial" panose="020B0604020202020204" pitchFamily="34" charset="0"/>
              </a:rPr>
              <a:t>De la seguridad y salud en el trabajo y ambiental</a:t>
            </a:r>
          </a:p>
          <a:p>
            <a:pPr eaLnBrk="1" hangingPunct="1"/>
            <a:r>
              <a:rPr lang="es-ES" altLang="es-ES" sz="2400" b="1" smtClean="0">
                <a:solidFill>
                  <a:schemeClr val="bg1"/>
                </a:solidFill>
                <a:latin typeface="Arial" panose="020B0604020202020204" pitchFamily="34" charset="0"/>
                <a:cs typeface="Arial" panose="020B0604020202020204" pitchFamily="34" charset="0"/>
              </a:rPr>
              <a:t>De la información a pacientes, familiares y administraciones</a:t>
            </a:r>
          </a:p>
          <a:p>
            <a:pPr eaLnBrk="1" hangingPunct="1"/>
            <a:endParaRPr lang="es-ES" altLang="es-ES" sz="2400" b="1" smtClean="0">
              <a:solidFill>
                <a:schemeClr val="bg1"/>
              </a:solidFill>
              <a:latin typeface="Arial" panose="020B0604020202020204" pitchFamily="34" charset="0"/>
              <a:cs typeface="Arial" panose="020B0604020202020204" pitchFamily="34" charset="0"/>
            </a:endParaRPr>
          </a:p>
          <a:p>
            <a:pPr eaLnBrk="1" hangingPunct="1"/>
            <a:endParaRPr lang="es-ES" altLang="es-ES" sz="2800" b="1" smtClean="0">
              <a:solidFill>
                <a:schemeClr val="bg1"/>
              </a:solidFill>
              <a:latin typeface="Arial" panose="020B0604020202020204" pitchFamily="34" charset="0"/>
              <a:cs typeface="Arial" panose="020B0604020202020204" pitchFamily="34" charset="0"/>
            </a:endParaRPr>
          </a:p>
          <a:p>
            <a:pPr eaLnBrk="1" hangingPunct="1"/>
            <a:endParaRPr lang="es-ES" altLang="es-ES" sz="2400" b="1" smtClean="0">
              <a:solidFill>
                <a:schemeClr val="bg1"/>
              </a:solidFill>
              <a:latin typeface="Arial" panose="020B0604020202020204" pitchFamily="34" charset="0"/>
              <a:cs typeface="Arial" panose="020B0604020202020204" pitchFamily="34" charset="0"/>
            </a:endParaRPr>
          </a:p>
          <a:p>
            <a:pPr eaLnBrk="1" hangingPunct="1"/>
            <a:endParaRPr lang="es-ES" altLang="es-ES" sz="2000" b="1" smtClean="0">
              <a:solidFill>
                <a:schemeClr val="bg1"/>
              </a:solidFill>
              <a:latin typeface="Arial" panose="020B0604020202020204" pitchFamily="34" charset="0"/>
              <a:cs typeface="Arial" panose="020B0604020202020204" pitchFamily="34" charset="0"/>
            </a:endParaRPr>
          </a:p>
          <a:p>
            <a:pPr eaLnBrk="1" hangingPunct="1"/>
            <a:endParaRPr lang="es-ES" altLang="es-ES" sz="1800" b="1" smtClean="0">
              <a:solidFill>
                <a:schemeClr val="bg1"/>
              </a:solidFill>
              <a:latin typeface="Arial" panose="020B0604020202020204" pitchFamily="34" charset="0"/>
              <a:cs typeface="Arial" panose="020B0604020202020204" pitchFamily="34" charset="0"/>
            </a:endParaRPr>
          </a:p>
          <a:p>
            <a:pPr eaLnBrk="1" hangingPunct="1"/>
            <a:endParaRPr lang="es-ES" altLang="es-ES" sz="1800" b="1" smtClean="0">
              <a:solidFill>
                <a:schemeClr val="bg1"/>
              </a:solidFill>
              <a:latin typeface="Arial" panose="020B0604020202020204" pitchFamily="34" charset="0"/>
              <a:cs typeface="Arial" panose="020B0604020202020204" pitchFamily="34" charset="0"/>
            </a:endParaRPr>
          </a:p>
          <a:p>
            <a:pPr eaLnBrk="1" hangingPunct="1"/>
            <a:endParaRPr lang="es-ES" altLang="es-ES" sz="1400" b="1" smtClean="0">
              <a:solidFill>
                <a:schemeClr val="bg1"/>
              </a:solidFill>
              <a:latin typeface="Arial" panose="020B0604020202020204" pitchFamily="34" charset="0"/>
              <a:cs typeface="Arial" panose="020B0604020202020204" pitchFamily="34" charset="0"/>
            </a:endParaRPr>
          </a:p>
          <a:p>
            <a:pPr eaLnBrk="1" hangingPunct="1"/>
            <a:endParaRPr lang="es-ES" altLang="es-ES" sz="2000" b="1" smtClean="0">
              <a:solidFill>
                <a:schemeClr val="bg1"/>
              </a:solidFill>
              <a:latin typeface="Arial" panose="020B0604020202020204" pitchFamily="34" charset="0"/>
              <a:cs typeface="Arial" panose="020B0604020202020204" pitchFamily="34" charset="0"/>
            </a:endParaRPr>
          </a:p>
          <a:p>
            <a:pPr eaLnBrk="1" hangingPunct="1"/>
            <a:endParaRPr lang="es-ES" altLang="es-ES" sz="1200" b="1" smtClean="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p:cNvSpPr>
            <a:spLocks noGrp="1" noChangeArrowheads="1"/>
          </p:cNvSpPr>
          <p:nvPr>
            <p:ph type="subTitle" idx="1"/>
          </p:nvPr>
        </p:nvSpPr>
        <p:spPr>
          <a:xfrm>
            <a:off x="30163" y="115888"/>
            <a:ext cx="8750300" cy="3313112"/>
          </a:xfrm>
        </p:spPr>
        <p:txBody>
          <a:bodyPr/>
          <a:lstStyle/>
          <a:p>
            <a:pPr algn="l" eaLnBrk="1" hangingPunct="1"/>
            <a:endParaRPr lang="es-ES" altLang="es-ES" sz="2400" b="1" smtClean="0">
              <a:solidFill>
                <a:schemeClr val="bg1"/>
              </a:solidFill>
              <a:latin typeface="Arial" panose="020B0604020202020204" pitchFamily="34" charset="0"/>
              <a:cs typeface="Arial" panose="020B0604020202020204" pitchFamily="34" charset="0"/>
            </a:endParaRPr>
          </a:p>
          <a:p>
            <a:pPr algn="l" eaLnBrk="1" hangingPunct="1">
              <a:buFont typeface="Wingdings" panose="05000000000000000000" pitchFamily="2" charset="2"/>
              <a:buChar char="§"/>
            </a:pPr>
            <a:r>
              <a:rPr lang="es-ES" altLang="es-ES" sz="2400" b="1" smtClean="0">
                <a:solidFill>
                  <a:schemeClr val="bg1"/>
                </a:solidFill>
                <a:latin typeface="Arial" panose="020B0604020202020204" pitchFamily="34" charset="0"/>
                <a:cs typeface="Arial" panose="020B0604020202020204" pitchFamily="34" charset="0"/>
              </a:rPr>
              <a:t>De la política de cuadros</a:t>
            </a:r>
          </a:p>
          <a:p>
            <a:pPr algn="l" eaLnBrk="1" hangingPunct="1">
              <a:buFont typeface="Wingdings" panose="05000000000000000000" pitchFamily="2" charset="2"/>
              <a:buChar char="§"/>
            </a:pPr>
            <a:r>
              <a:rPr lang="es-ES" altLang="es-ES" sz="2400" b="1" smtClean="0">
                <a:solidFill>
                  <a:schemeClr val="bg1"/>
                </a:solidFill>
                <a:latin typeface="Arial" panose="020B0604020202020204" pitchFamily="34" charset="0"/>
                <a:cs typeface="Arial" panose="020B0604020202020204" pitchFamily="34" charset="0"/>
              </a:rPr>
              <a:t>De la planificación y el control económico</a:t>
            </a:r>
          </a:p>
          <a:p>
            <a:pPr algn="l" eaLnBrk="1" hangingPunct="1">
              <a:buFont typeface="Wingdings" panose="05000000000000000000" pitchFamily="2" charset="2"/>
              <a:buChar char="§"/>
            </a:pPr>
            <a:r>
              <a:rPr lang="es-ES" altLang="es-ES" sz="2400" b="1" smtClean="0">
                <a:solidFill>
                  <a:schemeClr val="bg1"/>
                </a:solidFill>
                <a:latin typeface="Arial" panose="020B0604020202020204" pitchFamily="34" charset="0"/>
                <a:cs typeface="Arial" panose="020B0604020202020204" pitchFamily="34" charset="0"/>
              </a:rPr>
              <a:t>Fundamentos de la actividad de higiene y la epidemiología en el Policlínico</a:t>
            </a:r>
          </a:p>
          <a:p>
            <a:pPr algn="l" eaLnBrk="1" hangingPunct="1">
              <a:buFont typeface="Wingdings" panose="05000000000000000000" pitchFamily="2" charset="2"/>
              <a:buChar char="§"/>
            </a:pPr>
            <a:r>
              <a:rPr lang="es-ES" altLang="es-ES" sz="2400" b="1" smtClean="0">
                <a:solidFill>
                  <a:schemeClr val="bg1"/>
                </a:solidFill>
                <a:latin typeface="Arial" panose="020B0604020202020204" pitchFamily="34" charset="0"/>
                <a:cs typeface="Arial" panose="020B0604020202020204" pitchFamily="34" charset="0"/>
              </a:rPr>
              <a:t>De la guardia del Consejo de Dirección. Guardia Administrativa</a:t>
            </a:r>
          </a:p>
          <a:p>
            <a:pPr algn="l" eaLnBrk="1" hangingPunct="1">
              <a:buFont typeface="Wingdings" panose="05000000000000000000" pitchFamily="2" charset="2"/>
              <a:buChar char="§"/>
            </a:pPr>
            <a:endParaRPr lang="es-ES" altLang="es-ES" sz="1800" b="1" smtClean="0">
              <a:solidFill>
                <a:schemeClr val="bg1"/>
              </a:solidFill>
              <a:latin typeface="Arial" panose="020B0604020202020204" pitchFamily="34" charset="0"/>
              <a:cs typeface="Arial" panose="020B0604020202020204" pitchFamily="34" charset="0"/>
            </a:endParaRPr>
          </a:p>
          <a:p>
            <a:pPr algn="l" eaLnBrk="1" hangingPunct="1">
              <a:buFont typeface="Wingdings" panose="05000000000000000000" pitchFamily="2" charset="2"/>
              <a:buChar char="§"/>
            </a:pPr>
            <a:endParaRPr lang="es-ES" altLang="es-ES" sz="1800" b="1" smtClean="0">
              <a:solidFill>
                <a:schemeClr val="bg1"/>
              </a:solidFill>
              <a:latin typeface="Arial" panose="020B0604020202020204" pitchFamily="34" charset="0"/>
              <a:cs typeface="Arial" panose="020B0604020202020204" pitchFamily="34" charset="0"/>
            </a:endParaRPr>
          </a:p>
          <a:p>
            <a:pPr algn="l" eaLnBrk="1" hangingPunct="1">
              <a:buFont typeface="Wingdings" panose="05000000000000000000" pitchFamily="2" charset="2"/>
              <a:buChar char="§"/>
            </a:pPr>
            <a:endParaRPr lang="es-ES" altLang="es-ES" sz="2400" b="1" smtClean="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idx="1"/>
          </p:nvPr>
        </p:nvSpPr>
        <p:spPr>
          <a:xfrm>
            <a:off x="468313" y="333375"/>
            <a:ext cx="8229600" cy="5688013"/>
          </a:xfrm>
        </p:spPr>
        <p:txBody>
          <a:bodyPr/>
          <a:lstStyle/>
          <a:p>
            <a:pPr eaLnBrk="1" hangingPunct="1">
              <a:lnSpc>
                <a:spcPct val="115000"/>
              </a:lnSpc>
            </a:pPr>
            <a:r>
              <a:rPr lang="es-ES" altLang="es-ES" sz="2800" b="1" smtClean="0">
                <a:solidFill>
                  <a:srgbClr val="FFFF00"/>
                </a:solidFill>
                <a:latin typeface="Arial" panose="020B0604020202020204" pitchFamily="34" charset="0"/>
                <a:hlinkClick r:id="rId2" action="ppaction://hlinkfile"/>
              </a:rPr>
              <a:t>RM 135/2008</a:t>
            </a:r>
            <a:r>
              <a:rPr lang="es-ES" altLang="es-ES" sz="2800" b="1" smtClean="0">
                <a:solidFill>
                  <a:srgbClr val="FFFF00"/>
                </a:solidFill>
                <a:latin typeface="Arial" panose="020B0604020202020204" pitchFamily="34" charset="0"/>
              </a:rPr>
              <a:t>:</a:t>
            </a:r>
            <a:r>
              <a:rPr lang="es-ES" altLang="es-ES" sz="2800" b="1" smtClean="0">
                <a:latin typeface="Arial" panose="020B0604020202020204" pitchFamily="34" charset="0"/>
              </a:rPr>
              <a:t> </a:t>
            </a:r>
            <a:r>
              <a:rPr lang="es-ES" altLang="es-ES" sz="2400" b="1" smtClean="0">
                <a:solidFill>
                  <a:schemeClr val="bg1"/>
                </a:solidFill>
                <a:latin typeface="Arial" panose="020B0604020202020204" pitchFamily="34" charset="0"/>
              </a:rPr>
              <a:t>REGLAMENTO GENERAL DE LOS POLICLÍNICOS. CAPÍTULO IV “DE LA CALIDAD EN EL POLICLÍNICO” RECOGE UNA DEFINICIÓN DEL CONCEPTO DE CALIDAD, LOS PRINCIPIOS QUE LA RIGEN, HASTA LLEGAR AL ARTÍCULO 19 DONDE SE DICE “LA ESTRUCTURA, OBJETIVOS Y FUNCIONES RELACIONADOS CON LA CALIDAD SERÁN ESTABLECIDAS EN UNA DISPOSICIÓN JURÍDICA NORMATIVA QUE SE DICTE AL EFECTO”.  NO SE TIENE CONOCIMIENTO QUE DICHA NORMATIVA HAYA SIDO DICTADA.  EL RESPONSABLE DE CALIDAD DEL POLICLÍNICO NO FORMA PARTE DEL CONSEJO DE DIRECCIÓN.</a:t>
            </a:r>
          </a:p>
          <a:p>
            <a:pPr eaLnBrk="1" hangingPunct="1">
              <a:lnSpc>
                <a:spcPct val="80000"/>
              </a:lnSpc>
            </a:pPr>
            <a:endParaRPr lang="es-ES" altLang="es-ES" sz="1600" smtClean="0"/>
          </a:p>
          <a:p>
            <a:pPr eaLnBrk="1" hangingPunct="1">
              <a:lnSpc>
                <a:spcPct val="80000"/>
              </a:lnSpc>
            </a:pPr>
            <a:endParaRPr lang="es-ES" altLang="es-ES" sz="1600" smtClean="0"/>
          </a:p>
          <a:p>
            <a:pPr eaLnBrk="1" hangingPunct="1">
              <a:lnSpc>
                <a:spcPct val="80000"/>
              </a:lnSpc>
              <a:buFont typeface="Wingdings" panose="05000000000000000000" pitchFamily="2" charset="2"/>
              <a:buNone/>
            </a:pPr>
            <a:r>
              <a:rPr lang="es-ES" altLang="es-ES" sz="1600" b="1" smtClean="0">
                <a:solidFill>
                  <a:srgbClr val="FFFF00"/>
                </a:solidFill>
                <a:latin typeface="Arial" panose="020B0604020202020204" pitchFamily="34" charset="0"/>
                <a:hlinkClick r:id="rId2" action="ppaction://hlinkfile"/>
              </a:rPr>
              <a:t>REGLAMENTO GENERAL DE LOS POLICLÍNICOS</a:t>
            </a:r>
            <a:endParaRPr lang="es-ES" altLang="es-ES" sz="1600" smtClean="0">
              <a:solidFill>
                <a:srgbClr val="FFFF00"/>
              </a:solidFill>
            </a:endParaRPr>
          </a:p>
          <a:p>
            <a:pPr eaLnBrk="1" hangingPunct="1">
              <a:lnSpc>
                <a:spcPct val="80000"/>
              </a:lnSpc>
            </a:pPr>
            <a:endParaRPr lang="es-ES" altLang="es-ES" sz="1600" smtClean="0"/>
          </a:p>
          <a:p>
            <a:pPr eaLnBrk="1" hangingPunct="1">
              <a:lnSpc>
                <a:spcPct val="80000"/>
              </a:lnSpc>
            </a:pPr>
            <a:endParaRPr lang="es-ES" altLang="es-ES" sz="1600" smtClean="0"/>
          </a:p>
          <a:p>
            <a:pPr eaLnBrk="1" hangingPunct="1">
              <a:lnSpc>
                <a:spcPct val="80000"/>
              </a:lnSpc>
            </a:pPr>
            <a:endParaRPr lang="es-ES" altLang="es-ES" sz="2000" smtClean="0"/>
          </a:p>
          <a:p>
            <a:pPr eaLnBrk="1" hangingPunct="1">
              <a:lnSpc>
                <a:spcPct val="80000"/>
              </a:lnSpc>
            </a:pPr>
            <a:endParaRPr lang="es-ES" altLang="es-ES" sz="2000" smtClean="0"/>
          </a:p>
          <a:p>
            <a:pPr eaLnBrk="1" hangingPunct="1">
              <a:lnSpc>
                <a:spcPct val="80000"/>
              </a:lnSpc>
            </a:pPr>
            <a:endParaRPr lang="es-ES" altLang="es-ES" sz="20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xtura">
  <a:themeElements>
    <a:clrScheme name="Textura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xtura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a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a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a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a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a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a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a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1290</TotalTime>
  <Words>3216</Words>
  <Application>Microsoft Office PowerPoint</Application>
  <PresentationFormat>Presentación en pantalla (4:3)</PresentationFormat>
  <Paragraphs>413</Paragraphs>
  <Slides>34</Slides>
  <Notes>1</Notes>
  <HiddenSlides>0</HiddenSlides>
  <MMClips>0</MMClips>
  <ScaleCrop>false</ScaleCrop>
  <HeadingPairs>
    <vt:vector size="6" baseType="variant">
      <vt:variant>
        <vt:lpstr>Fuentes usadas</vt:lpstr>
      </vt:variant>
      <vt:variant>
        <vt:i4>8</vt:i4>
      </vt:variant>
      <vt:variant>
        <vt:lpstr>Tema</vt:lpstr>
      </vt:variant>
      <vt:variant>
        <vt:i4>2</vt:i4>
      </vt:variant>
      <vt:variant>
        <vt:lpstr>Títulos de diapositiva</vt:lpstr>
      </vt:variant>
      <vt:variant>
        <vt:i4>34</vt:i4>
      </vt:variant>
    </vt:vector>
  </HeadingPairs>
  <TitlesOfParts>
    <vt:vector size="44" baseType="lpstr">
      <vt:lpstr>Garamond</vt:lpstr>
      <vt:lpstr>Arial</vt:lpstr>
      <vt:lpstr>Calibri</vt:lpstr>
      <vt:lpstr>Tahoma</vt:lpstr>
      <vt:lpstr>Wingdings</vt:lpstr>
      <vt:lpstr>Arial Rounded MT Bold</vt:lpstr>
      <vt:lpstr>Times New Roman</vt:lpstr>
      <vt:lpstr>Berlin Sans FB</vt:lpstr>
      <vt:lpstr>1_Tema de Office</vt:lpstr>
      <vt:lpstr>Textura</vt:lpstr>
      <vt:lpstr>Presentación de PowerPoint</vt:lpstr>
      <vt:lpstr>Presentación de PowerPoint</vt:lpstr>
      <vt:lpstr>Presentación de PowerPoint</vt:lpstr>
      <vt:lpstr>El Reglamento de Policlínicos. El Reglamento de Hospitales. El Reglamento de Estomatología.  En la clase de hoy nos referiremos a los dos primeros.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Estrategia Nacional de Gestión de la Calidad en el Sector Salud.</vt:lpstr>
      <vt:lpstr>Objetivo General Impulsar la mejora homogénea y sostenible de la calidad del servicio sanitario cubano en busca de la excelencia, situando la calidad entre los objetivos prioritarios del Sistema Nacional de Salud. </vt:lpstr>
      <vt:lpstr>Acciones</vt:lpstr>
      <vt:lpstr>Presentación de PowerPoint</vt:lpstr>
      <vt:lpstr>Presentación de PowerPoint</vt:lpstr>
      <vt:lpstr> 3. Implementar el Sistema Integral de Gestión de la Calidad y Seguridad del Paciente, con sus cuatro ejes, como herramienta de trabajo para la mejora continua de los procesos que se realizan en los servicios de salud. </vt:lpstr>
      <vt:lpstr>   4. Lograr paulatinamente la acreditación y certificación de las instalaciones y servicios.   </vt:lpstr>
      <vt:lpstr>   6. Aplicar los sistemas de gestión de la calidad en correspondencia con las normas establecidas y las exigencias de los clientes, para asegurar, entre otros objetivos, el sistema logístico en el SNS.     </vt:lpstr>
      <vt:lpstr>   7. Diseñar e Implementar una estrategia educativa en el sector salud, en temas de    Normalización, Metrologia y Gestión de la Calidad.      </vt:lpstr>
      <vt:lpstr>Presentación de PowerPoint</vt:lpstr>
      <vt:lpstr>Presentación de PowerPoint</vt:lpstr>
    </vt:vector>
  </TitlesOfParts>
  <Company>Uso Personal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 DE NORMALIZACION DEL MINSAP</dc:title>
  <dc:creator>Yoerquis Mejías</dc:creator>
  <cp:lastModifiedBy>Lily</cp:lastModifiedBy>
  <cp:revision>65</cp:revision>
  <dcterms:created xsi:type="dcterms:W3CDTF">2011-01-19T23:43:38Z</dcterms:created>
  <dcterms:modified xsi:type="dcterms:W3CDTF">2020-03-28T14:23:37Z</dcterms:modified>
</cp:coreProperties>
</file>