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29"/>
  </p:notesMasterIdLst>
  <p:handoutMasterIdLst>
    <p:handoutMasterId r:id="rId30"/>
  </p:handoutMasterIdLst>
  <p:sldIdLst>
    <p:sldId id="301" r:id="rId3"/>
    <p:sldId id="310" r:id="rId4"/>
    <p:sldId id="307" r:id="rId5"/>
    <p:sldId id="299" r:id="rId6"/>
    <p:sldId id="302" r:id="rId7"/>
    <p:sldId id="303" r:id="rId8"/>
    <p:sldId id="304" r:id="rId9"/>
    <p:sldId id="305" r:id="rId10"/>
    <p:sldId id="306" r:id="rId11"/>
    <p:sldId id="257" r:id="rId12"/>
    <p:sldId id="276" r:id="rId13"/>
    <p:sldId id="258" r:id="rId14"/>
    <p:sldId id="272" r:id="rId15"/>
    <p:sldId id="259" r:id="rId16"/>
    <p:sldId id="260" r:id="rId17"/>
    <p:sldId id="261" r:id="rId18"/>
    <p:sldId id="263" r:id="rId19"/>
    <p:sldId id="273" r:id="rId20"/>
    <p:sldId id="271" r:id="rId21"/>
    <p:sldId id="265" r:id="rId22"/>
    <p:sldId id="287" r:id="rId23"/>
    <p:sldId id="288" r:id="rId24"/>
    <p:sldId id="274" r:id="rId25"/>
    <p:sldId id="275" r:id="rId26"/>
    <p:sldId id="308" r:id="rId27"/>
    <p:sldId id="309" r:id="rId28"/>
  </p:sldIdLst>
  <p:sldSz cx="9144000" cy="6858000" type="letter"/>
  <p:notesSz cx="6858000" cy="96012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3300"/>
    <a:srgbClr val="FF99CC"/>
    <a:srgbClr val="CCFFFF"/>
    <a:srgbClr val="FFCC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28" d="100"/>
          <a:sy n="28" d="100"/>
        </p:scale>
        <p:origin x="-1266" y="-78"/>
      </p:cViewPr>
      <p:guideLst>
        <p:guide orient="horz" pos="3024"/>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s-ES_tradnl"/>
          </a:p>
        </p:txBody>
      </p:sp>
      <p:sp>
        <p:nvSpPr>
          <p:cNvPr id="19459" name="Rectangle 3"/>
          <p:cNvSpPr>
            <a:spLocks noGrp="1" noChangeArrowheads="1"/>
          </p:cNvSpPr>
          <p:nvPr>
            <p:ph type="dt" sz="quarter" idx="1"/>
          </p:nvPr>
        </p:nvSpPr>
        <p:spPr bwMode="auto">
          <a:xfrm>
            <a:off x="3886200" y="0"/>
            <a:ext cx="2971800"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s-ES_tradnl"/>
          </a:p>
        </p:txBody>
      </p:sp>
      <p:sp>
        <p:nvSpPr>
          <p:cNvPr id="19460" name="Rectangle 4"/>
          <p:cNvSpPr>
            <a:spLocks noGrp="1" noChangeArrowheads="1"/>
          </p:cNvSpPr>
          <p:nvPr>
            <p:ph type="ftr" sz="quarter" idx="2"/>
          </p:nvPr>
        </p:nvSpPr>
        <p:spPr bwMode="auto">
          <a:xfrm>
            <a:off x="0" y="9121775"/>
            <a:ext cx="2971800"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s-ES_tradnl"/>
          </a:p>
        </p:txBody>
      </p:sp>
      <p:sp>
        <p:nvSpPr>
          <p:cNvPr id="19461" name="Rectangle 5"/>
          <p:cNvSpPr>
            <a:spLocks noGrp="1" noChangeArrowheads="1"/>
          </p:cNvSpPr>
          <p:nvPr>
            <p:ph type="sldNum" sz="quarter" idx="3"/>
          </p:nvPr>
        </p:nvSpPr>
        <p:spPr bwMode="auto">
          <a:xfrm>
            <a:off x="3886200" y="9121775"/>
            <a:ext cx="2971800"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794ACE9-9034-4303-B885-61A4F8FEDBC6}" type="slidenum">
              <a:rPr lang="es-ES_tradnl" altLang="es-ES"/>
              <a:pPr/>
              <a:t>‹Nº›</a:t>
            </a:fld>
            <a:endParaRPr lang="es-ES_tradnl" alt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s-MX"/>
          </a:p>
        </p:txBody>
      </p:sp>
      <p:sp>
        <p:nvSpPr>
          <p:cNvPr id="43011" name="Rectangle 3"/>
          <p:cNvSpPr>
            <a:spLocks noGrp="1" noChangeArrowheads="1"/>
          </p:cNvSpPr>
          <p:nvPr>
            <p:ph type="dt" idx="1"/>
          </p:nvPr>
        </p:nvSpPr>
        <p:spPr bwMode="auto">
          <a:xfrm>
            <a:off x="3884613" y="0"/>
            <a:ext cx="2971800"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s-MX"/>
          </a:p>
        </p:txBody>
      </p:sp>
      <p:sp>
        <p:nvSpPr>
          <p:cNvPr id="40964" name="Rectangle 4"/>
          <p:cNvSpPr>
            <a:spLocks noRot="1" noChangeArrowheads="1" noTextEdit="1"/>
          </p:cNvSpPr>
          <p:nvPr>
            <p:ph type="sldImg" idx="2"/>
          </p:nvPr>
        </p:nvSpPr>
        <p:spPr bwMode="auto">
          <a:xfrm>
            <a:off x="10287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3" name="Rectangle 5"/>
          <p:cNvSpPr>
            <a:spLocks noGrp="1" noChangeArrowheads="1"/>
          </p:cNvSpPr>
          <p:nvPr>
            <p:ph type="body" sz="quarter" idx="3"/>
          </p:nvPr>
        </p:nvSpPr>
        <p:spPr bwMode="auto">
          <a:xfrm>
            <a:off x="685800" y="4560888"/>
            <a:ext cx="5486400" cy="431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MX" noProof="0" smtClean="0"/>
              <a:t>Haga clic para modificar el estilo de texto del patrón</a:t>
            </a:r>
          </a:p>
          <a:p>
            <a:pPr lvl="1"/>
            <a:r>
              <a:rPr lang="es-MX" noProof="0" smtClean="0"/>
              <a:t>Segundo nivel</a:t>
            </a:r>
          </a:p>
          <a:p>
            <a:pPr lvl="2"/>
            <a:r>
              <a:rPr lang="es-MX" noProof="0" smtClean="0"/>
              <a:t>Tercer nivel</a:t>
            </a:r>
          </a:p>
          <a:p>
            <a:pPr lvl="3"/>
            <a:r>
              <a:rPr lang="es-MX" noProof="0" smtClean="0"/>
              <a:t>Cuarto nivel</a:t>
            </a:r>
          </a:p>
          <a:p>
            <a:pPr lvl="4"/>
            <a:r>
              <a:rPr lang="es-MX" noProof="0" smtClean="0"/>
              <a:t>Quinto nivel</a:t>
            </a:r>
          </a:p>
        </p:txBody>
      </p:sp>
      <p:sp>
        <p:nvSpPr>
          <p:cNvPr id="43014" name="Rectangle 6"/>
          <p:cNvSpPr>
            <a:spLocks noGrp="1" noChangeArrowheads="1"/>
          </p:cNvSpPr>
          <p:nvPr>
            <p:ph type="ftr" sz="quarter" idx="4"/>
          </p:nvPr>
        </p:nvSpPr>
        <p:spPr bwMode="auto">
          <a:xfrm>
            <a:off x="0" y="9120188"/>
            <a:ext cx="2971800"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s-MX"/>
          </a:p>
        </p:txBody>
      </p:sp>
      <p:sp>
        <p:nvSpPr>
          <p:cNvPr id="43015" name="Rectangle 7"/>
          <p:cNvSpPr>
            <a:spLocks noGrp="1" noChangeArrowheads="1"/>
          </p:cNvSpPr>
          <p:nvPr>
            <p:ph type="sldNum" sz="quarter" idx="5"/>
          </p:nvPr>
        </p:nvSpPr>
        <p:spPr bwMode="auto">
          <a:xfrm>
            <a:off x="3884613" y="9120188"/>
            <a:ext cx="2971800"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85E3F42-8786-4440-826F-C852FC1A2D9A}" type="slidenum">
              <a:rPr lang="es-MX" altLang="es-ES"/>
              <a:pPr/>
              <a:t>‹Nº›</a:t>
            </a:fld>
            <a:endParaRPr lang="es-MX" alt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E0C67D8-148A-438F-A1DE-24E16D69E318}" type="slidenum">
              <a:rPr lang="es-MX" altLang="es-ES" sz="1200"/>
              <a:pPr/>
              <a:t>10</a:t>
            </a:fld>
            <a:endParaRPr lang="es-MX" altLang="es-ES" sz="1200"/>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MX" altLang="es-E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91B640A-E6B5-4B6C-9C94-65B5C7EF5517}" type="slidenum">
              <a:rPr lang="es-MX" altLang="es-ES" sz="1200"/>
              <a:pPr/>
              <a:t>19</a:t>
            </a:fld>
            <a:endParaRPr lang="es-MX" altLang="es-ES" sz="1200"/>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MX" altLang="es-E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97AF75C-D376-48C1-B8F3-C1F0540301E9}" type="slidenum">
              <a:rPr lang="es-MX" altLang="es-ES" sz="1200"/>
              <a:pPr/>
              <a:t>20</a:t>
            </a:fld>
            <a:endParaRPr lang="es-MX" altLang="es-ES" sz="1200"/>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MX" altLang="es-E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13D0558-383F-4843-9F8C-2A9CC8F7FDAB}" type="slidenum">
              <a:rPr lang="es-MX" altLang="es-ES" sz="1200"/>
              <a:pPr/>
              <a:t>23</a:t>
            </a:fld>
            <a:endParaRPr lang="es-MX" altLang="es-ES" sz="1200"/>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MX" altLang="es-E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BE8A1D0-4CDB-45D9-9FEC-8D7DB45554D2}" type="slidenum">
              <a:rPr lang="es-MX" altLang="es-ES" sz="1200"/>
              <a:pPr/>
              <a:t>24</a:t>
            </a:fld>
            <a:endParaRPr lang="es-MX" altLang="es-ES" sz="1200"/>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MX" altLang="es-E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Marcador de imagen de diapositiva"/>
          <p:cNvSpPr>
            <a:spLocks noGrp="1" noRot="1" noChangeAspect="1" noTextEdit="1"/>
          </p:cNvSpPr>
          <p:nvPr>
            <p:ph type="sldImg"/>
          </p:nvPr>
        </p:nvSpPr>
        <p:spPr>
          <a:ln/>
        </p:spPr>
      </p:sp>
      <p:sp>
        <p:nvSpPr>
          <p:cNvPr id="55299"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es-ES" smtClean="0">
              <a:latin typeface="Arial" panose="020B0604020202020204" pitchFamily="34" charset="0"/>
            </a:endParaRPr>
          </a:p>
        </p:txBody>
      </p:sp>
      <p:sp>
        <p:nvSpPr>
          <p:cNvPr id="55300" name="3 Marcador de número de diapositiva"/>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fld id="{153FE1DA-EB0C-498F-8321-48A35BD0DB6F}" type="slidenum">
              <a:rPr lang="es-ES_tradnl" altLang="es-ES" sz="1200">
                <a:solidFill>
                  <a:srgbClr val="000000"/>
                </a:solidFill>
              </a:rPr>
              <a:pPr/>
              <a:t>25</a:t>
            </a:fld>
            <a:endParaRPr lang="es-ES_tradnl" altLang="es-ES" sz="120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57D4E4B-8970-4463-93BE-C363ACAFEC99}" type="slidenum">
              <a:rPr lang="es-MX" altLang="es-ES" sz="1200"/>
              <a:pPr/>
              <a:t>11</a:t>
            </a:fld>
            <a:endParaRPr lang="es-MX" altLang="es-ES" sz="1200"/>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MX" altLang="es-E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F9F0D0A-326A-42D4-876B-C556EEBD606F}" type="slidenum">
              <a:rPr lang="es-MX" altLang="es-ES" sz="1200"/>
              <a:pPr/>
              <a:t>12</a:t>
            </a:fld>
            <a:endParaRPr lang="es-MX" altLang="es-ES" sz="1200"/>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MX" altLang="es-E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D2C0C9C-44EA-4D8D-88AC-E93625D1B5E4}" type="slidenum">
              <a:rPr lang="es-MX" altLang="es-ES" sz="1200"/>
              <a:pPr/>
              <a:t>13</a:t>
            </a:fld>
            <a:endParaRPr lang="es-MX" altLang="es-ES" sz="1200"/>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MX" altLang="es-E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89D34EA-E130-4789-91A1-1BFF455FA465}" type="slidenum">
              <a:rPr lang="es-MX" altLang="es-ES" sz="1200"/>
              <a:pPr/>
              <a:t>14</a:t>
            </a:fld>
            <a:endParaRPr lang="es-MX" altLang="es-ES" sz="1200"/>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MX" altLang="es-E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26A7C6A-5319-4CFE-9D67-600684187623}" type="slidenum">
              <a:rPr lang="es-MX" altLang="es-ES" sz="1200"/>
              <a:pPr/>
              <a:t>15</a:t>
            </a:fld>
            <a:endParaRPr lang="es-MX" altLang="es-ES" sz="1200"/>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MX" altLang="es-E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E1D680D-66AD-442D-A234-7A6F59FD6C0C}" type="slidenum">
              <a:rPr lang="es-MX" altLang="es-ES" sz="1200"/>
              <a:pPr/>
              <a:t>16</a:t>
            </a:fld>
            <a:endParaRPr lang="es-MX" altLang="es-ES" sz="1200"/>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MX" altLang="es-E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DFE331C-297C-4D92-AD2D-195AD595A966}" type="slidenum">
              <a:rPr lang="es-MX" altLang="es-ES" sz="1200"/>
              <a:pPr/>
              <a:t>17</a:t>
            </a:fld>
            <a:endParaRPr lang="es-MX" altLang="es-ES" sz="1200"/>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MX" altLang="es-E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A09F931-EFA4-4686-B973-D0434C0D0E3E}" type="slidenum">
              <a:rPr lang="es-MX" altLang="es-ES" sz="1200"/>
              <a:pPr/>
              <a:t>18</a:t>
            </a:fld>
            <a:endParaRPr lang="es-MX" altLang="es-ES" sz="1200"/>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MX" altLang="es-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8382C06-C4C3-4F8E-A637-5C1DE7C27615}" type="slidenum">
              <a:rPr lang="en-US" altLang="es-ES"/>
              <a:pPr/>
              <a:t>‹Nº›</a:t>
            </a:fld>
            <a:endParaRPr lang="en-US" altLang="es-ES"/>
          </a:p>
        </p:txBody>
      </p:sp>
    </p:spTree>
    <p:extLst>
      <p:ext uri="{BB962C8B-B14F-4D97-AF65-F5344CB8AC3E}">
        <p14:creationId xmlns:p14="http://schemas.microsoft.com/office/powerpoint/2010/main" val="71264884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5727F41-E5DE-4993-B87C-B589B77B33CF}" type="slidenum">
              <a:rPr lang="en-US" altLang="es-ES"/>
              <a:pPr/>
              <a:t>‹Nº›</a:t>
            </a:fld>
            <a:endParaRPr lang="en-US" altLang="es-ES"/>
          </a:p>
        </p:txBody>
      </p:sp>
    </p:spTree>
    <p:extLst>
      <p:ext uri="{BB962C8B-B14F-4D97-AF65-F5344CB8AC3E}">
        <p14:creationId xmlns:p14="http://schemas.microsoft.com/office/powerpoint/2010/main" val="141094113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200DFDD-A214-4764-89B2-C98CD749CF42}" type="slidenum">
              <a:rPr lang="en-US" altLang="es-ES"/>
              <a:pPr/>
              <a:t>‹Nº›</a:t>
            </a:fld>
            <a:endParaRPr lang="en-US" altLang="es-ES"/>
          </a:p>
        </p:txBody>
      </p:sp>
    </p:spTree>
    <p:extLst>
      <p:ext uri="{BB962C8B-B14F-4D97-AF65-F5344CB8AC3E}">
        <p14:creationId xmlns:p14="http://schemas.microsoft.com/office/powerpoint/2010/main" val="221918730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85800" y="609600"/>
            <a:ext cx="77724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685800" y="1981200"/>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806F32D-2122-4256-8935-441BD2DEFF09}" type="slidenum">
              <a:rPr lang="en-US" altLang="es-ES"/>
              <a:pPr/>
              <a:t>‹Nº›</a:t>
            </a:fld>
            <a:endParaRPr lang="en-US" altLang="es-ES"/>
          </a:p>
        </p:txBody>
      </p:sp>
    </p:spTree>
    <p:extLst>
      <p:ext uri="{BB962C8B-B14F-4D97-AF65-F5344CB8AC3E}">
        <p14:creationId xmlns:p14="http://schemas.microsoft.com/office/powerpoint/2010/main" val="3452367591"/>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eaLnBrk="0" hangingPunct="0">
              <a:defRPr/>
            </a:lvl1pPr>
          </a:lstStyle>
          <a:p>
            <a:pPr>
              <a:defRPr/>
            </a:pPr>
            <a:endParaRPr lang="es-ES"/>
          </a:p>
        </p:txBody>
      </p:sp>
      <p:sp>
        <p:nvSpPr>
          <p:cNvPr id="5" name="4 Marcador de pie de página"/>
          <p:cNvSpPr>
            <a:spLocks noGrp="1"/>
          </p:cNvSpPr>
          <p:nvPr>
            <p:ph type="ftr" sz="quarter" idx="11"/>
          </p:nvPr>
        </p:nvSpPr>
        <p:spPr/>
        <p:txBody>
          <a:bodyPr/>
          <a:lstStyle>
            <a:lvl1pPr eaLnBrk="0" hangingPunct="0">
              <a:defRPr/>
            </a:lvl1pPr>
          </a:lstStyle>
          <a:p>
            <a:pPr>
              <a:defRPr/>
            </a:pPr>
            <a:endParaRPr lang="es-ES"/>
          </a:p>
        </p:txBody>
      </p:sp>
      <p:sp>
        <p:nvSpPr>
          <p:cNvPr id="6" name="5 Marcador de número de diapositiva"/>
          <p:cNvSpPr>
            <a:spLocks noGrp="1"/>
          </p:cNvSpPr>
          <p:nvPr>
            <p:ph type="sldNum" sz="quarter" idx="12"/>
          </p:nvPr>
        </p:nvSpPr>
        <p:spPr/>
        <p:txBody>
          <a:bodyPr/>
          <a:lstStyle>
            <a:lvl1pPr eaLnBrk="0" hangingPunct="0">
              <a:defRPr/>
            </a:lvl1pPr>
          </a:lstStyle>
          <a:p>
            <a:fld id="{9A806D87-2595-4BC1-8B76-CCBE608CDE89}" type="slidenum">
              <a:rPr lang="es-ES" altLang="es-ES"/>
              <a:pPr/>
              <a:t>‹Nº›</a:t>
            </a:fld>
            <a:endParaRPr lang="es-ES" altLang="es-ES"/>
          </a:p>
        </p:txBody>
      </p:sp>
    </p:spTree>
    <p:extLst>
      <p:ext uri="{BB962C8B-B14F-4D97-AF65-F5344CB8AC3E}">
        <p14:creationId xmlns:p14="http://schemas.microsoft.com/office/powerpoint/2010/main" val="34937044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eaLnBrk="0" hangingPunct="0">
              <a:defRPr/>
            </a:lvl1pPr>
          </a:lstStyle>
          <a:p>
            <a:pPr>
              <a:defRPr/>
            </a:pPr>
            <a:endParaRPr lang="es-ES"/>
          </a:p>
        </p:txBody>
      </p:sp>
      <p:sp>
        <p:nvSpPr>
          <p:cNvPr id="5" name="4 Marcador de pie de página"/>
          <p:cNvSpPr>
            <a:spLocks noGrp="1"/>
          </p:cNvSpPr>
          <p:nvPr>
            <p:ph type="ftr" sz="quarter" idx="11"/>
          </p:nvPr>
        </p:nvSpPr>
        <p:spPr/>
        <p:txBody>
          <a:bodyPr/>
          <a:lstStyle>
            <a:lvl1pPr eaLnBrk="0" hangingPunct="0">
              <a:defRPr/>
            </a:lvl1pPr>
          </a:lstStyle>
          <a:p>
            <a:pPr>
              <a:defRPr/>
            </a:pPr>
            <a:endParaRPr lang="es-ES"/>
          </a:p>
        </p:txBody>
      </p:sp>
      <p:sp>
        <p:nvSpPr>
          <p:cNvPr id="6" name="5 Marcador de número de diapositiva"/>
          <p:cNvSpPr>
            <a:spLocks noGrp="1"/>
          </p:cNvSpPr>
          <p:nvPr>
            <p:ph type="sldNum" sz="quarter" idx="12"/>
          </p:nvPr>
        </p:nvSpPr>
        <p:spPr/>
        <p:txBody>
          <a:bodyPr/>
          <a:lstStyle>
            <a:lvl1pPr eaLnBrk="0" hangingPunct="0">
              <a:defRPr/>
            </a:lvl1pPr>
          </a:lstStyle>
          <a:p>
            <a:fld id="{8C52FBEA-D011-4C35-B1D9-20FD55CDBDF4}" type="slidenum">
              <a:rPr lang="es-ES" altLang="es-ES"/>
              <a:pPr/>
              <a:t>‹Nº›</a:t>
            </a:fld>
            <a:endParaRPr lang="es-ES" altLang="es-ES"/>
          </a:p>
        </p:txBody>
      </p:sp>
    </p:spTree>
    <p:extLst>
      <p:ext uri="{BB962C8B-B14F-4D97-AF65-F5344CB8AC3E}">
        <p14:creationId xmlns:p14="http://schemas.microsoft.com/office/powerpoint/2010/main" val="17371351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eaLnBrk="0" hangingPunct="0">
              <a:defRPr/>
            </a:lvl1pPr>
          </a:lstStyle>
          <a:p>
            <a:pPr>
              <a:defRPr/>
            </a:pPr>
            <a:endParaRPr lang="es-ES"/>
          </a:p>
        </p:txBody>
      </p:sp>
      <p:sp>
        <p:nvSpPr>
          <p:cNvPr id="5" name="4 Marcador de pie de página"/>
          <p:cNvSpPr>
            <a:spLocks noGrp="1"/>
          </p:cNvSpPr>
          <p:nvPr>
            <p:ph type="ftr" sz="quarter" idx="11"/>
          </p:nvPr>
        </p:nvSpPr>
        <p:spPr/>
        <p:txBody>
          <a:bodyPr/>
          <a:lstStyle>
            <a:lvl1pPr eaLnBrk="0" hangingPunct="0">
              <a:defRPr/>
            </a:lvl1pPr>
          </a:lstStyle>
          <a:p>
            <a:pPr>
              <a:defRPr/>
            </a:pPr>
            <a:endParaRPr lang="es-ES"/>
          </a:p>
        </p:txBody>
      </p:sp>
      <p:sp>
        <p:nvSpPr>
          <p:cNvPr id="6" name="5 Marcador de número de diapositiva"/>
          <p:cNvSpPr>
            <a:spLocks noGrp="1"/>
          </p:cNvSpPr>
          <p:nvPr>
            <p:ph type="sldNum" sz="quarter" idx="12"/>
          </p:nvPr>
        </p:nvSpPr>
        <p:spPr/>
        <p:txBody>
          <a:bodyPr/>
          <a:lstStyle>
            <a:lvl1pPr eaLnBrk="0" hangingPunct="0">
              <a:defRPr/>
            </a:lvl1pPr>
          </a:lstStyle>
          <a:p>
            <a:fld id="{5FA32F06-D6E9-4266-8854-5830F1CE14C1}" type="slidenum">
              <a:rPr lang="es-ES" altLang="es-ES"/>
              <a:pPr/>
              <a:t>‹Nº›</a:t>
            </a:fld>
            <a:endParaRPr lang="es-ES" altLang="es-ES"/>
          </a:p>
        </p:txBody>
      </p:sp>
    </p:spTree>
    <p:extLst>
      <p:ext uri="{BB962C8B-B14F-4D97-AF65-F5344CB8AC3E}">
        <p14:creationId xmlns:p14="http://schemas.microsoft.com/office/powerpoint/2010/main" val="27360725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eaLnBrk="0" hangingPunct="0">
              <a:defRPr/>
            </a:lvl1pPr>
          </a:lstStyle>
          <a:p>
            <a:pPr>
              <a:defRPr/>
            </a:pPr>
            <a:endParaRPr lang="es-ES"/>
          </a:p>
        </p:txBody>
      </p:sp>
      <p:sp>
        <p:nvSpPr>
          <p:cNvPr id="6" name="4 Marcador de pie de página"/>
          <p:cNvSpPr>
            <a:spLocks noGrp="1"/>
          </p:cNvSpPr>
          <p:nvPr>
            <p:ph type="ftr" sz="quarter" idx="11"/>
          </p:nvPr>
        </p:nvSpPr>
        <p:spPr/>
        <p:txBody>
          <a:bodyPr/>
          <a:lstStyle>
            <a:lvl1pPr eaLnBrk="0" hangingPunct="0">
              <a:defRPr/>
            </a:lvl1pPr>
          </a:lstStyle>
          <a:p>
            <a:pPr>
              <a:defRPr/>
            </a:pPr>
            <a:endParaRPr lang="es-ES"/>
          </a:p>
        </p:txBody>
      </p:sp>
      <p:sp>
        <p:nvSpPr>
          <p:cNvPr id="7" name="5 Marcador de número de diapositiva"/>
          <p:cNvSpPr>
            <a:spLocks noGrp="1"/>
          </p:cNvSpPr>
          <p:nvPr>
            <p:ph type="sldNum" sz="quarter" idx="12"/>
          </p:nvPr>
        </p:nvSpPr>
        <p:spPr/>
        <p:txBody>
          <a:bodyPr/>
          <a:lstStyle>
            <a:lvl1pPr eaLnBrk="0" hangingPunct="0">
              <a:defRPr/>
            </a:lvl1pPr>
          </a:lstStyle>
          <a:p>
            <a:fld id="{49CBAD9E-0DBC-435B-8A5A-9F3885436865}" type="slidenum">
              <a:rPr lang="es-ES" altLang="es-ES"/>
              <a:pPr/>
              <a:t>‹Nº›</a:t>
            </a:fld>
            <a:endParaRPr lang="es-ES" altLang="es-ES"/>
          </a:p>
        </p:txBody>
      </p:sp>
    </p:spTree>
    <p:extLst>
      <p:ext uri="{BB962C8B-B14F-4D97-AF65-F5344CB8AC3E}">
        <p14:creationId xmlns:p14="http://schemas.microsoft.com/office/powerpoint/2010/main" val="4095867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eaLnBrk="0" hangingPunct="0">
              <a:defRPr/>
            </a:lvl1pPr>
          </a:lstStyle>
          <a:p>
            <a:pPr>
              <a:defRPr/>
            </a:pPr>
            <a:endParaRPr lang="es-ES"/>
          </a:p>
        </p:txBody>
      </p:sp>
      <p:sp>
        <p:nvSpPr>
          <p:cNvPr id="8" name="4 Marcador de pie de página"/>
          <p:cNvSpPr>
            <a:spLocks noGrp="1"/>
          </p:cNvSpPr>
          <p:nvPr>
            <p:ph type="ftr" sz="quarter" idx="11"/>
          </p:nvPr>
        </p:nvSpPr>
        <p:spPr/>
        <p:txBody>
          <a:bodyPr/>
          <a:lstStyle>
            <a:lvl1pPr eaLnBrk="0" hangingPunct="0">
              <a:defRPr/>
            </a:lvl1pPr>
          </a:lstStyle>
          <a:p>
            <a:pPr>
              <a:defRPr/>
            </a:pPr>
            <a:endParaRPr lang="es-ES"/>
          </a:p>
        </p:txBody>
      </p:sp>
      <p:sp>
        <p:nvSpPr>
          <p:cNvPr id="9" name="5 Marcador de número de diapositiva"/>
          <p:cNvSpPr>
            <a:spLocks noGrp="1"/>
          </p:cNvSpPr>
          <p:nvPr>
            <p:ph type="sldNum" sz="quarter" idx="12"/>
          </p:nvPr>
        </p:nvSpPr>
        <p:spPr/>
        <p:txBody>
          <a:bodyPr/>
          <a:lstStyle>
            <a:lvl1pPr eaLnBrk="0" hangingPunct="0">
              <a:defRPr/>
            </a:lvl1pPr>
          </a:lstStyle>
          <a:p>
            <a:fld id="{D354D882-DCD9-4D68-A318-224EE805B91A}" type="slidenum">
              <a:rPr lang="es-ES" altLang="es-ES"/>
              <a:pPr/>
              <a:t>‹Nº›</a:t>
            </a:fld>
            <a:endParaRPr lang="es-ES" altLang="es-ES"/>
          </a:p>
        </p:txBody>
      </p:sp>
    </p:spTree>
    <p:extLst>
      <p:ext uri="{BB962C8B-B14F-4D97-AF65-F5344CB8AC3E}">
        <p14:creationId xmlns:p14="http://schemas.microsoft.com/office/powerpoint/2010/main" val="6889558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eaLnBrk="0" hangingPunct="0">
              <a:defRPr/>
            </a:lvl1pPr>
          </a:lstStyle>
          <a:p>
            <a:pPr>
              <a:defRPr/>
            </a:pPr>
            <a:endParaRPr lang="es-ES"/>
          </a:p>
        </p:txBody>
      </p:sp>
      <p:sp>
        <p:nvSpPr>
          <p:cNvPr id="4" name="4 Marcador de pie de página"/>
          <p:cNvSpPr>
            <a:spLocks noGrp="1"/>
          </p:cNvSpPr>
          <p:nvPr>
            <p:ph type="ftr" sz="quarter" idx="11"/>
          </p:nvPr>
        </p:nvSpPr>
        <p:spPr/>
        <p:txBody>
          <a:bodyPr/>
          <a:lstStyle>
            <a:lvl1pPr eaLnBrk="0" hangingPunct="0">
              <a:defRPr/>
            </a:lvl1pPr>
          </a:lstStyle>
          <a:p>
            <a:pPr>
              <a:defRPr/>
            </a:pPr>
            <a:endParaRPr lang="es-ES"/>
          </a:p>
        </p:txBody>
      </p:sp>
      <p:sp>
        <p:nvSpPr>
          <p:cNvPr id="5" name="5 Marcador de número de diapositiva"/>
          <p:cNvSpPr>
            <a:spLocks noGrp="1"/>
          </p:cNvSpPr>
          <p:nvPr>
            <p:ph type="sldNum" sz="quarter" idx="12"/>
          </p:nvPr>
        </p:nvSpPr>
        <p:spPr/>
        <p:txBody>
          <a:bodyPr/>
          <a:lstStyle>
            <a:lvl1pPr eaLnBrk="0" hangingPunct="0">
              <a:defRPr/>
            </a:lvl1pPr>
          </a:lstStyle>
          <a:p>
            <a:fld id="{B75E2114-98B2-4D52-A9F9-DF929B1FCB81}" type="slidenum">
              <a:rPr lang="es-ES" altLang="es-ES"/>
              <a:pPr/>
              <a:t>‹Nº›</a:t>
            </a:fld>
            <a:endParaRPr lang="es-ES" altLang="es-ES"/>
          </a:p>
        </p:txBody>
      </p:sp>
    </p:spTree>
    <p:extLst>
      <p:ext uri="{BB962C8B-B14F-4D97-AF65-F5344CB8AC3E}">
        <p14:creationId xmlns:p14="http://schemas.microsoft.com/office/powerpoint/2010/main" val="29942033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eaLnBrk="0" hangingPunct="0">
              <a:defRPr/>
            </a:lvl1pPr>
          </a:lstStyle>
          <a:p>
            <a:pPr>
              <a:defRPr/>
            </a:pPr>
            <a:endParaRPr lang="es-ES"/>
          </a:p>
        </p:txBody>
      </p:sp>
      <p:sp>
        <p:nvSpPr>
          <p:cNvPr id="3" name="4 Marcador de pie de página"/>
          <p:cNvSpPr>
            <a:spLocks noGrp="1"/>
          </p:cNvSpPr>
          <p:nvPr>
            <p:ph type="ftr" sz="quarter" idx="11"/>
          </p:nvPr>
        </p:nvSpPr>
        <p:spPr/>
        <p:txBody>
          <a:bodyPr/>
          <a:lstStyle>
            <a:lvl1pPr eaLnBrk="0" hangingPunct="0">
              <a:defRPr/>
            </a:lvl1pPr>
          </a:lstStyle>
          <a:p>
            <a:pPr>
              <a:defRPr/>
            </a:pPr>
            <a:endParaRPr lang="es-ES"/>
          </a:p>
        </p:txBody>
      </p:sp>
      <p:sp>
        <p:nvSpPr>
          <p:cNvPr id="4" name="5 Marcador de número de diapositiva"/>
          <p:cNvSpPr>
            <a:spLocks noGrp="1"/>
          </p:cNvSpPr>
          <p:nvPr>
            <p:ph type="sldNum" sz="quarter" idx="12"/>
          </p:nvPr>
        </p:nvSpPr>
        <p:spPr/>
        <p:txBody>
          <a:bodyPr/>
          <a:lstStyle>
            <a:lvl1pPr eaLnBrk="0" hangingPunct="0">
              <a:defRPr/>
            </a:lvl1pPr>
          </a:lstStyle>
          <a:p>
            <a:fld id="{73794D0E-7589-438B-8FF4-443A1C7BFB3D}" type="slidenum">
              <a:rPr lang="es-ES" altLang="es-ES"/>
              <a:pPr/>
              <a:t>‹Nº›</a:t>
            </a:fld>
            <a:endParaRPr lang="es-ES" altLang="es-ES"/>
          </a:p>
        </p:txBody>
      </p:sp>
    </p:spTree>
    <p:extLst>
      <p:ext uri="{BB962C8B-B14F-4D97-AF65-F5344CB8AC3E}">
        <p14:creationId xmlns:p14="http://schemas.microsoft.com/office/powerpoint/2010/main" val="1778010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41D2FFA-85D0-49EE-BF16-86FAC1386870}" type="slidenum">
              <a:rPr lang="en-US" altLang="es-ES"/>
              <a:pPr/>
              <a:t>‹Nº›</a:t>
            </a:fld>
            <a:endParaRPr lang="en-US" altLang="es-ES"/>
          </a:p>
        </p:txBody>
      </p:sp>
    </p:spTree>
    <p:extLst>
      <p:ext uri="{BB962C8B-B14F-4D97-AF65-F5344CB8AC3E}">
        <p14:creationId xmlns:p14="http://schemas.microsoft.com/office/powerpoint/2010/main" val="4084641894"/>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eaLnBrk="0" hangingPunct="0">
              <a:defRPr/>
            </a:lvl1pPr>
          </a:lstStyle>
          <a:p>
            <a:pPr>
              <a:defRPr/>
            </a:pPr>
            <a:endParaRPr lang="es-ES"/>
          </a:p>
        </p:txBody>
      </p:sp>
      <p:sp>
        <p:nvSpPr>
          <p:cNvPr id="6" name="4 Marcador de pie de página"/>
          <p:cNvSpPr>
            <a:spLocks noGrp="1"/>
          </p:cNvSpPr>
          <p:nvPr>
            <p:ph type="ftr" sz="quarter" idx="11"/>
          </p:nvPr>
        </p:nvSpPr>
        <p:spPr/>
        <p:txBody>
          <a:bodyPr/>
          <a:lstStyle>
            <a:lvl1pPr eaLnBrk="0" hangingPunct="0">
              <a:defRPr/>
            </a:lvl1pPr>
          </a:lstStyle>
          <a:p>
            <a:pPr>
              <a:defRPr/>
            </a:pPr>
            <a:endParaRPr lang="es-ES"/>
          </a:p>
        </p:txBody>
      </p:sp>
      <p:sp>
        <p:nvSpPr>
          <p:cNvPr id="7" name="5 Marcador de número de diapositiva"/>
          <p:cNvSpPr>
            <a:spLocks noGrp="1"/>
          </p:cNvSpPr>
          <p:nvPr>
            <p:ph type="sldNum" sz="quarter" idx="12"/>
          </p:nvPr>
        </p:nvSpPr>
        <p:spPr/>
        <p:txBody>
          <a:bodyPr/>
          <a:lstStyle>
            <a:lvl1pPr eaLnBrk="0" hangingPunct="0">
              <a:defRPr/>
            </a:lvl1pPr>
          </a:lstStyle>
          <a:p>
            <a:fld id="{D7603259-827C-46EF-946E-58367BC265A1}" type="slidenum">
              <a:rPr lang="es-ES" altLang="es-ES"/>
              <a:pPr/>
              <a:t>‹Nº›</a:t>
            </a:fld>
            <a:endParaRPr lang="es-ES" altLang="es-ES"/>
          </a:p>
        </p:txBody>
      </p:sp>
    </p:spTree>
    <p:extLst>
      <p:ext uri="{BB962C8B-B14F-4D97-AF65-F5344CB8AC3E}">
        <p14:creationId xmlns:p14="http://schemas.microsoft.com/office/powerpoint/2010/main" val="16787256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eaLnBrk="0" hangingPunct="0">
              <a:defRPr/>
            </a:lvl1pPr>
          </a:lstStyle>
          <a:p>
            <a:pPr>
              <a:defRPr/>
            </a:pPr>
            <a:endParaRPr lang="es-ES"/>
          </a:p>
        </p:txBody>
      </p:sp>
      <p:sp>
        <p:nvSpPr>
          <p:cNvPr id="6" name="4 Marcador de pie de página"/>
          <p:cNvSpPr>
            <a:spLocks noGrp="1"/>
          </p:cNvSpPr>
          <p:nvPr>
            <p:ph type="ftr" sz="quarter" idx="11"/>
          </p:nvPr>
        </p:nvSpPr>
        <p:spPr/>
        <p:txBody>
          <a:bodyPr/>
          <a:lstStyle>
            <a:lvl1pPr eaLnBrk="0" hangingPunct="0">
              <a:defRPr/>
            </a:lvl1pPr>
          </a:lstStyle>
          <a:p>
            <a:pPr>
              <a:defRPr/>
            </a:pPr>
            <a:endParaRPr lang="es-ES"/>
          </a:p>
        </p:txBody>
      </p:sp>
      <p:sp>
        <p:nvSpPr>
          <p:cNvPr id="7" name="5 Marcador de número de diapositiva"/>
          <p:cNvSpPr>
            <a:spLocks noGrp="1"/>
          </p:cNvSpPr>
          <p:nvPr>
            <p:ph type="sldNum" sz="quarter" idx="12"/>
          </p:nvPr>
        </p:nvSpPr>
        <p:spPr/>
        <p:txBody>
          <a:bodyPr/>
          <a:lstStyle>
            <a:lvl1pPr eaLnBrk="0" hangingPunct="0">
              <a:defRPr/>
            </a:lvl1pPr>
          </a:lstStyle>
          <a:p>
            <a:fld id="{CEEA3E1E-948D-444F-8149-A26AB3659BA1}" type="slidenum">
              <a:rPr lang="es-ES" altLang="es-ES"/>
              <a:pPr/>
              <a:t>‹Nº›</a:t>
            </a:fld>
            <a:endParaRPr lang="es-ES" altLang="es-ES"/>
          </a:p>
        </p:txBody>
      </p:sp>
    </p:spTree>
    <p:extLst>
      <p:ext uri="{BB962C8B-B14F-4D97-AF65-F5344CB8AC3E}">
        <p14:creationId xmlns:p14="http://schemas.microsoft.com/office/powerpoint/2010/main" val="35357876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eaLnBrk="0" hangingPunct="0">
              <a:defRPr/>
            </a:lvl1pPr>
          </a:lstStyle>
          <a:p>
            <a:pPr>
              <a:defRPr/>
            </a:pPr>
            <a:endParaRPr lang="es-ES"/>
          </a:p>
        </p:txBody>
      </p:sp>
      <p:sp>
        <p:nvSpPr>
          <p:cNvPr id="5" name="4 Marcador de pie de página"/>
          <p:cNvSpPr>
            <a:spLocks noGrp="1"/>
          </p:cNvSpPr>
          <p:nvPr>
            <p:ph type="ftr" sz="quarter" idx="11"/>
          </p:nvPr>
        </p:nvSpPr>
        <p:spPr/>
        <p:txBody>
          <a:bodyPr/>
          <a:lstStyle>
            <a:lvl1pPr eaLnBrk="0" hangingPunct="0">
              <a:defRPr/>
            </a:lvl1pPr>
          </a:lstStyle>
          <a:p>
            <a:pPr>
              <a:defRPr/>
            </a:pPr>
            <a:endParaRPr lang="es-ES"/>
          </a:p>
        </p:txBody>
      </p:sp>
      <p:sp>
        <p:nvSpPr>
          <p:cNvPr id="6" name="5 Marcador de número de diapositiva"/>
          <p:cNvSpPr>
            <a:spLocks noGrp="1"/>
          </p:cNvSpPr>
          <p:nvPr>
            <p:ph type="sldNum" sz="quarter" idx="12"/>
          </p:nvPr>
        </p:nvSpPr>
        <p:spPr/>
        <p:txBody>
          <a:bodyPr/>
          <a:lstStyle>
            <a:lvl1pPr eaLnBrk="0" hangingPunct="0">
              <a:defRPr/>
            </a:lvl1pPr>
          </a:lstStyle>
          <a:p>
            <a:fld id="{3A27FD0A-1B16-4671-855B-75017E913795}" type="slidenum">
              <a:rPr lang="es-ES" altLang="es-ES"/>
              <a:pPr/>
              <a:t>‹Nº›</a:t>
            </a:fld>
            <a:endParaRPr lang="es-ES" altLang="es-ES"/>
          </a:p>
        </p:txBody>
      </p:sp>
    </p:spTree>
    <p:extLst>
      <p:ext uri="{BB962C8B-B14F-4D97-AF65-F5344CB8AC3E}">
        <p14:creationId xmlns:p14="http://schemas.microsoft.com/office/powerpoint/2010/main" val="3583951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eaLnBrk="0" hangingPunct="0">
              <a:defRPr/>
            </a:lvl1pPr>
          </a:lstStyle>
          <a:p>
            <a:pPr>
              <a:defRPr/>
            </a:pPr>
            <a:endParaRPr lang="es-ES"/>
          </a:p>
        </p:txBody>
      </p:sp>
      <p:sp>
        <p:nvSpPr>
          <p:cNvPr id="5" name="4 Marcador de pie de página"/>
          <p:cNvSpPr>
            <a:spLocks noGrp="1"/>
          </p:cNvSpPr>
          <p:nvPr>
            <p:ph type="ftr" sz="quarter" idx="11"/>
          </p:nvPr>
        </p:nvSpPr>
        <p:spPr/>
        <p:txBody>
          <a:bodyPr/>
          <a:lstStyle>
            <a:lvl1pPr eaLnBrk="0" hangingPunct="0">
              <a:defRPr/>
            </a:lvl1pPr>
          </a:lstStyle>
          <a:p>
            <a:pPr>
              <a:defRPr/>
            </a:pPr>
            <a:endParaRPr lang="es-ES"/>
          </a:p>
        </p:txBody>
      </p:sp>
      <p:sp>
        <p:nvSpPr>
          <p:cNvPr id="6" name="5 Marcador de número de diapositiva"/>
          <p:cNvSpPr>
            <a:spLocks noGrp="1"/>
          </p:cNvSpPr>
          <p:nvPr>
            <p:ph type="sldNum" sz="quarter" idx="12"/>
          </p:nvPr>
        </p:nvSpPr>
        <p:spPr/>
        <p:txBody>
          <a:bodyPr/>
          <a:lstStyle>
            <a:lvl1pPr eaLnBrk="0" hangingPunct="0">
              <a:defRPr/>
            </a:lvl1pPr>
          </a:lstStyle>
          <a:p>
            <a:fld id="{B7BDF82B-A98C-4A2C-9A9F-4AFDF86855F8}" type="slidenum">
              <a:rPr lang="es-ES" altLang="es-ES"/>
              <a:pPr/>
              <a:t>‹Nº›</a:t>
            </a:fld>
            <a:endParaRPr lang="es-ES" altLang="es-ES"/>
          </a:p>
        </p:txBody>
      </p:sp>
    </p:spTree>
    <p:extLst>
      <p:ext uri="{BB962C8B-B14F-4D97-AF65-F5344CB8AC3E}">
        <p14:creationId xmlns:p14="http://schemas.microsoft.com/office/powerpoint/2010/main" val="2189548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39E3E54-91FA-488D-9F0A-BB5B7A1447BE}" type="slidenum">
              <a:rPr lang="en-US" altLang="es-ES"/>
              <a:pPr/>
              <a:t>‹Nº›</a:t>
            </a:fld>
            <a:endParaRPr lang="en-US" altLang="es-ES"/>
          </a:p>
        </p:txBody>
      </p:sp>
    </p:spTree>
    <p:extLst>
      <p:ext uri="{BB962C8B-B14F-4D97-AF65-F5344CB8AC3E}">
        <p14:creationId xmlns:p14="http://schemas.microsoft.com/office/powerpoint/2010/main" val="237900473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4A50A71-5716-4EB8-AEE9-79C123E610F6}" type="slidenum">
              <a:rPr lang="en-US" altLang="es-ES"/>
              <a:pPr/>
              <a:t>‹Nº›</a:t>
            </a:fld>
            <a:endParaRPr lang="en-US" altLang="es-ES"/>
          </a:p>
        </p:txBody>
      </p:sp>
    </p:spTree>
    <p:extLst>
      <p:ext uri="{BB962C8B-B14F-4D97-AF65-F5344CB8AC3E}">
        <p14:creationId xmlns:p14="http://schemas.microsoft.com/office/powerpoint/2010/main" val="255082257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9EF65C87-3F35-4211-BF7A-AEA2D40BBB95}" type="slidenum">
              <a:rPr lang="en-US" altLang="es-ES"/>
              <a:pPr/>
              <a:t>‹Nº›</a:t>
            </a:fld>
            <a:endParaRPr lang="en-US" altLang="es-ES"/>
          </a:p>
        </p:txBody>
      </p:sp>
    </p:spTree>
    <p:extLst>
      <p:ext uri="{BB962C8B-B14F-4D97-AF65-F5344CB8AC3E}">
        <p14:creationId xmlns:p14="http://schemas.microsoft.com/office/powerpoint/2010/main" val="127875470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A0672D51-AA80-4715-8F3D-8AA1C53A3894}" type="slidenum">
              <a:rPr lang="en-US" altLang="es-ES"/>
              <a:pPr/>
              <a:t>‹Nº›</a:t>
            </a:fld>
            <a:endParaRPr lang="en-US" altLang="es-ES"/>
          </a:p>
        </p:txBody>
      </p:sp>
    </p:spTree>
    <p:extLst>
      <p:ext uri="{BB962C8B-B14F-4D97-AF65-F5344CB8AC3E}">
        <p14:creationId xmlns:p14="http://schemas.microsoft.com/office/powerpoint/2010/main" val="243639632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6EB77C2D-2485-4A89-99DC-0BD01677B917}" type="slidenum">
              <a:rPr lang="en-US" altLang="es-ES"/>
              <a:pPr/>
              <a:t>‹Nº›</a:t>
            </a:fld>
            <a:endParaRPr lang="en-US" altLang="es-ES"/>
          </a:p>
        </p:txBody>
      </p:sp>
    </p:spTree>
    <p:extLst>
      <p:ext uri="{BB962C8B-B14F-4D97-AF65-F5344CB8AC3E}">
        <p14:creationId xmlns:p14="http://schemas.microsoft.com/office/powerpoint/2010/main" val="294187779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73EFC98-3545-46D4-8812-9DDF84613F13}" type="slidenum">
              <a:rPr lang="en-US" altLang="es-ES"/>
              <a:pPr/>
              <a:t>‹Nº›</a:t>
            </a:fld>
            <a:endParaRPr lang="en-US" altLang="es-ES"/>
          </a:p>
        </p:txBody>
      </p:sp>
    </p:spTree>
    <p:extLst>
      <p:ext uri="{BB962C8B-B14F-4D97-AF65-F5344CB8AC3E}">
        <p14:creationId xmlns:p14="http://schemas.microsoft.com/office/powerpoint/2010/main" val="115901493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F01E2A1-A69A-4CC6-9775-D2A60480381B}" type="slidenum">
              <a:rPr lang="en-US" altLang="es-ES"/>
              <a:pPr/>
              <a:t>‹Nº›</a:t>
            </a:fld>
            <a:endParaRPr lang="en-US" altLang="es-ES"/>
          </a:p>
        </p:txBody>
      </p:sp>
    </p:spTree>
    <p:extLst>
      <p:ext uri="{BB962C8B-B14F-4D97-AF65-F5344CB8AC3E}">
        <p14:creationId xmlns:p14="http://schemas.microsoft.com/office/powerpoint/2010/main" val="160996837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0066"/>
            </a:gs>
            <a:gs pos="100000">
              <a:srgbClr val="000000"/>
            </a:gs>
          </a:gsLst>
          <a:path path="rect">
            <a:fillToRect t="100000" r="10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s-ES" smtClean="0"/>
              <a:t>Haga clic para modificar el estilo de título del patrón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ES" smtClean="0"/>
              <a:t>Haga clic para modificar el estilo de texto del patrón</a:t>
            </a:r>
          </a:p>
          <a:p>
            <a:pPr lvl="1"/>
            <a:r>
              <a:rPr lang="en-US" altLang="es-ES" smtClean="0"/>
              <a:t>Segundo nivel</a:t>
            </a:r>
          </a:p>
          <a:p>
            <a:pPr lvl="2"/>
            <a:r>
              <a:rPr lang="en-US" altLang="es-ES" smtClean="0"/>
              <a:t>Tercer nivel</a:t>
            </a:r>
          </a:p>
          <a:p>
            <a:pPr lvl="3"/>
            <a:r>
              <a:rPr lang="en-US" altLang="es-ES" smtClean="0"/>
              <a:t>Cuarto nivel</a:t>
            </a:r>
          </a:p>
          <a:p>
            <a:pPr lvl="4"/>
            <a:r>
              <a:rPr lang="en-US" altLang="es-ES" smtClean="0"/>
              <a:t>Quinto nivel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8FBBBF7-0DC7-45C2-B949-7103B4E76057}" type="slidenum">
              <a:rPr lang="en-US" altLang="es-ES"/>
              <a:pPr/>
              <a:t>‹Nº›</a:t>
            </a:fld>
            <a:endParaRPr lang="en-US" altLang="es-ES"/>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0066"/>
            </a:gs>
            <a:gs pos="100000">
              <a:srgbClr val="000000"/>
            </a:gs>
          </a:gsLst>
          <a:path path="rect">
            <a:fillToRect t="100000" r="100000"/>
          </a:path>
        </a:gradFill>
        <a:effectLst/>
      </p:bgPr>
    </p:bg>
    <p:spTree>
      <p:nvGrpSpPr>
        <p:cNvPr id="1" name=""/>
        <p:cNvGrpSpPr/>
        <p:nvPr/>
      </p:nvGrpSpPr>
      <p:grpSpPr>
        <a:xfrm>
          <a:off x="0" y="0"/>
          <a:ext cx="0" cy="0"/>
          <a:chOff x="0" y="0"/>
          <a:chExt cx="0" cy="0"/>
        </a:xfrm>
      </p:grpSpPr>
      <p:sp>
        <p:nvSpPr>
          <p:cNvPr id="2050"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ES" smtClean="0"/>
              <a:t>Haga clic para modificar el estilo de título del patrón</a:t>
            </a:r>
          </a:p>
        </p:txBody>
      </p:sp>
      <p:sp>
        <p:nvSpPr>
          <p:cNvPr id="2051"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S" smtClean="0"/>
              <a:t>Haga clic para modificar el estilo de texto del patrón</a:t>
            </a:r>
          </a:p>
          <a:p>
            <a:pPr lvl="1"/>
            <a:r>
              <a:rPr lang="es-ES" altLang="es-ES" smtClean="0"/>
              <a:t>Segundo nivel</a:t>
            </a:r>
          </a:p>
          <a:p>
            <a:pPr lvl="2"/>
            <a:r>
              <a:rPr lang="es-ES" altLang="es-ES" smtClean="0"/>
              <a:t>Tercer nivel</a:t>
            </a:r>
          </a:p>
          <a:p>
            <a:pPr lvl="3"/>
            <a:r>
              <a:rPr lang="es-ES" altLang="es-ES" smtClean="0"/>
              <a:t>Cuarto nivel</a:t>
            </a:r>
          </a:p>
          <a:p>
            <a:pPr lvl="4"/>
            <a:r>
              <a:rPr lang="es-ES" alt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prstClr val="black">
                    <a:tint val="75000"/>
                  </a:prstClr>
                </a:solidFill>
              </a:defRPr>
            </a:lvl1pPr>
          </a:lstStyle>
          <a:p>
            <a:pPr>
              <a:defRPr/>
            </a:pPr>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prstClr val="black">
                    <a:tint val="75000"/>
                  </a:prstClr>
                </a:solidFill>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CD789229-13B4-4890-9A01-F67FBEEB6639}" type="slidenum">
              <a:rPr lang="es-ES" altLang="es-ES"/>
              <a:pPr/>
              <a:t>‹Nº›</a:t>
            </a:fld>
            <a:endParaRPr lang="es-ES" altLang="es-ES"/>
          </a:p>
        </p:txBody>
      </p:sp>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3.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2.wmf"/><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0" y="1550988"/>
            <a:ext cx="9144000" cy="655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 altLang="es-ES" sz="2800" b="1">
                <a:solidFill>
                  <a:srgbClr val="FFFF00"/>
                </a:solidFill>
                <a:latin typeface="Arial" panose="020B0604020202020204" pitchFamily="34" charset="0"/>
                <a:cs typeface="Arial" panose="020B0604020202020204" pitchFamily="34" charset="0"/>
              </a:rPr>
              <a:t>TEMA V</a:t>
            </a:r>
            <a:r>
              <a:rPr lang="es-ES" altLang="es-ES" sz="2800" b="1">
                <a:solidFill>
                  <a:srgbClr val="FFFF00"/>
                </a:solidFill>
                <a:latin typeface="Arial Rounded MT Bold" panose="020F0704030504030204" pitchFamily="34" charset="0"/>
                <a:cs typeface="Arial" panose="020B0604020202020204" pitchFamily="34" charset="0"/>
              </a:rPr>
              <a:t>. </a:t>
            </a:r>
            <a:r>
              <a:rPr lang="es-ES" altLang="es-ES" sz="2800" b="1">
                <a:solidFill>
                  <a:srgbClr val="FFFFFF"/>
                </a:solidFill>
                <a:latin typeface="Arial Rounded MT Bold" panose="020F0704030504030204" pitchFamily="34" charset="0"/>
                <a:cs typeface="Arial" panose="020B0604020202020204" pitchFamily="34" charset="0"/>
              </a:rPr>
              <a:t>Aspectos Regulatorios del Sistema Nacional de Salud.</a:t>
            </a:r>
          </a:p>
          <a:p>
            <a:pPr eaLnBrk="1" hangingPunct="1"/>
            <a:endParaRPr lang="es-ES" altLang="es-ES" sz="2800" b="1">
              <a:solidFill>
                <a:srgbClr val="FFFFFF"/>
              </a:solidFill>
              <a:latin typeface="Arial Rounded MT Bold" panose="020F0704030504030204" pitchFamily="34" charset="0"/>
              <a:cs typeface="Arial" panose="020B0604020202020204" pitchFamily="34" charset="0"/>
            </a:endParaRPr>
          </a:p>
          <a:p>
            <a:pPr eaLnBrk="1" hangingPunct="1"/>
            <a:r>
              <a:rPr lang="en-US" altLang="es-ES" sz="2800" b="1">
                <a:solidFill>
                  <a:srgbClr val="FFFF00"/>
                </a:solidFill>
                <a:latin typeface="Arial" panose="020B0604020202020204" pitchFamily="34" charset="0"/>
                <a:cs typeface="Arial" panose="020B0604020202020204" pitchFamily="34" charset="0"/>
              </a:rPr>
              <a:t>TEMÁTICA:</a:t>
            </a:r>
            <a:r>
              <a:rPr lang="es-ES" altLang="es-ES" sz="2800" b="1">
                <a:solidFill>
                  <a:srgbClr val="FFFFFF"/>
                </a:solidFill>
                <a:latin typeface="Arial" panose="020B0604020202020204" pitchFamily="34" charset="0"/>
                <a:cs typeface="Arial" panose="020B0604020202020204" pitchFamily="34" charset="0"/>
              </a:rPr>
              <a:t> </a:t>
            </a:r>
            <a:r>
              <a:rPr lang="es-ES" altLang="es-ES" sz="2800" b="1">
                <a:solidFill>
                  <a:schemeClr val="bg1"/>
                </a:solidFill>
                <a:latin typeface="Arial" panose="020B0604020202020204" pitchFamily="34" charset="0"/>
                <a:cs typeface="Arial" panose="020B0604020202020204" pitchFamily="34" charset="0"/>
              </a:rPr>
              <a:t>Las Buenas Prácticas en Salud: Guías de Prácticas Clínicas, Medicamentos-Vacunas, Equipos Médicos-Diagnosticadores, Alimentos, Medio Ambiente .</a:t>
            </a:r>
            <a:endParaRPr lang="es-ES_tradnl" altLang="es-ES" sz="2800" b="1" i="1">
              <a:solidFill>
                <a:srgbClr val="FFFFFF"/>
              </a:solidFill>
              <a:latin typeface="Arial Rounded MT Bold" panose="020F0704030504030204" pitchFamily="34" charset="0"/>
              <a:cs typeface="Arial" panose="020B0604020202020204" pitchFamily="34" charset="0"/>
            </a:endParaRPr>
          </a:p>
          <a:p>
            <a:pPr eaLnBrk="1" hangingPunct="1"/>
            <a:endParaRPr lang="es-ES" altLang="es-ES" sz="2800" b="1" i="1">
              <a:solidFill>
                <a:srgbClr val="FFFFFF"/>
              </a:solidFill>
              <a:latin typeface="Arial Rounded MT Bold" panose="020F0704030504030204" pitchFamily="34" charset="0"/>
              <a:cs typeface="Arial" panose="020B0604020202020204" pitchFamily="34" charset="0"/>
            </a:endParaRPr>
          </a:p>
          <a:p>
            <a:pPr eaLnBrk="1" hangingPunct="1"/>
            <a:r>
              <a:rPr lang="es-ES" altLang="es-ES" sz="2800" b="1">
                <a:solidFill>
                  <a:srgbClr val="FFFF00"/>
                </a:solidFill>
                <a:latin typeface="Arial" panose="020B0604020202020204" pitchFamily="34" charset="0"/>
                <a:cs typeface="Arial" panose="020B0604020202020204" pitchFamily="34" charset="0"/>
              </a:rPr>
              <a:t>OBJETIVO</a:t>
            </a:r>
            <a:r>
              <a:rPr lang="es-ES" altLang="es-ES" sz="2800" b="1">
                <a:solidFill>
                  <a:srgbClr val="FFFFFF"/>
                </a:solidFill>
                <a:latin typeface="Arial Rounded MT Bold" panose="020F0704030504030204" pitchFamily="34" charset="0"/>
                <a:cs typeface="Arial" panose="020B0604020202020204" pitchFamily="34" charset="0"/>
              </a:rPr>
              <a:t>: Interpretar el papel de las Buenas Prácticas reguladoras y otros documentos obligatorios para  enfatizar en la correcta elaboración de acciones en el campo de la salud.</a:t>
            </a:r>
          </a:p>
          <a:p>
            <a:pPr eaLnBrk="1" hangingPunct="1"/>
            <a:endParaRPr lang="es-ES" altLang="es-ES" sz="2800" b="1">
              <a:solidFill>
                <a:srgbClr val="FFFFFF"/>
              </a:solidFill>
              <a:latin typeface="Arial Rounded MT Bold" panose="020F0704030504030204" pitchFamily="34" charset="0"/>
              <a:cs typeface="Arial" panose="020B0604020202020204" pitchFamily="34" charset="0"/>
            </a:endParaRPr>
          </a:p>
          <a:p>
            <a:pPr eaLnBrk="1" hangingPunct="1"/>
            <a:endParaRPr lang="es-ES" altLang="es-ES" sz="2800" b="1">
              <a:solidFill>
                <a:srgbClr val="FFFFFF"/>
              </a:solidFill>
              <a:latin typeface="Arial" panose="020B0604020202020204" pitchFamily="34" charset="0"/>
              <a:cs typeface="Arial" panose="020B0604020202020204" pitchFamily="34" charset="0"/>
            </a:endParaRPr>
          </a:p>
          <a:p>
            <a:pPr eaLnBrk="1" hangingPunct="1"/>
            <a:endParaRPr lang="en-US" altLang="es-ES" sz="2800" b="1" i="1">
              <a:solidFill>
                <a:srgbClr val="FFFF00"/>
              </a:solidFill>
              <a:latin typeface="Arial" panose="020B0604020202020204" pitchFamily="34" charset="0"/>
              <a:cs typeface="Arial" panose="020B0604020202020204" pitchFamily="34" charset="0"/>
            </a:endParaRPr>
          </a:p>
        </p:txBody>
      </p:sp>
      <p:sp>
        <p:nvSpPr>
          <p:cNvPr id="14339" name="2 Rectángulo"/>
          <p:cNvSpPr>
            <a:spLocks noChangeArrowheads="1"/>
          </p:cNvSpPr>
          <p:nvPr/>
        </p:nvSpPr>
        <p:spPr bwMode="auto">
          <a:xfrm>
            <a:off x="0" y="76200"/>
            <a:ext cx="91440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s-ES" altLang="es-ES" sz="3200" b="1">
                <a:solidFill>
                  <a:srgbClr val="FFFFFF"/>
                </a:solidFill>
                <a:latin typeface="Arial Rounded MT Bold" panose="020F0704030504030204" pitchFamily="34" charset="0"/>
                <a:cs typeface="Times New Roman" panose="02020603050405020304" pitchFamily="18" charset="0"/>
              </a:rPr>
              <a:t>ASIGNATURA: Normalización y Metrología</a:t>
            </a:r>
            <a:endParaRPr lang="es-ES" altLang="es-ES" sz="3200">
              <a:solidFill>
                <a:srgbClr val="FFFFFF"/>
              </a:solidFill>
              <a:latin typeface="Arial Rounded MT Bold" panose="020F0704030504030204" pitchFamily="34" charset="0"/>
              <a:cs typeface="Times New Roman" panose="02020603050405020304" pitchFamily="18" charset="0"/>
            </a:endParaRPr>
          </a:p>
          <a:p>
            <a:r>
              <a:rPr lang="es-ES" altLang="es-ES" sz="3200" b="1">
                <a:solidFill>
                  <a:srgbClr val="FFFFFF"/>
                </a:solidFill>
                <a:latin typeface="Arial Rounded MT Bold" panose="020F0704030504030204" pitchFamily="34" charset="0"/>
                <a:cs typeface="Times New Roman" panose="02020603050405020304" pitchFamily="18" charset="0"/>
              </a:rPr>
              <a:t>Actividad Docente No. 27 (Conferencia)</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260725" y="928688"/>
            <a:ext cx="5815013" cy="2433637"/>
          </a:xfrm>
          <a:prstGeom prst="rect">
            <a:avLst/>
          </a:prstGeom>
          <a:noFill/>
          <a:ln w="12700">
            <a:noFill/>
            <a:miter lim="800000"/>
            <a:headEnd/>
            <a:tailEnd/>
          </a:ln>
          <a:effectLst/>
        </p:spPr>
        <p:txBody>
          <a:bodyPr lIns="90488" tIns="44450" rIns="90488" bIns="44450">
            <a:spAutoFit/>
          </a:bodyPr>
          <a:lstStyle/>
          <a:p>
            <a:pPr algn="just">
              <a:defRPr/>
            </a:pPr>
            <a:r>
              <a:rPr lang="es-ES_tradnl" sz="2200" dirty="0">
                <a:solidFill>
                  <a:srgbClr val="FFFFCC"/>
                </a:solidFill>
                <a:latin typeface="Arial" charset="0"/>
              </a:rPr>
              <a:t>La función de las Autoridades Sanitarias de los distintos países es proteger los intereses de los participantes en investigaciones clínicas, exigiendo el cumplimiento de un conjunto de recomendaciones que se conocen como las Normas de </a:t>
            </a:r>
          </a:p>
          <a:p>
            <a:pPr algn="ctr">
              <a:defRPr/>
            </a:pPr>
            <a:r>
              <a:rPr lang="es-ES_tradnl" sz="2200" b="1" i="1" dirty="0">
                <a:solidFill>
                  <a:srgbClr val="FFFFCC"/>
                </a:solidFill>
                <a:effectLst>
                  <a:outerShdw blurRad="38100" dist="38100" dir="2700000" algn="tl">
                    <a:srgbClr val="000000"/>
                  </a:outerShdw>
                </a:effectLst>
                <a:latin typeface="Arial" charset="0"/>
              </a:rPr>
              <a:t>Buena Práctica Clínica (BPC)</a:t>
            </a:r>
            <a:endParaRPr lang="es-ES_tradnl" sz="2200" dirty="0">
              <a:solidFill>
                <a:srgbClr val="FFFFCC"/>
              </a:solidFill>
              <a:latin typeface="Arial" charset="0"/>
            </a:endParaRPr>
          </a:p>
        </p:txBody>
      </p:sp>
      <p:graphicFrame>
        <p:nvGraphicFramePr>
          <p:cNvPr id="23555" name="Object 3">
            <a:hlinkClick r:id="" action="ppaction://ole?verb=0"/>
          </p:cNvPr>
          <p:cNvGraphicFramePr>
            <a:graphicFrameLocks/>
          </p:cNvGraphicFramePr>
          <p:nvPr/>
        </p:nvGraphicFramePr>
        <p:xfrm>
          <a:off x="381000" y="928688"/>
          <a:ext cx="2286000" cy="2362200"/>
        </p:xfrm>
        <a:graphic>
          <a:graphicData uri="http://schemas.openxmlformats.org/presentationml/2006/ole">
            <mc:AlternateContent xmlns:mc="http://schemas.openxmlformats.org/markup-compatibility/2006">
              <mc:Choice xmlns:v="urn:schemas-microsoft-com:vml" Requires="v">
                <p:oleObj spid="_x0000_s23559" name="Microsoft ClipArt Gallery" r:id="rId4" imgW="4824413" imgH="4838700" progId="MS_ClipArt_Gallery">
                  <p:embed/>
                </p:oleObj>
              </mc:Choice>
              <mc:Fallback>
                <p:oleObj name="Microsoft ClipArt Gallery" r:id="rId4" imgW="4824413" imgH="4838700" progId="MS_ClipArt_Gallery">
                  <p:embed/>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928688"/>
                        <a:ext cx="22860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3556" name="AutoShape 5"/>
          <p:cNvSpPr>
            <a:spLocks noChangeArrowheads="1"/>
          </p:cNvSpPr>
          <p:nvPr/>
        </p:nvSpPr>
        <p:spPr bwMode="auto">
          <a:xfrm>
            <a:off x="5486400" y="3733800"/>
            <a:ext cx="762000" cy="381000"/>
          </a:xfrm>
          <a:prstGeom prst="downArrow">
            <a:avLst>
              <a:gd name="adj1" fmla="val 50000"/>
              <a:gd name="adj2" fmla="val 25000"/>
            </a:avLst>
          </a:prstGeom>
          <a:solidFill>
            <a:srgbClr val="FFFFCC"/>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s-ES" altLang="es-ES"/>
          </a:p>
        </p:txBody>
      </p:sp>
      <p:sp>
        <p:nvSpPr>
          <p:cNvPr id="23557" name="Text Box 6"/>
          <p:cNvSpPr txBox="1">
            <a:spLocks noChangeArrowheads="1"/>
          </p:cNvSpPr>
          <p:nvPr/>
        </p:nvSpPr>
        <p:spPr bwMode="auto">
          <a:xfrm>
            <a:off x="266700" y="228600"/>
            <a:ext cx="8610600" cy="584200"/>
          </a:xfrm>
          <a:prstGeom prst="rect">
            <a:avLst/>
          </a:prstGeom>
          <a:solidFill>
            <a:schemeClr val="folHlink"/>
          </a:solidFill>
          <a:ln w="76200" cmpd="tri">
            <a:solidFill>
              <a:schemeClr val="tx1"/>
            </a:solidFill>
            <a:miter lim="800000"/>
            <a:headEnd/>
            <a:tailEnd/>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s-ES_tradnl" altLang="es-ES" sz="3200" b="1" i="1">
                <a:latin typeface="Bookman Old Style" panose="02050604050505020204" pitchFamily="18" charset="0"/>
              </a:rPr>
              <a:t>Buena Práctica Clínica</a:t>
            </a:r>
          </a:p>
        </p:txBody>
      </p:sp>
      <p:sp>
        <p:nvSpPr>
          <p:cNvPr id="4104" name="Text Box 8"/>
          <p:cNvSpPr txBox="1">
            <a:spLocks noChangeArrowheads="1"/>
          </p:cNvSpPr>
          <p:nvPr/>
        </p:nvSpPr>
        <p:spPr bwMode="auto">
          <a:xfrm>
            <a:off x="269875" y="4152900"/>
            <a:ext cx="8497888" cy="2554288"/>
          </a:xfrm>
          <a:prstGeom prst="rect">
            <a:avLst/>
          </a:prstGeom>
          <a:noFill/>
          <a:ln w="9525">
            <a:noFill/>
            <a:miter lim="800000"/>
            <a:headEnd/>
            <a:tailEnd/>
          </a:ln>
          <a:effectLst/>
        </p:spPr>
        <p:txBody>
          <a:bodyPr>
            <a:spAutoFit/>
          </a:bodyPr>
          <a:lstStyle/>
          <a:p>
            <a:pPr algn="just" eaLnBrk="1" hangingPunct="1">
              <a:defRPr/>
            </a:pPr>
            <a:r>
              <a:rPr lang="es-ES" sz="2000" i="1" dirty="0">
                <a:solidFill>
                  <a:srgbClr val="FFFFCC"/>
                </a:solidFill>
                <a:effectLst>
                  <a:outerShdw blurRad="38100" dist="38100" dir="2700000" algn="tl">
                    <a:srgbClr val="000000"/>
                  </a:outerShdw>
                </a:effectLst>
                <a:latin typeface="Tahoma" pitchFamily="34" charset="0"/>
                <a:ea typeface="Tahoma" pitchFamily="34" charset="0"/>
                <a:cs typeface="Tahoma" pitchFamily="34" charset="0"/>
              </a:rPr>
              <a:t>La BPC es una Norma Internacional de calidad científica y ética dirigida al diseño, realización, registro y redacción de informes de ensayos que implican la participación de sujetos humanos </a:t>
            </a:r>
            <a:r>
              <a:rPr lang="es-ES" sz="2000" b="1" i="1" dirty="0">
                <a:solidFill>
                  <a:srgbClr val="FFFFCC"/>
                </a:solidFill>
                <a:effectLst>
                  <a:outerShdw blurRad="38100" dist="38100" dir="2700000" algn="tl">
                    <a:srgbClr val="000000"/>
                  </a:outerShdw>
                </a:effectLst>
                <a:latin typeface="Tahoma" pitchFamily="34" charset="0"/>
                <a:ea typeface="Tahoma" pitchFamily="34" charset="0"/>
                <a:cs typeface="Tahoma" pitchFamily="34" charset="0"/>
              </a:rPr>
              <a:t>(Ensayos Clínicos</a:t>
            </a:r>
            <a:r>
              <a:rPr lang="es-ES" sz="2000" i="1" dirty="0">
                <a:solidFill>
                  <a:srgbClr val="FFFFCC"/>
                </a:solidFill>
                <a:effectLst>
                  <a:outerShdw blurRad="38100" dist="38100" dir="2700000" algn="tl">
                    <a:srgbClr val="000000"/>
                  </a:outerShdw>
                </a:effectLst>
                <a:latin typeface="Tahoma" pitchFamily="34" charset="0"/>
                <a:ea typeface="Tahoma" pitchFamily="34" charset="0"/>
                <a:cs typeface="Tahoma" pitchFamily="34" charset="0"/>
              </a:rPr>
              <a:t>). El cumplimiento de esta Norma asegura públicamente la </a:t>
            </a:r>
            <a:r>
              <a:rPr lang="es-ES" sz="2000" b="1" i="1" dirty="0">
                <a:solidFill>
                  <a:srgbClr val="FFFFCC"/>
                </a:solidFill>
                <a:effectLst>
                  <a:outerShdw blurRad="38100" dist="38100" dir="2700000" algn="tl">
                    <a:srgbClr val="000000"/>
                  </a:outerShdw>
                </a:effectLst>
                <a:latin typeface="Tahoma" pitchFamily="34" charset="0"/>
                <a:ea typeface="Tahoma" pitchFamily="34" charset="0"/>
                <a:cs typeface="Tahoma" pitchFamily="34" charset="0"/>
              </a:rPr>
              <a:t>protección de los derechos</a:t>
            </a:r>
            <a:r>
              <a:rPr lang="es-ES" sz="2000" i="1" dirty="0">
                <a:solidFill>
                  <a:srgbClr val="FFFFCC"/>
                </a:solidFill>
                <a:effectLst>
                  <a:outerShdw blurRad="38100" dist="38100" dir="2700000" algn="tl">
                    <a:srgbClr val="000000"/>
                  </a:outerShdw>
                </a:effectLst>
                <a:latin typeface="Tahoma" pitchFamily="34" charset="0"/>
                <a:ea typeface="Tahoma" pitchFamily="34" charset="0"/>
                <a:cs typeface="Tahoma" pitchFamily="34" charset="0"/>
              </a:rPr>
              <a:t>, </a:t>
            </a:r>
            <a:r>
              <a:rPr lang="es-ES" sz="2000" b="1" i="1" dirty="0">
                <a:solidFill>
                  <a:srgbClr val="FFFFCC"/>
                </a:solidFill>
                <a:effectLst>
                  <a:outerShdw blurRad="38100" dist="38100" dir="2700000" algn="tl">
                    <a:srgbClr val="000000"/>
                  </a:outerShdw>
                </a:effectLst>
                <a:latin typeface="Tahoma" pitchFamily="34" charset="0"/>
                <a:ea typeface="Tahoma" pitchFamily="34" charset="0"/>
                <a:cs typeface="Tahoma" pitchFamily="34" charset="0"/>
              </a:rPr>
              <a:t>seguridad y bienestar de los sujetos</a:t>
            </a:r>
            <a:r>
              <a:rPr lang="es-ES" sz="2000" i="1" dirty="0">
                <a:solidFill>
                  <a:srgbClr val="FFFFCC"/>
                </a:solidFill>
                <a:effectLst>
                  <a:outerShdw blurRad="38100" dist="38100" dir="2700000" algn="tl">
                    <a:srgbClr val="000000"/>
                  </a:outerShdw>
                </a:effectLst>
                <a:latin typeface="Tahoma" pitchFamily="34" charset="0"/>
                <a:ea typeface="Tahoma" pitchFamily="34" charset="0"/>
                <a:cs typeface="Tahoma" pitchFamily="34" charset="0"/>
              </a:rPr>
              <a:t> que participan en un Ensayo Clínico de acuerdo con los principios de la Declaración de Helsinki, así como también </a:t>
            </a:r>
            <a:r>
              <a:rPr lang="es-ES" sz="2000" b="1" i="1" dirty="0">
                <a:solidFill>
                  <a:srgbClr val="FFFFCC"/>
                </a:solidFill>
                <a:effectLst>
                  <a:outerShdw blurRad="38100" dist="38100" dir="2700000" algn="tl">
                    <a:srgbClr val="000000"/>
                  </a:outerShdw>
                </a:effectLst>
                <a:latin typeface="Tahoma" pitchFamily="34" charset="0"/>
                <a:ea typeface="Tahoma" pitchFamily="34" charset="0"/>
                <a:cs typeface="Tahoma" pitchFamily="34" charset="0"/>
              </a:rPr>
              <a:t>asegura la credibilidad de los datos obtenidos</a:t>
            </a:r>
            <a:r>
              <a:rPr lang="es-ES" sz="2000" i="1" dirty="0">
                <a:solidFill>
                  <a:srgbClr val="FFFFCC"/>
                </a:solidFill>
                <a:effectLst>
                  <a:outerShdw blurRad="38100" dist="38100" dir="2700000" algn="tl">
                    <a:srgbClr val="000000"/>
                  </a:outerShdw>
                </a:effectLst>
                <a:latin typeface="Tahoma" pitchFamily="34" charset="0"/>
                <a:ea typeface="Tahoma" pitchFamily="34" charset="0"/>
                <a:cs typeface="Tahoma" pitchFamily="34" charset="0"/>
              </a:rPr>
              <a:t> en el ensayo.</a:t>
            </a:r>
            <a:endParaRPr lang="es-MX" sz="2000" i="1" dirty="0">
              <a:solidFill>
                <a:srgbClr val="FFFFCC"/>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500063" y="1093788"/>
            <a:ext cx="8032750" cy="2982912"/>
          </a:xfrm>
          <a:prstGeom prst="rect">
            <a:avLst/>
          </a:prstGeom>
          <a:noFill/>
          <a:ln w="12700">
            <a:noFill/>
            <a:miter lim="800000"/>
            <a:headEnd/>
            <a:tailEnd/>
          </a:ln>
          <a:effectLst/>
        </p:spPr>
        <p:txBody>
          <a:bodyPr lIns="90488" tIns="44450" rIns="90488" bIns="44450">
            <a:spAutoFit/>
          </a:bodyPr>
          <a:lstStyle/>
          <a:p>
            <a:pPr algn="just">
              <a:defRPr/>
            </a:pPr>
            <a:endParaRPr lang="es-ES_tradnl" sz="2200" dirty="0">
              <a:latin typeface="Arial" charset="0"/>
            </a:endParaRPr>
          </a:p>
          <a:p>
            <a:pPr algn="ctr">
              <a:defRPr/>
            </a:pPr>
            <a:r>
              <a:rPr lang="es-ES_tradnl" b="1" i="1" dirty="0">
                <a:solidFill>
                  <a:srgbClr val="FFFFCC"/>
                </a:solidFill>
                <a:effectLst>
                  <a:outerShdw blurRad="38100" dist="38100" dir="2700000" algn="tl">
                    <a:srgbClr val="000000"/>
                  </a:outerShdw>
                </a:effectLst>
                <a:latin typeface="Arial" charset="0"/>
              </a:rPr>
              <a:t>El rol de la Buena Práctica Clínica</a:t>
            </a:r>
          </a:p>
          <a:p>
            <a:pPr algn="ctr">
              <a:defRPr/>
            </a:pPr>
            <a:endParaRPr lang="es-ES_tradnl" b="1" i="1" dirty="0">
              <a:solidFill>
                <a:srgbClr val="FFFFCC"/>
              </a:solidFill>
              <a:effectLst>
                <a:outerShdw blurRad="38100" dist="38100" dir="2700000" algn="tl">
                  <a:srgbClr val="000000"/>
                </a:outerShdw>
              </a:effectLst>
              <a:latin typeface="Arial" charset="0"/>
            </a:endParaRPr>
          </a:p>
          <a:p>
            <a:pPr algn="ctr">
              <a:defRPr/>
            </a:pPr>
            <a:r>
              <a:rPr lang="es-ES_tradnl" sz="2000" b="1" i="1" dirty="0">
                <a:solidFill>
                  <a:srgbClr val="FFFFCC"/>
                </a:solidFill>
                <a:effectLst>
                  <a:outerShdw blurRad="38100" dist="38100" dir="2700000" algn="tl">
                    <a:srgbClr val="000000"/>
                  </a:outerShdw>
                </a:effectLst>
                <a:latin typeface="Arial" charset="0"/>
              </a:rPr>
              <a:t>La BPC es un sistema con responsabilidades compartidas que involucra:</a:t>
            </a:r>
          </a:p>
          <a:p>
            <a:pPr algn="ctr">
              <a:buFontTx/>
              <a:buChar char="•"/>
              <a:defRPr/>
            </a:pPr>
            <a:r>
              <a:rPr lang="es-ES_tradnl" sz="2000" b="1" i="1" dirty="0">
                <a:solidFill>
                  <a:srgbClr val="FFFFCC"/>
                </a:solidFill>
                <a:effectLst>
                  <a:outerShdw blurRad="38100" dist="38100" dir="2700000" algn="tl">
                    <a:srgbClr val="000000"/>
                  </a:outerShdw>
                </a:effectLst>
                <a:latin typeface="Arial" charset="0"/>
              </a:rPr>
              <a:t>Los investigadores y su equipo de trabajo.</a:t>
            </a:r>
          </a:p>
          <a:p>
            <a:pPr algn="ctr">
              <a:buFontTx/>
              <a:buChar char="•"/>
              <a:defRPr/>
            </a:pPr>
            <a:r>
              <a:rPr lang="es-ES_tradnl" sz="2000" b="1" i="1" dirty="0">
                <a:solidFill>
                  <a:srgbClr val="FFFFCC"/>
                </a:solidFill>
                <a:effectLst>
                  <a:outerShdw blurRad="38100" dist="38100" dir="2700000" algn="tl">
                    <a:srgbClr val="000000"/>
                  </a:outerShdw>
                </a:effectLst>
                <a:latin typeface="Arial" charset="0"/>
              </a:rPr>
              <a:t>La institución y su Comité de Ética de la Investigación.</a:t>
            </a:r>
          </a:p>
          <a:p>
            <a:pPr algn="ctr">
              <a:buFontTx/>
              <a:buChar char="•"/>
              <a:defRPr/>
            </a:pPr>
            <a:r>
              <a:rPr lang="es-ES_tradnl" sz="2000" b="1" i="1" dirty="0">
                <a:solidFill>
                  <a:srgbClr val="FFFFCC"/>
                </a:solidFill>
                <a:effectLst>
                  <a:outerShdw blurRad="38100" dist="38100" dir="2700000" algn="tl">
                    <a:srgbClr val="000000"/>
                  </a:outerShdw>
                </a:effectLst>
                <a:latin typeface="Arial" charset="0"/>
              </a:rPr>
              <a:t>Los Promotores y Monitores</a:t>
            </a:r>
          </a:p>
          <a:p>
            <a:pPr algn="ctr">
              <a:buFontTx/>
              <a:buChar char="•"/>
              <a:defRPr/>
            </a:pPr>
            <a:r>
              <a:rPr lang="es-ES_tradnl" sz="2000" b="1" i="1" dirty="0">
                <a:solidFill>
                  <a:srgbClr val="FFFFCC"/>
                </a:solidFill>
                <a:effectLst>
                  <a:outerShdw blurRad="38100" dist="38100" dir="2700000" algn="tl">
                    <a:srgbClr val="000000"/>
                  </a:outerShdw>
                </a:effectLst>
                <a:latin typeface="Arial" charset="0"/>
              </a:rPr>
              <a:t>Autoridades Reguladoras.</a:t>
            </a:r>
            <a:endParaRPr lang="es-ES_tradnl" sz="2000" dirty="0">
              <a:solidFill>
                <a:srgbClr val="FFFFCC"/>
              </a:solidFill>
              <a:latin typeface="Arial" charset="0"/>
            </a:endParaRPr>
          </a:p>
        </p:txBody>
      </p:sp>
      <p:sp>
        <p:nvSpPr>
          <p:cNvPr id="24579" name="Rectangle 4"/>
          <p:cNvSpPr>
            <a:spLocks noChangeArrowheads="1"/>
          </p:cNvSpPr>
          <p:nvPr/>
        </p:nvSpPr>
        <p:spPr bwMode="auto">
          <a:xfrm>
            <a:off x="446088" y="4951413"/>
            <a:ext cx="8027987" cy="1106487"/>
          </a:xfrm>
          <a:prstGeom prst="rect">
            <a:avLst/>
          </a:prstGeom>
          <a:solidFill>
            <a:schemeClr val="bg1"/>
          </a:solidFill>
          <a:ln w="12700">
            <a:solidFill>
              <a:schemeClr val="tx1"/>
            </a:solidFill>
            <a:miter lim="800000"/>
            <a:headEnd/>
            <a:tailEnd/>
          </a:ln>
          <a:effectLst>
            <a:outerShdw dist="107763" dir="2700000" algn="ctr" rotWithShape="0">
              <a:schemeClr val="folHlink"/>
            </a:outerShdw>
          </a:effectLst>
        </p:spPr>
        <p:txBody>
          <a:bodyPr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s-ES_tradnl" altLang="es-ES" sz="2200">
                <a:latin typeface="Arial" panose="020B0604020202020204" pitchFamily="34" charset="0"/>
              </a:rPr>
              <a:t>La Buena Práctica Clínica ayuda a asegurar la protección de los participantes en la investigación y la calidad e integridad de los datos que se obtienen.</a:t>
            </a:r>
          </a:p>
        </p:txBody>
      </p:sp>
      <p:sp>
        <p:nvSpPr>
          <p:cNvPr id="24580" name="AutoShape 5"/>
          <p:cNvSpPr>
            <a:spLocks noChangeArrowheads="1"/>
          </p:cNvSpPr>
          <p:nvPr/>
        </p:nvSpPr>
        <p:spPr bwMode="auto">
          <a:xfrm>
            <a:off x="4171950" y="4333875"/>
            <a:ext cx="762000" cy="381000"/>
          </a:xfrm>
          <a:prstGeom prst="downArrow">
            <a:avLst>
              <a:gd name="adj1" fmla="val 50000"/>
              <a:gd name="adj2" fmla="val 25000"/>
            </a:avLst>
          </a:prstGeom>
          <a:solidFill>
            <a:srgbClr val="FFFFCC"/>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s-ES" altLang="es-ES"/>
          </a:p>
        </p:txBody>
      </p:sp>
      <p:sp>
        <p:nvSpPr>
          <p:cNvPr id="24581" name="Text Box 6"/>
          <p:cNvSpPr txBox="1">
            <a:spLocks noChangeArrowheads="1"/>
          </p:cNvSpPr>
          <p:nvPr/>
        </p:nvSpPr>
        <p:spPr bwMode="auto">
          <a:xfrm>
            <a:off x="266700" y="228600"/>
            <a:ext cx="8610600" cy="655638"/>
          </a:xfrm>
          <a:prstGeom prst="rect">
            <a:avLst/>
          </a:prstGeom>
          <a:solidFill>
            <a:schemeClr val="folHlink"/>
          </a:solidFill>
          <a:ln w="76200" cmpd="tri">
            <a:solidFill>
              <a:schemeClr val="tx1"/>
            </a:solidFill>
            <a:miter lim="800000"/>
            <a:headEnd/>
            <a:tailEnd/>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s-ES_tradnl" altLang="es-ES" sz="3200" b="1" i="1">
                <a:latin typeface="Bookman Old Style" panose="02050604050505020204" pitchFamily="18" charset="0"/>
              </a:rPr>
              <a:t>Buena Práctica Clínica</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512763" y="255588"/>
            <a:ext cx="8180387" cy="771525"/>
          </a:xfrm>
          <a:prstGeom prst="rect">
            <a:avLst/>
          </a:prstGeom>
          <a:solidFill>
            <a:schemeClr val="bg1"/>
          </a:solidFill>
          <a:ln w="12700">
            <a:solidFill>
              <a:schemeClr val="tx1"/>
            </a:solidFill>
            <a:miter lim="800000"/>
            <a:headEnd/>
            <a:tailEnd/>
          </a:ln>
          <a:effectLst>
            <a:outerShdw dist="107763" dir="2700000" algn="ctr" rotWithShape="0">
              <a:schemeClr val="folHlink"/>
            </a:outerShdw>
          </a:effectLst>
        </p:spPr>
        <p:txBody>
          <a:bodyPr lIns="90488" tIns="44450" rIns="90488" bIns="44450">
            <a:spAutoFit/>
          </a:bodyPr>
          <a:lstStyle/>
          <a:p>
            <a:pPr algn="just">
              <a:defRPr/>
            </a:pPr>
            <a:r>
              <a:rPr lang="es-ES_tradnl" sz="2200" dirty="0">
                <a:latin typeface="Arial" charset="0"/>
              </a:rPr>
              <a:t>La </a:t>
            </a:r>
            <a:r>
              <a:rPr lang="es-ES_tradnl" sz="2200" b="1" i="1" dirty="0">
                <a:effectLst>
                  <a:outerShdw blurRad="38100" dist="38100" dir="2700000" algn="tl">
                    <a:srgbClr val="C0C0C0"/>
                  </a:outerShdw>
                </a:effectLst>
                <a:latin typeface="Arial" charset="0"/>
              </a:rPr>
              <a:t>Buena Práctica Clínica</a:t>
            </a:r>
            <a:r>
              <a:rPr lang="es-ES_tradnl" sz="2200" dirty="0">
                <a:latin typeface="Arial" charset="0"/>
              </a:rPr>
              <a:t> exige para la Protección de los sujetos sometidos a ensayo clínico que:                                                                                                                                                                                                                                                                                                                                                                                                                                                                                                                 </a:t>
            </a:r>
          </a:p>
        </p:txBody>
      </p:sp>
      <p:sp>
        <p:nvSpPr>
          <p:cNvPr id="25603" name="Rectangle 3"/>
          <p:cNvSpPr>
            <a:spLocks noChangeArrowheads="1"/>
          </p:cNvSpPr>
          <p:nvPr/>
        </p:nvSpPr>
        <p:spPr bwMode="auto">
          <a:xfrm>
            <a:off x="284163" y="1446213"/>
            <a:ext cx="5665787" cy="178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s-ES_tradnl" altLang="es-ES" sz="2200">
                <a:solidFill>
                  <a:srgbClr val="FFFFCC"/>
                </a:solidFill>
                <a:latin typeface="Arial" panose="020B0604020202020204" pitchFamily="34" charset="0"/>
              </a:rPr>
              <a:t>El protocolo del estudio sea aprobado por un Comité independiente a los intereses del promotor y del investigador </a:t>
            </a:r>
          </a:p>
          <a:p>
            <a:r>
              <a:rPr lang="es-ES_tradnl" altLang="es-ES" sz="2200">
                <a:solidFill>
                  <a:srgbClr val="FFFFCC"/>
                </a:solidFill>
                <a:latin typeface="Arial" panose="020B0604020202020204" pitchFamily="34" charset="0"/>
              </a:rPr>
              <a:t>(</a:t>
            </a:r>
            <a:r>
              <a:rPr lang="es-ES_tradnl" altLang="es-ES" sz="2200" b="1" i="1">
                <a:solidFill>
                  <a:srgbClr val="FFFFCC"/>
                </a:solidFill>
                <a:latin typeface="Arial" panose="020B0604020202020204" pitchFamily="34" charset="0"/>
              </a:rPr>
              <a:t>Comité Institucional de Revisión o Comité Ético Independiente</a:t>
            </a:r>
            <a:r>
              <a:rPr lang="es-ES_tradnl" altLang="es-ES" sz="2200">
                <a:solidFill>
                  <a:srgbClr val="FFFFCC"/>
                </a:solidFill>
                <a:latin typeface="Arial" panose="020B0604020202020204" pitchFamily="34" charset="0"/>
              </a:rPr>
              <a:t>)                                                                                    </a:t>
            </a:r>
          </a:p>
        </p:txBody>
      </p:sp>
      <p:sp>
        <p:nvSpPr>
          <p:cNvPr id="25604" name="Rectangle 4"/>
          <p:cNvSpPr>
            <a:spLocks noChangeArrowheads="1"/>
          </p:cNvSpPr>
          <p:nvPr/>
        </p:nvSpPr>
        <p:spPr bwMode="auto">
          <a:xfrm>
            <a:off x="2341563" y="3800475"/>
            <a:ext cx="6427787"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a:r>
              <a:rPr lang="es-ES_tradnl" altLang="es-ES" sz="2200">
                <a:solidFill>
                  <a:srgbClr val="FFFFCC"/>
                </a:solidFill>
                <a:latin typeface="Arial" panose="020B0604020202020204" pitchFamily="34" charset="0"/>
              </a:rPr>
              <a:t>Los sujetos participantes deben otorgar su </a:t>
            </a:r>
            <a:r>
              <a:rPr lang="es-ES_tradnl" altLang="es-ES" sz="2200" b="1" i="1">
                <a:solidFill>
                  <a:srgbClr val="FFFFCC"/>
                </a:solidFill>
                <a:latin typeface="Arial" panose="020B0604020202020204" pitchFamily="34" charset="0"/>
              </a:rPr>
              <a:t>Consentimiento</a:t>
            </a:r>
            <a:r>
              <a:rPr lang="es-ES_tradnl" altLang="es-ES" sz="2200">
                <a:solidFill>
                  <a:srgbClr val="FFFFCC"/>
                </a:solidFill>
                <a:latin typeface="Arial" panose="020B0604020202020204" pitchFamily="34" charset="0"/>
              </a:rPr>
              <a:t> en forma libre, una vez que sean informados adecuadamente de los objetivos, diseño y riesgos de la investigación</a:t>
            </a:r>
          </a:p>
        </p:txBody>
      </p:sp>
      <p:sp>
        <p:nvSpPr>
          <p:cNvPr id="25605" name="Rectangle 5"/>
          <p:cNvSpPr>
            <a:spLocks noChangeArrowheads="1"/>
          </p:cNvSpPr>
          <p:nvPr/>
        </p:nvSpPr>
        <p:spPr bwMode="auto">
          <a:xfrm>
            <a:off x="284163" y="5180013"/>
            <a:ext cx="7494587" cy="1093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a:r>
              <a:rPr lang="es-ES_tradnl" altLang="es-ES" sz="2200">
                <a:solidFill>
                  <a:srgbClr val="FFFFCC"/>
                </a:solidFill>
                <a:latin typeface="Arial" panose="020B0604020202020204" pitchFamily="34" charset="0"/>
              </a:rPr>
              <a:t>Registrar y comunicar a las Autoridades Sanitarias todos los </a:t>
            </a:r>
            <a:r>
              <a:rPr lang="es-ES_tradnl" altLang="es-ES" sz="2200" b="1" i="1">
                <a:solidFill>
                  <a:srgbClr val="FFFFCC"/>
                </a:solidFill>
                <a:latin typeface="Arial" panose="020B0604020202020204" pitchFamily="34" charset="0"/>
              </a:rPr>
              <a:t>Acontecimientos Adversos Graves o Inesperados</a:t>
            </a:r>
            <a:r>
              <a:rPr lang="es-ES_tradnl" altLang="es-ES" sz="2200">
                <a:solidFill>
                  <a:srgbClr val="FFFFCC"/>
                </a:solidFill>
                <a:latin typeface="Arial" panose="020B0604020202020204" pitchFamily="34" charset="0"/>
              </a:rPr>
              <a:t> que se observen en el curso del ensayo clínico</a:t>
            </a:r>
          </a:p>
        </p:txBody>
      </p:sp>
      <p:grpSp>
        <p:nvGrpSpPr>
          <p:cNvPr id="25606" name="Group 6"/>
          <p:cNvGrpSpPr>
            <a:grpSpLocks/>
          </p:cNvGrpSpPr>
          <p:nvPr/>
        </p:nvGrpSpPr>
        <p:grpSpPr bwMode="auto">
          <a:xfrm>
            <a:off x="6324600" y="1390650"/>
            <a:ext cx="2135188" cy="1449388"/>
            <a:chOff x="3984" y="816"/>
            <a:chExt cx="1345" cy="913"/>
          </a:xfrm>
        </p:grpSpPr>
        <p:grpSp>
          <p:nvGrpSpPr>
            <p:cNvPr id="25609" name="Group 7"/>
            <p:cNvGrpSpPr>
              <a:grpSpLocks/>
            </p:cNvGrpSpPr>
            <p:nvPr/>
          </p:nvGrpSpPr>
          <p:grpSpPr bwMode="auto">
            <a:xfrm>
              <a:off x="4389" y="1151"/>
              <a:ext cx="295" cy="250"/>
              <a:chOff x="4389" y="1151"/>
              <a:chExt cx="295" cy="250"/>
            </a:xfrm>
          </p:grpSpPr>
          <p:sp>
            <p:nvSpPr>
              <p:cNvPr id="25686" name="Freeform 8"/>
              <p:cNvSpPr>
                <a:spLocks/>
              </p:cNvSpPr>
              <p:nvPr/>
            </p:nvSpPr>
            <p:spPr bwMode="auto">
              <a:xfrm>
                <a:off x="4471" y="1158"/>
                <a:ext cx="213" cy="241"/>
              </a:xfrm>
              <a:custGeom>
                <a:avLst/>
                <a:gdLst>
                  <a:gd name="T0" fmla="*/ 0 w 213"/>
                  <a:gd name="T1" fmla="*/ 176 h 241"/>
                  <a:gd name="T2" fmla="*/ 8 w 213"/>
                  <a:gd name="T3" fmla="*/ 165 h 241"/>
                  <a:gd name="T4" fmla="*/ 6 w 213"/>
                  <a:gd name="T5" fmla="*/ 146 h 241"/>
                  <a:gd name="T6" fmla="*/ 1 w 213"/>
                  <a:gd name="T7" fmla="*/ 106 h 241"/>
                  <a:gd name="T8" fmla="*/ 7 w 213"/>
                  <a:gd name="T9" fmla="*/ 63 h 241"/>
                  <a:gd name="T10" fmla="*/ 21 w 213"/>
                  <a:gd name="T11" fmla="*/ 31 h 241"/>
                  <a:gd name="T12" fmla="*/ 43 w 213"/>
                  <a:gd name="T13" fmla="*/ 12 h 241"/>
                  <a:gd name="T14" fmla="*/ 78 w 213"/>
                  <a:gd name="T15" fmla="*/ 4 h 241"/>
                  <a:gd name="T16" fmla="*/ 118 w 213"/>
                  <a:gd name="T17" fmla="*/ 0 h 241"/>
                  <a:gd name="T18" fmla="*/ 149 w 213"/>
                  <a:gd name="T19" fmla="*/ 4 h 241"/>
                  <a:gd name="T20" fmla="*/ 181 w 213"/>
                  <a:gd name="T21" fmla="*/ 21 h 241"/>
                  <a:gd name="T22" fmla="*/ 194 w 213"/>
                  <a:gd name="T23" fmla="*/ 45 h 241"/>
                  <a:gd name="T24" fmla="*/ 206 w 213"/>
                  <a:gd name="T25" fmla="*/ 73 h 241"/>
                  <a:gd name="T26" fmla="*/ 212 w 213"/>
                  <a:gd name="T27" fmla="*/ 115 h 241"/>
                  <a:gd name="T28" fmla="*/ 205 w 213"/>
                  <a:gd name="T29" fmla="*/ 125 h 241"/>
                  <a:gd name="T30" fmla="*/ 208 w 213"/>
                  <a:gd name="T31" fmla="*/ 136 h 241"/>
                  <a:gd name="T32" fmla="*/ 206 w 213"/>
                  <a:gd name="T33" fmla="*/ 158 h 241"/>
                  <a:gd name="T34" fmla="*/ 200 w 213"/>
                  <a:gd name="T35" fmla="*/ 181 h 241"/>
                  <a:gd name="T36" fmla="*/ 167 w 213"/>
                  <a:gd name="T37" fmla="*/ 219 h 241"/>
                  <a:gd name="T38" fmla="*/ 143 w 213"/>
                  <a:gd name="T39" fmla="*/ 228 h 241"/>
                  <a:gd name="T40" fmla="*/ 115 w 213"/>
                  <a:gd name="T41" fmla="*/ 234 h 241"/>
                  <a:gd name="T42" fmla="*/ 93 w 213"/>
                  <a:gd name="T43" fmla="*/ 240 h 241"/>
                  <a:gd name="T44" fmla="*/ 0 w 213"/>
                  <a:gd name="T45" fmla="*/ 176 h 24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13"/>
                  <a:gd name="T70" fmla="*/ 0 h 241"/>
                  <a:gd name="T71" fmla="*/ 213 w 213"/>
                  <a:gd name="T72" fmla="*/ 241 h 24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13" h="241">
                    <a:moveTo>
                      <a:pt x="0" y="176"/>
                    </a:moveTo>
                    <a:lnTo>
                      <a:pt x="8" y="165"/>
                    </a:lnTo>
                    <a:lnTo>
                      <a:pt x="6" y="146"/>
                    </a:lnTo>
                    <a:lnTo>
                      <a:pt x="1" y="106"/>
                    </a:lnTo>
                    <a:lnTo>
                      <a:pt x="7" y="63"/>
                    </a:lnTo>
                    <a:lnTo>
                      <a:pt x="21" y="31"/>
                    </a:lnTo>
                    <a:lnTo>
                      <a:pt x="43" y="12"/>
                    </a:lnTo>
                    <a:lnTo>
                      <a:pt x="78" y="4"/>
                    </a:lnTo>
                    <a:lnTo>
                      <a:pt x="118" y="0"/>
                    </a:lnTo>
                    <a:lnTo>
                      <a:pt x="149" y="4"/>
                    </a:lnTo>
                    <a:lnTo>
                      <a:pt x="181" y="21"/>
                    </a:lnTo>
                    <a:lnTo>
                      <a:pt x="194" y="45"/>
                    </a:lnTo>
                    <a:lnTo>
                      <a:pt x="206" y="73"/>
                    </a:lnTo>
                    <a:lnTo>
                      <a:pt x="212" y="115"/>
                    </a:lnTo>
                    <a:lnTo>
                      <a:pt x="205" y="125"/>
                    </a:lnTo>
                    <a:lnTo>
                      <a:pt x="208" y="136"/>
                    </a:lnTo>
                    <a:lnTo>
                      <a:pt x="206" y="158"/>
                    </a:lnTo>
                    <a:lnTo>
                      <a:pt x="200" y="181"/>
                    </a:lnTo>
                    <a:lnTo>
                      <a:pt x="167" y="219"/>
                    </a:lnTo>
                    <a:lnTo>
                      <a:pt x="143" y="228"/>
                    </a:lnTo>
                    <a:lnTo>
                      <a:pt x="115" y="234"/>
                    </a:lnTo>
                    <a:lnTo>
                      <a:pt x="93" y="240"/>
                    </a:lnTo>
                    <a:lnTo>
                      <a:pt x="0" y="176"/>
                    </a:lnTo>
                  </a:path>
                </a:pathLst>
              </a:custGeom>
              <a:solidFill>
                <a:srgbClr val="BF7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s-ES"/>
              </a:p>
            </p:txBody>
          </p:sp>
          <p:sp>
            <p:nvSpPr>
              <p:cNvPr id="25687" name="Freeform 9"/>
              <p:cNvSpPr>
                <a:spLocks/>
              </p:cNvSpPr>
              <p:nvPr/>
            </p:nvSpPr>
            <p:spPr bwMode="auto">
              <a:xfrm>
                <a:off x="4460" y="1151"/>
                <a:ext cx="210" cy="193"/>
              </a:xfrm>
              <a:custGeom>
                <a:avLst/>
                <a:gdLst>
                  <a:gd name="T0" fmla="*/ 10 w 210"/>
                  <a:gd name="T1" fmla="*/ 166 h 193"/>
                  <a:gd name="T2" fmla="*/ 1 w 210"/>
                  <a:gd name="T3" fmla="*/ 120 h 193"/>
                  <a:gd name="T4" fmla="*/ 0 w 210"/>
                  <a:gd name="T5" fmla="*/ 94 h 193"/>
                  <a:gd name="T6" fmla="*/ 7 w 210"/>
                  <a:gd name="T7" fmla="*/ 58 h 193"/>
                  <a:gd name="T8" fmla="*/ 18 w 210"/>
                  <a:gd name="T9" fmla="*/ 29 h 193"/>
                  <a:gd name="T10" fmla="*/ 44 w 210"/>
                  <a:gd name="T11" fmla="*/ 7 h 193"/>
                  <a:gd name="T12" fmla="*/ 76 w 210"/>
                  <a:gd name="T13" fmla="*/ 1 h 193"/>
                  <a:gd name="T14" fmla="*/ 117 w 210"/>
                  <a:gd name="T15" fmla="*/ 0 h 193"/>
                  <a:gd name="T16" fmla="*/ 139 w 210"/>
                  <a:gd name="T17" fmla="*/ 2 h 193"/>
                  <a:gd name="T18" fmla="*/ 161 w 210"/>
                  <a:gd name="T19" fmla="*/ 10 h 193"/>
                  <a:gd name="T20" fmla="*/ 180 w 210"/>
                  <a:gd name="T21" fmla="*/ 18 h 193"/>
                  <a:gd name="T22" fmla="*/ 198 w 210"/>
                  <a:gd name="T23" fmla="*/ 31 h 193"/>
                  <a:gd name="T24" fmla="*/ 203 w 210"/>
                  <a:gd name="T25" fmla="*/ 42 h 193"/>
                  <a:gd name="T26" fmla="*/ 183 w 210"/>
                  <a:gd name="T27" fmla="*/ 31 h 193"/>
                  <a:gd name="T28" fmla="*/ 164 w 210"/>
                  <a:gd name="T29" fmla="*/ 29 h 193"/>
                  <a:gd name="T30" fmla="*/ 157 w 210"/>
                  <a:gd name="T31" fmla="*/ 28 h 193"/>
                  <a:gd name="T32" fmla="*/ 173 w 210"/>
                  <a:gd name="T33" fmla="*/ 39 h 193"/>
                  <a:gd name="T34" fmla="*/ 183 w 210"/>
                  <a:gd name="T35" fmla="*/ 51 h 193"/>
                  <a:gd name="T36" fmla="*/ 189 w 210"/>
                  <a:gd name="T37" fmla="*/ 64 h 193"/>
                  <a:gd name="T38" fmla="*/ 197 w 210"/>
                  <a:gd name="T39" fmla="*/ 72 h 193"/>
                  <a:gd name="T40" fmla="*/ 205 w 210"/>
                  <a:gd name="T41" fmla="*/ 83 h 193"/>
                  <a:gd name="T42" fmla="*/ 208 w 210"/>
                  <a:gd name="T43" fmla="*/ 94 h 193"/>
                  <a:gd name="T44" fmla="*/ 209 w 210"/>
                  <a:gd name="T45" fmla="*/ 107 h 193"/>
                  <a:gd name="T46" fmla="*/ 201 w 210"/>
                  <a:gd name="T47" fmla="*/ 129 h 193"/>
                  <a:gd name="T48" fmla="*/ 193 w 210"/>
                  <a:gd name="T49" fmla="*/ 145 h 193"/>
                  <a:gd name="T50" fmla="*/ 182 w 210"/>
                  <a:gd name="T51" fmla="*/ 141 h 193"/>
                  <a:gd name="T52" fmla="*/ 184 w 210"/>
                  <a:gd name="T53" fmla="*/ 134 h 193"/>
                  <a:gd name="T54" fmla="*/ 186 w 210"/>
                  <a:gd name="T55" fmla="*/ 126 h 193"/>
                  <a:gd name="T56" fmla="*/ 179 w 210"/>
                  <a:gd name="T57" fmla="*/ 119 h 193"/>
                  <a:gd name="T58" fmla="*/ 162 w 210"/>
                  <a:gd name="T59" fmla="*/ 122 h 193"/>
                  <a:gd name="T60" fmla="*/ 141 w 210"/>
                  <a:gd name="T61" fmla="*/ 133 h 193"/>
                  <a:gd name="T62" fmla="*/ 133 w 210"/>
                  <a:gd name="T63" fmla="*/ 155 h 193"/>
                  <a:gd name="T64" fmla="*/ 129 w 210"/>
                  <a:gd name="T65" fmla="*/ 165 h 193"/>
                  <a:gd name="T66" fmla="*/ 133 w 210"/>
                  <a:gd name="T67" fmla="*/ 172 h 193"/>
                  <a:gd name="T68" fmla="*/ 141 w 210"/>
                  <a:gd name="T69" fmla="*/ 176 h 193"/>
                  <a:gd name="T70" fmla="*/ 107 w 210"/>
                  <a:gd name="T71" fmla="*/ 186 h 193"/>
                  <a:gd name="T72" fmla="*/ 79 w 210"/>
                  <a:gd name="T73" fmla="*/ 190 h 193"/>
                  <a:gd name="T74" fmla="*/ 57 w 210"/>
                  <a:gd name="T75" fmla="*/ 192 h 193"/>
                  <a:gd name="T76" fmla="*/ 31 w 210"/>
                  <a:gd name="T77" fmla="*/ 179 h 193"/>
                  <a:gd name="T78" fmla="*/ 10 w 210"/>
                  <a:gd name="T79" fmla="*/ 166 h 19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10"/>
                  <a:gd name="T121" fmla="*/ 0 h 193"/>
                  <a:gd name="T122" fmla="*/ 210 w 210"/>
                  <a:gd name="T123" fmla="*/ 193 h 193"/>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10" h="193">
                    <a:moveTo>
                      <a:pt x="10" y="166"/>
                    </a:moveTo>
                    <a:lnTo>
                      <a:pt x="1" y="120"/>
                    </a:lnTo>
                    <a:lnTo>
                      <a:pt x="0" y="94"/>
                    </a:lnTo>
                    <a:lnTo>
                      <a:pt x="7" y="58"/>
                    </a:lnTo>
                    <a:lnTo>
                      <a:pt x="18" y="29"/>
                    </a:lnTo>
                    <a:lnTo>
                      <a:pt x="44" y="7"/>
                    </a:lnTo>
                    <a:lnTo>
                      <a:pt x="76" y="1"/>
                    </a:lnTo>
                    <a:lnTo>
                      <a:pt x="117" y="0"/>
                    </a:lnTo>
                    <a:lnTo>
                      <a:pt x="139" y="2"/>
                    </a:lnTo>
                    <a:lnTo>
                      <a:pt x="161" y="10"/>
                    </a:lnTo>
                    <a:lnTo>
                      <a:pt x="180" y="18"/>
                    </a:lnTo>
                    <a:lnTo>
                      <a:pt x="198" y="31"/>
                    </a:lnTo>
                    <a:lnTo>
                      <a:pt x="203" y="42"/>
                    </a:lnTo>
                    <a:lnTo>
                      <a:pt x="183" y="31"/>
                    </a:lnTo>
                    <a:lnTo>
                      <a:pt x="164" y="29"/>
                    </a:lnTo>
                    <a:lnTo>
                      <a:pt x="157" y="28"/>
                    </a:lnTo>
                    <a:lnTo>
                      <a:pt x="173" y="39"/>
                    </a:lnTo>
                    <a:lnTo>
                      <a:pt x="183" y="51"/>
                    </a:lnTo>
                    <a:lnTo>
                      <a:pt x="189" y="64"/>
                    </a:lnTo>
                    <a:lnTo>
                      <a:pt x="197" y="72"/>
                    </a:lnTo>
                    <a:lnTo>
                      <a:pt x="205" y="83"/>
                    </a:lnTo>
                    <a:lnTo>
                      <a:pt x="208" y="94"/>
                    </a:lnTo>
                    <a:lnTo>
                      <a:pt x="209" y="107"/>
                    </a:lnTo>
                    <a:lnTo>
                      <a:pt x="201" y="129"/>
                    </a:lnTo>
                    <a:lnTo>
                      <a:pt x="193" y="145"/>
                    </a:lnTo>
                    <a:lnTo>
                      <a:pt x="182" y="141"/>
                    </a:lnTo>
                    <a:lnTo>
                      <a:pt x="184" y="134"/>
                    </a:lnTo>
                    <a:lnTo>
                      <a:pt x="186" y="126"/>
                    </a:lnTo>
                    <a:lnTo>
                      <a:pt x="179" y="119"/>
                    </a:lnTo>
                    <a:lnTo>
                      <a:pt x="162" y="122"/>
                    </a:lnTo>
                    <a:lnTo>
                      <a:pt x="141" y="133"/>
                    </a:lnTo>
                    <a:lnTo>
                      <a:pt x="133" y="155"/>
                    </a:lnTo>
                    <a:lnTo>
                      <a:pt x="129" y="165"/>
                    </a:lnTo>
                    <a:lnTo>
                      <a:pt x="133" y="172"/>
                    </a:lnTo>
                    <a:lnTo>
                      <a:pt x="141" y="176"/>
                    </a:lnTo>
                    <a:lnTo>
                      <a:pt x="107" y="186"/>
                    </a:lnTo>
                    <a:lnTo>
                      <a:pt x="79" y="190"/>
                    </a:lnTo>
                    <a:lnTo>
                      <a:pt x="57" y="192"/>
                    </a:lnTo>
                    <a:lnTo>
                      <a:pt x="31" y="179"/>
                    </a:lnTo>
                    <a:lnTo>
                      <a:pt x="10" y="166"/>
                    </a:lnTo>
                  </a:path>
                </a:pathLst>
              </a:custGeom>
              <a:solidFill>
                <a:srgbClr val="3F3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s-ES"/>
              </a:p>
            </p:txBody>
          </p:sp>
          <p:sp>
            <p:nvSpPr>
              <p:cNvPr id="25688" name="Freeform 10"/>
              <p:cNvSpPr>
                <a:spLocks/>
              </p:cNvSpPr>
              <p:nvPr/>
            </p:nvSpPr>
            <p:spPr bwMode="auto">
              <a:xfrm>
                <a:off x="4389" y="1330"/>
                <a:ext cx="179" cy="71"/>
              </a:xfrm>
              <a:custGeom>
                <a:avLst/>
                <a:gdLst>
                  <a:gd name="T0" fmla="*/ 0 w 179"/>
                  <a:gd name="T1" fmla="*/ 49 h 71"/>
                  <a:gd name="T2" fmla="*/ 41 w 179"/>
                  <a:gd name="T3" fmla="*/ 33 h 71"/>
                  <a:gd name="T4" fmla="*/ 73 w 179"/>
                  <a:gd name="T5" fmla="*/ 0 h 71"/>
                  <a:gd name="T6" fmla="*/ 178 w 179"/>
                  <a:gd name="T7" fmla="*/ 70 h 71"/>
                  <a:gd name="T8" fmla="*/ 0 60000 65536"/>
                  <a:gd name="T9" fmla="*/ 0 60000 65536"/>
                  <a:gd name="T10" fmla="*/ 0 60000 65536"/>
                  <a:gd name="T11" fmla="*/ 0 60000 65536"/>
                  <a:gd name="T12" fmla="*/ 0 w 179"/>
                  <a:gd name="T13" fmla="*/ 0 h 71"/>
                  <a:gd name="T14" fmla="*/ 179 w 179"/>
                  <a:gd name="T15" fmla="*/ 71 h 71"/>
                </a:gdLst>
                <a:ahLst/>
                <a:cxnLst>
                  <a:cxn ang="T8">
                    <a:pos x="T0" y="T1"/>
                  </a:cxn>
                  <a:cxn ang="T9">
                    <a:pos x="T2" y="T3"/>
                  </a:cxn>
                  <a:cxn ang="T10">
                    <a:pos x="T4" y="T5"/>
                  </a:cxn>
                  <a:cxn ang="T11">
                    <a:pos x="T6" y="T7"/>
                  </a:cxn>
                </a:cxnLst>
                <a:rect l="T12" t="T13" r="T14" b="T15"/>
                <a:pathLst>
                  <a:path w="179" h="71">
                    <a:moveTo>
                      <a:pt x="0" y="49"/>
                    </a:moveTo>
                    <a:lnTo>
                      <a:pt x="41" y="33"/>
                    </a:lnTo>
                    <a:lnTo>
                      <a:pt x="73" y="0"/>
                    </a:lnTo>
                    <a:lnTo>
                      <a:pt x="178" y="70"/>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grpSp>
        <p:grpSp>
          <p:nvGrpSpPr>
            <p:cNvPr id="25610" name="Group 11"/>
            <p:cNvGrpSpPr>
              <a:grpSpLocks/>
            </p:cNvGrpSpPr>
            <p:nvPr/>
          </p:nvGrpSpPr>
          <p:grpSpPr bwMode="auto">
            <a:xfrm>
              <a:off x="4815" y="816"/>
              <a:ext cx="514" cy="899"/>
              <a:chOff x="4815" y="816"/>
              <a:chExt cx="514" cy="899"/>
            </a:xfrm>
          </p:grpSpPr>
          <p:sp>
            <p:nvSpPr>
              <p:cNvPr id="25634" name="Freeform 12"/>
              <p:cNvSpPr>
                <a:spLocks/>
              </p:cNvSpPr>
              <p:nvPr/>
            </p:nvSpPr>
            <p:spPr bwMode="auto">
              <a:xfrm>
                <a:off x="4851" y="1497"/>
                <a:ext cx="377" cy="218"/>
              </a:xfrm>
              <a:custGeom>
                <a:avLst/>
                <a:gdLst>
                  <a:gd name="T0" fmla="*/ 31 w 377"/>
                  <a:gd name="T1" fmla="*/ 0 h 218"/>
                  <a:gd name="T2" fmla="*/ 0 w 377"/>
                  <a:gd name="T3" fmla="*/ 217 h 218"/>
                  <a:gd name="T4" fmla="*/ 376 w 377"/>
                  <a:gd name="T5" fmla="*/ 217 h 218"/>
                  <a:gd name="T6" fmla="*/ 362 w 377"/>
                  <a:gd name="T7" fmla="*/ 2 h 218"/>
                  <a:gd name="T8" fmla="*/ 31 w 377"/>
                  <a:gd name="T9" fmla="*/ 0 h 218"/>
                  <a:gd name="T10" fmla="*/ 0 60000 65536"/>
                  <a:gd name="T11" fmla="*/ 0 60000 65536"/>
                  <a:gd name="T12" fmla="*/ 0 60000 65536"/>
                  <a:gd name="T13" fmla="*/ 0 60000 65536"/>
                  <a:gd name="T14" fmla="*/ 0 60000 65536"/>
                  <a:gd name="T15" fmla="*/ 0 w 377"/>
                  <a:gd name="T16" fmla="*/ 0 h 218"/>
                  <a:gd name="T17" fmla="*/ 377 w 377"/>
                  <a:gd name="T18" fmla="*/ 218 h 218"/>
                </a:gdLst>
                <a:ahLst/>
                <a:cxnLst>
                  <a:cxn ang="T10">
                    <a:pos x="T0" y="T1"/>
                  </a:cxn>
                  <a:cxn ang="T11">
                    <a:pos x="T2" y="T3"/>
                  </a:cxn>
                  <a:cxn ang="T12">
                    <a:pos x="T4" y="T5"/>
                  </a:cxn>
                  <a:cxn ang="T13">
                    <a:pos x="T6" y="T7"/>
                  </a:cxn>
                  <a:cxn ang="T14">
                    <a:pos x="T8" y="T9"/>
                  </a:cxn>
                </a:cxnLst>
                <a:rect l="T15" t="T16" r="T17" b="T18"/>
                <a:pathLst>
                  <a:path w="377" h="218">
                    <a:moveTo>
                      <a:pt x="31" y="0"/>
                    </a:moveTo>
                    <a:lnTo>
                      <a:pt x="0" y="217"/>
                    </a:lnTo>
                    <a:lnTo>
                      <a:pt x="376" y="217"/>
                    </a:lnTo>
                    <a:lnTo>
                      <a:pt x="362" y="2"/>
                    </a:lnTo>
                    <a:lnTo>
                      <a:pt x="31" y="0"/>
                    </a:lnTo>
                  </a:path>
                </a:pathLst>
              </a:custGeom>
              <a:solidFill>
                <a:srgbClr val="005F5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s-ES"/>
              </a:p>
            </p:txBody>
          </p:sp>
          <p:grpSp>
            <p:nvGrpSpPr>
              <p:cNvPr id="25635" name="Group 13"/>
              <p:cNvGrpSpPr>
                <a:grpSpLocks/>
              </p:cNvGrpSpPr>
              <p:nvPr/>
            </p:nvGrpSpPr>
            <p:grpSpPr bwMode="auto">
              <a:xfrm>
                <a:off x="4815" y="816"/>
                <a:ext cx="441" cy="699"/>
                <a:chOff x="4815" y="816"/>
                <a:chExt cx="441" cy="699"/>
              </a:xfrm>
            </p:grpSpPr>
            <p:grpSp>
              <p:nvGrpSpPr>
                <p:cNvPr id="25638" name="Group 14"/>
                <p:cNvGrpSpPr>
                  <a:grpSpLocks/>
                </p:cNvGrpSpPr>
                <p:nvPr/>
              </p:nvGrpSpPr>
              <p:grpSpPr bwMode="auto">
                <a:xfrm>
                  <a:off x="4971" y="1034"/>
                  <a:ext cx="165" cy="168"/>
                  <a:chOff x="4971" y="1034"/>
                  <a:chExt cx="165" cy="168"/>
                </a:xfrm>
              </p:grpSpPr>
              <p:sp>
                <p:nvSpPr>
                  <p:cNvPr id="25683" name="Freeform 15"/>
                  <p:cNvSpPr>
                    <a:spLocks/>
                  </p:cNvSpPr>
                  <p:nvPr/>
                </p:nvSpPr>
                <p:spPr bwMode="auto">
                  <a:xfrm>
                    <a:off x="4971" y="1034"/>
                    <a:ext cx="165" cy="168"/>
                  </a:xfrm>
                  <a:custGeom>
                    <a:avLst/>
                    <a:gdLst>
                      <a:gd name="T0" fmla="*/ 30 w 165"/>
                      <a:gd name="T1" fmla="*/ 0 h 168"/>
                      <a:gd name="T2" fmla="*/ 21 w 165"/>
                      <a:gd name="T3" fmla="*/ 45 h 168"/>
                      <a:gd name="T4" fmla="*/ 17 w 165"/>
                      <a:gd name="T5" fmla="*/ 49 h 168"/>
                      <a:gd name="T6" fmla="*/ 9 w 165"/>
                      <a:gd name="T7" fmla="*/ 53 h 168"/>
                      <a:gd name="T8" fmla="*/ 0 w 165"/>
                      <a:gd name="T9" fmla="*/ 56 h 168"/>
                      <a:gd name="T10" fmla="*/ 10 w 165"/>
                      <a:gd name="T11" fmla="*/ 99 h 168"/>
                      <a:gd name="T12" fmla="*/ 14 w 165"/>
                      <a:gd name="T13" fmla="*/ 120 h 168"/>
                      <a:gd name="T14" fmla="*/ 19 w 165"/>
                      <a:gd name="T15" fmla="*/ 133 h 168"/>
                      <a:gd name="T16" fmla="*/ 25 w 165"/>
                      <a:gd name="T17" fmla="*/ 144 h 168"/>
                      <a:gd name="T18" fmla="*/ 37 w 165"/>
                      <a:gd name="T19" fmla="*/ 151 h 168"/>
                      <a:gd name="T20" fmla="*/ 56 w 165"/>
                      <a:gd name="T21" fmla="*/ 158 h 168"/>
                      <a:gd name="T22" fmla="*/ 80 w 165"/>
                      <a:gd name="T23" fmla="*/ 165 h 168"/>
                      <a:gd name="T24" fmla="*/ 97 w 165"/>
                      <a:gd name="T25" fmla="*/ 167 h 168"/>
                      <a:gd name="T26" fmla="*/ 113 w 165"/>
                      <a:gd name="T27" fmla="*/ 165 h 168"/>
                      <a:gd name="T28" fmla="*/ 131 w 165"/>
                      <a:gd name="T29" fmla="*/ 161 h 168"/>
                      <a:gd name="T30" fmla="*/ 143 w 165"/>
                      <a:gd name="T31" fmla="*/ 154 h 168"/>
                      <a:gd name="T32" fmla="*/ 160 w 165"/>
                      <a:gd name="T33" fmla="*/ 134 h 168"/>
                      <a:gd name="T34" fmla="*/ 164 w 165"/>
                      <a:gd name="T35" fmla="*/ 115 h 168"/>
                      <a:gd name="T36" fmla="*/ 162 w 165"/>
                      <a:gd name="T37" fmla="*/ 90 h 168"/>
                      <a:gd name="T38" fmla="*/ 156 w 165"/>
                      <a:gd name="T39" fmla="*/ 81 h 168"/>
                      <a:gd name="T40" fmla="*/ 137 w 165"/>
                      <a:gd name="T41" fmla="*/ 64 h 168"/>
                      <a:gd name="T42" fmla="*/ 130 w 165"/>
                      <a:gd name="T43" fmla="*/ 58 h 168"/>
                      <a:gd name="T44" fmla="*/ 130 w 165"/>
                      <a:gd name="T45" fmla="*/ 34 h 168"/>
                      <a:gd name="T46" fmla="*/ 133 w 165"/>
                      <a:gd name="T47" fmla="*/ 17 h 168"/>
                      <a:gd name="T48" fmla="*/ 30 w 165"/>
                      <a:gd name="T49" fmla="*/ 0 h 16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65"/>
                      <a:gd name="T76" fmla="*/ 0 h 168"/>
                      <a:gd name="T77" fmla="*/ 165 w 165"/>
                      <a:gd name="T78" fmla="*/ 168 h 16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65" h="168">
                        <a:moveTo>
                          <a:pt x="30" y="0"/>
                        </a:moveTo>
                        <a:lnTo>
                          <a:pt x="21" y="45"/>
                        </a:lnTo>
                        <a:lnTo>
                          <a:pt x="17" y="49"/>
                        </a:lnTo>
                        <a:lnTo>
                          <a:pt x="9" y="53"/>
                        </a:lnTo>
                        <a:lnTo>
                          <a:pt x="0" y="56"/>
                        </a:lnTo>
                        <a:lnTo>
                          <a:pt x="10" y="99"/>
                        </a:lnTo>
                        <a:lnTo>
                          <a:pt x="14" y="120"/>
                        </a:lnTo>
                        <a:lnTo>
                          <a:pt x="19" y="133"/>
                        </a:lnTo>
                        <a:lnTo>
                          <a:pt x="25" y="144"/>
                        </a:lnTo>
                        <a:lnTo>
                          <a:pt x="37" y="151"/>
                        </a:lnTo>
                        <a:lnTo>
                          <a:pt x="56" y="158"/>
                        </a:lnTo>
                        <a:lnTo>
                          <a:pt x="80" y="165"/>
                        </a:lnTo>
                        <a:lnTo>
                          <a:pt x="97" y="167"/>
                        </a:lnTo>
                        <a:lnTo>
                          <a:pt x="113" y="165"/>
                        </a:lnTo>
                        <a:lnTo>
                          <a:pt x="131" y="161"/>
                        </a:lnTo>
                        <a:lnTo>
                          <a:pt x="143" y="154"/>
                        </a:lnTo>
                        <a:lnTo>
                          <a:pt x="160" y="134"/>
                        </a:lnTo>
                        <a:lnTo>
                          <a:pt x="164" y="115"/>
                        </a:lnTo>
                        <a:lnTo>
                          <a:pt x="162" y="90"/>
                        </a:lnTo>
                        <a:lnTo>
                          <a:pt x="156" y="81"/>
                        </a:lnTo>
                        <a:lnTo>
                          <a:pt x="137" y="64"/>
                        </a:lnTo>
                        <a:lnTo>
                          <a:pt x="130" y="58"/>
                        </a:lnTo>
                        <a:lnTo>
                          <a:pt x="130" y="34"/>
                        </a:lnTo>
                        <a:lnTo>
                          <a:pt x="133" y="17"/>
                        </a:lnTo>
                        <a:lnTo>
                          <a:pt x="30" y="0"/>
                        </a:lnTo>
                      </a:path>
                    </a:pathLst>
                  </a:custGeom>
                  <a:solidFill>
                    <a:srgbClr val="FF9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s-ES"/>
                  </a:p>
                </p:txBody>
              </p:sp>
              <p:sp>
                <p:nvSpPr>
                  <p:cNvPr id="25684" name="Freeform 16"/>
                  <p:cNvSpPr>
                    <a:spLocks/>
                  </p:cNvSpPr>
                  <p:nvPr/>
                </p:nvSpPr>
                <p:spPr bwMode="auto">
                  <a:xfrm>
                    <a:off x="4972" y="1034"/>
                    <a:ext cx="132" cy="144"/>
                  </a:xfrm>
                  <a:custGeom>
                    <a:avLst/>
                    <a:gdLst>
                      <a:gd name="T0" fmla="*/ 30 w 132"/>
                      <a:gd name="T1" fmla="*/ 0 h 144"/>
                      <a:gd name="T2" fmla="*/ 21 w 132"/>
                      <a:gd name="T3" fmla="*/ 44 h 144"/>
                      <a:gd name="T4" fmla="*/ 16 w 132"/>
                      <a:gd name="T5" fmla="*/ 48 h 144"/>
                      <a:gd name="T6" fmla="*/ 9 w 132"/>
                      <a:gd name="T7" fmla="*/ 53 h 144"/>
                      <a:gd name="T8" fmla="*/ 0 w 132"/>
                      <a:gd name="T9" fmla="*/ 55 h 144"/>
                      <a:gd name="T10" fmla="*/ 10 w 132"/>
                      <a:gd name="T11" fmla="*/ 98 h 144"/>
                      <a:gd name="T12" fmla="*/ 14 w 132"/>
                      <a:gd name="T13" fmla="*/ 119 h 144"/>
                      <a:gd name="T14" fmla="*/ 18 w 132"/>
                      <a:gd name="T15" fmla="*/ 132 h 144"/>
                      <a:gd name="T16" fmla="*/ 24 w 132"/>
                      <a:gd name="T17" fmla="*/ 143 h 144"/>
                      <a:gd name="T18" fmla="*/ 26 w 132"/>
                      <a:gd name="T19" fmla="*/ 134 h 144"/>
                      <a:gd name="T20" fmla="*/ 26 w 132"/>
                      <a:gd name="T21" fmla="*/ 125 h 144"/>
                      <a:gd name="T22" fmla="*/ 29 w 132"/>
                      <a:gd name="T23" fmla="*/ 118 h 144"/>
                      <a:gd name="T24" fmla="*/ 30 w 132"/>
                      <a:gd name="T25" fmla="*/ 112 h 144"/>
                      <a:gd name="T26" fmla="*/ 32 w 132"/>
                      <a:gd name="T27" fmla="*/ 101 h 144"/>
                      <a:gd name="T28" fmla="*/ 33 w 132"/>
                      <a:gd name="T29" fmla="*/ 93 h 144"/>
                      <a:gd name="T30" fmla="*/ 38 w 132"/>
                      <a:gd name="T31" fmla="*/ 80 h 144"/>
                      <a:gd name="T32" fmla="*/ 43 w 132"/>
                      <a:gd name="T33" fmla="*/ 72 h 144"/>
                      <a:gd name="T34" fmla="*/ 50 w 132"/>
                      <a:gd name="T35" fmla="*/ 66 h 144"/>
                      <a:gd name="T36" fmla="*/ 58 w 132"/>
                      <a:gd name="T37" fmla="*/ 59 h 144"/>
                      <a:gd name="T38" fmla="*/ 68 w 132"/>
                      <a:gd name="T39" fmla="*/ 52 h 144"/>
                      <a:gd name="T40" fmla="*/ 81 w 132"/>
                      <a:gd name="T41" fmla="*/ 45 h 144"/>
                      <a:gd name="T42" fmla="*/ 131 w 132"/>
                      <a:gd name="T43" fmla="*/ 17 h 144"/>
                      <a:gd name="T44" fmla="*/ 30 w 132"/>
                      <a:gd name="T45" fmla="*/ 0 h 14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32"/>
                      <a:gd name="T70" fmla="*/ 0 h 144"/>
                      <a:gd name="T71" fmla="*/ 132 w 132"/>
                      <a:gd name="T72" fmla="*/ 144 h 14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32" h="144">
                        <a:moveTo>
                          <a:pt x="30" y="0"/>
                        </a:moveTo>
                        <a:lnTo>
                          <a:pt x="21" y="44"/>
                        </a:lnTo>
                        <a:lnTo>
                          <a:pt x="16" y="48"/>
                        </a:lnTo>
                        <a:lnTo>
                          <a:pt x="9" y="53"/>
                        </a:lnTo>
                        <a:lnTo>
                          <a:pt x="0" y="55"/>
                        </a:lnTo>
                        <a:lnTo>
                          <a:pt x="10" y="98"/>
                        </a:lnTo>
                        <a:lnTo>
                          <a:pt x="14" y="119"/>
                        </a:lnTo>
                        <a:lnTo>
                          <a:pt x="18" y="132"/>
                        </a:lnTo>
                        <a:lnTo>
                          <a:pt x="24" y="143"/>
                        </a:lnTo>
                        <a:lnTo>
                          <a:pt x="26" y="134"/>
                        </a:lnTo>
                        <a:lnTo>
                          <a:pt x="26" y="125"/>
                        </a:lnTo>
                        <a:lnTo>
                          <a:pt x="29" y="118"/>
                        </a:lnTo>
                        <a:lnTo>
                          <a:pt x="30" y="112"/>
                        </a:lnTo>
                        <a:lnTo>
                          <a:pt x="32" y="101"/>
                        </a:lnTo>
                        <a:lnTo>
                          <a:pt x="33" y="93"/>
                        </a:lnTo>
                        <a:lnTo>
                          <a:pt x="38" y="80"/>
                        </a:lnTo>
                        <a:lnTo>
                          <a:pt x="43" y="72"/>
                        </a:lnTo>
                        <a:lnTo>
                          <a:pt x="50" y="66"/>
                        </a:lnTo>
                        <a:lnTo>
                          <a:pt x="58" y="59"/>
                        </a:lnTo>
                        <a:lnTo>
                          <a:pt x="68" y="52"/>
                        </a:lnTo>
                        <a:lnTo>
                          <a:pt x="81" y="45"/>
                        </a:lnTo>
                        <a:lnTo>
                          <a:pt x="131" y="17"/>
                        </a:lnTo>
                        <a:lnTo>
                          <a:pt x="30" y="0"/>
                        </a:lnTo>
                      </a:path>
                    </a:pathLst>
                  </a:custGeom>
                  <a:solidFill>
                    <a:srgbClr val="FF7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s-ES"/>
                  </a:p>
                </p:txBody>
              </p:sp>
              <p:sp>
                <p:nvSpPr>
                  <p:cNvPr id="25685" name="Freeform 17"/>
                  <p:cNvSpPr>
                    <a:spLocks/>
                  </p:cNvSpPr>
                  <p:nvPr/>
                </p:nvSpPr>
                <p:spPr bwMode="auto">
                  <a:xfrm>
                    <a:off x="4971" y="1034"/>
                    <a:ext cx="133" cy="120"/>
                  </a:xfrm>
                  <a:custGeom>
                    <a:avLst/>
                    <a:gdLst>
                      <a:gd name="T0" fmla="*/ 30 w 133"/>
                      <a:gd name="T1" fmla="*/ 0 h 120"/>
                      <a:gd name="T2" fmla="*/ 21 w 133"/>
                      <a:gd name="T3" fmla="*/ 44 h 120"/>
                      <a:gd name="T4" fmla="*/ 17 w 133"/>
                      <a:gd name="T5" fmla="*/ 48 h 120"/>
                      <a:gd name="T6" fmla="*/ 9 w 133"/>
                      <a:gd name="T7" fmla="*/ 53 h 120"/>
                      <a:gd name="T8" fmla="*/ 0 w 133"/>
                      <a:gd name="T9" fmla="*/ 55 h 120"/>
                      <a:gd name="T10" fmla="*/ 10 w 133"/>
                      <a:gd name="T11" fmla="*/ 98 h 120"/>
                      <a:gd name="T12" fmla="*/ 14 w 133"/>
                      <a:gd name="T13" fmla="*/ 119 h 120"/>
                      <a:gd name="T14" fmla="*/ 16 w 133"/>
                      <a:gd name="T15" fmla="*/ 108 h 120"/>
                      <a:gd name="T16" fmla="*/ 18 w 133"/>
                      <a:gd name="T17" fmla="*/ 97 h 120"/>
                      <a:gd name="T18" fmla="*/ 21 w 133"/>
                      <a:gd name="T19" fmla="*/ 87 h 120"/>
                      <a:gd name="T20" fmla="*/ 21 w 133"/>
                      <a:gd name="T21" fmla="*/ 79 h 120"/>
                      <a:gd name="T22" fmla="*/ 24 w 133"/>
                      <a:gd name="T23" fmla="*/ 72 h 120"/>
                      <a:gd name="T24" fmla="*/ 30 w 133"/>
                      <a:gd name="T25" fmla="*/ 64 h 120"/>
                      <a:gd name="T26" fmla="*/ 37 w 133"/>
                      <a:gd name="T27" fmla="*/ 60 h 120"/>
                      <a:gd name="T28" fmla="*/ 47 w 133"/>
                      <a:gd name="T29" fmla="*/ 56 h 120"/>
                      <a:gd name="T30" fmla="*/ 54 w 133"/>
                      <a:gd name="T31" fmla="*/ 53 h 120"/>
                      <a:gd name="T32" fmla="*/ 67 w 133"/>
                      <a:gd name="T33" fmla="*/ 47 h 120"/>
                      <a:gd name="T34" fmla="*/ 78 w 133"/>
                      <a:gd name="T35" fmla="*/ 42 h 120"/>
                      <a:gd name="T36" fmla="*/ 132 w 133"/>
                      <a:gd name="T37" fmla="*/ 17 h 120"/>
                      <a:gd name="T38" fmla="*/ 30 w 133"/>
                      <a:gd name="T39" fmla="*/ 0 h 12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33"/>
                      <a:gd name="T61" fmla="*/ 0 h 120"/>
                      <a:gd name="T62" fmla="*/ 133 w 133"/>
                      <a:gd name="T63" fmla="*/ 120 h 120"/>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33" h="120">
                        <a:moveTo>
                          <a:pt x="30" y="0"/>
                        </a:moveTo>
                        <a:lnTo>
                          <a:pt x="21" y="44"/>
                        </a:lnTo>
                        <a:lnTo>
                          <a:pt x="17" y="48"/>
                        </a:lnTo>
                        <a:lnTo>
                          <a:pt x="9" y="53"/>
                        </a:lnTo>
                        <a:lnTo>
                          <a:pt x="0" y="55"/>
                        </a:lnTo>
                        <a:lnTo>
                          <a:pt x="10" y="98"/>
                        </a:lnTo>
                        <a:lnTo>
                          <a:pt x="14" y="119"/>
                        </a:lnTo>
                        <a:lnTo>
                          <a:pt x="16" y="108"/>
                        </a:lnTo>
                        <a:lnTo>
                          <a:pt x="18" y="97"/>
                        </a:lnTo>
                        <a:lnTo>
                          <a:pt x="21" y="87"/>
                        </a:lnTo>
                        <a:lnTo>
                          <a:pt x="21" y="79"/>
                        </a:lnTo>
                        <a:lnTo>
                          <a:pt x="24" y="72"/>
                        </a:lnTo>
                        <a:lnTo>
                          <a:pt x="30" y="64"/>
                        </a:lnTo>
                        <a:lnTo>
                          <a:pt x="37" y="60"/>
                        </a:lnTo>
                        <a:lnTo>
                          <a:pt x="47" y="56"/>
                        </a:lnTo>
                        <a:lnTo>
                          <a:pt x="54" y="53"/>
                        </a:lnTo>
                        <a:lnTo>
                          <a:pt x="67" y="47"/>
                        </a:lnTo>
                        <a:lnTo>
                          <a:pt x="78" y="42"/>
                        </a:lnTo>
                        <a:lnTo>
                          <a:pt x="132" y="17"/>
                        </a:lnTo>
                        <a:lnTo>
                          <a:pt x="30" y="0"/>
                        </a:lnTo>
                      </a:path>
                    </a:pathLst>
                  </a:custGeom>
                  <a:solidFill>
                    <a:srgbClr val="FF9F1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s-ES"/>
                  </a:p>
                </p:txBody>
              </p:sp>
            </p:grpSp>
            <p:grpSp>
              <p:nvGrpSpPr>
                <p:cNvPr id="25639" name="Group 18"/>
                <p:cNvGrpSpPr>
                  <a:grpSpLocks/>
                </p:cNvGrpSpPr>
                <p:nvPr/>
              </p:nvGrpSpPr>
              <p:grpSpPr bwMode="auto">
                <a:xfrm>
                  <a:off x="4951" y="816"/>
                  <a:ext cx="253" cy="261"/>
                  <a:chOff x="4951" y="816"/>
                  <a:chExt cx="253" cy="261"/>
                </a:xfrm>
              </p:grpSpPr>
              <p:grpSp>
                <p:nvGrpSpPr>
                  <p:cNvPr id="25654" name="Group 19"/>
                  <p:cNvGrpSpPr>
                    <a:grpSpLocks/>
                  </p:cNvGrpSpPr>
                  <p:nvPr/>
                </p:nvGrpSpPr>
                <p:grpSpPr bwMode="auto">
                  <a:xfrm>
                    <a:off x="4968" y="857"/>
                    <a:ext cx="184" cy="220"/>
                    <a:chOff x="4968" y="857"/>
                    <a:chExt cx="184" cy="220"/>
                  </a:xfrm>
                </p:grpSpPr>
                <p:grpSp>
                  <p:nvGrpSpPr>
                    <p:cNvPr id="25678" name="Group 20"/>
                    <p:cNvGrpSpPr>
                      <a:grpSpLocks/>
                    </p:cNvGrpSpPr>
                    <p:nvPr/>
                  </p:nvGrpSpPr>
                  <p:grpSpPr bwMode="auto">
                    <a:xfrm>
                      <a:off x="4968" y="857"/>
                      <a:ext cx="184" cy="220"/>
                      <a:chOff x="4968" y="857"/>
                      <a:chExt cx="184" cy="220"/>
                    </a:xfrm>
                  </p:grpSpPr>
                  <p:sp>
                    <p:nvSpPr>
                      <p:cNvPr id="25680" name="Freeform 21"/>
                      <p:cNvSpPr>
                        <a:spLocks/>
                      </p:cNvSpPr>
                      <p:nvPr/>
                    </p:nvSpPr>
                    <p:spPr bwMode="auto">
                      <a:xfrm>
                        <a:off x="5004" y="1039"/>
                        <a:ext cx="100" cy="38"/>
                      </a:xfrm>
                      <a:custGeom>
                        <a:avLst/>
                        <a:gdLst>
                          <a:gd name="T0" fmla="*/ 0 w 100"/>
                          <a:gd name="T1" fmla="*/ 0 h 38"/>
                          <a:gd name="T2" fmla="*/ 2 w 100"/>
                          <a:gd name="T3" fmla="*/ 6 h 38"/>
                          <a:gd name="T4" fmla="*/ 5 w 100"/>
                          <a:gd name="T5" fmla="*/ 11 h 38"/>
                          <a:gd name="T6" fmla="*/ 8 w 100"/>
                          <a:gd name="T7" fmla="*/ 15 h 38"/>
                          <a:gd name="T8" fmla="*/ 14 w 100"/>
                          <a:gd name="T9" fmla="*/ 21 h 38"/>
                          <a:gd name="T10" fmla="*/ 20 w 100"/>
                          <a:gd name="T11" fmla="*/ 25 h 38"/>
                          <a:gd name="T12" fmla="*/ 26 w 100"/>
                          <a:gd name="T13" fmla="*/ 29 h 38"/>
                          <a:gd name="T14" fmla="*/ 34 w 100"/>
                          <a:gd name="T15" fmla="*/ 33 h 38"/>
                          <a:gd name="T16" fmla="*/ 41 w 100"/>
                          <a:gd name="T17" fmla="*/ 34 h 38"/>
                          <a:gd name="T18" fmla="*/ 52 w 100"/>
                          <a:gd name="T19" fmla="*/ 37 h 38"/>
                          <a:gd name="T20" fmla="*/ 60 w 100"/>
                          <a:gd name="T21" fmla="*/ 37 h 38"/>
                          <a:gd name="T22" fmla="*/ 73 w 100"/>
                          <a:gd name="T23" fmla="*/ 37 h 38"/>
                          <a:gd name="T24" fmla="*/ 80 w 100"/>
                          <a:gd name="T25" fmla="*/ 35 h 38"/>
                          <a:gd name="T26" fmla="*/ 86 w 100"/>
                          <a:gd name="T27" fmla="*/ 33 h 38"/>
                          <a:gd name="T28" fmla="*/ 92 w 100"/>
                          <a:gd name="T29" fmla="*/ 29 h 38"/>
                          <a:gd name="T30" fmla="*/ 99 w 100"/>
                          <a:gd name="T31" fmla="*/ 22 h 38"/>
                          <a:gd name="T32" fmla="*/ 0 w 100"/>
                          <a:gd name="T33" fmla="*/ 0 h 3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0"/>
                          <a:gd name="T52" fmla="*/ 0 h 38"/>
                          <a:gd name="T53" fmla="*/ 100 w 100"/>
                          <a:gd name="T54" fmla="*/ 38 h 3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0" h="38">
                            <a:moveTo>
                              <a:pt x="0" y="0"/>
                            </a:moveTo>
                            <a:lnTo>
                              <a:pt x="2" y="6"/>
                            </a:lnTo>
                            <a:lnTo>
                              <a:pt x="5" y="11"/>
                            </a:lnTo>
                            <a:lnTo>
                              <a:pt x="8" y="15"/>
                            </a:lnTo>
                            <a:lnTo>
                              <a:pt x="14" y="21"/>
                            </a:lnTo>
                            <a:lnTo>
                              <a:pt x="20" y="25"/>
                            </a:lnTo>
                            <a:lnTo>
                              <a:pt x="26" y="29"/>
                            </a:lnTo>
                            <a:lnTo>
                              <a:pt x="34" y="33"/>
                            </a:lnTo>
                            <a:lnTo>
                              <a:pt x="41" y="34"/>
                            </a:lnTo>
                            <a:lnTo>
                              <a:pt x="52" y="37"/>
                            </a:lnTo>
                            <a:lnTo>
                              <a:pt x="60" y="37"/>
                            </a:lnTo>
                            <a:lnTo>
                              <a:pt x="73" y="37"/>
                            </a:lnTo>
                            <a:lnTo>
                              <a:pt x="80" y="35"/>
                            </a:lnTo>
                            <a:lnTo>
                              <a:pt x="86" y="33"/>
                            </a:lnTo>
                            <a:lnTo>
                              <a:pt x="92" y="29"/>
                            </a:lnTo>
                            <a:lnTo>
                              <a:pt x="99" y="22"/>
                            </a:lnTo>
                            <a:lnTo>
                              <a:pt x="0" y="0"/>
                            </a:lnTo>
                          </a:path>
                        </a:pathLst>
                      </a:custGeom>
                      <a:solidFill>
                        <a:srgbClr val="7F3F00"/>
                      </a:solidFill>
                      <a:ln w="12700" cap="rnd">
                        <a:solidFill>
                          <a:srgbClr val="7F3F00"/>
                        </a:solidFill>
                        <a:round/>
                        <a:headEnd/>
                        <a:tailEnd/>
                      </a:ln>
                    </p:spPr>
                    <p:txBody>
                      <a:bodyPr/>
                      <a:lstStyle/>
                      <a:p>
                        <a:endParaRPr lang="es-ES"/>
                      </a:p>
                    </p:txBody>
                  </p:sp>
                  <p:sp>
                    <p:nvSpPr>
                      <p:cNvPr id="25681" name="Freeform 22"/>
                      <p:cNvSpPr>
                        <a:spLocks/>
                      </p:cNvSpPr>
                      <p:nvPr/>
                    </p:nvSpPr>
                    <p:spPr bwMode="auto">
                      <a:xfrm>
                        <a:off x="4968" y="857"/>
                        <a:ext cx="184" cy="216"/>
                      </a:xfrm>
                      <a:custGeom>
                        <a:avLst/>
                        <a:gdLst>
                          <a:gd name="T0" fmla="*/ 136 w 184"/>
                          <a:gd name="T1" fmla="*/ 197 h 216"/>
                          <a:gd name="T2" fmla="*/ 140 w 184"/>
                          <a:gd name="T3" fmla="*/ 191 h 216"/>
                          <a:gd name="T4" fmla="*/ 145 w 184"/>
                          <a:gd name="T5" fmla="*/ 184 h 216"/>
                          <a:gd name="T6" fmla="*/ 154 w 184"/>
                          <a:gd name="T7" fmla="*/ 166 h 216"/>
                          <a:gd name="T8" fmla="*/ 167 w 184"/>
                          <a:gd name="T9" fmla="*/ 138 h 216"/>
                          <a:gd name="T10" fmla="*/ 174 w 184"/>
                          <a:gd name="T11" fmla="*/ 115 h 216"/>
                          <a:gd name="T12" fmla="*/ 178 w 184"/>
                          <a:gd name="T13" fmla="*/ 95 h 216"/>
                          <a:gd name="T14" fmla="*/ 183 w 184"/>
                          <a:gd name="T15" fmla="*/ 66 h 216"/>
                          <a:gd name="T16" fmla="*/ 182 w 184"/>
                          <a:gd name="T17" fmla="*/ 40 h 216"/>
                          <a:gd name="T18" fmla="*/ 176 w 184"/>
                          <a:gd name="T19" fmla="*/ 25 h 216"/>
                          <a:gd name="T20" fmla="*/ 162 w 184"/>
                          <a:gd name="T21" fmla="*/ 14 h 216"/>
                          <a:gd name="T22" fmla="*/ 142 w 184"/>
                          <a:gd name="T23" fmla="*/ 5 h 216"/>
                          <a:gd name="T24" fmla="*/ 123 w 184"/>
                          <a:gd name="T25" fmla="*/ 1 h 216"/>
                          <a:gd name="T26" fmla="*/ 104 w 184"/>
                          <a:gd name="T27" fmla="*/ 0 h 216"/>
                          <a:gd name="T28" fmla="*/ 85 w 184"/>
                          <a:gd name="T29" fmla="*/ 2 h 216"/>
                          <a:gd name="T30" fmla="*/ 67 w 184"/>
                          <a:gd name="T31" fmla="*/ 4 h 216"/>
                          <a:gd name="T32" fmla="*/ 55 w 184"/>
                          <a:gd name="T33" fmla="*/ 8 h 216"/>
                          <a:gd name="T34" fmla="*/ 42 w 184"/>
                          <a:gd name="T35" fmla="*/ 16 h 216"/>
                          <a:gd name="T36" fmla="*/ 32 w 184"/>
                          <a:gd name="T37" fmla="*/ 26 h 216"/>
                          <a:gd name="T38" fmla="*/ 23 w 184"/>
                          <a:gd name="T39" fmla="*/ 40 h 216"/>
                          <a:gd name="T40" fmla="*/ 18 w 184"/>
                          <a:gd name="T41" fmla="*/ 53 h 216"/>
                          <a:gd name="T42" fmla="*/ 13 w 184"/>
                          <a:gd name="T43" fmla="*/ 67 h 216"/>
                          <a:gd name="T44" fmla="*/ 12 w 184"/>
                          <a:gd name="T45" fmla="*/ 84 h 216"/>
                          <a:gd name="T46" fmla="*/ 11 w 184"/>
                          <a:gd name="T47" fmla="*/ 94 h 216"/>
                          <a:gd name="T48" fmla="*/ 12 w 184"/>
                          <a:gd name="T49" fmla="*/ 102 h 216"/>
                          <a:gd name="T50" fmla="*/ 5 w 184"/>
                          <a:gd name="T51" fmla="*/ 102 h 216"/>
                          <a:gd name="T52" fmla="*/ 1 w 184"/>
                          <a:gd name="T53" fmla="*/ 106 h 216"/>
                          <a:gd name="T54" fmla="*/ 0 w 184"/>
                          <a:gd name="T55" fmla="*/ 110 h 216"/>
                          <a:gd name="T56" fmla="*/ 4 w 184"/>
                          <a:gd name="T57" fmla="*/ 120 h 216"/>
                          <a:gd name="T58" fmla="*/ 9 w 184"/>
                          <a:gd name="T59" fmla="*/ 124 h 216"/>
                          <a:gd name="T60" fmla="*/ 13 w 184"/>
                          <a:gd name="T61" fmla="*/ 130 h 216"/>
                          <a:gd name="T62" fmla="*/ 19 w 184"/>
                          <a:gd name="T63" fmla="*/ 134 h 216"/>
                          <a:gd name="T64" fmla="*/ 28 w 184"/>
                          <a:gd name="T65" fmla="*/ 134 h 216"/>
                          <a:gd name="T66" fmla="*/ 26 w 184"/>
                          <a:gd name="T67" fmla="*/ 146 h 216"/>
                          <a:gd name="T68" fmla="*/ 29 w 184"/>
                          <a:gd name="T69" fmla="*/ 159 h 216"/>
                          <a:gd name="T70" fmla="*/ 33 w 184"/>
                          <a:gd name="T71" fmla="*/ 171 h 216"/>
                          <a:gd name="T72" fmla="*/ 36 w 184"/>
                          <a:gd name="T73" fmla="*/ 180 h 216"/>
                          <a:gd name="T74" fmla="*/ 39 w 184"/>
                          <a:gd name="T75" fmla="*/ 186 h 216"/>
                          <a:gd name="T76" fmla="*/ 43 w 184"/>
                          <a:gd name="T77" fmla="*/ 191 h 216"/>
                          <a:gd name="T78" fmla="*/ 47 w 184"/>
                          <a:gd name="T79" fmla="*/ 196 h 216"/>
                          <a:gd name="T80" fmla="*/ 52 w 184"/>
                          <a:gd name="T81" fmla="*/ 201 h 216"/>
                          <a:gd name="T82" fmla="*/ 60 w 184"/>
                          <a:gd name="T83" fmla="*/ 206 h 216"/>
                          <a:gd name="T84" fmla="*/ 66 w 184"/>
                          <a:gd name="T85" fmla="*/ 209 h 216"/>
                          <a:gd name="T86" fmla="*/ 72 w 184"/>
                          <a:gd name="T87" fmla="*/ 211 h 216"/>
                          <a:gd name="T88" fmla="*/ 79 w 184"/>
                          <a:gd name="T89" fmla="*/ 213 h 216"/>
                          <a:gd name="T90" fmla="*/ 85 w 184"/>
                          <a:gd name="T91" fmla="*/ 214 h 216"/>
                          <a:gd name="T92" fmla="*/ 92 w 184"/>
                          <a:gd name="T93" fmla="*/ 215 h 216"/>
                          <a:gd name="T94" fmla="*/ 100 w 184"/>
                          <a:gd name="T95" fmla="*/ 215 h 216"/>
                          <a:gd name="T96" fmla="*/ 109 w 184"/>
                          <a:gd name="T97" fmla="*/ 214 h 216"/>
                          <a:gd name="T98" fmla="*/ 117 w 184"/>
                          <a:gd name="T99" fmla="*/ 212 h 216"/>
                          <a:gd name="T100" fmla="*/ 123 w 184"/>
                          <a:gd name="T101" fmla="*/ 209 h 216"/>
                          <a:gd name="T102" fmla="*/ 130 w 184"/>
                          <a:gd name="T103" fmla="*/ 203 h 216"/>
                          <a:gd name="T104" fmla="*/ 136 w 184"/>
                          <a:gd name="T105" fmla="*/ 197 h 21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84"/>
                          <a:gd name="T160" fmla="*/ 0 h 216"/>
                          <a:gd name="T161" fmla="*/ 184 w 184"/>
                          <a:gd name="T162" fmla="*/ 216 h 21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84" h="216">
                            <a:moveTo>
                              <a:pt x="136" y="197"/>
                            </a:moveTo>
                            <a:lnTo>
                              <a:pt x="140" y="191"/>
                            </a:lnTo>
                            <a:lnTo>
                              <a:pt x="145" y="184"/>
                            </a:lnTo>
                            <a:lnTo>
                              <a:pt x="154" y="166"/>
                            </a:lnTo>
                            <a:lnTo>
                              <a:pt x="167" y="138"/>
                            </a:lnTo>
                            <a:lnTo>
                              <a:pt x="174" y="115"/>
                            </a:lnTo>
                            <a:lnTo>
                              <a:pt x="178" y="95"/>
                            </a:lnTo>
                            <a:lnTo>
                              <a:pt x="183" y="66"/>
                            </a:lnTo>
                            <a:lnTo>
                              <a:pt x="182" y="40"/>
                            </a:lnTo>
                            <a:lnTo>
                              <a:pt x="176" y="25"/>
                            </a:lnTo>
                            <a:lnTo>
                              <a:pt x="162" y="14"/>
                            </a:lnTo>
                            <a:lnTo>
                              <a:pt x="142" y="5"/>
                            </a:lnTo>
                            <a:lnTo>
                              <a:pt x="123" y="1"/>
                            </a:lnTo>
                            <a:lnTo>
                              <a:pt x="104" y="0"/>
                            </a:lnTo>
                            <a:lnTo>
                              <a:pt x="85" y="2"/>
                            </a:lnTo>
                            <a:lnTo>
                              <a:pt x="67" y="4"/>
                            </a:lnTo>
                            <a:lnTo>
                              <a:pt x="55" y="8"/>
                            </a:lnTo>
                            <a:lnTo>
                              <a:pt x="42" y="16"/>
                            </a:lnTo>
                            <a:lnTo>
                              <a:pt x="32" y="26"/>
                            </a:lnTo>
                            <a:lnTo>
                              <a:pt x="23" y="40"/>
                            </a:lnTo>
                            <a:lnTo>
                              <a:pt x="18" y="53"/>
                            </a:lnTo>
                            <a:lnTo>
                              <a:pt x="13" y="67"/>
                            </a:lnTo>
                            <a:lnTo>
                              <a:pt x="12" y="84"/>
                            </a:lnTo>
                            <a:lnTo>
                              <a:pt x="11" y="94"/>
                            </a:lnTo>
                            <a:lnTo>
                              <a:pt x="12" y="102"/>
                            </a:lnTo>
                            <a:lnTo>
                              <a:pt x="5" y="102"/>
                            </a:lnTo>
                            <a:lnTo>
                              <a:pt x="1" y="106"/>
                            </a:lnTo>
                            <a:lnTo>
                              <a:pt x="0" y="110"/>
                            </a:lnTo>
                            <a:lnTo>
                              <a:pt x="4" y="120"/>
                            </a:lnTo>
                            <a:lnTo>
                              <a:pt x="9" y="124"/>
                            </a:lnTo>
                            <a:lnTo>
                              <a:pt x="13" y="130"/>
                            </a:lnTo>
                            <a:lnTo>
                              <a:pt x="19" y="134"/>
                            </a:lnTo>
                            <a:lnTo>
                              <a:pt x="28" y="134"/>
                            </a:lnTo>
                            <a:lnTo>
                              <a:pt x="26" y="146"/>
                            </a:lnTo>
                            <a:lnTo>
                              <a:pt x="29" y="159"/>
                            </a:lnTo>
                            <a:lnTo>
                              <a:pt x="33" y="171"/>
                            </a:lnTo>
                            <a:lnTo>
                              <a:pt x="36" y="180"/>
                            </a:lnTo>
                            <a:lnTo>
                              <a:pt x="39" y="186"/>
                            </a:lnTo>
                            <a:lnTo>
                              <a:pt x="43" y="191"/>
                            </a:lnTo>
                            <a:lnTo>
                              <a:pt x="47" y="196"/>
                            </a:lnTo>
                            <a:lnTo>
                              <a:pt x="52" y="201"/>
                            </a:lnTo>
                            <a:lnTo>
                              <a:pt x="60" y="206"/>
                            </a:lnTo>
                            <a:lnTo>
                              <a:pt x="66" y="209"/>
                            </a:lnTo>
                            <a:lnTo>
                              <a:pt x="72" y="211"/>
                            </a:lnTo>
                            <a:lnTo>
                              <a:pt x="79" y="213"/>
                            </a:lnTo>
                            <a:lnTo>
                              <a:pt x="85" y="214"/>
                            </a:lnTo>
                            <a:lnTo>
                              <a:pt x="92" y="215"/>
                            </a:lnTo>
                            <a:lnTo>
                              <a:pt x="100" y="215"/>
                            </a:lnTo>
                            <a:lnTo>
                              <a:pt x="109" y="214"/>
                            </a:lnTo>
                            <a:lnTo>
                              <a:pt x="117" y="212"/>
                            </a:lnTo>
                            <a:lnTo>
                              <a:pt x="123" y="209"/>
                            </a:lnTo>
                            <a:lnTo>
                              <a:pt x="130" y="203"/>
                            </a:lnTo>
                            <a:lnTo>
                              <a:pt x="136" y="197"/>
                            </a:lnTo>
                          </a:path>
                        </a:pathLst>
                      </a:custGeom>
                      <a:solidFill>
                        <a:srgbClr val="FF9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s-ES"/>
                      </a:p>
                    </p:txBody>
                  </p:sp>
                  <p:sp>
                    <p:nvSpPr>
                      <p:cNvPr id="25682" name="Freeform 23"/>
                      <p:cNvSpPr>
                        <a:spLocks/>
                      </p:cNvSpPr>
                      <p:nvPr/>
                    </p:nvSpPr>
                    <p:spPr bwMode="auto">
                      <a:xfrm>
                        <a:off x="5047" y="997"/>
                        <a:ext cx="89" cy="77"/>
                      </a:xfrm>
                      <a:custGeom>
                        <a:avLst/>
                        <a:gdLst>
                          <a:gd name="T0" fmla="*/ 57 w 89"/>
                          <a:gd name="T1" fmla="*/ 58 h 77"/>
                          <a:gd name="T2" fmla="*/ 61 w 89"/>
                          <a:gd name="T3" fmla="*/ 52 h 77"/>
                          <a:gd name="T4" fmla="*/ 66 w 89"/>
                          <a:gd name="T5" fmla="*/ 46 h 77"/>
                          <a:gd name="T6" fmla="*/ 75 w 89"/>
                          <a:gd name="T7" fmla="*/ 28 h 77"/>
                          <a:gd name="T8" fmla="*/ 88 w 89"/>
                          <a:gd name="T9" fmla="*/ 0 h 77"/>
                          <a:gd name="T10" fmla="*/ 79 w 89"/>
                          <a:gd name="T11" fmla="*/ 12 h 77"/>
                          <a:gd name="T12" fmla="*/ 70 w 89"/>
                          <a:gd name="T13" fmla="*/ 23 h 77"/>
                          <a:gd name="T14" fmla="*/ 66 w 89"/>
                          <a:gd name="T15" fmla="*/ 31 h 77"/>
                          <a:gd name="T16" fmla="*/ 64 w 89"/>
                          <a:gd name="T17" fmla="*/ 38 h 77"/>
                          <a:gd name="T18" fmla="*/ 59 w 89"/>
                          <a:gd name="T19" fmla="*/ 47 h 77"/>
                          <a:gd name="T20" fmla="*/ 55 w 89"/>
                          <a:gd name="T21" fmla="*/ 55 h 77"/>
                          <a:gd name="T22" fmla="*/ 49 w 89"/>
                          <a:gd name="T23" fmla="*/ 59 h 77"/>
                          <a:gd name="T24" fmla="*/ 44 w 89"/>
                          <a:gd name="T25" fmla="*/ 63 h 77"/>
                          <a:gd name="T26" fmla="*/ 39 w 89"/>
                          <a:gd name="T27" fmla="*/ 66 h 77"/>
                          <a:gd name="T28" fmla="*/ 31 w 89"/>
                          <a:gd name="T29" fmla="*/ 63 h 77"/>
                          <a:gd name="T30" fmla="*/ 29 w 89"/>
                          <a:gd name="T31" fmla="*/ 59 h 77"/>
                          <a:gd name="T32" fmla="*/ 22 w 89"/>
                          <a:gd name="T33" fmla="*/ 54 h 77"/>
                          <a:gd name="T34" fmla="*/ 24 w 89"/>
                          <a:gd name="T35" fmla="*/ 63 h 77"/>
                          <a:gd name="T36" fmla="*/ 20 w 89"/>
                          <a:gd name="T37" fmla="*/ 69 h 77"/>
                          <a:gd name="T38" fmla="*/ 15 w 89"/>
                          <a:gd name="T39" fmla="*/ 72 h 77"/>
                          <a:gd name="T40" fmla="*/ 0 w 89"/>
                          <a:gd name="T41" fmla="*/ 74 h 77"/>
                          <a:gd name="T42" fmla="*/ 6 w 89"/>
                          <a:gd name="T43" fmla="*/ 75 h 77"/>
                          <a:gd name="T44" fmla="*/ 14 w 89"/>
                          <a:gd name="T45" fmla="*/ 76 h 77"/>
                          <a:gd name="T46" fmla="*/ 22 w 89"/>
                          <a:gd name="T47" fmla="*/ 76 h 77"/>
                          <a:gd name="T48" fmla="*/ 30 w 89"/>
                          <a:gd name="T49" fmla="*/ 75 h 77"/>
                          <a:gd name="T50" fmla="*/ 38 w 89"/>
                          <a:gd name="T51" fmla="*/ 73 h 77"/>
                          <a:gd name="T52" fmla="*/ 44 w 89"/>
                          <a:gd name="T53" fmla="*/ 70 h 77"/>
                          <a:gd name="T54" fmla="*/ 51 w 89"/>
                          <a:gd name="T55" fmla="*/ 65 h 77"/>
                          <a:gd name="T56" fmla="*/ 57 w 89"/>
                          <a:gd name="T57" fmla="*/ 58 h 7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89"/>
                          <a:gd name="T88" fmla="*/ 0 h 77"/>
                          <a:gd name="T89" fmla="*/ 89 w 89"/>
                          <a:gd name="T90" fmla="*/ 77 h 7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89" h="77">
                            <a:moveTo>
                              <a:pt x="57" y="58"/>
                            </a:moveTo>
                            <a:lnTo>
                              <a:pt x="61" y="52"/>
                            </a:lnTo>
                            <a:lnTo>
                              <a:pt x="66" y="46"/>
                            </a:lnTo>
                            <a:lnTo>
                              <a:pt x="75" y="28"/>
                            </a:lnTo>
                            <a:lnTo>
                              <a:pt x="88" y="0"/>
                            </a:lnTo>
                            <a:lnTo>
                              <a:pt x="79" y="12"/>
                            </a:lnTo>
                            <a:lnTo>
                              <a:pt x="70" y="23"/>
                            </a:lnTo>
                            <a:lnTo>
                              <a:pt x="66" y="31"/>
                            </a:lnTo>
                            <a:lnTo>
                              <a:pt x="64" y="38"/>
                            </a:lnTo>
                            <a:lnTo>
                              <a:pt x="59" y="47"/>
                            </a:lnTo>
                            <a:lnTo>
                              <a:pt x="55" y="55"/>
                            </a:lnTo>
                            <a:lnTo>
                              <a:pt x="49" y="59"/>
                            </a:lnTo>
                            <a:lnTo>
                              <a:pt x="44" y="63"/>
                            </a:lnTo>
                            <a:lnTo>
                              <a:pt x="39" y="66"/>
                            </a:lnTo>
                            <a:lnTo>
                              <a:pt x="31" y="63"/>
                            </a:lnTo>
                            <a:lnTo>
                              <a:pt x="29" y="59"/>
                            </a:lnTo>
                            <a:lnTo>
                              <a:pt x="22" y="54"/>
                            </a:lnTo>
                            <a:lnTo>
                              <a:pt x="24" y="63"/>
                            </a:lnTo>
                            <a:lnTo>
                              <a:pt x="20" y="69"/>
                            </a:lnTo>
                            <a:lnTo>
                              <a:pt x="15" y="72"/>
                            </a:lnTo>
                            <a:lnTo>
                              <a:pt x="0" y="74"/>
                            </a:lnTo>
                            <a:lnTo>
                              <a:pt x="6" y="75"/>
                            </a:lnTo>
                            <a:lnTo>
                              <a:pt x="14" y="76"/>
                            </a:lnTo>
                            <a:lnTo>
                              <a:pt x="22" y="76"/>
                            </a:lnTo>
                            <a:lnTo>
                              <a:pt x="30" y="75"/>
                            </a:lnTo>
                            <a:lnTo>
                              <a:pt x="38" y="73"/>
                            </a:lnTo>
                            <a:lnTo>
                              <a:pt x="44" y="70"/>
                            </a:lnTo>
                            <a:lnTo>
                              <a:pt x="51" y="65"/>
                            </a:lnTo>
                            <a:lnTo>
                              <a:pt x="57" y="58"/>
                            </a:lnTo>
                          </a:path>
                        </a:pathLst>
                      </a:custGeom>
                      <a:solidFill>
                        <a:srgbClr val="FF7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s-ES"/>
                      </a:p>
                    </p:txBody>
                  </p:sp>
                </p:grpSp>
                <p:sp>
                  <p:nvSpPr>
                    <p:cNvPr id="25679" name="Freeform 24"/>
                    <p:cNvSpPr>
                      <a:spLocks/>
                    </p:cNvSpPr>
                    <p:nvPr/>
                  </p:nvSpPr>
                  <p:spPr bwMode="auto">
                    <a:xfrm>
                      <a:off x="4968" y="964"/>
                      <a:ext cx="36" cy="74"/>
                    </a:xfrm>
                    <a:custGeom>
                      <a:avLst/>
                      <a:gdLst>
                        <a:gd name="T0" fmla="*/ 32 w 36"/>
                        <a:gd name="T1" fmla="*/ 60 h 74"/>
                        <a:gd name="T2" fmla="*/ 30 w 36"/>
                        <a:gd name="T3" fmla="*/ 55 h 74"/>
                        <a:gd name="T4" fmla="*/ 30 w 36"/>
                        <a:gd name="T5" fmla="*/ 49 h 74"/>
                        <a:gd name="T6" fmla="*/ 31 w 36"/>
                        <a:gd name="T7" fmla="*/ 44 h 74"/>
                        <a:gd name="T8" fmla="*/ 32 w 36"/>
                        <a:gd name="T9" fmla="*/ 39 h 74"/>
                        <a:gd name="T10" fmla="*/ 34 w 36"/>
                        <a:gd name="T11" fmla="*/ 33 h 74"/>
                        <a:gd name="T12" fmla="*/ 34 w 36"/>
                        <a:gd name="T13" fmla="*/ 29 h 74"/>
                        <a:gd name="T14" fmla="*/ 34 w 36"/>
                        <a:gd name="T15" fmla="*/ 24 h 74"/>
                        <a:gd name="T16" fmla="*/ 35 w 36"/>
                        <a:gd name="T17" fmla="*/ 19 h 74"/>
                        <a:gd name="T18" fmla="*/ 33 w 36"/>
                        <a:gd name="T19" fmla="*/ 17 h 74"/>
                        <a:gd name="T20" fmla="*/ 30 w 36"/>
                        <a:gd name="T21" fmla="*/ 14 h 74"/>
                        <a:gd name="T22" fmla="*/ 28 w 36"/>
                        <a:gd name="T23" fmla="*/ 10 h 74"/>
                        <a:gd name="T24" fmla="*/ 27 w 36"/>
                        <a:gd name="T25" fmla="*/ 8 h 74"/>
                        <a:gd name="T26" fmla="*/ 26 w 36"/>
                        <a:gd name="T27" fmla="*/ 4 h 74"/>
                        <a:gd name="T28" fmla="*/ 23 w 36"/>
                        <a:gd name="T29" fmla="*/ 2 h 74"/>
                        <a:gd name="T30" fmla="*/ 20 w 36"/>
                        <a:gd name="T31" fmla="*/ 3 h 74"/>
                        <a:gd name="T32" fmla="*/ 1 w 36"/>
                        <a:gd name="T33" fmla="*/ 0 h 74"/>
                        <a:gd name="T34" fmla="*/ 0 w 36"/>
                        <a:gd name="T35" fmla="*/ 4 h 74"/>
                        <a:gd name="T36" fmla="*/ 3 w 36"/>
                        <a:gd name="T37" fmla="*/ 13 h 74"/>
                        <a:gd name="T38" fmla="*/ 8 w 36"/>
                        <a:gd name="T39" fmla="*/ 18 h 74"/>
                        <a:gd name="T40" fmla="*/ 12 w 36"/>
                        <a:gd name="T41" fmla="*/ 24 h 74"/>
                        <a:gd name="T42" fmla="*/ 18 w 36"/>
                        <a:gd name="T43" fmla="*/ 28 h 74"/>
                        <a:gd name="T44" fmla="*/ 25 w 36"/>
                        <a:gd name="T45" fmla="*/ 28 h 74"/>
                        <a:gd name="T46" fmla="*/ 24 w 36"/>
                        <a:gd name="T47" fmla="*/ 40 h 74"/>
                        <a:gd name="T48" fmla="*/ 26 w 36"/>
                        <a:gd name="T49" fmla="*/ 52 h 74"/>
                        <a:gd name="T50" fmla="*/ 30 w 36"/>
                        <a:gd name="T51" fmla="*/ 64 h 74"/>
                        <a:gd name="T52" fmla="*/ 32 w 36"/>
                        <a:gd name="T53" fmla="*/ 73 h 74"/>
                        <a:gd name="T54" fmla="*/ 32 w 36"/>
                        <a:gd name="T55" fmla="*/ 60 h 7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6"/>
                        <a:gd name="T85" fmla="*/ 0 h 74"/>
                        <a:gd name="T86" fmla="*/ 36 w 36"/>
                        <a:gd name="T87" fmla="*/ 74 h 7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6" h="74">
                          <a:moveTo>
                            <a:pt x="32" y="60"/>
                          </a:moveTo>
                          <a:lnTo>
                            <a:pt x="30" y="55"/>
                          </a:lnTo>
                          <a:lnTo>
                            <a:pt x="30" y="49"/>
                          </a:lnTo>
                          <a:lnTo>
                            <a:pt x="31" y="44"/>
                          </a:lnTo>
                          <a:lnTo>
                            <a:pt x="32" y="39"/>
                          </a:lnTo>
                          <a:lnTo>
                            <a:pt x="34" y="33"/>
                          </a:lnTo>
                          <a:lnTo>
                            <a:pt x="34" y="29"/>
                          </a:lnTo>
                          <a:lnTo>
                            <a:pt x="34" y="24"/>
                          </a:lnTo>
                          <a:lnTo>
                            <a:pt x="35" y="19"/>
                          </a:lnTo>
                          <a:lnTo>
                            <a:pt x="33" y="17"/>
                          </a:lnTo>
                          <a:lnTo>
                            <a:pt x="30" y="14"/>
                          </a:lnTo>
                          <a:lnTo>
                            <a:pt x="28" y="10"/>
                          </a:lnTo>
                          <a:lnTo>
                            <a:pt x="27" y="8"/>
                          </a:lnTo>
                          <a:lnTo>
                            <a:pt x="26" y="4"/>
                          </a:lnTo>
                          <a:lnTo>
                            <a:pt x="23" y="2"/>
                          </a:lnTo>
                          <a:lnTo>
                            <a:pt x="20" y="3"/>
                          </a:lnTo>
                          <a:lnTo>
                            <a:pt x="1" y="0"/>
                          </a:lnTo>
                          <a:lnTo>
                            <a:pt x="0" y="4"/>
                          </a:lnTo>
                          <a:lnTo>
                            <a:pt x="3" y="13"/>
                          </a:lnTo>
                          <a:lnTo>
                            <a:pt x="8" y="18"/>
                          </a:lnTo>
                          <a:lnTo>
                            <a:pt x="12" y="24"/>
                          </a:lnTo>
                          <a:lnTo>
                            <a:pt x="18" y="28"/>
                          </a:lnTo>
                          <a:lnTo>
                            <a:pt x="25" y="28"/>
                          </a:lnTo>
                          <a:lnTo>
                            <a:pt x="24" y="40"/>
                          </a:lnTo>
                          <a:lnTo>
                            <a:pt x="26" y="52"/>
                          </a:lnTo>
                          <a:lnTo>
                            <a:pt x="30" y="64"/>
                          </a:lnTo>
                          <a:lnTo>
                            <a:pt x="32" y="73"/>
                          </a:lnTo>
                          <a:lnTo>
                            <a:pt x="32" y="60"/>
                          </a:lnTo>
                        </a:path>
                      </a:pathLst>
                    </a:custGeom>
                    <a:solidFill>
                      <a:srgbClr val="FF7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s-ES"/>
                    </a:p>
                  </p:txBody>
                </p:sp>
              </p:grpSp>
              <p:grpSp>
                <p:nvGrpSpPr>
                  <p:cNvPr id="25655" name="Group 25"/>
                  <p:cNvGrpSpPr>
                    <a:grpSpLocks/>
                  </p:cNvGrpSpPr>
                  <p:nvPr/>
                </p:nvGrpSpPr>
                <p:grpSpPr bwMode="auto">
                  <a:xfrm>
                    <a:off x="5013" y="928"/>
                    <a:ext cx="113" cy="113"/>
                    <a:chOff x="5013" y="928"/>
                    <a:chExt cx="113" cy="113"/>
                  </a:xfrm>
                </p:grpSpPr>
                <p:grpSp>
                  <p:nvGrpSpPr>
                    <p:cNvPr id="25664" name="Group 26"/>
                    <p:cNvGrpSpPr>
                      <a:grpSpLocks/>
                    </p:cNvGrpSpPr>
                    <p:nvPr/>
                  </p:nvGrpSpPr>
                  <p:grpSpPr bwMode="auto">
                    <a:xfrm>
                      <a:off x="5039" y="1020"/>
                      <a:ext cx="43" cy="21"/>
                      <a:chOff x="5039" y="1020"/>
                      <a:chExt cx="43" cy="21"/>
                    </a:xfrm>
                  </p:grpSpPr>
                  <p:sp>
                    <p:nvSpPr>
                      <p:cNvPr id="25675" name="Oval 27"/>
                      <p:cNvSpPr>
                        <a:spLocks noChangeArrowheads="1"/>
                      </p:cNvSpPr>
                      <p:nvPr/>
                    </p:nvSpPr>
                    <p:spPr bwMode="auto">
                      <a:xfrm>
                        <a:off x="5044" y="1029"/>
                        <a:ext cx="28" cy="5"/>
                      </a:xfrm>
                      <a:prstGeom prst="ellipse">
                        <a:avLst/>
                      </a:prstGeom>
                      <a:solidFill>
                        <a:srgbClr val="FFFFFF"/>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s-ES" altLang="es-ES"/>
                      </a:p>
                    </p:txBody>
                  </p:sp>
                  <p:sp>
                    <p:nvSpPr>
                      <p:cNvPr id="25676" name="Freeform 28"/>
                      <p:cNvSpPr>
                        <a:spLocks/>
                      </p:cNvSpPr>
                      <p:nvPr/>
                    </p:nvSpPr>
                    <p:spPr bwMode="auto">
                      <a:xfrm>
                        <a:off x="5039" y="1020"/>
                        <a:ext cx="43" cy="12"/>
                      </a:xfrm>
                      <a:custGeom>
                        <a:avLst/>
                        <a:gdLst>
                          <a:gd name="T0" fmla="*/ 0 w 43"/>
                          <a:gd name="T1" fmla="*/ 6 h 12"/>
                          <a:gd name="T2" fmla="*/ 3 w 43"/>
                          <a:gd name="T3" fmla="*/ 4 h 12"/>
                          <a:gd name="T4" fmla="*/ 6 w 43"/>
                          <a:gd name="T5" fmla="*/ 3 h 12"/>
                          <a:gd name="T6" fmla="*/ 9 w 43"/>
                          <a:gd name="T7" fmla="*/ 2 h 12"/>
                          <a:gd name="T8" fmla="*/ 12 w 43"/>
                          <a:gd name="T9" fmla="*/ 0 h 12"/>
                          <a:gd name="T10" fmla="*/ 16 w 43"/>
                          <a:gd name="T11" fmla="*/ 0 h 12"/>
                          <a:gd name="T12" fmla="*/ 20 w 43"/>
                          <a:gd name="T13" fmla="*/ 1 h 12"/>
                          <a:gd name="T14" fmla="*/ 22 w 43"/>
                          <a:gd name="T15" fmla="*/ 2 h 12"/>
                          <a:gd name="T16" fmla="*/ 25 w 43"/>
                          <a:gd name="T17" fmla="*/ 2 h 12"/>
                          <a:gd name="T18" fmla="*/ 27 w 43"/>
                          <a:gd name="T19" fmla="*/ 2 h 12"/>
                          <a:gd name="T20" fmla="*/ 31 w 43"/>
                          <a:gd name="T21" fmla="*/ 2 h 12"/>
                          <a:gd name="T22" fmla="*/ 34 w 43"/>
                          <a:gd name="T23" fmla="*/ 3 h 12"/>
                          <a:gd name="T24" fmla="*/ 36 w 43"/>
                          <a:gd name="T25" fmla="*/ 6 h 12"/>
                          <a:gd name="T26" fmla="*/ 38 w 43"/>
                          <a:gd name="T27" fmla="*/ 8 h 12"/>
                          <a:gd name="T28" fmla="*/ 40 w 43"/>
                          <a:gd name="T29" fmla="*/ 9 h 12"/>
                          <a:gd name="T30" fmla="*/ 42 w 43"/>
                          <a:gd name="T31" fmla="*/ 11 h 12"/>
                          <a:gd name="T32" fmla="*/ 31 w 43"/>
                          <a:gd name="T33" fmla="*/ 10 h 12"/>
                          <a:gd name="T34" fmla="*/ 26 w 43"/>
                          <a:gd name="T35" fmla="*/ 9 h 12"/>
                          <a:gd name="T36" fmla="*/ 23 w 43"/>
                          <a:gd name="T37" fmla="*/ 8 h 12"/>
                          <a:gd name="T38" fmla="*/ 20 w 43"/>
                          <a:gd name="T39" fmla="*/ 7 h 12"/>
                          <a:gd name="T40" fmla="*/ 17 w 43"/>
                          <a:gd name="T41" fmla="*/ 8 h 12"/>
                          <a:gd name="T42" fmla="*/ 14 w 43"/>
                          <a:gd name="T43" fmla="*/ 7 h 12"/>
                          <a:gd name="T44" fmla="*/ 9 w 43"/>
                          <a:gd name="T45" fmla="*/ 8 h 12"/>
                          <a:gd name="T46" fmla="*/ 6 w 43"/>
                          <a:gd name="T47" fmla="*/ 7 h 12"/>
                          <a:gd name="T48" fmla="*/ 0 w 43"/>
                          <a:gd name="T49" fmla="*/ 6 h 1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3"/>
                          <a:gd name="T76" fmla="*/ 0 h 12"/>
                          <a:gd name="T77" fmla="*/ 43 w 43"/>
                          <a:gd name="T78" fmla="*/ 12 h 1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3" h="12">
                            <a:moveTo>
                              <a:pt x="0" y="6"/>
                            </a:moveTo>
                            <a:lnTo>
                              <a:pt x="3" y="4"/>
                            </a:lnTo>
                            <a:lnTo>
                              <a:pt x="6" y="3"/>
                            </a:lnTo>
                            <a:lnTo>
                              <a:pt x="9" y="2"/>
                            </a:lnTo>
                            <a:lnTo>
                              <a:pt x="12" y="0"/>
                            </a:lnTo>
                            <a:lnTo>
                              <a:pt x="16" y="0"/>
                            </a:lnTo>
                            <a:lnTo>
                              <a:pt x="20" y="1"/>
                            </a:lnTo>
                            <a:lnTo>
                              <a:pt x="22" y="2"/>
                            </a:lnTo>
                            <a:lnTo>
                              <a:pt x="25" y="2"/>
                            </a:lnTo>
                            <a:lnTo>
                              <a:pt x="27" y="2"/>
                            </a:lnTo>
                            <a:lnTo>
                              <a:pt x="31" y="2"/>
                            </a:lnTo>
                            <a:lnTo>
                              <a:pt x="34" y="3"/>
                            </a:lnTo>
                            <a:lnTo>
                              <a:pt x="36" y="6"/>
                            </a:lnTo>
                            <a:lnTo>
                              <a:pt x="38" y="8"/>
                            </a:lnTo>
                            <a:lnTo>
                              <a:pt x="40" y="9"/>
                            </a:lnTo>
                            <a:lnTo>
                              <a:pt x="42" y="11"/>
                            </a:lnTo>
                            <a:lnTo>
                              <a:pt x="31" y="10"/>
                            </a:lnTo>
                            <a:lnTo>
                              <a:pt x="26" y="9"/>
                            </a:lnTo>
                            <a:lnTo>
                              <a:pt x="23" y="8"/>
                            </a:lnTo>
                            <a:lnTo>
                              <a:pt x="20" y="7"/>
                            </a:lnTo>
                            <a:lnTo>
                              <a:pt x="17" y="8"/>
                            </a:lnTo>
                            <a:lnTo>
                              <a:pt x="14" y="7"/>
                            </a:lnTo>
                            <a:lnTo>
                              <a:pt x="9" y="8"/>
                            </a:lnTo>
                            <a:lnTo>
                              <a:pt x="6" y="7"/>
                            </a:lnTo>
                            <a:lnTo>
                              <a:pt x="0" y="6"/>
                            </a:lnTo>
                          </a:path>
                        </a:pathLst>
                      </a:custGeom>
                      <a:solidFill>
                        <a:srgbClr val="FF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s-ES"/>
                      </a:p>
                    </p:txBody>
                  </p:sp>
                  <p:sp>
                    <p:nvSpPr>
                      <p:cNvPr id="25677" name="Freeform 29"/>
                      <p:cNvSpPr>
                        <a:spLocks/>
                      </p:cNvSpPr>
                      <p:nvPr/>
                    </p:nvSpPr>
                    <p:spPr bwMode="auto">
                      <a:xfrm>
                        <a:off x="5039" y="1030"/>
                        <a:ext cx="43" cy="11"/>
                      </a:xfrm>
                      <a:custGeom>
                        <a:avLst/>
                        <a:gdLst>
                          <a:gd name="T0" fmla="*/ 0 w 43"/>
                          <a:gd name="T1" fmla="*/ 0 h 11"/>
                          <a:gd name="T2" fmla="*/ 4 w 43"/>
                          <a:gd name="T3" fmla="*/ 1 h 11"/>
                          <a:gd name="T4" fmla="*/ 8 w 43"/>
                          <a:gd name="T5" fmla="*/ 1 h 11"/>
                          <a:gd name="T6" fmla="*/ 11 w 43"/>
                          <a:gd name="T7" fmla="*/ 1 h 11"/>
                          <a:gd name="T8" fmla="*/ 14 w 43"/>
                          <a:gd name="T9" fmla="*/ 2 h 11"/>
                          <a:gd name="T10" fmla="*/ 17 w 43"/>
                          <a:gd name="T11" fmla="*/ 2 h 11"/>
                          <a:gd name="T12" fmla="*/ 19 w 43"/>
                          <a:gd name="T13" fmla="*/ 3 h 11"/>
                          <a:gd name="T14" fmla="*/ 22 w 43"/>
                          <a:gd name="T15" fmla="*/ 3 h 11"/>
                          <a:gd name="T16" fmla="*/ 25 w 43"/>
                          <a:gd name="T17" fmla="*/ 3 h 11"/>
                          <a:gd name="T18" fmla="*/ 30 w 43"/>
                          <a:gd name="T19" fmla="*/ 3 h 11"/>
                          <a:gd name="T20" fmla="*/ 33 w 43"/>
                          <a:gd name="T21" fmla="*/ 3 h 11"/>
                          <a:gd name="T22" fmla="*/ 38 w 43"/>
                          <a:gd name="T23" fmla="*/ 4 h 11"/>
                          <a:gd name="T24" fmla="*/ 42 w 43"/>
                          <a:gd name="T25" fmla="*/ 4 h 11"/>
                          <a:gd name="T26" fmla="*/ 39 w 43"/>
                          <a:gd name="T27" fmla="*/ 6 h 11"/>
                          <a:gd name="T28" fmla="*/ 34 w 43"/>
                          <a:gd name="T29" fmla="*/ 8 h 11"/>
                          <a:gd name="T30" fmla="*/ 30 w 43"/>
                          <a:gd name="T31" fmla="*/ 10 h 11"/>
                          <a:gd name="T32" fmla="*/ 26 w 43"/>
                          <a:gd name="T33" fmla="*/ 10 h 11"/>
                          <a:gd name="T34" fmla="*/ 22 w 43"/>
                          <a:gd name="T35" fmla="*/ 10 h 11"/>
                          <a:gd name="T36" fmla="*/ 18 w 43"/>
                          <a:gd name="T37" fmla="*/ 10 h 11"/>
                          <a:gd name="T38" fmla="*/ 15 w 43"/>
                          <a:gd name="T39" fmla="*/ 9 h 11"/>
                          <a:gd name="T40" fmla="*/ 11 w 43"/>
                          <a:gd name="T41" fmla="*/ 8 h 11"/>
                          <a:gd name="T42" fmla="*/ 8 w 43"/>
                          <a:gd name="T43" fmla="*/ 6 h 11"/>
                          <a:gd name="T44" fmla="*/ 5 w 43"/>
                          <a:gd name="T45" fmla="*/ 4 h 11"/>
                          <a:gd name="T46" fmla="*/ 3 w 43"/>
                          <a:gd name="T47" fmla="*/ 2 h 11"/>
                          <a:gd name="T48" fmla="*/ 0 w 43"/>
                          <a:gd name="T49" fmla="*/ 0 h 1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3"/>
                          <a:gd name="T76" fmla="*/ 0 h 11"/>
                          <a:gd name="T77" fmla="*/ 43 w 43"/>
                          <a:gd name="T78" fmla="*/ 11 h 1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3" h="11">
                            <a:moveTo>
                              <a:pt x="0" y="0"/>
                            </a:moveTo>
                            <a:lnTo>
                              <a:pt x="4" y="1"/>
                            </a:lnTo>
                            <a:lnTo>
                              <a:pt x="8" y="1"/>
                            </a:lnTo>
                            <a:lnTo>
                              <a:pt x="11" y="1"/>
                            </a:lnTo>
                            <a:lnTo>
                              <a:pt x="14" y="2"/>
                            </a:lnTo>
                            <a:lnTo>
                              <a:pt x="17" y="2"/>
                            </a:lnTo>
                            <a:lnTo>
                              <a:pt x="19" y="3"/>
                            </a:lnTo>
                            <a:lnTo>
                              <a:pt x="22" y="3"/>
                            </a:lnTo>
                            <a:lnTo>
                              <a:pt x="25" y="3"/>
                            </a:lnTo>
                            <a:lnTo>
                              <a:pt x="30" y="3"/>
                            </a:lnTo>
                            <a:lnTo>
                              <a:pt x="33" y="3"/>
                            </a:lnTo>
                            <a:lnTo>
                              <a:pt x="38" y="4"/>
                            </a:lnTo>
                            <a:lnTo>
                              <a:pt x="42" y="4"/>
                            </a:lnTo>
                            <a:lnTo>
                              <a:pt x="39" y="6"/>
                            </a:lnTo>
                            <a:lnTo>
                              <a:pt x="34" y="8"/>
                            </a:lnTo>
                            <a:lnTo>
                              <a:pt x="30" y="10"/>
                            </a:lnTo>
                            <a:lnTo>
                              <a:pt x="26" y="10"/>
                            </a:lnTo>
                            <a:lnTo>
                              <a:pt x="22" y="10"/>
                            </a:lnTo>
                            <a:lnTo>
                              <a:pt x="18" y="10"/>
                            </a:lnTo>
                            <a:lnTo>
                              <a:pt x="15" y="9"/>
                            </a:lnTo>
                            <a:lnTo>
                              <a:pt x="11" y="8"/>
                            </a:lnTo>
                            <a:lnTo>
                              <a:pt x="8" y="6"/>
                            </a:lnTo>
                            <a:lnTo>
                              <a:pt x="5" y="4"/>
                            </a:lnTo>
                            <a:lnTo>
                              <a:pt x="3" y="2"/>
                            </a:lnTo>
                            <a:lnTo>
                              <a:pt x="0" y="0"/>
                            </a:lnTo>
                          </a:path>
                        </a:pathLst>
                      </a:custGeom>
                      <a:solidFill>
                        <a:srgbClr val="FF001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s-ES"/>
                      </a:p>
                    </p:txBody>
                  </p:sp>
                </p:grpSp>
                <p:grpSp>
                  <p:nvGrpSpPr>
                    <p:cNvPr id="25665" name="Group 30"/>
                    <p:cNvGrpSpPr>
                      <a:grpSpLocks/>
                    </p:cNvGrpSpPr>
                    <p:nvPr/>
                  </p:nvGrpSpPr>
                  <p:grpSpPr bwMode="auto">
                    <a:xfrm>
                      <a:off x="5013" y="928"/>
                      <a:ext cx="113" cy="43"/>
                      <a:chOff x="5013" y="928"/>
                      <a:chExt cx="113" cy="43"/>
                    </a:xfrm>
                  </p:grpSpPr>
                  <p:grpSp>
                    <p:nvGrpSpPr>
                      <p:cNvPr id="25667" name="Group 31"/>
                      <p:cNvGrpSpPr>
                        <a:grpSpLocks/>
                      </p:cNvGrpSpPr>
                      <p:nvPr/>
                    </p:nvGrpSpPr>
                    <p:grpSpPr bwMode="auto">
                      <a:xfrm>
                        <a:off x="5013" y="928"/>
                        <a:ext cx="44" cy="27"/>
                        <a:chOff x="5013" y="928"/>
                        <a:chExt cx="44" cy="27"/>
                      </a:xfrm>
                    </p:grpSpPr>
                    <p:sp>
                      <p:nvSpPr>
                        <p:cNvPr id="25672" name="Freeform 32"/>
                        <p:cNvSpPr>
                          <a:spLocks/>
                        </p:cNvSpPr>
                        <p:nvPr/>
                      </p:nvSpPr>
                      <p:spPr bwMode="auto">
                        <a:xfrm>
                          <a:off x="5016" y="928"/>
                          <a:ext cx="41" cy="19"/>
                        </a:xfrm>
                        <a:custGeom>
                          <a:avLst/>
                          <a:gdLst>
                            <a:gd name="T0" fmla="*/ 1 w 41"/>
                            <a:gd name="T1" fmla="*/ 4 h 19"/>
                            <a:gd name="T2" fmla="*/ 10 w 41"/>
                            <a:gd name="T3" fmla="*/ 0 h 19"/>
                            <a:gd name="T4" fmla="*/ 15 w 41"/>
                            <a:gd name="T5" fmla="*/ 0 h 19"/>
                            <a:gd name="T6" fmla="*/ 18 w 41"/>
                            <a:gd name="T7" fmla="*/ 0 h 19"/>
                            <a:gd name="T8" fmla="*/ 25 w 41"/>
                            <a:gd name="T9" fmla="*/ 1 h 19"/>
                            <a:gd name="T10" fmla="*/ 30 w 41"/>
                            <a:gd name="T11" fmla="*/ 3 h 19"/>
                            <a:gd name="T12" fmla="*/ 33 w 41"/>
                            <a:gd name="T13" fmla="*/ 6 h 19"/>
                            <a:gd name="T14" fmla="*/ 37 w 41"/>
                            <a:gd name="T15" fmla="*/ 10 h 19"/>
                            <a:gd name="T16" fmla="*/ 39 w 41"/>
                            <a:gd name="T17" fmla="*/ 14 h 19"/>
                            <a:gd name="T18" fmla="*/ 40 w 41"/>
                            <a:gd name="T19" fmla="*/ 18 h 19"/>
                            <a:gd name="T20" fmla="*/ 33 w 41"/>
                            <a:gd name="T21" fmla="*/ 14 h 19"/>
                            <a:gd name="T22" fmla="*/ 29 w 41"/>
                            <a:gd name="T23" fmla="*/ 9 h 19"/>
                            <a:gd name="T24" fmla="*/ 25 w 41"/>
                            <a:gd name="T25" fmla="*/ 6 h 19"/>
                            <a:gd name="T26" fmla="*/ 20 w 41"/>
                            <a:gd name="T27" fmla="*/ 3 h 19"/>
                            <a:gd name="T28" fmla="*/ 14 w 41"/>
                            <a:gd name="T29" fmla="*/ 2 h 19"/>
                            <a:gd name="T30" fmla="*/ 9 w 41"/>
                            <a:gd name="T31" fmla="*/ 3 h 19"/>
                            <a:gd name="T32" fmla="*/ 0 w 41"/>
                            <a:gd name="T33" fmla="*/ 6 h 19"/>
                            <a:gd name="T34" fmla="*/ 1 w 41"/>
                            <a:gd name="T35" fmla="*/ 4 h 1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1"/>
                            <a:gd name="T55" fmla="*/ 0 h 19"/>
                            <a:gd name="T56" fmla="*/ 41 w 41"/>
                            <a:gd name="T57" fmla="*/ 19 h 1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1" h="19">
                              <a:moveTo>
                                <a:pt x="1" y="4"/>
                              </a:moveTo>
                              <a:lnTo>
                                <a:pt x="10" y="0"/>
                              </a:lnTo>
                              <a:lnTo>
                                <a:pt x="15" y="0"/>
                              </a:lnTo>
                              <a:lnTo>
                                <a:pt x="18" y="0"/>
                              </a:lnTo>
                              <a:lnTo>
                                <a:pt x="25" y="1"/>
                              </a:lnTo>
                              <a:lnTo>
                                <a:pt x="30" y="3"/>
                              </a:lnTo>
                              <a:lnTo>
                                <a:pt x="33" y="6"/>
                              </a:lnTo>
                              <a:lnTo>
                                <a:pt x="37" y="10"/>
                              </a:lnTo>
                              <a:lnTo>
                                <a:pt x="39" y="14"/>
                              </a:lnTo>
                              <a:lnTo>
                                <a:pt x="40" y="18"/>
                              </a:lnTo>
                              <a:lnTo>
                                <a:pt x="33" y="14"/>
                              </a:lnTo>
                              <a:lnTo>
                                <a:pt x="29" y="9"/>
                              </a:lnTo>
                              <a:lnTo>
                                <a:pt x="25" y="6"/>
                              </a:lnTo>
                              <a:lnTo>
                                <a:pt x="20" y="3"/>
                              </a:lnTo>
                              <a:lnTo>
                                <a:pt x="14" y="2"/>
                              </a:lnTo>
                              <a:lnTo>
                                <a:pt x="9" y="3"/>
                              </a:lnTo>
                              <a:lnTo>
                                <a:pt x="0" y="6"/>
                              </a:lnTo>
                              <a:lnTo>
                                <a:pt x="1" y="4"/>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s-ES"/>
                        </a:p>
                      </p:txBody>
                    </p:sp>
                    <p:sp>
                      <p:nvSpPr>
                        <p:cNvPr id="25673" name="Freeform 33"/>
                        <p:cNvSpPr>
                          <a:spLocks/>
                        </p:cNvSpPr>
                        <p:nvPr/>
                      </p:nvSpPr>
                      <p:spPr bwMode="auto">
                        <a:xfrm>
                          <a:off x="5013" y="943"/>
                          <a:ext cx="39" cy="12"/>
                        </a:xfrm>
                        <a:custGeom>
                          <a:avLst/>
                          <a:gdLst>
                            <a:gd name="T0" fmla="*/ 0 w 39"/>
                            <a:gd name="T1" fmla="*/ 3 h 12"/>
                            <a:gd name="T2" fmla="*/ 6 w 39"/>
                            <a:gd name="T3" fmla="*/ 3 h 12"/>
                            <a:gd name="T4" fmla="*/ 9 w 39"/>
                            <a:gd name="T5" fmla="*/ 2 h 12"/>
                            <a:gd name="T6" fmla="*/ 12 w 39"/>
                            <a:gd name="T7" fmla="*/ 1 h 12"/>
                            <a:gd name="T8" fmla="*/ 17 w 39"/>
                            <a:gd name="T9" fmla="*/ 0 h 12"/>
                            <a:gd name="T10" fmla="*/ 22 w 39"/>
                            <a:gd name="T11" fmla="*/ 0 h 12"/>
                            <a:gd name="T12" fmla="*/ 26 w 39"/>
                            <a:gd name="T13" fmla="*/ 1 h 12"/>
                            <a:gd name="T14" fmla="*/ 29 w 39"/>
                            <a:gd name="T15" fmla="*/ 2 h 12"/>
                            <a:gd name="T16" fmla="*/ 33 w 39"/>
                            <a:gd name="T17" fmla="*/ 4 h 12"/>
                            <a:gd name="T18" fmla="*/ 35 w 39"/>
                            <a:gd name="T19" fmla="*/ 7 h 12"/>
                            <a:gd name="T20" fmla="*/ 38 w 39"/>
                            <a:gd name="T21" fmla="*/ 10 h 12"/>
                            <a:gd name="T22" fmla="*/ 37 w 39"/>
                            <a:gd name="T23" fmla="*/ 11 h 12"/>
                            <a:gd name="T24" fmla="*/ 34 w 39"/>
                            <a:gd name="T25" fmla="*/ 11 h 12"/>
                            <a:gd name="T26" fmla="*/ 30 w 39"/>
                            <a:gd name="T27" fmla="*/ 7 h 12"/>
                            <a:gd name="T28" fmla="*/ 28 w 39"/>
                            <a:gd name="T29" fmla="*/ 6 h 12"/>
                            <a:gd name="T30" fmla="*/ 26 w 39"/>
                            <a:gd name="T31" fmla="*/ 8 h 12"/>
                            <a:gd name="T32" fmla="*/ 23 w 39"/>
                            <a:gd name="T33" fmla="*/ 9 h 12"/>
                            <a:gd name="T34" fmla="*/ 20 w 39"/>
                            <a:gd name="T35" fmla="*/ 9 h 12"/>
                            <a:gd name="T36" fmla="*/ 17 w 39"/>
                            <a:gd name="T37" fmla="*/ 8 h 12"/>
                            <a:gd name="T38" fmla="*/ 16 w 39"/>
                            <a:gd name="T39" fmla="*/ 7 h 12"/>
                            <a:gd name="T40" fmla="*/ 15 w 39"/>
                            <a:gd name="T41" fmla="*/ 5 h 12"/>
                            <a:gd name="T42" fmla="*/ 11 w 39"/>
                            <a:gd name="T43" fmla="*/ 6 h 12"/>
                            <a:gd name="T44" fmla="*/ 6 w 39"/>
                            <a:gd name="T45" fmla="*/ 6 h 12"/>
                            <a:gd name="T46" fmla="*/ 3 w 39"/>
                            <a:gd name="T47" fmla="*/ 6 h 12"/>
                            <a:gd name="T48" fmla="*/ 0 w 39"/>
                            <a:gd name="T49" fmla="*/ 3 h 1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9"/>
                            <a:gd name="T76" fmla="*/ 0 h 12"/>
                            <a:gd name="T77" fmla="*/ 39 w 39"/>
                            <a:gd name="T78" fmla="*/ 12 h 1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9" h="12">
                              <a:moveTo>
                                <a:pt x="0" y="3"/>
                              </a:moveTo>
                              <a:lnTo>
                                <a:pt x="6" y="3"/>
                              </a:lnTo>
                              <a:lnTo>
                                <a:pt x="9" y="2"/>
                              </a:lnTo>
                              <a:lnTo>
                                <a:pt x="12" y="1"/>
                              </a:lnTo>
                              <a:lnTo>
                                <a:pt x="17" y="0"/>
                              </a:lnTo>
                              <a:lnTo>
                                <a:pt x="22" y="0"/>
                              </a:lnTo>
                              <a:lnTo>
                                <a:pt x="26" y="1"/>
                              </a:lnTo>
                              <a:lnTo>
                                <a:pt x="29" y="2"/>
                              </a:lnTo>
                              <a:lnTo>
                                <a:pt x="33" y="4"/>
                              </a:lnTo>
                              <a:lnTo>
                                <a:pt x="35" y="7"/>
                              </a:lnTo>
                              <a:lnTo>
                                <a:pt x="38" y="10"/>
                              </a:lnTo>
                              <a:lnTo>
                                <a:pt x="37" y="11"/>
                              </a:lnTo>
                              <a:lnTo>
                                <a:pt x="34" y="11"/>
                              </a:lnTo>
                              <a:lnTo>
                                <a:pt x="30" y="7"/>
                              </a:lnTo>
                              <a:lnTo>
                                <a:pt x="28" y="6"/>
                              </a:lnTo>
                              <a:lnTo>
                                <a:pt x="26" y="8"/>
                              </a:lnTo>
                              <a:lnTo>
                                <a:pt x="23" y="9"/>
                              </a:lnTo>
                              <a:lnTo>
                                <a:pt x="20" y="9"/>
                              </a:lnTo>
                              <a:lnTo>
                                <a:pt x="17" y="8"/>
                              </a:lnTo>
                              <a:lnTo>
                                <a:pt x="16" y="7"/>
                              </a:lnTo>
                              <a:lnTo>
                                <a:pt x="15" y="5"/>
                              </a:lnTo>
                              <a:lnTo>
                                <a:pt x="11" y="6"/>
                              </a:lnTo>
                              <a:lnTo>
                                <a:pt x="6" y="6"/>
                              </a:lnTo>
                              <a:lnTo>
                                <a:pt x="3" y="6"/>
                              </a:lnTo>
                              <a:lnTo>
                                <a:pt x="0" y="3"/>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s-ES"/>
                        </a:p>
                      </p:txBody>
                    </p:sp>
                    <p:sp>
                      <p:nvSpPr>
                        <p:cNvPr id="25674" name="Freeform 34"/>
                        <p:cNvSpPr>
                          <a:spLocks/>
                        </p:cNvSpPr>
                        <p:nvPr/>
                      </p:nvSpPr>
                      <p:spPr bwMode="auto">
                        <a:xfrm>
                          <a:off x="5021" y="953"/>
                          <a:ext cx="19" cy="2"/>
                        </a:xfrm>
                        <a:custGeom>
                          <a:avLst/>
                          <a:gdLst>
                            <a:gd name="T0" fmla="*/ 0 w 19"/>
                            <a:gd name="T1" fmla="*/ 0 h 2"/>
                            <a:gd name="T2" fmla="*/ 3 w 19"/>
                            <a:gd name="T3" fmla="*/ 0 h 2"/>
                            <a:gd name="T4" fmla="*/ 5 w 19"/>
                            <a:gd name="T5" fmla="*/ 0 h 2"/>
                            <a:gd name="T6" fmla="*/ 8 w 19"/>
                            <a:gd name="T7" fmla="*/ 1 h 2"/>
                            <a:gd name="T8" fmla="*/ 11 w 19"/>
                            <a:gd name="T9" fmla="*/ 1 h 2"/>
                            <a:gd name="T10" fmla="*/ 14 w 19"/>
                            <a:gd name="T11" fmla="*/ 1 h 2"/>
                            <a:gd name="T12" fmla="*/ 18 w 19"/>
                            <a:gd name="T13" fmla="*/ 1 h 2"/>
                            <a:gd name="T14" fmla="*/ 14 w 19"/>
                            <a:gd name="T15" fmla="*/ 1 h 2"/>
                            <a:gd name="T16" fmla="*/ 12 w 19"/>
                            <a:gd name="T17" fmla="*/ 1 h 2"/>
                            <a:gd name="T18" fmla="*/ 9 w 19"/>
                            <a:gd name="T19" fmla="*/ 1 h 2"/>
                            <a:gd name="T20" fmla="*/ 4 w 19"/>
                            <a:gd name="T21" fmla="*/ 1 h 2"/>
                            <a:gd name="T22" fmla="*/ 0 w 19"/>
                            <a:gd name="T23" fmla="*/ 0 h 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9"/>
                            <a:gd name="T37" fmla="*/ 0 h 2"/>
                            <a:gd name="T38" fmla="*/ 19 w 19"/>
                            <a:gd name="T39" fmla="*/ 2 h 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9" h="2">
                              <a:moveTo>
                                <a:pt x="0" y="0"/>
                              </a:moveTo>
                              <a:lnTo>
                                <a:pt x="3" y="0"/>
                              </a:lnTo>
                              <a:lnTo>
                                <a:pt x="5" y="0"/>
                              </a:lnTo>
                              <a:lnTo>
                                <a:pt x="8" y="1"/>
                              </a:lnTo>
                              <a:lnTo>
                                <a:pt x="11" y="1"/>
                              </a:lnTo>
                              <a:lnTo>
                                <a:pt x="14" y="1"/>
                              </a:lnTo>
                              <a:lnTo>
                                <a:pt x="18" y="1"/>
                              </a:lnTo>
                              <a:lnTo>
                                <a:pt x="14" y="1"/>
                              </a:lnTo>
                              <a:lnTo>
                                <a:pt x="12" y="1"/>
                              </a:lnTo>
                              <a:lnTo>
                                <a:pt x="9" y="1"/>
                              </a:lnTo>
                              <a:lnTo>
                                <a:pt x="4" y="1"/>
                              </a:lnTo>
                              <a:lnTo>
                                <a:pt x="0" y="0"/>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s-ES"/>
                        </a:p>
                      </p:txBody>
                    </p:sp>
                  </p:grpSp>
                  <p:grpSp>
                    <p:nvGrpSpPr>
                      <p:cNvPr id="25668" name="Group 35"/>
                      <p:cNvGrpSpPr>
                        <a:grpSpLocks/>
                      </p:cNvGrpSpPr>
                      <p:nvPr/>
                    </p:nvGrpSpPr>
                    <p:grpSpPr bwMode="auto">
                      <a:xfrm>
                        <a:off x="5083" y="943"/>
                        <a:ext cx="43" cy="28"/>
                        <a:chOff x="5083" y="943"/>
                        <a:chExt cx="43" cy="28"/>
                      </a:xfrm>
                    </p:grpSpPr>
                    <p:sp>
                      <p:nvSpPr>
                        <p:cNvPr id="25669" name="Freeform 36"/>
                        <p:cNvSpPr>
                          <a:spLocks/>
                        </p:cNvSpPr>
                        <p:nvPr/>
                      </p:nvSpPr>
                      <p:spPr bwMode="auto">
                        <a:xfrm>
                          <a:off x="5083" y="943"/>
                          <a:ext cx="43" cy="18"/>
                        </a:xfrm>
                        <a:custGeom>
                          <a:avLst/>
                          <a:gdLst>
                            <a:gd name="T0" fmla="*/ 0 w 43"/>
                            <a:gd name="T1" fmla="*/ 17 h 18"/>
                            <a:gd name="T2" fmla="*/ 0 w 43"/>
                            <a:gd name="T3" fmla="*/ 15 h 18"/>
                            <a:gd name="T4" fmla="*/ 2 w 43"/>
                            <a:gd name="T5" fmla="*/ 10 h 18"/>
                            <a:gd name="T6" fmla="*/ 6 w 43"/>
                            <a:gd name="T7" fmla="*/ 6 h 18"/>
                            <a:gd name="T8" fmla="*/ 10 w 43"/>
                            <a:gd name="T9" fmla="*/ 3 h 18"/>
                            <a:gd name="T10" fmla="*/ 15 w 43"/>
                            <a:gd name="T11" fmla="*/ 1 h 18"/>
                            <a:gd name="T12" fmla="*/ 23 w 43"/>
                            <a:gd name="T13" fmla="*/ 0 h 18"/>
                            <a:gd name="T14" fmla="*/ 30 w 43"/>
                            <a:gd name="T15" fmla="*/ 0 h 18"/>
                            <a:gd name="T16" fmla="*/ 36 w 43"/>
                            <a:gd name="T17" fmla="*/ 0 h 18"/>
                            <a:gd name="T18" fmla="*/ 41 w 43"/>
                            <a:gd name="T19" fmla="*/ 2 h 18"/>
                            <a:gd name="T20" fmla="*/ 42 w 43"/>
                            <a:gd name="T21" fmla="*/ 5 h 18"/>
                            <a:gd name="T22" fmla="*/ 39 w 43"/>
                            <a:gd name="T23" fmla="*/ 3 h 18"/>
                            <a:gd name="T24" fmla="*/ 34 w 43"/>
                            <a:gd name="T25" fmla="*/ 2 h 18"/>
                            <a:gd name="T26" fmla="*/ 27 w 43"/>
                            <a:gd name="T27" fmla="*/ 2 h 18"/>
                            <a:gd name="T28" fmla="*/ 21 w 43"/>
                            <a:gd name="T29" fmla="*/ 3 h 18"/>
                            <a:gd name="T30" fmla="*/ 16 w 43"/>
                            <a:gd name="T31" fmla="*/ 5 h 18"/>
                            <a:gd name="T32" fmla="*/ 12 w 43"/>
                            <a:gd name="T33" fmla="*/ 7 h 18"/>
                            <a:gd name="T34" fmla="*/ 9 w 43"/>
                            <a:gd name="T35" fmla="*/ 9 h 18"/>
                            <a:gd name="T36" fmla="*/ 6 w 43"/>
                            <a:gd name="T37" fmla="*/ 11 h 18"/>
                            <a:gd name="T38" fmla="*/ 4 w 43"/>
                            <a:gd name="T39" fmla="*/ 15 h 18"/>
                            <a:gd name="T40" fmla="*/ 0 w 43"/>
                            <a:gd name="T41" fmla="*/ 17 h 1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3"/>
                            <a:gd name="T64" fmla="*/ 0 h 18"/>
                            <a:gd name="T65" fmla="*/ 43 w 43"/>
                            <a:gd name="T66" fmla="*/ 18 h 1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3" h="18">
                              <a:moveTo>
                                <a:pt x="0" y="17"/>
                              </a:moveTo>
                              <a:lnTo>
                                <a:pt x="0" y="15"/>
                              </a:lnTo>
                              <a:lnTo>
                                <a:pt x="2" y="10"/>
                              </a:lnTo>
                              <a:lnTo>
                                <a:pt x="6" y="6"/>
                              </a:lnTo>
                              <a:lnTo>
                                <a:pt x="10" y="3"/>
                              </a:lnTo>
                              <a:lnTo>
                                <a:pt x="15" y="1"/>
                              </a:lnTo>
                              <a:lnTo>
                                <a:pt x="23" y="0"/>
                              </a:lnTo>
                              <a:lnTo>
                                <a:pt x="30" y="0"/>
                              </a:lnTo>
                              <a:lnTo>
                                <a:pt x="36" y="0"/>
                              </a:lnTo>
                              <a:lnTo>
                                <a:pt x="41" y="2"/>
                              </a:lnTo>
                              <a:lnTo>
                                <a:pt x="42" y="5"/>
                              </a:lnTo>
                              <a:lnTo>
                                <a:pt x="39" y="3"/>
                              </a:lnTo>
                              <a:lnTo>
                                <a:pt x="34" y="2"/>
                              </a:lnTo>
                              <a:lnTo>
                                <a:pt x="27" y="2"/>
                              </a:lnTo>
                              <a:lnTo>
                                <a:pt x="21" y="3"/>
                              </a:lnTo>
                              <a:lnTo>
                                <a:pt x="16" y="5"/>
                              </a:lnTo>
                              <a:lnTo>
                                <a:pt x="12" y="7"/>
                              </a:lnTo>
                              <a:lnTo>
                                <a:pt x="9" y="9"/>
                              </a:lnTo>
                              <a:lnTo>
                                <a:pt x="6" y="11"/>
                              </a:lnTo>
                              <a:lnTo>
                                <a:pt x="4" y="15"/>
                              </a:lnTo>
                              <a:lnTo>
                                <a:pt x="0" y="17"/>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s-ES"/>
                        </a:p>
                      </p:txBody>
                    </p:sp>
                    <p:sp>
                      <p:nvSpPr>
                        <p:cNvPr id="25670" name="Freeform 37"/>
                        <p:cNvSpPr>
                          <a:spLocks/>
                        </p:cNvSpPr>
                        <p:nvPr/>
                      </p:nvSpPr>
                      <p:spPr bwMode="auto">
                        <a:xfrm>
                          <a:off x="5092" y="954"/>
                          <a:ext cx="34" cy="17"/>
                        </a:xfrm>
                        <a:custGeom>
                          <a:avLst/>
                          <a:gdLst>
                            <a:gd name="T0" fmla="*/ 0 w 34"/>
                            <a:gd name="T1" fmla="*/ 8 h 17"/>
                            <a:gd name="T2" fmla="*/ 0 w 34"/>
                            <a:gd name="T3" fmla="*/ 4 h 17"/>
                            <a:gd name="T4" fmla="*/ 5 w 34"/>
                            <a:gd name="T5" fmla="*/ 2 h 17"/>
                            <a:gd name="T6" fmla="*/ 9 w 34"/>
                            <a:gd name="T7" fmla="*/ 1 h 17"/>
                            <a:gd name="T8" fmla="*/ 15 w 34"/>
                            <a:gd name="T9" fmla="*/ 0 h 17"/>
                            <a:gd name="T10" fmla="*/ 20 w 34"/>
                            <a:gd name="T11" fmla="*/ 1 h 17"/>
                            <a:gd name="T12" fmla="*/ 24 w 34"/>
                            <a:gd name="T13" fmla="*/ 2 h 17"/>
                            <a:gd name="T14" fmla="*/ 29 w 34"/>
                            <a:gd name="T15" fmla="*/ 2 h 17"/>
                            <a:gd name="T16" fmla="*/ 26 w 34"/>
                            <a:gd name="T17" fmla="*/ 3 h 17"/>
                            <a:gd name="T18" fmla="*/ 30 w 34"/>
                            <a:gd name="T19" fmla="*/ 6 h 17"/>
                            <a:gd name="T20" fmla="*/ 30 w 34"/>
                            <a:gd name="T21" fmla="*/ 10 h 17"/>
                            <a:gd name="T22" fmla="*/ 32 w 34"/>
                            <a:gd name="T23" fmla="*/ 13 h 17"/>
                            <a:gd name="T24" fmla="*/ 33 w 34"/>
                            <a:gd name="T25" fmla="*/ 13 h 17"/>
                            <a:gd name="T26" fmla="*/ 32 w 34"/>
                            <a:gd name="T27" fmla="*/ 16 h 17"/>
                            <a:gd name="T28" fmla="*/ 27 w 34"/>
                            <a:gd name="T29" fmla="*/ 14 h 17"/>
                            <a:gd name="T30" fmla="*/ 26 w 34"/>
                            <a:gd name="T31" fmla="*/ 11 h 17"/>
                            <a:gd name="T32" fmla="*/ 25 w 34"/>
                            <a:gd name="T33" fmla="*/ 9 h 17"/>
                            <a:gd name="T34" fmla="*/ 22 w 34"/>
                            <a:gd name="T35" fmla="*/ 9 h 17"/>
                            <a:gd name="T36" fmla="*/ 20 w 34"/>
                            <a:gd name="T37" fmla="*/ 10 h 17"/>
                            <a:gd name="T38" fmla="*/ 17 w 34"/>
                            <a:gd name="T39" fmla="*/ 11 h 17"/>
                            <a:gd name="T40" fmla="*/ 13 w 34"/>
                            <a:gd name="T41" fmla="*/ 11 h 17"/>
                            <a:gd name="T42" fmla="*/ 10 w 34"/>
                            <a:gd name="T43" fmla="*/ 9 h 17"/>
                            <a:gd name="T44" fmla="*/ 8 w 34"/>
                            <a:gd name="T45" fmla="*/ 7 h 17"/>
                            <a:gd name="T46" fmla="*/ 8 w 34"/>
                            <a:gd name="T47" fmla="*/ 5 h 17"/>
                            <a:gd name="T48" fmla="*/ 3 w 34"/>
                            <a:gd name="T49" fmla="*/ 6 h 17"/>
                            <a:gd name="T50" fmla="*/ 0 w 34"/>
                            <a:gd name="T51" fmla="*/ 8 h 1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4"/>
                            <a:gd name="T79" fmla="*/ 0 h 17"/>
                            <a:gd name="T80" fmla="*/ 34 w 34"/>
                            <a:gd name="T81" fmla="*/ 17 h 1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4" h="17">
                              <a:moveTo>
                                <a:pt x="0" y="8"/>
                              </a:moveTo>
                              <a:lnTo>
                                <a:pt x="0" y="4"/>
                              </a:lnTo>
                              <a:lnTo>
                                <a:pt x="5" y="2"/>
                              </a:lnTo>
                              <a:lnTo>
                                <a:pt x="9" y="1"/>
                              </a:lnTo>
                              <a:lnTo>
                                <a:pt x="15" y="0"/>
                              </a:lnTo>
                              <a:lnTo>
                                <a:pt x="20" y="1"/>
                              </a:lnTo>
                              <a:lnTo>
                                <a:pt x="24" y="2"/>
                              </a:lnTo>
                              <a:lnTo>
                                <a:pt x="29" y="2"/>
                              </a:lnTo>
                              <a:lnTo>
                                <a:pt x="26" y="3"/>
                              </a:lnTo>
                              <a:lnTo>
                                <a:pt x="30" y="6"/>
                              </a:lnTo>
                              <a:lnTo>
                                <a:pt x="30" y="10"/>
                              </a:lnTo>
                              <a:lnTo>
                                <a:pt x="32" y="13"/>
                              </a:lnTo>
                              <a:lnTo>
                                <a:pt x="33" y="13"/>
                              </a:lnTo>
                              <a:lnTo>
                                <a:pt x="32" y="16"/>
                              </a:lnTo>
                              <a:lnTo>
                                <a:pt x="27" y="14"/>
                              </a:lnTo>
                              <a:lnTo>
                                <a:pt x="26" y="11"/>
                              </a:lnTo>
                              <a:lnTo>
                                <a:pt x="25" y="9"/>
                              </a:lnTo>
                              <a:lnTo>
                                <a:pt x="22" y="9"/>
                              </a:lnTo>
                              <a:lnTo>
                                <a:pt x="20" y="10"/>
                              </a:lnTo>
                              <a:lnTo>
                                <a:pt x="17" y="11"/>
                              </a:lnTo>
                              <a:lnTo>
                                <a:pt x="13" y="11"/>
                              </a:lnTo>
                              <a:lnTo>
                                <a:pt x="10" y="9"/>
                              </a:lnTo>
                              <a:lnTo>
                                <a:pt x="8" y="7"/>
                              </a:lnTo>
                              <a:lnTo>
                                <a:pt x="8" y="5"/>
                              </a:lnTo>
                              <a:lnTo>
                                <a:pt x="3" y="6"/>
                              </a:lnTo>
                              <a:lnTo>
                                <a:pt x="0" y="8"/>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s-ES"/>
                        </a:p>
                      </p:txBody>
                    </p:sp>
                    <p:sp>
                      <p:nvSpPr>
                        <p:cNvPr id="25671" name="Freeform 38"/>
                        <p:cNvSpPr>
                          <a:spLocks/>
                        </p:cNvSpPr>
                        <p:nvPr/>
                      </p:nvSpPr>
                      <p:spPr bwMode="auto">
                        <a:xfrm>
                          <a:off x="5089" y="964"/>
                          <a:ext cx="1" cy="3"/>
                        </a:xfrm>
                        <a:custGeom>
                          <a:avLst/>
                          <a:gdLst>
                            <a:gd name="T0" fmla="*/ 0 w 1"/>
                            <a:gd name="T1" fmla="*/ 0 h 3"/>
                            <a:gd name="T2" fmla="*/ 0 w 1"/>
                            <a:gd name="T3" fmla="*/ 1 h 3"/>
                            <a:gd name="T4" fmla="*/ 0 w 1"/>
                            <a:gd name="T5" fmla="*/ 2 h 3"/>
                            <a:gd name="T6" fmla="*/ 0 w 1"/>
                            <a:gd name="T7" fmla="*/ 2 h 3"/>
                            <a:gd name="T8" fmla="*/ 0 w 1"/>
                            <a:gd name="T9" fmla="*/ 0 h 3"/>
                            <a:gd name="T10" fmla="*/ 0 w 1"/>
                            <a:gd name="T11" fmla="*/ 0 h 3"/>
                            <a:gd name="T12" fmla="*/ 0 60000 65536"/>
                            <a:gd name="T13" fmla="*/ 0 60000 65536"/>
                            <a:gd name="T14" fmla="*/ 0 60000 65536"/>
                            <a:gd name="T15" fmla="*/ 0 60000 65536"/>
                            <a:gd name="T16" fmla="*/ 0 60000 65536"/>
                            <a:gd name="T17" fmla="*/ 0 60000 65536"/>
                            <a:gd name="T18" fmla="*/ 0 w 1"/>
                            <a:gd name="T19" fmla="*/ 0 h 3"/>
                            <a:gd name="T20" fmla="*/ 1 w 1"/>
                            <a:gd name="T21" fmla="*/ 3 h 3"/>
                          </a:gdLst>
                          <a:ahLst/>
                          <a:cxnLst>
                            <a:cxn ang="T12">
                              <a:pos x="T0" y="T1"/>
                            </a:cxn>
                            <a:cxn ang="T13">
                              <a:pos x="T2" y="T3"/>
                            </a:cxn>
                            <a:cxn ang="T14">
                              <a:pos x="T4" y="T5"/>
                            </a:cxn>
                            <a:cxn ang="T15">
                              <a:pos x="T6" y="T7"/>
                            </a:cxn>
                            <a:cxn ang="T16">
                              <a:pos x="T8" y="T9"/>
                            </a:cxn>
                            <a:cxn ang="T17">
                              <a:pos x="T10" y="T11"/>
                            </a:cxn>
                          </a:cxnLst>
                          <a:rect l="T18" t="T19" r="T20" b="T21"/>
                          <a:pathLst>
                            <a:path w="1" h="3">
                              <a:moveTo>
                                <a:pt x="0" y="0"/>
                              </a:moveTo>
                              <a:lnTo>
                                <a:pt x="0" y="1"/>
                              </a:lnTo>
                              <a:lnTo>
                                <a:pt x="0" y="2"/>
                              </a:lnTo>
                              <a:lnTo>
                                <a:pt x="0" y="0"/>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s-ES"/>
                        </a:p>
                      </p:txBody>
                    </p:sp>
                  </p:grpSp>
                </p:grpSp>
                <p:sp>
                  <p:nvSpPr>
                    <p:cNvPr id="25666" name="Freeform 39"/>
                    <p:cNvSpPr>
                      <a:spLocks/>
                    </p:cNvSpPr>
                    <p:nvPr/>
                  </p:nvSpPr>
                  <p:spPr bwMode="auto">
                    <a:xfrm>
                      <a:off x="5051" y="986"/>
                      <a:ext cx="35" cy="18"/>
                    </a:xfrm>
                    <a:custGeom>
                      <a:avLst/>
                      <a:gdLst>
                        <a:gd name="T0" fmla="*/ 9 w 35"/>
                        <a:gd name="T1" fmla="*/ 0 h 18"/>
                        <a:gd name="T2" fmla="*/ 6 w 35"/>
                        <a:gd name="T3" fmla="*/ 2 h 18"/>
                        <a:gd name="T4" fmla="*/ 3 w 35"/>
                        <a:gd name="T5" fmla="*/ 3 h 18"/>
                        <a:gd name="T6" fmla="*/ 0 w 35"/>
                        <a:gd name="T7" fmla="*/ 5 h 18"/>
                        <a:gd name="T8" fmla="*/ 0 w 35"/>
                        <a:gd name="T9" fmla="*/ 8 h 18"/>
                        <a:gd name="T10" fmla="*/ 1 w 35"/>
                        <a:gd name="T11" fmla="*/ 11 h 18"/>
                        <a:gd name="T12" fmla="*/ 6 w 35"/>
                        <a:gd name="T13" fmla="*/ 11 h 18"/>
                        <a:gd name="T14" fmla="*/ 10 w 35"/>
                        <a:gd name="T15" fmla="*/ 13 h 18"/>
                        <a:gd name="T16" fmla="*/ 13 w 35"/>
                        <a:gd name="T17" fmla="*/ 15 h 18"/>
                        <a:gd name="T18" fmla="*/ 17 w 35"/>
                        <a:gd name="T19" fmla="*/ 17 h 18"/>
                        <a:gd name="T20" fmla="*/ 22 w 35"/>
                        <a:gd name="T21" fmla="*/ 16 h 18"/>
                        <a:gd name="T22" fmla="*/ 25 w 35"/>
                        <a:gd name="T23" fmla="*/ 15 h 18"/>
                        <a:gd name="T24" fmla="*/ 30 w 35"/>
                        <a:gd name="T25" fmla="*/ 13 h 18"/>
                        <a:gd name="T26" fmla="*/ 34 w 35"/>
                        <a:gd name="T27" fmla="*/ 13 h 1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5"/>
                        <a:gd name="T43" fmla="*/ 0 h 18"/>
                        <a:gd name="T44" fmla="*/ 35 w 35"/>
                        <a:gd name="T45" fmla="*/ 18 h 1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5" h="18">
                          <a:moveTo>
                            <a:pt x="9" y="0"/>
                          </a:moveTo>
                          <a:lnTo>
                            <a:pt x="6" y="2"/>
                          </a:lnTo>
                          <a:lnTo>
                            <a:pt x="3" y="3"/>
                          </a:lnTo>
                          <a:lnTo>
                            <a:pt x="0" y="5"/>
                          </a:lnTo>
                          <a:lnTo>
                            <a:pt x="0" y="8"/>
                          </a:lnTo>
                          <a:lnTo>
                            <a:pt x="1" y="11"/>
                          </a:lnTo>
                          <a:lnTo>
                            <a:pt x="6" y="11"/>
                          </a:lnTo>
                          <a:lnTo>
                            <a:pt x="10" y="13"/>
                          </a:lnTo>
                          <a:lnTo>
                            <a:pt x="13" y="15"/>
                          </a:lnTo>
                          <a:lnTo>
                            <a:pt x="17" y="17"/>
                          </a:lnTo>
                          <a:lnTo>
                            <a:pt x="22" y="16"/>
                          </a:lnTo>
                          <a:lnTo>
                            <a:pt x="25" y="15"/>
                          </a:lnTo>
                          <a:lnTo>
                            <a:pt x="30" y="13"/>
                          </a:lnTo>
                          <a:lnTo>
                            <a:pt x="34" y="13"/>
                          </a:lnTo>
                        </a:path>
                      </a:pathLst>
                    </a:custGeom>
                    <a:noFill/>
                    <a:ln w="12700" cap="rnd">
                      <a:solidFill>
                        <a:srgbClr val="FF7F3F"/>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grpSp>
              <p:grpSp>
                <p:nvGrpSpPr>
                  <p:cNvPr id="25656" name="Group 40"/>
                  <p:cNvGrpSpPr>
                    <a:grpSpLocks/>
                  </p:cNvGrpSpPr>
                  <p:nvPr/>
                </p:nvGrpSpPr>
                <p:grpSpPr bwMode="auto">
                  <a:xfrm>
                    <a:off x="4951" y="816"/>
                    <a:ext cx="253" cy="220"/>
                    <a:chOff x="4951" y="816"/>
                    <a:chExt cx="253" cy="220"/>
                  </a:xfrm>
                </p:grpSpPr>
                <p:sp>
                  <p:nvSpPr>
                    <p:cNvPr id="25658" name="Freeform 41"/>
                    <p:cNvSpPr>
                      <a:spLocks/>
                    </p:cNvSpPr>
                    <p:nvPr/>
                  </p:nvSpPr>
                  <p:spPr bwMode="auto">
                    <a:xfrm>
                      <a:off x="4951" y="816"/>
                      <a:ext cx="253" cy="220"/>
                    </a:xfrm>
                    <a:custGeom>
                      <a:avLst/>
                      <a:gdLst>
                        <a:gd name="T0" fmla="*/ 38 w 253"/>
                        <a:gd name="T1" fmla="*/ 201 h 220"/>
                        <a:gd name="T2" fmla="*/ 31 w 253"/>
                        <a:gd name="T3" fmla="*/ 192 h 220"/>
                        <a:gd name="T4" fmla="*/ 23 w 253"/>
                        <a:gd name="T5" fmla="*/ 179 h 220"/>
                        <a:gd name="T6" fmla="*/ 18 w 253"/>
                        <a:gd name="T7" fmla="*/ 166 h 220"/>
                        <a:gd name="T8" fmla="*/ 13 w 253"/>
                        <a:gd name="T9" fmla="*/ 155 h 220"/>
                        <a:gd name="T10" fmla="*/ 9 w 253"/>
                        <a:gd name="T11" fmla="*/ 119 h 220"/>
                        <a:gd name="T12" fmla="*/ 0 w 253"/>
                        <a:gd name="T13" fmla="*/ 102 h 220"/>
                        <a:gd name="T14" fmla="*/ 1 w 253"/>
                        <a:gd name="T15" fmla="*/ 82 h 220"/>
                        <a:gd name="T16" fmla="*/ 22 w 253"/>
                        <a:gd name="T17" fmla="*/ 64 h 220"/>
                        <a:gd name="T18" fmla="*/ 33 w 253"/>
                        <a:gd name="T19" fmla="*/ 38 h 220"/>
                        <a:gd name="T20" fmla="*/ 45 w 253"/>
                        <a:gd name="T21" fmla="*/ 23 h 220"/>
                        <a:gd name="T22" fmla="*/ 66 w 253"/>
                        <a:gd name="T23" fmla="*/ 17 h 220"/>
                        <a:gd name="T24" fmla="*/ 97 w 253"/>
                        <a:gd name="T25" fmla="*/ 2 h 220"/>
                        <a:gd name="T26" fmla="*/ 117 w 253"/>
                        <a:gd name="T27" fmla="*/ 1 h 220"/>
                        <a:gd name="T28" fmla="*/ 136 w 253"/>
                        <a:gd name="T29" fmla="*/ 2 h 220"/>
                        <a:gd name="T30" fmla="*/ 164 w 253"/>
                        <a:gd name="T31" fmla="*/ 9 h 220"/>
                        <a:gd name="T32" fmla="*/ 190 w 253"/>
                        <a:gd name="T33" fmla="*/ 18 h 220"/>
                        <a:gd name="T34" fmla="*/ 208 w 253"/>
                        <a:gd name="T35" fmla="*/ 36 h 220"/>
                        <a:gd name="T36" fmla="*/ 216 w 253"/>
                        <a:gd name="T37" fmla="*/ 53 h 220"/>
                        <a:gd name="T38" fmla="*/ 227 w 253"/>
                        <a:gd name="T39" fmla="*/ 68 h 220"/>
                        <a:gd name="T40" fmla="*/ 243 w 253"/>
                        <a:gd name="T41" fmla="*/ 93 h 220"/>
                        <a:gd name="T42" fmla="*/ 252 w 253"/>
                        <a:gd name="T43" fmla="*/ 115 h 220"/>
                        <a:gd name="T44" fmla="*/ 246 w 253"/>
                        <a:gd name="T45" fmla="*/ 134 h 220"/>
                        <a:gd name="T46" fmla="*/ 242 w 253"/>
                        <a:gd name="T47" fmla="*/ 153 h 220"/>
                        <a:gd name="T48" fmla="*/ 226 w 253"/>
                        <a:gd name="T49" fmla="*/ 168 h 220"/>
                        <a:gd name="T50" fmla="*/ 200 w 253"/>
                        <a:gd name="T51" fmla="*/ 192 h 220"/>
                        <a:gd name="T52" fmla="*/ 190 w 253"/>
                        <a:gd name="T53" fmla="*/ 207 h 220"/>
                        <a:gd name="T54" fmla="*/ 165 w 253"/>
                        <a:gd name="T55" fmla="*/ 219 h 220"/>
                        <a:gd name="T56" fmla="*/ 184 w 253"/>
                        <a:gd name="T57" fmla="*/ 177 h 220"/>
                        <a:gd name="T58" fmla="*/ 194 w 253"/>
                        <a:gd name="T59" fmla="*/ 141 h 220"/>
                        <a:gd name="T60" fmla="*/ 191 w 253"/>
                        <a:gd name="T61" fmla="*/ 122 h 220"/>
                        <a:gd name="T62" fmla="*/ 190 w 253"/>
                        <a:gd name="T63" fmla="*/ 97 h 220"/>
                        <a:gd name="T64" fmla="*/ 165 w 253"/>
                        <a:gd name="T65" fmla="*/ 101 h 220"/>
                        <a:gd name="T66" fmla="*/ 140 w 253"/>
                        <a:gd name="T67" fmla="*/ 108 h 220"/>
                        <a:gd name="T68" fmla="*/ 104 w 253"/>
                        <a:gd name="T69" fmla="*/ 107 h 220"/>
                        <a:gd name="T70" fmla="*/ 87 w 253"/>
                        <a:gd name="T71" fmla="*/ 101 h 220"/>
                        <a:gd name="T72" fmla="*/ 68 w 253"/>
                        <a:gd name="T73" fmla="*/ 104 h 220"/>
                        <a:gd name="T74" fmla="*/ 62 w 253"/>
                        <a:gd name="T75" fmla="*/ 118 h 220"/>
                        <a:gd name="T76" fmla="*/ 51 w 253"/>
                        <a:gd name="T77" fmla="*/ 126 h 220"/>
                        <a:gd name="T78" fmla="*/ 44 w 253"/>
                        <a:gd name="T79" fmla="*/ 148 h 220"/>
                        <a:gd name="T80" fmla="*/ 37 w 253"/>
                        <a:gd name="T81" fmla="*/ 153 h 220"/>
                        <a:gd name="T82" fmla="*/ 29 w 253"/>
                        <a:gd name="T83" fmla="*/ 155 h 220"/>
                        <a:gd name="T84" fmla="*/ 26 w 253"/>
                        <a:gd name="T85" fmla="*/ 161 h 220"/>
                        <a:gd name="T86" fmla="*/ 30 w 253"/>
                        <a:gd name="T87" fmla="*/ 171 h 220"/>
                        <a:gd name="T88" fmla="*/ 43 w 253"/>
                        <a:gd name="T89" fmla="*/ 175 h 220"/>
                        <a:gd name="T90" fmla="*/ 48 w 253"/>
                        <a:gd name="T91" fmla="*/ 206 h 22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53"/>
                        <a:gd name="T139" fmla="*/ 0 h 220"/>
                        <a:gd name="T140" fmla="*/ 253 w 253"/>
                        <a:gd name="T141" fmla="*/ 220 h 22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53" h="220">
                          <a:moveTo>
                            <a:pt x="48" y="206"/>
                          </a:moveTo>
                          <a:lnTo>
                            <a:pt x="38" y="201"/>
                          </a:lnTo>
                          <a:lnTo>
                            <a:pt x="33" y="196"/>
                          </a:lnTo>
                          <a:lnTo>
                            <a:pt x="31" y="192"/>
                          </a:lnTo>
                          <a:lnTo>
                            <a:pt x="29" y="182"/>
                          </a:lnTo>
                          <a:lnTo>
                            <a:pt x="23" y="179"/>
                          </a:lnTo>
                          <a:lnTo>
                            <a:pt x="20" y="170"/>
                          </a:lnTo>
                          <a:lnTo>
                            <a:pt x="18" y="166"/>
                          </a:lnTo>
                          <a:lnTo>
                            <a:pt x="16" y="163"/>
                          </a:lnTo>
                          <a:lnTo>
                            <a:pt x="13" y="155"/>
                          </a:lnTo>
                          <a:lnTo>
                            <a:pt x="3" y="142"/>
                          </a:lnTo>
                          <a:lnTo>
                            <a:pt x="9" y="119"/>
                          </a:lnTo>
                          <a:lnTo>
                            <a:pt x="3" y="116"/>
                          </a:lnTo>
                          <a:lnTo>
                            <a:pt x="0" y="102"/>
                          </a:lnTo>
                          <a:lnTo>
                            <a:pt x="0" y="93"/>
                          </a:lnTo>
                          <a:lnTo>
                            <a:pt x="1" y="82"/>
                          </a:lnTo>
                          <a:lnTo>
                            <a:pt x="7" y="71"/>
                          </a:lnTo>
                          <a:lnTo>
                            <a:pt x="22" y="64"/>
                          </a:lnTo>
                          <a:lnTo>
                            <a:pt x="20" y="52"/>
                          </a:lnTo>
                          <a:lnTo>
                            <a:pt x="33" y="38"/>
                          </a:lnTo>
                          <a:lnTo>
                            <a:pt x="39" y="32"/>
                          </a:lnTo>
                          <a:lnTo>
                            <a:pt x="45" y="23"/>
                          </a:lnTo>
                          <a:lnTo>
                            <a:pt x="55" y="17"/>
                          </a:lnTo>
                          <a:lnTo>
                            <a:pt x="66" y="17"/>
                          </a:lnTo>
                          <a:lnTo>
                            <a:pt x="83" y="4"/>
                          </a:lnTo>
                          <a:lnTo>
                            <a:pt x="97" y="2"/>
                          </a:lnTo>
                          <a:lnTo>
                            <a:pt x="107" y="0"/>
                          </a:lnTo>
                          <a:lnTo>
                            <a:pt x="117" y="1"/>
                          </a:lnTo>
                          <a:lnTo>
                            <a:pt x="126" y="2"/>
                          </a:lnTo>
                          <a:lnTo>
                            <a:pt x="136" y="2"/>
                          </a:lnTo>
                          <a:lnTo>
                            <a:pt x="149" y="4"/>
                          </a:lnTo>
                          <a:lnTo>
                            <a:pt x="164" y="9"/>
                          </a:lnTo>
                          <a:lnTo>
                            <a:pt x="172" y="14"/>
                          </a:lnTo>
                          <a:lnTo>
                            <a:pt x="190" y="18"/>
                          </a:lnTo>
                          <a:lnTo>
                            <a:pt x="201" y="28"/>
                          </a:lnTo>
                          <a:lnTo>
                            <a:pt x="208" y="36"/>
                          </a:lnTo>
                          <a:lnTo>
                            <a:pt x="214" y="45"/>
                          </a:lnTo>
                          <a:lnTo>
                            <a:pt x="216" y="53"/>
                          </a:lnTo>
                          <a:lnTo>
                            <a:pt x="221" y="61"/>
                          </a:lnTo>
                          <a:lnTo>
                            <a:pt x="227" y="68"/>
                          </a:lnTo>
                          <a:lnTo>
                            <a:pt x="237" y="77"/>
                          </a:lnTo>
                          <a:lnTo>
                            <a:pt x="243" y="93"/>
                          </a:lnTo>
                          <a:lnTo>
                            <a:pt x="248" y="106"/>
                          </a:lnTo>
                          <a:lnTo>
                            <a:pt x="252" y="115"/>
                          </a:lnTo>
                          <a:lnTo>
                            <a:pt x="251" y="121"/>
                          </a:lnTo>
                          <a:lnTo>
                            <a:pt x="246" y="134"/>
                          </a:lnTo>
                          <a:lnTo>
                            <a:pt x="241" y="142"/>
                          </a:lnTo>
                          <a:lnTo>
                            <a:pt x="242" y="153"/>
                          </a:lnTo>
                          <a:lnTo>
                            <a:pt x="239" y="160"/>
                          </a:lnTo>
                          <a:lnTo>
                            <a:pt x="226" y="168"/>
                          </a:lnTo>
                          <a:lnTo>
                            <a:pt x="222" y="176"/>
                          </a:lnTo>
                          <a:lnTo>
                            <a:pt x="200" y="192"/>
                          </a:lnTo>
                          <a:lnTo>
                            <a:pt x="200" y="199"/>
                          </a:lnTo>
                          <a:lnTo>
                            <a:pt x="190" y="207"/>
                          </a:lnTo>
                          <a:lnTo>
                            <a:pt x="173" y="215"/>
                          </a:lnTo>
                          <a:lnTo>
                            <a:pt x="165" y="219"/>
                          </a:lnTo>
                          <a:lnTo>
                            <a:pt x="175" y="199"/>
                          </a:lnTo>
                          <a:lnTo>
                            <a:pt x="184" y="177"/>
                          </a:lnTo>
                          <a:lnTo>
                            <a:pt x="190" y="160"/>
                          </a:lnTo>
                          <a:lnTo>
                            <a:pt x="194" y="141"/>
                          </a:lnTo>
                          <a:lnTo>
                            <a:pt x="194" y="132"/>
                          </a:lnTo>
                          <a:lnTo>
                            <a:pt x="191" y="122"/>
                          </a:lnTo>
                          <a:lnTo>
                            <a:pt x="192" y="103"/>
                          </a:lnTo>
                          <a:lnTo>
                            <a:pt x="190" y="97"/>
                          </a:lnTo>
                          <a:lnTo>
                            <a:pt x="184" y="92"/>
                          </a:lnTo>
                          <a:lnTo>
                            <a:pt x="165" y="101"/>
                          </a:lnTo>
                          <a:lnTo>
                            <a:pt x="155" y="106"/>
                          </a:lnTo>
                          <a:lnTo>
                            <a:pt x="140" y="108"/>
                          </a:lnTo>
                          <a:lnTo>
                            <a:pt x="119" y="108"/>
                          </a:lnTo>
                          <a:lnTo>
                            <a:pt x="104" y="107"/>
                          </a:lnTo>
                          <a:lnTo>
                            <a:pt x="95" y="105"/>
                          </a:lnTo>
                          <a:lnTo>
                            <a:pt x="87" y="101"/>
                          </a:lnTo>
                          <a:lnTo>
                            <a:pt x="78" y="101"/>
                          </a:lnTo>
                          <a:lnTo>
                            <a:pt x="68" y="104"/>
                          </a:lnTo>
                          <a:lnTo>
                            <a:pt x="64" y="110"/>
                          </a:lnTo>
                          <a:lnTo>
                            <a:pt x="62" y="118"/>
                          </a:lnTo>
                          <a:lnTo>
                            <a:pt x="58" y="125"/>
                          </a:lnTo>
                          <a:lnTo>
                            <a:pt x="51" y="126"/>
                          </a:lnTo>
                          <a:lnTo>
                            <a:pt x="46" y="134"/>
                          </a:lnTo>
                          <a:lnTo>
                            <a:pt x="44" y="148"/>
                          </a:lnTo>
                          <a:lnTo>
                            <a:pt x="41" y="151"/>
                          </a:lnTo>
                          <a:lnTo>
                            <a:pt x="37" y="153"/>
                          </a:lnTo>
                          <a:lnTo>
                            <a:pt x="32" y="153"/>
                          </a:lnTo>
                          <a:lnTo>
                            <a:pt x="29" y="155"/>
                          </a:lnTo>
                          <a:lnTo>
                            <a:pt x="27" y="158"/>
                          </a:lnTo>
                          <a:lnTo>
                            <a:pt x="26" y="161"/>
                          </a:lnTo>
                          <a:lnTo>
                            <a:pt x="27" y="167"/>
                          </a:lnTo>
                          <a:lnTo>
                            <a:pt x="30" y="171"/>
                          </a:lnTo>
                          <a:lnTo>
                            <a:pt x="36" y="175"/>
                          </a:lnTo>
                          <a:lnTo>
                            <a:pt x="43" y="175"/>
                          </a:lnTo>
                          <a:lnTo>
                            <a:pt x="46" y="193"/>
                          </a:lnTo>
                          <a:lnTo>
                            <a:pt x="48" y="206"/>
                          </a:lnTo>
                        </a:path>
                      </a:pathLst>
                    </a:custGeom>
                    <a:solidFill>
                      <a:srgbClr val="7F5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s-ES"/>
                    </a:p>
                  </p:txBody>
                </p:sp>
                <p:grpSp>
                  <p:nvGrpSpPr>
                    <p:cNvPr id="25659" name="Group 42"/>
                    <p:cNvGrpSpPr>
                      <a:grpSpLocks/>
                    </p:cNvGrpSpPr>
                    <p:nvPr/>
                  </p:nvGrpSpPr>
                  <p:grpSpPr bwMode="auto">
                    <a:xfrm>
                      <a:off x="4959" y="824"/>
                      <a:ext cx="242" cy="157"/>
                      <a:chOff x="4959" y="824"/>
                      <a:chExt cx="242" cy="157"/>
                    </a:xfrm>
                  </p:grpSpPr>
                  <p:sp>
                    <p:nvSpPr>
                      <p:cNvPr id="25660" name="Freeform 43"/>
                      <p:cNvSpPr>
                        <a:spLocks/>
                      </p:cNvSpPr>
                      <p:nvPr/>
                    </p:nvSpPr>
                    <p:spPr bwMode="auto">
                      <a:xfrm>
                        <a:off x="4959" y="884"/>
                        <a:ext cx="102" cy="62"/>
                      </a:xfrm>
                      <a:custGeom>
                        <a:avLst/>
                        <a:gdLst>
                          <a:gd name="T0" fmla="*/ 3 w 102"/>
                          <a:gd name="T1" fmla="*/ 61 h 62"/>
                          <a:gd name="T2" fmla="*/ 21 w 102"/>
                          <a:gd name="T3" fmla="*/ 61 h 62"/>
                          <a:gd name="T4" fmla="*/ 50 w 102"/>
                          <a:gd name="T5" fmla="*/ 47 h 62"/>
                          <a:gd name="T6" fmla="*/ 29 w 102"/>
                          <a:gd name="T7" fmla="*/ 46 h 62"/>
                          <a:gd name="T8" fmla="*/ 13 w 102"/>
                          <a:gd name="T9" fmla="*/ 44 h 62"/>
                          <a:gd name="T10" fmla="*/ 6 w 102"/>
                          <a:gd name="T11" fmla="*/ 41 h 62"/>
                          <a:gd name="T12" fmla="*/ 0 w 102"/>
                          <a:gd name="T13" fmla="*/ 34 h 62"/>
                          <a:gd name="T14" fmla="*/ 0 w 102"/>
                          <a:gd name="T15" fmla="*/ 20 h 62"/>
                          <a:gd name="T16" fmla="*/ 13 w 102"/>
                          <a:gd name="T17" fmla="*/ 25 h 62"/>
                          <a:gd name="T18" fmla="*/ 22 w 102"/>
                          <a:gd name="T19" fmla="*/ 28 h 62"/>
                          <a:gd name="T20" fmla="*/ 36 w 102"/>
                          <a:gd name="T21" fmla="*/ 30 h 62"/>
                          <a:gd name="T22" fmla="*/ 46 w 102"/>
                          <a:gd name="T23" fmla="*/ 31 h 62"/>
                          <a:gd name="T24" fmla="*/ 60 w 102"/>
                          <a:gd name="T25" fmla="*/ 36 h 62"/>
                          <a:gd name="T26" fmla="*/ 50 w 102"/>
                          <a:gd name="T27" fmla="*/ 26 h 62"/>
                          <a:gd name="T28" fmla="*/ 42 w 102"/>
                          <a:gd name="T29" fmla="*/ 20 h 62"/>
                          <a:gd name="T30" fmla="*/ 30 w 102"/>
                          <a:gd name="T31" fmla="*/ 15 h 62"/>
                          <a:gd name="T32" fmla="*/ 31 w 102"/>
                          <a:gd name="T33" fmla="*/ 4 h 62"/>
                          <a:gd name="T34" fmla="*/ 30 w 102"/>
                          <a:gd name="T35" fmla="*/ 0 h 62"/>
                          <a:gd name="T36" fmla="*/ 46 w 102"/>
                          <a:gd name="T37" fmla="*/ 0 h 62"/>
                          <a:gd name="T38" fmla="*/ 46 w 102"/>
                          <a:gd name="T39" fmla="*/ 10 h 62"/>
                          <a:gd name="T40" fmla="*/ 48 w 102"/>
                          <a:gd name="T41" fmla="*/ 17 h 62"/>
                          <a:gd name="T42" fmla="*/ 53 w 102"/>
                          <a:gd name="T43" fmla="*/ 22 h 62"/>
                          <a:gd name="T44" fmla="*/ 62 w 102"/>
                          <a:gd name="T45" fmla="*/ 26 h 62"/>
                          <a:gd name="T46" fmla="*/ 77 w 102"/>
                          <a:gd name="T47" fmla="*/ 31 h 62"/>
                          <a:gd name="T48" fmla="*/ 93 w 102"/>
                          <a:gd name="T49" fmla="*/ 36 h 62"/>
                          <a:gd name="T50" fmla="*/ 101 w 102"/>
                          <a:gd name="T51" fmla="*/ 38 h 6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02"/>
                          <a:gd name="T79" fmla="*/ 0 h 62"/>
                          <a:gd name="T80" fmla="*/ 102 w 102"/>
                          <a:gd name="T81" fmla="*/ 62 h 6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02" h="62">
                            <a:moveTo>
                              <a:pt x="3" y="61"/>
                            </a:moveTo>
                            <a:lnTo>
                              <a:pt x="21" y="61"/>
                            </a:lnTo>
                            <a:lnTo>
                              <a:pt x="50" y="47"/>
                            </a:lnTo>
                            <a:lnTo>
                              <a:pt x="29" y="46"/>
                            </a:lnTo>
                            <a:lnTo>
                              <a:pt x="13" y="44"/>
                            </a:lnTo>
                            <a:lnTo>
                              <a:pt x="6" y="41"/>
                            </a:lnTo>
                            <a:lnTo>
                              <a:pt x="0" y="34"/>
                            </a:lnTo>
                            <a:lnTo>
                              <a:pt x="0" y="20"/>
                            </a:lnTo>
                            <a:lnTo>
                              <a:pt x="13" y="25"/>
                            </a:lnTo>
                            <a:lnTo>
                              <a:pt x="22" y="28"/>
                            </a:lnTo>
                            <a:lnTo>
                              <a:pt x="36" y="30"/>
                            </a:lnTo>
                            <a:lnTo>
                              <a:pt x="46" y="31"/>
                            </a:lnTo>
                            <a:lnTo>
                              <a:pt x="60" y="36"/>
                            </a:lnTo>
                            <a:lnTo>
                              <a:pt x="50" y="26"/>
                            </a:lnTo>
                            <a:lnTo>
                              <a:pt x="42" y="20"/>
                            </a:lnTo>
                            <a:lnTo>
                              <a:pt x="30" y="15"/>
                            </a:lnTo>
                            <a:lnTo>
                              <a:pt x="31" y="4"/>
                            </a:lnTo>
                            <a:lnTo>
                              <a:pt x="30" y="0"/>
                            </a:lnTo>
                            <a:lnTo>
                              <a:pt x="46" y="0"/>
                            </a:lnTo>
                            <a:lnTo>
                              <a:pt x="46" y="10"/>
                            </a:lnTo>
                            <a:lnTo>
                              <a:pt x="48" y="17"/>
                            </a:lnTo>
                            <a:lnTo>
                              <a:pt x="53" y="22"/>
                            </a:lnTo>
                            <a:lnTo>
                              <a:pt x="62" y="26"/>
                            </a:lnTo>
                            <a:lnTo>
                              <a:pt x="77" y="31"/>
                            </a:lnTo>
                            <a:lnTo>
                              <a:pt x="93" y="36"/>
                            </a:lnTo>
                            <a:lnTo>
                              <a:pt x="101" y="38"/>
                            </a:lnTo>
                          </a:path>
                        </a:pathLst>
                      </a:custGeom>
                      <a:noFill/>
                      <a:ln w="12700" cap="rnd">
                        <a:solidFill>
                          <a:srgbClr val="5F3F1F"/>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25661" name="Freeform 44"/>
                      <p:cNvSpPr>
                        <a:spLocks/>
                      </p:cNvSpPr>
                      <p:nvPr/>
                    </p:nvSpPr>
                    <p:spPr bwMode="auto">
                      <a:xfrm>
                        <a:off x="4975" y="856"/>
                        <a:ext cx="197" cy="51"/>
                      </a:xfrm>
                      <a:custGeom>
                        <a:avLst/>
                        <a:gdLst>
                          <a:gd name="T0" fmla="*/ 0 w 197"/>
                          <a:gd name="T1" fmla="*/ 23 h 51"/>
                          <a:gd name="T2" fmla="*/ 14 w 197"/>
                          <a:gd name="T3" fmla="*/ 20 h 51"/>
                          <a:gd name="T4" fmla="*/ 33 w 197"/>
                          <a:gd name="T5" fmla="*/ 20 h 51"/>
                          <a:gd name="T6" fmla="*/ 46 w 197"/>
                          <a:gd name="T7" fmla="*/ 18 h 51"/>
                          <a:gd name="T8" fmla="*/ 41 w 197"/>
                          <a:gd name="T9" fmla="*/ 29 h 51"/>
                          <a:gd name="T10" fmla="*/ 47 w 197"/>
                          <a:gd name="T11" fmla="*/ 38 h 51"/>
                          <a:gd name="T12" fmla="*/ 60 w 197"/>
                          <a:gd name="T13" fmla="*/ 29 h 51"/>
                          <a:gd name="T14" fmla="*/ 72 w 197"/>
                          <a:gd name="T15" fmla="*/ 18 h 51"/>
                          <a:gd name="T16" fmla="*/ 86 w 197"/>
                          <a:gd name="T17" fmla="*/ 11 h 51"/>
                          <a:gd name="T18" fmla="*/ 105 w 197"/>
                          <a:gd name="T19" fmla="*/ 2 h 51"/>
                          <a:gd name="T20" fmla="*/ 111 w 197"/>
                          <a:gd name="T21" fmla="*/ 0 h 51"/>
                          <a:gd name="T22" fmla="*/ 153 w 197"/>
                          <a:gd name="T23" fmla="*/ 10 h 51"/>
                          <a:gd name="T24" fmla="*/ 168 w 197"/>
                          <a:gd name="T25" fmla="*/ 26 h 51"/>
                          <a:gd name="T26" fmla="*/ 172 w 197"/>
                          <a:gd name="T27" fmla="*/ 30 h 51"/>
                          <a:gd name="T28" fmla="*/ 171 w 197"/>
                          <a:gd name="T29" fmla="*/ 49 h 51"/>
                          <a:gd name="T30" fmla="*/ 180 w 197"/>
                          <a:gd name="T31" fmla="*/ 50 h 51"/>
                          <a:gd name="T32" fmla="*/ 193 w 197"/>
                          <a:gd name="T33" fmla="*/ 37 h 51"/>
                          <a:gd name="T34" fmla="*/ 196 w 197"/>
                          <a:gd name="T35" fmla="*/ 28 h 51"/>
                          <a:gd name="T36" fmla="*/ 196 w 197"/>
                          <a:gd name="T37" fmla="*/ 17 h 5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97"/>
                          <a:gd name="T58" fmla="*/ 0 h 51"/>
                          <a:gd name="T59" fmla="*/ 197 w 197"/>
                          <a:gd name="T60" fmla="*/ 51 h 5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97" h="51">
                            <a:moveTo>
                              <a:pt x="0" y="23"/>
                            </a:moveTo>
                            <a:lnTo>
                              <a:pt x="14" y="20"/>
                            </a:lnTo>
                            <a:lnTo>
                              <a:pt x="33" y="20"/>
                            </a:lnTo>
                            <a:lnTo>
                              <a:pt x="46" y="18"/>
                            </a:lnTo>
                            <a:lnTo>
                              <a:pt x="41" y="29"/>
                            </a:lnTo>
                            <a:lnTo>
                              <a:pt x="47" y="38"/>
                            </a:lnTo>
                            <a:lnTo>
                              <a:pt x="60" y="29"/>
                            </a:lnTo>
                            <a:lnTo>
                              <a:pt x="72" y="18"/>
                            </a:lnTo>
                            <a:lnTo>
                              <a:pt x="86" y="11"/>
                            </a:lnTo>
                            <a:lnTo>
                              <a:pt x="105" y="2"/>
                            </a:lnTo>
                            <a:lnTo>
                              <a:pt x="111" y="0"/>
                            </a:lnTo>
                            <a:lnTo>
                              <a:pt x="153" y="10"/>
                            </a:lnTo>
                            <a:lnTo>
                              <a:pt x="168" y="26"/>
                            </a:lnTo>
                            <a:lnTo>
                              <a:pt x="172" y="30"/>
                            </a:lnTo>
                            <a:lnTo>
                              <a:pt x="171" y="49"/>
                            </a:lnTo>
                            <a:lnTo>
                              <a:pt x="180" y="50"/>
                            </a:lnTo>
                            <a:lnTo>
                              <a:pt x="193" y="37"/>
                            </a:lnTo>
                            <a:lnTo>
                              <a:pt x="196" y="28"/>
                            </a:lnTo>
                            <a:lnTo>
                              <a:pt x="196" y="17"/>
                            </a:lnTo>
                          </a:path>
                        </a:pathLst>
                      </a:custGeom>
                      <a:noFill/>
                      <a:ln w="12700" cap="rnd">
                        <a:solidFill>
                          <a:srgbClr val="5F3F1F"/>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25662" name="Freeform 45"/>
                      <p:cNvSpPr>
                        <a:spLocks/>
                      </p:cNvSpPr>
                      <p:nvPr/>
                    </p:nvSpPr>
                    <p:spPr bwMode="auto">
                      <a:xfrm>
                        <a:off x="4987" y="824"/>
                        <a:ext cx="173" cy="64"/>
                      </a:xfrm>
                      <a:custGeom>
                        <a:avLst/>
                        <a:gdLst>
                          <a:gd name="T0" fmla="*/ 60 w 173"/>
                          <a:gd name="T1" fmla="*/ 43 h 64"/>
                          <a:gd name="T2" fmla="*/ 46 w 173"/>
                          <a:gd name="T3" fmla="*/ 38 h 64"/>
                          <a:gd name="T4" fmla="*/ 23 w 173"/>
                          <a:gd name="T5" fmla="*/ 38 h 64"/>
                          <a:gd name="T6" fmla="*/ 0 w 173"/>
                          <a:gd name="T7" fmla="*/ 40 h 64"/>
                          <a:gd name="T8" fmla="*/ 36 w 173"/>
                          <a:gd name="T9" fmla="*/ 29 h 64"/>
                          <a:gd name="T10" fmla="*/ 65 w 173"/>
                          <a:gd name="T11" fmla="*/ 28 h 64"/>
                          <a:gd name="T12" fmla="*/ 54 w 173"/>
                          <a:gd name="T13" fmla="*/ 22 h 64"/>
                          <a:gd name="T14" fmla="*/ 33 w 173"/>
                          <a:gd name="T15" fmla="*/ 16 h 64"/>
                          <a:gd name="T16" fmla="*/ 61 w 173"/>
                          <a:gd name="T17" fmla="*/ 15 h 64"/>
                          <a:gd name="T18" fmla="*/ 71 w 173"/>
                          <a:gd name="T19" fmla="*/ 20 h 64"/>
                          <a:gd name="T20" fmla="*/ 85 w 173"/>
                          <a:gd name="T21" fmla="*/ 25 h 64"/>
                          <a:gd name="T22" fmla="*/ 94 w 173"/>
                          <a:gd name="T23" fmla="*/ 18 h 64"/>
                          <a:gd name="T24" fmla="*/ 77 w 173"/>
                          <a:gd name="T25" fmla="*/ 3 h 64"/>
                          <a:gd name="T26" fmla="*/ 89 w 173"/>
                          <a:gd name="T27" fmla="*/ 0 h 64"/>
                          <a:gd name="T28" fmla="*/ 99 w 173"/>
                          <a:gd name="T29" fmla="*/ 0 h 64"/>
                          <a:gd name="T30" fmla="*/ 108 w 173"/>
                          <a:gd name="T31" fmla="*/ 20 h 64"/>
                          <a:gd name="T32" fmla="*/ 116 w 173"/>
                          <a:gd name="T33" fmla="*/ 13 h 64"/>
                          <a:gd name="T34" fmla="*/ 119 w 173"/>
                          <a:gd name="T35" fmla="*/ 5 h 64"/>
                          <a:gd name="T36" fmla="*/ 128 w 173"/>
                          <a:gd name="T37" fmla="*/ 14 h 64"/>
                          <a:gd name="T38" fmla="*/ 134 w 173"/>
                          <a:gd name="T39" fmla="*/ 23 h 64"/>
                          <a:gd name="T40" fmla="*/ 137 w 173"/>
                          <a:gd name="T41" fmla="*/ 27 h 64"/>
                          <a:gd name="T42" fmla="*/ 139 w 173"/>
                          <a:gd name="T43" fmla="*/ 32 h 64"/>
                          <a:gd name="T44" fmla="*/ 146 w 173"/>
                          <a:gd name="T45" fmla="*/ 34 h 64"/>
                          <a:gd name="T46" fmla="*/ 149 w 173"/>
                          <a:gd name="T47" fmla="*/ 18 h 64"/>
                          <a:gd name="T48" fmla="*/ 159 w 173"/>
                          <a:gd name="T49" fmla="*/ 21 h 64"/>
                          <a:gd name="T50" fmla="*/ 157 w 173"/>
                          <a:gd name="T51" fmla="*/ 34 h 64"/>
                          <a:gd name="T52" fmla="*/ 156 w 173"/>
                          <a:gd name="T53" fmla="*/ 40 h 64"/>
                          <a:gd name="T54" fmla="*/ 163 w 173"/>
                          <a:gd name="T55" fmla="*/ 48 h 64"/>
                          <a:gd name="T56" fmla="*/ 172 w 173"/>
                          <a:gd name="T57" fmla="*/ 63 h 6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3"/>
                          <a:gd name="T88" fmla="*/ 0 h 64"/>
                          <a:gd name="T89" fmla="*/ 173 w 173"/>
                          <a:gd name="T90" fmla="*/ 64 h 6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3" h="64">
                            <a:moveTo>
                              <a:pt x="60" y="43"/>
                            </a:moveTo>
                            <a:lnTo>
                              <a:pt x="46" y="38"/>
                            </a:lnTo>
                            <a:lnTo>
                              <a:pt x="23" y="38"/>
                            </a:lnTo>
                            <a:lnTo>
                              <a:pt x="0" y="40"/>
                            </a:lnTo>
                            <a:lnTo>
                              <a:pt x="36" y="29"/>
                            </a:lnTo>
                            <a:lnTo>
                              <a:pt x="65" y="28"/>
                            </a:lnTo>
                            <a:lnTo>
                              <a:pt x="54" y="22"/>
                            </a:lnTo>
                            <a:lnTo>
                              <a:pt x="33" y="16"/>
                            </a:lnTo>
                            <a:lnTo>
                              <a:pt x="61" y="15"/>
                            </a:lnTo>
                            <a:lnTo>
                              <a:pt x="71" y="20"/>
                            </a:lnTo>
                            <a:lnTo>
                              <a:pt x="85" y="25"/>
                            </a:lnTo>
                            <a:lnTo>
                              <a:pt x="94" y="18"/>
                            </a:lnTo>
                            <a:lnTo>
                              <a:pt x="77" y="3"/>
                            </a:lnTo>
                            <a:lnTo>
                              <a:pt x="89" y="0"/>
                            </a:lnTo>
                            <a:lnTo>
                              <a:pt x="99" y="0"/>
                            </a:lnTo>
                            <a:lnTo>
                              <a:pt x="108" y="20"/>
                            </a:lnTo>
                            <a:lnTo>
                              <a:pt x="116" y="13"/>
                            </a:lnTo>
                            <a:lnTo>
                              <a:pt x="119" y="5"/>
                            </a:lnTo>
                            <a:lnTo>
                              <a:pt x="128" y="14"/>
                            </a:lnTo>
                            <a:lnTo>
                              <a:pt x="134" y="23"/>
                            </a:lnTo>
                            <a:lnTo>
                              <a:pt x="137" y="27"/>
                            </a:lnTo>
                            <a:lnTo>
                              <a:pt x="139" y="32"/>
                            </a:lnTo>
                            <a:lnTo>
                              <a:pt x="146" y="34"/>
                            </a:lnTo>
                            <a:lnTo>
                              <a:pt x="149" y="18"/>
                            </a:lnTo>
                            <a:lnTo>
                              <a:pt x="159" y="21"/>
                            </a:lnTo>
                            <a:lnTo>
                              <a:pt x="157" y="34"/>
                            </a:lnTo>
                            <a:lnTo>
                              <a:pt x="156" y="40"/>
                            </a:lnTo>
                            <a:lnTo>
                              <a:pt x="163" y="48"/>
                            </a:lnTo>
                            <a:lnTo>
                              <a:pt x="172" y="63"/>
                            </a:lnTo>
                          </a:path>
                        </a:pathLst>
                      </a:custGeom>
                      <a:noFill/>
                      <a:ln w="12700" cap="rnd">
                        <a:solidFill>
                          <a:srgbClr val="5F3F1F"/>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25663" name="Freeform 46"/>
                      <p:cNvSpPr>
                        <a:spLocks/>
                      </p:cNvSpPr>
                      <p:nvPr/>
                    </p:nvSpPr>
                    <p:spPr bwMode="auto">
                      <a:xfrm>
                        <a:off x="5152" y="884"/>
                        <a:ext cx="49" cy="97"/>
                      </a:xfrm>
                      <a:custGeom>
                        <a:avLst/>
                        <a:gdLst>
                          <a:gd name="T0" fmla="*/ 25 w 49"/>
                          <a:gd name="T1" fmla="*/ 0 h 97"/>
                          <a:gd name="T2" fmla="*/ 37 w 49"/>
                          <a:gd name="T3" fmla="*/ 23 h 97"/>
                          <a:gd name="T4" fmla="*/ 43 w 49"/>
                          <a:gd name="T5" fmla="*/ 35 h 97"/>
                          <a:gd name="T6" fmla="*/ 47 w 49"/>
                          <a:gd name="T7" fmla="*/ 46 h 97"/>
                          <a:gd name="T8" fmla="*/ 48 w 49"/>
                          <a:gd name="T9" fmla="*/ 55 h 97"/>
                          <a:gd name="T10" fmla="*/ 45 w 49"/>
                          <a:gd name="T11" fmla="*/ 66 h 97"/>
                          <a:gd name="T12" fmla="*/ 41 w 49"/>
                          <a:gd name="T13" fmla="*/ 71 h 97"/>
                          <a:gd name="T14" fmla="*/ 37 w 49"/>
                          <a:gd name="T15" fmla="*/ 56 h 97"/>
                          <a:gd name="T16" fmla="*/ 32 w 49"/>
                          <a:gd name="T17" fmla="*/ 43 h 97"/>
                          <a:gd name="T18" fmla="*/ 23 w 49"/>
                          <a:gd name="T19" fmla="*/ 28 h 97"/>
                          <a:gd name="T20" fmla="*/ 15 w 49"/>
                          <a:gd name="T21" fmla="*/ 17 h 97"/>
                          <a:gd name="T22" fmla="*/ 9 w 49"/>
                          <a:gd name="T23" fmla="*/ 42 h 97"/>
                          <a:gd name="T24" fmla="*/ 21 w 49"/>
                          <a:gd name="T25" fmla="*/ 56 h 97"/>
                          <a:gd name="T26" fmla="*/ 27 w 49"/>
                          <a:gd name="T27" fmla="*/ 64 h 97"/>
                          <a:gd name="T28" fmla="*/ 31 w 49"/>
                          <a:gd name="T29" fmla="*/ 96 h 97"/>
                          <a:gd name="T30" fmla="*/ 10 w 49"/>
                          <a:gd name="T31" fmla="*/ 88 h 97"/>
                          <a:gd name="T32" fmla="*/ 6 w 49"/>
                          <a:gd name="T33" fmla="*/ 76 h 97"/>
                          <a:gd name="T34" fmla="*/ 0 w 49"/>
                          <a:gd name="T35" fmla="*/ 61 h 9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9"/>
                          <a:gd name="T55" fmla="*/ 0 h 97"/>
                          <a:gd name="T56" fmla="*/ 49 w 49"/>
                          <a:gd name="T57" fmla="*/ 97 h 9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9" h="97">
                            <a:moveTo>
                              <a:pt x="25" y="0"/>
                            </a:moveTo>
                            <a:lnTo>
                              <a:pt x="37" y="23"/>
                            </a:lnTo>
                            <a:lnTo>
                              <a:pt x="43" y="35"/>
                            </a:lnTo>
                            <a:lnTo>
                              <a:pt x="47" y="46"/>
                            </a:lnTo>
                            <a:lnTo>
                              <a:pt x="48" y="55"/>
                            </a:lnTo>
                            <a:lnTo>
                              <a:pt x="45" y="66"/>
                            </a:lnTo>
                            <a:lnTo>
                              <a:pt x="41" y="71"/>
                            </a:lnTo>
                            <a:lnTo>
                              <a:pt x="37" y="56"/>
                            </a:lnTo>
                            <a:lnTo>
                              <a:pt x="32" y="43"/>
                            </a:lnTo>
                            <a:lnTo>
                              <a:pt x="23" y="28"/>
                            </a:lnTo>
                            <a:lnTo>
                              <a:pt x="15" y="17"/>
                            </a:lnTo>
                            <a:lnTo>
                              <a:pt x="9" y="42"/>
                            </a:lnTo>
                            <a:lnTo>
                              <a:pt x="21" y="56"/>
                            </a:lnTo>
                            <a:lnTo>
                              <a:pt x="27" y="64"/>
                            </a:lnTo>
                            <a:lnTo>
                              <a:pt x="31" y="96"/>
                            </a:lnTo>
                            <a:lnTo>
                              <a:pt x="10" y="88"/>
                            </a:lnTo>
                            <a:lnTo>
                              <a:pt x="6" y="76"/>
                            </a:lnTo>
                            <a:lnTo>
                              <a:pt x="0" y="61"/>
                            </a:lnTo>
                          </a:path>
                        </a:pathLst>
                      </a:custGeom>
                      <a:noFill/>
                      <a:ln w="12700" cap="rnd">
                        <a:solidFill>
                          <a:srgbClr val="5F3F1F"/>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grpSp>
              </p:grpSp>
              <p:sp>
                <p:nvSpPr>
                  <p:cNvPr id="25657" name="Oval 47"/>
                  <p:cNvSpPr>
                    <a:spLocks noChangeArrowheads="1"/>
                  </p:cNvSpPr>
                  <p:nvPr/>
                </p:nvSpPr>
                <p:spPr bwMode="auto">
                  <a:xfrm>
                    <a:off x="4988" y="990"/>
                    <a:ext cx="4" cy="2"/>
                  </a:xfrm>
                  <a:prstGeom prst="ellipse">
                    <a:avLst/>
                  </a:prstGeom>
                  <a:solidFill>
                    <a:srgbClr val="FF5FBF"/>
                  </a:solidFill>
                  <a:ln w="12700">
                    <a:solidFill>
                      <a:srgbClr val="FF009F"/>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s-ES" altLang="es-ES"/>
                  </a:p>
                </p:txBody>
              </p:sp>
            </p:grpSp>
            <p:grpSp>
              <p:nvGrpSpPr>
                <p:cNvPr id="25640" name="Group 48"/>
                <p:cNvGrpSpPr>
                  <a:grpSpLocks/>
                </p:cNvGrpSpPr>
                <p:nvPr/>
              </p:nvGrpSpPr>
              <p:grpSpPr bwMode="auto">
                <a:xfrm>
                  <a:off x="4815" y="1030"/>
                  <a:ext cx="441" cy="485"/>
                  <a:chOff x="4815" y="1030"/>
                  <a:chExt cx="441" cy="485"/>
                </a:xfrm>
              </p:grpSpPr>
              <p:sp>
                <p:nvSpPr>
                  <p:cNvPr id="25641" name="Freeform 49"/>
                  <p:cNvSpPr>
                    <a:spLocks/>
                  </p:cNvSpPr>
                  <p:nvPr/>
                </p:nvSpPr>
                <p:spPr bwMode="auto">
                  <a:xfrm>
                    <a:off x="5024" y="1030"/>
                    <a:ext cx="37" cy="150"/>
                  </a:xfrm>
                  <a:custGeom>
                    <a:avLst/>
                    <a:gdLst>
                      <a:gd name="T0" fmla="*/ 36 w 37"/>
                      <a:gd name="T1" fmla="*/ 2 h 150"/>
                      <a:gd name="T2" fmla="*/ 7 w 37"/>
                      <a:gd name="T3" fmla="*/ 144 h 150"/>
                      <a:gd name="T4" fmla="*/ 0 w 37"/>
                      <a:gd name="T5" fmla="*/ 149 h 150"/>
                      <a:gd name="T6" fmla="*/ 31 w 37"/>
                      <a:gd name="T7" fmla="*/ 1 h 150"/>
                      <a:gd name="T8" fmla="*/ 32 w 37"/>
                      <a:gd name="T9" fmla="*/ 0 h 150"/>
                      <a:gd name="T10" fmla="*/ 35 w 37"/>
                      <a:gd name="T11" fmla="*/ 0 h 150"/>
                      <a:gd name="T12" fmla="*/ 36 w 37"/>
                      <a:gd name="T13" fmla="*/ 2 h 150"/>
                      <a:gd name="T14" fmla="*/ 0 60000 65536"/>
                      <a:gd name="T15" fmla="*/ 0 60000 65536"/>
                      <a:gd name="T16" fmla="*/ 0 60000 65536"/>
                      <a:gd name="T17" fmla="*/ 0 60000 65536"/>
                      <a:gd name="T18" fmla="*/ 0 60000 65536"/>
                      <a:gd name="T19" fmla="*/ 0 60000 65536"/>
                      <a:gd name="T20" fmla="*/ 0 60000 65536"/>
                      <a:gd name="T21" fmla="*/ 0 w 37"/>
                      <a:gd name="T22" fmla="*/ 0 h 150"/>
                      <a:gd name="T23" fmla="*/ 37 w 37"/>
                      <a:gd name="T24" fmla="*/ 150 h 1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150">
                        <a:moveTo>
                          <a:pt x="36" y="2"/>
                        </a:moveTo>
                        <a:lnTo>
                          <a:pt x="7" y="144"/>
                        </a:lnTo>
                        <a:lnTo>
                          <a:pt x="0" y="149"/>
                        </a:lnTo>
                        <a:lnTo>
                          <a:pt x="31" y="1"/>
                        </a:lnTo>
                        <a:lnTo>
                          <a:pt x="32" y="0"/>
                        </a:lnTo>
                        <a:lnTo>
                          <a:pt x="35" y="0"/>
                        </a:lnTo>
                        <a:lnTo>
                          <a:pt x="36" y="2"/>
                        </a:lnTo>
                      </a:path>
                    </a:pathLst>
                  </a:custGeom>
                  <a:solidFill>
                    <a:srgbClr val="BF7F1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s-ES"/>
                  </a:p>
                </p:txBody>
              </p:sp>
              <p:grpSp>
                <p:nvGrpSpPr>
                  <p:cNvPr id="25642" name="Group 50"/>
                  <p:cNvGrpSpPr>
                    <a:grpSpLocks/>
                  </p:cNvGrpSpPr>
                  <p:nvPr/>
                </p:nvGrpSpPr>
                <p:grpSpPr bwMode="auto">
                  <a:xfrm>
                    <a:off x="4815" y="1087"/>
                    <a:ext cx="441" cy="428"/>
                    <a:chOff x="4815" y="1087"/>
                    <a:chExt cx="441" cy="428"/>
                  </a:xfrm>
                </p:grpSpPr>
                <p:sp>
                  <p:nvSpPr>
                    <p:cNvPr id="25646" name="Freeform 51"/>
                    <p:cNvSpPr>
                      <a:spLocks/>
                    </p:cNvSpPr>
                    <p:nvPr/>
                  </p:nvSpPr>
                  <p:spPr bwMode="auto">
                    <a:xfrm>
                      <a:off x="4815" y="1087"/>
                      <a:ext cx="441" cy="428"/>
                    </a:xfrm>
                    <a:custGeom>
                      <a:avLst/>
                      <a:gdLst>
                        <a:gd name="T0" fmla="*/ 152 w 441"/>
                        <a:gd name="T1" fmla="*/ 4 h 428"/>
                        <a:gd name="T2" fmla="*/ 131 w 441"/>
                        <a:gd name="T3" fmla="*/ 9 h 428"/>
                        <a:gd name="T4" fmla="*/ 108 w 441"/>
                        <a:gd name="T5" fmla="*/ 13 h 428"/>
                        <a:gd name="T6" fmla="*/ 91 w 441"/>
                        <a:gd name="T7" fmla="*/ 18 h 428"/>
                        <a:gd name="T8" fmla="*/ 77 w 441"/>
                        <a:gd name="T9" fmla="*/ 25 h 428"/>
                        <a:gd name="T10" fmla="*/ 65 w 441"/>
                        <a:gd name="T11" fmla="*/ 33 h 428"/>
                        <a:gd name="T12" fmla="*/ 54 w 441"/>
                        <a:gd name="T13" fmla="*/ 43 h 428"/>
                        <a:gd name="T14" fmla="*/ 37 w 441"/>
                        <a:gd name="T15" fmla="*/ 65 h 428"/>
                        <a:gd name="T16" fmla="*/ 0 w 441"/>
                        <a:gd name="T17" fmla="*/ 122 h 428"/>
                        <a:gd name="T18" fmla="*/ 10 w 441"/>
                        <a:gd name="T19" fmla="*/ 132 h 428"/>
                        <a:gd name="T20" fmla="*/ 108 w 441"/>
                        <a:gd name="T21" fmla="*/ 173 h 428"/>
                        <a:gd name="T22" fmla="*/ 104 w 441"/>
                        <a:gd name="T23" fmla="*/ 263 h 428"/>
                        <a:gd name="T24" fmla="*/ 95 w 441"/>
                        <a:gd name="T25" fmla="*/ 329 h 428"/>
                        <a:gd name="T26" fmla="*/ 70 w 441"/>
                        <a:gd name="T27" fmla="*/ 392 h 428"/>
                        <a:gd name="T28" fmla="*/ 414 w 441"/>
                        <a:gd name="T29" fmla="*/ 427 h 428"/>
                        <a:gd name="T30" fmla="*/ 359 w 441"/>
                        <a:gd name="T31" fmla="*/ 266 h 428"/>
                        <a:gd name="T32" fmla="*/ 377 w 441"/>
                        <a:gd name="T33" fmla="*/ 249 h 428"/>
                        <a:gd name="T34" fmla="*/ 387 w 441"/>
                        <a:gd name="T35" fmla="*/ 223 h 428"/>
                        <a:gd name="T36" fmla="*/ 388 w 441"/>
                        <a:gd name="T37" fmla="*/ 198 h 428"/>
                        <a:gd name="T38" fmla="*/ 390 w 441"/>
                        <a:gd name="T39" fmla="*/ 176 h 428"/>
                        <a:gd name="T40" fmla="*/ 408 w 441"/>
                        <a:gd name="T41" fmla="*/ 56 h 428"/>
                        <a:gd name="T42" fmla="*/ 395 w 441"/>
                        <a:gd name="T43" fmla="*/ 35 h 428"/>
                        <a:gd name="T44" fmla="*/ 374 w 441"/>
                        <a:gd name="T45" fmla="*/ 23 h 428"/>
                        <a:gd name="T46" fmla="*/ 310 w 441"/>
                        <a:gd name="T47" fmla="*/ 5 h 428"/>
                        <a:gd name="T48" fmla="*/ 298 w 441"/>
                        <a:gd name="T49" fmla="*/ 2 h 428"/>
                        <a:gd name="T50" fmla="*/ 286 w 441"/>
                        <a:gd name="T51" fmla="*/ 0 h 428"/>
                        <a:gd name="T52" fmla="*/ 290 w 441"/>
                        <a:gd name="T53" fmla="*/ 12 h 428"/>
                        <a:gd name="T54" fmla="*/ 298 w 441"/>
                        <a:gd name="T55" fmla="*/ 23 h 428"/>
                        <a:gd name="T56" fmla="*/ 306 w 441"/>
                        <a:gd name="T57" fmla="*/ 37 h 428"/>
                        <a:gd name="T58" fmla="*/ 310 w 441"/>
                        <a:gd name="T59" fmla="*/ 47 h 428"/>
                        <a:gd name="T60" fmla="*/ 311 w 441"/>
                        <a:gd name="T61" fmla="*/ 62 h 428"/>
                        <a:gd name="T62" fmla="*/ 306 w 441"/>
                        <a:gd name="T63" fmla="*/ 75 h 428"/>
                        <a:gd name="T64" fmla="*/ 296 w 441"/>
                        <a:gd name="T65" fmla="*/ 86 h 428"/>
                        <a:gd name="T66" fmla="*/ 279 w 441"/>
                        <a:gd name="T67" fmla="*/ 94 h 428"/>
                        <a:gd name="T68" fmla="*/ 261 w 441"/>
                        <a:gd name="T69" fmla="*/ 99 h 428"/>
                        <a:gd name="T70" fmla="*/ 241 w 441"/>
                        <a:gd name="T71" fmla="*/ 99 h 428"/>
                        <a:gd name="T72" fmla="*/ 222 w 441"/>
                        <a:gd name="T73" fmla="*/ 94 h 428"/>
                        <a:gd name="T74" fmla="*/ 198 w 441"/>
                        <a:gd name="T75" fmla="*/ 83 h 428"/>
                        <a:gd name="T76" fmla="*/ 183 w 441"/>
                        <a:gd name="T77" fmla="*/ 70 h 428"/>
                        <a:gd name="T78" fmla="*/ 175 w 441"/>
                        <a:gd name="T79" fmla="*/ 54 h 428"/>
                        <a:gd name="T80" fmla="*/ 168 w 441"/>
                        <a:gd name="T81" fmla="*/ 35 h 428"/>
                        <a:gd name="T82" fmla="*/ 161 w 441"/>
                        <a:gd name="T83" fmla="*/ 15 h 428"/>
                        <a:gd name="T84" fmla="*/ 160 w 441"/>
                        <a:gd name="T85" fmla="*/ 2 h 42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41"/>
                        <a:gd name="T130" fmla="*/ 0 h 428"/>
                        <a:gd name="T131" fmla="*/ 441 w 441"/>
                        <a:gd name="T132" fmla="*/ 428 h 42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41" h="428">
                          <a:moveTo>
                            <a:pt x="160" y="2"/>
                          </a:moveTo>
                          <a:lnTo>
                            <a:pt x="152" y="4"/>
                          </a:lnTo>
                          <a:lnTo>
                            <a:pt x="141" y="7"/>
                          </a:lnTo>
                          <a:lnTo>
                            <a:pt x="131" y="9"/>
                          </a:lnTo>
                          <a:lnTo>
                            <a:pt x="119" y="11"/>
                          </a:lnTo>
                          <a:lnTo>
                            <a:pt x="108" y="13"/>
                          </a:lnTo>
                          <a:lnTo>
                            <a:pt x="98" y="16"/>
                          </a:lnTo>
                          <a:lnTo>
                            <a:pt x="91" y="18"/>
                          </a:lnTo>
                          <a:lnTo>
                            <a:pt x="84" y="21"/>
                          </a:lnTo>
                          <a:lnTo>
                            <a:pt x="77" y="25"/>
                          </a:lnTo>
                          <a:lnTo>
                            <a:pt x="71" y="29"/>
                          </a:lnTo>
                          <a:lnTo>
                            <a:pt x="65" y="33"/>
                          </a:lnTo>
                          <a:lnTo>
                            <a:pt x="60" y="37"/>
                          </a:lnTo>
                          <a:lnTo>
                            <a:pt x="54" y="43"/>
                          </a:lnTo>
                          <a:lnTo>
                            <a:pt x="47" y="51"/>
                          </a:lnTo>
                          <a:lnTo>
                            <a:pt x="37" y="65"/>
                          </a:lnTo>
                          <a:lnTo>
                            <a:pt x="20" y="91"/>
                          </a:lnTo>
                          <a:lnTo>
                            <a:pt x="0" y="122"/>
                          </a:lnTo>
                          <a:lnTo>
                            <a:pt x="2" y="127"/>
                          </a:lnTo>
                          <a:lnTo>
                            <a:pt x="10" y="132"/>
                          </a:lnTo>
                          <a:lnTo>
                            <a:pt x="104" y="164"/>
                          </a:lnTo>
                          <a:lnTo>
                            <a:pt x="108" y="173"/>
                          </a:lnTo>
                          <a:lnTo>
                            <a:pt x="108" y="211"/>
                          </a:lnTo>
                          <a:lnTo>
                            <a:pt x="104" y="263"/>
                          </a:lnTo>
                          <a:lnTo>
                            <a:pt x="100" y="303"/>
                          </a:lnTo>
                          <a:lnTo>
                            <a:pt x="95" y="329"/>
                          </a:lnTo>
                          <a:lnTo>
                            <a:pt x="86" y="364"/>
                          </a:lnTo>
                          <a:lnTo>
                            <a:pt x="70" y="392"/>
                          </a:lnTo>
                          <a:lnTo>
                            <a:pt x="50" y="427"/>
                          </a:lnTo>
                          <a:lnTo>
                            <a:pt x="414" y="427"/>
                          </a:lnTo>
                          <a:lnTo>
                            <a:pt x="376" y="340"/>
                          </a:lnTo>
                          <a:lnTo>
                            <a:pt x="359" y="266"/>
                          </a:lnTo>
                          <a:lnTo>
                            <a:pt x="367" y="259"/>
                          </a:lnTo>
                          <a:lnTo>
                            <a:pt x="377" y="249"/>
                          </a:lnTo>
                          <a:lnTo>
                            <a:pt x="383" y="238"/>
                          </a:lnTo>
                          <a:lnTo>
                            <a:pt x="387" y="223"/>
                          </a:lnTo>
                          <a:lnTo>
                            <a:pt x="387" y="211"/>
                          </a:lnTo>
                          <a:lnTo>
                            <a:pt x="388" y="198"/>
                          </a:lnTo>
                          <a:lnTo>
                            <a:pt x="388" y="189"/>
                          </a:lnTo>
                          <a:lnTo>
                            <a:pt x="390" y="176"/>
                          </a:lnTo>
                          <a:lnTo>
                            <a:pt x="440" y="139"/>
                          </a:lnTo>
                          <a:lnTo>
                            <a:pt x="408" y="56"/>
                          </a:lnTo>
                          <a:lnTo>
                            <a:pt x="403" y="44"/>
                          </a:lnTo>
                          <a:lnTo>
                            <a:pt x="395" y="35"/>
                          </a:lnTo>
                          <a:lnTo>
                            <a:pt x="386" y="28"/>
                          </a:lnTo>
                          <a:lnTo>
                            <a:pt x="374" y="23"/>
                          </a:lnTo>
                          <a:lnTo>
                            <a:pt x="319" y="8"/>
                          </a:lnTo>
                          <a:lnTo>
                            <a:pt x="310" y="5"/>
                          </a:lnTo>
                          <a:lnTo>
                            <a:pt x="303" y="3"/>
                          </a:lnTo>
                          <a:lnTo>
                            <a:pt x="298" y="2"/>
                          </a:lnTo>
                          <a:lnTo>
                            <a:pt x="292" y="1"/>
                          </a:lnTo>
                          <a:lnTo>
                            <a:pt x="286" y="0"/>
                          </a:lnTo>
                          <a:lnTo>
                            <a:pt x="286" y="7"/>
                          </a:lnTo>
                          <a:lnTo>
                            <a:pt x="290" y="12"/>
                          </a:lnTo>
                          <a:lnTo>
                            <a:pt x="293" y="17"/>
                          </a:lnTo>
                          <a:lnTo>
                            <a:pt x="298" y="23"/>
                          </a:lnTo>
                          <a:lnTo>
                            <a:pt x="302" y="29"/>
                          </a:lnTo>
                          <a:lnTo>
                            <a:pt x="306" y="37"/>
                          </a:lnTo>
                          <a:lnTo>
                            <a:pt x="308" y="42"/>
                          </a:lnTo>
                          <a:lnTo>
                            <a:pt x="310" y="47"/>
                          </a:lnTo>
                          <a:lnTo>
                            <a:pt x="311" y="54"/>
                          </a:lnTo>
                          <a:lnTo>
                            <a:pt x="311" y="62"/>
                          </a:lnTo>
                          <a:lnTo>
                            <a:pt x="309" y="68"/>
                          </a:lnTo>
                          <a:lnTo>
                            <a:pt x="306" y="75"/>
                          </a:lnTo>
                          <a:lnTo>
                            <a:pt x="302" y="81"/>
                          </a:lnTo>
                          <a:lnTo>
                            <a:pt x="296" y="86"/>
                          </a:lnTo>
                          <a:lnTo>
                            <a:pt x="288" y="91"/>
                          </a:lnTo>
                          <a:lnTo>
                            <a:pt x="279" y="94"/>
                          </a:lnTo>
                          <a:lnTo>
                            <a:pt x="271" y="97"/>
                          </a:lnTo>
                          <a:lnTo>
                            <a:pt x="261" y="99"/>
                          </a:lnTo>
                          <a:lnTo>
                            <a:pt x="252" y="101"/>
                          </a:lnTo>
                          <a:lnTo>
                            <a:pt x="241" y="99"/>
                          </a:lnTo>
                          <a:lnTo>
                            <a:pt x="231" y="97"/>
                          </a:lnTo>
                          <a:lnTo>
                            <a:pt x="222" y="94"/>
                          </a:lnTo>
                          <a:lnTo>
                            <a:pt x="211" y="89"/>
                          </a:lnTo>
                          <a:lnTo>
                            <a:pt x="198" y="83"/>
                          </a:lnTo>
                          <a:lnTo>
                            <a:pt x="191" y="79"/>
                          </a:lnTo>
                          <a:lnTo>
                            <a:pt x="183" y="70"/>
                          </a:lnTo>
                          <a:lnTo>
                            <a:pt x="180" y="62"/>
                          </a:lnTo>
                          <a:lnTo>
                            <a:pt x="175" y="54"/>
                          </a:lnTo>
                          <a:lnTo>
                            <a:pt x="171" y="45"/>
                          </a:lnTo>
                          <a:lnTo>
                            <a:pt x="168" y="35"/>
                          </a:lnTo>
                          <a:lnTo>
                            <a:pt x="165" y="26"/>
                          </a:lnTo>
                          <a:lnTo>
                            <a:pt x="161" y="15"/>
                          </a:lnTo>
                          <a:lnTo>
                            <a:pt x="159" y="6"/>
                          </a:lnTo>
                          <a:lnTo>
                            <a:pt x="160" y="2"/>
                          </a:lnTo>
                        </a:path>
                      </a:pathLst>
                    </a:custGeom>
                    <a:solidFill>
                      <a:srgbClr val="FF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s-ES"/>
                    </a:p>
                  </p:txBody>
                </p:sp>
                <p:grpSp>
                  <p:nvGrpSpPr>
                    <p:cNvPr id="25647" name="Group 52"/>
                    <p:cNvGrpSpPr>
                      <a:grpSpLocks/>
                    </p:cNvGrpSpPr>
                    <p:nvPr/>
                  </p:nvGrpSpPr>
                  <p:grpSpPr bwMode="auto">
                    <a:xfrm>
                      <a:off x="4828" y="1157"/>
                      <a:ext cx="242" cy="315"/>
                      <a:chOff x="4828" y="1157"/>
                      <a:chExt cx="242" cy="315"/>
                    </a:xfrm>
                  </p:grpSpPr>
                  <p:sp>
                    <p:nvSpPr>
                      <p:cNvPr id="25649" name="Freeform 53"/>
                      <p:cNvSpPr>
                        <a:spLocks/>
                      </p:cNvSpPr>
                      <p:nvPr/>
                    </p:nvSpPr>
                    <p:spPr bwMode="auto">
                      <a:xfrm>
                        <a:off x="4828" y="1157"/>
                        <a:ext cx="242" cy="315"/>
                      </a:xfrm>
                      <a:custGeom>
                        <a:avLst/>
                        <a:gdLst>
                          <a:gd name="T0" fmla="*/ 2 w 242"/>
                          <a:gd name="T1" fmla="*/ 73 h 315"/>
                          <a:gd name="T2" fmla="*/ 0 w 242"/>
                          <a:gd name="T3" fmla="*/ 115 h 315"/>
                          <a:gd name="T4" fmla="*/ 4 w 242"/>
                          <a:gd name="T5" fmla="*/ 191 h 315"/>
                          <a:gd name="T6" fmla="*/ 0 w 242"/>
                          <a:gd name="T7" fmla="*/ 231 h 315"/>
                          <a:gd name="T8" fmla="*/ 6 w 242"/>
                          <a:gd name="T9" fmla="*/ 275 h 315"/>
                          <a:gd name="T10" fmla="*/ 23 w 242"/>
                          <a:gd name="T11" fmla="*/ 314 h 315"/>
                          <a:gd name="T12" fmla="*/ 68 w 242"/>
                          <a:gd name="T13" fmla="*/ 309 h 315"/>
                          <a:gd name="T14" fmla="*/ 120 w 242"/>
                          <a:gd name="T15" fmla="*/ 279 h 315"/>
                          <a:gd name="T16" fmla="*/ 205 w 242"/>
                          <a:gd name="T17" fmla="*/ 165 h 315"/>
                          <a:gd name="T18" fmla="*/ 222 w 242"/>
                          <a:gd name="T19" fmla="*/ 142 h 315"/>
                          <a:gd name="T20" fmla="*/ 227 w 242"/>
                          <a:gd name="T21" fmla="*/ 130 h 315"/>
                          <a:gd name="T22" fmla="*/ 235 w 242"/>
                          <a:gd name="T23" fmla="*/ 106 h 315"/>
                          <a:gd name="T24" fmla="*/ 235 w 242"/>
                          <a:gd name="T25" fmla="*/ 98 h 315"/>
                          <a:gd name="T26" fmla="*/ 230 w 242"/>
                          <a:gd name="T27" fmla="*/ 89 h 315"/>
                          <a:gd name="T28" fmla="*/ 222 w 242"/>
                          <a:gd name="T29" fmla="*/ 80 h 315"/>
                          <a:gd name="T30" fmla="*/ 217 w 242"/>
                          <a:gd name="T31" fmla="*/ 73 h 315"/>
                          <a:gd name="T32" fmla="*/ 218 w 242"/>
                          <a:gd name="T33" fmla="*/ 65 h 315"/>
                          <a:gd name="T34" fmla="*/ 227 w 242"/>
                          <a:gd name="T35" fmla="*/ 68 h 315"/>
                          <a:gd name="T36" fmla="*/ 233 w 242"/>
                          <a:gd name="T37" fmla="*/ 77 h 315"/>
                          <a:gd name="T38" fmla="*/ 236 w 242"/>
                          <a:gd name="T39" fmla="*/ 83 h 315"/>
                          <a:gd name="T40" fmla="*/ 241 w 242"/>
                          <a:gd name="T41" fmla="*/ 81 h 315"/>
                          <a:gd name="T42" fmla="*/ 240 w 242"/>
                          <a:gd name="T43" fmla="*/ 71 h 315"/>
                          <a:gd name="T44" fmla="*/ 237 w 242"/>
                          <a:gd name="T45" fmla="*/ 52 h 315"/>
                          <a:gd name="T46" fmla="*/ 234 w 242"/>
                          <a:gd name="T47" fmla="*/ 42 h 315"/>
                          <a:gd name="T48" fmla="*/ 228 w 242"/>
                          <a:gd name="T49" fmla="*/ 38 h 315"/>
                          <a:gd name="T50" fmla="*/ 221 w 242"/>
                          <a:gd name="T51" fmla="*/ 20 h 315"/>
                          <a:gd name="T52" fmla="*/ 217 w 242"/>
                          <a:gd name="T53" fmla="*/ 9 h 315"/>
                          <a:gd name="T54" fmla="*/ 215 w 242"/>
                          <a:gd name="T55" fmla="*/ 1 h 315"/>
                          <a:gd name="T56" fmla="*/ 207 w 242"/>
                          <a:gd name="T57" fmla="*/ 0 h 315"/>
                          <a:gd name="T58" fmla="*/ 176 w 242"/>
                          <a:gd name="T59" fmla="*/ 41 h 315"/>
                          <a:gd name="T60" fmla="*/ 167 w 242"/>
                          <a:gd name="T61" fmla="*/ 52 h 315"/>
                          <a:gd name="T62" fmla="*/ 166 w 242"/>
                          <a:gd name="T63" fmla="*/ 59 h 315"/>
                          <a:gd name="T64" fmla="*/ 176 w 242"/>
                          <a:gd name="T65" fmla="*/ 93 h 315"/>
                          <a:gd name="T66" fmla="*/ 187 w 242"/>
                          <a:gd name="T67" fmla="*/ 124 h 315"/>
                          <a:gd name="T68" fmla="*/ 93 w 242"/>
                          <a:gd name="T69" fmla="*/ 192 h 315"/>
                          <a:gd name="T70" fmla="*/ 93 w 242"/>
                          <a:gd name="T71" fmla="*/ 95 h 31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42"/>
                          <a:gd name="T109" fmla="*/ 0 h 315"/>
                          <a:gd name="T110" fmla="*/ 242 w 242"/>
                          <a:gd name="T111" fmla="*/ 315 h 31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42" h="315">
                            <a:moveTo>
                              <a:pt x="8" y="54"/>
                            </a:moveTo>
                            <a:lnTo>
                              <a:pt x="2" y="73"/>
                            </a:lnTo>
                            <a:lnTo>
                              <a:pt x="1" y="88"/>
                            </a:lnTo>
                            <a:lnTo>
                              <a:pt x="0" y="115"/>
                            </a:lnTo>
                            <a:lnTo>
                              <a:pt x="4" y="149"/>
                            </a:lnTo>
                            <a:lnTo>
                              <a:pt x="4" y="191"/>
                            </a:lnTo>
                            <a:lnTo>
                              <a:pt x="2" y="212"/>
                            </a:lnTo>
                            <a:lnTo>
                              <a:pt x="0" y="231"/>
                            </a:lnTo>
                            <a:lnTo>
                              <a:pt x="1" y="254"/>
                            </a:lnTo>
                            <a:lnTo>
                              <a:pt x="6" y="275"/>
                            </a:lnTo>
                            <a:lnTo>
                              <a:pt x="11" y="296"/>
                            </a:lnTo>
                            <a:lnTo>
                              <a:pt x="23" y="314"/>
                            </a:lnTo>
                            <a:lnTo>
                              <a:pt x="47" y="312"/>
                            </a:lnTo>
                            <a:lnTo>
                              <a:pt x="68" y="309"/>
                            </a:lnTo>
                            <a:lnTo>
                              <a:pt x="96" y="301"/>
                            </a:lnTo>
                            <a:lnTo>
                              <a:pt x="120" y="279"/>
                            </a:lnTo>
                            <a:lnTo>
                              <a:pt x="136" y="259"/>
                            </a:lnTo>
                            <a:lnTo>
                              <a:pt x="205" y="165"/>
                            </a:lnTo>
                            <a:lnTo>
                              <a:pt x="219" y="147"/>
                            </a:lnTo>
                            <a:lnTo>
                              <a:pt x="222" y="142"/>
                            </a:lnTo>
                            <a:lnTo>
                              <a:pt x="224" y="136"/>
                            </a:lnTo>
                            <a:lnTo>
                              <a:pt x="227" y="130"/>
                            </a:lnTo>
                            <a:lnTo>
                              <a:pt x="229" y="123"/>
                            </a:lnTo>
                            <a:lnTo>
                              <a:pt x="235" y="106"/>
                            </a:lnTo>
                            <a:lnTo>
                              <a:pt x="236" y="102"/>
                            </a:lnTo>
                            <a:lnTo>
                              <a:pt x="235" y="98"/>
                            </a:lnTo>
                            <a:lnTo>
                              <a:pt x="233" y="94"/>
                            </a:lnTo>
                            <a:lnTo>
                              <a:pt x="230" y="89"/>
                            </a:lnTo>
                            <a:lnTo>
                              <a:pt x="227" y="85"/>
                            </a:lnTo>
                            <a:lnTo>
                              <a:pt x="222" y="80"/>
                            </a:lnTo>
                            <a:lnTo>
                              <a:pt x="221" y="76"/>
                            </a:lnTo>
                            <a:lnTo>
                              <a:pt x="217" y="73"/>
                            </a:lnTo>
                            <a:lnTo>
                              <a:pt x="211" y="68"/>
                            </a:lnTo>
                            <a:lnTo>
                              <a:pt x="218" y="65"/>
                            </a:lnTo>
                            <a:lnTo>
                              <a:pt x="224" y="64"/>
                            </a:lnTo>
                            <a:lnTo>
                              <a:pt x="227" y="68"/>
                            </a:lnTo>
                            <a:lnTo>
                              <a:pt x="231" y="73"/>
                            </a:lnTo>
                            <a:lnTo>
                              <a:pt x="233" y="77"/>
                            </a:lnTo>
                            <a:lnTo>
                              <a:pt x="234" y="80"/>
                            </a:lnTo>
                            <a:lnTo>
                              <a:pt x="236" y="83"/>
                            </a:lnTo>
                            <a:lnTo>
                              <a:pt x="240" y="84"/>
                            </a:lnTo>
                            <a:lnTo>
                              <a:pt x="241" y="81"/>
                            </a:lnTo>
                            <a:lnTo>
                              <a:pt x="241" y="77"/>
                            </a:lnTo>
                            <a:lnTo>
                              <a:pt x="240" y="71"/>
                            </a:lnTo>
                            <a:lnTo>
                              <a:pt x="239" y="61"/>
                            </a:lnTo>
                            <a:lnTo>
                              <a:pt x="237" y="52"/>
                            </a:lnTo>
                            <a:lnTo>
                              <a:pt x="235" y="50"/>
                            </a:lnTo>
                            <a:lnTo>
                              <a:pt x="234" y="42"/>
                            </a:lnTo>
                            <a:lnTo>
                              <a:pt x="233" y="40"/>
                            </a:lnTo>
                            <a:lnTo>
                              <a:pt x="228" y="38"/>
                            </a:lnTo>
                            <a:lnTo>
                              <a:pt x="224" y="28"/>
                            </a:lnTo>
                            <a:lnTo>
                              <a:pt x="221" y="20"/>
                            </a:lnTo>
                            <a:lnTo>
                              <a:pt x="218" y="14"/>
                            </a:lnTo>
                            <a:lnTo>
                              <a:pt x="217" y="9"/>
                            </a:lnTo>
                            <a:lnTo>
                              <a:pt x="217" y="5"/>
                            </a:lnTo>
                            <a:lnTo>
                              <a:pt x="215" y="1"/>
                            </a:lnTo>
                            <a:lnTo>
                              <a:pt x="211" y="0"/>
                            </a:lnTo>
                            <a:lnTo>
                              <a:pt x="207" y="0"/>
                            </a:lnTo>
                            <a:lnTo>
                              <a:pt x="204" y="13"/>
                            </a:lnTo>
                            <a:lnTo>
                              <a:pt x="176" y="41"/>
                            </a:lnTo>
                            <a:lnTo>
                              <a:pt x="170" y="48"/>
                            </a:lnTo>
                            <a:lnTo>
                              <a:pt x="167" y="52"/>
                            </a:lnTo>
                            <a:lnTo>
                              <a:pt x="166" y="56"/>
                            </a:lnTo>
                            <a:lnTo>
                              <a:pt x="166" y="59"/>
                            </a:lnTo>
                            <a:lnTo>
                              <a:pt x="170" y="71"/>
                            </a:lnTo>
                            <a:lnTo>
                              <a:pt x="176" y="93"/>
                            </a:lnTo>
                            <a:lnTo>
                              <a:pt x="183" y="105"/>
                            </a:lnTo>
                            <a:lnTo>
                              <a:pt x="187" y="124"/>
                            </a:lnTo>
                            <a:lnTo>
                              <a:pt x="146" y="152"/>
                            </a:lnTo>
                            <a:lnTo>
                              <a:pt x="93" y="192"/>
                            </a:lnTo>
                            <a:lnTo>
                              <a:pt x="95" y="145"/>
                            </a:lnTo>
                            <a:lnTo>
                              <a:pt x="93" y="95"/>
                            </a:lnTo>
                            <a:lnTo>
                              <a:pt x="8" y="54"/>
                            </a:lnTo>
                          </a:path>
                        </a:pathLst>
                      </a:custGeom>
                      <a:solidFill>
                        <a:srgbClr val="FF9F7F"/>
                      </a:solidFill>
                      <a:ln w="12700" cap="rnd">
                        <a:solidFill>
                          <a:srgbClr val="BF3F00"/>
                        </a:solidFill>
                        <a:round/>
                        <a:headEnd/>
                        <a:tailEnd/>
                      </a:ln>
                    </p:spPr>
                    <p:txBody>
                      <a:bodyPr/>
                      <a:lstStyle/>
                      <a:p>
                        <a:endParaRPr lang="es-ES"/>
                      </a:p>
                    </p:txBody>
                  </p:sp>
                  <p:sp>
                    <p:nvSpPr>
                      <p:cNvPr id="25650" name="Freeform 54"/>
                      <p:cNvSpPr>
                        <a:spLocks/>
                      </p:cNvSpPr>
                      <p:nvPr/>
                    </p:nvSpPr>
                    <p:spPr bwMode="auto">
                      <a:xfrm>
                        <a:off x="5023" y="1196"/>
                        <a:ext cx="33" cy="6"/>
                      </a:xfrm>
                      <a:custGeom>
                        <a:avLst/>
                        <a:gdLst>
                          <a:gd name="T0" fmla="*/ 0 w 33"/>
                          <a:gd name="T1" fmla="*/ 5 h 6"/>
                          <a:gd name="T2" fmla="*/ 21 w 33"/>
                          <a:gd name="T3" fmla="*/ 0 h 6"/>
                          <a:gd name="T4" fmla="*/ 32 w 33"/>
                          <a:gd name="T5" fmla="*/ 0 h 6"/>
                          <a:gd name="T6" fmla="*/ 0 60000 65536"/>
                          <a:gd name="T7" fmla="*/ 0 60000 65536"/>
                          <a:gd name="T8" fmla="*/ 0 60000 65536"/>
                          <a:gd name="T9" fmla="*/ 0 w 33"/>
                          <a:gd name="T10" fmla="*/ 0 h 6"/>
                          <a:gd name="T11" fmla="*/ 33 w 33"/>
                          <a:gd name="T12" fmla="*/ 6 h 6"/>
                        </a:gdLst>
                        <a:ahLst/>
                        <a:cxnLst>
                          <a:cxn ang="T6">
                            <a:pos x="T0" y="T1"/>
                          </a:cxn>
                          <a:cxn ang="T7">
                            <a:pos x="T2" y="T3"/>
                          </a:cxn>
                          <a:cxn ang="T8">
                            <a:pos x="T4" y="T5"/>
                          </a:cxn>
                        </a:cxnLst>
                        <a:rect l="T9" t="T10" r="T11" b="T12"/>
                        <a:pathLst>
                          <a:path w="33" h="6">
                            <a:moveTo>
                              <a:pt x="0" y="5"/>
                            </a:moveTo>
                            <a:lnTo>
                              <a:pt x="21" y="0"/>
                            </a:lnTo>
                            <a:lnTo>
                              <a:pt x="32" y="0"/>
                            </a:lnTo>
                          </a:path>
                        </a:pathLst>
                      </a:custGeom>
                      <a:noFill/>
                      <a:ln w="12700" cap="rnd">
                        <a:solidFill>
                          <a:srgbClr val="BF3F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25651" name="Freeform 55"/>
                      <p:cNvSpPr>
                        <a:spLocks/>
                      </p:cNvSpPr>
                      <p:nvPr/>
                    </p:nvSpPr>
                    <p:spPr bwMode="auto">
                      <a:xfrm>
                        <a:off x="5017" y="1210"/>
                        <a:ext cx="47" cy="9"/>
                      </a:xfrm>
                      <a:custGeom>
                        <a:avLst/>
                        <a:gdLst>
                          <a:gd name="T0" fmla="*/ 0 w 47"/>
                          <a:gd name="T1" fmla="*/ 8 h 9"/>
                          <a:gd name="T2" fmla="*/ 27 w 47"/>
                          <a:gd name="T3" fmla="*/ 2 h 9"/>
                          <a:gd name="T4" fmla="*/ 46 w 47"/>
                          <a:gd name="T5" fmla="*/ 0 h 9"/>
                          <a:gd name="T6" fmla="*/ 0 60000 65536"/>
                          <a:gd name="T7" fmla="*/ 0 60000 65536"/>
                          <a:gd name="T8" fmla="*/ 0 60000 65536"/>
                          <a:gd name="T9" fmla="*/ 0 w 47"/>
                          <a:gd name="T10" fmla="*/ 0 h 9"/>
                          <a:gd name="T11" fmla="*/ 47 w 47"/>
                          <a:gd name="T12" fmla="*/ 9 h 9"/>
                        </a:gdLst>
                        <a:ahLst/>
                        <a:cxnLst>
                          <a:cxn ang="T6">
                            <a:pos x="T0" y="T1"/>
                          </a:cxn>
                          <a:cxn ang="T7">
                            <a:pos x="T2" y="T3"/>
                          </a:cxn>
                          <a:cxn ang="T8">
                            <a:pos x="T4" y="T5"/>
                          </a:cxn>
                        </a:cxnLst>
                        <a:rect l="T9" t="T10" r="T11" b="T12"/>
                        <a:pathLst>
                          <a:path w="47" h="9">
                            <a:moveTo>
                              <a:pt x="0" y="8"/>
                            </a:moveTo>
                            <a:lnTo>
                              <a:pt x="27" y="2"/>
                            </a:lnTo>
                            <a:lnTo>
                              <a:pt x="46" y="0"/>
                            </a:lnTo>
                          </a:path>
                        </a:pathLst>
                      </a:custGeom>
                      <a:noFill/>
                      <a:ln w="12700" cap="rnd">
                        <a:solidFill>
                          <a:srgbClr val="BF3F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25652" name="Freeform 56"/>
                      <p:cNvSpPr>
                        <a:spLocks/>
                      </p:cNvSpPr>
                      <p:nvPr/>
                    </p:nvSpPr>
                    <p:spPr bwMode="auto">
                      <a:xfrm>
                        <a:off x="5021" y="1190"/>
                        <a:ext cx="21" cy="12"/>
                      </a:xfrm>
                      <a:custGeom>
                        <a:avLst/>
                        <a:gdLst>
                          <a:gd name="T0" fmla="*/ 0 w 21"/>
                          <a:gd name="T1" fmla="*/ 11 h 12"/>
                          <a:gd name="T2" fmla="*/ 17 w 21"/>
                          <a:gd name="T3" fmla="*/ 0 h 12"/>
                          <a:gd name="T4" fmla="*/ 20 w 21"/>
                          <a:gd name="T5" fmla="*/ 6 h 12"/>
                          <a:gd name="T6" fmla="*/ 0 60000 65536"/>
                          <a:gd name="T7" fmla="*/ 0 60000 65536"/>
                          <a:gd name="T8" fmla="*/ 0 60000 65536"/>
                          <a:gd name="T9" fmla="*/ 0 w 21"/>
                          <a:gd name="T10" fmla="*/ 0 h 12"/>
                          <a:gd name="T11" fmla="*/ 21 w 21"/>
                          <a:gd name="T12" fmla="*/ 12 h 12"/>
                        </a:gdLst>
                        <a:ahLst/>
                        <a:cxnLst>
                          <a:cxn ang="T6">
                            <a:pos x="T0" y="T1"/>
                          </a:cxn>
                          <a:cxn ang="T7">
                            <a:pos x="T2" y="T3"/>
                          </a:cxn>
                          <a:cxn ang="T8">
                            <a:pos x="T4" y="T5"/>
                          </a:cxn>
                        </a:cxnLst>
                        <a:rect l="T9" t="T10" r="T11" b="T12"/>
                        <a:pathLst>
                          <a:path w="21" h="12">
                            <a:moveTo>
                              <a:pt x="0" y="11"/>
                            </a:moveTo>
                            <a:lnTo>
                              <a:pt x="17" y="0"/>
                            </a:lnTo>
                            <a:lnTo>
                              <a:pt x="20" y="6"/>
                            </a:lnTo>
                          </a:path>
                        </a:pathLst>
                      </a:custGeom>
                      <a:noFill/>
                      <a:ln w="12700" cap="rnd">
                        <a:solidFill>
                          <a:srgbClr val="BF3F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25653" name="Line 57"/>
                      <p:cNvSpPr>
                        <a:spLocks noChangeShapeType="1"/>
                      </p:cNvSpPr>
                      <p:nvPr/>
                    </p:nvSpPr>
                    <p:spPr bwMode="auto">
                      <a:xfrm flipH="1" flipV="1">
                        <a:off x="5032" y="1165"/>
                        <a:ext cx="17" cy="11"/>
                      </a:xfrm>
                      <a:prstGeom prst="line">
                        <a:avLst/>
                      </a:prstGeom>
                      <a:noFill/>
                      <a:ln w="12700">
                        <a:solidFill>
                          <a:srgbClr val="BF3F00"/>
                        </a:solidFill>
                        <a:round/>
                        <a:headEnd/>
                        <a:tailEnd/>
                      </a:ln>
                      <a:extLst>
                        <a:ext uri="{909E8E84-426E-40DD-AFC4-6F175D3DCCD1}">
                          <a14:hiddenFill xmlns:a14="http://schemas.microsoft.com/office/drawing/2010/main">
                            <a:noFill/>
                          </a14:hiddenFill>
                        </a:ext>
                      </a:extLst>
                    </p:spPr>
                    <p:txBody>
                      <a:bodyPr wrap="none" anchor="ctr"/>
                      <a:lstStyle/>
                      <a:p>
                        <a:endParaRPr lang="es-ES"/>
                      </a:p>
                    </p:txBody>
                  </p:sp>
                </p:grpSp>
                <p:sp>
                  <p:nvSpPr>
                    <p:cNvPr id="25648" name="Freeform 58"/>
                    <p:cNvSpPr>
                      <a:spLocks/>
                    </p:cNvSpPr>
                    <p:nvPr/>
                  </p:nvSpPr>
                  <p:spPr bwMode="auto">
                    <a:xfrm>
                      <a:off x="4815" y="1193"/>
                      <a:ext cx="110" cy="60"/>
                    </a:xfrm>
                    <a:custGeom>
                      <a:avLst/>
                      <a:gdLst>
                        <a:gd name="T0" fmla="*/ 50 w 110"/>
                        <a:gd name="T1" fmla="*/ 22 h 60"/>
                        <a:gd name="T2" fmla="*/ 9 w 110"/>
                        <a:gd name="T3" fmla="*/ 0 h 60"/>
                        <a:gd name="T4" fmla="*/ 0 w 110"/>
                        <a:gd name="T5" fmla="*/ 16 h 60"/>
                        <a:gd name="T6" fmla="*/ 2 w 110"/>
                        <a:gd name="T7" fmla="*/ 20 h 60"/>
                        <a:gd name="T8" fmla="*/ 10 w 110"/>
                        <a:gd name="T9" fmla="*/ 25 h 60"/>
                        <a:gd name="T10" fmla="*/ 109 w 110"/>
                        <a:gd name="T11" fmla="*/ 59 h 60"/>
                        <a:gd name="T12" fmla="*/ 109 w 110"/>
                        <a:gd name="T13" fmla="*/ 51 h 60"/>
                        <a:gd name="T14" fmla="*/ 50 w 110"/>
                        <a:gd name="T15" fmla="*/ 22 h 60"/>
                        <a:gd name="T16" fmla="*/ 0 60000 65536"/>
                        <a:gd name="T17" fmla="*/ 0 60000 65536"/>
                        <a:gd name="T18" fmla="*/ 0 60000 65536"/>
                        <a:gd name="T19" fmla="*/ 0 60000 65536"/>
                        <a:gd name="T20" fmla="*/ 0 60000 65536"/>
                        <a:gd name="T21" fmla="*/ 0 60000 65536"/>
                        <a:gd name="T22" fmla="*/ 0 60000 65536"/>
                        <a:gd name="T23" fmla="*/ 0 60000 65536"/>
                        <a:gd name="T24" fmla="*/ 0 w 110"/>
                        <a:gd name="T25" fmla="*/ 0 h 60"/>
                        <a:gd name="T26" fmla="*/ 110 w 110"/>
                        <a:gd name="T27" fmla="*/ 60 h 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0" h="60">
                          <a:moveTo>
                            <a:pt x="50" y="22"/>
                          </a:moveTo>
                          <a:lnTo>
                            <a:pt x="9" y="0"/>
                          </a:lnTo>
                          <a:lnTo>
                            <a:pt x="0" y="16"/>
                          </a:lnTo>
                          <a:lnTo>
                            <a:pt x="2" y="20"/>
                          </a:lnTo>
                          <a:lnTo>
                            <a:pt x="10" y="25"/>
                          </a:lnTo>
                          <a:lnTo>
                            <a:pt x="109" y="59"/>
                          </a:lnTo>
                          <a:lnTo>
                            <a:pt x="109" y="51"/>
                          </a:lnTo>
                          <a:lnTo>
                            <a:pt x="50" y="22"/>
                          </a:lnTo>
                        </a:path>
                      </a:pathLst>
                    </a:custGeom>
                    <a:solidFill>
                      <a:srgbClr val="FF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s-ES"/>
                    </a:p>
                  </p:txBody>
                </p:sp>
              </p:grpSp>
              <p:grpSp>
                <p:nvGrpSpPr>
                  <p:cNvPr id="25643" name="Group 59"/>
                  <p:cNvGrpSpPr>
                    <a:grpSpLocks/>
                  </p:cNvGrpSpPr>
                  <p:nvPr/>
                </p:nvGrpSpPr>
                <p:grpSpPr bwMode="auto">
                  <a:xfrm>
                    <a:off x="5000" y="1124"/>
                    <a:ext cx="48" cy="74"/>
                    <a:chOff x="5000" y="1124"/>
                    <a:chExt cx="48" cy="74"/>
                  </a:xfrm>
                </p:grpSpPr>
                <p:sp>
                  <p:nvSpPr>
                    <p:cNvPr id="25644" name="Freeform 60"/>
                    <p:cNvSpPr>
                      <a:spLocks/>
                    </p:cNvSpPr>
                    <p:nvPr/>
                  </p:nvSpPr>
                  <p:spPr bwMode="auto">
                    <a:xfrm>
                      <a:off x="5000" y="1125"/>
                      <a:ext cx="45" cy="73"/>
                    </a:xfrm>
                    <a:custGeom>
                      <a:avLst/>
                      <a:gdLst>
                        <a:gd name="T0" fmla="*/ 42 w 45"/>
                        <a:gd name="T1" fmla="*/ 0 h 73"/>
                        <a:gd name="T2" fmla="*/ 28 w 45"/>
                        <a:gd name="T3" fmla="*/ 5 h 73"/>
                        <a:gd name="T4" fmla="*/ 15 w 45"/>
                        <a:gd name="T5" fmla="*/ 11 h 73"/>
                        <a:gd name="T6" fmla="*/ 7 w 45"/>
                        <a:gd name="T7" fmla="*/ 23 h 73"/>
                        <a:gd name="T8" fmla="*/ 0 w 45"/>
                        <a:gd name="T9" fmla="*/ 32 h 73"/>
                        <a:gd name="T10" fmla="*/ 1 w 45"/>
                        <a:gd name="T11" fmla="*/ 41 h 73"/>
                        <a:gd name="T12" fmla="*/ 2 w 45"/>
                        <a:gd name="T13" fmla="*/ 60 h 73"/>
                        <a:gd name="T14" fmla="*/ 5 w 45"/>
                        <a:gd name="T15" fmla="*/ 72 h 73"/>
                        <a:gd name="T16" fmla="*/ 20 w 45"/>
                        <a:gd name="T17" fmla="*/ 59 h 73"/>
                        <a:gd name="T18" fmla="*/ 20 w 45"/>
                        <a:gd name="T19" fmla="*/ 47 h 73"/>
                        <a:gd name="T20" fmla="*/ 19 w 45"/>
                        <a:gd name="T21" fmla="*/ 41 h 73"/>
                        <a:gd name="T22" fmla="*/ 17 w 45"/>
                        <a:gd name="T23" fmla="*/ 37 h 73"/>
                        <a:gd name="T24" fmla="*/ 20 w 45"/>
                        <a:gd name="T25" fmla="*/ 36 h 73"/>
                        <a:gd name="T26" fmla="*/ 22 w 45"/>
                        <a:gd name="T27" fmla="*/ 33 h 73"/>
                        <a:gd name="T28" fmla="*/ 26 w 45"/>
                        <a:gd name="T29" fmla="*/ 28 h 73"/>
                        <a:gd name="T30" fmla="*/ 27 w 45"/>
                        <a:gd name="T31" fmla="*/ 23 h 73"/>
                        <a:gd name="T32" fmla="*/ 29 w 45"/>
                        <a:gd name="T33" fmla="*/ 19 h 73"/>
                        <a:gd name="T34" fmla="*/ 33 w 45"/>
                        <a:gd name="T35" fmla="*/ 18 h 73"/>
                        <a:gd name="T36" fmla="*/ 38 w 45"/>
                        <a:gd name="T37" fmla="*/ 16 h 73"/>
                        <a:gd name="T38" fmla="*/ 41 w 45"/>
                        <a:gd name="T39" fmla="*/ 13 h 73"/>
                        <a:gd name="T40" fmla="*/ 44 w 45"/>
                        <a:gd name="T41" fmla="*/ 9 h 73"/>
                        <a:gd name="T42" fmla="*/ 44 w 45"/>
                        <a:gd name="T43" fmla="*/ 4 h 73"/>
                        <a:gd name="T44" fmla="*/ 42 w 45"/>
                        <a:gd name="T45" fmla="*/ 0 h 7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5"/>
                        <a:gd name="T70" fmla="*/ 0 h 73"/>
                        <a:gd name="T71" fmla="*/ 45 w 45"/>
                        <a:gd name="T72" fmla="*/ 73 h 7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5" h="73">
                          <a:moveTo>
                            <a:pt x="42" y="0"/>
                          </a:moveTo>
                          <a:lnTo>
                            <a:pt x="28" y="5"/>
                          </a:lnTo>
                          <a:lnTo>
                            <a:pt x="15" y="11"/>
                          </a:lnTo>
                          <a:lnTo>
                            <a:pt x="7" y="23"/>
                          </a:lnTo>
                          <a:lnTo>
                            <a:pt x="0" y="32"/>
                          </a:lnTo>
                          <a:lnTo>
                            <a:pt x="1" y="41"/>
                          </a:lnTo>
                          <a:lnTo>
                            <a:pt x="2" y="60"/>
                          </a:lnTo>
                          <a:lnTo>
                            <a:pt x="5" y="72"/>
                          </a:lnTo>
                          <a:lnTo>
                            <a:pt x="20" y="59"/>
                          </a:lnTo>
                          <a:lnTo>
                            <a:pt x="20" y="47"/>
                          </a:lnTo>
                          <a:lnTo>
                            <a:pt x="19" y="41"/>
                          </a:lnTo>
                          <a:lnTo>
                            <a:pt x="17" y="37"/>
                          </a:lnTo>
                          <a:lnTo>
                            <a:pt x="20" y="36"/>
                          </a:lnTo>
                          <a:lnTo>
                            <a:pt x="22" y="33"/>
                          </a:lnTo>
                          <a:lnTo>
                            <a:pt x="26" y="28"/>
                          </a:lnTo>
                          <a:lnTo>
                            <a:pt x="27" y="23"/>
                          </a:lnTo>
                          <a:lnTo>
                            <a:pt x="29" y="19"/>
                          </a:lnTo>
                          <a:lnTo>
                            <a:pt x="33" y="18"/>
                          </a:lnTo>
                          <a:lnTo>
                            <a:pt x="38" y="16"/>
                          </a:lnTo>
                          <a:lnTo>
                            <a:pt x="41" y="13"/>
                          </a:lnTo>
                          <a:lnTo>
                            <a:pt x="44" y="9"/>
                          </a:lnTo>
                          <a:lnTo>
                            <a:pt x="44" y="4"/>
                          </a:lnTo>
                          <a:lnTo>
                            <a:pt x="42" y="0"/>
                          </a:lnTo>
                        </a:path>
                      </a:pathLst>
                    </a:custGeom>
                    <a:solidFill>
                      <a:srgbClr val="FF9F7F"/>
                    </a:solidFill>
                    <a:ln w="12700" cap="rnd">
                      <a:solidFill>
                        <a:srgbClr val="BF3F00"/>
                      </a:solidFill>
                      <a:round/>
                      <a:headEnd/>
                      <a:tailEnd/>
                    </a:ln>
                  </p:spPr>
                  <p:txBody>
                    <a:bodyPr/>
                    <a:lstStyle/>
                    <a:p>
                      <a:endParaRPr lang="es-ES"/>
                    </a:p>
                  </p:txBody>
                </p:sp>
                <p:sp>
                  <p:nvSpPr>
                    <p:cNvPr id="25645" name="Freeform 61"/>
                    <p:cNvSpPr>
                      <a:spLocks/>
                    </p:cNvSpPr>
                    <p:nvPr/>
                  </p:nvSpPr>
                  <p:spPr bwMode="auto">
                    <a:xfrm>
                      <a:off x="5028" y="1124"/>
                      <a:ext cx="20" cy="9"/>
                    </a:xfrm>
                    <a:custGeom>
                      <a:avLst/>
                      <a:gdLst>
                        <a:gd name="T0" fmla="*/ 0 w 20"/>
                        <a:gd name="T1" fmla="*/ 6 h 9"/>
                        <a:gd name="T2" fmla="*/ 19 w 20"/>
                        <a:gd name="T3" fmla="*/ 0 h 9"/>
                        <a:gd name="T4" fmla="*/ 19 w 20"/>
                        <a:gd name="T5" fmla="*/ 2 h 9"/>
                        <a:gd name="T6" fmla="*/ 17 w 20"/>
                        <a:gd name="T7" fmla="*/ 5 h 9"/>
                        <a:gd name="T8" fmla="*/ 7 w 20"/>
                        <a:gd name="T9" fmla="*/ 8 h 9"/>
                        <a:gd name="T10" fmla="*/ 5 w 20"/>
                        <a:gd name="T11" fmla="*/ 8 h 9"/>
                        <a:gd name="T12" fmla="*/ 2 w 20"/>
                        <a:gd name="T13" fmla="*/ 8 h 9"/>
                        <a:gd name="T14" fmla="*/ 0 w 20"/>
                        <a:gd name="T15" fmla="*/ 6 h 9"/>
                        <a:gd name="T16" fmla="*/ 0 60000 65536"/>
                        <a:gd name="T17" fmla="*/ 0 60000 65536"/>
                        <a:gd name="T18" fmla="*/ 0 60000 65536"/>
                        <a:gd name="T19" fmla="*/ 0 60000 65536"/>
                        <a:gd name="T20" fmla="*/ 0 60000 65536"/>
                        <a:gd name="T21" fmla="*/ 0 60000 65536"/>
                        <a:gd name="T22" fmla="*/ 0 60000 65536"/>
                        <a:gd name="T23" fmla="*/ 0 60000 65536"/>
                        <a:gd name="T24" fmla="*/ 0 w 20"/>
                        <a:gd name="T25" fmla="*/ 0 h 9"/>
                        <a:gd name="T26" fmla="*/ 20 w 20"/>
                        <a:gd name="T27" fmla="*/ 9 h 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 h="9">
                          <a:moveTo>
                            <a:pt x="0" y="6"/>
                          </a:moveTo>
                          <a:lnTo>
                            <a:pt x="19" y="0"/>
                          </a:lnTo>
                          <a:lnTo>
                            <a:pt x="19" y="2"/>
                          </a:lnTo>
                          <a:lnTo>
                            <a:pt x="17" y="5"/>
                          </a:lnTo>
                          <a:lnTo>
                            <a:pt x="7" y="8"/>
                          </a:lnTo>
                          <a:lnTo>
                            <a:pt x="5" y="8"/>
                          </a:lnTo>
                          <a:lnTo>
                            <a:pt x="2" y="8"/>
                          </a:lnTo>
                          <a:lnTo>
                            <a:pt x="0" y="6"/>
                          </a:lnTo>
                        </a:path>
                      </a:pathLst>
                    </a:custGeom>
                    <a:solidFill>
                      <a:srgbClr val="FF001F"/>
                    </a:solidFill>
                    <a:ln w="12700" cap="rnd">
                      <a:solidFill>
                        <a:srgbClr val="FF001F"/>
                      </a:solidFill>
                      <a:round/>
                      <a:headEnd/>
                      <a:tailEnd/>
                    </a:ln>
                  </p:spPr>
                  <p:txBody>
                    <a:bodyPr/>
                    <a:lstStyle/>
                    <a:p>
                      <a:endParaRPr lang="es-ES"/>
                    </a:p>
                  </p:txBody>
                </p:sp>
              </p:grpSp>
            </p:grpSp>
          </p:grpSp>
          <p:sp>
            <p:nvSpPr>
              <p:cNvPr id="25636" name="Freeform 62"/>
              <p:cNvSpPr>
                <a:spLocks/>
              </p:cNvSpPr>
              <p:nvPr/>
            </p:nvSpPr>
            <p:spPr bwMode="auto">
              <a:xfrm>
                <a:off x="5040" y="1087"/>
                <a:ext cx="289" cy="306"/>
              </a:xfrm>
              <a:custGeom>
                <a:avLst/>
                <a:gdLst>
                  <a:gd name="T0" fmla="*/ 112 w 289"/>
                  <a:gd name="T1" fmla="*/ 0 h 306"/>
                  <a:gd name="T2" fmla="*/ 279 w 289"/>
                  <a:gd name="T3" fmla="*/ 30 h 306"/>
                  <a:gd name="T4" fmla="*/ 267 w 289"/>
                  <a:gd name="T5" fmla="*/ 33 h 306"/>
                  <a:gd name="T6" fmla="*/ 288 w 289"/>
                  <a:gd name="T7" fmla="*/ 42 h 306"/>
                  <a:gd name="T8" fmla="*/ 193 w 289"/>
                  <a:gd name="T9" fmla="*/ 305 h 306"/>
                  <a:gd name="T10" fmla="*/ 71 w 289"/>
                  <a:gd name="T11" fmla="*/ 293 h 306"/>
                  <a:gd name="T12" fmla="*/ 0 w 289"/>
                  <a:gd name="T13" fmla="*/ 258 h 306"/>
                  <a:gd name="T14" fmla="*/ 112 w 289"/>
                  <a:gd name="T15" fmla="*/ 0 h 306"/>
                  <a:gd name="T16" fmla="*/ 0 60000 65536"/>
                  <a:gd name="T17" fmla="*/ 0 60000 65536"/>
                  <a:gd name="T18" fmla="*/ 0 60000 65536"/>
                  <a:gd name="T19" fmla="*/ 0 60000 65536"/>
                  <a:gd name="T20" fmla="*/ 0 60000 65536"/>
                  <a:gd name="T21" fmla="*/ 0 60000 65536"/>
                  <a:gd name="T22" fmla="*/ 0 60000 65536"/>
                  <a:gd name="T23" fmla="*/ 0 60000 65536"/>
                  <a:gd name="T24" fmla="*/ 0 w 289"/>
                  <a:gd name="T25" fmla="*/ 0 h 306"/>
                  <a:gd name="T26" fmla="*/ 289 w 289"/>
                  <a:gd name="T27" fmla="*/ 306 h 30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89" h="306">
                    <a:moveTo>
                      <a:pt x="112" y="0"/>
                    </a:moveTo>
                    <a:lnTo>
                      <a:pt x="279" y="30"/>
                    </a:lnTo>
                    <a:lnTo>
                      <a:pt x="267" y="33"/>
                    </a:lnTo>
                    <a:lnTo>
                      <a:pt x="288" y="42"/>
                    </a:lnTo>
                    <a:lnTo>
                      <a:pt x="193" y="305"/>
                    </a:lnTo>
                    <a:lnTo>
                      <a:pt x="71" y="293"/>
                    </a:lnTo>
                    <a:lnTo>
                      <a:pt x="0" y="258"/>
                    </a:lnTo>
                    <a:lnTo>
                      <a:pt x="112" y="0"/>
                    </a:lnTo>
                  </a:path>
                </a:pathLst>
              </a:custGeom>
              <a:solidFill>
                <a:srgbClr val="9FBFF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s-ES"/>
              </a:p>
            </p:txBody>
          </p:sp>
          <p:sp>
            <p:nvSpPr>
              <p:cNvPr id="25637" name="Freeform 63"/>
              <p:cNvSpPr>
                <a:spLocks/>
              </p:cNvSpPr>
              <p:nvPr/>
            </p:nvSpPr>
            <p:spPr bwMode="auto">
              <a:xfrm>
                <a:off x="4996" y="1280"/>
                <a:ext cx="305" cy="151"/>
              </a:xfrm>
              <a:custGeom>
                <a:avLst/>
                <a:gdLst>
                  <a:gd name="T0" fmla="*/ 280 w 305"/>
                  <a:gd name="T1" fmla="*/ 10 h 151"/>
                  <a:gd name="T2" fmla="*/ 290 w 305"/>
                  <a:gd name="T3" fmla="*/ 60 h 151"/>
                  <a:gd name="T4" fmla="*/ 299 w 305"/>
                  <a:gd name="T5" fmla="*/ 103 h 151"/>
                  <a:gd name="T6" fmla="*/ 304 w 305"/>
                  <a:gd name="T7" fmla="*/ 126 h 151"/>
                  <a:gd name="T8" fmla="*/ 298 w 305"/>
                  <a:gd name="T9" fmla="*/ 140 h 151"/>
                  <a:gd name="T10" fmla="*/ 253 w 305"/>
                  <a:gd name="T11" fmla="*/ 148 h 151"/>
                  <a:gd name="T12" fmla="*/ 161 w 305"/>
                  <a:gd name="T13" fmla="*/ 144 h 151"/>
                  <a:gd name="T14" fmla="*/ 114 w 305"/>
                  <a:gd name="T15" fmla="*/ 150 h 151"/>
                  <a:gd name="T16" fmla="*/ 78 w 305"/>
                  <a:gd name="T17" fmla="*/ 146 h 151"/>
                  <a:gd name="T18" fmla="*/ 31 w 305"/>
                  <a:gd name="T19" fmla="*/ 142 h 151"/>
                  <a:gd name="T20" fmla="*/ 18 w 305"/>
                  <a:gd name="T21" fmla="*/ 125 h 151"/>
                  <a:gd name="T22" fmla="*/ 8 w 305"/>
                  <a:gd name="T23" fmla="*/ 110 h 151"/>
                  <a:gd name="T24" fmla="*/ 2 w 305"/>
                  <a:gd name="T25" fmla="*/ 90 h 151"/>
                  <a:gd name="T26" fmla="*/ 1 w 305"/>
                  <a:gd name="T27" fmla="*/ 79 h 151"/>
                  <a:gd name="T28" fmla="*/ 8 w 305"/>
                  <a:gd name="T29" fmla="*/ 75 h 151"/>
                  <a:gd name="T30" fmla="*/ 16 w 305"/>
                  <a:gd name="T31" fmla="*/ 81 h 151"/>
                  <a:gd name="T32" fmla="*/ 33 w 305"/>
                  <a:gd name="T33" fmla="*/ 89 h 151"/>
                  <a:gd name="T34" fmla="*/ 24 w 305"/>
                  <a:gd name="T35" fmla="*/ 78 h 151"/>
                  <a:gd name="T36" fmla="*/ 38 w 305"/>
                  <a:gd name="T37" fmla="*/ 71 h 151"/>
                  <a:gd name="T38" fmla="*/ 65 w 305"/>
                  <a:gd name="T39" fmla="*/ 69 h 151"/>
                  <a:gd name="T40" fmla="*/ 89 w 305"/>
                  <a:gd name="T41" fmla="*/ 69 h 151"/>
                  <a:gd name="T42" fmla="*/ 66 w 305"/>
                  <a:gd name="T43" fmla="*/ 66 h 151"/>
                  <a:gd name="T44" fmla="*/ 52 w 305"/>
                  <a:gd name="T45" fmla="*/ 66 h 151"/>
                  <a:gd name="T46" fmla="*/ 41 w 305"/>
                  <a:gd name="T47" fmla="*/ 60 h 151"/>
                  <a:gd name="T48" fmla="*/ 55 w 305"/>
                  <a:gd name="T49" fmla="*/ 53 h 151"/>
                  <a:gd name="T50" fmla="*/ 93 w 305"/>
                  <a:gd name="T51" fmla="*/ 50 h 151"/>
                  <a:gd name="T52" fmla="*/ 116 w 305"/>
                  <a:gd name="T53" fmla="*/ 57 h 151"/>
                  <a:gd name="T54" fmla="*/ 130 w 305"/>
                  <a:gd name="T55" fmla="*/ 74 h 151"/>
                  <a:gd name="T56" fmla="*/ 156 w 305"/>
                  <a:gd name="T57" fmla="*/ 86 h 151"/>
                  <a:gd name="T58" fmla="*/ 194 w 305"/>
                  <a:gd name="T59" fmla="*/ 88 h 151"/>
                  <a:gd name="T60" fmla="*/ 239 w 305"/>
                  <a:gd name="T61" fmla="*/ 79 h 151"/>
                  <a:gd name="T62" fmla="*/ 259 w 305"/>
                  <a:gd name="T63" fmla="*/ 35 h 15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05"/>
                  <a:gd name="T97" fmla="*/ 0 h 151"/>
                  <a:gd name="T98" fmla="*/ 305 w 305"/>
                  <a:gd name="T99" fmla="*/ 151 h 15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05" h="151">
                    <a:moveTo>
                      <a:pt x="276" y="0"/>
                    </a:moveTo>
                    <a:lnTo>
                      <a:pt x="280" y="10"/>
                    </a:lnTo>
                    <a:lnTo>
                      <a:pt x="287" y="40"/>
                    </a:lnTo>
                    <a:lnTo>
                      <a:pt x="290" y="60"/>
                    </a:lnTo>
                    <a:lnTo>
                      <a:pt x="295" y="90"/>
                    </a:lnTo>
                    <a:lnTo>
                      <a:pt x="299" y="103"/>
                    </a:lnTo>
                    <a:lnTo>
                      <a:pt x="303" y="115"/>
                    </a:lnTo>
                    <a:lnTo>
                      <a:pt x="304" y="126"/>
                    </a:lnTo>
                    <a:lnTo>
                      <a:pt x="303" y="132"/>
                    </a:lnTo>
                    <a:lnTo>
                      <a:pt x="298" y="140"/>
                    </a:lnTo>
                    <a:lnTo>
                      <a:pt x="289" y="145"/>
                    </a:lnTo>
                    <a:lnTo>
                      <a:pt x="253" y="148"/>
                    </a:lnTo>
                    <a:lnTo>
                      <a:pt x="209" y="148"/>
                    </a:lnTo>
                    <a:lnTo>
                      <a:pt x="161" y="144"/>
                    </a:lnTo>
                    <a:lnTo>
                      <a:pt x="132" y="149"/>
                    </a:lnTo>
                    <a:lnTo>
                      <a:pt x="114" y="150"/>
                    </a:lnTo>
                    <a:lnTo>
                      <a:pt x="96" y="148"/>
                    </a:lnTo>
                    <a:lnTo>
                      <a:pt x="78" y="146"/>
                    </a:lnTo>
                    <a:lnTo>
                      <a:pt x="64" y="145"/>
                    </a:lnTo>
                    <a:lnTo>
                      <a:pt x="31" y="142"/>
                    </a:lnTo>
                    <a:lnTo>
                      <a:pt x="19" y="134"/>
                    </a:lnTo>
                    <a:lnTo>
                      <a:pt x="18" y="125"/>
                    </a:lnTo>
                    <a:lnTo>
                      <a:pt x="11" y="116"/>
                    </a:lnTo>
                    <a:lnTo>
                      <a:pt x="8" y="110"/>
                    </a:lnTo>
                    <a:lnTo>
                      <a:pt x="8" y="99"/>
                    </a:lnTo>
                    <a:lnTo>
                      <a:pt x="2" y="90"/>
                    </a:lnTo>
                    <a:lnTo>
                      <a:pt x="0" y="82"/>
                    </a:lnTo>
                    <a:lnTo>
                      <a:pt x="1" y="79"/>
                    </a:lnTo>
                    <a:lnTo>
                      <a:pt x="4" y="75"/>
                    </a:lnTo>
                    <a:lnTo>
                      <a:pt x="8" y="75"/>
                    </a:lnTo>
                    <a:lnTo>
                      <a:pt x="11" y="76"/>
                    </a:lnTo>
                    <a:lnTo>
                      <a:pt x="16" y="81"/>
                    </a:lnTo>
                    <a:lnTo>
                      <a:pt x="21" y="85"/>
                    </a:lnTo>
                    <a:lnTo>
                      <a:pt x="33" y="89"/>
                    </a:lnTo>
                    <a:lnTo>
                      <a:pt x="26" y="84"/>
                    </a:lnTo>
                    <a:lnTo>
                      <a:pt x="24" y="78"/>
                    </a:lnTo>
                    <a:lnTo>
                      <a:pt x="28" y="74"/>
                    </a:lnTo>
                    <a:lnTo>
                      <a:pt x="38" y="71"/>
                    </a:lnTo>
                    <a:lnTo>
                      <a:pt x="49" y="71"/>
                    </a:lnTo>
                    <a:lnTo>
                      <a:pt x="65" y="69"/>
                    </a:lnTo>
                    <a:lnTo>
                      <a:pt x="83" y="69"/>
                    </a:lnTo>
                    <a:lnTo>
                      <a:pt x="89" y="69"/>
                    </a:lnTo>
                    <a:lnTo>
                      <a:pt x="80" y="65"/>
                    </a:lnTo>
                    <a:lnTo>
                      <a:pt x="66" y="66"/>
                    </a:lnTo>
                    <a:lnTo>
                      <a:pt x="60" y="66"/>
                    </a:lnTo>
                    <a:lnTo>
                      <a:pt x="52" y="66"/>
                    </a:lnTo>
                    <a:lnTo>
                      <a:pt x="43" y="64"/>
                    </a:lnTo>
                    <a:lnTo>
                      <a:pt x="41" y="60"/>
                    </a:lnTo>
                    <a:lnTo>
                      <a:pt x="39" y="55"/>
                    </a:lnTo>
                    <a:lnTo>
                      <a:pt x="55" y="53"/>
                    </a:lnTo>
                    <a:lnTo>
                      <a:pt x="77" y="51"/>
                    </a:lnTo>
                    <a:lnTo>
                      <a:pt x="93" y="50"/>
                    </a:lnTo>
                    <a:lnTo>
                      <a:pt x="106" y="53"/>
                    </a:lnTo>
                    <a:lnTo>
                      <a:pt x="116" y="57"/>
                    </a:lnTo>
                    <a:lnTo>
                      <a:pt x="124" y="66"/>
                    </a:lnTo>
                    <a:lnTo>
                      <a:pt x="130" y="74"/>
                    </a:lnTo>
                    <a:lnTo>
                      <a:pt x="141" y="81"/>
                    </a:lnTo>
                    <a:lnTo>
                      <a:pt x="156" y="86"/>
                    </a:lnTo>
                    <a:lnTo>
                      <a:pt x="174" y="89"/>
                    </a:lnTo>
                    <a:lnTo>
                      <a:pt x="194" y="88"/>
                    </a:lnTo>
                    <a:lnTo>
                      <a:pt x="233" y="79"/>
                    </a:lnTo>
                    <a:lnTo>
                      <a:pt x="239" y="79"/>
                    </a:lnTo>
                    <a:lnTo>
                      <a:pt x="254" y="58"/>
                    </a:lnTo>
                    <a:lnTo>
                      <a:pt x="259" y="35"/>
                    </a:lnTo>
                    <a:lnTo>
                      <a:pt x="276" y="0"/>
                    </a:lnTo>
                  </a:path>
                </a:pathLst>
              </a:custGeom>
              <a:solidFill>
                <a:srgbClr val="FF9F7F"/>
              </a:solidFill>
              <a:ln w="12700" cap="rnd">
                <a:solidFill>
                  <a:srgbClr val="BF3F00"/>
                </a:solidFill>
                <a:round/>
                <a:headEnd/>
                <a:tailEnd/>
              </a:ln>
            </p:spPr>
            <p:txBody>
              <a:bodyPr/>
              <a:lstStyle/>
              <a:p>
                <a:endParaRPr lang="es-ES"/>
              </a:p>
            </p:txBody>
          </p:sp>
        </p:grpSp>
        <p:grpSp>
          <p:nvGrpSpPr>
            <p:cNvPr id="25611" name="Group 64"/>
            <p:cNvGrpSpPr>
              <a:grpSpLocks/>
            </p:cNvGrpSpPr>
            <p:nvPr/>
          </p:nvGrpSpPr>
          <p:grpSpPr bwMode="auto">
            <a:xfrm>
              <a:off x="4128" y="1309"/>
              <a:ext cx="332" cy="336"/>
              <a:chOff x="4128" y="1309"/>
              <a:chExt cx="332" cy="336"/>
            </a:xfrm>
          </p:grpSpPr>
          <p:sp>
            <p:nvSpPr>
              <p:cNvPr id="25627" name="Freeform 65"/>
              <p:cNvSpPr>
                <a:spLocks/>
              </p:cNvSpPr>
              <p:nvPr/>
            </p:nvSpPr>
            <p:spPr bwMode="auto">
              <a:xfrm>
                <a:off x="4168" y="1353"/>
                <a:ext cx="257" cy="266"/>
              </a:xfrm>
              <a:custGeom>
                <a:avLst/>
                <a:gdLst>
                  <a:gd name="T0" fmla="*/ 0 w 257"/>
                  <a:gd name="T1" fmla="*/ 196 h 266"/>
                  <a:gd name="T2" fmla="*/ 6 w 257"/>
                  <a:gd name="T3" fmla="*/ 182 h 266"/>
                  <a:gd name="T4" fmla="*/ 0 w 257"/>
                  <a:gd name="T5" fmla="*/ 150 h 266"/>
                  <a:gd name="T6" fmla="*/ 0 w 257"/>
                  <a:gd name="T7" fmla="*/ 129 h 266"/>
                  <a:gd name="T8" fmla="*/ 4 w 257"/>
                  <a:gd name="T9" fmla="*/ 94 h 266"/>
                  <a:gd name="T10" fmla="*/ 14 w 257"/>
                  <a:gd name="T11" fmla="*/ 69 h 266"/>
                  <a:gd name="T12" fmla="*/ 25 w 257"/>
                  <a:gd name="T13" fmla="*/ 49 h 266"/>
                  <a:gd name="T14" fmla="*/ 40 w 257"/>
                  <a:gd name="T15" fmla="*/ 30 h 266"/>
                  <a:gd name="T16" fmla="*/ 66 w 257"/>
                  <a:gd name="T17" fmla="*/ 15 h 266"/>
                  <a:gd name="T18" fmla="*/ 95 w 257"/>
                  <a:gd name="T19" fmla="*/ 4 h 266"/>
                  <a:gd name="T20" fmla="*/ 133 w 257"/>
                  <a:gd name="T21" fmla="*/ 0 h 266"/>
                  <a:gd name="T22" fmla="*/ 178 w 257"/>
                  <a:gd name="T23" fmla="*/ 10 h 266"/>
                  <a:gd name="T24" fmla="*/ 220 w 257"/>
                  <a:gd name="T25" fmla="*/ 31 h 266"/>
                  <a:gd name="T26" fmla="*/ 242 w 257"/>
                  <a:gd name="T27" fmla="*/ 51 h 266"/>
                  <a:gd name="T28" fmla="*/ 256 w 257"/>
                  <a:gd name="T29" fmla="*/ 75 h 266"/>
                  <a:gd name="T30" fmla="*/ 255 w 257"/>
                  <a:gd name="T31" fmla="*/ 103 h 266"/>
                  <a:gd name="T32" fmla="*/ 249 w 257"/>
                  <a:gd name="T33" fmla="*/ 129 h 266"/>
                  <a:gd name="T34" fmla="*/ 232 w 257"/>
                  <a:gd name="T35" fmla="*/ 158 h 266"/>
                  <a:gd name="T36" fmla="*/ 231 w 257"/>
                  <a:gd name="T37" fmla="*/ 178 h 266"/>
                  <a:gd name="T38" fmla="*/ 229 w 257"/>
                  <a:gd name="T39" fmla="*/ 187 h 266"/>
                  <a:gd name="T40" fmla="*/ 227 w 257"/>
                  <a:gd name="T41" fmla="*/ 196 h 266"/>
                  <a:gd name="T42" fmla="*/ 206 w 257"/>
                  <a:gd name="T43" fmla="*/ 223 h 266"/>
                  <a:gd name="T44" fmla="*/ 195 w 257"/>
                  <a:gd name="T45" fmla="*/ 234 h 266"/>
                  <a:gd name="T46" fmla="*/ 185 w 257"/>
                  <a:gd name="T47" fmla="*/ 246 h 266"/>
                  <a:gd name="T48" fmla="*/ 180 w 257"/>
                  <a:gd name="T49" fmla="*/ 251 h 266"/>
                  <a:gd name="T50" fmla="*/ 176 w 257"/>
                  <a:gd name="T51" fmla="*/ 254 h 266"/>
                  <a:gd name="T52" fmla="*/ 172 w 257"/>
                  <a:gd name="T53" fmla="*/ 256 h 266"/>
                  <a:gd name="T54" fmla="*/ 166 w 257"/>
                  <a:gd name="T55" fmla="*/ 256 h 266"/>
                  <a:gd name="T56" fmla="*/ 156 w 257"/>
                  <a:gd name="T57" fmla="*/ 253 h 266"/>
                  <a:gd name="T58" fmla="*/ 150 w 257"/>
                  <a:gd name="T59" fmla="*/ 252 h 266"/>
                  <a:gd name="T60" fmla="*/ 144 w 257"/>
                  <a:gd name="T61" fmla="*/ 253 h 266"/>
                  <a:gd name="T62" fmla="*/ 126 w 257"/>
                  <a:gd name="T63" fmla="*/ 265 h 266"/>
                  <a:gd name="T64" fmla="*/ 0 w 257"/>
                  <a:gd name="T65" fmla="*/ 196 h 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57"/>
                  <a:gd name="T100" fmla="*/ 0 h 266"/>
                  <a:gd name="T101" fmla="*/ 257 w 257"/>
                  <a:gd name="T102" fmla="*/ 266 h 26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57" h="266">
                    <a:moveTo>
                      <a:pt x="0" y="196"/>
                    </a:moveTo>
                    <a:lnTo>
                      <a:pt x="6" y="182"/>
                    </a:lnTo>
                    <a:lnTo>
                      <a:pt x="0" y="150"/>
                    </a:lnTo>
                    <a:lnTo>
                      <a:pt x="0" y="129"/>
                    </a:lnTo>
                    <a:lnTo>
                      <a:pt x="4" y="94"/>
                    </a:lnTo>
                    <a:lnTo>
                      <a:pt x="14" y="69"/>
                    </a:lnTo>
                    <a:lnTo>
                      <a:pt x="25" y="49"/>
                    </a:lnTo>
                    <a:lnTo>
                      <a:pt x="40" y="30"/>
                    </a:lnTo>
                    <a:lnTo>
                      <a:pt x="66" y="15"/>
                    </a:lnTo>
                    <a:lnTo>
                      <a:pt x="95" y="4"/>
                    </a:lnTo>
                    <a:lnTo>
                      <a:pt x="133" y="0"/>
                    </a:lnTo>
                    <a:lnTo>
                      <a:pt x="178" y="10"/>
                    </a:lnTo>
                    <a:lnTo>
                      <a:pt x="220" y="31"/>
                    </a:lnTo>
                    <a:lnTo>
                      <a:pt x="242" y="51"/>
                    </a:lnTo>
                    <a:lnTo>
                      <a:pt x="256" y="75"/>
                    </a:lnTo>
                    <a:lnTo>
                      <a:pt x="255" y="103"/>
                    </a:lnTo>
                    <a:lnTo>
                      <a:pt x="249" y="129"/>
                    </a:lnTo>
                    <a:lnTo>
                      <a:pt x="232" y="158"/>
                    </a:lnTo>
                    <a:lnTo>
                      <a:pt x="231" y="178"/>
                    </a:lnTo>
                    <a:lnTo>
                      <a:pt x="229" y="187"/>
                    </a:lnTo>
                    <a:lnTo>
                      <a:pt x="227" y="196"/>
                    </a:lnTo>
                    <a:lnTo>
                      <a:pt x="206" y="223"/>
                    </a:lnTo>
                    <a:lnTo>
                      <a:pt x="195" y="234"/>
                    </a:lnTo>
                    <a:lnTo>
                      <a:pt x="185" y="246"/>
                    </a:lnTo>
                    <a:lnTo>
                      <a:pt x="180" y="251"/>
                    </a:lnTo>
                    <a:lnTo>
                      <a:pt x="176" y="254"/>
                    </a:lnTo>
                    <a:lnTo>
                      <a:pt x="172" y="256"/>
                    </a:lnTo>
                    <a:lnTo>
                      <a:pt x="166" y="256"/>
                    </a:lnTo>
                    <a:lnTo>
                      <a:pt x="156" y="253"/>
                    </a:lnTo>
                    <a:lnTo>
                      <a:pt x="150" y="252"/>
                    </a:lnTo>
                    <a:lnTo>
                      <a:pt x="144" y="253"/>
                    </a:lnTo>
                    <a:lnTo>
                      <a:pt x="126" y="265"/>
                    </a:lnTo>
                    <a:lnTo>
                      <a:pt x="0" y="196"/>
                    </a:lnTo>
                  </a:path>
                </a:pathLst>
              </a:custGeom>
              <a:solidFill>
                <a:srgbClr val="FFB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s-ES"/>
              </a:p>
            </p:txBody>
          </p:sp>
          <p:sp>
            <p:nvSpPr>
              <p:cNvPr id="25628" name="Oval 66"/>
              <p:cNvSpPr>
                <a:spLocks noChangeArrowheads="1"/>
              </p:cNvSpPr>
              <p:nvPr/>
            </p:nvSpPr>
            <p:spPr bwMode="auto">
              <a:xfrm>
                <a:off x="4319" y="1569"/>
                <a:ext cx="20" cy="21"/>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s-ES" altLang="es-ES"/>
              </a:p>
            </p:txBody>
          </p:sp>
          <p:sp>
            <p:nvSpPr>
              <p:cNvPr id="25629" name="Freeform 67"/>
              <p:cNvSpPr>
                <a:spLocks/>
              </p:cNvSpPr>
              <p:nvPr/>
            </p:nvSpPr>
            <p:spPr bwMode="auto">
              <a:xfrm>
                <a:off x="4311" y="1528"/>
                <a:ext cx="31" cy="53"/>
              </a:xfrm>
              <a:custGeom>
                <a:avLst/>
                <a:gdLst>
                  <a:gd name="T0" fmla="*/ 2 w 31"/>
                  <a:gd name="T1" fmla="*/ 0 h 53"/>
                  <a:gd name="T2" fmla="*/ 0 w 31"/>
                  <a:gd name="T3" fmla="*/ 8 h 53"/>
                  <a:gd name="T4" fmla="*/ 0 w 31"/>
                  <a:gd name="T5" fmla="*/ 16 h 53"/>
                  <a:gd name="T6" fmla="*/ 6 w 31"/>
                  <a:gd name="T7" fmla="*/ 34 h 53"/>
                  <a:gd name="T8" fmla="*/ 13 w 31"/>
                  <a:gd name="T9" fmla="*/ 49 h 53"/>
                  <a:gd name="T10" fmla="*/ 23 w 31"/>
                  <a:gd name="T11" fmla="*/ 52 h 53"/>
                  <a:gd name="T12" fmla="*/ 30 w 31"/>
                  <a:gd name="T13" fmla="*/ 49 h 53"/>
                  <a:gd name="T14" fmla="*/ 0 60000 65536"/>
                  <a:gd name="T15" fmla="*/ 0 60000 65536"/>
                  <a:gd name="T16" fmla="*/ 0 60000 65536"/>
                  <a:gd name="T17" fmla="*/ 0 60000 65536"/>
                  <a:gd name="T18" fmla="*/ 0 60000 65536"/>
                  <a:gd name="T19" fmla="*/ 0 60000 65536"/>
                  <a:gd name="T20" fmla="*/ 0 60000 65536"/>
                  <a:gd name="T21" fmla="*/ 0 w 31"/>
                  <a:gd name="T22" fmla="*/ 0 h 53"/>
                  <a:gd name="T23" fmla="*/ 31 w 31"/>
                  <a:gd name="T24" fmla="*/ 53 h 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 h="53">
                    <a:moveTo>
                      <a:pt x="2" y="0"/>
                    </a:moveTo>
                    <a:lnTo>
                      <a:pt x="0" y="8"/>
                    </a:lnTo>
                    <a:lnTo>
                      <a:pt x="0" y="16"/>
                    </a:lnTo>
                    <a:lnTo>
                      <a:pt x="6" y="34"/>
                    </a:lnTo>
                    <a:lnTo>
                      <a:pt x="13" y="49"/>
                    </a:lnTo>
                    <a:lnTo>
                      <a:pt x="23" y="52"/>
                    </a:lnTo>
                    <a:lnTo>
                      <a:pt x="30" y="49"/>
                    </a:lnTo>
                  </a:path>
                </a:pathLst>
              </a:custGeom>
              <a:noFill/>
              <a:ln w="12700" cap="rnd">
                <a:solidFill>
                  <a:srgbClr val="FF7F3F"/>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25630" name="Freeform 68"/>
              <p:cNvSpPr>
                <a:spLocks/>
              </p:cNvSpPr>
              <p:nvPr/>
            </p:nvSpPr>
            <p:spPr bwMode="auto">
              <a:xfrm>
                <a:off x="4149" y="1536"/>
                <a:ext cx="164" cy="109"/>
              </a:xfrm>
              <a:custGeom>
                <a:avLst/>
                <a:gdLst>
                  <a:gd name="T0" fmla="*/ 28 w 164"/>
                  <a:gd name="T1" fmla="*/ 0 h 109"/>
                  <a:gd name="T2" fmla="*/ 100 w 164"/>
                  <a:gd name="T3" fmla="*/ 29 h 109"/>
                  <a:gd name="T4" fmla="*/ 126 w 164"/>
                  <a:gd name="T5" fmla="*/ 43 h 109"/>
                  <a:gd name="T6" fmla="*/ 140 w 164"/>
                  <a:gd name="T7" fmla="*/ 53 h 109"/>
                  <a:gd name="T8" fmla="*/ 149 w 164"/>
                  <a:gd name="T9" fmla="*/ 61 h 109"/>
                  <a:gd name="T10" fmla="*/ 155 w 164"/>
                  <a:gd name="T11" fmla="*/ 68 h 109"/>
                  <a:gd name="T12" fmla="*/ 160 w 164"/>
                  <a:gd name="T13" fmla="*/ 76 h 109"/>
                  <a:gd name="T14" fmla="*/ 163 w 164"/>
                  <a:gd name="T15" fmla="*/ 83 h 109"/>
                  <a:gd name="T16" fmla="*/ 142 w 164"/>
                  <a:gd name="T17" fmla="*/ 108 h 109"/>
                  <a:gd name="T18" fmla="*/ 0 w 164"/>
                  <a:gd name="T19" fmla="*/ 17 h 109"/>
                  <a:gd name="T20" fmla="*/ 28 w 164"/>
                  <a:gd name="T21" fmla="*/ 0 h 10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4"/>
                  <a:gd name="T34" fmla="*/ 0 h 109"/>
                  <a:gd name="T35" fmla="*/ 164 w 164"/>
                  <a:gd name="T36" fmla="*/ 109 h 10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4" h="109">
                    <a:moveTo>
                      <a:pt x="28" y="0"/>
                    </a:moveTo>
                    <a:lnTo>
                      <a:pt x="100" y="29"/>
                    </a:lnTo>
                    <a:lnTo>
                      <a:pt x="126" y="43"/>
                    </a:lnTo>
                    <a:lnTo>
                      <a:pt x="140" y="53"/>
                    </a:lnTo>
                    <a:lnTo>
                      <a:pt x="149" y="61"/>
                    </a:lnTo>
                    <a:lnTo>
                      <a:pt x="155" y="68"/>
                    </a:lnTo>
                    <a:lnTo>
                      <a:pt x="160" y="76"/>
                    </a:lnTo>
                    <a:lnTo>
                      <a:pt x="163" y="83"/>
                    </a:lnTo>
                    <a:lnTo>
                      <a:pt x="142" y="108"/>
                    </a:lnTo>
                    <a:lnTo>
                      <a:pt x="0" y="17"/>
                    </a:lnTo>
                    <a:lnTo>
                      <a:pt x="28" y="0"/>
                    </a:lnTo>
                  </a:path>
                </a:pathLst>
              </a:custGeom>
              <a:solidFill>
                <a:srgbClr val="5F3F1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s-ES"/>
              </a:p>
            </p:txBody>
          </p:sp>
          <p:grpSp>
            <p:nvGrpSpPr>
              <p:cNvPr id="25631" name="Group 69"/>
              <p:cNvGrpSpPr>
                <a:grpSpLocks/>
              </p:cNvGrpSpPr>
              <p:nvPr/>
            </p:nvGrpSpPr>
            <p:grpSpPr bwMode="auto">
              <a:xfrm>
                <a:off x="4128" y="1309"/>
                <a:ext cx="332" cy="245"/>
                <a:chOff x="4128" y="1309"/>
                <a:chExt cx="332" cy="245"/>
              </a:xfrm>
            </p:grpSpPr>
            <p:sp>
              <p:nvSpPr>
                <p:cNvPr id="25632" name="Freeform 70"/>
                <p:cNvSpPr>
                  <a:spLocks/>
                </p:cNvSpPr>
                <p:nvPr/>
              </p:nvSpPr>
              <p:spPr bwMode="auto">
                <a:xfrm>
                  <a:off x="4128" y="1309"/>
                  <a:ext cx="332" cy="245"/>
                </a:xfrm>
                <a:custGeom>
                  <a:avLst/>
                  <a:gdLst>
                    <a:gd name="T0" fmla="*/ 155 w 332"/>
                    <a:gd name="T1" fmla="*/ 8 h 245"/>
                    <a:gd name="T2" fmla="*/ 169 w 332"/>
                    <a:gd name="T3" fmla="*/ 0 h 245"/>
                    <a:gd name="T4" fmla="*/ 197 w 332"/>
                    <a:gd name="T5" fmla="*/ 12 h 245"/>
                    <a:gd name="T6" fmla="*/ 236 w 332"/>
                    <a:gd name="T7" fmla="*/ 30 h 245"/>
                    <a:gd name="T8" fmla="*/ 313 w 332"/>
                    <a:gd name="T9" fmla="*/ 107 h 245"/>
                    <a:gd name="T10" fmla="*/ 325 w 332"/>
                    <a:gd name="T11" fmla="*/ 120 h 245"/>
                    <a:gd name="T12" fmla="*/ 329 w 332"/>
                    <a:gd name="T13" fmla="*/ 132 h 245"/>
                    <a:gd name="T14" fmla="*/ 331 w 332"/>
                    <a:gd name="T15" fmla="*/ 145 h 245"/>
                    <a:gd name="T16" fmla="*/ 330 w 332"/>
                    <a:gd name="T17" fmla="*/ 157 h 245"/>
                    <a:gd name="T18" fmla="*/ 326 w 332"/>
                    <a:gd name="T19" fmla="*/ 167 h 245"/>
                    <a:gd name="T20" fmla="*/ 321 w 332"/>
                    <a:gd name="T21" fmla="*/ 176 h 245"/>
                    <a:gd name="T22" fmla="*/ 313 w 332"/>
                    <a:gd name="T23" fmla="*/ 183 h 245"/>
                    <a:gd name="T24" fmla="*/ 274 w 332"/>
                    <a:gd name="T25" fmla="*/ 204 h 245"/>
                    <a:gd name="T26" fmla="*/ 263 w 332"/>
                    <a:gd name="T27" fmla="*/ 207 h 245"/>
                    <a:gd name="T28" fmla="*/ 254 w 332"/>
                    <a:gd name="T29" fmla="*/ 208 h 245"/>
                    <a:gd name="T30" fmla="*/ 237 w 332"/>
                    <a:gd name="T31" fmla="*/ 218 h 245"/>
                    <a:gd name="T32" fmla="*/ 211 w 332"/>
                    <a:gd name="T33" fmla="*/ 219 h 245"/>
                    <a:gd name="T34" fmla="*/ 203 w 332"/>
                    <a:gd name="T35" fmla="*/ 221 h 245"/>
                    <a:gd name="T36" fmla="*/ 198 w 332"/>
                    <a:gd name="T37" fmla="*/ 212 h 245"/>
                    <a:gd name="T38" fmla="*/ 189 w 332"/>
                    <a:gd name="T39" fmla="*/ 211 h 245"/>
                    <a:gd name="T40" fmla="*/ 181 w 332"/>
                    <a:gd name="T41" fmla="*/ 212 h 245"/>
                    <a:gd name="T42" fmla="*/ 176 w 332"/>
                    <a:gd name="T43" fmla="*/ 218 h 245"/>
                    <a:gd name="T44" fmla="*/ 174 w 332"/>
                    <a:gd name="T45" fmla="*/ 223 h 245"/>
                    <a:gd name="T46" fmla="*/ 175 w 332"/>
                    <a:gd name="T47" fmla="*/ 227 h 245"/>
                    <a:gd name="T48" fmla="*/ 162 w 332"/>
                    <a:gd name="T49" fmla="*/ 230 h 245"/>
                    <a:gd name="T50" fmla="*/ 148 w 332"/>
                    <a:gd name="T51" fmla="*/ 237 h 245"/>
                    <a:gd name="T52" fmla="*/ 128 w 332"/>
                    <a:gd name="T53" fmla="*/ 238 h 245"/>
                    <a:gd name="T54" fmla="*/ 106 w 332"/>
                    <a:gd name="T55" fmla="*/ 242 h 245"/>
                    <a:gd name="T56" fmla="*/ 81 w 332"/>
                    <a:gd name="T57" fmla="*/ 244 h 245"/>
                    <a:gd name="T58" fmla="*/ 47 w 332"/>
                    <a:gd name="T59" fmla="*/ 237 h 245"/>
                    <a:gd name="T60" fmla="*/ 21 w 332"/>
                    <a:gd name="T61" fmla="*/ 227 h 245"/>
                    <a:gd name="T62" fmla="*/ 16 w 332"/>
                    <a:gd name="T63" fmla="*/ 219 h 245"/>
                    <a:gd name="T64" fmla="*/ 12 w 332"/>
                    <a:gd name="T65" fmla="*/ 211 h 245"/>
                    <a:gd name="T66" fmla="*/ 9 w 332"/>
                    <a:gd name="T67" fmla="*/ 196 h 245"/>
                    <a:gd name="T68" fmla="*/ 3 w 332"/>
                    <a:gd name="T69" fmla="*/ 170 h 245"/>
                    <a:gd name="T70" fmla="*/ 1 w 332"/>
                    <a:gd name="T71" fmla="*/ 157 h 245"/>
                    <a:gd name="T72" fmla="*/ 0 w 332"/>
                    <a:gd name="T73" fmla="*/ 145 h 245"/>
                    <a:gd name="T74" fmla="*/ 2 w 332"/>
                    <a:gd name="T75" fmla="*/ 134 h 245"/>
                    <a:gd name="T76" fmla="*/ 9 w 332"/>
                    <a:gd name="T77" fmla="*/ 121 h 245"/>
                    <a:gd name="T78" fmla="*/ 16 w 332"/>
                    <a:gd name="T79" fmla="*/ 105 h 245"/>
                    <a:gd name="T80" fmla="*/ 31 w 332"/>
                    <a:gd name="T81" fmla="*/ 83 h 245"/>
                    <a:gd name="T82" fmla="*/ 58 w 332"/>
                    <a:gd name="T83" fmla="*/ 51 h 245"/>
                    <a:gd name="T84" fmla="*/ 82 w 332"/>
                    <a:gd name="T85" fmla="*/ 34 h 245"/>
                    <a:gd name="T86" fmla="*/ 116 w 332"/>
                    <a:gd name="T87" fmla="*/ 16 h 245"/>
                    <a:gd name="T88" fmla="*/ 138 w 332"/>
                    <a:gd name="T89" fmla="*/ 12 h 245"/>
                    <a:gd name="T90" fmla="*/ 155 w 332"/>
                    <a:gd name="T91" fmla="*/ 8 h 24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32"/>
                    <a:gd name="T139" fmla="*/ 0 h 245"/>
                    <a:gd name="T140" fmla="*/ 332 w 332"/>
                    <a:gd name="T141" fmla="*/ 245 h 24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32" h="245">
                      <a:moveTo>
                        <a:pt x="155" y="8"/>
                      </a:moveTo>
                      <a:lnTo>
                        <a:pt x="169" y="0"/>
                      </a:lnTo>
                      <a:lnTo>
                        <a:pt x="197" y="12"/>
                      </a:lnTo>
                      <a:lnTo>
                        <a:pt x="236" y="30"/>
                      </a:lnTo>
                      <a:lnTo>
                        <a:pt x="313" y="107"/>
                      </a:lnTo>
                      <a:lnTo>
                        <a:pt x="325" y="120"/>
                      </a:lnTo>
                      <a:lnTo>
                        <a:pt x="329" y="132"/>
                      </a:lnTo>
                      <a:lnTo>
                        <a:pt x="331" y="145"/>
                      </a:lnTo>
                      <a:lnTo>
                        <a:pt x="330" y="157"/>
                      </a:lnTo>
                      <a:lnTo>
                        <a:pt x="326" y="167"/>
                      </a:lnTo>
                      <a:lnTo>
                        <a:pt x="321" y="176"/>
                      </a:lnTo>
                      <a:lnTo>
                        <a:pt x="313" y="183"/>
                      </a:lnTo>
                      <a:lnTo>
                        <a:pt x="274" y="204"/>
                      </a:lnTo>
                      <a:lnTo>
                        <a:pt x="263" y="207"/>
                      </a:lnTo>
                      <a:lnTo>
                        <a:pt x="254" y="208"/>
                      </a:lnTo>
                      <a:lnTo>
                        <a:pt x="237" y="218"/>
                      </a:lnTo>
                      <a:lnTo>
                        <a:pt x="211" y="219"/>
                      </a:lnTo>
                      <a:lnTo>
                        <a:pt x="203" y="221"/>
                      </a:lnTo>
                      <a:lnTo>
                        <a:pt x="198" y="212"/>
                      </a:lnTo>
                      <a:lnTo>
                        <a:pt x="189" y="211"/>
                      </a:lnTo>
                      <a:lnTo>
                        <a:pt x="181" y="212"/>
                      </a:lnTo>
                      <a:lnTo>
                        <a:pt x="176" y="218"/>
                      </a:lnTo>
                      <a:lnTo>
                        <a:pt x="174" y="223"/>
                      </a:lnTo>
                      <a:lnTo>
                        <a:pt x="175" y="227"/>
                      </a:lnTo>
                      <a:lnTo>
                        <a:pt x="162" y="230"/>
                      </a:lnTo>
                      <a:lnTo>
                        <a:pt x="148" y="237"/>
                      </a:lnTo>
                      <a:lnTo>
                        <a:pt x="128" y="238"/>
                      </a:lnTo>
                      <a:lnTo>
                        <a:pt x="106" y="242"/>
                      </a:lnTo>
                      <a:lnTo>
                        <a:pt x="81" y="244"/>
                      </a:lnTo>
                      <a:lnTo>
                        <a:pt x="47" y="237"/>
                      </a:lnTo>
                      <a:lnTo>
                        <a:pt x="21" y="227"/>
                      </a:lnTo>
                      <a:lnTo>
                        <a:pt x="16" y="219"/>
                      </a:lnTo>
                      <a:lnTo>
                        <a:pt x="12" y="211"/>
                      </a:lnTo>
                      <a:lnTo>
                        <a:pt x="9" y="196"/>
                      </a:lnTo>
                      <a:lnTo>
                        <a:pt x="3" y="170"/>
                      </a:lnTo>
                      <a:lnTo>
                        <a:pt x="1" y="157"/>
                      </a:lnTo>
                      <a:lnTo>
                        <a:pt x="0" y="145"/>
                      </a:lnTo>
                      <a:lnTo>
                        <a:pt x="2" y="134"/>
                      </a:lnTo>
                      <a:lnTo>
                        <a:pt x="9" y="121"/>
                      </a:lnTo>
                      <a:lnTo>
                        <a:pt x="16" y="105"/>
                      </a:lnTo>
                      <a:lnTo>
                        <a:pt x="31" y="83"/>
                      </a:lnTo>
                      <a:lnTo>
                        <a:pt x="58" y="51"/>
                      </a:lnTo>
                      <a:lnTo>
                        <a:pt x="82" y="34"/>
                      </a:lnTo>
                      <a:lnTo>
                        <a:pt x="116" y="16"/>
                      </a:lnTo>
                      <a:lnTo>
                        <a:pt x="138" y="12"/>
                      </a:lnTo>
                      <a:lnTo>
                        <a:pt x="155" y="8"/>
                      </a:lnTo>
                    </a:path>
                  </a:pathLst>
                </a:custGeom>
                <a:solidFill>
                  <a:srgbClr val="9F7F5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s-ES"/>
                </a:p>
              </p:txBody>
            </p:sp>
            <p:sp>
              <p:nvSpPr>
                <p:cNvPr id="25633" name="Freeform 71"/>
                <p:cNvSpPr>
                  <a:spLocks/>
                </p:cNvSpPr>
                <p:nvPr/>
              </p:nvSpPr>
              <p:spPr bwMode="auto">
                <a:xfrm>
                  <a:off x="4387" y="1505"/>
                  <a:ext cx="45" cy="42"/>
                </a:xfrm>
                <a:custGeom>
                  <a:avLst/>
                  <a:gdLst>
                    <a:gd name="T0" fmla="*/ 8 w 45"/>
                    <a:gd name="T1" fmla="*/ 5 h 42"/>
                    <a:gd name="T2" fmla="*/ 35 w 45"/>
                    <a:gd name="T3" fmla="*/ 5 h 42"/>
                    <a:gd name="T4" fmla="*/ 32 w 45"/>
                    <a:gd name="T5" fmla="*/ 0 h 42"/>
                    <a:gd name="T6" fmla="*/ 37 w 45"/>
                    <a:gd name="T7" fmla="*/ 0 h 42"/>
                    <a:gd name="T8" fmla="*/ 44 w 45"/>
                    <a:gd name="T9" fmla="*/ 6 h 42"/>
                    <a:gd name="T10" fmla="*/ 44 w 45"/>
                    <a:gd name="T11" fmla="*/ 10 h 42"/>
                    <a:gd name="T12" fmla="*/ 39 w 45"/>
                    <a:gd name="T13" fmla="*/ 11 h 42"/>
                    <a:gd name="T14" fmla="*/ 38 w 45"/>
                    <a:gd name="T15" fmla="*/ 17 h 42"/>
                    <a:gd name="T16" fmla="*/ 36 w 45"/>
                    <a:gd name="T17" fmla="*/ 24 h 42"/>
                    <a:gd name="T18" fmla="*/ 34 w 45"/>
                    <a:gd name="T19" fmla="*/ 29 h 42"/>
                    <a:gd name="T20" fmla="*/ 32 w 45"/>
                    <a:gd name="T21" fmla="*/ 33 h 42"/>
                    <a:gd name="T22" fmla="*/ 29 w 45"/>
                    <a:gd name="T23" fmla="*/ 35 h 42"/>
                    <a:gd name="T24" fmla="*/ 26 w 45"/>
                    <a:gd name="T25" fmla="*/ 37 h 42"/>
                    <a:gd name="T26" fmla="*/ 22 w 45"/>
                    <a:gd name="T27" fmla="*/ 39 h 42"/>
                    <a:gd name="T28" fmla="*/ 18 w 45"/>
                    <a:gd name="T29" fmla="*/ 40 h 42"/>
                    <a:gd name="T30" fmla="*/ 14 w 45"/>
                    <a:gd name="T31" fmla="*/ 41 h 42"/>
                    <a:gd name="T32" fmla="*/ 11 w 45"/>
                    <a:gd name="T33" fmla="*/ 41 h 42"/>
                    <a:gd name="T34" fmla="*/ 15 w 45"/>
                    <a:gd name="T35" fmla="*/ 37 h 42"/>
                    <a:gd name="T36" fmla="*/ 18 w 45"/>
                    <a:gd name="T37" fmla="*/ 36 h 42"/>
                    <a:gd name="T38" fmla="*/ 23 w 45"/>
                    <a:gd name="T39" fmla="*/ 34 h 42"/>
                    <a:gd name="T40" fmla="*/ 27 w 45"/>
                    <a:gd name="T41" fmla="*/ 32 h 42"/>
                    <a:gd name="T42" fmla="*/ 29 w 45"/>
                    <a:gd name="T43" fmla="*/ 29 h 42"/>
                    <a:gd name="T44" fmla="*/ 31 w 45"/>
                    <a:gd name="T45" fmla="*/ 26 h 42"/>
                    <a:gd name="T46" fmla="*/ 32 w 45"/>
                    <a:gd name="T47" fmla="*/ 21 h 42"/>
                    <a:gd name="T48" fmla="*/ 34 w 45"/>
                    <a:gd name="T49" fmla="*/ 16 h 42"/>
                    <a:gd name="T50" fmla="*/ 35 w 45"/>
                    <a:gd name="T51" fmla="*/ 11 h 42"/>
                    <a:gd name="T52" fmla="*/ 0 w 45"/>
                    <a:gd name="T53" fmla="*/ 14 h 42"/>
                    <a:gd name="T54" fmla="*/ 8 w 45"/>
                    <a:gd name="T55" fmla="*/ 5 h 4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5"/>
                    <a:gd name="T85" fmla="*/ 0 h 42"/>
                    <a:gd name="T86" fmla="*/ 45 w 45"/>
                    <a:gd name="T87" fmla="*/ 42 h 4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5" h="42">
                      <a:moveTo>
                        <a:pt x="8" y="5"/>
                      </a:moveTo>
                      <a:lnTo>
                        <a:pt x="35" y="5"/>
                      </a:lnTo>
                      <a:lnTo>
                        <a:pt x="32" y="0"/>
                      </a:lnTo>
                      <a:lnTo>
                        <a:pt x="37" y="0"/>
                      </a:lnTo>
                      <a:lnTo>
                        <a:pt x="44" y="6"/>
                      </a:lnTo>
                      <a:lnTo>
                        <a:pt x="44" y="10"/>
                      </a:lnTo>
                      <a:lnTo>
                        <a:pt x="39" y="11"/>
                      </a:lnTo>
                      <a:lnTo>
                        <a:pt x="38" y="17"/>
                      </a:lnTo>
                      <a:lnTo>
                        <a:pt x="36" y="24"/>
                      </a:lnTo>
                      <a:lnTo>
                        <a:pt x="34" y="29"/>
                      </a:lnTo>
                      <a:lnTo>
                        <a:pt x="32" y="33"/>
                      </a:lnTo>
                      <a:lnTo>
                        <a:pt x="29" y="35"/>
                      </a:lnTo>
                      <a:lnTo>
                        <a:pt x="26" y="37"/>
                      </a:lnTo>
                      <a:lnTo>
                        <a:pt x="22" y="39"/>
                      </a:lnTo>
                      <a:lnTo>
                        <a:pt x="18" y="40"/>
                      </a:lnTo>
                      <a:lnTo>
                        <a:pt x="14" y="41"/>
                      </a:lnTo>
                      <a:lnTo>
                        <a:pt x="11" y="41"/>
                      </a:lnTo>
                      <a:lnTo>
                        <a:pt x="15" y="37"/>
                      </a:lnTo>
                      <a:lnTo>
                        <a:pt x="18" y="36"/>
                      </a:lnTo>
                      <a:lnTo>
                        <a:pt x="23" y="34"/>
                      </a:lnTo>
                      <a:lnTo>
                        <a:pt x="27" y="32"/>
                      </a:lnTo>
                      <a:lnTo>
                        <a:pt x="29" y="29"/>
                      </a:lnTo>
                      <a:lnTo>
                        <a:pt x="31" y="26"/>
                      </a:lnTo>
                      <a:lnTo>
                        <a:pt x="32" y="21"/>
                      </a:lnTo>
                      <a:lnTo>
                        <a:pt x="34" y="16"/>
                      </a:lnTo>
                      <a:lnTo>
                        <a:pt x="35" y="11"/>
                      </a:lnTo>
                      <a:lnTo>
                        <a:pt x="0" y="14"/>
                      </a:lnTo>
                      <a:lnTo>
                        <a:pt x="8" y="5"/>
                      </a:lnTo>
                    </a:path>
                  </a:pathLst>
                </a:custGeom>
                <a:solidFill>
                  <a:srgbClr val="9F7F5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s-ES"/>
                </a:p>
              </p:txBody>
            </p:sp>
          </p:grpSp>
        </p:grpSp>
        <p:grpSp>
          <p:nvGrpSpPr>
            <p:cNvPr id="25612" name="Group 72"/>
            <p:cNvGrpSpPr>
              <a:grpSpLocks/>
            </p:cNvGrpSpPr>
            <p:nvPr/>
          </p:nvGrpSpPr>
          <p:grpSpPr bwMode="auto">
            <a:xfrm>
              <a:off x="4500" y="1365"/>
              <a:ext cx="324" cy="331"/>
              <a:chOff x="4500" y="1365"/>
              <a:chExt cx="324" cy="331"/>
            </a:xfrm>
          </p:grpSpPr>
          <p:grpSp>
            <p:nvGrpSpPr>
              <p:cNvPr id="25623" name="Group 73"/>
              <p:cNvGrpSpPr>
                <a:grpSpLocks/>
              </p:cNvGrpSpPr>
              <p:nvPr/>
            </p:nvGrpSpPr>
            <p:grpSpPr bwMode="auto">
              <a:xfrm>
                <a:off x="4500" y="1365"/>
                <a:ext cx="308" cy="331"/>
                <a:chOff x="4500" y="1365"/>
                <a:chExt cx="308" cy="331"/>
              </a:xfrm>
            </p:grpSpPr>
            <p:sp>
              <p:nvSpPr>
                <p:cNvPr id="25625" name="Freeform 74"/>
                <p:cNvSpPr>
                  <a:spLocks/>
                </p:cNvSpPr>
                <p:nvPr/>
              </p:nvSpPr>
              <p:spPr bwMode="auto">
                <a:xfrm>
                  <a:off x="4523" y="1381"/>
                  <a:ext cx="285" cy="315"/>
                </a:xfrm>
                <a:custGeom>
                  <a:avLst/>
                  <a:gdLst>
                    <a:gd name="T0" fmla="*/ 245 w 285"/>
                    <a:gd name="T1" fmla="*/ 45 h 315"/>
                    <a:gd name="T2" fmla="*/ 264 w 285"/>
                    <a:gd name="T3" fmla="*/ 90 h 315"/>
                    <a:gd name="T4" fmla="*/ 266 w 285"/>
                    <a:gd name="T5" fmla="*/ 105 h 315"/>
                    <a:gd name="T6" fmla="*/ 262 w 285"/>
                    <a:gd name="T7" fmla="*/ 120 h 315"/>
                    <a:gd name="T8" fmla="*/ 264 w 285"/>
                    <a:gd name="T9" fmla="*/ 142 h 315"/>
                    <a:gd name="T10" fmla="*/ 284 w 285"/>
                    <a:gd name="T11" fmla="*/ 177 h 315"/>
                    <a:gd name="T12" fmla="*/ 270 w 285"/>
                    <a:gd name="T13" fmla="*/ 193 h 315"/>
                    <a:gd name="T14" fmla="*/ 276 w 285"/>
                    <a:gd name="T15" fmla="*/ 202 h 315"/>
                    <a:gd name="T16" fmla="*/ 271 w 285"/>
                    <a:gd name="T17" fmla="*/ 222 h 315"/>
                    <a:gd name="T18" fmla="*/ 267 w 285"/>
                    <a:gd name="T19" fmla="*/ 238 h 315"/>
                    <a:gd name="T20" fmla="*/ 266 w 285"/>
                    <a:gd name="T21" fmla="*/ 249 h 315"/>
                    <a:gd name="T22" fmla="*/ 267 w 285"/>
                    <a:gd name="T23" fmla="*/ 264 h 315"/>
                    <a:gd name="T24" fmla="*/ 262 w 285"/>
                    <a:gd name="T25" fmla="*/ 278 h 315"/>
                    <a:gd name="T26" fmla="*/ 249 w 285"/>
                    <a:gd name="T27" fmla="*/ 283 h 315"/>
                    <a:gd name="T28" fmla="*/ 229 w 285"/>
                    <a:gd name="T29" fmla="*/ 287 h 315"/>
                    <a:gd name="T30" fmla="*/ 175 w 285"/>
                    <a:gd name="T31" fmla="*/ 314 h 315"/>
                    <a:gd name="T32" fmla="*/ 20 w 285"/>
                    <a:gd name="T33" fmla="*/ 227 h 315"/>
                    <a:gd name="T34" fmla="*/ 17 w 285"/>
                    <a:gd name="T35" fmla="*/ 193 h 315"/>
                    <a:gd name="T36" fmla="*/ 7 w 285"/>
                    <a:gd name="T37" fmla="*/ 168 h 315"/>
                    <a:gd name="T38" fmla="*/ 4 w 285"/>
                    <a:gd name="T39" fmla="*/ 152 h 315"/>
                    <a:gd name="T40" fmla="*/ 0 w 285"/>
                    <a:gd name="T41" fmla="*/ 130 h 315"/>
                    <a:gd name="T42" fmla="*/ 4 w 285"/>
                    <a:gd name="T43" fmla="*/ 101 h 315"/>
                    <a:gd name="T44" fmla="*/ 13 w 285"/>
                    <a:gd name="T45" fmla="*/ 71 h 315"/>
                    <a:gd name="T46" fmla="*/ 22 w 285"/>
                    <a:gd name="T47" fmla="*/ 50 h 315"/>
                    <a:gd name="T48" fmla="*/ 39 w 285"/>
                    <a:gd name="T49" fmla="*/ 34 h 315"/>
                    <a:gd name="T50" fmla="*/ 60 w 285"/>
                    <a:gd name="T51" fmla="*/ 16 h 315"/>
                    <a:gd name="T52" fmla="*/ 85 w 285"/>
                    <a:gd name="T53" fmla="*/ 6 h 315"/>
                    <a:gd name="T54" fmla="*/ 116 w 285"/>
                    <a:gd name="T55" fmla="*/ 1 h 315"/>
                    <a:gd name="T56" fmla="*/ 140 w 285"/>
                    <a:gd name="T57" fmla="*/ 0 h 315"/>
                    <a:gd name="T58" fmla="*/ 168 w 285"/>
                    <a:gd name="T59" fmla="*/ 1 h 315"/>
                    <a:gd name="T60" fmla="*/ 200 w 285"/>
                    <a:gd name="T61" fmla="*/ 7 h 315"/>
                    <a:gd name="T62" fmla="*/ 224 w 285"/>
                    <a:gd name="T63" fmla="*/ 20 h 315"/>
                    <a:gd name="T64" fmla="*/ 245 w 285"/>
                    <a:gd name="T65" fmla="*/ 45 h 31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85"/>
                    <a:gd name="T100" fmla="*/ 0 h 315"/>
                    <a:gd name="T101" fmla="*/ 285 w 285"/>
                    <a:gd name="T102" fmla="*/ 315 h 31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85" h="315">
                      <a:moveTo>
                        <a:pt x="245" y="45"/>
                      </a:moveTo>
                      <a:lnTo>
                        <a:pt x="264" y="90"/>
                      </a:lnTo>
                      <a:lnTo>
                        <a:pt x="266" y="105"/>
                      </a:lnTo>
                      <a:lnTo>
                        <a:pt x="262" y="120"/>
                      </a:lnTo>
                      <a:lnTo>
                        <a:pt x="264" y="142"/>
                      </a:lnTo>
                      <a:lnTo>
                        <a:pt x="284" y="177"/>
                      </a:lnTo>
                      <a:lnTo>
                        <a:pt x="270" y="193"/>
                      </a:lnTo>
                      <a:lnTo>
                        <a:pt x="276" y="202"/>
                      </a:lnTo>
                      <a:lnTo>
                        <a:pt x="271" y="222"/>
                      </a:lnTo>
                      <a:lnTo>
                        <a:pt x="267" y="238"/>
                      </a:lnTo>
                      <a:lnTo>
                        <a:pt x="266" y="249"/>
                      </a:lnTo>
                      <a:lnTo>
                        <a:pt x="267" y="264"/>
                      </a:lnTo>
                      <a:lnTo>
                        <a:pt x="262" y="278"/>
                      </a:lnTo>
                      <a:lnTo>
                        <a:pt x="249" y="283"/>
                      </a:lnTo>
                      <a:lnTo>
                        <a:pt x="229" y="287"/>
                      </a:lnTo>
                      <a:lnTo>
                        <a:pt x="175" y="314"/>
                      </a:lnTo>
                      <a:lnTo>
                        <a:pt x="20" y="227"/>
                      </a:lnTo>
                      <a:lnTo>
                        <a:pt x="17" y="193"/>
                      </a:lnTo>
                      <a:lnTo>
                        <a:pt x="7" y="168"/>
                      </a:lnTo>
                      <a:lnTo>
                        <a:pt x="4" y="152"/>
                      </a:lnTo>
                      <a:lnTo>
                        <a:pt x="0" y="130"/>
                      </a:lnTo>
                      <a:lnTo>
                        <a:pt x="4" y="101"/>
                      </a:lnTo>
                      <a:lnTo>
                        <a:pt x="13" y="71"/>
                      </a:lnTo>
                      <a:lnTo>
                        <a:pt x="22" y="50"/>
                      </a:lnTo>
                      <a:lnTo>
                        <a:pt x="39" y="34"/>
                      </a:lnTo>
                      <a:lnTo>
                        <a:pt x="60" y="16"/>
                      </a:lnTo>
                      <a:lnTo>
                        <a:pt x="85" y="6"/>
                      </a:lnTo>
                      <a:lnTo>
                        <a:pt x="116" y="1"/>
                      </a:lnTo>
                      <a:lnTo>
                        <a:pt x="140" y="0"/>
                      </a:lnTo>
                      <a:lnTo>
                        <a:pt x="168" y="1"/>
                      </a:lnTo>
                      <a:lnTo>
                        <a:pt x="200" y="7"/>
                      </a:lnTo>
                      <a:lnTo>
                        <a:pt x="224" y="20"/>
                      </a:lnTo>
                      <a:lnTo>
                        <a:pt x="245" y="45"/>
                      </a:lnTo>
                    </a:path>
                  </a:pathLst>
                </a:custGeom>
                <a:solidFill>
                  <a:srgbClr val="BF7F3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s-ES"/>
                </a:p>
              </p:txBody>
            </p:sp>
            <p:sp>
              <p:nvSpPr>
                <p:cNvPr id="25626" name="Freeform 75"/>
                <p:cNvSpPr>
                  <a:spLocks/>
                </p:cNvSpPr>
                <p:nvPr/>
              </p:nvSpPr>
              <p:spPr bwMode="auto">
                <a:xfrm>
                  <a:off x="4500" y="1365"/>
                  <a:ext cx="292" cy="265"/>
                </a:xfrm>
                <a:custGeom>
                  <a:avLst/>
                  <a:gdLst>
                    <a:gd name="T0" fmla="*/ 24 w 292"/>
                    <a:gd name="T1" fmla="*/ 233 h 265"/>
                    <a:gd name="T2" fmla="*/ 18 w 292"/>
                    <a:gd name="T3" fmla="*/ 201 h 265"/>
                    <a:gd name="T4" fmla="*/ 13 w 292"/>
                    <a:gd name="T5" fmla="*/ 187 h 265"/>
                    <a:gd name="T6" fmla="*/ 3 w 292"/>
                    <a:gd name="T7" fmla="*/ 166 h 265"/>
                    <a:gd name="T8" fmla="*/ 0 w 292"/>
                    <a:gd name="T9" fmla="*/ 149 h 265"/>
                    <a:gd name="T10" fmla="*/ 0 w 292"/>
                    <a:gd name="T11" fmla="*/ 127 h 265"/>
                    <a:gd name="T12" fmla="*/ 4 w 292"/>
                    <a:gd name="T13" fmla="*/ 100 h 265"/>
                    <a:gd name="T14" fmla="*/ 15 w 292"/>
                    <a:gd name="T15" fmla="*/ 73 h 265"/>
                    <a:gd name="T16" fmla="*/ 29 w 292"/>
                    <a:gd name="T17" fmla="*/ 48 h 265"/>
                    <a:gd name="T18" fmla="*/ 48 w 292"/>
                    <a:gd name="T19" fmla="*/ 28 h 265"/>
                    <a:gd name="T20" fmla="*/ 64 w 292"/>
                    <a:gd name="T21" fmla="*/ 16 h 265"/>
                    <a:gd name="T22" fmla="*/ 87 w 292"/>
                    <a:gd name="T23" fmla="*/ 5 h 265"/>
                    <a:gd name="T24" fmla="*/ 111 w 292"/>
                    <a:gd name="T25" fmla="*/ 0 h 265"/>
                    <a:gd name="T26" fmla="*/ 147 w 292"/>
                    <a:gd name="T27" fmla="*/ 0 h 265"/>
                    <a:gd name="T28" fmla="*/ 186 w 292"/>
                    <a:gd name="T29" fmla="*/ 5 h 265"/>
                    <a:gd name="T30" fmla="*/ 215 w 292"/>
                    <a:gd name="T31" fmla="*/ 5 h 265"/>
                    <a:gd name="T32" fmla="*/ 242 w 292"/>
                    <a:gd name="T33" fmla="*/ 7 h 265"/>
                    <a:gd name="T34" fmla="*/ 253 w 292"/>
                    <a:gd name="T35" fmla="*/ 10 h 265"/>
                    <a:gd name="T36" fmla="*/ 264 w 292"/>
                    <a:gd name="T37" fmla="*/ 17 h 265"/>
                    <a:gd name="T38" fmla="*/ 274 w 292"/>
                    <a:gd name="T39" fmla="*/ 33 h 265"/>
                    <a:gd name="T40" fmla="*/ 281 w 292"/>
                    <a:gd name="T41" fmla="*/ 45 h 265"/>
                    <a:gd name="T42" fmla="*/ 291 w 292"/>
                    <a:gd name="T43" fmla="*/ 57 h 265"/>
                    <a:gd name="T44" fmla="*/ 284 w 292"/>
                    <a:gd name="T45" fmla="*/ 75 h 265"/>
                    <a:gd name="T46" fmla="*/ 276 w 292"/>
                    <a:gd name="T47" fmla="*/ 93 h 265"/>
                    <a:gd name="T48" fmla="*/ 276 w 292"/>
                    <a:gd name="T49" fmla="*/ 101 h 265"/>
                    <a:gd name="T50" fmla="*/ 271 w 292"/>
                    <a:gd name="T51" fmla="*/ 113 h 265"/>
                    <a:gd name="T52" fmla="*/ 270 w 292"/>
                    <a:gd name="T53" fmla="*/ 126 h 265"/>
                    <a:gd name="T54" fmla="*/ 262 w 292"/>
                    <a:gd name="T55" fmla="*/ 132 h 265"/>
                    <a:gd name="T56" fmla="*/ 256 w 292"/>
                    <a:gd name="T57" fmla="*/ 174 h 265"/>
                    <a:gd name="T58" fmla="*/ 248 w 292"/>
                    <a:gd name="T59" fmla="*/ 181 h 265"/>
                    <a:gd name="T60" fmla="*/ 239 w 292"/>
                    <a:gd name="T61" fmla="*/ 180 h 265"/>
                    <a:gd name="T62" fmla="*/ 234 w 292"/>
                    <a:gd name="T63" fmla="*/ 170 h 265"/>
                    <a:gd name="T64" fmla="*/ 225 w 292"/>
                    <a:gd name="T65" fmla="*/ 159 h 265"/>
                    <a:gd name="T66" fmla="*/ 214 w 292"/>
                    <a:gd name="T67" fmla="*/ 159 h 265"/>
                    <a:gd name="T68" fmla="*/ 208 w 292"/>
                    <a:gd name="T69" fmla="*/ 174 h 265"/>
                    <a:gd name="T70" fmla="*/ 206 w 292"/>
                    <a:gd name="T71" fmla="*/ 195 h 265"/>
                    <a:gd name="T72" fmla="*/ 208 w 292"/>
                    <a:gd name="T73" fmla="*/ 212 h 265"/>
                    <a:gd name="T74" fmla="*/ 213 w 292"/>
                    <a:gd name="T75" fmla="*/ 222 h 265"/>
                    <a:gd name="T76" fmla="*/ 221 w 292"/>
                    <a:gd name="T77" fmla="*/ 229 h 265"/>
                    <a:gd name="T78" fmla="*/ 236 w 292"/>
                    <a:gd name="T79" fmla="*/ 238 h 265"/>
                    <a:gd name="T80" fmla="*/ 214 w 292"/>
                    <a:gd name="T81" fmla="*/ 234 h 265"/>
                    <a:gd name="T82" fmla="*/ 203 w 292"/>
                    <a:gd name="T83" fmla="*/ 234 h 265"/>
                    <a:gd name="T84" fmla="*/ 200 w 292"/>
                    <a:gd name="T85" fmla="*/ 238 h 265"/>
                    <a:gd name="T86" fmla="*/ 183 w 292"/>
                    <a:gd name="T87" fmla="*/ 254 h 265"/>
                    <a:gd name="T88" fmla="*/ 172 w 292"/>
                    <a:gd name="T89" fmla="*/ 257 h 265"/>
                    <a:gd name="T90" fmla="*/ 158 w 292"/>
                    <a:gd name="T91" fmla="*/ 262 h 265"/>
                    <a:gd name="T92" fmla="*/ 147 w 292"/>
                    <a:gd name="T93" fmla="*/ 264 h 265"/>
                    <a:gd name="T94" fmla="*/ 102 w 292"/>
                    <a:gd name="T95" fmla="*/ 259 h 265"/>
                    <a:gd name="T96" fmla="*/ 83 w 292"/>
                    <a:gd name="T97" fmla="*/ 258 h 265"/>
                    <a:gd name="T98" fmla="*/ 80 w 292"/>
                    <a:gd name="T99" fmla="*/ 253 h 265"/>
                    <a:gd name="T100" fmla="*/ 56 w 292"/>
                    <a:gd name="T101" fmla="*/ 245 h 265"/>
                    <a:gd name="T102" fmla="*/ 39 w 292"/>
                    <a:gd name="T103" fmla="*/ 243 h 265"/>
                    <a:gd name="T104" fmla="*/ 24 w 292"/>
                    <a:gd name="T105" fmla="*/ 233 h 26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92"/>
                    <a:gd name="T160" fmla="*/ 0 h 265"/>
                    <a:gd name="T161" fmla="*/ 292 w 292"/>
                    <a:gd name="T162" fmla="*/ 265 h 265"/>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92" h="265">
                      <a:moveTo>
                        <a:pt x="24" y="233"/>
                      </a:moveTo>
                      <a:lnTo>
                        <a:pt x="18" y="201"/>
                      </a:lnTo>
                      <a:lnTo>
                        <a:pt x="13" y="187"/>
                      </a:lnTo>
                      <a:lnTo>
                        <a:pt x="3" y="166"/>
                      </a:lnTo>
                      <a:lnTo>
                        <a:pt x="0" y="149"/>
                      </a:lnTo>
                      <a:lnTo>
                        <a:pt x="0" y="127"/>
                      </a:lnTo>
                      <a:lnTo>
                        <a:pt x="4" y="100"/>
                      </a:lnTo>
                      <a:lnTo>
                        <a:pt x="15" y="73"/>
                      </a:lnTo>
                      <a:lnTo>
                        <a:pt x="29" y="48"/>
                      </a:lnTo>
                      <a:lnTo>
                        <a:pt x="48" y="28"/>
                      </a:lnTo>
                      <a:lnTo>
                        <a:pt x="64" y="16"/>
                      </a:lnTo>
                      <a:lnTo>
                        <a:pt x="87" y="5"/>
                      </a:lnTo>
                      <a:lnTo>
                        <a:pt x="111" y="0"/>
                      </a:lnTo>
                      <a:lnTo>
                        <a:pt x="147" y="0"/>
                      </a:lnTo>
                      <a:lnTo>
                        <a:pt x="186" y="5"/>
                      </a:lnTo>
                      <a:lnTo>
                        <a:pt x="215" y="5"/>
                      </a:lnTo>
                      <a:lnTo>
                        <a:pt x="242" y="7"/>
                      </a:lnTo>
                      <a:lnTo>
                        <a:pt x="253" y="10"/>
                      </a:lnTo>
                      <a:lnTo>
                        <a:pt x="264" y="17"/>
                      </a:lnTo>
                      <a:lnTo>
                        <a:pt x="274" y="33"/>
                      </a:lnTo>
                      <a:lnTo>
                        <a:pt x="281" y="45"/>
                      </a:lnTo>
                      <a:lnTo>
                        <a:pt x="291" y="57"/>
                      </a:lnTo>
                      <a:lnTo>
                        <a:pt x="284" y="75"/>
                      </a:lnTo>
                      <a:lnTo>
                        <a:pt x="276" y="93"/>
                      </a:lnTo>
                      <a:lnTo>
                        <a:pt x="276" y="101"/>
                      </a:lnTo>
                      <a:lnTo>
                        <a:pt x="271" y="113"/>
                      </a:lnTo>
                      <a:lnTo>
                        <a:pt x="270" y="126"/>
                      </a:lnTo>
                      <a:lnTo>
                        <a:pt x="262" y="132"/>
                      </a:lnTo>
                      <a:lnTo>
                        <a:pt x="256" y="174"/>
                      </a:lnTo>
                      <a:lnTo>
                        <a:pt x="248" y="181"/>
                      </a:lnTo>
                      <a:lnTo>
                        <a:pt x="239" y="180"/>
                      </a:lnTo>
                      <a:lnTo>
                        <a:pt x="234" y="170"/>
                      </a:lnTo>
                      <a:lnTo>
                        <a:pt x="225" y="159"/>
                      </a:lnTo>
                      <a:lnTo>
                        <a:pt x="214" y="159"/>
                      </a:lnTo>
                      <a:lnTo>
                        <a:pt x="208" y="174"/>
                      </a:lnTo>
                      <a:lnTo>
                        <a:pt x="206" y="195"/>
                      </a:lnTo>
                      <a:lnTo>
                        <a:pt x="208" y="212"/>
                      </a:lnTo>
                      <a:lnTo>
                        <a:pt x="213" y="222"/>
                      </a:lnTo>
                      <a:lnTo>
                        <a:pt x="221" y="229"/>
                      </a:lnTo>
                      <a:lnTo>
                        <a:pt x="236" y="238"/>
                      </a:lnTo>
                      <a:lnTo>
                        <a:pt x="214" y="234"/>
                      </a:lnTo>
                      <a:lnTo>
                        <a:pt x="203" y="234"/>
                      </a:lnTo>
                      <a:lnTo>
                        <a:pt x="200" y="238"/>
                      </a:lnTo>
                      <a:lnTo>
                        <a:pt x="183" y="254"/>
                      </a:lnTo>
                      <a:lnTo>
                        <a:pt x="172" y="257"/>
                      </a:lnTo>
                      <a:lnTo>
                        <a:pt x="158" y="262"/>
                      </a:lnTo>
                      <a:lnTo>
                        <a:pt x="147" y="264"/>
                      </a:lnTo>
                      <a:lnTo>
                        <a:pt x="102" y="259"/>
                      </a:lnTo>
                      <a:lnTo>
                        <a:pt x="83" y="258"/>
                      </a:lnTo>
                      <a:lnTo>
                        <a:pt x="80" y="253"/>
                      </a:lnTo>
                      <a:lnTo>
                        <a:pt x="56" y="245"/>
                      </a:lnTo>
                      <a:lnTo>
                        <a:pt x="39" y="243"/>
                      </a:lnTo>
                      <a:lnTo>
                        <a:pt x="24" y="233"/>
                      </a:lnTo>
                    </a:path>
                  </a:pathLst>
                </a:custGeom>
                <a:solidFill>
                  <a:srgbClr val="5F5F5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s-ES"/>
                </a:p>
              </p:txBody>
            </p:sp>
          </p:grpSp>
          <p:sp>
            <p:nvSpPr>
              <p:cNvPr id="25624" name="Freeform 76"/>
              <p:cNvSpPr>
                <a:spLocks/>
              </p:cNvSpPr>
              <p:nvPr/>
            </p:nvSpPr>
            <p:spPr bwMode="auto">
              <a:xfrm>
                <a:off x="4751" y="1477"/>
                <a:ext cx="73" cy="78"/>
              </a:xfrm>
              <a:custGeom>
                <a:avLst/>
                <a:gdLst>
                  <a:gd name="T0" fmla="*/ 8 w 73"/>
                  <a:gd name="T1" fmla="*/ 24 h 78"/>
                  <a:gd name="T2" fmla="*/ 52 w 73"/>
                  <a:gd name="T3" fmla="*/ 6 h 78"/>
                  <a:gd name="T4" fmla="*/ 37 w 73"/>
                  <a:gd name="T5" fmla="*/ 6 h 78"/>
                  <a:gd name="T6" fmla="*/ 38 w 73"/>
                  <a:gd name="T7" fmla="*/ 0 h 78"/>
                  <a:gd name="T8" fmla="*/ 71 w 73"/>
                  <a:gd name="T9" fmla="*/ 1 h 78"/>
                  <a:gd name="T10" fmla="*/ 72 w 73"/>
                  <a:gd name="T11" fmla="*/ 6 h 78"/>
                  <a:gd name="T12" fmla="*/ 66 w 73"/>
                  <a:gd name="T13" fmla="*/ 14 h 78"/>
                  <a:gd name="T14" fmla="*/ 67 w 73"/>
                  <a:gd name="T15" fmla="*/ 28 h 78"/>
                  <a:gd name="T16" fmla="*/ 67 w 73"/>
                  <a:gd name="T17" fmla="*/ 43 h 78"/>
                  <a:gd name="T18" fmla="*/ 67 w 73"/>
                  <a:gd name="T19" fmla="*/ 53 h 78"/>
                  <a:gd name="T20" fmla="*/ 63 w 73"/>
                  <a:gd name="T21" fmla="*/ 63 h 78"/>
                  <a:gd name="T22" fmla="*/ 59 w 73"/>
                  <a:gd name="T23" fmla="*/ 69 h 78"/>
                  <a:gd name="T24" fmla="*/ 53 w 73"/>
                  <a:gd name="T25" fmla="*/ 74 h 78"/>
                  <a:gd name="T26" fmla="*/ 47 w 73"/>
                  <a:gd name="T27" fmla="*/ 76 h 78"/>
                  <a:gd name="T28" fmla="*/ 40 w 73"/>
                  <a:gd name="T29" fmla="*/ 77 h 78"/>
                  <a:gd name="T30" fmla="*/ 40 w 73"/>
                  <a:gd name="T31" fmla="*/ 73 h 78"/>
                  <a:gd name="T32" fmla="*/ 49 w 73"/>
                  <a:gd name="T33" fmla="*/ 69 h 78"/>
                  <a:gd name="T34" fmla="*/ 56 w 73"/>
                  <a:gd name="T35" fmla="*/ 61 h 78"/>
                  <a:gd name="T36" fmla="*/ 61 w 73"/>
                  <a:gd name="T37" fmla="*/ 45 h 78"/>
                  <a:gd name="T38" fmla="*/ 62 w 73"/>
                  <a:gd name="T39" fmla="*/ 32 h 78"/>
                  <a:gd name="T40" fmla="*/ 59 w 73"/>
                  <a:gd name="T41" fmla="*/ 20 h 78"/>
                  <a:gd name="T42" fmla="*/ 0 w 73"/>
                  <a:gd name="T43" fmla="*/ 50 h 78"/>
                  <a:gd name="T44" fmla="*/ 8 w 73"/>
                  <a:gd name="T45" fmla="*/ 24 h 7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3"/>
                  <a:gd name="T70" fmla="*/ 0 h 78"/>
                  <a:gd name="T71" fmla="*/ 73 w 73"/>
                  <a:gd name="T72" fmla="*/ 78 h 7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3" h="78">
                    <a:moveTo>
                      <a:pt x="8" y="24"/>
                    </a:moveTo>
                    <a:lnTo>
                      <a:pt x="52" y="6"/>
                    </a:lnTo>
                    <a:lnTo>
                      <a:pt x="37" y="6"/>
                    </a:lnTo>
                    <a:lnTo>
                      <a:pt x="38" y="0"/>
                    </a:lnTo>
                    <a:lnTo>
                      <a:pt x="71" y="1"/>
                    </a:lnTo>
                    <a:lnTo>
                      <a:pt x="72" y="6"/>
                    </a:lnTo>
                    <a:lnTo>
                      <a:pt x="66" y="14"/>
                    </a:lnTo>
                    <a:lnTo>
                      <a:pt x="67" y="28"/>
                    </a:lnTo>
                    <a:lnTo>
                      <a:pt x="67" y="43"/>
                    </a:lnTo>
                    <a:lnTo>
                      <a:pt x="67" y="53"/>
                    </a:lnTo>
                    <a:lnTo>
                      <a:pt x="63" y="63"/>
                    </a:lnTo>
                    <a:lnTo>
                      <a:pt x="59" y="69"/>
                    </a:lnTo>
                    <a:lnTo>
                      <a:pt x="53" y="74"/>
                    </a:lnTo>
                    <a:lnTo>
                      <a:pt x="47" y="76"/>
                    </a:lnTo>
                    <a:lnTo>
                      <a:pt x="40" y="77"/>
                    </a:lnTo>
                    <a:lnTo>
                      <a:pt x="40" y="73"/>
                    </a:lnTo>
                    <a:lnTo>
                      <a:pt x="49" y="69"/>
                    </a:lnTo>
                    <a:lnTo>
                      <a:pt x="56" y="61"/>
                    </a:lnTo>
                    <a:lnTo>
                      <a:pt x="61" y="45"/>
                    </a:lnTo>
                    <a:lnTo>
                      <a:pt x="62" y="32"/>
                    </a:lnTo>
                    <a:lnTo>
                      <a:pt x="59" y="20"/>
                    </a:lnTo>
                    <a:lnTo>
                      <a:pt x="0" y="50"/>
                    </a:lnTo>
                    <a:lnTo>
                      <a:pt x="8" y="24"/>
                    </a:lnTo>
                  </a:path>
                </a:pathLst>
              </a:custGeom>
              <a:solidFill>
                <a:srgbClr val="9F9F9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s-ES"/>
              </a:p>
            </p:txBody>
          </p:sp>
        </p:grpSp>
        <p:sp>
          <p:nvSpPr>
            <p:cNvPr id="25613" name="Rectangle 77"/>
            <p:cNvSpPr>
              <a:spLocks noChangeArrowheads="1"/>
            </p:cNvSpPr>
            <p:nvPr/>
          </p:nvSpPr>
          <p:spPr bwMode="auto">
            <a:xfrm>
              <a:off x="5063" y="1287"/>
              <a:ext cx="9" cy="8"/>
            </a:xfrm>
            <a:prstGeom prst="rect">
              <a:avLst/>
            </a:prstGeom>
            <a:solidFill>
              <a:srgbClr val="FADB3A"/>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s-ES" altLang="es-ES"/>
            </a:p>
          </p:txBody>
        </p:sp>
        <p:sp>
          <p:nvSpPr>
            <p:cNvPr id="25614" name="Freeform 78"/>
            <p:cNvSpPr>
              <a:spLocks/>
            </p:cNvSpPr>
            <p:nvPr/>
          </p:nvSpPr>
          <p:spPr bwMode="auto">
            <a:xfrm>
              <a:off x="5024" y="1138"/>
              <a:ext cx="14" cy="36"/>
            </a:xfrm>
            <a:custGeom>
              <a:avLst/>
              <a:gdLst>
                <a:gd name="T0" fmla="*/ 0 w 14"/>
                <a:gd name="T1" fmla="*/ 35 h 36"/>
                <a:gd name="T2" fmla="*/ 6 w 14"/>
                <a:gd name="T3" fmla="*/ 5 h 36"/>
                <a:gd name="T4" fmla="*/ 9 w 14"/>
                <a:gd name="T5" fmla="*/ 2 h 36"/>
                <a:gd name="T6" fmla="*/ 13 w 14"/>
                <a:gd name="T7" fmla="*/ 0 h 36"/>
                <a:gd name="T8" fmla="*/ 7 w 14"/>
                <a:gd name="T9" fmla="*/ 30 h 36"/>
                <a:gd name="T10" fmla="*/ 0 w 14"/>
                <a:gd name="T11" fmla="*/ 35 h 36"/>
                <a:gd name="T12" fmla="*/ 0 60000 65536"/>
                <a:gd name="T13" fmla="*/ 0 60000 65536"/>
                <a:gd name="T14" fmla="*/ 0 60000 65536"/>
                <a:gd name="T15" fmla="*/ 0 60000 65536"/>
                <a:gd name="T16" fmla="*/ 0 60000 65536"/>
                <a:gd name="T17" fmla="*/ 0 60000 65536"/>
                <a:gd name="T18" fmla="*/ 0 w 14"/>
                <a:gd name="T19" fmla="*/ 0 h 36"/>
                <a:gd name="T20" fmla="*/ 14 w 14"/>
                <a:gd name="T21" fmla="*/ 36 h 36"/>
              </a:gdLst>
              <a:ahLst/>
              <a:cxnLst>
                <a:cxn ang="T12">
                  <a:pos x="T0" y="T1"/>
                </a:cxn>
                <a:cxn ang="T13">
                  <a:pos x="T2" y="T3"/>
                </a:cxn>
                <a:cxn ang="T14">
                  <a:pos x="T4" y="T5"/>
                </a:cxn>
                <a:cxn ang="T15">
                  <a:pos x="T6" y="T7"/>
                </a:cxn>
                <a:cxn ang="T16">
                  <a:pos x="T8" y="T9"/>
                </a:cxn>
                <a:cxn ang="T17">
                  <a:pos x="T10" y="T11"/>
                </a:cxn>
              </a:cxnLst>
              <a:rect l="T18" t="T19" r="T20" b="T21"/>
              <a:pathLst>
                <a:path w="14" h="36">
                  <a:moveTo>
                    <a:pt x="0" y="35"/>
                  </a:moveTo>
                  <a:lnTo>
                    <a:pt x="6" y="5"/>
                  </a:lnTo>
                  <a:lnTo>
                    <a:pt x="9" y="2"/>
                  </a:lnTo>
                  <a:lnTo>
                    <a:pt x="13" y="0"/>
                  </a:lnTo>
                  <a:lnTo>
                    <a:pt x="7" y="30"/>
                  </a:lnTo>
                  <a:lnTo>
                    <a:pt x="0" y="35"/>
                  </a:lnTo>
                </a:path>
              </a:pathLst>
            </a:custGeom>
            <a:solidFill>
              <a:srgbClr val="E56C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s-ES"/>
            </a:p>
          </p:txBody>
        </p:sp>
        <p:sp>
          <p:nvSpPr>
            <p:cNvPr id="25615" name="Freeform 79"/>
            <p:cNvSpPr>
              <a:spLocks/>
            </p:cNvSpPr>
            <p:nvPr/>
          </p:nvSpPr>
          <p:spPr bwMode="auto">
            <a:xfrm>
              <a:off x="4411" y="1500"/>
              <a:ext cx="10" cy="7"/>
            </a:xfrm>
            <a:custGeom>
              <a:avLst/>
              <a:gdLst>
                <a:gd name="T0" fmla="*/ 0 w 10"/>
                <a:gd name="T1" fmla="*/ 6 h 7"/>
                <a:gd name="T2" fmla="*/ 8 w 10"/>
                <a:gd name="T3" fmla="*/ 0 h 7"/>
                <a:gd name="T4" fmla="*/ 9 w 10"/>
                <a:gd name="T5" fmla="*/ 6 h 7"/>
                <a:gd name="T6" fmla="*/ 0 w 10"/>
                <a:gd name="T7" fmla="*/ 6 h 7"/>
                <a:gd name="T8" fmla="*/ 0 60000 65536"/>
                <a:gd name="T9" fmla="*/ 0 60000 65536"/>
                <a:gd name="T10" fmla="*/ 0 60000 65536"/>
                <a:gd name="T11" fmla="*/ 0 60000 65536"/>
                <a:gd name="T12" fmla="*/ 0 w 10"/>
                <a:gd name="T13" fmla="*/ 0 h 7"/>
                <a:gd name="T14" fmla="*/ 10 w 10"/>
                <a:gd name="T15" fmla="*/ 7 h 7"/>
              </a:gdLst>
              <a:ahLst/>
              <a:cxnLst>
                <a:cxn ang="T8">
                  <a:pos x="T0" y="T1"/>
                </a:cxn>
                <a:cxn ang="T9">
                  <a:pos x="T2" y="T3"/>
                </a:cxn>
                <a:cxn ang="T10">
                  <a:pos x="T4" y="T5"/>
                </a:cxn>
                <a:cxn ang="T11">
                  <a:pos x="T6" y="T7"/>
                </a:cxn>
              </a:cxnLst>
              <a:rect l="T12" t="T13" r="T14" b="T15"/>
              <a:pathLst>
                <a:path w="10" h="7">
                  <a:moveTo>
                    <a:pt x="0" y="6"/>
                  </a:moveTo>
                  <a:lnTo>
                    <a:pt x="8" y="0"/>
                  </a:lnTo>
                  <a:lnTo>
                    <a:pt x="9" y="6"/>
                  </a:lnTo>
                  <a:lnTo>
                    <a:pt x="0" y="6"/>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s-ES"/>
            </a:p>
          </p:txBody>
        </p:sp>
        <p:sp>
          <p:nvSpPr>
            <p:cNvPr id="25616" name="Freeform 80"/>
            <p:cNvSpPr>
              <a:spLocks/>
            </p:cNvSpPr>
            <p:nvPr/>
          </p:nvSpPr>
          <p:spPr bwMode="auto">
            <a:xfrm>
              <a:off x="5161" y="1365"/>
              <a:ext cx="39" cy="69"/>
            </a:xfrm>
            <a:custGeom>
              <a:avLst/>
              <a:gdLst>
                <a:gd name="T0" fmla="*/ 11 w 39"/>
                <a:gd name="T1" fmla="*/ 4 h 69"/>
                <a:gd name="T2" fmla="*/ 14 w 39"/>
                <a:gd name="T3" fmla="*/ 10 h 69"/>
                <a:gd name="T4" fmla="*/ 17 w 39"/>
                <a:gd name="T5" fmla="*/ 18 h 69"/>
                <a:gd name="T6" fmla="*/ 18 w 39"/>
                <a:gd name="T7" fmla="*/ 25 h 69"/>
                <a:gd name="T8" fmla="*/ 17 w 39"/>
                <a:gd name="T9" fmla="*/ 33 h 69"/>
                <a:gd name="T10" fmla="*/ 15 w 39"/>
                <a:gd name="T11" fmla="*/ 43 h 69"/>
                <a:gd name="T12" fmla="*/ 11 w 39"/>
                <a:gd name="T13" fmla="*/ 48 h 69"/>
                <a:gd name="T14" fmla="*/ 6 w 39"/>
                <a:gd name="T15" fmla="*/ 55 h 69"/>
                <a:gd name="T16" fmla="*/ 0 w 39"/>
                <a:gd name="T17" fmla="*/ 61 h 69"/>
                <a:gd name="T18" fmla="*/ 4 w 39"/>
                <a:gd name="T19" fmla="*/ 65 h 69"/>
                <a:gd name="T20" fmla="*/ 7 w 39"/>
                <a:gd name="T21" fmla="*/ 66 h 69"/>
                <a:gd name="T22" fmla="*/ 10 w 39"/>
                <a:gd name="T23" fmla="*/ 66 h 69"/>
                <a:gd name="T24" fmla="*/ 12 w 39"/>
                <a:gd name="T25" fmla="*/ 66 h 69"/>
                <a:gd name="T26" fmla="*/ 15 w 39"/>
                <a:gd name="T27" fmla="*/ 65 h 69"/>
                <a:gd name="T28" fmla="*/ 18 w 39"/>
                <a:gd name="T29" fmla="*/ 64 h 69"/>
                <a:gd name="T30" fmla="*/ 22 w 39"/>
                <a:gd name="T31" fmla="*/ 64 h 69"/>
                <a:gd name="T32" fmla="*/ 24 w 39"/>
                <a:gd name="T33" fmla="*/ 65 h 69"/>
                <a:gd name="T34" fmla="*/ 25 w 39"/>
                <a:gd name="T35" fmla="*/ 67 h 69"/>
                <a:gd name="T36" fmla="*/ 29 w 39"/>
                <a:gd name="T37" fmla="*/ 68 h 69"/>
                <a:gd name="T38" fmla="*/ 33 w 39"/>
                <a:gd name="T39" fmla="*/ 66 h 69"/>
                <a:gd name="T40" fmla="*/ 35 w 39"/>
                <a:gd name="T41" fmla="*/ 61 h 69"/>
                <a:gd name="T42" fmla="*/ 37 w 39"/>
                <a:gd name="T43" fmla="*/ 50 h 69"/>
                <a:gd name="T44" fmla="*/ 38 w 39"/>
                <a:gd name="T45" fmla="*/ 39 h 69"/>
                <a:gd name="T46" fmla="*/ 38 w 39"/>
                <a:gd name="T47" fmla="*/ 27 h 69"/>
                <a:gd name="T48" fmla="*/ 36 w 39"/>
                <a:gd name="T49" fmla="*/ 19 h 69"/>
                <a:gd name="T50" fmla="*/ 32 w 39"/>
                <a:gd name="T51" fmla="*/ 8 h 69"/>
                <a:gd name="T52" fmla="*/ 30 w 39"/>
                <a:gd name="T53" fmla="*/ 4 h 69"/>
                <a:gd name="T54" fmla="*/ 28 w 39"/>
                <a:gd name="T55" fmla="*/ 1 h 69"/>
                <a:gd name="T56" fmla="*/ 24 w 39"/>
                <a:gd name="T57" fmla="*/ 0 h 69"/>
                <a:gd name="T58" fmla="*/ 19 w 39"/>
                <a:gd name="T59" fmla="*/ 0 h 69"/>
                <a:gd name="T60" fmla="*/ 15 w 39"/>
                <a:gd name="T61" fmla="*/ 1 h 69"/>
                <a:gd name="T62" fmla="*/ 11 w 39"/>
                <a:gd name="T63" fmla="*/ 4 h 6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9"/>
                <a:gd name="T97" fmla="*/ 0 h 69"/>
                <a:gd name="T98" fmla="*/ 39 w 39"/>
                <a:gd name="T99" fmla="*/ 69 h 6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9" h="69">
                  <a:moveTo>
                    <a:pt x="11" y="4"/>
                  </a:moveTo>
                  <a:lnTo>
                    <a:pt x="14" y="10"/>
                  </a:lnTo>
                  <a:lnTo>
                    <a:pt x="17" y="18"/>
                  </a:lnTo>
                  <a:lnTo>
                    <a:pt x="18" y="25"/>
                  </a:lnTo>
                  <a:lnTo>
                    <a:pt x="17" y="33"/>
                  </a:lnTo>
                  <a:lnTo>
                    <a:pt x="15" y="43"/>
                  </a:lnTo>
                  <a:lnTo>
                    <a:pt x="11" y="48"/>
                  </a:lnTo>
                  <a:lnTo>
                    <a:pt x="6" y="55"/>
                  </a:lnTo>
                  <a:lnTo>
                    <a:pt x="0" y="61"/>
                  </a:lnTo>
                  <a:lnTo>
                    <a:pt x="4" y="65"/>
                  </a:lnTo>
                  <a:lnTo>
                    <a:pt x="7" y="66"/>
                  </a:lnTo>
                  <a:lnTo>
                    <a:pt x="10" y="66"/>
                  </a:lnTo>
                  <a:lnTo>
                    <a:pt x="12" y="66"/>
                  </a:lnTo>
                  <a:lnTo>
                    <a:pt x="15" y="65"/>
                  </a:lnTo>
                  <a:lnTo>
                    <a:pt x="18" y="64"/>
                  </a:lnTo>
                  <a:lnTo>
                    <a:pt x="22" y="64"/>
                  </a:lnTo>
                  <a:lnTo>
                    <a:pt x="24" y="65"/>
                  </a:lnTo>
                  <a:lnTo>
                    <a:pt x="25" y="67"/>
                  </a:lnTo>
                  <a:lnTo>
                    <a:pt x="29" y="68"/>
                  </a:lnTo>
                  <a:lnTo>
                    <a:pt x="33" y="66"/>
                  </a:lnTo>
                  <a:lnTo>
                    <a:pt x="35" y="61"/>
                  </a:lnTo>
                  <a:lnTo>
                    <a:pt x="37" y="50"/>
                  </a:lnTo>
                  <a:lnTo>
                    <a:pt x="38" y="39"/>
                  </a:lnTo>
                  <a:lnTo>
                    <a:pt x="38" y="27"/>
                  </a:lnTo>
                  <a:lnTo>
                    <a:pt x="36" y="19"/>
                  </a:lnTo>
                  <a:lnTo>
                    <a:pt x="32" y="8"/>
                  </a:lnTo>
                  <a:lnTo>
                    <a:pt x="30" y="4"/>
                  </a:lnTo>
                  <a:lnTo>
                    <a:pt x="28" y="1"/>
                  </a:lnTo>
                  <a:lnTo>
                    <a:pt x="24" y="0"/>
                  </a:lnTo>
                  <a:lnTo>
                    <a:pt x="19" y="0"/>
                  </a:lnTo>
                  <a:lnTo>
                    <a:pt x="15" y="1"/>
                  </a:lnTo>
                  <a:lnTo>
                    <a:pt x="11" y="4"/>
                  </a:lnTo>
                </a:path>
              </a:pathLst>
            </a:custGeom>
            <a:solidFill>
              <a:srgbClr val="7F5F3F"/>
            </a:solidFill>
            <a:ln w="12700" cap="rnd">
              <a:solidFill>
                <a:srgbClr val="3F1F00"/>
              </a:solidFill>
              <a:round/>
              <a:headEnd/>
              <a:tailEnd/>
            </a:ln>
          </p:spPr>
          <p:txBody>
            <a:bodyPr/>
            <a:lstStyle/>
            <a:p>
              <a:endParaRPr lang="es-ES"/>
            </a:p>
          </p:txBody>
        </p:sp>
        <p:grpSp>
          <p:nvGrpSpPr>
            <p:cNvPr id="25617" name="Group 81"/>
            <p:cNvGrpSpPr>
              <a:grpSpLocks/>
            </p:cNvGrpSpPr>
            <p:nvPr/>
          </p:nvGrpSpPr>
          <p:grpSpPr bwMode="auto">
            <a:xfrm>
              <a:off x="4916" y="1330"/>
              <a:ext cx="282" cy="341"/>
              <a:chOff x="4916" y="1330"/>
              <a:chExt cx="282" cy="341"/>
            </a:xfrm>
          </p:grpSpPr>
          <p:sp>
            <p:nvSpPr>
              <p:cNvPr id="25621" name="Freeform 82"/>
              <p:cNvSpPr>
                <a:spLocks/>
              </p:cNvSpPr>
              <p:nvPr/>
            </p:nvSpPr>
            <p:spPr bwMode="auto">
              <a:xfrm>
                <a:off x="4916" y="1342"/>
                <a:ext cx="269" cy="329"/>
              </a:xfrm>
              <a:custGeom>
                <a:avLst/>
                <a:gdLst>
                  <a:gd name="T0" fmla="*/ 26 w 269"/>
                  <a:gd name="T1" fmla="*/ 83 h 329"/>
                  <a:gd name="T2" fmla="*/ 14 w 269"/>
                  <a:gd name="T3" fmla="*/ 125 h 329"/>
                  <a:gd name="T4" fmla="*/ 8 w 269"/>
                  <a:gd name="T5" fmla="*/ 150 h 329"/>
                  <a:gd name="T6" fmla="*/ 1 w 269"/>
                  <a:gd name="T7" fmla="*/ 175 h 329"/>
                  <a:gd name="T8" fmla="*/ 0 w 269"/>
                  <a:gd name="T9" fmla="*/ 203 h 329"/>
                  <a:gd name="T10" fmla="*/ 3 w 269"/>
                  <a:gd name="T11" fmla="*/ 223 h 329"/>
                  <a:gd name="T12" fmla="*/ 7 w 269"/>
                  <a:gd name="T13" fmla="*/ 235 h 329"/>
                  <a:gd name="T14" fmla="*/ 8 w 269"/>
                  <a:gd name="T15" fmla="*/ 255 h 329"/>
                  <a:gd name="T16" fmla="*/ 21 w 269"/>
                  <a:gd name="T17" fmla="*/ 267 h 329"/>
                  <a:gd name="T18" fmla="*/ 31 w 269"/>
                  <a:gd name="T19" fmla="*/ 286 h 329"/>
                  <a:gd name="T20" fmla="*/ 53 w 269"/>
                  <a:gd name="T21" fmla="*/ 328 h 329"/>
                  <a:gd name="T22" fmla="*/ 243 w 269"/>
                  <a:gd name="T23" fmla="*/ 292 h 329"/>
                  <a:gd name="T24" fmla="*/ 235 w 269"/>
                  <a:gd name="T25" fmla="*/ 260 h 329"/>
                  <a:gd name="T26" fmla="*/ 247 w 269"/>
                  <a:gd name="T27" fmla="*/ 234 h 329"/>
                  <a:gd name="T28" fmla="*/ 258 w 269"/>
                  <a:gd name="T29" fmla="*/ 199 h 329"/>
                  <a:gd name="T30" fmla="*/ 267 w 269"/>
                  <a:gd name="T31" fmla="*/ 159 h 329"/>
                  <a:gd name="T32" fmla="*/ 268 w 269"/>
                  <a:gd name="T33" fmla="*/ 123 h 329"/>
                  <a:gd name="T34" fmla="*/ 262 w 269"/>
                  <a:gd name="T35" fmla="*/ 87 h 329"/>
                  <a:gd name="T36" fmla="*/ 251 w 269"/>
                  <a:gd name="T37" fmla="*/ 58 h 329"/>
                  <a:gd name="T38" fmla="*/ 228 w 269"/>
                  <a:gd name="T39" fmla="*/ 30 h 329"/>
                  <a:gd name="T40" fmla="*/ 204 w 269"/>
                  <a:gd name="T41" fmla="*/ 12 h 329"/>
                  <a:gd name="T42" fmla="*/ 182 w 269"/>
                  <a:gd name="T43" fmla="*/ 5 h 329"/>
                  <a:gd name="T44" fmla="*/ 152 w 269"/>
                  <a:gd name="T45" fmla="*/ 1 h 329"/>
                  <a:gd name="T46" fmla="*/ 118 w 269"/>
                  <a:gd name="T47" fmla="*/ 0 h 329"/>
                  <a:gd name="T48" fmla="*/ 91 w 269"/>
                  <a:gd name="T49" fmla="*/ 5 h 329"/>
                  <a:gd name="T50" fmla="*/ 71 w 269"/>
                  <a:gd name="T51" fmla="*/ 16 h 329"/>
                  <a:gd name="T52" fmla="*/ 50 w 269"/>
                  <a:gd name="T53" fmla="*/ 31 h 329"/>
                  <a:gd name="T54" fmla="*/ 39 w 269"/>
                  <a:gd name="T55" fmla="*/ 47 h 329"/>
                  <a:gd name="T56" fmla="*/ 29 w 269"/>
                  <a:gd name="T57" fmla="*/ 67 h 329"/>
                  <a:gd name="T58" fmla="*/ 26 w 269"/>
                  <a:gd name="T59" fmla="*/ 83 h 32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69"/>
                  <a:gd name="T91" fmla="*/ 0 h 329"/>
                  <a:gd name="T92" fmla="*/ 269 w 269"/>
                  <a:gd name="T93" fmla="*/ 329 h 32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69" h="329">
                    <a:moveTo>
                      <a:pt x="26" y="83"/>
                    </a:moveTo>
                    <a:lnTo>
                      <a:pt x="14" y="125"/>
                    </a:lnTo>
                    <a:lnTo>
                      <a:pt x="8" y="150"/>
                    </a:lnTo>
                    <a:lnTo>
                      <a:pt x="1" y="175"/>
                    </a:lnTo>
                    <a:lnTo>
                      <a:pt x="0" y="203"/>
                    </a:lnTo>
                    <a:lnTo>
                      <a:pt x="3" y="223"/>
                    </a:lnTo>
                    <a:lnTo>
                      <a:pt x="7" y="235"/>
                    </a:lnTo>
                    <a:lnTo>
                      <a:pt x="8" y="255"/>
                    </a:lnTo>
                    <a:lnTo>
                      <a:pt x="21" y="267"/>
                    </a:lnTo>
                    <a:lnTo>
                      <a:pt x="31" y="286"/>
                    </a:lnTo>
                    <a:lnTo>
                      <a:pt x="53" y="328"/>
                    </a:lnTo>
                    <a:lnTo>
                      <a:pt x="243" y="292"/>
                    </a:lnTo>
                    <a:lnTo>
                      <a:pt x="235" y="260"/>
                    </a:lnTo>
                    <a:lnTo>
                      <a:pt x="247" y="234"/>
                    </a:lnTo>
                    <a:lnTo>
                      <a:pt x="258" y="199"/>
                    </a:lnTo>
                    <a:lnTo>
                      <a:pt x="267" y="159"/>
                    </a:lnTo>
                    <a:lnTo>
                      <a:pt x="268" y="123"/>
                    </a:lnTo>
                    <a:lnTo>
                      <a:pt x="262" y="87"/>
                    </a:lnTo>
                    <a:lnTo>
                      <a:pt x="251" y="58"/>
                    </a:lnTo>
                    <a:lnTo>
                      <a:pt x="228" y="30"/>
                    </a:lnTo>
                    <a:lnTo>
                      <a:pt x="204" y="12"/>
                    </a:lnTo>
                    <a:lnTo>
                      <a:pt x="182" y="5"/>
                    </a:lnTo>
                    <a:lnTo>
                      <a:pt x="152" y="1"/>
                    </a:lnTo>
                    <a:lnTo>
                      <a:pt x="118" y="0"/>
                    </a:lnTo>
                    <a:lnTo>
                      <a:pt x="91" y="5"/>
                    </a:lnTo>
                    <a:lnTo>
                      <a:pt x="71" y="16"/>
                    </a:lnTo>
                    <a:lnTo>
                      <a:pt x="50" y="31"/>
                    </a:lnTo>
                    <a:lnTo>
                      <a:pt x="39" y="47"/>
                    </a:lnTo>
                    <a:lnTo>
                      <a:pt x="29" y="67"/>
                    </a:lnTo>
                    <a:lnTo>
                      <a:pt x="26" y="83"/>
                    </a:lnTo>
                  </a:path>
                </a:pathLst>
              </a:custGeom>
              <a:solidFill>
                <a:srgbClr val="FFBF5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s-ES"/>
              </a:p>
            </p:txBody>
          </p:sp>
          <p:sp>
            <p:nvSpPr>
              <p:cNvPr id="25622" name="Freeform 83"/>
              <p:cNvSpPr>
                <a:spLocks/>
              </p:cNvSpPr>
              <p:nvPr/>
            </p:nvSpPr>
            <p:spPr bwMode="auto">
              <a:xfrm>
                <a:off x="4916" y="1330"/>
                <a:ext cx="282" cy="298"/>
              </a:xfrm>
              <a:custGeom>
                <a:avLst/>
                <a:gdLst>
                  <a:gd name="T0" fmla="*/ 40 w 282"/>
                  <a:gd name="T1" fmla="*/ 38 h 298"/>
                  <a:gd name="T2" fmla="*/ 66 w 282"/>
                  <a:gd name="T3" fmla="*/ 11 h 298"/>
                  <a:gd name="T4" fmla="*/ 109 w 282"/>
                  <a:gd name="T5" fmla="*/ 0 h 298"/>
                  <a:gd name="T6" fmla="*/ 157 w 282"/>
                  <a:gd name="T7" fmla="*/ 0 h 298"/>
                  <a:gd name="T8" fmla="*/ 192 w 282"/>
                  <a:gd name="T9" fmla="*/ 10 h 298"/>
                  <a:gd name="T10" fmla="*/ 218 w 282"/>
                  <a:gd name="T11" fmla="*/ 26 h 298"/>
                  <a:gd name="T12" fmla="*/ 243 w 282"/>
                  <a:gd name="T13" fmla="*/ 46 h 298"/>
                  <a:gd name="T14" fmla="*/ 266 w 282"/>
                  <a:gd name="T15" fmla="*/ 74 h 298"/>
                  <a:gd name="T16" fmla="*/ 278 w 282"/>
                  <a:gd name="T17" fmla="*/ 119 h 298"/>
                  <a:gd name="T18" fmla="*/ 280 w 282"/>
                  <a:gd name="T19" fmla="*/ 160 h 298"/>
                  <a:gd name="T20" fmla="*/ 271 w 282"/>
                  <a:gd name="T21" fmla="*/ 205 h 298"/>
                  <a:gd name="T22" fmla="*/ 259 w 282"/>
                  <a:gd name="T23" fmla="*/ 254 h 298"/>
                  <a:gd name="T24" fmla="*/ 235 w 282"/>
                  <a:gd name="T25" fmla="*/ 278 h 298"/>
                  <a:gd name="T26" fmla="*/ 203 w 282"/>
                  <a:gd name="T27" fmla="*/ 290 h 298"/>
                  <a:gd name="T28" fmla="*/ 176 w 282"/>
                  <a:gd name="T29" fmla="*/ 297 h 298"/>
                  <a:gd name="T30" fmla="*/ 141 w 282"/>
                  <a:gd name="T31" fmla="*/ 291 h 298"/>
                  <a:gd name="T32" fmla="*/ 117 w 282"/>
                  <a:gd name="T33" fmla="*/ 288 h 298"/>
                  <a:gd name="T34" fmla="*/ 71 w 282"/>
                  <a:gd name="T35" fmla="*/ 286 h 298"/>
                  <a:gd name="T36" fmla="*/ 76 w 282"/>
                  <a:gd name="T37" fmla="*/ 264 h 298"/>
                  <a:gd name="T38" fmla="*/ 74 w 282"/>
                  <a:gd name="T39" fmla="*/ 249 h 298"/>
                  <a:gd name="T40" fmla="*/ 67 w 282"/>
                  <a:gd name="T41" fmla="*/ 240 h 298"/>
                  <a:gd name="T42" fmla="*/ 77 w 282"/>
                  <a:gd name="T43" fmla="*/ 227 h 298"/>
                  <a:gd name="T44" fmla="*/ 75 w 282"/>
                  <a:gd name="T45" fmla="*/ 206 h 298"/>
                  <a:gd name="T46" fmla="*/ 64 w 282"/>
                  <a:gd name="T47" fmla="*/ 177 h 298"/>
                  <a:gd name="T48" fmla="*/ 36 w 282"/>
                  <a:gd name="T49" fmla="*/ 163 h 298"/>
                  <a:gd name="T50" fmla="*/ 17 w 282"/>
                  <a:gd name="T51" fmla="*/ 173 h 298"/>
                  <a:gd name="T52" fmla="*/ 23 w 282"/>
                  <a:gd name="T53" fmla="*/ 199 h 298"/>
                  <a:gd name="T54" fmla="*/ 20 w 282"/>
                  <a:gd name="T55" fmla="*/ 216 h 298"/>
                  <a:gd name="T56" fmla="*/ 8 w 282"/>
                  <a:gd name="T57" fmla="*/ 174 h 298"/>
                  <a:gd name="T58" fmla="*/ 6 w 282"/>
                  <a:gd name="T59" fmla="*/ 129 h 298"/>
                  <a:gd name="T60" fmla="*/ 14 w 282"/>
                  <a:gd name="T61" fmla="*/ 83 h 298"/>
                  <a:gd name="T62" fmla="*/ 35 w 282"/>
                  <a:gd name="T63" fmla="*/ 57 h 29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82"/>
                  <a:gd name="T97" fmla="*/ 0 h 298"/>
                  <a:gd name="T98" fmla="*/ 282 w 282"/>
                  <a:gd name="T99" fmla="*/ 298 h 29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82" h="298">
                    <a:moveTo>
                      <a:pt x="35" y="57"/>
                    </a:moveTo>
                    <a:lnTo>
                      <a:pt x="40" y="38"/>
                    </a:lnTo>
                    <a:lnTo>
                      <a:pt x="52" y="20"/>
                    </a:lnTo>
                    <a:lnTo>
                      <a:pt x="66" y="11"/>
                    </a:lnTo>
                    <a:lnTo>
                      <a:pt x="81" y="5"/>
                    </a:lnTo>
                    <a:lnTo>
                      <a:pt x="109" y="0"/>
                    </a:lnTo>
                    <a:lnTo>
                      <a:pt x="130" y="0"/>
                    </a:lnTo>
                    <a:lnTo>
                      <a:pt x="157" y="0"/>
                    </a:lnTo>
                    <a:lnTo>
                      <a:pt x="178" y="4"/>
                    </a:lnTo>
                    <a:lnTo>
                      <a:pt x="192" y="10"/>
                    </a:lnTo>
                    <a:lnTo>
                      <a:pt x="203" y="15"/>
                    </a:lnTo>
                    <a:lnTo>
                      <a:pt x="218" y="26"/>
                    </a:lnTo>
                    <a:lnTo>
                      <a:pt x="232" y="37"/>
                    </a:lnTo>
                    <a:lnTo>
                      <a:pt x="243" y="46"/>
                    </a:lnTo>
                    <a:lnTo>
                      <a:pt x="254" y="57"/>
                    </a:lnTo>
                    <a:lnTo>
                      <a:pt x="266" y="74"/>
                    </a:lnTo>
                    <a:lnTo>
                      <a:pt x="271" y="93"/>
                    </a:lnTo>
                    <a:lnTo>
                      <a:pt x="278" y="119"/>
                    </a:lnTo>
                    <a:lnTo>
                      <a:pt x="281" y="139"/>
                    </a:lnTo>
                    <a:lnTo>
                      <a:pt x="280" y="160"/>
                    </a:lnTo>
                    <a:lnTo>
                      <a:pt x="278" y="182"/>
                    </a:lnTo>
                    <a:lnTo>
                      <a:pt x="271" y="205"/>
                    </a:lnTo>
                    <a:lnTo>
                      <a:pt x="264" y="230"/>
                    </a:lnTo>
                    <a:lnTo>
                      <a:pt x="259" y="254"/>
                    </a:lnTo>
                    <a:lnTo>
                      <a:pt x="248" y="271"/>
                    </a:lnTo>
                    <a:lnTo>
                      <a:pt x="235" y="278"/>
                    </a:lnTo>
                    <a:lnTo>
                      <a:pt x="220" y="285"/>
                    </a:lnTo>
                    <a:lnTo>
                      <a:pt x="203" y="290"/>
                    </a:lnTo>
                    <a:lnTo>
                      <a:pt x="192" y="295"/>
                    </a:lnTo>
                    <a:lnTo>
                      <a:pt x="176" y="297"/>
                    </a:lnTo>
                    <a:lnTo>
                      <a:pt x="162" y="296"/>
                    </a:lnTo>
                    <a:lnTo>
                      <a:pt x="141" y="291"/>
                    </a:lnTo>
                    <a:lnTo>
                      <a:pt x="125" y="290"/>
                    </a:lnTo>
                    <a:lnTo>
                      <a:pt x="117" y="288"/>
                    </a:lnTo>
                    <a:lnTo>
                      <a:pt x="119" y="293"/>
                    </a:lnTo>
                    <a:lnTo>
                      <a:pt x="71" y="286"/>
                    </a:lnTo>
                    <a:lnTo>
                      <a:pt x="77" y="271"/>
                    </a:lnTo>
                    <a:lnTo>
                      <a:pt x="76" y="264"/>
                    </a:lnTo>
                    <a:lnTo>
                      <a:pt x="75" y="257"/>
                    </a:lnTo>
                    <a:lnTo>
                      <a:pt x="74" y="249"/>
                    </a:lnTo>
                    <a:lnTo>
                      <a:pt x="71" y="245"/>
                    </a:lnTo>
                    <a:lnTo>
                      <a:pt x="67" y="240"/>
                    </a:lnTo>
                    <a:lnTo>
                      <a:pt x="72" y="234"/>
                    </a:lnTo>
                    <a:lnTo>
                      <a:pt x="77" y="227"/>
                    </a:lnTo>
                    <a:lnTo>
                      <a:pt x="79" y="221"/>
                    </a:lnTo>
                    <a:lnTo>
                      <a:pt x="75" y="206"/>
                    </a:lnTo>
                    <a:lnTo>
                      <a:pt x="74" y="188"/>
                    </a:lnTo>
                    <a:lnTo>
                      <a:pt x="64" y="177"/>
                    </a:lnTo>
                    <a:lnTo>
                      <a:pt x="50" y="173"/>
                    </a:lnTo>
                    <a:lnTo>
                      <a:pt x="36" y="163"/>
                    </a:lnTo>
                    <a:lnTo>
                      <a:pt x="27" y="163"/>
                    </a:lnTo>
                    <a:lnTo>
                      <a:pt x="17" y="173"/>
                    </a:lnTo>
                    <a:lnTo>
                      <a:pt x="17" y="188"/>
                    </a:lnTo>
                    <a:lnTo>
                      <a:pt x="23" y="199"/>
                    </a:lnTo>
                    <a:lnTo>
                      <a:pt x="25" y="217"/>
                    </a:lnTo>
                    <a:lnTo>
                      <a:pt x="20" y="216"/>
                    </a:lnTo>
                    <a:lnTo>
                      <a:pt x="14" y="212"/>
                    </a:lnTo>
                    <a:lnTo>
                      <a:pt x="8" y="174"/>
                    </a:lnTo>
                    <a:lnTo>
                      <a:pt x="0" y="149"/>
                    </a:lnTo>
                    <a:lnTo>
                      <a:pt x="6" y="129"/>
                    </a:lnTo>
                    <a:lnTo>
                      <a:pt x="10" y="107"/>
                    </a:lnTo>
                    <a:lnTo>
                      <a:pt x="14" y="83"/>
                    </a:lnTo>
                    <a:lnTo>
                      <a:pt x="14" y="72"/>
                    </a:lnTo>
                    <a:lnTo>
                      <a:pt x="35" y="57"/>
                    </a:lnTo>
                  </a:path>
                </a:pathLst>
              </a:custGeom>
              <a:solidFill>
                <a:srgbClr val="5F3F1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s-ES"/>
              </a:p>
            </p:txBody>
          </p:sp>
        </p:grpSp>
        <p:sp>
          <p:nvSpPr>
            <p:cNvPr id="25618" name="Freeform 84"/>
            <p:cNvSpPr>
              <a:spLocks/>
            </p:cNvSpPr>
            <p:nvPr/>
          </p:nvSpPr>
          <p:spPr bwMode="auto">
            <a:xfrm>
              <a:off x="4523" y="1587"/>
              <a:ext cx="197" cy="75"/>
            </a:xfrm>
            <a:custGeom>
              <a:avLst/>
              <a:gdLst>
                <a:gd name="T0" fmla="*/ 0 w 197"/>
                <a:gd name="T1" fmla="*/ 9 h 75"/>
                <a:gd name="T2" fmla="*/ 4 w 197"/>
                <a:gd name="T3" fmla="*/ 0 h 75"/>
                <a:gd name="T4" fmla="*/ 28 w 197"/>
                <a:gd name="T5" fmla="*/ 1 h 75"/>
                <a:gd name="T6" fmla="*/ 55 w 197"/>
                <a:gd name="T7" fmla="*/ 5 h 75"/>
                <a:gd name="T8" fmla="*/ 95 w 197"/>
                <a:gd name="T9" fmla="*/ 17 h 75"/>
                <a:gd name="T10" fmla="*/ 116 w 197"/>
                <a:gd name="T11" fmla="*/ 24 h 75"/>
                <a:gd name="T12" fmla="*/ 139 w 197"/>
                <a:gd name="T13" fmla="*/ 33 h 75"/>
                <a:gd name="T14" fmla="*/ 164 w 197"/>
                <a:gd name="T15" fmla="*/ 43 h 75"/>
                <a:gd name="T16" fmla="*/ 186 w 197"/>
                <a:gd name="T17" fmla="*/ 54 h 75"/>
                <a:gd name="T18" fmla="*/ 194 w 197"/>
                <a:gd name="T19" fmla="*/ 61 h 75"/>
                <a:gd name="T20" fmla="*/ 196 w 197"/>
                <a:gd name="T21" fmla="*/ 74 h 75"/>
                <a:gd name="T22" fmla="*/ 0 w 197"/>
                <a:gd name="T23" fmla="*/ 9 h 7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97"/>
                <a:gd name="T37" fmla="*/ 0 h 75"/>
                <a:gd name="T38" fmla="*/ 197 w 197"/>
                <a:gd name="T39" fmla="*/ 75 h 7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97" h="75">
                  <a:moveTo>
                    <a:pt x="0" y="9"/>
                  </a:moveTo>
                  <a:lnTo>
                    <a:pt x="4" y="0"/>
                  </a:lnTo>
                  <a:lnTo>
                    <a:pt x="28" y="1"/>
                  </a:lnTo>
                  <a:lnTo>
                    <a:pt x="55" y="5"/>
                  </a:lnTo>
                  <a:lnTo>
                    <a:pt x="95" y="17"/>
                  </a:lnTo>
                  <a:lnTo>
                    <a:pt x="116" y="24"/>
                  </a:lnTo>
                  <a:lnTo>
                    <a:pt x="139" y="33"/>
                  </a:lnTo>
                  <a:lnTo>
                    <a:pt x="164" y="43"/>
                  </a:lnTo>
                  <a:lnTo>
                    <a:pt x="186" y="54"/>
                  </a:lnTo>
                  <a:lnTo>
                    <a:pt x="194" y="61"/>
                  </a:lnTo>
                  <a:lnTo>
                    <a:pt x="196" y="74"/>
                  </a:lnTo>
                  <a:lnTo>
                    <a:pt x="0" y="9"/>
                  </a:lnTo>
                </a:path>
              </a:pathLst>
            </a:custGeom>
            <a:solidFill>
              <a:srgbClr val="FFFFF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s-ES"/>
            </a:p>
          </p:txBody>
        </p:sp>
        <p:sp>
          <p:nvSpPr>
            <p:cNvPr id="25619" name="Freeform 85"/>
            <p:cNvSpPr>
              <a:spLocks/>
            </p:cNvSpPr>
            <p:nvPr/>
          </p:nvSpPr>
          <p:spPr bwMode="auto">
            <a:xfrm>
              <a:off x="3984" y="1541"/>
              <a:ext cx="1324" cy="188"/>
            </a:xfrm>
            <a:custGeom>
              <a:avLst/>
              <a:gdLst>
                <a:gd name="T0" fmla="*/ 6 w 1324"/>
                <a:gd name="T1" fmla="*/ 135 h 188"/>
                <a:gd name="T2" fmla="*/ 56 w 1324"/>
                <a:gd name="T3" fmla="*/ 81 h 188"/>
                <a:gd name="T4" fmla="*/ 85 w 1324"/>
                <a:gd name="T5" fmla="*/ 57 h 188"/>
                <a:gd name="T6" fmla="*/ 110 w 1324"/>
                <a:gd name="T7" fmla="*/ 39 h 188"/>
                <a:gd name="T8" fmla="*/ 149 w 1324"/>
                <a:gd name="T9" fmla="*/ 11 h 188"/>
                <a:gd name="T10" fmla="*/ 166 w 1324"/>
                <a:gd name="T11" fmla="*/ 0 h 188"/>
                <a:gd name="T12" fmla="*/ 281 w 1324"/>
                <a:gd name="T13" fmla="*/ 49 h 188"/>
                <a:gd name="T14" fmla="*/ 307 w 1324"/>
                <a:gd name="T15" fmla="*/ 75 h 188"/>
                <a:gd name="T16" fmla="*/ 327 w 1324"/>
                <a:gd name="T17" fmla="*/ 96 h 188"/>
                <a:gd name="T18" fmla="*/ 350 w 1324"/>
                <a:gd name="T19" fmla="*/ 119 h 188"/>
                <a:gd name="T20" fmla="*/ 361 w 1324"/>
                <a:gd name="T21" fmla="*/ 135 h 188"/>
                <a:gd name="T22" fmla="*/ 431 w 1324"/>
                <a:gd name="T23" fmla="*/ 101 h 188"/>
                <a:gd name="T24" fmla="*/ 462 w 1324"/>
                <a:gd name="T25" fmla="*/ 86 h 188"/>
                <a:gd name="T26" fmla="*/ 504 w 1324"/>
                <a:gd name="T27" fmla="*/ 73 h 188"/>
                <a:gd name="T28" fmla="*/ 538 w 1324"/>
                <a:gd name="T29" fmla="*/ 49 h 188"/>
                <a:gd name="T30" fmla="*/ 591 w 1324"/>
                <a:gd name="T31" fmla="*/ 62 h 188"/>
                <a:gd name="T32" fmla="*/ 636 w 1324"/>
                <a:gd name="T33" fmla="*/ 78 h 188"/>
                <a:gd name="T34" fmla="*/ 681 w 1324"/>
                <a:gd name="T35" fmla="*/ 94 h 188"/>
                <a:gd name="T36" fmla="*/ 686 w 1324"/>
                <a:gd name="T37" fmla="*/ 96 h 188"/>
                <a:gd name="T38" fmla="*/ 720 w 1324"/>
                <a:gd name="T39" fmla="*/ 101 h 188"/>
                <a:gd name="T40" fmla="*/ 757 w 1324"/>
                <a:gd name="T41" fmla="*/ 135 h 188"/>
                <a:gd name="T42" fmla="*/ 777 w 1324"/>
                <a:gd name="T43" fmla="*/ 155 h 188"/>
                <a:gd name="T44" fmla="*/ 824 w 1324"/>
                <a:gd name="T45" fmla="*/ 177 h 188"/>
                <a:gd name="T46" fmla="*/ 960 w 1324"/>
                <a:gd name="T47" fmla="*/ 115 h 188"/>
                <a:gd name="T48" fmla="*/ 1157 w 1324"/>
                <a:gd name="T49" fmla="*/ 75 h 188"/>
                <a:gd name="T50" fmla="*/ 1230 w 1324"/>
                <a:gd name="T51" fmla="*/ 96 h 188"/>
                <a:gd name="T52" fmla="*/ 1303 w 1324"/>
                <a:gd name="T53" fmla="*/ 137 h 188"/>
                <a:gd name="T54" fmla="*/ 1323 w 1324"/>
                <a:gd name="T55" fmla="*/ 187 h 188"/>
                <a:gd name="T56" fmla="*/ 0 w 1324"/>
                <a:gd name="T57" fmla="*/ 187 h 188"/>
                <a:gd name="T58" fmla="*/ 6 w 1324"/>
                <a:gd name="T59" fmla="*/ 135 h 18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324"/>
                <a:gd name="T91" fmla="*/ 0 h 188"/>
                <a:gd name="T92" fmla="*/ 1324 w 1324"/>
                <a:gd name="T93" fmla="*/ 188 h 18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324" h="188">
                  <a:moveTo>
                    <a:pt x="6" y="135"/>
                  </a:moveTo>
                  <a:lnTo>
                    <a:pt x="56" y="81"/>
                  </a:lnTo>
                  <a:lnTo>
                    <a:pt x="85" y="57"/>
                  </a:lnTo>
                  <a:lnTo>
                    <a:pt x="110" y="39"/>
                  </a:lnTo>
                  <a:lnTo>
                    <a:pt x="149" y="11"/>
                  </a:lnTo>
                  <a:lnTo>
                    <a:pt x="166" y="0"/>
                  </a:lnTo>
                  <a:lnTo>
                    <a:pt x="281" y="49"/>
                  </a:lnTo>
                  <a:lnTo>
                    <a:pt x="307" y="75"/>
                  </a:lnTo>
                  <a:lnTo>
                    <a:pt x="327" y="96"/>
                  </a:lnTo>
                  <a:lnTo>
                    <a:pt x="350" y="119"/>
                  </a:lnTo>
                  <a:lnTo>
                    <a:pt x="361" y="135"/>
                  </a:lnTo>
                  <a:lnTo>
                    <a:pt x="431" y="101"/>
                  </a:lnTo>
                  <a:lnTo>
                    <a:pt x="462" y="86"/>
                  </a:lnTo>
                  <a:lnTo>
                    <a:pt x="504" y="73"/>
                  </a:lnTo>
                  <a:lnTo>
                    <a:pt x="538" y="49"/>
                  </a:lnTo>
                  <a:lnTo>
                    <a:pt x="591" y="62"/>
                  </a:lnTo>
                  <a:lnTo>
                    <a:pt x="636" y="78"/>
                  </a:lnTo>
                  <a:lnTo>
                    <a:pt x="681" y="94"/>
                  </a:lnTo>
                  <a:lnTo>
                    <a:pt x="686" y="96"/>
                  </a:lnTo>
                  <a:lnTo>
                    <a:pt x="720" y="101"/>
                  </a:lnTo>
                  <a:lnTo>
                    <a:pt x="757" y="135"/>
                  </a:lnTo>
                  <a:lnTo>
                    <a:pt x="777" y="155"/>
                  </a:lnTo>
                  <a:lnTo>
                    <a:pt x="824" y="177"/>
                  </a:lnTo>
                  <a:lnTo>
                    <a:pt x="960" y="115"/>
                  </a:lnTo>
                  <a:lnTo>
                    <a:pt x="1157" y="75"/>
                  </a:lnTo>
                  <a:lnTo>
                    <a:pt x="1230" y="96"/>
                  </a:lnTo>
                  <a:lnTo>
                    <a:pt x="1303" y="137"/>
                  </a:lnTo>
                  <a:lnTo>
                    <a:pt x="1323" y="187"/>
                  </a:lnTo>
                  <a:lnTo>
                    <a:pt x="0" y="187"/>
                  </a:lnTo>
                  <a:lnTo>
                    <a:pt x="6" y="135"/>
                  </a:lnTo>
                </a:path>
              </a:pathLst>
            </a:custGeom>
            <a:solidFill>
              <a:srgbClr val="5F5F5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s-ES"/>
            </a:p>
          </p:txBody>
        </p:sp>
        <p:sp>
          <p:nvSpPr>
            <p:cNvPr id="25620" name="Freeform 86"/>
            <p:cNvSpPr>
              <a:spLocks/>
            </p:cNvSpPr>
            <p:nvPr/>
          </p:nvSpPr>
          <p:spPr bwMode="auto">
            <a:xfrm>
              <a:off x="4129" y="1594"/>
              <a:ext cx="164" cy="102"/>
            </a:xfrm>
            <a:custGeom>
              <a:avLst/>
              <a:gdLst>
                <a:gd name="T0" fmla="*/ 0 w 164"/>
                <a:gd name="T1" fmla="*/ 0 h 102"/>
                <a:gd name="T2" fmla="*/ 79 w 164"/>
                <a:gd name="T3" fmla="*/ 16 h 102"/>
                <a:gd name="T4" fmla="*/ 106 w 164"/>
                <a:gd name="T5" fmla="*/ 25 h 102"/>
                <a:gd name="T6" fmla="*/ 120 w 164"/>
                <a:gd name="T7" fmla="*/ 32 h 102"/>
                <a:gd name="T8" fmla="*/ 135 w 164"/>
                <a:gd name="T9" fmla="*/ 43 h 102"/>
                <a:gd name="T10" fmla="*/ 148 w 164"/>
                <a:gd name="T11" fmla="*/ 56 h 102"/>
                <a:gd name="T12" fmla="*/ 156 w 164"/>
                <a:gd name="T13" fmla="*/ 70 h 102"/>
                <a:gd name="T14" fmla="*/ 163 w 164"/>
                <a:gd name="T15" fmla="*/ 85 h 102"/>
                <a:gd name="T16" fmla="*/ 151 w 164"/>
                <a:gd name="T17" fmla="*/ 101 h 102"/>
                <a:gd name="T18" fmla="*/ 145 w 164"/>
                <a:gd name="T19" fmla="*/ 84 h 102"/>
                <a:gd name="T20" fmla="*/ 134 w 164"/>
                <a:gd name="T21" fmla="*/ 68 h 102"/>
                <a:gd name="T22" fmla="*/ 124 w 164"/>
                <a:gd name="T23" fmla="*/ 57 h 102"/>
                <a:gd name="T24" fmla="*/ 116 w 164"/>
                <a:gd name="T25" fmla="*/ 50 h 102"/>
                <a:gd name="T26" fmla="*/ 100 w 164"/>
                <a:gd name="T27" fmla="*/ 41 h 102"/>
                <a:gd name="T28" fmla="*/ 81 w 164"/>
                <a:gd name="T29" fmla="*/ 33 h 102"/>
                <a:gd name="T30" fmla="*/ 56 w 164"/>
                <a:gd name="T31" fmla="*/ 24 h 102"/>
                <a:gd name="T32" fmla="*/ 31 w 164"/>
                <a:gd name="T33" fmla="*/ 14 h 102"/>
                <a:gd name="T34" fmla="*/ 0 w 164"/>
                <a:gd name="T35" fmla="*/ 0 h 10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02"/>
                <a:gd name="T56" fmla="*/ 164 w 164"/>
                <a:gd name="T57" fmla="*/ 102 h 10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02">
                  <a:moveTo>
                    <a:pt x="0" y="0"/>
                  </a:moveTo>
                  <a:lnTo>
                    <a:pt x="79" y="16"/>
                  </a:lnTo>
                  <a:lnTo>
                    <a:pt x="106" y="25"/>
                  </a:lnTo>
                  <a:lnTo>
                    <a:pt x="120" y="32"/>
                  </a:lnTo>
                  <a:lnTo>
                    <a:pt x="135" y="43"/>
                  </a:lnTo>
                  <a:lnTo>
                    <a:pt x="148" y="56"/>
                  </a:lnTo>
                  <a:lnTo>
                    <a:pt x="156" y="70"/>
                  </a:lnTo>
                  <a:lnTo>
                    <a:pt x="163" y="85"/>
                  </a:lnTo>
                  <a:lnTo>
                    <a:pt x="151" y="101"/>
                  </a:lnTo>
                  <a:lnTo>
                    <a:pt x="145" y="84"/>
                  </a:lnTo>
                  <a:lnTo>
                    <a:pt x="134" y="68"/>
                  </a:lnTo>
                  <a:lnTo>
                    <a:pt x="124" y="57"/>
                  </a:lnTo>
                  <a:lnTo>
                    <a:pt x="116" y="50"/>
                  </a:lnTo>
                  <a:lnTo>
                    <a:pt x="100" y="41"/>
                  </a:lnTo>
                  <a:lnTo>
                    <a:pt x="81" y="33"/>
                  </a:lnTo>
                  <a:lnTo>
                    <a:pt x="56" y="24"/>
                  </a:lnTo>
                  <a:lnTo>
                    <a:pt x="31" y="14"/>
                  </a:lnTo>
                  <a:lnTo>
                    <a:pt x="0" y="0"/>
                  </a:lnTo>
                </a:path>
              </a:pathLst>
            </a:custGeom>
            <a:solidFill>
              <a:srgbClr val="7F7F7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s-ES"/>
            </a:p>
          </p:txBody>
        </p:sp>
      </p:grpSp>
      <p:graphicFrame>
        <p:nvGraphicFramePr>
          <p:cNvPr id="25607" name="Object 87">
            <a:hlinkClick r:id="" action="ppaction://ole?verb=0"/>
          </p:cNvPr>
          <p:cNvGraphicFramePr>
            <a:graphicFrameLocks/>
          </p:cNvGraphicFramePr>
          <p:nvPr/>
        </p:nvGraphicFramePr>
        <p:xfrm>
          <a:off x="569913" y="3476625"/>
          <a:ext cx="1565275" cy="1468438"/>
        </p:xfrm>
        <a:graphic>
          <a:graphicData uri="http://schemas.openxmlformats.org/presentationml/2006/ole">
            <mc:AlternateContent xmlns:mc="http://schemas.openxmlformats.org/markup-compatibility/2006">
              <mc:Choice xmlns:v="urn:schemas-microsoft-com:vml" Requires="v">
                <p:oleObj spid="_x0000_s25689" name="Microsoft ClipArt Gallery" r:id="rId4" imgW="2979738" imgH="2795588" progId="MS_ClipArt_Gallery">
                  <p:embed/>
                </p:oleObj>
              </mc:Choice>
              <mc:Fallback>
                <p:oleObj name="Microsoft ClipArt Gallery" r:id="rId4" imgW="2979738" imgH="2795588" progId="MS_ClipArt_Gallery">
                  <p:embed/>
                  <p:pic>
                    <p:nvPicPr>
                      <p:cNvPr id="0" name="Object 87"/>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9913" y="3476625"/>
                        <a:ext cx="1565275" cy="146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5608" name="Object 88">
            <a:hlinkClick r:id="" action="ppaction://ole?verb=0"/>
          </p:cNvPr>
          <p:cNvGraphicFramePr>
            <a:graphicFrameLocks/>
          </p:cNvGraphicFramePr>
          <p:nvPr/>
        </p:nvGraphicFramePr>
        <p:xfrm>
          <a:off x="6780213" y="5006975"/>
          <a:ext cx="1831975" cy="1390650"/>
        </p:xfrm>
        <a:graphic>
          <a:graphicData uri="http://schemas.openxmlformats.org/presentationml/2006/ole">
            <mc:AlternateContent xmlns:mc="http://schemas.openxmlformats.org/markup-compatibility/2006">
              <mc:Choice xmlns:v="urn:schemas-microsoft-com:vml" Requires="v">
                <p:oleObj spid="_x0000_s25690" name="Microsoft ClipArt Gallery" r:id="rId6" imgW="5951538" imgH="4518025" progId="MS_ClipArt_Gallery">
                  <p:embed/>
                </p:oleObj>
              </mc:Choice>
              <mc:Fallback>
                <p:oleObj name="Microsoft ClipArt Gallery" r:id="rId6" imgW="5951538" imgH="4518025" progId="MS_ClipArt_Gallery">
                  <p:embed/>
                  <p:pic>
                    <p:nvPicPr>
                      <p:cNvPr id="0" name="Object 88"/>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80213" y="5006975"/>
                        <a:ext cx="1831975" cy="139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ChangeArrowheads="1"/>
          </p:cNvSpPr>
          <p:nvPr/>
        </p:nvSpPr>
        <p:spPr bwMode="auto">
          <a:xfrm>
            <a:off x="31750" y="1193800"/>
            <a:ext cx="9086850" cy="519113"/>
          </a:xfrm>
          <a:prstGeom prst="rect">
            <a:avLst/>
          </a:prstGeom>
          <a:noFill/>
          <a:ln w="9525">
            <a:noFill/>
            <a:miter lim="800000"/>
            <a:headEnd/>
            <a:tailEnd/>
          </a:ln>
          <a:effectLst/>
        </p:spPr>
        <p:txBody>
          <a:bodyPr lIns="92075" tIns="46038" rIns="92075" bIns="46038">
            <a:spAutoFit/>
          </a:bodyPr>
          <a:lstStyle/>
          <a:p>
            <a:pPr algn="ctr">
              <a:defRPr/>
            </a:pPr>
            <a:r>
              <a:rPr lang="es-ES" sz="2800" b="1">
                <a:solidFill>
                  <a:srgbClr val="FFFFCC"/>
                </a:solidFill>
                <a:effectLst>
                  <a:outerShdw blurRad="38100" dist="38100" dir="2700000" algn="tl">
                    <a:srgbClr val="000000"/>
                  </a:outerShdw>
                </a:effectLst>
                <a:latin typeface="Bookman Old Style" pitchFamily="18" charset="0"/>
              </a:rPr>
              <a:t>Normas  de Buenas Prácticas Clínicas en:</a:t>
            </a:r>
          </a:p>
        </p:txBody>
      </p:sp>
      <p:sp>
        <p:nvSpPr>
          <p:cNvPr id="26627" name="Rectangle 6"/>
          <p:cNvSpPr>
            <a:spLocks noChangeArrowheads="1"/>
          </p:cNvSpPr>
          <p:nvPr/>
        </p:nvSpPr>
        <p:spPr bwMode="auto">
          <a:xfrm>
            <a:off x="836613" y="5857875"/>
            <a:ext cx="5138737"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125000"/>
              </a:lnSpc>
              <a:buClr>
                <a:srgbClr val="FF0000"/>
              </a:buClr>
              <a:buFont typeface="Wingdings" panose="05000000000000000000" pitchFamily="2" charset="2"/>
              <a:buChar char="ü"/>
            </a:pPr>
            <a:r>
              <a:rPr lang="es-ES" altLang="es-ES" sz="2800">
                <a:solidFill>
                  <a:srgbClr val="FFFFCC"/>
                </a:solidFill>
                <a:latin typeface="Arial" panose="020B0604020202020204" pitchFamily="34" charset="0"/>
              </a:rPr>
              <a:t> Aseguramiento de la Calidad</a:t>
            </a:r>
          </a:p>
        </p:txBody>
      </p:sp>
      <p:sp>
        <p:nvSpPr>
          <p:cNvPr id="26628" name="Text Box 7"/>
          <p:cNvSpPr txBox="1">
            <a:spLocks noChangeArrowheads="1"/>
          </p:cNvSpPr>
          <p:nvPr/>
        </p:nvSpPr>
        <p:spPr bwMode="auto">
          <a:xfrm>
            <a:off x="787400" y="1882775"/>
            <a:ext cx="4246563"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125000"/>
              </a:lnSpc>
              <a:buClr>
                <a:srgbClr val="FF0000"/>
              </a:buClr>
              <a:buFont typeface="Wingdings" panose="05000000000000000000" pitchFamily="2" charset="2"/>
              <a:buChar char="ü"/>
            </a:pPr>
            <a:r>
              <a:rPr lang="es-ES" altLang="es-ES" sz="2800">
                <a:latin typeface="Arial" panose="020B0604020202020204" pitchFamily="34" charset="0"/>
              </a:rPr>
              <a:t> </a:t>
            </a:r>
            <a:r>
              <a:rPr lang="es-ES" altLang="es-ES" sz="2800">
                <a:solidFill>
                  <a:srgbClr val="FFFFCC"/>
                </a:solidFill>
                <a:latin typeface="Arial" panose="020B0604020202020204" pitchFamily="34" charset="0"/>
              </a:rPr>
              <a:t>Consideraciones éticas</a:t>
            </a:r>
          </a:p>
        </p:txBody>
      </p:sp>
      <p:sp>
        <p:nvSpPr>
          <p:cNvPr id="26629" name="Text Box 8"/>
          <p:cNvSpPr txBox="1">
            <a:spLocks noChangeArrowheads="1"/>
          </p:cNvSpPr>
          <p:nvPr/>
        </p:nvSpPr>
        <p:spPr bwMode="auto">
          <a:xfrm>
            <a:off x="763588" y="2638425"/>
            <a:ext cx="60483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0000"/>
              </a:buClr>
              <a:buFont typeface="Wingdings" panose="05000000000000000000" pitchFamily="2" charset="2"/>
              <a:buChar char="ü"/>
            </a:pPr>
            <a:r>
              <a:rPr lang="es-ES" altLang="es-ES" sz="2800">
                <a:solidFill>
                  <a:srgbClr val="FFFFCC"/>
                </a:solidFill>
                <a:latin typeface="Arial" panose="020B0604020202020204" pitchFamily="34" charset="0"/>
              </a:rPr>
              <a:t> Documentación y manejo de datos</a:t>
            </a:r>
          </a:p>
        </p:txBody>
      </p:sp>
      <p:sp>
        <p:nvSpPr>
          <p:cNvPr id="26630" name="Text Box 9"/>
          <p:cNvSpPr txBox="1">
            <a:spLocks noChangeArrowheads="1"/>
          </p:cNvSpPr>
          <p:nvPr/>
        </p:nvSpPr>
        <p:spPr bwMode="auto">
          <a:xfrm>
            <a:off x="771525" y="3243263"/>
            <a:ext cx="3649663"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125000"/>
              </a:lnSpc>
              <a:buClr>
                <a:srgbClr val="FF0000"/>
              </a:buClr>
              <a:buFont typeface="Wingdings" panose="05000000000000000000" pitchFamily="2" charset="2"/>
              <a:buChar char="ü"/>
            </a:pPr>
            <a:r>
              <a:rPr lang="es-ES" altLang="es-ES" sz="2800">
                <a:solidFill>
                  <a:srgbClr val="FFFFCC"/>
                </a:solidFill>
                <a:latin typeface="Arial" panose="020B0604020202020204" pitchFamily="34" charset="0"/>
              </a:rPr>
              <a:t> Manufactura (BPM)</a:t>
            </a:r>
          </a:p>
        </p:txBody>
      </p:sp>
      <p:sp>
        <p:nvSpPr>
          <p:cNvPr id="26631" name="Text Box 10"/>
          <p:cNvSpPr txBox="1">
            <a:spLocks noChangeArrowheads="1"/>
          </p:cNvSpPr>
          <p:nvPr/>
        </p:nvSpPr>
        <p:spPr bwMode="auto">
          <a:xfrm>
            <a:off x="819150" y="3930650"/>
            <a:ext cx="3375025"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125000"/>
              </a:lnSpc>
              <a:buClr>
                <a:srgbClr val="FF0000"/>
              </a:buClr>
              <a:buFont typeface="Wingdings" panose="05000000000000000000" pitchFamily="2" charset="2"/>
              <a:buChar char="ü"/>
            </a:pPr>
            <a:r>
              <a:rPr lang="es-ES" altLang="es-ES" sz="2800">
                <a:solidFill>
                  <a:srgbClr val="FFFFCC"/>
                </a:solidFill>
                <a:latin typeface="Arial" panose="020B0604020202020204" pitchFamily="34" charset="0"/>
              </a:rPr>
              <a:t> Laboratorio (BPL)</a:t>
            </a:r>
          </a:p>
        </p:txBody>
      </p:sp>
      <p:sp>
        <p:nvSpPr>
          <p:cNvPr id="26632" name="Text Box 11"/>
          <p:cNvSpPr txBox="1">
            <a:spLocks noChangeArrowheads="1"/>
          </p:cNvSpPr>
          <p:nvPr/>
        </p:nvSpPr>
        <p:spPr bwMode="auto">
          <a:xfrm>
            <a:off x="798513" y="4568825"/>
            <a:ext cx="2860675"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125000"/>
              </a:lnSpc>
              <a:buClr>
                <a:srgbClr val="FF0000"/>
              </a:buClr>
              <a:buFont typeface="Wingdings" panose="05000000000000000000" pitchFamily="2" charset="2"/>
              <a:buChar char="ü"/>
            </a:pPr>
            <a:r>
              <a:rPr lang="es-ES" altLang="es-ES" sz="2800">
                <a:solidFill>
                  <a:srgbClr val="FFFFCC"/>
                </a:solidFill>
                <a:latin typeface="Arial" panose="020B0604020202020204" pitchFamily="34" charset="0"/>
              </a:rPr>
              <a:t> Monitorización</a:t>
            </a:r>
          </a:p>
        </p:txBody>
      </p:sp>
      <p:sp>
        <p:nvSpPr>
          <p:cNvPr id="26633" name="Text Box 12"/>
          <p:cNvSpPr txBox="1">
            <a:spLocks noChangeArrowheads="1"/>
          </p:cNvSpPr>
          <p:nvPr/>
        </p:nvSpPr>
        <p:spPr bwMode="auto">
          <a:xfrm>
            <a:off x="798513" y="5245100"/>
            <a:ext cx="3987800"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125000"/>
              </a:lnSpc>
              <a:buClr>
                <a:srgbClr val="FF0000"/>
              </a:buClr>
              <a:buFont typeface="Wingdings" panose="05000000000000000000" pitchFamily="2" charset="2"/>
              <a:buChar char="ü"/>
            </a:pPr>
            <a:r>
              <a:rPr lang="es-ES" altLang="es-ES" sz="2800">
                <a:solidFill>
                  <a:srgbClr val="FFFFCC"/>
                </a:solidFill>
                <a:latin typeface="Arial" panose="020B0604020202020204" pitchFamily="34" charset="0"/>
              </a:rPr>
              <a:t> Reporte y notificación</a:t>
            </a:r>
          </a:p>
        </p:txBody>
      </p:sp>
      <p:sp>
        <p:nvSpPr>
          <p:cNvPr id="26634" name="Text Box 14"/>
          <p:cNvSpPr txBox="1">
            <a:spLocks noChangeArrowheads="1"/>
          </p:cNvSpPr>
          <p:nvPr/>
        </p:nvSpPr>
        <p:spPr bwMode="auto">
          <a:xfrm>
            <a:off x="266700" y="247650"/>
            <a:ext cx="8610600" cy="655638"/>
          </a:xfrm>
          <a:prstGeom prst="rect">
            <a:avLst/>
          </a:prstGeom>
          <a:solidFill>
            <a:schemeClr val="folHlink"/>
          </a:solidFill>
          <a:ln w="76200" cmpd="tri">
            <a:solidFill>
              <a:schemeClr val="tx1"/>
            </a:solidFill>
            <a:miter lim="800000"/>
            <a:headEnd/>
            <a:tailEnd/>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s-ES_tradnl" altLang="es-ES" sz="3200" b="1" i="1">
                <a:latin typeface="Bookman Old Style" panose="02050604050505020204" pitchFamily="18" charset="0"/>
              </a:rPr>
              <a:t>Buena Práctica Clínica</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304800" y="1758950"/>
            <a:ext cx="85391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ts val="600"/>
              </a:spcBef>
              <a:spcAft>
                <a:spcPts val="600"/>
              </a:spcAft>
            </a:pPr>
            <a:r>
              <a:rPr lang="es-ES_tradnl" altLang="es-ES" sz="1800" b="1">
                <a:solidFill>
                  <a:srgbClr val="FFFFCC"/>
                </a:solidFill>
                <a:latin typeface="Arial" panose="020B0604020202020204" pitchFamily="34" charset="0"/>
              </a:rPr>
              <a:t>Una  de las consecuencias de lo ocurrido en los campos de concentración nazi fue la creación de los llamados Códigos Históricos</a:t>
            </a:r>
          </a:p>
        </p:txBody>
      </p:sp>
      <p:sp>
        <p:nvSpPr>
          <p:cNvPr id="6147" name="Text Box 3"/>
          <p:cNvSpPr txBox="1">
            <a:spLocks noChangeArrowheads="1"/>
          </p:cNvSpPr>
          <p:nvPr/>
        </p:nvSpPr>
        <p:spPr bwMode="auto">
          <a:xfrm>
            <a:off x="1208088" y="5994400"/>
            <a:ext cx="6719887" cy="711200"/>
          </a:xfrm>
          <a:prstGeom prst="rect">
            <a:avLst/>
          </a:prstGeom>
          <a:noFill/>
          <a:ln w="9525">
            <a:solidFill>
              <a:srgbClr val="FFFFCC"/>
            </a:solidFill>
            <a:miter lim="800000"/>
            <a:headEnd/>
            <a:tailEnd/>
          </a:ln>
          <a:effectLst/>
        </p:spPr>
        <p:txBody>
          <a:bodyPr>
            <a:spAutoFit/>
          </a:bodyPr>
          <a:lstStyle/>
          <a:p>
            <a:pPr algn="ctr">
              <a:defRPr/>
            </a:pPr>
            <a:r>
              <a:rPr lang="es-ES_tradnl" sz="2000" b="1">
                <a:solidFill>
                  <a:srgbClr val="FFFFCC"/>
                </a:solidFill>
                <a:effectLst>
                  <a:outerShdw blurRad="38100" dist="38100" dir="2700000" algn="tl">
                    <a:srgbClr val="000000"/>
                  </a:outerShdw>
                </a:effectLst>
                <a:latin typeface="Arial" charset="0"/>
              </a:rPr>
              <a:t>Aparición de Códigos y Regulaciones sobre la Experimentación Clínica</a:t>
            </a:r>
          </a:p>
        </p:txBody>
      </p:sp>
      <p:sp>
        <p:nvSpPr>
          <p:cNvPr id="6148" name="Text Box 4"/>
          <p:cNvSpPr txBox="1">
            <a:spLocks noChangeArrowheads="1"/>
          </p:cNvSpPr>
          <p:nvPr/>
        </p:nvSpPr>
        <p:spPr bwMode="auto">
          <a:xfrm>
            <a:off x="2667000" y="946150"/>
            <a:ext cx="3797300" cy="466725"/>
          </a:xfrm>
          <a:prstGeom prst="rect">
            <a:avLst/>
          </a:prstGeom>
          <a:noFill/>
          <a:ln w="9525">
            <a:solidFill>
              <a:schemeClr val="tx1"/>
            </a:solidFill>
            <a:miter lim="800000"/>
            <a:headEnd/>
            <a:tailEnd/>
          </a:ln>
          <a:effectLst/>
        </p:spPr>
        <p:txBody>
          <a:bodyPr wrap="none">
            <a:spAutoFit/>
          </a:bodyPr>
          <a:lstStyle/>
          <a:p>
            <a:pPr>
              <a:spcBef>
                <a:spcPts val="600"/>
              </a:spcBef>
              <a:spcAft>
                <a:spcPts val="600"/>
              </a:spcAft>
              <a:defRPr/>
            </a:pPr>
            <a:r>
              <a:rPr lang="es-ES_tradnl" b="1">
                <a:solidFill>
                  <a:srgbClr val="FFFFCC"/>
                </a:solidFill>
                <a:effectLst>
                  <a:outerShdw blurRad="38100" dist="38100" dir="2700000" algn="tl">
                    <a:srgbClr val="000000"/>
                  </a:outerShdw>
                </a:effectLst>
                <a:latin typeface="Arial" charset="0"/>
              </a:rPr>
              <a:t>Segunda Guerra Mundial</a:t>
            </a:r>
          </a:p>
        </p:txBody>
      </p:sp>
      <p:sp>
        <p:nvSpPr>
          <p:cNvPr id="27653" name="Text Box 5"/>
          <p:cNvSpPr txBox="1">
            <a:spLocks noChangeArrowheads="1"/>
          </p:cNvSpPr>
          <p:nvPr/>
        </p:nvSpPr>
        <p:spPr bwMode="auto">
          <a:xfrm>
            <a:off x="609600" y="2584450"/>
            <a:ext cx="33750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s-ES_tradnl" altLang="es-ES" sz="2000" b="1">
                <a:solidFill>
                  <a:srgbClr val="FFFFCC"/>
                </a:solidFill>
                <a:latin typeface="Arial" panose="020B0604020202020204" pitchFamily="34" charset="0"/>
              </a:rPr>
              <a:t>CÓDIGO DE NUREMBERG</a:t>
            </a:r>
          </a:p>
        </p:txBody>
      </p:sp>
      <p:sp>
        <p:nvSpPr>
          <p:cNvPr id="27654" name="Text Box 6"/>
          <p:cNvSpPr txBox="1">
            <a:spLocks noChangeArrowheads="1"/>
          </p:cNvSpPr>
          <p:nvPr/>
        </p:nvSpPr>
        <p:spPr bwMode="auto">
          <a:xfrm>
            <a:off x="4933950" y="2479675"/>
            <a:ext cx="3886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ts val="600"/>
              </a:spcBef>
              <a:spcAft>
                <a:spcPts val="600"/>
              </a:spcAft>
            </a:pPr>
            <a:r>
              <a:rPr lang="es-ES_tradnl" altLang="es-ES" sz="2000" b="1">
                <a:solidFill>
                  <a:srgbClr val="FFFFCC"/>
                </a:solidFill>
                <a:latin typeface="Arial" panose="020B0604020202020204" pitchFamily="34" charset="0"/>
              </a:rPr>
              <a:t>DECLARACIÓN DE HELSINKI</a:t>
            </a:r>
          </a:p>
        </p:txBody>
      </p:sp>
      <p:sp>
        <p:nvSpPr>
          <p:cNvPr id="27655" name="Text Box 7"/>
          <p:cNvSpPr txBox="1">
            <a:spLocks noChangeArrowheads="1"/>
          </p:cNvSpPr>
          <p:nvPr/>
        </p:nvSpPr>
        <p:spPr bwMode="auto">
          <a:xfrm>
            <a:off x="212725" y="3009900"/>
            <a:ext cx="3978275"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a:r>
              <a:rPr lang="es-ES_tradnl" altLang="es-ES" sz="1500">
                <a:solidFill>
                  <a:srgbClr val="FFFFCC"/>
                </a:solidFill>
                <a:latin typeface="Arial" panose="020B0604020202020204" pitchFamily="34" charset="0"/>
              </a:rPr>
              <a:t>Durante el juicio contra los criminales  de guerra celebrado en Nuremberg, se redactó el llamado Código de Nuremberg y fue utilizado como un patrón para juzgar a los médicos y científicos que habían realizado experimentos biomédicos en los campos de concentración</a:t>
            </a:r>
          </a:p>
        </p:txBody>
      </p:sp>
      <p:sp>
        <p:nvSpPr>
          <p:cNvPr id="27656" name="Text Box 8"/>
          <p:cNvSpPr txBox="1">
            <a:spLocks noChangeArrowheads="1"/>
          </p:cNvSpPr>
          <p:nvPr/>
        </p:nvSpPr>
        <p:spPr bwMode="auto">
          <a:xfrm>
            <a:off x="4533900" y="2800350"/>
            <a:ext cx="4495800" cy="306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a:spcBef>
                <a:spcPts val="600"/>
              </a:spcBef>
              <a:spcAft>
                <a:spcPts val="600"/>
              </a:spcAft>
            </a:pPr>
            <a:r>
              <a:rPr lang="es-ES_tradnl" altLang="es-ES" sz="1500">
                <a:solidFill>
                  <a:srgbClr val="FFFFCC"/>
                </a:solidFill>
                <a:latin typeface="Arial" panose="020B0604020202020204" pitchFamily="34" charset="0"/>
              </a:rPr>
              <a:t>La Declaración de Helsinki Adoptada por la 18ª Asamblea Médica Mundial, en Helisnki, Finlandia, en Junio de 1964 y enmendada por: </a:t>
            </a:r>
            <a:r>
              <a:rPr lang="es-ES_tradnl" altLang="es-ES" sz="1500" b="1">
                <a:solidFill>
                  <a:srgbClr val="FFFFCC"/>
                </a:solidFill>
                <a:latin typeface="Arial" panose="020B0604020202020204" pitchFamily="34" charset="0"/>
              </a:rPr>
              <a:t>1) </a:t>
            </a:r>
            <a:r>
              <a:rPr lang="es-ES_tradnl" altLang="es-ES" sz="1500">
                <a:solidFill>
                  <a:srgbClr val="FFFFCC"/>
                </a:solidFill>
                <a:latin typeface="Arial" panose="020B0604020202020204" pitchFamily="34" charset="0"/>
              </a:rPr>
              <a:t>la 29ª Asamblea Médica Mundial, Tokio, Japón, en Octubre de 1975, </a:t>
            </a:r>
            <a:r>
              <a:rPr lang="es-ES_tradnl" altLang="es-ES" sz="1500" b="1">
                <a:solidFill>
                  <a:srgbClr val="FFFFCC"/>
                </a:solidFill>
                <a:latin typeface="Arial" panose="020B0604020202020204" pitchFamily="34" charset="0"/>
              </a:rPr>
              <a:t>2)</a:t>
            </a:r>
            <a:r>
              <a:rPr lang="es-ES_tradnl" altLang="es-ES" sz="1500">
                <a:solidFill>
                  <a:srgbClr val="FFFFCC"/>
                </a:solidFill>
                <a:latin typeface="Arial" panose="020B0604020202020204" pitchFamily="34" charset="0"/>
              </a:rPr>
              <a:t> la 35ª Asamblea Médica Mundial, Venecia, Italia, en Octubre de 1983, </a:t>
            </a:r>
            <a:r>
              <a:rPr lang="es-ES_tradnl" altLang="es-ES" sz="1500" b="1">
                <a:solidFill>
                  <a:srgbClr val="FFFFCC"/>
                </a:solidFill>
                <a:latin typeface="Arial" panose="020B0604020202020204" pitchFamily="34" charset="0"/>
              </a:rPr>
              <a:t>3)</a:t>
            </a:r>
            <a:r>
              <a:rPr lang="es-ES_tradnl" altLang="es-ES" sz="1500">
                <a:solidFill>
                  <a:srgbClr val="FFFFCC"/>
                </a:solidFill>
                <a:latin typeface="Arial" panose="020B0604020202020204" pitchFamily="34" charset="0"/>
              </a:rPr>
              <a:t> la 41ª Asamblea Médica Mundial, Hong Kong, en Septiembre de 1989, </a:t>
            </a:r>
            <a:r>
              <a:rPr lang="es-ES_tradnl" altLang="es-ES" sz="1500" b="1">
                <a:solidFill>
                  <a:srgbClr val="FFFFCC"/>
                </a:solidFill>
                <a:latin typeface="Arial" panose="020B0604020202020204" pitchFamily="34" charset="0"/>
              </a:rPr>
              <a:t>4)</a:t>
            </a:r>
            <a:r>
              <a:rPr lang="es-ES_tradnl" altLang="es-ES" sz="1500">
                <a:solidFill>
                  <a:srgbClr val="FFFFCC"/>
                </a:solidFill>
                <a:latin typeface="Arial" panose="020B0604020202020204" pitchFamily="34" charset="0"/>
              </a:rPr>
              <a:t> la 48</a:t>
            </a:r>
            <a:r>
              <a:rPr lang="es-ES_tradnl" altLang="es-ES" sz="1500" baseline="30000">
                <a:solidFill>
                  <a:srgbClr val="FFFFCC"/>
                </a:solidFill>
                <a:latin typeface="Arial" panose="020B0604020202020204" pitchFamily="34" charset="0"/>
              </a:rPr>
              <a:t>a </a:t>
            </a:r>
            <a:r>
              <a:rPr lang="es-ES_tradnl" altLang="es-ES" sz="1500">
                <a:solidFill>
                  <a:srgbClr val="FFFFCC"/>
                </a:solidFill>
                <a:latin typeface="Arial" panose="020B0604020202020204" pitchFamily="34" charset="0"/>
              </a:rPr>
              <a:t>Asamblea General, Sudáfrica, en Octubre de 1996 y  </a:t>
            </a:r>
            <a:r>
              <a:rPr lang="es-ES_tradnl" altLang="es-ES" sz="1500" b="1">
                <a:solidFill>
                  <a:srgbClr val="FFFFCC"/>
                </a:solidFill>
                <a:latin typeface="Arial" panose="020B0604020202020204" pitchFamily="34" charset="0"/>
              </a:rPr>
              <a:t>5)</a:t>
            </a:r>
            <a:r>
              <a:rPr lang="es-ES_tradnl" altLang="es-ES" sz="1500">
                <a:solidFill>
                  <a:srgbClr val="FFFFCC"/>
                </a:solidFill>
                <a:latin typeface="Arial" panose="020B0604020202020204" pitchFamily="34" charset="0"/>
              </a:rPr>
              <a:t> la 52</a:t>
            </a:r>
            <a:r>
              <a:rPr lang="es-ES_tradnl" altLang="es-ES" sz="1500" baseline="30000">
                <a:solidFill>
                  <a:srgbClr val="FFFFCC"/>
                </a:solidFill>
                <a:latin typeface="Arial" panose="020B0604020202020204" pitchFamily="34" charset="0"/>
              </a:rPr>
              <a:t>a </a:t>
            </a:r>
            <a:r>
              <a:rPr lang="es-ES_tradnl" altLang="es-ES" sz="1500" b="1">
                <a:solidFill>
                  <a:srgbClr val="FFFFCC"/>
                </a:solidFill>
                <a:latin typeface="Arial" panose="020B0604020202020204" pitchFamily="34" charset="0"/>
              </a:rPr>
              <a:t> </a:t>
            </a:r>
            <a:r>
              <a:rPr lang="es-ES_tradnl" altLang="es-ES" sz="1500">
                <a:solidFill>
                  <a:srgbClr val="FFFFCC"/>
                </a:solidFill>
                <a:latin typeface="Arial" panose="020B0604020202020204" pitchFamily="34" charset="0"/>
              </a:rPr>
              <a:t>Asamblea General, Edimburgo</a:t>
            </a:r>
            <a:r>
              <a:rPr lang="es-ES_tradnl" altLang="es-ES" sz="1500" b="1">
                <a:solidFill>
                  <a:srgbClr val="FFFFCC"/>
                </a:solidFill>
                <a:latin typeface="Arial" panose="020B0604020202020204" pitchFamily="34" charset="0"/>
              </a:rPr>
              <a:t>, en Octubre del 2000 </a:t>
            </a:r>
            <a:r>
              <a:rPr lang="es-ES_tradnl" altLang="es-ES" sz="1500">
                <a:solidFill>
                  <a:srgbClr val="FFFFCC"/>
                </a:solidFill>
                <a:latin typeface="Arial" panose="020B0604020202020204" pitchFamily="34" charset="0"/>
              </a:rPr>
              <a:t>son Recomendaciones para los Médicos que realizan Investigaciones Biomédicas en Seres Humanos.</a:t>
            </a:r>
          </a:p>
        </p:txBody>
      </p:sp>
      <p:sp>
        <p:nvSpPr>
          <p:cNvPr id="27657" name="AutoShape 9"/>
          <p:cNvSpPr>
            <a:spLocks noChangeArrowheads="1"/>
          </p:cNvSpPr>
          <p:nvPr/>
        </p:nvSpPr>
        <p:spPr bwMode="auto">
          <a:xfrm>
            <a:off x="4381500" y="1447800"/>
            <a:ext cx="381000" cy="228600"/>
          </a:xfrm>
          <a:prstGeom prst="downArrow">
            <a:avLst>
              <a:gd name="adj1" fmla="val 50000"/>
              <a:gd name="adj2" fmla="val 25000"/>
            </a:avLst>
          </a:prstGeom>
          <a:solidFill>
            <a:srgbClr val="FFFFCC"/>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s-ES" altLang="es-ES"/>
          </a:p>
        </p:txBody>
      </p:sp>
      <p:sp>
        <p:nvSpPr>
          <p:cNvPr id="27658" name="Text Box 11"/>
          <p:cNvSpPr txBox="1">
            <a:spLocks noChangeArrowheads="1"/>
          </p:cNvSpPr>
          <p:nvPr/>
        </p:nvSpPr>
        <p:spPr bwMode="auto">
          <a:xfrm>
            <a:off x="247650" y="171450"/>
            <a:ext cx="8610600" cy="655638"/>
          </a:xfrm>
          <a:prstGeom prst="rect">
            <a:avLst/>
          </a:prstGeom>
          <a:solidFill>
            <a:schemeClr val="folHlink"/>
          </a:solidFill>
          <a:ln w="76200" cmpd="tri">
            <a:solidFill>
              <a:schemeClr val="tx1"/>
            </a:solidFill>
            <a:miter lim="800000"/>
            <a:headEnd/>
            <a:tailEnd/>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s-ES_tradnl" altLang="es-ES" sz="3200" b="1" i="1">
                <a:latin typeface="Bookman Old Style" panose="02050604050505020204" pitchFamily="18" charset="0"/>
              </a:rPr>
              <a:t>Antecedentes</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3"/>
          <p:cNvSpPr txBox="1">
            <a:spLocks noChangeArrowheads="1"/>
          </p:cNvSpPr>
          <p:nvPr/>
        </p:nvSpPr>
        <p:spPr bwMode="auto">
          <a:xfrm>
            <a:off x="2808288" y="1235075"/>
            <a:ext cx="3489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s-ES_tradnl" altLang="es-ES">
                <a:solidFill>
                  <a:srgbClr val="FFFFCC"/>
                </a:solidFill>
                <a:latin typeface="Arial" panose="020B0604020202020204" pitchFamily="34" charset="0"/>
              </a:rPr>
              <a:t>Década de los </a:t>
            </a:r>
            <a:r>
              <a:rPr lang="es-ES_tradnl" altLang="es-ES" b="1" i="1">
                <a:solidFill>
                  <a:srgbClr val="FFFFCC"/>
                </a:solidFill>
                <a:latin typeface="Arial" panose="020B0604020202020204" pitchFamily="34" charset="0"/>
              </a:rPr>
              <a:t>Años 50</a:t>
            </a:r>
            <a:r>
              <a:rPr lang="es-ES_tradnl" altLang="es-ES">
                <a:solidFill>
                  <a:srgbClr val="FFFFCC"/>
                </a:solidFill>
                <a:latin typeface="Arial" panose="020B0604020202020204" pitchFamily="34" charset="0"/>
              </a:rPr>
              <a:t> </a:t>
            </a:r>
          </a:p>
        </p:txBody>
      </p:sp>
      <p:sp>
        <p:nvSpPr>
          <p:cNvPr id="28675" name="Text Box 6"/>
          <p:cNvSpPr txBox="1">
            <a:spLocks noChangeArrowheads="1"/>
          </p:cNvSpPr>
          <p:nvPr/>
        </p:nvSpPr>
        <p:spPr bwMode="auto">
          <a:xfrm>
            <a:off x="1628775" y="2290763"/>
            <a:ext cx="58769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s-ES_tradnl" altLang="es-ES">
                <a:solidFill>
                  <a:srgbClr val="FFFFCC"/>
                </a:solidFill>
                <a:latin typeface="Arial" panose="020B0604020202020204" pitchFamily="34" charset="0"/>
              </a:rPr>
              <a:t>Proceso de Crecimiento, Innovación y Desarrollo de la </a:t>
            </a:r>
            <a:r>
              <a:rPr lang="es-ES_tradnl" altLang="es-ES" b="1" i="1">
                <a:solidFill>
                  <a:srgbClr val="FFFFCC"/>
                </a:solidFill>
                <a:latin typeface="Arial" panose="020B0604020202020204" pitchFamily="34" charset="0"/>
              </a:rPr>
              <a:t>Industria Farmacéutica</a:t>
            </a:r>
            <a:endParaRPr lang="es-ES_tradnl" altLang="es-ES">
              <a:solidFill>
                <a:srgbClr val="FFFFCC"/>
              </a:solidFill>
              <a:latin typeface="Arial" panose="020B0604020202020204" pitchFamily="34" charset="0"/>
            </a:endParaRPr>
          </a:p>
        </p:txBody>
      </p:sp>
      <p:sp>
        <p:nvSpPr>
          <p:cNvPr id="28676" name="Text Box 8"/>
          <p:cNvSpPr txBox="1">
            <a:spLocks noChangeArrowheads="1"/>
          </p:cNvSpPr>
          <p:nvPr/>
        </p:nvSpPr>
        <p:spPr bwMode="auto">
          <a:xfrm>
            <a:off x="1666875" y="3921125"/>
            <a:ext cx="58007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s-ES_tradnl" altLang="es-ES">
                <a:solidFill>
                  <a:srgbClr val="FFFFCC"/>
                </a:solidFill>
                <a:latin typeface="Arial" panose="020B0604020202020204" pitchFamily="34" charset="0"/>
              </a:rPr>
              <a:t>Aumento Productos que provocaban </a:t>
            </a:r>
          </a:p>
          <a:p>
            <a:pPr algn="ctr"/>
            <a:r>
              <a:rPr lang="es-ES_tradnl" altLang="es-ES" b="1" i="1">
                <a:solidFill>
                  <a:srgbClr val="FFFFCC"/>
                </a:solidFill>
                <a:latin typeface="Arial" panose="020B0604020202020204" pitchFamily="34" charset="0"/>
              </a:rPr>
              <a:t>Eventos Adversos Graves</a:t>
            </a:r>
          </a:p>
        </p:txBody>
      </p:sp>
      <p:sp>
        <p:nvSpPr>
          <p:cNvPr id="28677" name="Text Box 10"/>
          <p:cNvSpPr txBox="1">
            <a:spLocks noChangeArrowheads="1"/>
          </p:cNvSpPr>
          <p:nvPr/>
        </p:nvSpPr>
        <p:spPr bwMode="auto">
          <a:xfrm>
            <a:off x="1095375" y="5383213"/>
            <a:ext cx="6934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s-ES_tradnl" altLang="es-ES">
                <a:solidFill>
                  <a:srgbClr val="FFFFCC"/>
                </a:solidFill>
                <a:latin typeface="Arial" panose="020B0604020202020204" pitchFamily="34" charset="0"/>
              </a:rPr>
              <a:t>Necesidad de Pruebas más </a:t>
            </a:r>
            <a:r>
              <a:rPr lang="es-ES_tradnl" altLang="es-ES" b="1" i="1">
                <a:solidFill>
                  <a:srgbClr val="FFFFCC"/>
                </a:solidFill>
                <a:latin typeface="Arial" panose="020B0604020202020204" pitchFamily="34" charset="0"/>
              </a:rPr>
              <a:t>Complejas, Sofisticadas, Costosas y de Larga Duración</a:t>
            </a:r>
            <a:endParaRPr lang="es-ES_tradnl" altLang="es-ES">
              <a:solidFill>
                <a:srgbClr val="FFFFCC"/>
              </a:solidFill>
              <a:latin typeface="Arial" panose="020B0604020202020204" pitchFamily="34" charset="0"/>
            </a:endParaRPr>
          </a:p>
        </p:txBody>
      </p:sp>
      <p:sp>
        <p:nvSpPr>
          <p:cNvPr id="28678" name="Line 14"/>
          <p:cNvSpPr>
            <a:spLocks noChangeShapeType="1"/>
          </p:cNvSpPr>
          <p:nvPr/>
        </p:nvSpPr>
        <p:spPr bwMode="auto">
          <a:xfrm>
            <a:off x="4572000" y="1771650"/>
            <a:ext cx="0" cy="457200"/>
          </a:xfrm>
          <a:prstGeom prst="line">
            <a:avLst/>
          </a:prstGeom>
          <a:noFill/>
          <a:ln w="38100">
            <a:solidFill>
              <a:srgbClr val="FFFF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ES"/>
          </a:p>
        </p:txBody>
      </p:sp>
      <p:sp>
        <p:nvSpPr>
          <p:cNvPr id="28679" name="Line 15"/>
          <p:cNvSpPr>
            <a:spLocks noChangeShapeType="1"/>
          </p:cNvSpPr>
          <p:nvPr/>
        </p:nvSpPr>
        <p:spPr bwMode="auto">
          <a:xfrm>
            <a:off x="4572000" y="3276600"/>
            <a:ext cx="0" cy="457200"/>
          </a:xfrm>
          <a:prstGeom prst="line">
            <a:avLst/>
          </a:prstGeom>
          <a:noFill/>
          <a:ln w="38100">
            <a:solidFill>
              <a:srgbClr val="FFFF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ES"/>
          </a:p>
        </p:txBody>
      </p:sp>
      <p:sp>
        <p:nvSpPr>
          <p:cNvPr id="28680" name="Line 16"/>
          <p:cNvSpPr>
            <a:spLocks noChangeShapeType="1"/>
          </p:cNvSpPr>
          <p:nvPr/>
        </p:nvSpPr>
        <p:spPr bwMode="auto">
          <a:xfrm>
            <a:off x="4572000" y="4857750"/>
            <a:ext cx="0" cy="457200"/>
          </a:xfrm>
          <a:prstGeom prst="line">
            <a:avLst/>
          </a:prstGeom>
          <a:noFill/>
          <a:ln w="38100">
            <a:solidFill>
              <a:srgbClr val="FFFF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ES"/>
          </a:p>
        </p:txBody>
      </p:sp>
      <p:sp>
        <p:nvSpPr>
          <p:cNvPr id="28681" name="Text Box 11"/>
          <p:cNvSpPr txBox="1">
            <a:spLocks noChangeArrowheads="1"/>
          </p:cNvSpPr>
          <p:nvPr/>
        </p:nvSpPr>
        <p:spPr bwMode="auto">
          <a:xfrm>
            <a:off x="247650" y="171450"/>
            <a:ext cx="8610600" cy="655638"/>
          </a:xfrm>
          <a:prstGeom prst="rect">
            <a:avLst/>
          </a:prstGeom>
          <a:solidFill>
            <a:schemeClr val="folHlink"/>
          </a:solidFill>
          <a:ln w="76200" cmpd="tri">
            <a:solidFill>
              <a:schemeClr val="tx1"/>
            </a:solidFill>
            <a:miter lim="800000"/>
            <a:headEnd/>
            <a:tailEnd/>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s-ES_tradnl" altLang="es-ES" sz="3200" b="1" i="1">
                <a:latin typeface="Bookman Old Style" panose="02050604050505020204" pitchFamily="18" charset="0"/>
              </a:rPr>
              <a:t>Antecedentes</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ChangeArrowheads="1"/>
          </p:cNvSpPr>
          <p:nvPr/>
        </p:nvSpPr>
        <p:spPr bwMode="auto">
          <a:xfrm>
            <a:off x="722313" y="40894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s-ES_tradnl" altLang="es-ES" b="1">
              <a:latin typeface="Arial" panose="020B0604020202020204" pitchFamily="34" charset="0"/>
            </a:endParaRPr>
          </a:p>
        </p:txBody>
      </p:sp>
      <p:sp>
        <p:nvSpPr>
          <p:cNvPr id="29699" name="Rectangle 4"/>
          <p:cNvSpPr>
            <a:spLocks noChangeArrowheads="1"/>
          </p:cNvSpPr>
          <p:nvPr/>
        </p:nvSpPr>
        <p:spPr bwMode="auto">
          <a:xfrm>
            <a:off x="144463" y="4013200"/>
            <a:ext cx="86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r>
              <a:rPr lang="es-ES_tradnl" altLang="es-ES" b="1">
                <a:solidFill>
                  <a:srgbClr val="FFFFCC"/>
                </a:solidFill>
                <a:latin typeface="Arial" panose="020B0604020202020204" pitchFamily="34" charset="0"/>
              </a:rPr>
              <a:t>1961</a:t>
            </a:r>
          </a:p>
        </p:txBody>
      </p:sp>
      <p:sp>
        <p:nvSpPr>
          <p:cNvPr id="29700" name="Rectangle 5"/>
          <p:cNvSpPr>
            <a:spLocks noChangeArrowheads="1"/>
          </p:cNvSpPr>
          <p:nvPr/>
        </p:nvSpPr>
        <p:spPr bwMode="auto">
          <a:xfrm>
            <a:off x="1973263" y="4013200"/>
            <a:ext cx="6951662"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pPr algn="just"/>
            <a:r>
              <a:rPr lang="es-ES_tradnl" altLang="es-ES" sz="1600">
                <a:solidFill>
                  <a:srgbClr val="FFFFCC"/>
                </a:solidFill>
                <a:latin typeface="Arial" panose="020B0604020202020204" pitchFamily="34" charset="0"/>
              </a:rPr>
              <a:t>Epidemia de </a:t>
            </a:r>
            <a:r>
              <a:rPr lang="es-ES_tradnl" altLang="es-ES" sz="1600" b="1">
                <a:solidFill>
                  <a:srgbClr val="FFFFCC"/>
                </a:solidFill>
                <a:latin typeface="Arial" panose="020B0604020202020204" pitchFamily="34" charset="0"/>
              </a:rPr>
              <a:t>Muertes </a:t>
            </a:r>
            <a:r>
              <a:rPr lang="es-ES_tradnl" altLang="es-ES" sz="1600">
                <a:solidFill>
                  <a:srgbClr val="FFFFCC"/>
                </a:solidFill>
                <a:latin typeface="Arial" panose="020B0604020202020204" pitchFamily="34" charset="0"/>
              </a:rPr>
              <a:t>en adultos jóvenes asmáticos, atribuidas al uso excesivo de </a:t>
            </a:r>
            <a:r>
              <a:rPr lang="es-ES_tradnl" altLang="es-ES" sz="1600" b="1">
                <a:solidFill>
                  <a:srgbClr val="FFFFCC"/>
                </a:solidFill>
                <a:latin typeface="Arial" panose="020B0604020202020204" pitchFamily="34" charset="0"/>
              </a:rPr>
              <a:t>Nebulizadores  Potentes.</a:t>
            </a:r>
          </a:p>
        </p:txBody>
      </p:sp>
      <p:sp>
        <p:nvSpPr>
          <p:cNvPr id="29701" name="Line 6"/>
          <p:cNvSpPr>
            <a:spLocks noChangeShapeType="1"/>
          </p:cNvSpPr>
          <p:nvPr/>
        </p:nvSpPr>
        <p:spPr bwMode="auto">
          <a:xfrm>
            <a:off x="1228725" y="4257675"/>
            <a:ext cx="685800" cy="0"/>
          </a:xfrm>
          <a:prstGeom prst="line">
            <a:avLst/>
          </a:prstGeom>
          <a:noFill/>
          <a:ln w="50800">
            <a:solidFill>
              <a:srgbClr val="FFFFCC"/>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s-ES"/>
          </a:p>
        </p:txBody>
      </p:sp>
      <p:sp>
        <p:nvSpPr>
          <p:cNvPr id="29702" name="Rectangle 7"/>
          <p:cNvSpPr>
            <a:spLocks noChangeArrowheads="1"/>
          </p:cNvSpPr>
          <p:nvPr/>
        </p:nvSpPr>
        <p:spPr bwMode="auto">
          <a:xfrm>
            <a:off x="144463" y="5765800"/>
            <a:ext cx="1304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r>
              <a:rPr lang="es-ES_tradnl" altLang="es-ES" b="1">
                <a:solidFill>
                  <a:srgbClr val="FFFFCC"/>
                </a:solidFill>
                <a:latin typeface="Arial" panose="020B0604020202020204" pitchFamily="34" charset="0"/>
              </a:rPr>
              <a:t>1970-71</a:t>
            </a:r>
          </a:p>
        </p:txBody>
      </p:sp>
      <p:sp>
        <p:nvSpPr>
          <p:cNvPr id="29703" name="Line 8"/>
          <p:cNvSpPr>
            <a:spLocks noChangeShapeType="1"/>
          </p:cNvSpPr>
          <p:nvPr/>
        </p:nvSpPr>
        <p:spPr bwMode="auto">
          <a:xfrm>
            <a:off x="1647825" y="6010275"/>
            <a:ext cx="685800" cy="0"/>
          </a:xfrm>
          <a:prstGeom prst="line">
            <a:avLst/>
          </a:prstGeom>
          <a:noFill/>
          <a:ln w="50800">
            <a:solidFill>
              <a:srgbClr val="FFFFCC"/>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s-ES"/>
          </a:p>
        </p:txBody>
      </p:sp>
      <p:sp>
        <p:nvSpPr>
          <p:cNvPr id="29704" name="Rectangle 9"/>
          <p:cNvSpPr>
            <a:spLocks noChangeArrowheads="1"/>
          </p:cNvSpPr>
          <p:nvPr/>
        </p:nvSpPr>
        <p:spPr bwMode="auto">
          <a:xfrm>
            <a:off x="2438400" y="5613400"/>
            <a:ext cx="6334125"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pPr algn="just"/>
            <a:r>
              <a:rPr lang="es-ES_tradnl" altLang="es-ES" sz="1600">
                <a:solidFill>
                  <a:srgbClr val="FFFFCC"/>
                </a:solidFill>
                <a:latin typeface="Arial" panose="020B0604020202020204" pitchFamily="34" charset="0"/>
              </a:rPr>
              <a:t>Padecimiento de </a:t>
            </a:r>
            <a:r>
              <a:rPr lang="es-ES_tradnl" altLang="es-ES" sz="1600" b="1">
                <a:solidFill>
                  <a:srgbClr val="FFFFCC"/>
                </a:solidFill>
                <a:latin typeface="Arial" panose="020B0604020202020204" pitchFamily="34" charset="0"/>
              </a:rPr>
              <a:t>Neuropatía Mielo-Óptica Subaguda</a:t>
            </a:r>
            <a:r>
              <a:rPr lang="es-ES_tradnl" altLang="es-ES" sz="1600">
                <a:solidFill>
                  <a:srgbClr val="FFFFCC"/>
                </a:solidFill>
                <a:latin typeface="Arial" panose="020B0604020202020204" pitchFamily="34" charset="0"/>
              </a:rPr>
              <a:t> relacionada con la administración de </a:t>
            </a:r>
            <a:r>
              <a:rPr lang="es-ES_tradnl" altLang="es-ES" sz="1600" b="1">
                <a:solidFill>
                  <a:srgbClr val="FFFFCC"/>
                </a:solidFill>
                <a:latin typeface="Arial" panose="020B0604020202020204" pitchFamily="34" charset="0"/>
              </a:rPr>
              <a:t>Hidroxiquinolinas Halogenadas</a:t>
            </a:r>
            <a:r>
              <a:rPr lang="es-ES_tradnl" altLang="es-ES" sz="1600">
                <a:solidFill>
                  <a:srgbClr val="FFFFCC"/>
                </a:solidFill>
                <a:latin typeface="Arial" panose="020B0604020202020204" pitchFamily="34" charset="0"/>
              </a:rPr>
              <a:t> usadas para el tratamiento y prevención de gastroenteritis inespecíficas.</a:t>
            </a:r>
          </a:p>
        </p:txBody>
      </p:sp>
      <p:sp>
        <p:nvSpPr>
          <p:cNvPr id="29705" name="Rectangle 10"/>
          <p:cNvSpPr>
            <a:spLocks noChangeArrowheads="1"/>
          </p:cNvSpPr>
          <p:nvPr/>
        </p:nvSpPr>
        <p:spPr bwMode="auto">
          <a:xfrm>
            <a:off x="144463" y="2032000"/>
            <a:ext cx="1304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r>
              <a:rPr lang="es-ES_tradnl" altLang="es-ES" b="1">
                <a:solidFill>
                  <a:srgbClr val="FFFFCC"/>
                </a:solidFill>
                <a:latin typeface="Arial" panose="020B0604020202020204" pitchFamily="34" charset="0"/>
              </a:rPr>
              <a:t>1960-61</a:t>
            </a:r>
          </a:p>
        </p:txBody>
      </p:sp>
      <p:sp>
        <p:nvSpPr>
          <p:cNvPr id="29706" name="Line 11"/>
          <p:cNvSpPr>
            <a:spLocks noChangeShapeType="1"/>
          </p:cNvSpPr>
          <p:nvPr/>
        </p:nvSpPr>
        <p:spPr bwMode="auto">
          <a:xfrm>
            <a:off x="1990725" y="2276475"/>
            <a:ext cx="685800" cy="0"/>
          </a:xfrm>
          <a:prstGeom prst="line">
            <a:avLst/>
          </a:prstGeom>
          <a:noFill/>
          <a:ln w="50800">
            <a:solidFill>
              <a:srgbClr val="FFFFCC"/>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s-ES"/>
          </a:p>
        </p:txBody>
      </p:sp>
      <p:sp>
        <p:nvSpPr>
          <p:cNvPr id="29707" name="Rectangle 12"/>
          <p:cNvSpPr>
            <a:spLocks noChangeArrowheads="1"/>
          </p:cNvSpPr>
          <p:nvPr/>
        </p:nvSpPr>
        <p:spPr bwMode="auto">
          <a:xfrm>
            <a:off x="2828925" y="1955800"/>
            <a:ext cx="60198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pPr algn="just"/>
            <a:r>
              <a:rPr lang="es-ES_tradnl" altLang="es-ES" sz="1600">
                <a:solidFill>
                  <a:srgbClr val="FFFFCC"/>
                </a:solidFill>
                <a:latin typeface="Arial" panose="020B0604020202020204" pitchFamily="34" charset="0"/>
              </a:rPr>
              <a:t>Muertes por </a:t>
            </a:r>
            <a:r>
              <a:rPr lang="es-ES_tradnl" altLang="es-ES" sz="1600" b="1">
                <a:solidFill>
                  <a:srgbClr val="FFFFCC"/>
                </a:solidFill>
                <a:latin typeface="Arial" panose="020B0604020202020204" pitchFamily="34" charset="0"/>
              </a:rPr>
              <a:t>Tromboembolismo, Embolia Pulmonar e Infarto del Miocardio</a:t>
            </a:r>
            <a:r>
              <a:rPr lang="es-ES_tradnl" altLang="es-ES" sz="1600">
                <a:solidFill>
                  <a:srgbClr val="FFFFCC"/>
                </a:solidFill>
                <a:latin typeface="Arial" panose="020B0604020202020204" pitchFamily="34" charset="0"/>
              </a:rPr>
              <a:t>, atribuidas al uso excesivo de </a:t>
            </a:r>
            <a:r>
              <a:rPr lang="es-ES_tradnl" altLang="es-ES" sz="1600" b="1">
                <a:solidFill>
                  <a:srgbClr val="FFFFCC"/>
                </a:solidFill>
                <a:latin typeface="Arial" panose="020B0604020202020204" pitchFamily="34" charset="0"/>
              </a:rPr>
              <a:t>Contraceptivos Orales.</a:t>
            </a:r>
          </a:p>
        </p:txBody>
      </p:sp>
      <p:sp>
        <p:nvSpPr>
          <p:cNvPr id="29708" name="Rectangle 13"/>
          <p:cNvSpPr>
            <a:spLocks noChangeArrowheads="1"/>
          </p:cNvSpPr>
          <p:nvPr/>
        </p:nvSpPr>
        <p:spPr bwMode="auto">
          <a:xfrm>
            <a:off x="722313" y="48514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s-ES_tradnl" altLang="es-ES" b="1">
              <a:latin typeface="Arial" panose="020B0604020202020204" pitchFamily="34" charset="0"/>
            </a:endParaRPr>
          </a:p>
        </p:txBody>
      </p:sp>
      <p:sp>
        <p:nvSpPr>
          <p:cNvPr id="29709" name="Rectangle 14"/>
          <p:cNvSpPr>
            <a:spLocks noChangeArrowheads="1"/>
          </p:cNvSpPr>
          <p:nvPr/>
        </p:nvSpPr>
        <p:spPr bwMode="auto">
          <a:xfrm>
            <a:off x="144463" y="4851400"/>
            <a:ext cx="86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r>
              <a:rPr lang="es-ES_tradnl" altLang="es-ES" b="1">
                <a:solidFill>
                  <a:srgbClr val="FFFFCC"/>
                </a:solidFill>
                <a:latin typeface="Arial" panose="020B0604020202020204" pitchFamily="34" charset="0"/>
              </a:rPr>
              <a:t>1961</a:t>
            </a:r>
          </a:p>
        </p:txBody>
      </p:sp>
      <p:sp>
        <p:nvSpPr>
          <p:cNvPr id="29710" name="Rectangle 15"/>
          <p:cNvSpPr>
            <a:spLocks noChangeArrowheads="1"/>
          </p:cNvSpPr>
          <p:nvPr/>
        </p:nvSpPr>
        <p:spPr bwMode="auto">
          <a:xfrm>
            <a:off x="1973263" y="4813300"/>
            <a:ext cx="6951662"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pPr algn="just"/>
            <a:r>
              <a:rPr lang="es-ES_tradnl" altLang="es-ES" sz="1600">
                <a:solidFill>
                  <a:srgbClr val="FFFFCC"/>
                </a:solidFill>
                <a:latin typeface="Arial" panose="020B0604020202020204" pitchFamily="34" charset="0"/>
              </a:rPr>
              <a:t>Epidemia de </a:t>
            </a:r>
            <a:r>
              <a:rPr lang="es-ES_tradnl" altLang="es-ES" sz="1600" b="1">
                <a:solidFill>
                  <a:srgbClr val="FFFFCC"/>
                </a:solidFill>
                <a:latin typeface="Arial" panose="020B0604020202020204" pitchFamily="34" charset="0"/>
              </a:rPr>
              <a:t>Focomelia </a:t>
            </a:r>
            <a:r>
              <a:rPr lang="es-ES_tradnl" altLang="es-ES" sz="1600">
                <a:solidFill>
                  <a:srgbClr val="FFFFCC"/>
                </a:solidFill>
                <a:latin typeface="Arial" panose="020B0604020202020204" pitchFamily="34" charset="0"/>
              </a:rPr>
              <a:t>en niños a cuyas madres se le administró durante en el primer trimestre del embarazo un Hipnótico llamado </a:t>
            </a:r>
            <a:r>
              <a:rPr lang="es-ES_tradnl" altLang="es-ES" sz="1600" b="1">
                <a:solidFill>
                  <a:srgbClr val="FFFFCC"/>
                </a:solidFill>
                <a:latin typeface="Arial" panose="020B0604020202020204" pitchFamily="34" charset="0"/>
              </a:rPr>
              <a:t>Talidomida.</a:t>
            </a:r>
          </a:p>
        </p:txBody>
      </p:sp>
      <p:sp>
        <p:nvSpPr>
          <p:cNvPr id="29711" name="Line 16"/>
          <p:cNvSpPr>
            <a:spLocks noChangeShapeType="1"/>
          </p:cNvSpPr>
          <p:nvPr/>
        </p:nvSpPr>
        <p:spPr bwMode="auto">
          <a:xfrm>
            <a:off x="1228725" y="5095875"/>
            <a:ext cx="685800" cy="0"/>
          </a:xfrm>
          <a:prstGeom prst="line">
            <a:avLst/>
          </a:prstGeom>
          <a:noFill/>
          <a:ln w="50800">
            <a:solidFill>
              <a:srgbClr val="FFFFCC"/>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s-ES"/>
          </a:p>
        </p:txBody>
      </p:sp>
      <p:sp>
        <p:nvSpPr>
          <p:cNvPr id="29712" name="Rectangle 17"/>
          <p:cNvSpPr>
            <a:spLocks noChangeArrowheads="1"/>
          </p:cNvSpPr>
          <p:nvPr/>
        </p:nvSpPr>
        <p:spPr bwMode="auto">
          <a:xfrm>
            <a:off x="144463" y="2717800"/>
            <a:ext cx="1304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r>
              <a:rPr lang="es-ES_tradnl" altLang="es-ES" b="1">
                <a:solidFill>
                  <a:srgbClr val="FFFFCC"/>
                </a:solidFill>
                <a:latin typeface="Arial" panose="020B0604020202020204" pitchFamily="34" charset="0"/>
              </a:rPr>
              <a:t>1960-69</a:t>
            </a:r>
          </a:p>
        </p:txBody>
      </p:sp>
      <p:sp>
        <p:nvSpPr>
          <p:cNvPr id="29713" name="Line 18"/>
          <p:cNvSpPr>
            <a:spLocks noChangeShapeType="1"/>
          </p:cNvSpPr>
          <p:nvPr/>
        </p:nvSpPr>
        <p:spPr bwMode="auto">
          <a:xfrm>
            <a:off x="2066925" y="2962275"/>
            <a:ext cx="685800" cy="0"/>
          </a:xfrm>
          <a:prstGeom prst="line">
            <a:avLst/>
          </a:prstGeom>
          <a:noFill/>
          <a:ln w="50800">
            <a:solidFill>
              <a:srgbClr val="FFFFCC"/>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s-ES"/>
          </a:p>
        </p:txBody>
      </p:sp>
      <p:sp>
        <p:nvSpPr>
          <p:cNvPr id="29714" name="Rectangle 19"/>
          <p:cNvSpPr>
            <a:spLocks noChangeArrowheads="1"/>
          </p:cNvSpPr>
          <p:nvPr/>
        </p:nvSpPr>
        <p:spPr bwMode="auto">
          <a:xfrm>
            <a:off x="2828925" y="2717800"/>
            <a:ext cx="60198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pPr algn="just"/>
            <a:r>
              <a:rPr lang="es-ES_tradnl" altLang="es-ES" sz="1600" b="1">
                <a:solidFill>
                  <a:srgbClr val="FFFFCC"/>
                </a:solidFill>
                <a:latin typeface="Arial" panose="020B0604020202020204" pitchFamily="34" charset="0"/>
              </a:rPr>
              <a:t>Adenocarcinoma de Vagina en Adolescentes</a:t>
            </a:r>
            <a:r>
              <a:rPr lang="es-ES_tradnl" altLang="es-ES" sz="1600">
                <a:solidFill>
                  <a:srgbClr val="FFFFCC"/>
                </a:solidFill>
                <a:latin typeface="Arial" panose="020B0604020202020204" pitchFamily="34" charset="0"/>
              </a:rPr>
              <a:t> cuyas madres habían tomado Dietilestilbestrol (DES) durante el embarazo.</a:t>
            </a:r>
          </a:p>
        </p:txBody>
      </p:sp>
      <p:sp>
        <p:nvSpPr>
          <p:cNvPr id="29715" name="Rectangle 20"/>
          <p:cNvSpPr>
            <a:spLocks noChangeArrowheads="1"/>
          </p:cNvSpPr>
          <p:nvPr/>
        </p:nvSpPr>
        <p:spPr bwMode="auto">
          <a:xfrm>
            <a:off x="144463" y="3403600"/>
            <a:ext cx="1304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r>
              <a:rPr lang="es-ES_tradnl" altLang="es-ES" b="1">
                <a:solidFill>
                  <a:srgbClr val="FFFFCC"/>
                </a:solidFill>
                <a:latin typeface="Arial" panose="020B0604020202020204" pitchFamily="34" charset="0"/>
              </a:rPr>
              <a:t>1960-73</a:t>
            </a:r>
          </a:p>
        </p:txBody>
      </p:sp>
      <p:sp>
        <p:nvSpPr>
          <p:cNvPr id="29716" name="Line 21"/>
          <p:cNvSpPr>
            <a:spLocks noChangeShapeType="1"/>
          </p:cNvSpPr>
          <p:nvPr/>
        </p:nvSpPr>
        <p:spPr bwMode="auto">
          <a:xfrm>
            <a:off x="2066925" y="3648075"/>
            <a:ext cx="685800" cy="0"/>
          </a:xfrm>
          <a:prstGeom prst="line">
            <a:avLst/>
          </a:prstGeom>
          <a:noFill/>
          <a:ln w="50800">
            <a:solidFill>
              <a:srgbClr val="FFFFCC"/>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s-ES"/>
          </a:p>
        </p:txBody>
      </p:sp>
      <p:sp>
        <p:nvSpPr>
          <p:cNvPr id="29717" name="Rectangle 22"/>
          <p:cNvSpPr>
            <a:spLocks noChangeArrowheads="1"/>
          </p:cNvSpPr>
          <p:nvPr/>
        </p:nvSpPr>
        <p:spPr bwMode="auto">
          <a:xfrm>
            <a:off x="2828925" y="3384550"/>
            <a:ext cx="60198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pPr algn="just"/>
            <a:r>
              <a:rPr lang="es-ES_tradnl" altLang="es-ES" sz="1600">
                <a:solidFill>
                  <a:srgbClr val="FFFFCC"/>
                </a:solidFill>
                <a:latin typeface="Arial" panose="020B0604020202020204" pitchFamily="34" charset="0"/>
              </a:rPr>
              <a:t>Incidencia de </a:t>
            </a:r>
            <a:r>
              <a:rPr lang="es-ES_tradnl" altLang="es-ES" sz="1600" b="1">
                <a:solidFill>
                  <a:srgbClr val="FFFFCC"/>
                </a:solidFill>
                <a:latin typeface="Arial" panose="020B0604020202020204" pitchFamily="34" charset="0"/>
              </a:rPr>
              <a:t>Carcinoma Uterino</a:t>
            </a:r>
            <a:r>
              <a:rPr lang="es-ES_tradnl" altLang="es-ES" sz="1600">
                <a:solidFill>
                  <a:srgbClr val="FFFFCC"/>
                </a:solidFill>
                <a:latin typeface="Arial" panose="020B0604020202020204" pitchFamily="34" charset="0"/>
              </a:rPr>
              <a:t> en mujeres que habían tomado </a:t>
            </a:r>
            <a:r>
              <a:rPr lang="es-ES_tradnl" altLang="es-ES" sz="1600" b="1">
                <a:solidFill>
                  <a:srgbClr val="FFFFCC"/>
                </a:solidFill>
                <a:latin typeface="Arial" panose="020B0604020202020204" pitchFamily="34" charset="0"/>
              </a:rPr>
              <a:t>Estrógenos.</a:t>
            </a:r>
          </a:p>
        </p:txBody>
      </p:sp>
      <p:sp>
        <p:nvSpPr>
          <p:cNvPr id="8215" name="Rectangle 23"/>
          <p:cNvSpPr>
            <a:spLocks noChangeArrowheads="1"/>
          </p:cNvSpPr>
          <p:nvPr/>
        </p:nvSpPr>
        <p:spPr bwMode="auto">
          <a:xfrm>
            <a:off x="76200" y="1060450"/>
            <a:ext cx="9066213" cy="762000"/>
          </a:xfrm>
          <a:prstGeom prst="rect">
            <a:avLst/>
          </a:prstGeom>
          <a:noFill/>
          <a:ln w="9525">
            <a:noFill/>
            <a:miter lim="800000"/>
            <a:headEnd/>
            <a:tailEnd/>
          </a:ln>
          <a:effectLst/>
        </p:spPr>
        <p:txBody>
          <a:bodyPr lIns="92075" tIns="46038" rIns="92075" bIns="46038">
            <a:spAutoFit/>
          </a:bodyPr>
          <a:lstStyle/>
          <a:p>
            <a:pPr algn="ctr" defTabSz="762000">
              <a:lnSpc>
                <a:spcPct val="110000"/>
              </a:lnSpc>
              <a:defRPr/>
            </a:pPr>
            <a:r>
              <a:rPr lang="es-ES_tradnl" sz="2000" b="1">
                <a:solidFill>
                  <a:srgbClr val="FFFFCC"/>
                </a:solidFill>
                <a:effectLst>
                  <a:outerShdw blurRad="38100" dist="38100" dir="2700000" algn="tl">
                    <a:srgbClr val="000000"/>
                  </a:outerShdw>
                </a:effectLst>
                <a:latin typeface="Arial" charset="0"/>
              </a:rPr>
              <a:t>Accidentes </a:t>
            </a:r>
            <a:r>
              <a:rPr lang="es-ES_tradnl" sz="2000">
                <a:solidFill>
                  <a:srgbClr val="FFFFCC"/>
                </a:solidFill>
                <a:latin typeface="Arial" charset="0"/>
              </a:rPr>
              <a:t>ocurridos que provocaron </a:t>
            </a:r>
            <a:r>
              <a:rPr lang="es-ES_tradnl" sz="2000" b="1">
                <a:solidFill>
                  <a:srgbClr val="FFFFCC"/>
                </a:solidFill>
                <a:effectLst>
                  <a:outerShdw blurRad="38100" dist="38100" dir="2700000" algn="tl">
                    <a:srgbClr val="000000"/>
                  </a:outerShdw>
                </a:effectLst>
                <a:latin typeface="Arial" charset="0"/>
              </a:rPr>
              <a:t>Modificaciones Legislativas </a:t>
            </a:r>
            <a:r>
              <a:rPr lang="es-ES_tradnl" sz="2000">
                <a:solidFill>
                  <a:srgbClr val="FFFFCC"/>
                </a:solidFill>
                <a:latin typeface="Arial" charset="0"/>
              </a:rPr>
              <a:t> en  muchos países</a:t>
            </a:r>
          </a:p>
        </p:txBody>
      </p:sp>
      <p:sp>
        <p:nvSpPr>
          <p:cNvPr id="29719" name="Text Box 11"/>
          <p:cNvSpPr txBox="1">
            <a:spLocks noChangeArrowheads="1"/>
          </p:cNvSpPr>
          <p:nvPr/>
        </p:nvSpPr>
        <p:spPr bwMode="auto">
          <a:xfrm>
            <a:off x="247650" y="171450"/>
            <a:ext cx="8610600" cy="655638"/>
          </a:xfrm>
          <a:prstGeom prst="rect">
            <a:avLst/>
          </a:prstGeom>
          <a:solidFill>
            <a:schemeClr val="folHlink"/>
          </a:solidFill>
          <a:ln w="76200" cmpd="tri">
            <a:solidFill>
              <a:schemeClr val="tx1"/>
            </a:solidFill>
            <a:miter lim="800000"/>
            <a:headEnd/>
            <a:tailEnd/>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s-ES_tradnl" altLang="es-ES" sz="3200" b="1" i="1">
                <a:latin typeface="Bookman Old Style" panose="02050604050505020204" pitchFamily="18" charset="0"/>
              </a:rPr>
              <a:t>Antecedentes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0" name="Rectangle 10"/>
          <p:cNvSpPr>
            <a:spLocks noChangeArrowheads="1"/>
          </p:cNvSpPr>
          <p:nvPr/>
        </p:nvSpPr>
        <p:spPr bwMode="auto">
          <a:xfrm>
            <a:off x="141288" y="1057275"/>
            <a:ext cx="8843962" cy="519113"/>
          </a:xfrm>
          <a:prstGeom prst="rect">
            <a:avLst/>
          </a:prstGeom>
          <a:noFill/>
          <a:ln w="9525">
            <a:noFill/>
            <a:miter lim="800000"/>
            <a:headEnd/>
            <a:tailEnd/>
          </a:ln>
          <a:effectLst/>
        </p:spPr>
        <p:txBody>
          <a:bodyPr wrap="none">
            <a:spAutoFit/>
          </a:bodyPr>
          <a:lstStyle/>
          <a:p>
            <a:pPr>
              <a:defRPr/>
            </a:pPr>
            <a:r>
              <a:rPr lang="es-ES" sz="2800" b="1" dirty="0">
                <a:solidFill>
                  <a:srgbClr val="FFFFCC"/>
                </a:solidFill>
                <a:effectLst>
                  <a:outerShdw blurRad="38100" dist="38100" dir="2700000" algn="tl">
                    <a:srgbClr val="000000"/>
                  </a:outerShdw>
                </a:effectLst>
                <a:latin typeface="Arial" charset="0"/>
              </a:rPr>
              <a:t>Surgimiento y Desarrollo de las Normas de  BPC (I)</a:t>
            </a:r>
            <a:endParaRPr lang="es-ES_tradnl" sz="2800" b="1" dirty="0">
              <a:solidFill>
                <a:srgbClr val="FFFFCC"/>
              </a:solidFill>
              <a:effectLst>
                <a:outerShdw blurRad="38100" dist="38100" dir="2700000" algn="tl">
                  <a:srgbClr val="000000"/>
                </a:outerShdw>
              </a:effectLst>
              <a:latin typeface="Arial" charset="0"/>
            </a:endParaRPr>
          </a:p>
        </p:txBody>
      </p:sp>
      <p:sp>
        <p:nvSpPr>
          <p:cNvPr id="30723" name="Rectangle 11"/>
          <p:cNvSpPr>
            <a:spLocks noChangeArrowheads="1"/>
          </p:cNvSpPr>
          <p:nvPr/>
        </p:nvSpPr>
        <p:spPr bwMode="auto">
          <a:xfrm>
            <a:off x="468313" y="1916113"/>
            <a:ext cx="8285162" cy="424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a:spcBef>
                <a:spcPct val="30000"/>
              </a:spcBef>
              <a:spcAft>
                <a:spcPct val="30000"/>
              </a:spcAft>
              <a:buClr>
                <a:srgbClr val="FF0000"/>
              </a:buClr>
              <a:buSzPct val="120000"/>
              <a:buFont typeface="Wingdings" panose="05000000000000000000" pitchFamily="2" charset="2"/>
              <a:buChar char="ü"/>
            </a:pPr>
            <a:r>
              <a:rPr lang="es-ES" altLang="es-ES" sz="2200">
                <a:solidFill>
                  <a:srgbClr val="FFFFCC"/>
                </a:solidFill>
                <a:latin typeface="Arial" panose="020B0604020202020204" pitchFamily="34" charset="0"/>
              </a:rPr>
              <a:t>E.U. en 1953 tras una modificación de la ley aprobada en 1938 por el Congreso Americano se conforma la Food  and Drug Administration (FDA).</a:t>
            </a:r>
          </a:p>
          <a:p>
            <a:pPr algn="just">
              <a:spcBef>
                <a:spcPct val="30000"/>
              </a:spcBef>
              <a:spcAft>
                <a:spcPct val="30000"/>
              </a:spcAft>
              <a:buClr>
                <a:srgbClr val="FF0000"/>
              </a:buClr>
              <a:buSzPct val="120000"/>
              <a:buFont typeface="Wingdings" panose="05000000000000000000" pitchFamily="2" charset="2"/>
              <a:buChar char="ü"/>
            </a:pPr>
            <a:r>
              <a:rPr lang="es-ES_tradnl" altLang="es-ES" sz="2200">
                <a:solidFill>
                  <a:srgbClr val="FFFFCC"/>
                </a:solidFill>
                <a:latin typeface="Arial" panose="020B0604020202020204" pitchFamily="34" charset="0"/>
              </a:rPr>
              <a:t>En 1964 alteran su Legislación  Noruega y Suecia.</a:t>
            </a:r>
          </a:p>
          <a:p>
            <a:pPr algn="just">
              <a:spcBef>
                <a:spcPct val="30000"/>
              </a:spcBef>
              <a:spcAft>
                <a:spcPct val="30000"/>
              </a:spcAft>
              <a:buClr>
                <a:srgbClr val="FF0000"/>
              </a:buClr>
              <a:buSzPct val="120000"/>
              <a:buFont typeface="Wingdings" panose="05000000000000000000" pitchFamily="2" charset="2"/>
              <a:buChar char="ü"/>
            </a:pPr>
            <a:r>
              <a:rPr lang="es-ES" altLang="es-ES" sz="2200">
                <a:solidFill>
                  <a:srgbClr val="FFFFCC"/>
                </a:solidFill>
                <a:latin typeface="Arial" panose="020B0604020202020204" pitchFamily="34" charset="0"/>
              </a:rPr>
              <a:t>El Reino Unido en 1968 promulga la llamada Medicines Act actualmente vigente.</a:t>
            </a:r>
          </a:p>
          <a:p>
            <a:pPr algn="just">
              <a:spcBef>
                <a:spcPct val="30000"/>
              </a:spcBef>
              <a:spcAft>
                <a:spcPct val="30000"/>
              </a:spcAft>
              <a:buClr>
                <a:srgbClr val="FF0000"/>
              </a:buClr>
              <a:buSzPct val="120000"/>
              <a:buFont typeface="Wingdings" panose="05000000000000000000" pitchFamily="2" charset="2"/>
              <a:buChar char="ü"/>
            </a:pPr>
            <a:r>
              <a:rPr lang="es-ES" altLang="es-ES" sz="2200">
                <a:solidFill>
                  <a:srgbClr val="FFFFCC"/>
                </a:solidFill>
                <a:latin typeface="Arial" panose="020B0604020202020204" pitchFamily="34" charset="0"/>
              </a:rPr>
              <a:t>Alemania en 1976 emite la ley que controla y evalúa los medicamentos.</a:t>
            </a:r>
          </a:p>
          <a:p>
            <a:pPr algn="just">
              <a:spcBef>
                <a:spcPct val="30000"/>
              </a:spcBef>
              <a:spcAft>
                <a:spcPct val="30000"/>
              </a:spcAft>
              <a:buClr>
                <a:srgbClr val="FF0000"/>
              </a:buClr>
              <a:buSzPct val="120000"/>
              <a:buFont typeface="Wingdings" panose="05000000000000000000" pitchFamily="2" charset="2"/>
              <a:buChar char="ü"/>
            </a:pPr>
            <a:r>
              <a:rPr lang="es-ES" altLang="es-ES" sz="2200">
                <a:solidFill>
                  <a:srgbClr val="FFFFCC"/>
                </a:solidFill>
                <a:latin typeface="Arial" panose="020B0604020202020204" pitchFamily="34" charset="0"/>
              </a:rPr>
              <a:t>A partir de 1977 la FDA propone una serie de normativas y directrices para los estudios en seres humanos.</a:t>
            </a:r>
          </a:p>
        </p:txBody>
      </p:sp>
      <p:sp>
        <p:nvSpPr>
          <p:cNvPr id="30724" name="Text Box 11"/>
          <p:cNvSpPr txBox="1">
            <a:spLocks noChangeArrowheads="1"/>
          </p:cNvSpPr>
          <p:nvPr/>
        </p:nvSpPr>
        <p:spPr bwMode="auto">
          <a:xfrm>
            <a:off x="247650" y="171450"/>
            <a:ext cx="8610600" cy="655638"/>
          </a:xfrm>
          <a:prstGeom prst="rect">
            <a:avLst/>
          </a:prstGeom>
          <a:solidFill>
            <a:schemeClr val="folHlink"/>
          </a:solidFill>
          <a:ln w="76200" cmpd="tri">
            <a:solidFill>
              <a:schemeClr val="tx1"/>
            </a:solidFill>
            <a:miter lim="800000"/>
            <a:headEnd/>
            <a:tailEnd/>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s-ES_tradnl" altLang="es-ES" sz="3200" b="1" i="1">
                <a:latin typeface="Bookman Old Style" panose="02050604050505020204" pitchFamily="18" charset="0"/>
              </a:rPr>
              <a:t>Antecedentes</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ChangeArrowheads="1"/>
          </p:cNvSpPr>
          <p:nvPr/>
        </p:nvSpPr>
        <p:spPr bwMode="auto">
          <a:xfrm>
            <a:off x="342900" y="1735138"/>
            <a:ext cx="8459788" cy="478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a:spcBef>
                <a:spcPct val="25000"/>
              </a:spcBef>
              <a:spcAft>
                <a:spcPct val="25000"/>
              </a:spcAft>
              <a:buClr>
                <a:srgbClr val="FF0000"/>
              </a:buClr>
              <a:buFont typeface="Wingdings" panose="05000000000000000000" pitchFamily="2" charset="2"/>
              <a:buChar char="ü"/>
            </a:pPr>
            <a:r>
              <a:rPr lang="es-ES" altLang="es-ES" sz="2200">
                <a:solidFill>
                  <a:srgbClr val="FFFFCC"/>
                </a:solidFill>
                <a:latin typeface="Arial" panose="020B0604020202020204" pitchFamily="34" charset="0"/>
              </a:rPr>
              <a:t>Los países Nórdicos en 1983 en su Consejo de Medicamentos crean las pautas para la evaluación clínica.</a:t>
            </a:r>
          </a:p>
          <a:p>
            <a:pPr algn="just">
              <a:spcBef>
                <a:spcPct val="25000"/>
              </a:spcBef>
              <a:spcAft>
                <a:spcPct val="25000"/>
              </a:spcAft>
              <a:buClr>
                <a:srgbClr val="FF0000"/>
              </a:buClr>
              <a:buFont typeface="Wingdings" panose="05000000000000000000" pitchFamily="2" charset="2"/>
              <a:buChar char="ü"/>
            </a:pPr>
            <a:r>
              <a:rPr lang="es-ES" altLang="es-ES" sz="2200">
                <a:solidFill>
                  <a:srgbClr val="FFFFCC"/>
                </a:solidFill>
                <a:latin typeface="Arial" panose="020B0604020202020204" pitchFamily="34" charset="0"/>
              </a:rPr>
              <a:t>Francia y Alemania se editan en 1987 sus primeras Buenas Prácticas Clínicas.</a:t>
            </a:r>
          </a:p>
          <a:p>
            <a:pPr algn="just">
              <a:spcBef>
                <a:spcPct val="25000"/>
              </a:spcBef>
              <a:spcAft>
                <a:spcPct val="25000"/>
              </a:spcAft>
              <a:buClr>
                <a:srgbClr val="FF0000"/>
              </a:buClr>
              <a:buFont typeface="Wingdings" panose="05000000000000000000" pitchFamily="2" charset="2"/>
              <a:buChar char="ü"/>
            </a:pPr>
            <a:r>
              <a:rPr lang="es-ES" altLang="es-ES" sz="2200">
                <a:solidFill>
                  <a:srgbClr val="FFFFCC"/>
                </a:solidFill>
                <a:latin typeface="Arial" panose="020B0604020202020204" pitchFamily="34" charset="0"/>
              </a:rPr>
              <a:t>España en 1990 emite la ley del medicamento (Ley 25/1990) la cual en su art</a:t>
            </a:r>
            <a:r>
              <a:rPr lang="es-ES_tradnl" altLang="es-ES" sz="2200">
                <a:solidFill>
                  <a:srgbClr val="FFFFCC"/>
                </a:solidFill>
                <a:latin typeface="Arial" panose="020B0604020202020204" pitchFamily="34" charset="0"/>
              </a:rPr>
              <a:t>í</a:t>
            </a:r>
            <a:r>
              <a:rPr lang="es-ES" altLang="es-ES" sz="2200">
                <a:solidFill>
                  <a:srgbClr val="FFFFCC"/>
                </a:solidFill>
                <a:latin typeface="Arial" panose="020B0604020202020204" pitchFamily="34" charset="0"/>
              </a:rPr>
              <a:t>culo 65 legisla sobre las BPC </a:t>
            </a:r>
          </a:p>
          <a:p>
            <a:pPr algn="just">
              <a:spcBef>
                <a:spcPct val="25000"/>
              </a:spcBef>
              <a:spcAft>
                <a:spcPct val="25000"/>
              </a:spcAft>
              <a:buClr>
                <a:srgbClr val="FF0000"/>
              </a:buClr>
              <a:buFont typeface="Wingdings" panose="05000000000000000000" pitchFamily="2" charset="2"/>
              <a:buChar char="ü"/>
            </a:pPr>
            <a:r>
              <a:rPr lang="es-ES" altLang="es-ES" sz="2200">
                <a:solidFill>
                  <a:srgbClr val="FFFFCC"/>
                </a:solidFill>
                <a:latin typeface="Arial" panose="020B0604020202020204" pitchFamily="34" charset="0"/>
              </a:rPr>
              <a:t>Japón en 1990 introduce sus Buenas Prácticas Clínicas. En 1992 introduce su primera versión y en 1995 se emite la segunda versión de las mismas.</a:t>
            </a:r>
          </a:p>
          <a:p>
            <a:pPr algn="just">
              <a:spcBef>
                <a:spcPct val="25000"/>
              </a:spcBef>
              <a:spcAft>
                <a:spcPct val="25000"/>
              </a:spcAft>
              <a:buClr>
                <a:srgbClr val="FF0000"/>
              </a:buClr>
              <a:buFont typeface="Wingdings" panose="05000000000000000000" pitchFamily="2" charset="2"/>
              <a:buChar char="ü"/>
            </a:pPr>
            <a:r>
              <a:rPr lang="es-ES" altLang="es-ES" sz="2200">
                <a:solidFill>
                  <a:srgbClr val="FFFFCC"/>
                </a:solidFill>
                <a:latin typeface="Arial" panose="020B0604020202020204" pitchFamily="34" charset="0"/>
              </a:rPr>
              <a:t>La Conferencia Internacional de Armonización (ICH) en 1997 emitió la Guía tripartita y Armonizada para la Buena Práctica Clínica</a:t>
            </a:r>
            <a:endParaRPr lang="es-MX" altLang="es-ES" sz="2200">
              <a:solidFill>
                <a:srgbClr val="FFFFCC"/>
              </a:solidFill>
              <a:latin typeface="Arial" panose="020B0604020202020204" pitchFamily="34" charset="0"/>
            </a:endParaRPr>
          </a:p>
        </p:txBody>
      </p:sp>
      <p:sp>
        <p:nvSpPr>
          <p:cNvPr id="31747" name="Text Box 11"/>
          <p:cNvSpPr txBox="1">
            <a:spLocks noChangeArrowheads="1"/>
          </p:cNvSpPr>
          <p:nvPr/>
        </p:nvSpPr>
        <p:spPr bwMode="auto">
          <a:xfrm>
            <a:off x="247650" y="171450"/>
            <a:ext cx="8610600" cy="655638"/>
          </a:xfrm>
          <a:prstGeom prst="rect">
            <a:avLst/>
          </a:prstGeom>
          <a:solidFill>
            <a:schemeClr val="folHlink"/>
          </a:solidFill>
          <a:ln w="76200" cmpd="tri">
            <a:solidFill>
              <a:schemeClr val="tx1"/>
            </a:solidFill>
            <a:miter lim="800000"/>
            <a:headEnd/>
            <a:tailEnd/>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s-ES_tradnl" altLang="es-ES" sz="3200" b="1" i="1">
                <a:latin typeface="Bookman Old Style" panose="02050604050505020204" pitchFamily="18" charset="0"/>
              </a:rPr>
              <a:t>Antecedentes</a:t>
            </a:r>
          </a:p>
        </p:txBody>
      </p:sp>
      <p:sp>
        <p:nvSpPr>
          <p:cNvPr id="6" name="Rectangle 10"/>
          <p:cNvSpPr>
            <a:spLocks noChangeArrowheads="1"/>
          </p:cNvSpPr>
          <p:nvPr/>
        </p:nvSpPr>
        <p:spPr bwMode="auto">
          <a:xfrm>
            <a:off x="141288" y="1057275"/>
            <a:ext cx="9028112" cy="523875"/>
          </a:xfrm>
          <a:prstGeom prst="rect">
            <a:avLst/>
          </a:prstGeom>
          <a:noFill/>
          <a:ln w="9525">
            <a:noFill/>
            <a:miter lim="800000"/>
            <a:headEnd/>
            <a:tailEnd/>
          </a:ln>
          <a:effectLst/>
        </p:spPr>
        <p:txBody>
          <a:bodyPr wrap="none">
            <a:spAutoFit/>
          </a:bodyPr>
          <a:lstStyle/>
          <a:p>
            <a:pPr>
              <a:defRPr/>
            </a:pPr>
            <a:r>
              <a:rPr lang="es-ES" sz="2800" b="1" dirty="0">
                <a:solidFill>
                  <a:srgbClr val="FFFFCC"/>
                </a:solidFill>
                <a:effectLst>
                  <a:outerShdw blurRad="38100" dist="38100" dir="2700000" algn="tl">
                    <a:srgbClr val="000000"/>
                  </a:outerShdw>
                </a:effectLst>
                <a:latin typeface="Arial" charset="0"/>
              </a:rPr>
              <a:t>Surgimiento y Desarrollo de las Normas de  BPC (II)</a:t>
            </a:r>
            <a:endParaRPr lang="es-ES_tradnl" sz="2800" b="1" dirty="0">
              <a:solidFill>
                <a:srgbClr val="FFFFCC"/>
              </a:solidFill>
              <a:effectLst>
                <a:outerShdw blurRad="38100" dist="38100" dir="2700000" algn="tl">
                  <a:srgbClr val="000000"/>
                </a:outerShdw>
              </a:effectLst>
              <a:latin typeface="Arial"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ChangeArrowheads="1"/>
          </p:cNvSpPr>
          <p:nvPr/>
        </p:nvSpPr>
        <p:spPr bwMode="auto">
          <a:xfrm>
            <a:off x="285750" y="2492375"/>
            <a:ext cx="86106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a:lnSpc>
                <a:spcPct val="105000"/>
              </a:lnSpc>
              <a:spcBef>
                <a:spcPct val="25000"/>
              </a:spcBef>
              <a:spcAft>
                <a:spcPct val="25000"/>
              </a:spcAft>
              <a:buClr>
                <a:srgbClr val="FF0000"/>
              </a:buClr>
              <a:buSzPct val="120000"/>
              <a:buFont typeface="Wingdings" panose="05000000000000000000" pitchFamily="2" charset="2"/>
              <a:buChar char="ü"/>
            </a:pPr>
            <a:r>
              <a:rPr lang="es-ES" altLang="es-ES" sz="2200">
                <a:solidFill>
                  <a:srgbClr val="FFFFCC"/>
                </a:solidFill>
                <a:latin typeface="Arial" panose="020B0604020202020204" pitchFamily="34" charset="0"/>
              </a:rPr>
              <a:t>En 1992 el CECMED edita por primera vez las Normas de BPC, al mismo tiempo que  un grupo de países de Primer Mundo.</a:t>
            </a:r>
          </a:p>
          <a:p>
            <a:pPr algn="just">
              <a:lnSpc>
                <a:spcPct val="105000"/>
              </a:lnSpc>
              <a:spcBef>
                <a:spcPct val="25000"/>
              </a:spcBef>
              <a:spcAft>
                <a:spcPct val="25000"/>
              </a:spcAft>
              <a:buClr>
                <a:srgbClr val="FF0000"/>
              </a:buClr>
              <a:buSzPct val="120000"/>
              <a:buFont typeface="Wingdings" panose="05000000000000000000" pitchFamily="2" charset="2"/>
              <a:buChar char="ü"/>
            </a:pPr>
            <a:r>
              <a:rPr lang="es-ES" altLang="es-ES" sz="2200">
                <a:solidFill>
                  <a:srgbClr val="FFFFCC"/>
                </a:solidFill>
                <a:latin typeface="Arial" panose="020B0604020202020204" pitchFamily="34" charset="0"/>
              </a:rPr>
              <a:t>En 1995 el CECMED realiza una revisión y reestructuración de las mismas.</a:t>
            </a:r>
          </a:p>
          <a:p>
            <a:pPr algn="just">
              <a:lnSpc>
                <a:spcPct val="105000"/>
              </a:lnSpc>
              <a:spcBef>
                <a:spcPct val="25000"/>
              </a:spcBef>
              <a:spcAft>
                <a:spcPct val="25000"/>
              </a:spcAft>
              <a:buClr>
                <a:srgbClr val="FF0000"/>
              </a:buClr>
              <a:buSzPct val="120000"/>
              <a:buFont typeface="Wingdings" panose="05000000000000000000" pitchFamily="2" charset="2"/>
              <a:buChar char="ü"/>
            </a:pPr>
            <a:r>
              <a:rPr lang="es-ES" altLang="es-ES" sz="2200">
                <a:solidFill>
                  <a:srgbClr val="FFFFCC"/>
                </a:solidFill>
                <a:latin typeface="Arial" panose="020B0604020202020204" pitchFamily="34" charset="0"/>
              </a:rPr>
              <a:t>En 1999 el CECMED conjuntamente con la Comisión Asesora Nacional de Ensayos Clínicos del Ministerio de Salud P</a:t>
            </a:r>
            <a:r>
              <a:rPr lang="es-ES_tradnl" altLang="es-ES" sz="2200">
                <a:solidFill>
                  <a:srgbClr val="FFFFCC"/>
                </a:solidFill>
                <a:latin typeface="Arial" panose="020B0604020202020204" pitchFamily="34" charset="0"/>
              </a:rPr>
              <a:t>ú</a:t>
            </a:r>
            <a:r>
              <a:rPr lang="es-ES" altLang="es-ES" sz="2200">
                <a:solidFill>
                  <a:srgbClr val="FFFFCC"/>
                </a:solidFill>
                <a:latin typeface="Arial" panose="020B0604020202020204" pitchFamily="34" charset="0"/>
              </a:rPr>
              <a:t>blica realiza una nueva revisión y actualización de las BPC tomando como patrón la Guía de la Conferencia Internacional de Armonización (ICH). Esta versión se publica en el año 2000.</a:t>
            </a:r>
          </a:p>
        </p:txBody>
      </p:sp>
      <p:sp>
        <p:nvSpPr>
          <p:cNvPr id="32771" name="Text Box 5"/>
          <p:cNvSpPr txBox="1">
            <a:spLocks noChangeArrowheads="1"/>
          </p:cNvSpPr>
          <p:nvPr/>
        </p:nvSpPr>
        <p:spPr bwMode="auto">
          <a:xfrm>
            <a:off x="3851275" y="1787525"/>
            <a:ext cx="15240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s-ES_tradnl" altLang="es-ES" sz="2600" b="1" u="sng">
                <a:solidFill>
                  <a:srgbClr val="FFFFCC"/>
                </a:solidFill>
                <a:latin typeface="Arial" panose="020B0604020202020204" pitchFamily="34" charset="0"/>
              </a:rPr>
              <a:t>En Cuba</a:t>
            </a:r>
          </a:p>
        </p:txBody>
      </p:sp>
      <p:sp>
        <p:nvSpPr>
          <p:cNvPr id="32772" name="Text Box 11"/>
          <p:cNvSpPr txBox="1">
            <a:spLocks noChangeArrowheads="1"/>
          </p:cNvSpPr>
          <p:nvPr/>
        </p:nvSpPr>
        <p:spPr bwMode="auto">
          <a:xfrm>
            <a:off x="247650" y="171450"/>
            <a:ext cx="8610600" cy="655638"/>
          </a:xfrm>
          <a:prstGeom prst="rect">
            <a:avLst/>
          </a:prstGeom>
          <a:solidFill>
            <a:schemeClr val="folHlink"/>
          </a:solidFill>
          <a:ln w="76200" cmpd="tri">
            <a:solidFill>
              <a:schemeClr val="tx1"/>
            </a:solidFill>
            <a:miter lim="800000"/>
            <a:headEnd/>
            <a:tailEnd/>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s-ES_tradnl" altLang="es-ES" sz="3200" b="1" i="1">
                <a:latin typeface="Bookman Old Style" panose="02050604050505020204" pitchFamily="18" charset="0"/>
              </a:rPr>
              <a:t>Antecedentes</a:t>
            </a:r>
          </a:p>
        </p:txBody>
      </p:sp>
      <p:sp>
        <p:nvSpPr>
          <p:cNvPr id="8" name="Rectangle 10"/>
          <p:cNvSpPr>
            <a:spLocks noChangeArrowheads="1"/>
          </p:cNvSpPr>
          <p:nvPr/>
        </p:nvSpPr>
        <p:spPr bwMode="auto">
          <a:xfrm>
            <a:off x="141288" y="1057275"/>
            <a:ext cx="9128125" cy="523875"/>
          </a:xfrm>
          <a:prstGeom prst="rect">
            <a:avLst/>
          </a:prstGeom>
          <a:noFill/>
          <a:ln w="9525">
            <a:noFill/>
            <a:miter lim="800000"/>
            <a:headEnd/>
            <a:tailEnd/>
          </a:ln>
          <a:effectLst/>
        </p:spPr>
        <p:txBody>
          <a:bodyPr wrap="none">
            <a:spAutoFit/>
          </a:bodyPr>
          <a:lstStyle/>
          <a:p>
            <a:pPr>
              <a:defRPr/>
            </a:pPr>
            <a:r>
              <a:rPr lang="es-ES" sz="2800" b="1" dirty="0">
                <a:solidFill>
                  <a:srgbClr val="FFFFCC"/>
                </a:solidFill>
                <a:effectLst>
                  <a:outerShdw blurRad="38100" dist="38100" dir="2700000" algn="tl">
                    <a:srgbClr val="000000"/>
                  </a:outerShdw>
                </a:effectLst>
                <a:latin typeface="Arial" charset="0"/>
              </a:rPr>
              <a:t>Surgimiento y Desarrollo de las Normas de  BPC (III)</a:t>
            </a:r>
            <a:endParaRPr lang="es-ES_tradnl" sz="2800" b="1" dirty="0">
              <a:solidFill>
                <a:srgbClr val="FFFFCC"/>
              </a:solidFill>
              <a:effectLst>
                <a:outerShdw blurRad="38100" dist="38100" dir="2700000" algn="tl">
                  <a:srgbClr val="000000"/>
                </a:outerShdw>
              </a:effectLst>
              <a:latin typeface="Arial"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Rectángulo"/>
          <p:cNvSpPr>
            <a:spLocks noChangeArrowheads="1"/>
          </p:cNvSpPr>
          <p:nvPr/>
        </p:nvSpPr>
        <p:spPr bwMode="auto">
          <a:xfrm>
            <a:off x="25400" y="0"/>
            <a:ext cx="9118600" cy="763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s-ES" altLang="es-ES" sz="2000" b="1">
                <a:solidFill>
                  <a:srgbClr val="FFFFFF"/>
                </a:solidFill>
                <a:latin typeface="Arial" panose="020B0604020202020204" pitchFamily="34" charset="0"/>
                <a:cs typeface="Arial" panose="020B0604020202020204" pitchFamily="34" charset="0"/>
              </a:rPr>
              <a:t>Medios de enseñanza:</a:t>
            </a:r>
          </a:p>
          <a:p>
            <a:r>
              <a:rPr lang="es-ES" altLang="es-ES" sz="2000" b="1">
                <a:solidFill>
                  <a:srgbClr val="FFFFFF"/>
                </a:solidFill>
                <a:latin typeface="Arial" panose="020B0604020202020204" pitchFamily="34" charset="0"/>
                <a:cs typeface="Arial" panose="020B0604020202020204" pitchFamily="34" charset="0"/>
              </a:rPr>
              <a:t>• Documentos que integran el sistema de regulaciones relacionados con la Salud de la República de Cuba: Ley de Salud, Ley de Medio Ambiente, Bioseguridad, Ética Médica y otros.</a:t>
            </a:r>
          </a:p>
          <a:p>
            <a:r>
              <a:rPr lang="es-ES" altLang="es-ES" sz="2000" b="1">
                <a:solidFill>
                  <a:srgbClr val="FFFFFF"/>
                </a:solidFill>
                <a:latin typeface="Arial" panose="020B0604020202020204" pitchFamily="34" charset="0"/>
                <a:cs typeface="Arial" panose="020B0604020202020204" pitchFamily="34" charset="0"/>
              </a:rPr>
              <a:t>• Documentos que integran el sistema de regulaciones emitidas por el Ministerio de Salud Pública para garantizar la calidad de la atención sanitaria y la seguridad del paciente.</a:t>
            </a:r>
          </a:p>
          <a:p>
            <a:r>
              <a:rPr lang="es-ES" altLang="es-ES" sz="2000" b="1">
                <a:solidFill>
                  <a:srgbClr val="FFFFFF"/>
                </a:solidFill>
                <a:latin typeface="Arial" panose="020B0604020202020204" pitchFamily="34" charset="0"/>
                <a:cs typeface="Arial" panose="020B0604020202020204" pitchFamily="34" charset="0"/>
              </a:rPr>
              <a:t>• Soporte digital. (Computadora, USB, presentaciones electrónicas.) </a:t>
            </a:r>
          </a:p>
          <a:p>
            <a:r>
              <a:rPr lang="es-ES" altLang="es-ES" sz="2000" b="1">
                <a:solidFill>
                  <a:srgbClr val="FFFFFF"/>
                </a:solidFill>
                <a:latin typeface="Arial" panose="020B0604020202020204" pitchFamily="34" charset="0"/>
                <a:cs typeface="Arial" panose="020B0604020202020204" pitchFamily="34" charset="0"/>
              </a:rPr>
              <a:t>• Pizarra.</a:t>
            </a:r>
          </a:p>
          <a:p>
            <a:r>
              <a:rPr lang="es-ES" altLang="es-ES" sz="2000" b="1">
                <a:solidFill>
                  <a:srgbClr val="FFFFFF"/>
                </a:solidFill>
                <a:latin typeface="Arial" panose="020B0604020202020204" pitchFamily="34" charset="0"/>
                <a:cs typeface="Arial" panose="020B0604020202020204" pitchFamily="34" charset="0"/>
              </a:rPr>
              <a:t>Método: Elaboración conjunta.</a:t>
            </a:r>
          </a:p>
          <a:p>
            <a:r>
              <a:rPr lang="es-ES" altLang="es-ES" sz="2000" b="1">
                <a:solidFill>
                  <a:srgbClr val="FFFFFF"/>
                </a:solidFill>
                <a:latin typeface="Arial" panose="020B0604020202020204" pitchFamily="34" charset="0"/>
                <a:cs typeface="Arial" panose="020B0604020202020204" pitchFamily="34" charset="0"/>
              </a:rPr>
              <a:t>Procedimientos: </a:t>
            </a:r>
          </a:p>
          <a:p>
            <a:r>
              <a:rPr lang="es-ES" altLang="es-ES" sz="2000" b="1">
                <a:solidFill>
                  <a:srgbClr val="FFFFFF"/>
                </a:solidFill>
                <a:latin typeface="Arial" panose="020B0604020202020204" pitchFamily="34" charset="0"/>
                <a:cs typeface="Arial" panose="020B0604020202020204" pitchFamily="34" charset="0"/>
              </a:rPr>
              <a:t>• Definir.</a:t>
            </a:r>
          </a:p>
          <a:p>
            <a:r>
              <a:rPr lang="es-ES" altLang="es-ES" sz="2000" b="1">
                <a:solidFill>
                  <a:srgbClr val="FFFFFF"/>
                </a:solidFill>
                <a:latin typeface="Arial" panose="020B0604020202020204" pitchFamily="34" charset="0"/>
                <a:cs typeface="Arial" panose="020B0604020202020204" pitchFamily="34" charset="0"/>
              </a:rPr>
              <a:t>• Caracterizar.</a:t>
            </a:r>
          </a:p>
          <a:p>
            <a:r>
              <a:rPr lang="es-ES" altLang="es-ES" sz="2000" b="1">
                <a:solidFill>
                  <a:srgbClr val="FFFFFF"/>
                </a:solidFill>
                <a:latin typeface="Arial" panose="020B0604020202020204" pitchFamily="34" charset="0"/>
                <a:cs typeface="Arial" panose="020B0604020202020204" pitchFamily="34" charset="0"/>
              </a:rPr>
              <a:t>• Establecer relación causal (fenómeno, demostrar)</a:t>
            </a:r>
          </a:p>
          <a:p>
            <a:r>
              <a:rPr lang="es-ES_tradnl" altLang="es-ES" sz="2000" b="1">
                <a:solidFill>
                  <a:srgbClr val="FFFFFF"/>
                </a:solidFill>
                <a:latin typeface="Arial" panose="020B0604020202020204" pitchFamily="34" charset="0"/>
                <a:cs typeface="Arial" panose="020B0604020202020204" pitchFamily="34" charset="0"/>
              </a:rPr>
              <a:t>• Elaborar conclusiones generalizadas y emitir juicios de valor.</a:t>
            </a:r>
          </a:p>
          <a:p>
            <a:r>
              <a:rPr lang="es-ES_tradnl" altLang="es-ES" sz="2000" b="1">
                <a:solidFill>
                  <a:srgbClr val="FFFFFF"/>
                </a:solidFill>
                <a:latin typeface="Arial" panose="020B0604020202020204" pitchFamily="34" charset="0"/>
                <a:cs typeface="Arial" panose="020B0604020202020204" pitchFamily="34" charset="0"/>
              </a:rPr>
              <a:t>• Ejemplificar.</a:t>
            </a:r>
          </a:p>
          <a:p>
            <a:r>
              <a:rPr lang="es-ES_tradnl" altLang="es-ES" sz="2000" b="1">
                <a:solidFill>
                  <a:srgbClr val="FFFFFF"/>
                </a:solidFill>
                <a:latin typeface="Arial" panose="020B0604020202020204" pitchFamily="34" charset="0"/>
                <a:cs typeface="Arial" panose="020B0604020202020204" pitchFamily="34" charset="0"/>
              </a:rPr>
              <a:t> </a:t>
            </a:r>
            <a:r>
              <a:rPr lang="es-ES" altLang="es-ES" sz="2000" b="1">
                <a:solidFill>
                  <a:srgbClr val="FFFFFF"/>
                </a:solidFill>
                <a:latin typeface="Arial" panose="020B0604020202020204" pitchFamily="34" charset="0"/>
                <a:cs typeface="Arial" panose="020B0604020202020204" pitchFamily="34" charset="0"/>
              </a:rPr>
              <a:t>En esta clase se la da salida a las estrategias siguientes:</a:t>
            </a:r>
          </a:p>
          <a:p>
            <a:r>
              <a:rPr lang="es-ES" altLang="es-ES" sz="1800" b="1">
                <a:solidFill>
                  <a:srgbClr val="FFFFFF"/>
                </a:solidFill>
                <a:latin typeface="Arial" panose="020B0604020202020204" pitchFamily="34" charset="0"/>
                <a:cs typeface="Arial" panose="020B0604020202020204" pitchFamily="34" charset="0"/>
              </a:rPr>
              <a:t>• Estrategia sobre la labor educativa de los estudiantes.</a:t>
            </a:r>
          </a:p>
          <a:p>
            <a:r>
              <a:rPr lang="es-ES" altLang="es-ES" sz="1800" b="1">
                <a:solidFill>
                  <a:srgbClr val="FFFFFF"/>
                </a:solidFill>
                <a:latin typeface="Arial" panose="020B0604020202020204" pitchFamily="34" charset="0"/>
                <a:cs typeface="Arial" panose="020B0604020202020204" pitchFamily="34" charset="0"/>
              </a:rPr>
              <a:t>• Estrategia de la informatización con el empleo de las TIC.</a:t>
            </a:r>
          </a:p>
          <a:p>
            <a:r>
              <a:rPr lang="es-ES" altLang="es-ES" sz="1800" b="1">
                <a:solidFill>
                  <a:srgbClr val="FFFFFF"/>
                </a:solidFill>
                <a:latin typeface="Arial" panose="020B0604020202020204" pitchFamily="34" charset="0"/>
                <a:cs typeface="Arial" panose="020B0604020202020204" pitchFamily="34" charset="0"/>
              </a:rPr>
              <a:t>• Estrategia para los enfoques modernos de dirección.</a:t>
            </a:r>
          </a:p>
          <a:p>
            <a:r>
              <a:rPr lang="es-ES" altLang="es-ES" sz="1800" b="1">
                <a:solidFill>
                  <a:srgbClr val="FFFFFF"/>
                </a:solidFill>
                <a:latin typeface="Arial" panose="020B0604020202020204" pitchFamily="34" charset="0"/>
                <a:cs typeface="Arial" panose="020B0604020202020204" pitchFamily="34" charset="0"/>
              </a:rPr>
              <a:t>• Estrategia para la formación económica y medio ambiental.</a:t>
            </a:r>
          </a:p>
          <a:p>
            <a:r>
              <a:rPr lang="es-ES" altLang="es-ES" sz="1800" b="1">
                <a:solidFill>
                  <a:srgbClr val="FFFFFF"/>
                </a:solidFill>
                <a:latin typeface="Arial" panose="020B0604020202020204" pitchFamily="34" charset="0"/>
                <a:cs typeface="Arial" panose="020B0604020202020204" pitchFamily="34" charset="0"/>
              </a:rPr>
              <a:t>• Estrategia para propiciar niveles de superiores de formación de los estudiantes en las aulas universitarias.</a:t>
            </a:r>
          </a:p>
          <a:p>
            <a:endParaRPr lang="es-ES" altLang="es-ES" b="1">
              <a:solidFill>
                <a:srgbClr val="FFFFFF"/>
              </a:solidFill>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ChangeArrowheads="1"/>
          </p:cNvSpPr>
          <p:nvPr/>
        </p:nvSpPr>
        <p:spPr bwMode="auto">
          <a:xfrm>
            <a:off x="590550" y="1628775"/>
            <a:ext cx="82296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pPr algn="just"/>
            <a:r>
              <a:rPr lang="es-ES_tradnl" altLang="es-ES" sz="2000" b="1">
                <a:solidFill>
                  <a:srgbClr val="FFFFCC"/>
                </a:solidFill>
                <a:latin typeface="Arial" panose="020B0604020202020204" pitchFamily="34" charset="0"/>
              </a:rPr>
              <a:t>Guía</a:t>
            </a:r>
            <a:r>
              <a:rPr lang="es-ES_tradnl" altLang="es-ES" sz="2000">
                <a:solidFill>
                  <a:srgbClr val="FFFFCC"/>
                </a:solidFill>
                <a:latin typeface="Arial" panose="020B0604020202020204" pitchFamily="34" charset="0"/>
              </a:rPr>
              <a:t> para disponer de una Norma Unificada  entre los países de la Unión Europea, Japón y los Estados Unidos, con el objetivo de facilitar la aceptación mutua de datos clínicos por las Autoridades de estas jurisdicciones.</a:t>
            </a:r>
          </a:p>
        </p:txBody>
      </p:sp>
      <p:sp>
        <p:nvSpPr>
          <p:cNvPr id="33795" name="Rectangle 5"/>
          <p:cNvSpPr>
            <a:spLocks noChangeArrowheads="1"/>
          </p:cNvSpPr>
          <p:nvPr/>
        </p:nvSpPr>
        <p:spPr bwMode="auto">
          <a:xfrm>
            <a:off x="539750" y="3357563"/>
            <a:ext cx="81692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pPr algn="just"/>
            <a:r>
              <a:rPr lang="es-ES_tradnl" altLang="es-ES" sz="2000" b="1">
                <a:solidFill>
                  <a:srgbClr val="FFFFCC"/>
                </a:solidFill>
                <a:latin typeface="Arial" panose="020B0604020202020204" pitchFamily="34" charset="0"/>
              </a:rPr>
              <a:t>Se desarrolló</a:t>
            </a:r>
            <a:r>
              <a:rPr lang="es-ES_tradnl" altLang="es-ES" sz="2000">
                <a:solidFill>
                  <a:srgbClr val="FFFFCC"/>
                </a:solidFill>
                <a:latin typeface="Arial" panose="020B0604020202020204" pitchFamily="34" charset="0"/>
              </a:rPr>
              <a:t> considerando las Normas de BPC de la Unión Europea, E.U., Australia, los países Nórdicos y la OMS</a:t>
            </a:r>
          </a:p>
        </p:txBody>
      </p:sp>
      <p:sp>
        <p:nvSpPr>
          <p:cNvPr id="33796" name="AutoShape 6"/>
          <p:cNvSpPr>
            <a:spLocks noChangeArrowheads="1"/>
          </p:cNvSpPr>
          <p:nvPr/>
        </p:nvSpPr>
        <p:spPr bwMode="auto">
          <a:xfrm>
            <a:off x="4330700" y="1216025"/>
            <a:ext cx="481013" cy="352425"/>
          </a:xfrm>
          <a:prstGeom prst="downArrow">
            <a:avLst>
              <a:gd name="adj1" fmla="val 50000"/>
              <a:gd name="adj2" fmla="val 50005"/>
            </a:avLst>
          </a:prstGeom>
          <a:solidFill>
            <a:srgbClr val="FFFFCC"/>
          </a:solidFill>
          <a:ln w="12700">
            <a:solidFill>
              <a:srgbClr val="FFFFCC"/>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s-ES" altLang="es-ES"/>
          </a:p>
        </p:txBody>
      </p:sp>
      <p:sp>
        <p:nvSpPr>
          <p:cNvPr id="33797" name="AutoShape 7"/>
          <p:cNvSpPr>
            <a:spLocks noChangeArrowheads="1"/>
          </p:cNvSpPr>
          <p:nvPr/>
        </p:nvSpPr>
        <p:spPr bwMode="auto">
          <a:xfrm>
            <a:off x="4305300" y="2924175"/>
            <a:ext cx="520700" cy="327025"/>
          </a:xfrm>
          <a:prstGeom prst="downArrow">
            <a:avLst>
              <a:gd name="adj1" fmla="val 50000"/>
              <a:gd name="adj2" fmla="val 50005"/>
            </a:avLst>
          </a:prstGeom>
          <a:solidFill>
            <a:srgbClr val="FFFFCC"/>
          </a:solidFill>
          <a:ln w="12700">
            <a:solidFill>
              <a:srgbClr val="FFFFCC"/>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s-ES" altLang="es-ES"/>
          </a:p>
        </p:txBody>
      </p:sp>
      <p:sp>
        <p:nvSpPr>
          <p:cNvPr id="33798" name="Text Box 8"/>
          <p:cNvSpPr txBox="1">
            <a:spLocks noChangeArrowheads="1"/>
          </p:cNvSpPr>
          <p:nvPr/>
        </p:nvSpPr>
        <p:spPr bwMode="auto">
          <a:xfrm>
            <a:off x="266700" y="357188"/>
            <a:ext cx="8610600" cy="655637"/>
          </a:xfrm>
          <a:prstGeom prst="rect">
            <a:avLst/>
          </a:prstGeom>
          <a:solidFill>
            <a:schemeClr val="folHlink"/>
          </a:solidFill>
          <a:ln w="76200" cmpd="tri" algn="ctr">
            <a:solidFill>
              <a:schemeClr val="tx1"/>
            </a:solidFill>
            <a:miter lim="800000"/>
            <a:headEnd/>
            <a:tailEnd/>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s-ES_tradnl" altLang="es-ES" sz="3200" b="1" i="1">
                <a:latin typeface="Bookman Old Style" panose="02050604050505020204" pitchFamily="18" charset="0"/>
              </a:rPr>
              <a:t>BPC según ICH</a:t>
            </a:r>
          </a:p>
        </p:txBody>
      </p:sp>
      <p:sp>
        <p:nvSpPr>
          <p:cNvPr id="33799" name="AutoShape 10"/>
          <p:cNvSpPr>
            <a:spLocks noChangeArrowheads="1"/>
          </p:cNvSpPr>
          <p:nvPr/>
        </p:nvSpPr>
        <p:spPr bwMode="auto">
          <a:xfrm>
            <a:off x="4303713" y="4276725"/>
            <a:ext cx="520700" cy="327025"/>
          </a:xfrm>
          <a:prstGeom prst="downArrow">
            <a:avLst>
              <a:gd name="adj1" fmla="val 50000"/>
              <a:gd name="adj2" fmla="val 50005"/>
            </a:avLst>
          </a:prstGeom>
          <a:solidFill>
            <a:srgbClr val="FFFFCC"/>
          </a:solidFill>
          <a:ln w="12700">
            <a:solidFill>
              <a:srgbClr val="FFFFCC"/>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s-ES" altLang="es-ES"/>
          </a:p>
        </p:txBody>
      </p:sp>
      <p:sp>
        <p:nvSpPr>
          <p:cNvPr id="33800" name="Text Box 11"/>
          <p:cNvSpPr txBox="1">
            <a:spLocks noChangeArrowheads="1"/>
          </p:cNvSpPr>
          <p:nvPr/>
        </p:nvSpPr>
        <p:spPr bwMode="auto">
          <a:xfrm>
            <a:off x="539750" y="4410075"/>
            <a:ext cx="829945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a:r>
              <a:rPr lang="en-US" altLang="es-ES" sz="2000" b="1">
                <a:solidFill>
                  <a:srgbClr val="FFFFCC"/>
                </a:solidFill>
                <a:latin typeface="Arial" panose="020B0604020202020204" pitchFamily="34" charset="0"/>
              </a:rPr>
              <a:t>Contribución</a:t>
            </a:r>
          </a:p>
          <a:p>
            <a:pPr algn="just">
              <a:buFontTx/>
              <a:buChar char="•"/>
            </a:pPr>
            <a:r>
              <a:rPr lang="en-US" altLang="es-ES" sz="2000">
                <a:solidFill>
                  <a:srgbClr val="FFFFCC"/>
                </a:solidFill>
                <a:latin typeface="Arial" panose="020B0604020202020204" pitchFamily="34" charset="0"/>
              </a:rPr>
              <a:t>Declaración de 13 Principios fundamentales.</a:t>
            </a:r>
          </a:p>
          <a:p>
            <a:pPr algn="just">
              <a:buFontTx/>
              <a:buChar char="•"/>
            </a:pPr>
            <a:r>
              <a:rPr lang="en-US" altLang="es-ES" sz="2000">
                <a:solidFill>
                  <a:srgbClr val="FFFFCC"/>
                </a:solidFill>
                <a:latin typeface="Arial" panose="020B0604020202020204" pitchFamily="34" charset="0"/>
              </a:rPr>
              <a:t>Asignación de responsabilidades y deberes al Comité de Ética, al    investigador y al patrocinador.</a:t>
            </a:r>
          </a:p>
          <a:p>
            <a:pPr algn="just">
              <a:buFontTx/>
              <a:buChar char="•"/>
            </a:pPr>
            <a:r>
              <a:rPr lang="en-US" altLang="es-ES" sz="2000">
                <a:solidFill>
                  <a:srgbClr val="FFFFCC"/>
                </a:solidFill>
                <a:latin typeface="Arial" panose="020B0604020202020204" pitchFamily="34" charset="0"/>
              </a:rPr>
              <a:t>Inició la estandarización de los Comités de Ética.</a:t>
            </a:r>
          </a:p>
          <a:p>
            <a:pPr algn="just">
              <a:buFontTx/>
              <a:buChar char="•"/>
            </a:pPr>
            <a:r>
              <a:rPr lang="en-US" altLang="es-ES" sz="2000">
                <a:solidFill>
                  <a:srgbClr val="FFFFCC"/>
                </a:solidFill>
                <a:latin typeface="Arial" panose="020B0604020202020204" pitchFamily="34" charset="0"/>
              </a:rPr>
              <a:t>Logró establecer un acuerdo en cuanto a los “Documentos Esenciales”.</a:t>
            </a:r>
            <a:r>
              <a:rPr lang="en-US" altLang="es-ES" sz="2000">
                <a:solidFill>
                  <a:srgbClr val="FFFFCC"/>
                </a:solidFill>
              </a:rPr>
              <a:t> </a:t>
            </a:r>
            <a:endParaRPr lang="es-MX" altLang="es-ES" sz="2000">
              <a:solidFill>
                <a:srgbClr val="FFFFCC"/>
              </a:solidFill>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ChangeArrowheads="1"/>
          </p:cNvSpPr>
          <p:nvPr/>
        </p:nvSpPr>
        <p:spPr bwMode="auto">
          <a:xfrm>
            <a:off x="1104900" y="1557338"/>
            <a:ext cx="69342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s-ES_tradnl" altLang="es-ES" sz="2800" b="1">
                <a:solidFill>
                  <a:srgbClr val="FFFFCC"/>
                </a:solidFill>
                <a:latin typeface="Arial" panose="020B0604020202020204" pitchFamily="34" charset="0"/>
              </a:rPr>
              <a:t>Impacto de la Conferencia </a:t>
            </a:r>
          </a:p>
          <a:p>
            <a:pPr algn="ctr"/>
            <a:r>
              <a:rPr lang="es-ES_tradnl" altLang="es-ES" sz="2800" b="1">
                <a:solidFill>
                  <a:srgbClr val="FFFFCC"/>
                </a:solidFill>
                <a:latin typeface="Arial" panose="020B0604020202020204" pitchFamily="34" charset="0"/>
              </a:rPr>
              <a:t>Internacional de Armonización ICH</a:t>
            </a:r>
          </a:p>
        </p:txBody>
      </p:sp>
      <p:sp>
        <p:nvSpPr>
          <p:cNvPr id="34819" name="Rectangle 5"/>
          <p:cNvSpPr>
            <a:spLocks noChangeArrowheads="1"/>
          </p:cNvSpPr>
          <p:nvPr/>
        </p:nvSpPr>
        <p:spPr bwMode="auto">
          <a:xfrm>
            <a:off x="1414463" y="3140075"/>
            <a:ext cx="63230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s-ES_tradnl" altLang="es-ES" sz="2800">
                <a:solidFill>
                  <a:srgbClr val="FFFFCC"/>
                </a:solidFill>
                <a:latin typeface="Arial" panose="020B0604020202020204" pitchFamily="34" charset="0"/>
              </a:rPr>
              <a:t>Aceptación y reconocimiento mutuo de</a:t>
            </a:r>
          </a:p>
        </p:txBody>
      </p:sp>
      <p:sp>
        <p:nvSpPr>
          <p:cNvPr id="34820" name="Rectangle 6"/>
          <p:cNvSpPr>
            <a:spLocks noChangeArrowheads="1"/>
          </p:cNvSpPr>
          <p:nvPr/>
        </p:nvSpPr>
        <p:spPr bwMode="auto">
          <a:xfrm>
            <a:off x="3165475" y="3965575"/>
            <a:ext cx="2794000"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135000"/>
              </a:lnSpc>
              <a:buClr>
                <a:srgbClr val="FF0000"/>
              </a:buClr>
              <a:buSzPct val="110000"/>
              <a:buFont typeface="Wingdings" panose="05000000000000000000" pitchFamily="2" charset="2"/>
              <a:buChar char="Ü"/>
            </a:pPr>
            <a:r>
              <a:rPr lang="es-ES_tradnl" altLang="es-ES" sz="2800">
                <a:solidFill>
                  <a:srgbClr val="FFFFCC"/>
                </a:solidFill>
                <a:latin typeface="Arial" panose="020B0604020202020204" pitchFamily="34" charset="0"/>
              </a:rPr>
              <a:t> Regulaciones</a:t>
            </a:r>
          </a:p>
          <a:p>
            <a:pPr>
              <a:lnSpc>
                <a:spcPct val="135000"/>
              </a:lnSpc>
              <a:buClr>
                <a:srgbClr val="FF0000"/>
              </a:buClr>
              <a:buSzPct val="110000"/>
              <a:buFont typeface="Wingdings" panose="05000000000000000000" pitchFamily="2" charset="2"/>
              <a:buChar char="Ü"/>
            </a:pPr>
            <a:r>
              <a:rPr lang="es-ES_tradnl" altLang="es-ES" sz="2800">
                <a:solidFill>
                  <a:srgbClr val="FFFFCC"/>
                </a:solidFill>
                <a:latin typeface="Arial" panose="020B0604020202020204" pitchFamily="34" charset="0"/>
              </a:rPr>
              <a:t> Estándares</a:t>
            </a:r>
          </a:p>
          <a:p>
            <a:pPr>
              <a:lnSpc>
                <a:spcPct val="135000"/>
              </a:lnSpc>
              <a:buClr>
                <a:srgbClr val="FF0000"/>
              </a:buClr>
              <a:buSzPct val="110000"/>
              <a:buFont typeface="Wingdings" panose="05000000000000000000" pitchFamily="2" charset="2"/>
              <a:buChar char="Ü"/>
            </a:pPr>
            <a:r>
              <a:rPr lang="es-ES_tradnl" altLang="es-ES" sz="2800">
                <a:solidFill>
                  <a:srgbClr val="FFFFCC"/>
                </a:solidFill>
                <a:latin typeface="Arial" panose="020B0604020202020204" pitchFamily="34" charset="0"/>
              </a:rPr>
              <a:t> Métodos</a:t>
            </a:r>
          </a:p>
          <a:p>
            <a:pPr>
              <a:lnSpc>
                <a:spcPct val="135000"/>
              </a:lnSpc>
              <a:buClr>
                <a:srgbClr val="FF0000"/>
              </a:buClr>
              <a:buSzPct val="110000"/>
              <a:buFont typeface="Wingdings" panose="05000000000000000000" pitchFamily="2" charset="2"/>
              <a:buChar char="Ü"/>
            </a:pPr>
            <a:r>
              <a:rPr lang="es-ES_tradnl" altLang="es-ES" sz="2800">
                <a:solidFill>
                  <a:srgbClr val="FFFFCC"/>
                </a:solidFill>
                <a:latin typeface="Arial" panose="020B0604020202020204" pitchFamily="34" charset="0"/>
              </a:rPr>
              <a:t> Resultados</a:t>
            </a:r>
          </a:p>
        </p:txBody>
      </p:sp>
      <p:sp>
        <p:nvSpPr>
          <p:cNvPr id="34821" name="Text Box 7"/>
          <p:cNvSpPr txBox="1">
            <a:spLocks noChangeArrowheads="1"/>
          </p:cNvSpPr>
          <p:nvPr/>
        </p:nvSpPr>
        <p:spPr bwMode="auto">
          <a:xfrm>
            <a:off x="266700" y="357188"/>
            <a:ext cx="8610600" cy="655637"/>
          </a:xfrm>
          <a:prstGeom prst="rect">
            <a:avLst/>
          </a:prstGeom>
          <a:solidFill>
            <a:schemeClr val="folHlink"/>
          </a:solidFill>
          <a:ln w="76200" cmpd="tri" algn="ctr">
            <a:solidFill>
              <a:schemeClr val="tx1"/>
            </a:solidFill>
            <a:miter lim="800000"/>
            <a:headEnd/>
            <a:tailEnd/>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s-ES_tradnl" altLang="es-ES" sz="3200" b="1" i="1">
                <a:latin typeface="Bookman Old Style" panose="02050604050505020204" pitchFamily="18" charset="0"/>
              </a:rPr>
              <a:t>BPC según ICH</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ChangeArrowheads="1"/>
          </p:cNvSpPr>
          <p:nvPr/>
        </p:nvSpPr>
        <p:spPr bwMode="auto">
          <a:xfrm>
            <a:off x="419100" y="1538288"/>
            <a:ext cx="83058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s-ES_tradnl" altLang="es-ES" sz="2800" b="1">
                <a:solidFill>
                  <a:srgbClr val="FFFFCC"/>
                </a:solidFill>
                <a:latin typeface="Arial" panose="020B0604020202020204" pitchFamily="34" charset="0"/>
              </a:rPr>
              <a:t>Resultados de la</a:t>
            </a:r>
          </a:p>
          <a:p>
            <a:pPr algn="ctr"/>
            <a:r>
              <a:rPr lang="es-ES_tradnl" altLang="es-ES" sz="2800" b="1">
                <a:solidFill>
                  <a:srgbClr val="FFFFCC"/>
                </a:solidFill>
                <a:latin typeface="Arial" panose="020B0604020202020204" pitchFamily="34" charset="0"/>
              </a:rPr>
              <a:t>Conferencia Internacional de Armonización ICH</a:t>
            </a:r>
          </a:p>
        </p:txBody>
      </p:sp>
      <p:sp>
        <p:nvSpPr>
          <p:cNvPr id="35843" name="Rectangle 5"/>
          <p:cNvSpPr>
            <a:spLocks noChangeArrowheads="1"/>
          </p:cNvSpPr>
          <p:nvPr/>
        </p:nvSpPr>
        <p:spPr bwMode="auto">
          <a:xfrm>
            <a:off x="517525" y="3040063"/>
            <a:ext cx="8104188" cy="308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buSzPct val="105000"/>
              <a:buFont typeface="Wingdings" panose="05000000000000000000" pitchFamily="2" charset="2"/>
              <a:buNone/>
            </a:pPr>
            <a:r>
              <a:rPr lang="es-ES_tradnl" altLang="es-ES" sz="2800">
                <a:solidFill>
                  <a:srgbClr val="FFFFCC"/>
                </a:solidFill>
                <a:latin typeface="Arial" panose="020B0604020202020204" pitchFamily="34" charset="0"/>
              </a:rPr>
              <a:t>Prevención de la duplicación</a:t>
            </a:r>
          </a:p>
          <a:p>
            <a:pPr>
              <a:buClr>
                <a:srgbClr val="FF0000"/>
              </a:buClr>
              <a:buSzPct val="105000"/>
              <a:buFont typeface="Wingdings" panose="05000000000000000000" pitchFamily="2" charset="2"/>
              <a:buChar char="Ø"/>
            </a:pPr>
            <a:r>
              <a:rPr lang="es-ES_tradnl" altLang="es-ES" sz="2800">
                <a:solidFill>
                  <a:srgbClr val="FFFFCC"/>
                </a:solidFill>
                <a:latin typeface="Arial" panose="020B0604020202020204" pitchFamily="34" charset="0"/>
              </a:rPr>
              <a:t>   Ensayos clínicos</a:t>
            </a:r>
          </a:p>
          <a:p>
            <a:pPr>
              <a:buClr>
                <a:srgbClr val="FF0000"/>
              </a:buClr>
              <a:buSzPct val="105000"/>
              <a:buFont typeface="Wingdings" panose="05000000000000000000" pitchFamily="2" charset="2"/>
              <a:buChar char="Ø"/>
            </a:pPr>
            <a:r>
              <a:rPr lang="es-ES_tradnl" altLang="es-ES" sz="2800">
                <a:solidFill>
                  <a:srgbClr val="FFFFCC"/>
                </a:solidFill>
                <a:latin typeface="Arial" panose="020B0604020202020204" pitchFamily="34" charset="0"/>
              </a:rPr>
              <a:t>   Estudios en animales</a:t>
            </a:r>
          </a:p>
          <a:p>
            <a:pPr>
              <a:buSzPct val="105000"/>
              <a:buFont typeface="Wingdings" panose="05000000000000000000" pitchFamily="2" charset="2"/>
              <a:buChar char="Ø"/>
            </a:pPr>
            <a:endParaRPr lang="es-ES_tradnl" altLang="es-ES" sz="2800">
              <a:solidFill>
                <a:srgbClr val="FFFFCC"/>
              </a:solidFill>
              <a:latin typeface="Arial" panose="020B0604020202020204" pitchFamily="34" charset="0"/>
            </a:endParaRPr>
          </a:p>
          <a:p>
            <a:pPr>
              <a:buSzPct val="105000"/>
              <a:buFont typeface="Wingdings" panose="05000000000000000000" pitchFamily="2" charset="2"/>
              <a:buNone/>
            </a:pPr>
            <a:r>
              <a:rPr lang="es-ES_tradnl" altLang="es-ES" sz="2800">
                <a:solidFill>
                  <a:srgbClr val="FFFFCC"/>
                </a:solidFill>
                <a:latin typeface="Arial" panose="020B0604020202020204" pitchFamily="34" charset="0"/>
              </a:rPr>
              <a:t>Aumento de la eficiencia (Costo, tiempo y calidad)</a:t>
            </a:r>
          </a:p>
          <a:p>
            <a:pPr>
              <a:buClr>
                <a:srgbClr val="FF0000"/>
              </a:buClr>
              <a:buSzPct val="105000"/>
              <a:buFont typeface="Wingdings" panose="05000000000000000000" pitchFamily="2" charset="2"/>
              <a:buChar char="Ø"/>
            </a:pPr>
            <a:r>
              <a:rPr lang="es-ES_tradnl" altLang="es-ES" sz="2800">
                <a:solidFill>
                  <a:srgbClr val="FFFFCC"/>
                </a:solidFill>
                <a:latin typeface="Arial" panose="020B0604020202020204" pitchFamily="34" charset="0"/>
              </a:rPr>
              <a:t>   Investigación-Desarrollo</a:t>
            </a:r>
          </a:p>
          <a:p>
            <a:pPr>
              <a:buClr>
                <a:srgbClr val="FF0000"/>
              </a:buClr>
              <a:buSzPct val="105000"/>
              <a:buFont typeface="Wingdings" panose="05000000000000000000" pitchFamily="2" charset="2"/>
              <a:buChar char="Ø"/>
            </a:pPr>
            <a:r>
              <a:rPr lang="es-ES_tradnl" altLang="es-ES" sz="2800">
                <a:solidFill>
                  <a:srgbClr val="FFFFCC"/>
                </a:solidFill>
                <a:latin typeface="Arial" panose="020B0604020202020204" pitchFamily="34" charset="0"/>
              </a:rPr>
              <a:t>   Revisión Regulatoria</a:t>
            </a:r>
          </a:p>
        </p:txBody>
      </p:sp>
      <p:sp>
        <p:nvSpPr>
          <p:cNvPr id="35844" name="Text Box 6"/>
          <p:cNvSpPr txBox="1">
            <a:spLocks noChangeArrowheads="1"/>
          </p:cNvSpPr>
          <p:nvPr/>
        </p:nvSpPr>
        <p:spPr bwMode="auto">
          <a:xfrm>
            <a:off x="266700" y="357188"/>
            <a:ext cx="8610600" cy="655637"/>
          </a:xfrm>
          <a:prstGeom prst="rect">
            <a:avLst/>
          </a:prstGeom>
          <a:solidFill>
            <a:schemeClr val="folHlink"/>
          </a:solidFill>
          <a:ln w="76200" cmpd="tri" algn="ctr">
            <a:solidFill>
              <a:schemeClr val="tx1"/>
            </a:solidFill>
            <a:miter lim="800000"/>
            <a:headEnd/>
            <a:tailEnd/>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s-ES_tradnl" altLang="es-ES" sz="3200" b="1" i="1">
                <a:latin typeface="Bookman Old Style" panose="02050604050505020204" pitchFamily="18" charset="0"/>
              </a:rPr>
              <a:t>BPC según ICH</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ChangeArrowheads="1"/>
          </p:cNvSpPr>
          <p:nvPr/>
        </p:nvSpPr>
        <p:spPr bwMode="auto">
          <a:xfrm>
            <a:off x="266700" y="2254250"/>
            <a:ext cx="8610600" cy="397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pPr algn="just">
              <a:spcBef>
                <a:spcPct val="20000"/>
              </a:spcBef>
              <a:spcAft>
                <a:spcPct val="20000"/>
              </a:spcAft>
              <a:buClr>
                <a:srgbClr val="FF0000"/>
              </a:buClr>
              <a:buSzPct val="120000"/>
              <a:buFont typeface="Wingdings" panose="05000000000000000000" pitchFamily="2" charset="2"/>
              <a:buChar char="ü"/>
            </a:pPr>
            <a:r>
              <a:rPr lang="es-ES_tradnl" altLang="es-ES" sz="2000">
                <a:solidFill>
                  <a:srgbClr val="FFFFCC"/>
                </a:solidFill>
                <a:latin typeface="Arial" panose="020B0604020202020204" pitchFamily="34" charset="0"/>
              </a:rPr>
              <a:t>EC realizados de acuerdo a los  Principios Éticos de la Declaración de Helsinki.</a:t>
            </a:r>
          </a:p>
          <a:p>
            <a:pPr algn="just">
              <a:spcBef>
                <a:spcPct val="20000"/>
              </a:spcBef>
              <a:spcAft>
                <a:spcPct val="20000"/>
              </a:spcAft>
              <a:buClr>
                <a:srgbClr val="FF0000"/>
              </a:buClr>
              <a:buSzPct val="120000"/>
              <a:buFont typeface="Wingdings" panose="05000000000000000000" pitchFamily="2" charset="2"/>
              <a:buChar char="ü"/>
            </a:pPr>
            <a:r>
              <a:rPr lang="es-ES_tradnl" altLang="es-ES" sz="2000">
                <a:solidFill>
                  <a:srgbClr val="FFFFCC"/>
                </a:solidFill>
                <a:latin typeface="Arial" panose="020B0604020202020204" pitchFamily="34" charset="0"/>
              </a:rPr>
              <a:t>Un EC debe ser iniciado y continuado sólo si los Beneficios justifican los riesgos.</a:t>
            </a:r>
          </a:p>
          <a:p>
            <a:pPr algn="just">
              <a:spcBef>
                <a:spcPct val="20000"/>
              </a:spcBef>
              <a:spcAft>
                <a:spcPct val="20000"/>
              </a:spcAft>
              <a:buClr>
                <a:srgbClr val="FF0000"/>
              </a:buClr>
              <a:buSzPct val="120000"/>
              <a:buFont typeface="Wingdings" panose="05000000000000000000" pitchFamily="2" charset="2"/>
              <a:buChar char="ü"/>
            </a:pPr>
            <a:r>
              <a:rPr lang="es-ES_tradnl" altLang="es-ES" sz="2000">
                <a:solidFill>
                  <a:srgbClr val="FFFFCC"/>
                </a:solidFill>
                <a:latin typeface="Arial" panose="020B0604020202020204" pitchFamily="34" charset="0"/>
              </a:rPr>
              <a:t>Los derechos, seguridad y bienestar de los sujetos son las consideraciones más importantes.</a:t>
            </a:r>
          </a:p>
          <a:p>
            <a:pPr algn="just">
              <a:spcBef>
                <a:spcPct val="20000"/>
              </a:spcBef>
              <a:spcAft>
                <a:spcPct val="20000"/>
              </a:spcAft>
              <a:buClr>
                <a:srgbClr val="FF0000"/>
              </a:buClr>
              <a:buSzPct val="120000"/>
              <a:buFont typeface="Wingdings" panose="05000000000000000000" pitchFamily="2" charset="2"/>
              <a:buChar char="ü"/>
            </a:pPr>
            <a:r>
              <a:rPr lang="es-ES_tradnl" altLang="es-ES" sz="2000">
                <a:solidFill>
                  <a:srgbClr val="FFFFCC"/>
                </a:solidFill>
                <a:latin typeface="Arial" panose="020B0604020202020204" pitchFamily="34" charset="0"/>
              </a:rPr>
              <a:t>La información clínica y no clínica del producto debe ser adecuada para respaldar el EC.</a:t>
            </a:r>
          </a:p>
          <a:p>
            <a:pPr algn="just">
              <a:spcBef>
                <a:spcPct val="20000"/>
              </a:spcBef>
              <a:spcAft>
                <a:spcPct val="20000"/>
              </a:spcAft>
              <a:buClr>
                <a:srgbClr val="FF0000"/>
              </a:buClr>
              <a:buSzPct val="120000"/>
              <a:buFont typeface="Wingdings" panose="05000000000000000000" pitchFamily="2" charset="2"/>
              <a:buChar char="ü"/>
            </a:pPr>
            <a:r>
              <a:rPr lang="es-ES_tradnl" altLang="es-ES" sz="2000">
                <a:solidFill>
                  <a:srgbClr val="FFFFCC"/>
                </a:solidFill>
                <a:latin typeface="Arial" panose="020B0604020202020204" pitchFamily="34" charset="0"/>
              </a:rPr>
              <a:t>Los EC deben ser descritos a través Protocolos claros y detallados.</a:t>
            </a:r>
          </a:p>
          <a:p>
            <a:pPr>
              <a:spcBef>
                <a:spcPct val="20000"/>
              </a:spcBef>
              <a:spcAft>
                <a:spcPct val="20000"/>
              </a:spcAft>
              <a:buClr>
                <a:srgbClr val="FF0000"/>
              </a:buClr>
              <a:buSzPct val="120000"/>
              <a:buFont typeface="Wingdings" panose="05000000000000000000" pitchFamily="2" charset="2"/>
              <a:buChar char="ü"/>
            </a:pPr>
            <a:r>
              <a:rPr lang="es-ES_tradnl" altLang="es-ES" sz="2000">
                <a:solidFill>
                  <a:srgbClr val="FFFFCC"/>
                </a:solidFill>
                <a:latin typeface="Arial" panose="020B0604020202020204" pitchFamily="34" charset="0"/>
              </a:rPr>
              <a:t>El Protocolo debe recibir una revisión previa por parte de los CREI y los CEI.</a:t>
            </a:r>
          </a:p>
        </p:txBody>
      </p:sp>
      <p:sp>
        <p:nvSpPr>
          <p:cNvPr id="36867" name="Text Box 5"/>
          <p:cNvSpPr txBox="1">
            <a:spLocks noChangeArrowheads="1"/>
          </p:cNvSpPr>
          <p:nvPr/>
        </p:nvSpPr>
        <p:spPr bwMode="auto">
          <a:xfrm>
            <a:off x="285750" y="357188"/>
            <a:ext cx="8610600" cy="655637"/>
          </a:xfrm>
          <a:prstGeom prst="rect">
            <a:avLst/>
          </a:prstGeom>
          <a:solidFill>
            <a:schemeClr val="folHlink"/>
          </a:solidFill>
          <a:ln w="76200" cmpd="tri" algn="ctr">
            <a:solidFill>
              <a:schemeClr val="tx1"/>
            </a:solidFill>
            <a:miter lim="800000"/>
            <a:headEnd/>
            <a:tailEnd/>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s-ES_tradnl" altLang="es-ES" sz="3200" b="1" i="1">
                <a:latin typeface="Bookman Old Style" panose="02050604050505020204" pitchFamily="18" charset="0"/>
              </a:rPr>
              <a:t>BPC según ICH</a:t>
            </a:r>
          </a:p>
        </p:txBody>
      </p:sp>
      <p:sp>
        <p:nvSpPr>
          <p:cNvPr id="36868" name="Rectangle 3"/>
          <p:cNvSpPr>
            <a:spLocks noChangeArrowheads="1"/>
          </p:cNvSpPr>
          <p:nvPr/>
        </p:nvSpPr>
        <p:spPr bwMode="auto">
          <a:xfrm>
            <a:off x="1962150" y="1085850"/>
            <a:ext cx="5232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nThick">
                <a:solidFill>
                  <a:srgbClr val="000000"/>
                </a:solidFill>
                <a:miter lim="800000"/>
                <a:headEnd/>
                <a:tailEnd/>
              </a14:hiddenLine>
            </a:ext>
          </a:extLst>
        </p:spPr>
        <p:txBody>
          <a:bodyPr wrap="none" lIns="92075" tIns="46038" rIns="92075" bIns="46038">
            <a:spAutoFit/>
          </a:bodyPr>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r>
              <a:rPr lang="es-ES_tradnl" altLang="es-ES" sz="3600" b="1" u="sng">
                <a:solidFill>
                  <a:srgbClr val="FFFFCC"/>
                </a:solidFill>
                <a:latin typeface="Bookman Old Style" panose="02050604050505020204" pitchFamily="18" charset="0"/>
              </a:rPr>
              <a:t>Principios de las BPC</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219075" y="1852613"/>
            <a:ext cx="8686800" cy="465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a:spcBef>
                <a:spcPct val="20000"/>
              </a:spcBef>
              <a:spcAft>
                <a:spcPct val="20000"/>
              </a:spcAft>
              <a:buClr>
                <a:srgbClr val="FF0000"/>
              </a:buClr>
              <a:buSzPct val="120000"/>
              <a:buFont typeface="Wingdings" panose="05000000000000000000" pitchFamily="2" charset="2"/>
              <a:buChar char="ü"/>
            </a:pPr>
            <a:r>
              <a:rPr lang="es-ES_tradnl" altLang="es-ES" sz="2000">
                <a:solidFill>
                  <a:srgbClr val="FFFFCC"/>
                </a:solidFill>
                <a:latin typeface="Arial" panose="020B0604020202020204" pitchFamily="34" charset="0"/>
              </a:rPr>
              <a:t>Los investigadores responsables de cada EC deben ser médicos con un alto  nivel de calificación en su especialidad y en el tema de EC.</a:t>
            </a:r>
          </a:p>
          <a:p>
            <a:pPr algn="just">
              <a:spcBef>
                <a:spcPct val="20000"/>
              </a:spcBef>
              <a:spcAft>
                <a:spcPct val="20000"/>
              </a:spcAft>
              <a:buClr>
                <a:srgbClr val="FF0000"/>
              </a:buClr>
              <a:buSzPct val="120000"/>
              <a:buFont typeface="Wingdings" panose="05000000000000000000" pitchFamily="2" charset="2"/>
              <a:buChar char="ü"/>
            </a:pPr>
            <a:r>
              <a:rPr lang="es-ES_tradnl" altLang="es-ES" sz="2000">
                <a:solidFill>
                  <a:srgbClr val="FFFFCC"/>
                </a:solidFill>
                <a:latin typeface="Arial" panose="020B0604020202020204" pitchFamily="34" charset="0"/>
              </a:rPr>
              <a:t>Se  debe obtener el Consentimiento Informado de cada sujeto antes de  participar en un EC.</a:t>
            </a:r>
          </a:p>
          <a:p>
            <a:pPr algn="just">
              <a:spcBef>
                <a:spcPct val="20000"/>
              </a:spcBef>
              <a:spcAft>
                <a:spcPct val="20000"/>
              </a:spcAft>
              <a:buClr>
                <a:srgbClr val="FF0000"/>
              </a:buClr>
              <a:buSzPct val="120000"/>
              <a:buFont typeface="Wingdings" panose="05000000000000000000" pitchFamily="2" charset="2"/>
              <a:buChar char="ü"/>
            </a:pPr>
            <a:r>
              <a:rPr lang="es-ES_tradnl" altLang="es-ES" sz="2000">
                <a:solidFill>
                  <a:srgbClr val="FFFFCC"/>
                </a:solidFill>
                <a:latin typeface="Arial" panose="020B0604020202020204" pitchFamily="34" charset="0"/>
              </a:rPr>
              <a:t>La información generada en un EC debe ser registrada, manejada y almacenada de forma que permita su comunicación, verificación e  interpretación exacta.</a:t>
            </a:r>
          </a:p>
          <a:p>
            <a:pPr algn="just">
              <a:spcBef>
                <a:spcPct val="20000"/>
              </a:spcBef>
              <a:spcAft>
                <a:spcPct val="20000"/>
              </a:spcAft>
              <a:buClr>
                <a:srgbClr val="FF0000"/>
              </a:buClr>
              <a:buSzPct val="120000"/>
              <a:buFont typeface="Wingdings" panose="05000000000000000000" pitchFamily="2" charset="2"/>
              <a:buChar char="ü"/>
            </a:pPr>
            <a:r>
              <a:rPr lang="es-ES_tradnl" altLang="es-ES" sz="2000">
                <a:solidFill>
                  <a:srgbClr val="FFFFCC"/>
                </a:solidFill>
                <a:latin typeface="Arial" panose="020B0604020202020204" pitchFamily="34" charset="0"/>
              </a:rPr>
              <a:t>Debe protegerse la Confidencialidad de los sujetos que participan en un EC.</a:t>
            </a:r>
          </a:p>
          <a:p>
            <a:pPr algn="just">
              <a:spcBef>
                <a:spcPct val="20000"/>
              </a:spcBef>
              <a:spcAft>
                <a:spcPct val="20000"/>
              </a:spcAft>
              <a:buClr>
                <a:srgbClr val="FF0000"/>
              </a:buClr>
              <a:buSzPct val="120000"/>
              <a:buFont typeface="Wingdings" panose="05000000000000000000" pitchFamily="2" charset="2"/>
              <a:buChar char="ü"/>
            </a:pPr>
            <a:r>
              <a:rPr lang="es-ES_tradnl" altLang="es-ES" sz="2000">
                <a:solidFill>
                  <a:srgbClr val="FFFFCC"/>
                </a:solidFill>
                <a:latin typeface="Arial" panose="020B0604020202020204" pitchFamily="34" charset="0"/>
              </a:rPr>
              <a:t>Los productos deben ser fabricados, manejados y almacenados de acuerdo  con las normas de BPM.</a:t>
            </a:r>
          </a:p>
          <a:p>
            <a:pPr algn="just">
              <a:spcBef>
                <a:spcPct val="20000"/>
              </a:spcBef>
              <a:spcAft>
                <a:spcPct val="20000"/>
              </a:spcAft>
              <a:buClr>
                <a:srgbClr val="FF0000"/>
              </a:buClr>
              <a:buSzPct val="120000"/>
              <a:buFont typeface="Wingdings" panose="05000000000000000000" pitchFamily="2" charset="2"/>
              <a:buChar char="ü"/>
            </a:pPr>
            <a:r>
              <a:rPr lang="es-ES_tradnl" altLang="es-ES" sz="2000">
                <a:solidFill>
                  <a:srgbClr val="FFFFCC"/>
                </a:solidFill>
                <a:latin typeface="Arial" panose="020B0604020202020204" pitchFamily="34" charset="0"/>
              </a:rPr>
              <a:t>Se deben llevar a cabo Sistemas y Procedimientos que aseguren la Calidad de  los EC.</a:t>
            </a:r>
          </a:p>
        </p:txBody>
      </p:sp>
      <p:sp>
        <p:nvSpPr>
          <p:cNvPr id="37891" name="Rectangle 3"/>
          <p:cNvSpPr>
            <a:spLocks noChangeArrowheads="1"/>
          </p:cNvSpPr>
          <p:nvPr/>
        </p:nvSpPr>
        <p:spPr bwMode="auto">
          <a:xfrm>
            <a:off x="1962150" y="1085850"/>
            <a:ext cx="5232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nThick">
                <a:solidFill>
                  <a:srgbClr val="000000"/>
                </a:solidFill>
                <a:miter lim="800000"/>
                <a:headEnd/>
                <a:tailEnd/>
              </a14:hiddenLine>
            </a:ext>
          </a:extLst>
        </p:spPr>
        <p:txBody>
          <a:bodyPr wrap="none" lIns="92075" tIns="46038" rIns="92075" bIns="46038">
            <a:spAutoFit/>
          </a:bodyPr>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r>
              <a:rPr lang="es-ES_tradnl" altLang="es-ES" sz="3600" b="1" u="sng">
                <a:solidFill>
                  <a:srgbClr val="FFFFCC"/>
                </a:solidFill>
                <a:latin typeface="Bookman Old Style" panose="02050604050505020204" pitchFamily="18" charset="0"/>
              </a:rPr>
              <a:t>Principios de las BPC</a:t>
            </a:r>
          </a:p>
        </p:txBody>
      </p:sp>
      <p:sp>
        <p:nvSpPr>
          <p:cNvPr id="37892" name="Text Box 5"/>
          <p:cNvSpPr txBox="1">
            <a:spLocks noChangeArrowheads="1"/>
          </p:cNvSpPr>
          <p:nvPr/>
        </p:nvSpPr>
        <p:spPr bwMode="auto">
          <a:xfrm>
            <a:off x="285750" y="357188"/>
            <a:ext cx="8610600" cy="655637"/>
          </a:xfrm>
          <a:prstGeom prst="rect">
            <a:avLst/>
          </a:prstGeom>
          <a:solidFill>
            <a:schemeClr val="folHlink"/>
          </a:solidFill>
          <a:ln w="76200" cmpd="tri" algn="ctr">
            <a:solidFill>
              <a:schemeClr val="tx1"/>
            </a:solidFill>
            <a:miter lim="800000"/>
            <a:headEnd/>
            <a:tailEnd/>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s-ES_tradnl" altLang="es-ES" sz="3200" b="1" i="1">
                <a:latin typeface="Bookman Old Style" panose="02050604050505020204" pitchFamily="18" charset="0"/>
              </a:rPr>
              <a:t>BPC según ICH</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
          <p:cNvSpPr>
            <a:spLocks noChangeArrowheads="1"/>
          </p:cNvSpPr>
          <p:nvPr/>
        </p:nvSpPr>
        <p:spPr bwMode="auto">
          <a:xfrm>
            <a:off x="395288" y="1152525"/>
            <a:ext cx="8713787" cy="424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r>
              <a:rPr lang="es-ES" altLang="es-ES" sz="3000" b="1">
                <a:solidFill>
                  <a:srgbClr val="FFFFFF"/>
                </a:solidFill>
                <a:latin typeface="Arial" panose="020B0604020202020204" pitchFamily="34" charset="0"/>
                <a:cs typeface="Times New Roman" panose="02020603050405020304" pitchFamily="18" charset="0"/>
              </a:rPr>
              <a:t>CONCLUSIONES:</a:t>
            </a:r>
          </a:p>
          <a:p>
            <a:pPr algn="just" eaLnBrk="1" hangingPunct="1"/>
            <a:endParaRPr lang="es-ES_tradnl" altLang="es-ES" sz="3000" b="1">
              <a:solidFill>
                <a:srgbClr val="FFFFFF"/>
              </a:solidFill>
              <a:latin typeface="Arial" panose="020B0604020202020204" pitchFamily="34" charset="0"/>
              <a:cs typeface="Times New Roman" panose="02020603050405020304" pitchFamily="18" charset="0"/>
            </a:endParaRPr>
          </a:p>
          <a:p>
            <a:pPr eaLnBrk="1" hangingPunct="1"/>
            <a:r>
              <a:rPr lang="es-ES" altLang="es-ES" sz="3000">
                <a:solidFill>
                  <a:srgbClr val="FFFFFF"/>
                </a:solidFill>
                <a:latin typeface="Berlin Sans FB" panose="020E0602020502020306" pitchFamily="34" charset="0"/>
                <a:cs typeface="Times New Roman" panose="02020603050405020304" pitchFamily="18" charset="0"/>
              </a:rPr>
              <a:t>Hacer un breve resumen de la clase enfatizando en las Buenas Prácticas en Salud.</a:t>
            </a:r>
          </a:p>
          <a:p>
            <a:pPr algn="just"/>
            <a:r>
              <a:rPr lang="es-ES" altLang="es-ES" sz="3000">
                <a:solidFill>
                  <a:srgbClr val="FFFFFF"/>
                </a:solidFill>
                <a:latin typeface="Berlin Sans FB" panose="020E0602020502020306" pitchFamily="34" charset="0"/>
                <a:cs typeface="Times New Roman" panose="02020603050405020304" pitchFamily="18" charset="0"/>
              </a:rPr>
              <a:t>.Comprobación del cumplimiento de los objetivos de la clase a través de las siguientes preguntas:</a:t>
            </a:r>
          </a:p>
          <a:p>
            <a:pPr algn="just">
              <a:buFont typeface="Arial" panose="020B0604020202020204" pitchFamily="34" charset="0"/>
              <a:buChar char="•"/>
            </a:pPr>
            <a:r>
              <a:rPr lang="es-ES" altLang="es-ES" sz="3000">
                <a:solidFill>
                  <a:srgbClr val="FFFFFF"/>
                </a:solidFill>
                <a:latin typeface="Berlin Sans FB" panose="020E0602020502020306" pitchFamily="34" charset="0"/>
              </a:rPr>
              <a:t>¿Qué son las Buenas Prácticas en Salud?</a:t>
            </a:r>
          </a:p>
          <a:p>
            <a:pPr algn="just">
              <a:buFont typeface="Arial" panose="020B0604020202020204" pitchFamily="34" charset="0"/>
              <a:buChar char="•"/>
            </a:pPr>
            <a:r>
              <a:rPr lang="es-ES" altLang="es-ES" sz="3000">
                <a:solidFill>
                  <a:srgbClr val="FFFFFF"/>
                </a:solidFill>
                <a:latin typeface="Berlin Sans FB" panose="020E0602020502020306" pitchFamily="34" charset="0"/>
              </a:rPr>
              <a:t>¿Qué factores determinan la necesidad de la aplicación  de las BP en salud en el sector de la salud?</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3 Rectángulo"/>
          <p:cNvSpPr>
            <a:spLocks noChangeArrowheads="1"/>
          </p:cNvSpPr>
          <p:nvPr/>
        </p:nvSpPr>
        <p:spPr bwMode="auto">
          <a:xfrm>
            <a:off x="304800" y="142875"/>
            <a:ext cx="7799388"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 altLang="es-ES" sz="4400">
                <a:solidFill>
                  <a:srgbClr val="FF0000"/>
                </a:solidFill>
                <a:latin typeface="Calibri" panose="020F0502020204030204" pitchFamily="34" charset="0"/>
              </a:rPr>
              <a:t> ESTUDIO INDEPENDIENTE FINAL </a:t>
            </a:r>
          </a:p>
        </p:txBody>
      </p:sp>
      <p:sp>
        <p:nvSpPr>
          <p:cNvPr id="39939" name="2 CuadroTexto"/>
          <p:cNvSpPr txBox="1">
            <a:spLocks noChangeArrowheads="1"/>
          </p:cNvSpPr>
          <p:nvPr/>
        </p:nvSpPr>
        <p:spPr bwMode="auto">
          <a:xfrm>
            <a:off x="468313" y="1557338"/>
            <a:ext cx="8351837"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_tradnl" altLang="es-ES" sz="2800" b="1">
                <a:solidFill>
                  <a:srgbClr val="FFFFFF"/>
                </a:solidFill>
                <a:latin typeface="Arial" panose="020B0604020202020204" pitchFamily="34" charset="0"/>
                <a:cs typeface="Arial" panose="020B0604020202020204" pitchFamily="34" charset="0"/>
              </a:rPr>
              <a:t>Prepararse  para el seminario correspondiente a la clase 29 y 30 siguiendo lo indicado en el  documento ORIENTACIONES </a:t>
            </a:r>
            <a:r>
              <a:rPr lang="es-ES" altLang="es-ES" sz="2800" b="1">
                <a:solidFill>
                  <a:srgbClr val="FFFFFF"/>
                </a:solidFill>
                <a:latin typeface="Arial" panose="020B0604020202020204" pitchFamily="34" charset="0"/>
                <a:cs typeface="Arial" panose="020B0604020202020204" pitchFamily="34" charset="0"/>
              </a:rPr>
              <a:t>PARA EL SEMINARIO DEL TEMA V.</a:t>
            </a:r>
          </a:p>
          <a:p>
            <a:pPr eaLnBrk="1" hangingPunct="1"/>
            <a:endParaRPr lang="es-ES_tradnl" altLang="es-ES" sz="2800" b="1">
              <a:solidFill>
                <a:srgbClr val="FFFFFF"/>
              </a:solidFill>
              <a:latin typeface="Arial" panose="020B0604020202020204" pitchFamily="34" charset="0"/>
              <a:cs typeface="Arial" panose="020B0604020202020204" pitchFamily="34" charset="0"/>
            </a:endParaRPr>
          </a:p>
          <a:p>
            <a:pPr eaLnBrk="1" hangingPunct="1"/>
            <a:r>
              <a:rPr lang="es-ES" altLang="es-ES" sz="2800" b="1">
                <a:solidFill>
                  <a:srgbClr val="FFFFFF"/>
                </a:solidFill>
                <a:latin typeface="Arial" panose="020B0604020202020204" pitchFamily="34" charset="0"/>
                <a:cs typeface="Arial" panose="020B0604020202020204" pitchFamily="34" charset="0"/>
              </a:rPr>
              <a:t>“Implementación y evaluación de las Buenas Prácticas reguladoras cubanas”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Rectángulo"/>
          <p:cNvSpPr>
            <a:spLocks noChangeArrowheads="1"/>
          </p:cNvSpPr>
          <p:nvPr/>
        </p:nvSpPr>
        <p:spPr bwMode="auto">
          <a:xfrm>
            <a:off x="0" y="333375"/>
            <a:ext cx="91440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s-ES" sz="3200" b="1" dirty="0">
                <a:solidFill>
                  <a:srgbClr val="FFFFFF"/>
                </a:solidFill>
                <a:latin typeface="Arial Rounded MT Bold" pitchFamily="34" charset="0"/>
              </a:rPr>
              <a:t>INTRODUCCIÓN: ARREGLAR DESPUES </a:t>
            </a:r>
          </a:p>
          <a:p>
            <a:pPr>
              <a:defRPr/>
            </a:pPr>
            <a:endParaRPr lang="es-ES" sz="3200" dirty="0">
              <a:solidFill>
                <a:srgbClr val="FFFFFF"/>
              </a:solidFill>
              <a:latin typeface="Arial Rounded MT Bold" pitchFamily="34" charset="0"/>
            </a:endParaRPr>
          </a:p>
          <a:p>
            <a:pPr marL="571500" indent="-571500">
              <a:buFont typeface="Wingdings" pitchFamily="2" charset="2"/>
              <a:buChar char="q"/>
              <a:defRPr/>
            </a:pPr>
            <a:r>
              <a:rPr lang="es-ES" sz="3200" dirty="0">
                <a:solidFill>
                  <a:srgbClr val="FFFFFF"/>
                </a:solidFill>
                <a:latin typeface="Arial Rounded MT Bold" pitchFamily="34" charset="0"/>
              </a:rPr>
              <a:t>Breve recuento de la clase anterior.</a:t>
            </a:r>
          </a:p>
          <a:p>
            <a:pPr marL="571500" indent="-571500">
              <a:buFont typeface="Wingdings" pitchFamily="2" charset="2"/>
              <a:buChar char="q"/>
              <a:defRPr/>
            </a:pPr>
            <a:r>
              <a:rPr lang="es-ES" sz="3200" dirty="0">
                <a:solidFill>
                  <a:srgbClr val="FFFFFF"/>
                </a:solidFill>
                <a:latin typeface="Arial Rounded MT Bold" pitchFamily="34" charset="0"/>
              </a:rPr>
              <a:t>Preguntas de control:</a:t>
            </a:r>
          </a:p>
          <a:p>
            <a:pPr marL="571500" indent="-571500">
              <a:buFont typeface="Arial" pitchFamily="34" charset="0"/>
              <a:buChar char="•"/>
              <a:defRPr/>
            </a:pPr>
            <a:r>
              <a:rPr lang="es-ES_tradnl" sz="3200" dirty="0">
                <a:solidFill>
                  <a:srgbClr val="FFFFFF"/>
                </a:solidFill>
                <a:latin typeface="Arial Rounded MT Bold" pitchFamily="34" charset="0"/>
              </a:rPr>
              <a:t>¿Cuál es </a:t>
            </a:r>
            <a:r>
              <a:rPr lang="es-ES_tradnl" sz="3200" dirty="0">
                <a:solidFill>
                  <a:srgbClr val="FFFFFF"/>
                </a:solidFill>
                <a:latin typeface="Arial Rounded MT Bold" pitchFamily="34" charset="0"/>
              </a:rPr>
              <a:t>el objetivo de</a:t>
            </a:r>
            <a:r>
              <a:rPr lang="es-ES" sz="3200" dirty="0">
                <a:solidFill>
                  <a:srgbClr val="FFFFFF"/>
                </a:solidFill>
                <a:latin typeface="Arial Rounded MT Bold" pitchFamily="34" charset="0"/>
              </a:rPr>
              <a:t>l </a:t>
            </a:r>
            <a:r>
              <a:rPr lang="es-ES" sz="3200" dirty="0">
                <a:solidFill>
                  <a:srgbClr val="FFFFFF"/>
                </a:solidFill>
                <a:latin typeface="Arial Rounded MT Bold" pitchFamily="34" charset="0"/>
              </a:rPr>
              <a:t>Buró Regulatorio para la Protección de la Salud de la República de Cuba ?</a:t>
            </a:r>
            <a:endParaRPr lang="es-ES_tradnl" sz="3200" dirty="0">
              <a:solidFill>
                <a:srgbClr val="FFFFFF"/>
              </a:solidFill>
              <a:latin typeface="Arial Rounded MT Bold" pitchFamily="34" charset="0"/>
            </a:endParaRPr>
          </a:p>
          <a:p>
            <a:pPr marL="571500" indent="-571500">
              <a:buFont typeface="Arial" pitchFamily="34" charset="0"/>
              <a:buChar char="•"/>
              <a:defRPr/>
            </a:pPr>
            <a:r>
              <a:rPr lang="es-ES_tradnl" sz="3200" dirty="0">
                <a:solidFill>
                  <a:srgbClr val="FFFFFF"/>
                </a:solidFill>
                <a:latin typeface="Arial Rounded MT Bold" pitchFamily="34" charset="0"/>
              </a:rPr>
              <a:t>Mencione algunas funciones del BRPS de la República de Cuba.</a:t>
            </a:r>
            <a:endParaRPr lang="es-ES_tradnl" sz="3200" dirty="0">
              <a:solidFill>
                <a:srgbClr val="FFFFFF"/>
              </a:solidFill>
              <a:latin typeface="Arial Rounded MT Bold"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Rectángulo"/>
          <p:cNvSpPr>
            <a:spLocks noChangeArrowheads="1"/>
          </p:cNvSpPr>
          <p:nvPr/>
        </p:nvSpPr>
        <p:spPr bwMode="auto">
          <a:xfrm>
            <a:off x="357188" y="115888"/>
            <a:ext cx="7929562" cy="711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228600" algn="l"/>
              </a:tabLst>
              <a:defRPr sz="2400">
                <a:solidFill>
                  <a:schemeClr val="tx1"/>
                </a:solidFill>
                <a:latin typeface="Times New Roman" panose="02020603050405020304" pitchFamily="18" charset="0"/>
              </a:defRPr>
            </a:lvl1pPr>
            <a:lvl2pPr marL="742950" indent="-285750">
              <a:tabLst>
                <a:tab pos="228600" algn="l"/>
              </a:tabLst>
              <a:defRPr sz="2400">
                <a:solidFill>
                  <a:schemeClr val="tx1"/>
                </a:solidFill>
                <a:latin typeface="Times New Roman" panose="02020603050405020304" pitchFamily="18" charset="0"/>
              </a:defRPr>
            </a:lvl2pPr>
            <a:lvl3pPr marL="1143000" indent="-228600">
              <a:tabLst>
                <a:tab pos="228600" algn="l"/>
              </a:tabLst>
              <a:defRPr sz="2400">
                <a:solidFill>
                  <a:schemeClr val="tx1"/>
                </a:solidFill>
                <a:latin typeface="Times New Roman" panose="02020603050405020304" pitchFamily="18" charset="0"/>
              </a:defRPr>
            </a:lvl3pPr>
            <a:lvl4pPr marL="1600200" indent="-228600">
              <a:tabLst>
                <a:tab pos="228600" algn="l"/>
              </a:tabLst>
              <a:defRPr sz="2400">
                <a:solidFill>
                  <a:schemeClr val="tx1"/>
                </a:solidFill>
                <a:latin typeface="Times New Roman" panose="02020603050405020304" pitchFamily="18" charset="0"/>
              </a:defRPr>
            </a:lvl4pPr>
            <a:lvl5pPr marL="2057400" indent="-228600">
              <a:tabLst>
                <a:tab pos="228600" algn="l"/>
              </a:tabLst>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228600" algn="l"/>
              </a:tabLs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228600" algn="l"/>
              </a:tabLs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228600" algn="l"/>
              </a:tabLs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228600" algn="l"/>
              </a:tabLst>
              <a:defRPr sz="2400">
                <a:solidFill>
                  <a:schemeClr val="tx1"/>
                </a:solidFill>
                <a:latin typeface="Times New Roman" panose="02020603050405020304" pitchFamily="18" charset="0"/>
              </a:defRPr>
            </a:lvl9pPr>
          </a:lstStyle>
          <a:p>
            <a:pPr algn="just"/>
            <a:r>
              <a:rPr lang="es-ES" altLang="es-ES" b="1">
                <a:solidFill>
                  <a:schemeClr val="bg1"/>
                </a:solidFill>
                <a:latin typeface="Arial" panose="020B0604020202020204" pitchFamily="34" charset="0"/>
                <a:cs typeface="Arial" panose="020B0604020202020204" pitchFamily="34" charset="0"/>
              </a:rPr>
              <a:t>Se definen las Buenas Prácticas en Salud (BP) como </a:t>
            </a:r>
            <a:r>
              <a:rPr lang="es-ES" altLang="es-ES" b="1">
                <a:solidFill>
                  <a:srgbClr val="FFFF00"/>
                </a:solidFill>
                <a:latin typeface="Arial" panose="020B0604020202020204" pitchFamily="34" charset="0"/>
                <a:cs typeface="Arial" panose="020B0604020202020204" pitchFamily="34" charset="0"/>
              </a:rPr>
              <a:t>“</a:t>
            </a:r>
            <a:r>
              <a:rPr lang="es-ES" altLang="es-ES" b="1" i="1">
                <a:solidFill>
                  <a:srgbClr val="FFFF00"/>
                </a:solidFill>
                <a:latin typeface="Arial" panose="020B0604020202020204" pitchFamily="34" charset="0"/>
                <a:cs typeface="Arial" panose="020B0604020202020204" pitchFamily="34" charset="0"/>
              </a:rPr>
              <a:t>El </a:t>
            </a:r>
            <a:r>
              <a:rPr lang="es-ES_tradnl" altLang="es-ES" b="1" i="1">
                <a:solidFill>
                  <a:srgbClr val="FFFF00"/>
                </a:solidFill>
                <a:latin typeface="Arial" panose="020B0604020202020204" pitchFamily="34" charset="0"/>
                <a:cs typeface="Arial" panose="020B0604020202020204" pitchFamily="34" charset="0"/>
              </a:rPr>
              <a:t>conjunto de normas técnicas emitidas por las entidades facultadas con el fin de preservar, mediante la evidencia de su uso sistemático la calidad, eficacia y seguridad del producto o servicio”</a:t>
            </a:r>
            <a:r>
              <a:rPr lang="es-ES_tradnl" altLang="es-ES" b="1" i="1">
                <a:solidFill>
                  <a:schemeClr val="bg1"/>
                </a:solidFill>
                <a:latin typeface="Arial" panose="020B0604020202020204" pitchFamily="34" charset="0"/>
                <a:cs typeface="Arial" panose="020B0604020202020204" pitchFamily="34" charset="0"/>
              </a:rPr>
              <a:t>.</a:t>
            </a:r>
          </a:p>
          <a:p>
            <a:pPr algn="just"/>
            <a:r>
              <a:rPr lang="es-ES_tradnl" altLang="es-ES" b="1">
                <a:solidFill>
                  <a:schemeClr val="bg1"/>
                </a:solidFill>
                <a:latin typeface="Arial" panose="020B0604020202020204" pitchFamily="34" charset="0"/>
                <a:cs typeface="Arial" panose="020B0604020202020204" pitchFamily="34" charset="0"/>
              </a:rPr>
              <a:t> A</a:t>
            </a:r>
            <a:r>
              <a:rPr lang="es-ES_tradnl" altLang="es-ES" b="1">
                <a:solidFill>
                  <a:schemeClr val="bg1"/>
                </a:solidFill>
                <a:latin typeface="Arial" panose="020B0604020202020204" pitchFamily="34" charset="0"/>
                <a:ea typeface="Times New Roman" panose="02020603050405020304" pitchFamily="18" charset="0"/>
                <a:cs typeface="Arial" panose="020B0604020202020204" pitchFamily="34" charset="0"/>
              </a:rPr>
              <a:t> continuación se enumeran los factores que determinan la necesidad de su aplicación en el sector de la salud:</a:t>
            </a:r>
            <a:endParaRPr lang="es-ES" altLang="es-ES" b="1">
              <a:solidFill>
                <a:schemeClr val="bg1"/>
              </a:solidFill>
              <a:latin typeface="Arial" panose="020B0604020202020204" pitchFamily="34" charset="0"/>
              <a:cs typeface="Arial" panose="020B0604020202020204" pitchFamily="34" charset="0"/>
            </a:endParaRPr>
          </a:p>
          <a:p>
            <a:pPr algn="just">
              <a:buFontTx/>
              <a:buChar char="•"/>
            </a:pPr>
            <a:r>
              <a:rPr lang="es-ES_tradnl" altLang="es-ES" b="1">
                <a:solidFill>
                  <a:srgbClr val="FFFF00"/>
                </a:solidFill>
                <a:latin typeface="Arial" panose="020B0604020202020204" pitchFamily="34" charset="0"/>
                <a:cs typeface="Times New Roman" panose="02020603050405020304" pitchFamily="18" charset="0"/>
              </a:rPr>
              <a:t>Idoneidad en el uso  de la Tecnología Médica.</a:t>
            </a:r>
            <a:endParaRPr lang="es-ES" altLang="es-ES" b="1">
              <a:solidFill>
                <a:srgbClr val="FFFF00"/>
              </a:solidFill>
              <a:latin typeface="Arial" panose="020B0604020202020204" pitchFamily="34" charset="0"/>
              <a:cs typeface="Arial" panose="020B0604020202020204" pitchFamily="34" charset="0"/>
            </a:endParaRPr>
          </a:p>
          <a:p>
            <a:pPr algn="just">
              <a:buFontTx/>
              <a:buChar char="•"/>
            </a:pPr>
            <a:r>
              <a:rPr lang="es-ES_tradnl" altLang="es-ES" b="1">
                <a:solidFill>
                  <a:srgbClr val="FFFF00"/>
                </a:solidFill>
                <a:latin typeface="Arial" panose="020B0604020202020204" pitchFamily="34" charset="0"/>
                <a:cs typeface="Times New Roman" panose="02020603050405020304" pitchFamily="18" charset="0"/>
              </a:rPr>
              <a:t>Formulación de estándares para evaluar la calidad.</a:t>
            </a:r>
            <a:endParaRPr lang="es-ES" altLang="es-ES" b="1">
              <a:solidFill>
                <a:srgbClr val="FFFF00"/>
              </a:solidFill>
              <a:latin typeface="Arial" panose="020B0604020202020204" pitchFamily="34" charset="0"/>
              <a:cs typeface="Arial" panose="020B0604020202020204" pitchFamily="34" charset="0"/>
            </a:endParaRPr>
          </a:p>
          <a:p>
            <a:pPr algn="just">
              <a:buFontTx/>
              <a:buChar char="•"/>
            </a:pPr>
            <a:r>
              <a:rPr lang="es-ES_tradnl" altLang="es-ES" b="1">
                <a:solidFill>
                  <a:srgbClr val="FFFF00"/>
                </a:solidFill>
                <a:latin typeface="Arial" panose="020B0604020202020204" pitchFamily="34" charset="0"/>
                <a:cs typeface="Times New Roman" panose="02020603050405020304" pitchFamily="18" charset="0"/>
              </a:rPr>
              <a:t>Utilización  de criterios probados en la práctica.</a:t>
            </a:r>
            <a:endParaRPr lang="es-ES" altLang="es-ES" b="1">
              <a:solidFill>
                <a:srgbClr val="FFFF00"/>
              </a:solidFill>
              <a:latin typeface="Arial" panose="020B0604020202020204" pitchFamily="34" charset="0"/>
              <a:cs typeface="Arial" panose="020B0604020202020204" pitchFamily="34" charset="0"/>
            </a:endParaRPr>
          </a:p>
          <a:p>
            <a:pPr algn="just">
              <a:buFontTx/>
              <a:buChar char="•"/>
            </a:pPr>
            <a:r>
              <a:rPr lang="es-ES_tradnl" altLang="es-ES" b="1">
                <a:solidFill>
                  <a:srgbClr val="FFFF00"/>
                </a:solidFill>
                <a:latin typeface="Arial" panose="020B0604020202020204" pitchFamily="34" charset="0"/>
                <a:cs typeface="Times New Roman" panose="02020603050405020304" pitchFamily="18" charset="0"/>
              </a:rPr>
              <a:t>Control de la incertidumbre en torno a los resultados. </a:t>
            </a:r>
            <a:endParaRPr lang="es-ES" altLang="es-ES" b="1">
              <a:solidFill>
                <a:srgbClr val="FFFF00"/>
              </a:solidFill>
              <a:latin typeface="Arial" panose="020B0604020202020204" pitchFamily="34" charset="0"/>
              <a:cs typeface="Arial" panose="020B0604020202020204" pitchFamily="34" charset="0"/>
            </a:endParaRPr>
          </a:p>
          <a:p>
            <a:pPr algn="just">
              <a:buFontTx/>
              <a:buChar char="•"/>
            </a:pPr>
            <a:r>
              <a:rPr lang="es-ES_tradnl" altLang="es-ES" b="1">
                <a:solidFill>
                  <a:srgbClr val="FFFF00"/>
                </a:solidFill>
                <a:latin typeface="Arial" panose="020B0604020202020204" pitchFamily="34" charset="0"/>
                <a:cs typeface="Times New Roman" panose="02020603050405020304" pitchFamily="18" charset="0"/>
              </a:rPr>
              <a:t>Certidumbre respecto a la  introducción de nuevos conocimientos para profesionales y técnicos. </a:t>
            </a:r>
            <a:endParaRPr lang="es-ES" altLang="es-ES" b="1">
              <a:solidFill>
                <a:srgbClr val="FFFF00"/>
              </a:solidFill>
              <a:latin typeface="Arial" panose="020B0604020202020204" pitchFamily="34" charset="0"/>
              <a:cs typeface="Arial" panose="020B0604020202020204" pitchFamily="34" charset="0"/>
            </a:endParaRPr>
          </a:p>
          <a:p>
            <a:pPr algn="just">
              <a:buFontTx/>
              <a:buChar char="•"/>
            </a:pPr>
            <a:r>
              <a:rPr lang="es-ES_tradnl" altLang="es-ES" b="1">
                <a:solidFill>
                  <a:srgbClr val="FFFF00"/>
                </a:solidFill>
                <a:latin typeface="Arial" panose="020B0604020202020204" pitchFamily="34" charset="0"/>
                <a:cs typeface="Times New Roman" panose="02020603050405020304" pitchFamily="18" charset="0"/>
              </a:rPr>
              <a:t>Eliminación de falsas presunciones y de conocimientos incorrectos.</a:t>
            </a:r>
            <a:endParaRPr lang="es-ES_tradnl" altLang="es-ES" b="1">
              <a:solidFill>
                <a:srgbClr val="FFFF00"/>
              </a:solidFill>
              <a:latin typeface="Arial" panose="020B0604020202020204" pitchFamily="34" charset="0"/>
              <a:cs typeface="Arial" panose="020B0604020202020204" pitchFamily="34" charset="0"/>
            </a:endParaRPr>
          </a:p>
          <a:p>
            <a:endParaRPr lang="es-ES" altLang="es-ES" b="1">
              <a:solidFill>
                <a:schemeClr val="bg1"/>
              </a:solidFill>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Rectángulo"/>
          <p:cNvSpPr>
            <a:spLocks noChangeArrowheads="1"/>
          </p:cNvSpPr>
          <p:nvPr/>
        </p:nvSpPr>
        <p:spPr bwMode="auto">
          <a:xfrm>
            <a:off x="179388" y="188913"/>
            <a:ext cx="8785225"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s-ES" altLang="es-ES" sz="3200" b="1">
                <a:solidFill>
                  <a:schemeClr val="bg1"/>
                </a:solidFill>
                <a:latin typeface="Arial" panose="020B0604020202020204" pitchFamily="34" charset="0"/>
              </a:rPr>
              <a:t>Las</a:t>
            </a:r>
            <a:r>
              <a:rPr lang="es-ES" altLang="es-ES" sz="3200">
                <a:solidFill>
                  <a:srgbClr val="FFCD00"/>
                </a:solidFill>
                <a:latin typeface="Arial" panose="020B0604020202020204" pitchFamily="34" charset="0"/>
              </a:rPr>
              <a:t> </a:t>
            </a:r>
            <a:r>
              <a:rPr lang="es-ES" altLang="es-ES" sz="3200" b="1" u="sng">
                <a:solidFill>
                  <a:srgbClr val="FFCD00"/>
                </a:solidFill>
                <a:latin typeface="Arial" panose="020B0604020202020204" pitchFamily="34" charset="0"/>
              </a:rPr>
              <a:t>Buenas Prácticas </a:t>
            </a:r>
            <a:r>
              <a:rPr lang="es-ES" altLang="es-ES" sz="3200" b="1" u="sng">
                <a:solidFill>
                  <a:srgbClr val="FFFF00"/>
                </a:solidFill>
                <a:latin typeface="Arial" panose="020B0604020202020204" pitchFamily="34" charset="0"/>
              </a:rPr>
              <a:t>Médicas</a:t>
            </a:r>
            <a:r>
              <a:rPr lang="es-ES" altLang="es-ES" sz="3200" u="sng">
                <a:solidFill>
                  <a:srgbClr val="FFCD00"/>
                </a:solidFill>
                <a:latin typeface="Arial" panose="020B0604020202020204" pitchFamily="34" charset="0"/>
              </a:rPr>
              <a:t>(BPM</a:t>
            </a:r>
            <a:r>
              <a:rPr lang="es-ES" altLang="es-ES" sz="3200">
                <a:solidFill>
                  <a:srgbClr val="FFCD00"/>
                </a:solidFill>
                <a:latin typeface="Arial" panose="020B0604020202020204" pitchFamily="34" charset="0"/>
              </a:rPr>
              <a:t>) </a:t>
            </a:r>
            <a:r>
              <a:rPr lang="es-ES" altLang="es-ES" sz="3200" b="1">
                <a:solidFill>
                  <a:schemeClr val="bg1"/>
                </a:solidFill>
                <a:latin typeface="Arial" panose="020B0604020202020204" pitchFamily="34" charset="0"/>
              </a:rPr>
              <a:t>son guías internacionales, nacionales o de la especialidad que orientan al</a:t>
            </a:r>
            <a:r>
              <a:rPr lang="es-ES" altLang="es-ES" sz="3200" b="1">
                <a:solidFill>
                  <a:srgbClr val="FFCD00"/>
                </a:solidFill>
                <a:latin typeface="Arial" panose="020B0604020202020204" pitchFamily="34" charset="0"/>
              </a:rPr>
              <a:t> </a:t>
            </a:r>
            <a:r>
              <a:rPr lang="es-ES" altLang="es-ES" sz="3200" b="1" u="sng">
                <a:solidFill>
                  <a:srgbClr val="FFFF00"/>
                </a:solidFill>
                <a:latin typeface="Arial" panose="020B0604020202020204" pitchFamily="34" charset="0"/>
              </a:rPr>
              <a:t>trabajador de la salud</a:t>
            </a:r>
            <a:r>
              <a:rPr lang="es-ES" altLang="es-ES" sz="3200" b="1">
                <a:solidFill>
                  <a:srgbClr val="FFFF00"/>
                </a:solidFill>
                <a:latin typeface="Arial" panose="020B0604020202020204" pitchFamily="34" charset="0"/>
              </a:rPr>
              <a:t> </a:t>
            </a:r>
            <a:r>
              <a:rPr lang="es-ES" altLang="es-ES" sz="3200" b="1">
                <a:solidFill>
                  <a:schemeClr val="bg1"/>
                </a:solidFill>
                <a:latin typeface="Arial" panose="020B0604020202020204" pitchFamily="34" charset="0"/>
              </a:rPr>
              <a:t>en la labor </a:t>
            </a:r>
            <a:r>
              <a:rPr lang="es-ES" altLang="es-ES" sz="3200" b="1" u="sng">
                <a:solidFill>
                  <a:srgbClr val="FFFF00"/>
                </a:solidFill>
                <a:latin typeface="Arial" panose="020B0604020202020204" pitchFamily="34" charset="0"/>
              </a:rPr>
              <a:t>asistencial</a:t>
            </a:r>
            <a:r>
              <a:rPr lang="es-ES" altLang="es-ES" sz="3200" b="1">
                <a:solidFill>
                  <a:schemeClr val="bg1"/>
                </a:solidFill>
                <a:latin typeface="Arial" panose="020B0604020202020204" pitchFamily="34" charset="0"/>
              </a:rPr>
              <a:t>. Según la OMS la BPM es aquella que se realiza con competencia, eficacia y eficiencia. Tiene que cumplir con criterios médico-asistenciales (utilización adecuada de medios disponibles) y médico-sociales (respeto de los derechos sociolaborales y sociojurídicos del paciente)</a:t>
            </a:r>
            <a:endParaRPr lang="es-ES" altLang="es-ES" sz="3200" u="sng">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2 Rectángulo"/>
          <p:cNvSpPr>
            <a:spLocks noChangeArrowheads="1"/>
          </p:cNvSpPr>
          <p:nvPr/>
        </p:nvSpPr>
        <p:spPr bwMode="auto">
          <a:xfrm>
            <a:off x="395288" y="188913"/>
            <a:ext cx="8353425" cy="526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s-ES" altLang="es-ES" b="1">
                <a:solidFill>
                  <a:srgbClr val="FFFFFF"/>
                </a:solidFill>
                <a:latin typeface="Arial" panose="020B0604020202020204" pitchFamily="34" charset="0"/>
              </a:rPr>
              <a:t>Las</a:t>
            </a:r>
            <a:r>
              <a:rPr lang="es-ES" altLang="es-ES">
                <a:solidFill>
                  <a:srgbClr val="FFFFFF"/>
                </a:solidFill>
                <a:latin typeface="Arial" panose="020B0604020202020204" pitchFamily="34" charset="0"/>
              </a:rPr>
              <a:t> </a:t>
            </a:r>
            <a:r>
              <a:rPr lang="es-ES" altLang="es-ES" b="1" u="sng">
                <a:solidFill>
                  <a:srgbClr val="FFC000"/>
                </a:solidFill>
                <a:latin typeface="Arial" panose="020B0604020202020204" pitchFamily="34" charset="0"/>
              </a:rPr>
              <a:t>Buenas Prácticas </a:t>
            </a:r>
            <a:r>
              <a:rPr lang="es-ES" altLang="es-ES" b="1" u="sng">
                <a:solidFill>
                  <a:srgbClr val="FFFF00"/>
                </a:solidFill>
                <a:latin typeface="Arial" panose="020B0604020202020204" pitchFamily="34" charset="0"/>
              </a:rPr>
              <a:t>Clínicas(BPC</a:t>
            </a:r>
            <a:r>
              <a:rPr lang="es-ES" altLang="es-ES" b="1" u="sng">
                <a:solidFill>
                  <a:srgbClr val="FFC000"/>
                </a:solidFill>
                <a:latin typeface="Arial" panose="020B0604020202020204" pitchFamily="34" charset="0"/>
              </a:rPr>
              <a:t>)</a:t>
            </a:r>
            <a:r>
              <a:rPr lang="es-ES" altLang="es-ES">
                <a:solidFill>
                  <a:srgbClr val="FFFFFF"/>
                </a:solidFill>
                <a:latin typeface="Arial" panose="020B0604020202020204" pitchFamily="34" charset="0"/>
              </a:rPr>
              <a:t> </a:t>
            </a:r>
            <a:r>
              <a:rPr lang="es-ES" altLang="es-ES" b="1">
                <a:solidFill>
                  <a:srgbClr val="FFFFFF"/>
                </a:solidFill>
                <a:latin typeface="Arial" panose="020B0604020202020204" pitchFamily="34" charset="0"/>
              </a:rPr>
              <a:t>son estándares nacionales e internacionales con que se realizan los ensayos clínicos, dan </a:t>
            </a:r>
            <a:r>
              <a:rPr lang="es-ES" altLang="es-ES" b="1">
                <a:solidFill>
                  <a:srgbClr val="FFFF00"/>
                </a:solidFill>
                <a:latin typeface="Arial" panose="020B0604020202020204" pitchFamily="34" charset="0"/>
              </a:rPr>
              <a:t>credibilidad </a:t>
            </a:r>
            <a:r>
              <a:rPr lang="es-ES" altLang="es-ES">
                <a:solidFill>
                  <a:srgbClr val="FFFFFF"/>
                </a:solidFill>
                <a:latin typeface="Arial" panose="020B0604020202020204" pitchFamily="34" charset="0"/>
              </a:rPr>
              <a:t>y </a:t>
            </a:r>
            <a:r>
              <a:rPr lang="es-ES" altLang="es-ES" b="1">
                <a:solidFill>
                  <a:srgbClr val="FFFF00"/>
                </a:solidFill>
                <a:latin typeface="Arial" panose="020B0604020202020204" pitchFamily="34" charset="0"/>
              </a:rPr>
              <a:t>confiabilidad </a:t>
            </a:r>
            <a:r>
              <a:rPr lang="es-ES" altLang="es-ES" b="1">
                <a:solidFill>
                  <a:srgbClr val="FFFFFF"/>
                </a:solidFill>
                <a:latin typeface="Arial" panose="020B0604020202020204" pitchFamily="34" charset="0"/>
              </a:rPr>
              <a:t>a los </a:t>
            </a:r>
            <a:r>
              <a:rPr lang="es-ES" altLang="es-ES" b="1">
                <a:solidFill>
                  <a:srgbClr val="FFFF00"/>
                </a:solidFill>
                <a:latin typeface="Arial" panose="020B0604020202020204" pitchFamily="34" charset="0"/>
              </a:rPr>
              <a:t>datos </a:t>
            </a:r>
            <a:r>
              <a:rPr lang="es-ES" altLang="es-ES" b="1">
                <a:solidFill>
                  <a:srgbClr val="FFFFFF"/>
                </a:solidFill>
                <a:latin typeface="Arial" panose="020B0604020202020204" pitchFamily="34" charset="0"/>
              </a:rPr>
              <a:t>de la etapa de desarrollo clínico de un producto en investigación y  </a:t>
            </a:r>
            <a:r>
              <a:rPr lang="es-ES" altLang="es-ES" b="1">
                <a:solidFill>
                  <a:srgbClr val="FFFF00"/>
                </a:solidFill>
                <a:latin typeface="Arial" panose="020B0604020202020204" pitchFamily="34" charset="0"/>
              </a:rPr>
              <a:t>protección </a:t>
            </a:r>
            <a:r>
              <a:rPr lang="es-ES" altLang="es-ES" b="1">
                <a:solidFill>
                  <a:srgbClr val="FFFFFF"/>
                </a:solidFill>
                <a:latin typeface="Arial" panose="020B0604020202020204" pitchFamily="34" charset="0"/>
              </a:rPr>
              <a:t>a  los </a:t>
            </a:r>
            <a:r>
              <a:rPr lang="es-ES" altLang="es-ES" b="1">
                <a:solidFill>
                  <a:srgbClr val="FFFF00"/>
                </a:solidFill>
                <a:latin typeface="Arial" panose="020B0604020202020204" pitchFamily="34" charset="0"/>
              </a:rPr>
              <a:t>derechos</a:t>
            </a:r>
            <a:r>
              <a:rPr lang="es-ES" altLang="es-ES">
                <a:solidFill>
                  <a:srgbClr val="FFFFFF"/>
                </a:solidFill>
                <a:latin typeface="Arial" panose="020B0604020202020204" pitchFamily="34" charset="0"/>
              </a:rPr>
              <a:t>, </a:t>
            </a:r>
            <a:r>
              <a:rPr lang="es-ES" altLang="es-ES" b="1">
                <a:solidFill>
                  <a:srgbClr val="FFFF00"/>
                </a:solidFill>
                <a:latin typeface="Arial" panose="020B0604020202020204" pitchFamily="34" charset="0"/>
              </a:rPr>
              <a:t>integridad </a:t>
            </a:r>
            <a:r>
              <a:rPr lang="es-ES" altLang="es-ES" b="1">
                <a:solidFill>
                  <a:srgbClr val="FFFFFF"/>
                </a:solidFill>
                <a:latin typeface="Arial" panose="020B0604020202020204" pitchFamily="34" charset="0"/>
              </a:rPr>
              <a:t>y</a:t>
            </a:r>
            <a:r>
              <a:rPr lang="es-ES" altLang="es-ES">
                <a:solidFill>
                  <a:srgbClr val="FFFFFF"/>
                </a:solidFill>
                <a:latin typeface="Arial" panose="020B0604020202020204" pitchFamily="34" charset="0"/>
              </a:rPr>
              <a:t>  </a:t>
            </a:r>
            <a:r>
              <a:rPr lang="es-ES" altLang="es-ES" b="1">
                <a:solidFill>
                  <a:srgbClr val="FFFF00"/>
                </a:solidFill>
                <a:latin typeface="Arial" panose="020B0604020202020204" pitchFamily="34" charset="0"/>
              </a:rPr>
              <a:t>confidencialidad </a:t>
            </a:r>
            <a:r>
              <a:rPr lang="es-ES" altLang="es-ES" b="1">
                <a:solidFill>
                  <a:srgbClr val="FFFFFF"/>
                </a:solidFill>
                <a:latin typeface="Arial" panose="020B0604020202020204" pitchFamily="34" charset="0"/>
              </a:rPr>
              <a:t>de los sujetos del ensayo.</a:t>
            </a:r>
          </a:p>
          <a:p>
            <a:endParaRPr lang="es-ES_tradnl" altLang="es-ES" b="1">
              <a:solidFill>
                <a:srgbClr val="FFFFFF"/>
              </a:solidFill>
              <a:latin typeface="Arial" panose="020B0604020202020204" pitchFamily="34" charset="0"/>
            </a:endParaRPr>
          </a:p>
          <a:p>
            <a:r>
              <a:rPr lang="es-ES" altLang="es-ES" b="1">
                <a:solidFill>
                  <a:schemeClr val="bg1"/>
                </a:solidFill>
                <a:latin typeface="Arial" panose="020B0604020202020204" pitchFamily="34" charset="0"/>
              </a:rPr>
              <a:t>Guía para el diseño, dirección, realización, cumplimiento, monitorización, auditoría, registro,</a:t>
            </a:r>
          </a:p>
          <a:p>
            <a:r>
              <a:rPr lang="es-ES" altLang="es-ES" b="1">
                <a:solidFill>
                  <a:schemeClr val="bg1"/>
                </a:solidFill>
                <a:latin typeface="Arial" panose="020B0604020202020204" pitchFamily="34" charset="0"/>
              </a:rPr>
              <a:t>análisis e información de ensayos clínicos que asegura que los datos y resultados obtenidos son</a:t>
            </a:r>
          </a:p>
          <a:p>
            <a:r>
              <a:rPr lang="es-ES" altLang="es-ES" b="1">
                <a:solidFill>
                  <a:schemeClr val="bg1"/>
                </a:solidFill>
                <a:latin typeface="Arial" panose="020B0604020202020204" pitchFamily="34" charset="0"/>
              </a:rPr>
              <a:t>correctos y creíbles y que se protegen los derechos, integridad y confidencialidad de los sujetos</a:t>
            </a:r>
          </a:p>
          <a:p>
            <a:r>
              <a:rPr lang="es-ES" altLang="es-ES" b="1">
                <a:solidFill>
                  <a:schemeClr val="bg1"/>
                </a:solidFill>
                <a:latin typeface="Arial" panose="020B0604020202020204" pitchFamily="34" charset="0"/>
              </a:rPr>
              <a:t>del ensayo</a:t>
            </a:r>
            <a:r>
              <a:rPr lang="es-ES" altLang="es-ES" b="1">
                <a:latin typeface="Arial" panose="020B0604020202020204" pitchFamily="34" charset="0"/>
              </a:rPr>
              <a:t>.</a:t>
            </a:r>
          </a:p>
        </p:txBody>
      </p:sp>
      <p:sp>
        <p:nvSpPr>
          <p:cNvPr id="19459" name="4 Rectángulo"/>
          <p:cNvSpPr>
            <a:spLocks noChangeArrowheads="1"/>
          </p:cNvSpPr>
          <p:nvPr/>
        </p:nvSpPr>
        <p:spPr bwMode="auto">
          <a:xfrm>
            <a:off x="179388" y="5519738"/>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s-ES" altLang="es-ES" b="1">
                <a:solidFill>
                  <a:srgbClr val="FFCD00"/>
                </a:solidFill>
                <a:latin typeface="Tahoma" panose="020B0604030504040204" pitchFamily="34" charset="0"/>
              </a:rPr>
              <a:t>Centro para el Control Estatal de la Calidad y los Medicamentos(CECMED). Buenas Prácticas Clínicas en Cuba, 2000</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 y="1340768"/>
            <a:ext cx="8964613" cy="5632311"/>
          </a:xfrm>
          <a:prstGeom prst="rect">
            <a:avLst/>
          </a:prstGeom>
        </p:spPr>
        <p:txBody>
          <a:bodyPr numCol="2">
            <a:spAutoFit/>
          </a:bodyPr>
          <a:lstStyle/>
          <a:p>
            <a:pPr fontAlgn="auto">
              <a:spcBef>
                <a:spcPts val="0"/>
              </a:spcBef>
              <a:spcAft>
                <a:spcPts val="0"/>
              </a:spcAft>
              <a:defRPr/>
            </a:pPr>
            <a:r>
              <a:rPr lang="es-ES" sz="2000" b="1" dirty="0">
                <a:solidFill>
                  <a:srgbClr val="FFFFFF"/>
                </a:solidFill>
                <a:latin typeface="Arial"/>
              </a:rPr>
              <a:t>Buenas Prácticas </a:t>
            </a:r>
            <a:r>
              <a:rPr lang="es-ES" sz="2000" b="1" dirty="0">
                <a:solidFill>
                  <a:srgbClr val="FFFF00"/>
                </a:solidFill>
                <a:latin typeface="Arial"/>
              </a:rPr>
              <a:t>Médicas</a:t>
            </a:r>
          </a:p>
          <a:p>
            <a:pPr fontAlgn="auto">
              <a:spcBef>
                <a:spcPts val="0"/>
              </a:spcBef>
              <a:spcAft>
                <a:spcPts val="0"/>
              </a:spcAft>
              <a:defRPr/>
            </a:pPr>
            <a:r>
              <a:rPr lang="es-ES" sz="2000" b="1" dirty="0">
                <a:solidFill>
                  <a:srgbClr val="FFFFFF"/>
                </a:solidFill>
                <a:latin typeface="Arial"/>
              </a:rPr>
              <a:t>1.Se aplican en la </a:t>
            </a:r>
            <a:r>
              <a:rPr lang="es-ES" sz="2000" b="1" dirty="0">
                <a:solidFill>
                  <a:srgbClr val="FFFF00"/>
                </a:solidFill>
                <a:latin typeface="Arial"/>
              </a:rPr>
              <a:t>asistencia</a:t>
            </a:r>
          </a:p>
          <a:p>
            <a:pPr fontAlgn="auto">
              <a:spcBef>
                <a:spcPts val="0"/>
              </a:spcBef>
              <a:spcAft>
                <a:spcPts val="0"/>
              </a:spcAft>
              <a:defRPr/>
            </a:pPr>
            <a:endParaRPr lang="es-ES" sz="2000" b="1" dirty="0">
              <a:solidFill>
                <a:srgbClr val="FFFF00"/>
              </a:solidFill>
              <a:latin typeface="Arial"/>
            </a:endParaRPr>
          </a:p>
          <a:p>
            <a:pPr fontAlgn="auto">
              <a:spcBef>
                <a:spcPts val="0"/>
              </a:spcBef>
              <a:spcAft>
                <a:spcPts val="0"/>
              </a:spcAft>
              <a:defRPr/>
            </a:pPr>
            <a:r>
              <a:rPr lang="es-ES" sz="2000" b="1" dirty="0">
                <a:solidFill>
                  <a:srgbClr val="FFFFFF"/>
                </a:solidFill>
                <a:latin typeface="Arial"/>
              </a:rPr>
              <a:t>2.Los objetivos: </a:t>
            </a:r>
            <a:r>
              <a:rPr lang="es-ES" sz="2000" b="1" dirty="0">
                <a:solidFill>
                  <a:srgbClr val="FFFF00"/>
                </a:solidFill>
                <a:latin typeface="Arial"/>
              </a:rPr>
              <a:t>proteger </a:t>
            </a:r>
            <a:r>
              <a:rPr lang="es-ES" sz="2000" b="1" dirty="0">
                <a:solidFill>
                  <a:srgbClr val="FFFFFF"/>
                </a:solidFill>
                <a:latin typeface="Arial"/>
              </a:rPr>
              <a:t>a  los </a:t>
            </a:r>
            <a:r>
              <a:rPr lang="es-ES" sz="2000" b="1" dirty="0">
                <a:solidFill>
                  <a:srgbClr val="FFFF00"/>
                </a:solidFill>
                <a:latin typeface="Arial"/>
              </a:rPr>
              <a:t>pacientes </a:t>
            </a:r>
            <a:r>
              <a:rPr lang="es-ES" sz="2000" b="1" dirty="0">
                <a:solidFill>
                  <a:srgbClr val="FFFFFF"/>
                </a:solidFill>
                <a:latin typeface="Arial"/>
              </a:rPr>
              <a:t>y </a:t>
            </a:r>
            <a:r>
              <a:rPr lang="es-ES" sz="2000" b="1" dirty="0">
                <a:solidFill>
                  <a:srgbClr val="FFFF00"/>
                </a:solidFill>
                <a:latin typeface="Arial"/>
              </a:rPr>
              <a:t>guiar </a:t>
            </a:r>
            <a:r>
              <a:rPr lang="es-ES" sz="2000" b="1" dirty="0">
                <a:solidFill>
                  <a:srgbClr val="FFFFFF"/>
                </a:solidFill>
                <a:latin typeface="Arial"/>
              </a:rPr>
              <a:t>a los </a:t>
            </a:r>
            <a:r>
              <a:rPr lang="es-ES" sz="2000" b="1" dirty="0">
                <a:solidFill>
                  <a:srgbClr val="FFFF00"/>
                </a:solidFill>
                <a:latin typeface="Arial"/>
              </a:rPr>
              <a:t>médicos    </a:t>
            </a:r>
            <a:r>
              <a:rPr lang="es-ES" sz="2000" b="1" dirty="0">
                <a:solidFill>
                  <a:srgbClr val="FFFFFF"/>
                </a:solidFill>
                <a:latin typeface="Arial"/>
              </a:rPr>
              <a:t>en el trabajo profesional</a:t>
            </a:r>
          </a:p>
          <a:p>
            <a:pPr fontAlgn="auto">
              <a:spcBef>
                <a:spcPts val="0"/>
              </a:spcBef>
              <a:spcAft>
                <a:spcPts val="0"/>
              </a:spcAft>
              <a:defRPr/>
            </a:pPr>
            <a:endParaRPr lang="es-ES_tradnl" sz="2000" b="1" dirty="0">
              <a:solidFill>
                <a:srgbClr val="FFFFFF"/>
              </a:solidFill>
              <a:latin typeface="Arial"/>
            </a:endParaRPr>
          </a:p>
          <a:p>
            <a:pPr fontAlgn="auto">
              <a:spcBef>
                <a:spcPts val="0"/>
              </a:spcBef>
              <a:spcAft>
                <a:spcPts val="0"/>
              </a:spcAft>
              <a:defRPr/>
            </a:pPr>
            <a:endParaRPr lang="es-ES_tradnl" sz="2000" b="1" dirty="0">
              <a:solidFill>
                <a:srgbClr val="FFFFFF"/>
              </a:solidFill>
              <a:latin typeface="Arial"/>
            </a:endParaRPr>
          </a:p>
          <a:p>
            <a:pPr fontAlgn="auto">
              <a:spcBef>
                <a:spcPts val="0"/>
              </a:spcBef>
              <a:spcAft>
                <a:spcPts val="0"/>
              </a:spcAft>
              <a:defRPr/>
            </a:pPr>
            <a:endParaRPr lang="es-ES" sz="2000" b="1" dirty="0">
              <a:solidFill>
                <a:srgbClr val="FFFFFF"/>
              </a:solidFill>
              <a:latin typeface="Arial"/>
            </a:endParaRPr>
          </a:p>
          <a:p>
            <a:pPr fontAlgn="auto">
              <a:spcBef>
                <a:spcPts val="0"/>
              </a:spcBef>
              <a:spcAft>
                <a:spcPts val="0"/>
              </a:spcAft>
              <a:defRPr/>
            </a:pPr>
            <a:r>
              <a:rPr lang="es-ES" sz="2000" b="1" dirty="0">
                <a:solidFill>
                  <a:srgbClr val="FFFFFF"/>
                </a:solidFill>
                <a:latin typeface="Arial"/>
              </a:rPr>
              <a:t>3.Se rige por directivas y guías </a:t>
            </a:r>
            <a:r>
              <a:rPr lang="es-ES" sz="2000" b="1" dirty="0">
                <a:solidFill>
                  <a:srgbClr val="FFFF00"/>
                </a:solidFill>
                <a:latin typeface="Arial"/>
              </a:rPr>
              <a:t>gubernamentales </a:t>
            </a:r>
            <a:r>
              <a:rPr lang="es-ES" sz="2000" b="1" dirty="0">
                <a:solidFill>
                  <a:srgbClr val="FFFFFF"/>
                </a:solidFill>
                <a:latin typeface="Arial"/>
              </a:rPr>
              <a:t>de salud o </a:t>
            </a:r>
            <a:r>
              <a:rPr lang="es-ES" sz="2000" b="1" dirty="0">
                <a:solidFill>
                  <a:srgbClr val="FFFF00"/>
                </a:solidFill>
                <a:latin typeface="Arial"/>
              </a:rPr>
              <a:t>sociedades científicas</a:t>
            </a:r>
          </a:p>
          <a:p>
            <a:pPr fontAlgn="auto">
              <a:spcBef>
                <a:spcPts val="0"/>
              </a:spcBef>
              <a:spcAft>
                <a:spcPts val="0"/>
              </a:spcAft>
              <a:defRPr/>
            </a:pPr>
            <a:endParaRPr lang="es-ES" sz="2000" b="1" dirty="0">
              <a:solidFill>
                <a:srgbClr val="FFFF00"/>
              </a:solidFill>
              <a:latin typeface="Arial"/>
            </a:endParaRPr>
          </a:p>
          <a:p>
            <a:pPr fontAlgn="auto">
              <a:spcBef>
                <a:spcPts val="0"/>
              </a:spcBef>
              <a:spcAft>
                <a:spcPts val="0"/>
              </a:spcAft>
              <a:defRPr/>
            </a:pPr>
            <a:r>
              <a:rPr lang="es-ES" sz="2000" b="1" dirty="0">
                <a:solidFill>
                  <a:srgbClr val="FFFFFF"/>
                </a:solidFill>
                <a:latin typeface="Arial"/>
              </a:rPr>
              <a:t>4.Comisiones de Ética que analizan los </a:t>
            </a:r>
            <a:r>
              <a:rPr lang="es-ES" sz="2000" b="1" dirty="0">
                <a:solidFill>
                  <a:srgbClr val="FFFF00"/>
                </a:solidFill>
                <a:latin typeface="Arial"/>
              </a:rPr>
              <a:t>reclamos o conflictos de la asistencia </a:t>
            </a:r>
            <a:r>
              <a:rPr lang="es-ES" sz="2000" b="1" dirty="0">
                <a:solidFill>
                  <a:srgbClr val="FFFFFF"/>
                </a:solidFill>
                <a:latin typeface="Arial"/>
              </a:rPr>
              <a:t>médico-pacientes</a:t>
            </a:r>
          </a:p>
          <a:p>
            <a:pPr fontAlgn="auto">
              <a:spcBef>
                <a:spcPts val="0"/>
              </a:spcBef>
              <a:spcAft>
                <a:spcPts val="0"/>
              </a:spcAft>
              <a:defRPr/>
            </a:pPr>
            <a:endParaRPr lang="es-ES" sz="2000" b="1" dirty="0">
              <a:solidFill>
                <a:srgbClr val="FFFFFF"/>
              </a:solidFill>
              <a:latin typeface="Arial"/>
            </a:endParaRPr>
          </a:p>
          <a:p>
            <a:pPr fontAlgn="auto">
              <a:spcBef>
                <a:spcPts val="0"/>
              </a:spcBef>
              <a:spcAft>
                <a:spcPts val="0"/>
              </a:spcAft>
              <a:defRPr/>
            </a:pPr>
            <a:r>
              <a:rPr lang="es-ES" sz="2000" b="1" dirty="0">
                <a:solidFill>
                  <a:srgbClr val="FFFFFF"/>
                </a:solidFill>
                <a:latin typeface="Arial"/>
              </a:rPr>
              <a:t> </a:t>
            </a:r>
          </a:p>
          <a:p>
            <a:pPr fontAlgn="auto">
              <a:spcBef>
                <a:spcPts val="0"/>
              </a:spcBef>
              <a:spcAft>
                <a:spcPts val="0"/>
              </a:spcAft>
              <a:defRPr/>
            </a:pPr>
            <a:r>
              <a:rPr lang="es-ES" sz="2000" b="1" dirty="0">
                <a:solidFill>
                  <a:srgbClr val="FFFFFF"/>
                </a:solidFill>
                <a:latin typeface="Arial"/>
              </a:rPr>
              <a:t>Buenas Prácticas </a:t>
            </a:r>
            <a:r>
              <a:rPr lang="es-ES" sz="2000" b="1" dirty="0">
                <a:solidFill>
                  <a:srgbClr val="FFFF00"/>
                </a:solidFill>
                <a:latin typeface="Arial"/>
              </a:rPr>
              <a:t>Clínicas</a:t>
            </a:r>
          </a:p>
          <a:p>
            <a:pPr fontAlgn="auto">
              <a:spcBef>
                <a:spcPts val="0"/>
              </a:spcBef>
              <a:spcAft>
                <a:spcPts val="0"/>
              </a:spcAft>
              <a:defRPr/>
            </a:pPr>
            <a:r>
              <a:rPr lang="es-ES" sz="2000" b="1" dirty="0">
                <a:solidFill>
                  <a:srgbClr val="FFFFFF"/>
                </a:solidFill>
                <a:latin typeface="Arial"/>
              </a:rPr>
              <a:t>1.Se aplican en la </a:t>
            </a:r>
            <a:r>
              <a:rPr lang="es-ES" sz="2000" b="1" dirty="0">
                <a:solidFill>
                  <a:srgbClr val="FFFF00"/>
                </a:solidFill>
                <a:latin typeface="Arial"/>
              </a:rPr>
              <a:t>investigación</a:t>
            </a:r>
          </a:p>
          <a:p>
            <a:pPr fontAlgn="auto">
              <a:spcBef>
                <a:spcPts val="0"/>
              </a:spcBef>
              <a:spcAft>
                <a:spcPts val="0"/>
              </a:spcAft>
              <a:defRPr/>
            </a:pPr>
            <a:endParaRPr lang="es-ES" sz="2000" b="1" dirty="0">
              <a:solidFill>
                <a:srgbClr val="FFFF00"/>
              </a:solidFill>
              <a:latin typeface="Arial"/>
            </a:endParaRPr>
          </a:p>
          <a:p>
            <a:pPr fontAlgn="auto">
              <a:spcBef>
                <a:spcPts val="0"/>
              </a:spcBef>
              <a:spcAft>
                <a:spcPts val="0"/>
              </a:spcAft>
              <a:defRPr/>
            </a:pPr>
            <a:r>
              <a:rPr lang="es-ES" sz="2000" b="1" dirty="0">
                <a:solidFill>
                  <a:srgbClr val="FFFFFF"/>
                </a:solidFill>
                <a:latin typeface="Arial"/>
              </a:rPr>
              <a:t>2.Los objetivos: </a:t>
            </a:r>
            <a:r>
              <a:rPr lang="es-ES" sz="2000" b="1" dirty="0">
                <a:solidFill>
                  <a:srgbClr val="FFFF00"/>
                </a:solidFill>
                <a:latin typeface="Arial"/>
              </a:rPr>
              <a:t>demostrar credibilidad </a:t>
            </a:r>
            <a:r>
              <a:rPr lang="es-ES" sz="2000" b="1" dirty="0">
                <a:solidFill>
                  <a:srgbClr val="FFFFFF"/>
                </a:solidFill>
                <a:latin typeface="Arial"/>
              </a:rPr>
              <a:t>y </a:t>
            </a:r>
            <a:r>
              <a:rPr lang="es-ES" sz="2000" b="1" dirty="0">
                <a:solidFill>
                  <a:srgbClr val="FFFF00"/>
                </a:solidFill>
                <a:latin typeface="Arial"/>
              </a:rPr>
              <a:t>confiabilidad </a:t>
            </a:r>
            <a:r>
              <a:rPr lang="es-ES" sz="2000" b="1" dirty="0">
                <a:solidFill>
                  <a:srgbClr val="FFFFFF"/>
                </a:solidFill>
                <a:latin typeface="Arial"/>
              </a:rPr>
              <a:t>de los </a:t>
            </a:r>
            <a:r>
              <a:rPr lang="es-ES" sz="2000" b="1" dirty="0">
                <a:solidFill>
                  <a:srgbClr val="FFFF00"/>
                </a:solidFill>
                <a:latin typeface="Arial"/>
              </a:rPr>
              <a:t>datos </a:t>
            </a:r>
            <a:r>
              <a:rPr lang="es-ES" sz="2000" b="1" dirty="0">
                <a:solidFill>
                  <a:srgbClr val="FFFFFF"/>
                </a:solidFill>
                <a:latin typeface="Arial"/>
              </a:rPr>
              <a:t>obtenidos en la etapa de desarrollo clínico de un </a:t>
            </a:r>
            <a:r>
              <a:rPr lang="es-ES" sz="2000" b="1" dirty="0">
                <a:solidFill>
                  <a:srgbClr val="FFFF00"/>
                </a:solidFill>
                <a:latin typeface="Arial"/>
              </a:rPr>
              <a:t>nuevo producto, equipo, técnica…</a:t>
            </a:r>
          </a:p>
          <a:p>
            <a:pPr fontAlgn="auto">
              <a:spcBef>
                <a:spcPts val="0"/>
              </a:spcBef>
              <a:spcAft>
                <a:spcPts val="0"/>
              </a:spcAft>
              <a:defRPr/>
            </a:pPr>
            <a:endParaRPr lang="es-ES" sz="2000" b="1" dirty="0">
              <a:solidFill>
                <a:srgbClr val="FFFF00"/>
              </a:solidFill>
              <a:latin typeface="Arial"/>
            </a:endParaRPr>
          </a:p>
          <a:p>
            <a:pPr fontAlgn="auto">
              <a:spcBef>
                <a:spcPts val="0"/>
              </a:spcBef>
              <a:spcAft>
                <a:spcPts val="0"/>
              </a:spcAft>
              <a:defRPr/>
            </a:pPr>
            <a:r>
              <a:rPr lang="es-ES" sz="2000" b="1" dirty="0">
                <a:solidFill>
                  <a:srgbClr val="FFFFFF"/>
                </a:solidFill>
                <a:latin typeface="Arial"/>
              </a:rPr>
              <a:t>3.Se rige por guías internacionales y nacionales de las </a:t>
            </a:r>
            <a:r>
              <a:rPr lang="es-ES" sz="2000" b="1" dirty="0">
                <a:solidFill>
                  <a:srgbClr val="FFFF00"/>
                </a:solidFill>
                <a:latin typeface="Arial"/>
              </a:rPr>
              <a:t>Agencias Reguladoras </a:t>
            </a:r>
            <a:r>
              <a:rPr lang="es-ES" sz="2000" b="1" dirty="0">
                <a:solidFill>
                  <a:srgbClr val="FFFFFF"/>
                </a:solidFill>
                <a:latin typeface="Arial"/>
              </a:rPr>
              <a:t>y de la </a:t>
            </a:r>
            <a:r>
              <a:rPr lang="es-ES" sz="2000" b="1" dirty="0">
                <a:solidFill>
                  <a:srgbClr val="FFFF00"/>
                </a:solidFill>
                <a:latin typeface="Arial"/>
              </a:rPr>
              <a:t>industria</a:t>
            </a:r>
          </a:p>
          <a:p>
            <a:pPr fontAlgn="auto">
              <a:spcBef>
                <a:spcPts val="0"/>
              </a:spcBef>
              <a:spcAft>
                <a:spcPts val="0"/>
              </a:spcAft>
              <a:defRPr/>
            </a:pPr>
            <a:endParaRPr lang="es-ES" sz="2000" b="1" dirty="0">
              <a:solidFill>
                <a:srgbClr val="FFFF00"/>
              </a:solidFill>
              <a:latin typeface="Arial"/>
            </a:endParaRPr>
          </a:p>
          <a:p>
            <a:pPr fontAlgn="auto">
              <a:spcBef>
                <a:spcPts val="0"/>
              </a:spcBef>
              <a:spcAft>
                <a:spcPts val="0"/>
              </a:spcAft>
              <a:defRPr/>
            </a:pPr>
            <a:r>
              <a:rPr lang="es-ES" sz="2000" b="1" dirty="0">
                <a:solidFill>
                  <a:srgbClr val="FFFFFF"/>
                </a:solidFill>
                <a:latin typeface="Arial"/>
              </a:rPr>
              <a:t>4.Comités de Revisión y Ética o CEIC que </a:t>
            </a:r>
            <a:r>
              <a:rPr lang="es-ES" sz="2000" b="1" dirty="0">
                <a:solidFill>
                  <a:srgbClr val="FFFF00"/>
                </a:solidFill>
                <a:latin typeface="Arial"/>
              </a:rPr>
              <a:t>aprueban los protocolos </a:t>
            </a:r>
            <a:r>
              <a:rPr lang="es-ES" sz="2000" b="1" dirty="0">
                <a:solidFill>
                  <a:srgbClr val="FFFFFF"/>
                </a:solidFill>
                <a:latin typeface="Arial"/>
              </a:rPr>
              <a:t>de investigación y les dan </a:t>
            </a:r>
            <a:r>
              <a:rPr lang="es-ES" sz="2000" b="1" dirty="0">
                <a:solidFill>
                  <a:srgbClr val="FFFF00"/>
                </a:solidFill>
                <a:latin typeface="Arial"/>
              </a:rPr>
              <a:t>seguimiento</a:t>
            </a:r>
            <a:endParaRPr lang="es-ES" sz="2000" dirty="0">
              <a:latin typeface="+mn-lt"/>
            </a:endParaRPr>
          </a:p>
        </p:txBody>
      </p:sp>
      <p:sp>
        <p:nvSpPr>
          <p:cNvPr id="20483" name="5 Rectángulo"/>
          <p:cNvSpPr>
            <a:spLocks noChangeArrowheads="1"/>
          </p:cNvSpPr>
          <p:nvPr/>
        </p:nvSpPr>
        <p:spPr bwMode="auto">
          <a:xfrm>
            <a:off x="468313" y="44450"/>
            <a:ext cx="84963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s-ES" altLang="es-ES" sz="2200" b="1">
                <a:solidFill>
                  <a:srgbClr val="FFFFFF"/>
                </a:solidFill>
                <a:latin typeface="Arial Black" panose="020B0A04020102020204" pitchFamily="34" charset="0"/>
              </a:rPr>
              <a:t>Buenas Prácticas Clínicas (BPC) y Buenas Prácticas Médicas (BPM). </a:t>
            </a:r>
            <a:r>
              <a:rPr lang="es-ES" altLang="es-ES" sz="2200" b="1">
                <a:solidFill>
                  <a:srgbClr val="FFFF00"/>
                </a:solidFill>
                <a:latin typeface="Arial Black" panose="020B0A04020102020204" pitchFamily="34" charset="0"/>
              </a:rPr>
              <a:t>Diferencias, divergencias. </a:t>
            </a:r>
            <a:endParaRPr lang="es-ES" altLang="es-ES" sz="2200" b="1">
              <a:solidFill>
                <a:srgbClr val="FFFFFF"/>
              </a:solidFill>
              <a:latin typeface="Arial Black" panose="020B0A04020102020204"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1521360"/>
            <a:ext cx="8388424" cy="5940088"/>
          </a:xfrm>
          <a:prstGeom prst="rect">
            <a:avLst/>
          </a:prstGeom>
        </p:spPr>
        <p:txBody>
          <a:bodyPr numCol="2">
            <a:spAutoFit/>
          </a:bodyPr>
          <a:lstStyle/>
          <a:p>
            <a:pPr fontAlgn="auto">
              <a:spcBef>
                <a:spcPts val="0"/>
              </a:spcBef>
              <a:spcAft>
                <a:spcPts val="0"/>
              </a:spcAft>
              <a:defRPr/>
            </a:pPr>
            <a:r>
              <a:rPr lang="es-ES" sz="2000" b="1" dirty="0">
                <a:solidFill>
                  <a:srgbClr val="FFFFFF"/>
                </a:solidFill>
                <a:latin typeface="Arial"/>
              </a:rPr>
              <a:t>Buenas Prácticas </a:t>
            </a:r>
            <a:r>
              <a:rPr lang="es-ES" sz="2000" b="1" dirty="0">
                <a:solidFill>
                  <a:srgbClr val="FFFF00"/>
                </a:solidFill>
                <a:latin typeface="Arial"/>
              </a:rPr>
              <a:t>Médicas</a:t>
            </a:r>
          </a:p>
          <a:p>
            <a:pPr fontAlgn="auto">
              <a:spcBef>
                <a:spcPts val="0"/>
              </a:spcBef>
              <a:spcAft>
                <a:spcPts val="0"/>
              </a:spcAft>
              <a:defRPr/>
            </a:pPr>
            <a:r>
              <a:rPr lang="es-ES" sz="2000" b="1" dirty="0">
                <a:solidFill>
                  <a:srgbClr val="FFFFFF"/>
                </a:solidFill>
                <a:latin typeface="Arial"/>
              </a:rPr>
              <a:t>5.Documento rector: </a:t>
            </a:r>
            <a:r>
              <a:rPr lang="es-ES" sz="2000" b="1" dirty="0">
                <a:solidFill>
                  <a:srgbClr val="FFFF00"/>
                </a:solidFill>
                <a:latin typeface="Arial"/>
              </a:rPr>
              <a:t>las guías de cada especialidad</a:t>
            </a:r>
          </a:p>
          <a:p>
            <a:pPr fontAlgn="auto">
              <a:spcBef>
                <a:spcPts val="0"/>
              </a:spcBef>
              <a:spcAft>
                <a:spcPts val="0"/>
              </a:spcAft>
              <a:defRPr/>
            </a:pPr>
            <a:endParaRPr lang="es-ES" sz="2000" b="1" dirty="0">
              <a:solidFill>
                <a:srgbClr val="FFFF00"/>
              </a:solidFill>
              <a:latin typeface="Arial"/>
            </a:endParaRPr>
          </a:p>
          <a:p>
            <a:pPr fontAlgn="auto">
              <a:spcBef>
                <a:spcPts val="0"/>
              </a:spcBef>
              <a:spcAft>
                <a:spcPts val="0"/>
              </a:spcAft>
              <a:defRPr/>
            </a:pPr>
            <a:r>
              <a:rPr lang="es-ES" sz="2000" b="1" dirty="0">
                <a:solidFill>
                  <a:srgbClr val="FFFFFF"/>
                </a:solidFill>
                <a:latin typeface="Arial"/>
              </a:rPr>
              <a:t>6.El cliente final: </a:t>
            </a:r>
            <a:r>
              <a:rPr lang="es-ES" sz="2000" b="1" dirty="0">
                <a:solidFill>
                  <a:srgbClr val="FFFF00"/>
                </a:solidFill>
                <a:latin typeface="Arial"/>
              </a:rPr>
              <a:t>el paciente que necesita atención médica</a:t>
            </a:r>
          </a:p>
          <a:p>
            <a:pPr fontAlgn="auto">
              <a:spcBef>
                <a:spcPts val="0"/>
              </a:spcBef>
              <a:spcAft>
                <a:spcPts val="0"/>
              </a:spcAft>
              <a:defRPr/>
            </a:pPr>
            <a:endParaRPr lang="es-ES" sz="2000" b="1" dirty="0">
              <a:solidFill>
                <a:srgbClr val="FFFF00"/>
              </a:solidFill>
              <a:latin typeface="Arial"/>
            </a:endParaRPr>
          </a:p>
          <a:p>
            <a:pPr fontAlgn="auto">
              <a:spcBef>
                <a:spcPts val="0"/>
              </a:spcBef>
              <a:spcAft>
                <a:spcPts val="0"/>
              </a:spcAft>
              <a:defRPr/>
            </a:pPr>
            <a:r>
              <a:rPr lang="es-ES" sz="2000" b="1" dirty="0">
                <a:solidFill>
                  <a:srgbClr val="FFFFFF"/>
                </a:solidFill>
                <a:latin typeface="Arial"/>
              </a:rPr>
              <a:t>7.Pacientes beneficiados: </a:t>
            </a:r>
            <a:r>
              <a:rPr lang="es-ES" sz="2000" b="1" dirty="0">
                <a:solidFill>
                  <a:srgbClr val="FFFF00"/>
                </a:solidFill>
                <a:latin typeface="Arial"/>
              </a:rPr>
              <a:t>todos los tratados</a:t>
            </a:r>
          </a:p>
          <a:p>
            <a:pPr fontAlgn="auto">
              <a:spcBef>
                <a:spcPts val="0"/>
              </a:spcBef>
              <a:spcAft>
                <a:spcPts val="0"/>
              </a:spcAft>
              <a:defRPr/>
            </a:pPr>
            <a:endParaRPr lang="es-ES_tradnl" sz="2000" b="1" dirty="0">
              <a:solidFill>
                <a:srgbClr val="FFFF00"/>
              </a:solidFill>
              <a:latin typeface="Arial"/>
            </a:endParaRPr>
          </a:p>
          <a:p>
            <a:pPr fontAlgn="auto">
              <a:spcBef>
                <a:spcPts val="0"/>
              </a:spcBef>
              <a:spcAft>
                <a:spcPts val="0"/>
              </a:spcAft>
              <a:defRPr/>
            </a:pPr>
            <a:endParaRPr lang="es-ES" sz="2000" b="1" dirty="0">
              <a:solidFill>
                <a:srgbClr val="FFFF00"/>
              </a:solidFill>
              <a:latin typeface="Arial"/>
            </a:endParaRPr>
          </a:p>
          <a:p>
            <a:pPr fontAlgn="auto">
              <a:spcBef>
                <a:spcPts val="0"/>
              </a:spcBef>
              <a:spcAft>
                <a:spcPts val="0"/>
              </a:spcAft>
              <a:defRPr/>
            </a:pPr>
            <a:r>
              <a:rPr lang="es-ES" sz="2000" b="1" dirty="0">
                <a:solidFill>
                  <a:srgbClr val="FFFFFF"/>
                </a:solidFill>
                <a:latin typeface="Arial"/>
              </a:rPr>
              <a:t>8.Responsable de los procederes con el paciente: </a:t>
            </a:r>
            <a:r>
              <a:rPr lang="es-ES" sz="2000" b="1" dirty="0">
                <a:solidFill>
                  <a:srgbClr val="FFFF00"/>
                </a:solidFill>
                <a:latin typeface="Arial"/>
              </a:rPr>
              <a:t>el médico o el especialista de asistencia</a:t>
            </a:r>
          </a:p>
          <a:p>
            <a:pPr fontAlgn="auto">
              <a:spcBef>
                <a:spcPts val="0"/>
              </a:spcBef>
              <a:spcAft>
                <a:spcPts val="0"/>
              </a:spcAft>
              <a:defRPr/>
            </a:pPr>
            <a:endParaRPr lang="es-ES_tradnl" sz="2000" b="1" dirty="0">
              <a:solidFill>
                <a:srgbClr val="FFFFFF"/>
              </a:solidFill>
              <a:latin typeface="Arial"/>
            </a:endParaRPr>
          </a:p>
          <a:p>
            <a:pPr fontAlgn="auto">
              <a:spcBef>
                <a:spcPts val="0"/>
              </a:spcBef>
              <a:spcAft>
                <a:spcPts val="0"/>
              </a:spcAft>
              <a:defRPr/>
            </a:pPr>
            <a:endParaRPr lang="es-ES_tradnl" sz="2000" b="1" dirty="0">
              <a:solidFill>
                <a:srgbClr val="FFFFFF"/>
              </a:solidFill>
              <a:latin typeface="Arial"/>
            </a:endParaRPr>
          </a:p>
          <a:p>
            <a:pPr fontAlgn="auto">
              <a:spcBef>
                <a:spcPts val="0"/>
              </a:spcBef>
              <a:spcAft>
                <a:spcPts val="0"/>
              </a:spcAft>
              <a:defRPr/>
            </a:pPr>
            <a:endParaRPr lang="es-ES_tradnl" sz="2000" b="1" dirty="0">
              <a:solidFill>
                <a:srgbClr val="FFFFFF"/>
              </a:solidFill>
              <a:latin typeface="Arial"/>
            </a:endParaRPr>
          </a:p>
          <a:p>
            <a:pPr fontAlgn="auto">
              <a:spcBef>
                <a:spcPts val="0"/>
              </a:spcBef>
              <a:spcAft>
                <a:spcPts val="0"/>
              </a:spcAft>
              <a:defRPr/>
            </a:pPr>
            <a:endParaRPr lang="es-ES" sz="2000" b="1" dirty="0">
              <a:solidFill>
                <a:srgbClr val="FFFFFF"/>
              </a:solidFill>
              <a:latin typeface="Arial"/>
            </a:endParaRPr>
          </a:p>
          <a:p>
            <a:pPr fontAlgn="auto">
              <a:spcBef>
                <a:spcPts val="0"/>
              </a:spcBef>
              <a:spcAft>
                <a:spcPts val="0"/>
              </a:spcAft>
              <a:defRPr/>
            </a:pPr>
            <a:endParaRPr lang="es-ES" sz="2000" b="1" dirty="0">
              <a:solidFill>
                <a:srgbClr val="FFFFFF"/>
              </a:solidFill>
              <a:latin typeface="Arial"/>
            </a:endParaRPr>
          </a:p>
          <a:p>
            <a:pPr fontAlgn="auto">
              <a:spcBef>
                <a:spcPts val="0"/>
              </a:spcBef>
              <a:spcAft>
                <a:spcPts val="0"/>
              </a:spcAft>
              <a:defRPr/>
            </a:pPr>
            <a:r>
              <a:rPr lang="es-ES" sz="2000" b="1" dirty="0">
                <a:solidFill>
                  <a:srgbClr val="FFFFFF"/>
                </a:solidFill>
                <a:latin typeface="Arial"/>
              </a:rPr>
              <a:t>Buenas Prácticas </a:t>
            </a:r>
            <a:r>
              <a:rPr lang="es-ES" sz="2000" b="1" dirty="0">
                <a:solidFill>
                  <a:srgbClr val="FFFF00"/>
                </a:solidFill>
                <a:latin typeface="Arial"/>
              </a:rPr>
              <a:t>Clínicas</a:t>
            </a:r>
          </a:p>
          <a:p>
            <a:pPr fontAlgn="auto">
              <a:spcBef>
                <a:spcPts val="0"/>
              </a:spcBef>
              <a:spcAft>
                <a:spcPts val="0"/>
              </a:spcAft>
              <a:defRPr/>
            </a:pPr>
            <a:r>
              <a:rPr lang="es-ES" sz="2000" b="1" dirty="0">
                <a:solidFill>
                  <a:srgbClr val="FFFFFF"/>
                </a:solidFill>
                <a:latin typeface="Arial"/>
              </a:rPr>
              <a:t>5.Documento rector: </a:t>
            </a:r>
            <a:r>
              <a:rPr lang="es-ES" sz="2000" b="1" dirty="0">
                <a:solidFill>
                  <a:srgbClr val="FFFF00"/>
                </a:solidFill>
                <a:latin typeface="Arial"/>
              </a:rPr>
              <a:t>el protocolo de cada ensayo clínico</a:t>
            </a:r>
          </a:p>
          <a:p>
            <a:pPr fontAlgn="auto">
              <a:spcBef>
                <a:spcPts val="0"/>
              </a:spcBef>
              <a:spcAft>
                <a:spcPts val="0"/>
              </a:spcAft>
              <a:defRPr/>
            </a:pPr>
            <a:endParaRPr lang="es-ES" sz="2000" b="1" dirty="0">
              <a:solidFill>
                <a:srgbClr val="FFFF00"/>
              </a:solidFill>
              <a:latin typeface="Arial"/>
            </a:endParaRPr>
          </a:p>
          <a:p>
            <a:pPr fontAlgn="auto">
              <a:spcBef>
                <a:spcPts val="0"/>
              </a:spcBef>
              <a:spcAft>
                <a:spcPts val="0"/>
              </a:spcAft>
              <a:defRPr/>
            </a:pPr>
            <a:r>
              <a:rPr lang="es-ES" sz="2000" b="1" dirty="0">
                <a:solidFill>
                  <a:srgbClr val="FFFFFF"/>
                </a:solidFill>
                <a:latin typeface="Arial"/>
              </a:rPr>
              <a:t>6.El cliente final: </a:t>
            </a:r>
            <a:r>
              <a:rPr lang="es-ES" sz="2000" b="1" dirty="0">
                <a:solidFill>
                  <a:srgbClr val="FFFF00"/>
                </a:solidFill>
                <a:latin typeface="Arial"/>
              </a:rPr>
              <a:t>el paciente</a:t>
            </a:r>
          </a:p>
          <a:p>
            <a:pPr fontAlgn="auto">
              <a:spcBef>
                <a:spcPts val="0"/>
              </a:spcBef>
              <a:spcAft>
                <a:spcPts val="0"/>
              </a:spcAft>
              <a:defRPr/>
            </a:pPr>
            <a:endParaRPr lang="es-ES_tradnl" sz="2000" b="1" dirty="0">
              <a:solidFill>
                <a:srgbClr val="FFFF00"/>
              </a:solidFill>
              <a:latin typeface="Arial"/>
            </a:endParaRPr>
          </a:p>
          <a:p>
            <a:pPr fontAlgn="auto">
              <a:spcBef>
                <a:spcPts val="0"/>
              </a:spcBef>
              <a:spcAft>
                <a:spcPts val="0"/>
              </a:spcAft>
              <a:defRPr/>
            </a:pPr>
            <a:endParaRPr lang="es-ES" sz="2000" b="1" dirty="0">
              <a:solidFill>
                <a:srgbClr val="FFFF00"/>
              </a:solidFill>
              <a:latin typeface="Arial"/>
            </a:endParaRPr>
          </a:p>
          <a:p>
            <a:pPr fontAlgn="auto">
              <a:spcBef>
                <a:spcPts val="0"/>
              </a:spcBef>
              <a:spcAft>
                <a:spcPts val="0"/>
              </a:spcAft>
              <a:defRPr/>
            </a:pPr>
            <a:r>
              <a:rPr lang="es-ES" sz="2000" b="1" dirty="0">
                <a:solidFill>
                  <a:srgbClr val="FFFFFF"/>
                </a:solidFill>
                <a:latin typeface="Arial"/>
              </a:rPr>
              <a:t>7.Pacientes beneficiados: </a:t>
            </a:r>
            <a:r>
              <a:rPr lang="es-ES" sz="2000" b="1" dirty="0">
                <a:solidFill>
                  <a:srgbClr val="FFFF00"/>
                </a:solidFill>
                <a:latin typeface="Arial"/>
              </a:rPr>
              <a:t>los evaluados y los incluidos en el ensayo clínico</a:t>
            </a:r>
          </a:p>
          <a:p>
            <a:pPr fontAlgn="auto">
              <a:spcBef>
                <a:spcPts val="0"/>
              </a:spcBef>
              <a:spcAft>
                <a:spcPts val="0"/>
              </a:spcAft>
              <a:defRPr/>
            </a:pPr>
            <a:endParaRPr lang="es-ES" sz="2000" b="1" dirty="0">
              <a:solidFill>
                <a:srgbClr val="FFFF00"/>
              </a:solidFill>
              <a:latin typeface="Arial"/>
            </a:endParaRPr>
          </a:p>
          <a:p>
            <a:pPr fontAlgn="auto">
              <a:spcBef>
                <a:spcPts val="0"/>
              </a:spcBef>
              <a:spcAft>
                <a:spcPts val="0"/>
              </a:spcAft>
              <a:defRPr/>
            </a:pPr>
            <a:r>
              <a:rPr lang="es-ES" sz="2000" b="1" dirty="0">
                <a:solidFill>
                  <a:srgbClr val="FFFFFF"/>
                </a:solidFill>
                <a:latin typeface="Arial"/>
              </a:rPr>
              <a:t>8.Responsable de los procederes con el paciente: </a:t>
            </a:r>
            <a:r>
              <a:rPr lang="es-ES" sz="2000" b="1" dirty="0">
                <a:solidFill>
                  <a:srgbClr val="FFFF00"/>
                </a:solidFill>
                <a:latin typeface="Arial"/>
              </a:rPr>
              <a:t>el médico o especialista seleccionado como investigador principal</a:t>
            </a:r>
            <a:endParaRPr lang="es-ES" sz="2000" dirty="0">
              <a:latin typeface="+mn-lt"/>
            </a:endParaRPr>
          </a:p>
        </p:txBody>
      </p:sp>
      <p:sp>
        <p:nvSpPr>
          <p:cNvPr id="21507" name="5 Rectángulo"/>
          <p:cNvSpPr>
            <a:spLocks noChangeArrowheads="1"/>
          </p:cNvSpPr>
          <p:nvPr/>
        </p:nvSpPr>
        <p:spPr bwMode="auto">
          <a:xfrm>
            <a:off x="468313" y="44450"/>
            <a:ext cx="84963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s-ES" altLang="es-ES" sz="2200" b="1">
                <a:solidFill>
                  <a:srgbClr val="FFFFFF"/>
                </a:solidFill>
                <a:latin typeface="Arial Black" panose="020B0A04020102020204" pitchFamily="34" charset="0"/>
              </a:rPr>
              <a:t>Buenas Prácticas Clínicas (BPC) y Buenas Prácticas Médicas (BPM). </a:t>
            </a:r>
            <a:r>
              <a:rPr lang="es-ES" altLang="es-ES" sz="2200" b="1">
                <a:solidFill>
                  <a:srgbClr val="FFFF00"/>
                </a:solidFill>
                <a:latin typeface="Arial Black" panose="020B0A04020102020204" pitchFamily="34" charset="0"/>
              </a:rPr>
              <a:t>Diferencias, divergencias. </a:t>
            </a:r>
            <a:endParaRPr lang="es-ES" altLang="es-ES" sz="2200" b="1">
              <a:solidFill>
                <a:srgbClr val="FFFFFF"/>
              </a:solidFill>
              <a:latin typeface="Arial Black" panose="020B0A04020102020204"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Elipse"/>
          <p:cNvSpPr/>
          <p:nvPr/>
        </p:nvSpPr>
        <p:spPr>
          <a:xfrm>
            <a:off x="179388" y="692150"/>
            <a:ext cx="3671887" cy="1728788"/>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4" name="3 Elipse"/>
          <p:cNvSpPr/>
          <p:nvPr/>
        </p:nvSpPr>
        <p:spPr>
          <a:xfrm>
            <a:off x="773113" y="1196975"/>
            <a:ext cx="1422400" cy="827088"/>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22532" name="4 CuadroTexto"/>
          <p:cNvSpPr txBox="1">
            <a:spLocks noChangeArrowheads="1"/>
          </p:cNvSpPr>
          <p:nvPr/>
        </p:nvSpPr>
        <p:spPr bwMode="auto">
          <a:xfrm>
            <a:off x="1116013" y="1382713"/>
            <a:ext cx="9001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_tradnl" altLang="es-ES" b="1">
                <a:solidFill>
                  <a:srgbClr val="FFFF00"/>
                </a:solidFill>
                <a:latin typeface="Arial Black" panose="020B0A04020102020204" pitchFamily="34" charset="0"/>
                <a:cs typeface="Arial" panose="020B0604020202020204" pitchFamily="34" charset="0"/>
              </a:rPr>
              <a:t>BPC</a:t>
            </a:r>
            <a:endParaRPr lang="es-ES" altLang="es-ES" b="1">
              <a:solidFill>
                <a:srgbClr val="FFFF00"/>
              </a:solidFill>
              <a:latin typeface="Arial Black" panose="020B0A04020102020204" pitchFamily="34" charset="0"/>
              <a:cs typeface="Arial" panose="020B0604020202020204" pitchFamily="34" charset="0"/>
            </a:endParaRPr>
          </a:p>
        </p:txBody>
      </p:sp>
      <p:sp>
        <p:nvSpPr>
          <p:cNvPr id="22533" name="5 CuadroTexto"/>
          <p:cNvSpPr txBox="1">
            <a:spLocks noChangeArrowheads="1"/>
          </p:cNvSpPr>
          <p:nvPr/>
        </p:nvSpPr>
        <p:spPr bwMode="auto">
          <a:xfrm>
            <a:off x="2339975" y="1401763"/>
            <a:ext cx="12954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_tradnl" altLang="es-ES" b="1">
                <a:solidFill>
                  <a:schemeClr val="bg1"/>
                </a:solidFill>
                <a:latin typeface="Arial Black" panose="020B0A04020102020204" pitchFamily="34" charset="0"/>
                <a:cs typeface="Arial" panose="020B0604020202020204" pitchFamily="34" charset="0"/>
              </a:rPr>
              <a:t>BPM</a:t>
            </a:r>
            <a:endParaRPr lang="es-ES" altLang="es-ES" b="1">
              <a:solidFill>
                <a:schemeClr val="bg1"/>
              </a:solidFill>
              <a:latin typeface="Arial Black" panose="020B0A04020102020204" pitchFamily="34" charset="0"/>
              <a:cs typeface="Arial" panose="020B0604020202020204" pitchFamily="34" charset="0"/>
            </a:endParaRPr>
          </a:p>
        </p:txBody>
      </p:sp>
      <p:sp>
        <p:nvSpPr>
          <p:cNvPr id="22534" name="6 Rectángulo"/>
          <p:cNvSpPr>
            <a:spLocks noChangeArrowheads="1"/>
          </p:cNvSpPr>
          <p:nvPr/>
        </p:nvSpPr>
        <p:spPr bwMode="auto">
          <a:xfrm>
            <a:off x="4067175" y="1395413"/>
            <a:ext cx="50768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s-ES" altLang="es-ES" sz="2000">
                <a:solidFill>
                  <a:srgbClr val="FFFFFF"/>
                </a:solidFill>
                <a:latin typeface="Arial" panose="020B0604020202020204" pitchFamily="34" charset="0"/>
              </a:rPr>
              <a:t>Las</a:t>
            </a:r>
            <a:r>
              <a:rPr lang="es-ES" altLang="es-ES">
                <a:solidFill>
                  <a:srgbClr val="FFFFFF"/>
                </a:solidFill>
                <a:latin typeface="Tahoma" panose="020B0604030504040204" pitchFamily="34" charset="0"/>
              </a:rPr>
              <a:t> </a:t>
            </a:r>
            <a:r>
              <a:rPr lang="es-ES" altLang="es-ES" b="1">
                <a:solidFill>
                  <a:srgbClr val="FFFF00"/>
                </a:solidFill>
                <a:latin typeface="Arial Black" panose="020B0A04020102020204" pitchFamily="34" charset="0"/>
              </a:rPr>
              <a:t>BPC</a:t>
            </a:r>
            <a:r>
              <a:rPr lang="es-ES" altLang="es-ES" b="1">
                <a:solidFill>
                  <a:srgbClr val="FFFFFF"/>
                </a:solidFill>
                <a:latin typeface="Tahoma" panose="020B0604030504040204" pitchFamily="34" charset="0"/>
              </a:rPr>
              <a:t> </a:t>
            </a:r>
            <a:r>
              <a:rPr lang="es-ES" altLang="es-ES" sz="2000">
                <a:solidFill>
                  <a:srgbClr val="FFFFFF"/>
                </a:solidFill>
                <a:latin typeface="Arial" panose="020B0604020202020204" pitchFamily="34" charset="0"/>
              </a:rPr>
              <a:t>no son una parte de las </a:t>
            </a:r>
            <a:r>
              <a:rPr lang="es-ES" altLang="es-ES" b="1">
                <a:solidFill>
                  <a:schemeClr val="bg1"/>
                </a:solidFill>
                <a:latin typeface="Arial Black" panose="020B0A04020102020204" pitchFamily="34" charset="0"/>
              </a:rPr>
              <a:t>BPM</a:t>
            </a:r>
          </a:p>
        </p:txBody>
      </p:sp>
      <p:sp>
        <p:nvSpPr>
          <p:cNvPr id="8" name="7 Elipse"/>
          <p:cNvSpPr/>
          <p:nvPr/>
        </p:nvSpPr>
        <p:spPr>
          <a:xfrm>
            <a:off x="395288" y="3681413"/>
            <a:ext cx="3671887" cy="17272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2536" name="8 CuadroTexto"/>
          <p:cNvSpPr txBox="1">
            <a:spLocks noChangeArrowheads="1"/>
          </p:cNvSpPr>
          <p:nvPr/>
        </p:nvSpPr>
        <p:spPr bwMode="auto">
          <a:xfrm>
            <a:off x="2555875" y="4389438"/>
            <a:ext cx="1295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_tradnl" altLang="es-ES" b="1">
                <a:solidFill>
                  <a:schemeClr val="bg1"/>
                </a:solidFill>
                <a:latin typeface="Arial Black" panose="020B0A04020102020204" pitchFamily="34" charset="0"/>
                <a:cs typeface="Arial" panose="020B0604020202020204" pitchFamily="34" charset="0"/>
              </a:rPr>
              <a:t>BPM</a:t>
            </a:r>
            <a:endParaRPr lang="es-ES" altLang="es-ES" b="1">
              <a:solidFill>
                <a:schemeClr val="bg1"/>
              </a:solidFill>
              <a:latin typeface="Arial Black" panose="020B0A04020102020204" pitchFamily="34" charset="0"/>
              <a:cs typeface="Arial" panose="020B0604020202020204" pitchFamily="34" charset="0"/>
            </a:endParaRPr>
          </a:p>
        </p:txBody>
      </p:sp>
      <p:sp>
        <p:nvSpPr>
          <p:cNvPr id="11" name="10 Elipse"/>
          <p:cNvSpPr/>
          <p:nvPr/>
        </p:nvSpPr>
        <p:spPr>
          <a:xfrm>
            <a:off x="1781175" y="2708275"/>
            <a:ext cx="1422400" cy="828675"/>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22538" name="11 CuadroTexto"/>
          <p:cNvSpPr txBox="1">
            <a:spLocks noChangeArrowheads="1"/>
          </p:cNvSpPr>
          <p:nvPr/>
        </p:nvSpPr>
        <p:spPr bwMode="auto">
          <a:xfrm>
            <a:off x="2124075" y="2895600"/>
            <a:ext cx="9001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_tradnl" altLang="es-ES" b="1">
                <a:solidFill>
                  <a:srgbClr val="FFFF00"/>
                </a:solidFill>
                <a:latin typeface="Arial Black" panose="020B0A04020102020204" pitchFamily="34" charset="0"/>
                <a:cs typeface="Arial" panose="020B0604020202020204" pitchFamily="34" charset="0"/>
              </a:rPr>
              <a:t>BPC</a:t>
            </a:r>
            <a:endParaRPr lang="es-ES" altLang="es-ES" b="1">
              <a:solidFill>
                <a:srgbClr val="FFFF00"/>
              </a:solidFill>
              <a:latin typeface="Arial Black" panose="020B0A04020102020204" pitchFamily="34" charset="0"/>
              <a:cs typeface="Arial" panose="020B0604020202020204" pitchFamily="34" charset="0"/>
            </a:endParaRPr>
          </a:p>
        </p:txBody>
      </p:sp>
      <p:sp>
        <p:nvSpPr>
          <p:cNvPr id="22539" name="12 Rectángulo"/>
          <p:cNvSpPr>
            <a:spLocks noChangeArrowheads="1"/>
          </p:cNvSpPr>
          <p:nvPr/>
        </p:nvSpPr>
        <p:spPr bwMode="auto">
          <a:xfrm>
            <a:off x="179388" y="5661025"/>
            <a:ext cx="4321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s-ES" altLang="es-ES" sz="2000">
                <a:solidFill>
                  <a:srgbClr val="FFFFFF"/>
                </a:solidFill>
                <a:latin typeface="Arial" panose="020B0604020202020204" pitchFamily="34" charset="0"/>
              </a:rPr>
              <a:t>Las</a:t>
            </a:r>
            <a:r>
              <a:rPr lang="es-ES" altLang="es-ES">
                <a:solidFill>
                  <a:srgbClr val="FFFFFF"/>
                </a:solidFill>
                <a:latin typeface="Tahoma" panose="020B0604030504040204" pitchFamily="34" charset="0"/>
              </a:rPr>
              <a:t> </a:t>
            </a:r>
            <a:r>
              <a:rPr lang="es-ES" altLang="es-ES" b="1">
                <a:solidFill>
                  <a:srgbClr val="FFFF00"/>
                </a:solidFill>
                <a:latin typeface="Arial Black" panose="020B0A04020102020204" pitchFamily="34" charset="0"/>
              </a:rPr>
              <a:t>BPC</a:t>
            </a:r>
            <a:r>
              <a:rPr lang="es-ES" altLang="es-ES" b="1">
                <a:solidFill>
                  <a:srgbClr val="FFFFFF"/>
                </a:solidFill>
                <a:latin typeface="Tahoma" panose="020B0604030504040204" pitchFamily="34" charset="0"/>
              </a:rPr>
              <a:t> </a:t>
            </a:r>
            <a:r>
              <a:rPr lang="es-ES" altLang="es-ES" sz="2000">
                <a:solidFill>
                  <a:srgbClr val="FFFFFF"/>
                </a:solidFill>
                <a:latin typeface="Arial" panose="020B0604020202020204" pitchFamily="34" charset="0"/>
              </a:rPr>
              <a:t>no son independientes y no avanzan al unísono de las </a:t>
            </a:r>
            <a:r>
              <a:rPr lang="es-ES" altLang="es-ES" b="1">
                <a:solidFill>
                  <a:schemeClr val="bg1"/>
                </a:solidFill>
                <a:latin typeface="Arial Black" panose="020B0A04020102020204" pitchFamily="34" charset="0"/>
              </a:rPr>
              <a:t>BPM</a:t>
            </a:r>
          </a:p>
        </p:txBody>
      </p:sp>
      <p:sp>
        <p:nvSpPr>
          <p:cNvPr id="14" name="13 Elipse"/>
          <p:cNvSpPr/>
          <p:nvPr/>
        </p:nvSpPr>
        <p:spPr>
          <a:xfrm>
            <a:off x="4967288" y="3357563"/>
            <a:ext cx="3671887" cy="17272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2541" name="14 Rectángulo"/>
          <p:cNvSpPr>
            <a:spLocks noChangeArrowheads="1"/>
          </p:cNvSpPr>
          <p:nvPr/>
        </p:nvSpPr>
        <p:spPr bwMode="auto">
          <a:xfrm>
            <a:off x="4662488" y="5661025"/>
            <a:ext cx="45720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s-ES" altLang="es-ES" sz="2000">
                <a:solidFill>
                  <a:srgbClr val="FFFFFF"/>
                </a:solidFill>
                <a:latin typeface="Arial" panose="020B0604020202020204" pitchFamily="34" charset="0"/>
              </a:rPr>
              <a:t>Las</a:t>
            </a:r>
            <a:r>
              <a:rPr lang="es-ES" altLang="es-ES">
                <a:solidFill>
                  <a:srgbClr val="FFFFFF"/>
                </a:solidFill>
                <a:latin typeface="Tahoma" panose="020B0604030504040204" pitchFamily="34" charset="0"/>
              </a:rPr>
              <a:t> </a:t>
            </a:r>
            <a:r>
              <a:rPr lang="es-ES" altLang="es-ES" b="1">
                <a:solidFill>
                  <a:srgbClr val="FFFF00"/>
                </a:solidFill>
                <a:latin typeface="Arial Black" panose="020B0A04020102020204" pitchFamily="34" charset="0"/>
              </a:rPr>
              <a:t>BPC</a:t>
            </a:r>
            <a:r>
              <a:rPr lang="es-ES" altLang="es-ES" b="1">
                <a:solidFill>
                  <a:srgbClr val="FFFFFF"/>
                </a:solidFill>
                <a:latin typeface="Tahoma" panose="020B0604030504040204" pitchFamily="34" charset="0"/>
              </a:rPr>
              <a:t> </a:t>
            </a:r>
            <a:r>
              <a:rPr lang="es-ES" altLang="es-ES" sz="2000">
                <a:solidFill>
                  <a:srgbClr val="FFFFFF"/>
                </a:solidFill>
                <a:latin typeface="Arial" panose="020B0604020202020204" pitchFamily="34" charset="0"/>
              </a:rPr>
              <a:t>tienen parte de las </a:t>
            </a:r>
            <a:r>
              <a:rPr lang="es-ES" altLang="es-ES" b="1">
                <a:solidFill>
                  <a:schemeClr val="bg1"/>
                </a:solidFill>
                <a:latin typeface="Arial Black" panose="020B0A04020102020204" pitchFamily="34" charset="0"/>
              </a:rPr>
              <a:t>BPM</a:t>
            </a:r>
            <a:r>
              <a:rPr lang="es-ES" altLang="es-ES">
                <a:solidFill>
                  <a:srgbClr val="FFFFFF"/>
                </a:solidFill>
                <a:latin typeface="Tahoma" panose="020B0604030504040204" pitchFamily="34" charset="0"/>
              </a:rPr>
              <a:t> </a:t>
            </a:r>
            <a:r>
              <a:rPr lang="es-ES" altLang="es-ES" sz="2000">
                <a:solidFill>
                  <a:srgbClr val="FFFFFF"/>
                </a:solidFill>
                <a:latin typeface="Arial" panose="020B0604020202020204" pitchFamily="34" charset="0"/>
              </a:rPr>
              <a:t>y las “halan” al desarrollo</a:t>
            </a:r>
          </a:p>
        </p:txBody>
      </p:sp>
      <p:sp>
        <p:nvSpPr>
          <p:cNvPr id="22542" name="15 CuadroTexto"/>
          <p:cNvSpPr txBox="1">
            <a:spLocks noChangeArrowheads="1"/>
          </p:cNvSpPr>
          <p:nvPr/>
        </p:nvSpPr>
        <p:spPr bwMode="auto">
          <a:xfrm>
            <a:off x="6948488" y="4083050"/>
            <a:ext cx="1295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_tradnl" altLang="es-ES" b="1">
                <a:solidFill>
                  <a:schemeClr val="bg1"/>
                </a:solidFill>
                <a:latin typeface="Arial Black" panose="020B0A04020102020204" pitchFamily="34" charset="0"/>
                <a:cs typeface="Arial" panose="020B0604020202020204" pitchFamily="34" charset="0"/>
              </a:rPr>
              <a:t>BPM</a:t>
            </a:r>
            <a:endParaRPr lang="es-ES" altLang="es-ES" b="1">
              <a:solidFill>
                <a:schemeClr val="bg1"/>
              </a:solidFill>
              <a:latin typeface="Arial Black" panose="020B0A04020102020204" pitchFamily="34" charset="0"/>
              <a:cs typeface="Arial" panose="020B0604020202020204" pitchFamily="34" charset="0"/>
            </a:endParaRPr>
          </a:p>
        </p:txBody>
      </p:sp>
      <p:sp>
        <p:nvSpPr>
          <p:cNvPr id="17" name="16 Elipse"/>
          <p:cNvSpPr/>
          <p:nvPr/>
        </p:nvSpPr>
        <p:spPr>
          <a:xfrm>
            <a:off x="6516688" y="2565400"/>
            <a:ext cx="792162" cy="1368425"/>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2544" name="17 CuadroTexto"/>
          <p:cNvSpPr txBox="1">
            <a:spLocks noChangeArrowheads="1"/>
          </p:cNvSpPr>
          <p:nvPr/>
        </p:nvSpPr>
        <p:spPr bwMode="auto">
          <a:xfrm>
            <a:off x="6480175" y="2905125"/>
            <a:ext cx="9001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_tradnl" altLang="es-ES" b="1">
                <a:solidFill>
                  <a:srgbClr val="FFFF00"/>
                </a:solidFill>
                <a:latin typeface="Arial Black" panose="020B0A04020102020204" pitchFamily="34" charset="0"/>
                <a:cs typeface="Arial" panose="020B0604020202020204" pitchFamily="34" charset="0"/>
              </a:rPr>
              <a:t>BPC</a:t>
            </a:r>
            <a:endParaRPr lang="es-ES" altLang="es-ES" b="1">
              <a:solidFill>
                <a:srgbClr val="FFFF00"/>
              </a:solidFill>
              <a:latin typeface="Arial Black" panose="020B0A04020102020204" pitchFamily="34" charset="0"/>
              <a:cs typeface="Arial" panose="020B0604020202020204" pitchFamily="34" charset="0"/>
            </a:endParaRPr>
          </a:p>
        </p:txBody>
      </p:sp>
      <p:sp>
        <p:nvSpPr>
          <p:cNvPr id="22545" name="18 Rectángulo"/>
          <p:cNvSpPr>
            <a:spLocks noChangeArrowheads="1"/>
          </p:cNvSpPr>
          <p:nvPr/>
        </p:nvSpPr>
        <p:spPr bwMode="auto">
          <a:xfrm>
            <a:off x="395288" y="0"/>
            <a:ext cx="79930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s-ES" altLang="es-ES" b="1">
                <a:solidFill>
                  <a:srgbClr val="FFFF00"/>
                </a:solidFill>
                <a:latin typeface="Arial Black" panose="020B0A04020102020204" pitchFamily="34" charset="0"/>
              </a:rPr>
              <a:t>Características de la relación entre las BPC y las BPM</a:t>
            </a:r>
            <a:endParaRPr lang="es-ES" altLang="es-E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Presentación en blanco">
  <a:themeElements>
    <a:clrScheme name="Presentación en blanc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esentación en blanc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resentación en blanc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esentación en blanc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esentación en blanc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esentación en blanc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esentación en blanc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esentación en blanc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esentación en blanc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C:\Archivos de programa\Microsoft Office\Plantillas\Presentación en blanco.pot</Template>
  <TotalTime>2939</TotalTime>
  <Words>2427</Words>
  <Application>Microsoft Office PowerPoint</Application>
  <PresentationFormat>Carta (216 x 279 mm)</PresentationFormat>
  <Paragraphs>245</Paragraphs>
  <Slides>26</Slides>
  <Notes>14</Notes>
  <HiddenSlides>0</HiddenSlides>
  <MMClips>0</MMClips>
  <ScaleCrop>false</ScaleCrop>
  <HeadingPairs>
    <vt:vector size="8" baseType="variant">
      <vt:variant>
        <vt:lpstr>Fuentes usadas</vt:lpstr>
      </vt:variant>
      <vt:variant>
        <vt:i4>9</vt:i4>
      </vt:variant>
      <vt:variant>
        <vt:lpstr>Tema</vt:lpstr>
      </vt:variant>
      <vt:variant>
        <vt:i4>2</vt:i4>
      </vt:variant>
      <vt:variant>
        <vt:lpstr>Servidores OLE incrustados</vt:lpstr>
      </vt:variant>
      <vt:variant>
        <vt:i4>1</vt:i4>
      </vt:variant>
      <vt:variant>
        <vt:lpstr>Títulos de diapositiva</vt:lpstr>
      </vt:variant>
      <vt:variant>
        <vt:i4>26</vt:i4>
      </vt:variant>
    </vt:vector>
  </HeadingPairs>
  <TitlesOfParts>
    <vt:vector size="38" baseType="lpstr">
      <vt:lpstr>Times New Roman</vt:lpstr>
      <vt:lpstr>Arial</vt:lpstr>
      <vt:lpstr>Calibri</vt:lpstr>
      <vt:lpstr>Arial Rounded MT Bold</vt:lpstr>
      <vt:lpstr>Wingdings</vt:lpstr>
      <vt:lpstr>Tahoma</vt:lpstr>
      <vt:lpstr>Arial Black</vt:lpstr>
      <vt:lpstr>Bookman Old Style</vt:lpstr>
      <vt:lpstr>Berlin Sans FB</vt:lpstr>
      <vt:lpstr>Presentación en blanco</vt:lpstr>
      <vt:lpstr>Tema de Office</vt:lpstr>
      <vt:lpstr>Microsoft ClipArt Gallery</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CENCEC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 título de diapositiva</dc:title>
  <dc:creator>llerena</dc:creator>
  <cp:lastModifiedBy>Lily</cp:lastModifiedBy>
  <cp:revision>194</cp:revision>
  <cp:lastPrinted>2002-01-14T14:17:16Z</cp:lastPrinted>
  <dcterms:created xsi:type="dcterms:W3CDTF">2002-01-08T16:52:02Z</dcterms:created>
  <dcterms:modified xsi:type="dcterms:W3CDTF">2020-03-28T14:24:00Z</dcterms:modified>
</cp:coreProperties>
</file>