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87" r:id="rId4"/>
    <p:sldId id="300" r:id="rId5"/>
    <p:sldId id="283" r:id="rId6"/>
    <p:sldId id="289" r:id="rId7"/>
    <p:sldId id="302" r:id="rId8"/>
    <p:sldId id="301" r:id="rId9"/>
    <p:sldId id="290" r:id="rId10"/>
    <p:sldId id="288" r:id="rId11"/>
    <p:sldId id="291" r:id="rId12"/>
    <p:sldId id="292" r:id="rId13"/>
    <p:sldId id="285" r:id="rId14"/>
    <p:sldId id="303" r:id="rId15"/>
    <p:sldId id="304" r:id="rId16"/>
    <p:sldId id="293" r:id="rId17"/>
    <p:sldId id="284" r:id="rId18"/>
    <p:sldId id="307" r:id="rId19"/>
    <p:sldId id="294" r:id="rId20"/>
    <p:sldId id="296" r:id="rId21"/>
    <p:sldId id="306" r:id="rId22"/>
    <p:sldId id="297" r:id="rId23"/>
    <p:sldId id="305" r:id="rId24"/>
    <p:sldId id="295" r:id="rId25"/>
    <p:sldId id="313" r:id="rId26"/>
    <p:sldId id="314" r:id="rId27"/>
    <p:sldId id="308" r:id="rId28"/>
    <p:sldId id="309" r:id="rId29"/>
    <p:sldId id="310" r:id="rId30"/>
    <p:sldId id="311" r:id="rId31"/>
    <p:sldId id="312" r:id="rId32"/>
    <p:sldId id="298" r:id="rId33"/>
    <p:sldId id="299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91D4B-23D0-41DB-89BC-8403F5677167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13C3-354B-4C21-9A08-9C1FC2FF0EA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058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13C3-354B-4C21-9A08-9C1FC2FF0EAD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243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C13C3-354B-4C21-9A08-9C1FC2FF0EAD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645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849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517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983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8507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350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5257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173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8317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806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84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54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02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63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171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93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AAF1-9985-4D8A-AF04-EE027AED8E78}" type="datetimeFigureOut">
              <a:rPr lang="es-MX" smtClean="0"/>
              <a:t>25/03/2020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DC7A55-9A78-4848-802B-BF12A96FD95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0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6400" y="-571500"/>
            <a:ext cx="9144000" cy="1276350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Asignatura: Bacteriología clínica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5000" y="857250"/>
            <a:ext cx="9982200" cy="5657850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Tema VIII: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Bacilos entéricos Gram (-)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Clase 2</a:t>
            </a:r>
          </a:p>
          <a:p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Sumario: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 Vibrionaceae: Características morfológicas. Vibrio cholerae O1 y biotipo El Tor. Serogrupo O139. Patogenia. Diagnóstico de laboratorio. Epidemiología. Profilaxis y control. Género Aeromonas y Pleisomonas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Aeromona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hydrophila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 Pleisomona shigelloides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 Morfología. Patogenia. Enfermedades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producen. Diagnóstico de laboratorio. Epidemiología. </a:t>
            </a: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Familia Campylobacteriaceae. Principales patógenos: géneros Campylobacter y Helicobacter. Morfología. Patogenia. Enfermedades que producen. Diagnóstico de laboratorio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971675" y="633412"/>
            <a:ext cx="9532937" cy="3777622"/>
          </a:xfrm>
        </p:spPr>
        <p:txBody>
          <a:bodyPr/>
          <a:lstStyle/>
          <a:p>
            <a:pPr marL="0" indent="0">
              <a:buNone/>
            </a:pPr>
            <a:r>
              <a:rPr lang="es-MX" dirty="0" smtClean="0"/>
              <a:t> </a:t>
            </a:r>
            <a:r>
              <a:rPr lang="es-MX" sz="2400" dirty="0"/>
              <a:t>Los serogrupos de Vibrio cholerae O1 y O139 producen cólera en el ser humano, en tanto que otros </a:t>
            </a:r>
            <a:r>
              <a:rPr lang="es-MX" sz="2400" dirty="0" err="1"/>
              <a:t>vibrios</a:t>
            </a:r>
            <a:r>
              <a:rPr lang="es-MX" sz="2400" dirty="0"/>
              <a:t> pueden ser causa de sepsis o enteritis.</a:t>
            </a:r>
          </a:p>
          <a:p>
            <a:pPr marL="0" indent="0">
              <a:buNone/>
            </a:pPr>
            <a:r>
              <a:rPr lang="es-MX" sz="2400" dirty="0"/>
              <a:t>En ocasiones, los V. cholerae no O1/no O139 producen una enfermedad parecida al cólera.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027" y="2911629"/>
            <a:ext cx="4706520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8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0238" y="300038"/>
            <a:ext cx="10044112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4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1" t="16241" r="22193" b="13401"/>
          <a:stretch/>
        </p:blipFill>
        <p:spPr>
          <a:xfrm>
            <a:off x="4589192" y="779798"/>
            <a:ext cx="3700462" cy="33920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023" y="1100138"/>
            <a:ext cx="1987011" cy="284389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525" y="5722978"/>
            <a:ext cx="9401175" cy="104860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14526" y="4245650"/>
            <a:ext cx="94011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/>
              <a:t>Usualmente es necesario hacer un enriquecimiento de estas bacterias a partir de los diferentes tipos de muestras en Agua Peptonada Alcalina (APA) a 35oC por 6-12 horas en aerobiosis para aumentar la recuperación en los medios de aislamiento primario.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812" y="971550"/>
            <a:ext cx="2247602" cy="267085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322999" y="3242297"/>
            <a:ext cx="106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/>
              <a:t>TCBS</a:t>
            </a:r>
            <a:endParaRPr lang="es-MX" sz="2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034" y="-53116"/>
            <a:ext cx="35237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7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0238" y="310896"/>
            <a:ext cx="10050018" cy="65471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Las muestras útiles son las heces y los vómitos, en los portadores las heces previo purgante salino y el medio ambiente se estudia muestras obtenidas de alcantarillas por hisopos de Moore, estudio del plancton o vegetación costera y  estudio de moluscos, aguas y alimentos.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siembra en agua peptonada alcalina pH 9,0 con 1 % NaCL  e incubación por 8 horas, posteriormente se siembran en TCBS, se incuban 48 horas en aerobiosis y a una temperatura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30-y 40°C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donde crecen colonias lisas o rugosas de color amarillo.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medio de aislamiento primario más recomendado para la recuperación de las especies de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Víbrio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es el agar TCBS. Las placas de agar TCBS se incuban hasta por 48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horas.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2" y="1299730"/>
            <a:ext cx="1266706" cy="11291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86287" y="158496"/>
            <a:ext cx="3571875" cy="542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Diagnóstico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8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5950" y="842962"/>
            <a:ext cx="10050018" cy="5862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Kligler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fermentan la glucosa, lactosa negativa.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Lisina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descarboxilan.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oxidasa positivo.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Prueba cuerda positiva.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Catalasa positiva.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reducen los nitratos a nitritos.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Producen indol.</a:t>
            </a: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Producen ácido L-arabinosa, sacarosa , manitol, y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salicilina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Reacción de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Voges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Proskauer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Pruebas serológicas.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2" y="1299730"/>
            <a:ext cx="1266706" cy="11291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86287" y="158496"/>
            <a:ext cx="3571875" cy="542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Diagnóstico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64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5950" y="842962"/>
            <a:ext cx="10050018" cy="58626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Kligler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fermentan la glucosa, lactosa negativa.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Lisina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descarboxilan.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oxidasa positivo. 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Prueba cuerda positiva.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Catalasa positiva.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reducen los nitratos a nitritos. 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Producen indol.</a:t>
            </a:r>
          </a:p>
          <a:p>
            <a:pPr marL="0" indent="0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Producen ácido L-arabinosa, sacarosa , manitol, y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salicilina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Reacción de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Voges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Proskauer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Pruebas serológicas.</a:t>
            </a: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22" y="1299730"/>
            <a:ext cx="1266706" cy="112914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86287" y="158496"/>
            <a:ext cx="3571875" cy="5429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Diagnóstico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0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16" t="13600" r="14155" b="6680"/>
          <a:stretch/>
        </p:blipFill>
        <p:spPr>
          <a:xfrm>
            <a:off x="3529013" y="1257299"/>
            <a:ext cx="6543675" cy="477400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157787" y="114301"/>
            <a:ext cx="3057526" cy="58578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Profilaxis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4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11680" y="813245"/>
            <a:ext cx="10180320" cy="635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Vibrio cholerae produce diarreas acuosas, profusas, de comienzo repentino, que pueden estar acompañadas de vómitos, hay rápida deshidratación, acidosis y colapso periférico. La infección asintomática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es más frecuente en las infecciones por el biotipo El Tor, siendo común en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niños la presencia de diarreas leves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Cholerae no O1 produce gastroenteritis y bacteriemia.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Mimicus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causa Gastroenteritis.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Alginolyticus produce infecciones del oído, conjuntivitis, infecciones de heridas y bacteriemia.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vulnificus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causa septicemia,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fascitis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mionecrosis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 gastroenteritis.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6" y="1285442"/>
            <a:ext cx="1347333" cy="1201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78" y="57275"/>
            <a:ext cx="35237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06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9181" y="998982"/>
            <a:ext cx="10180320" cy="6352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fetschnikovii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produce bacteriemia, peritonitis, gastroenteritis.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fluvialis causa gastroenteritis.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furnissii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causa gastroenteritis.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hollisae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produce gastroenteritis. 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damsela  produce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infecciones de heridas.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cincinnatiensis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 meningitis.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carcharie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 infecciones de heridas.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46" y="1285442"/>
            <a:ext cx="1347333" cy="12010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40" y="243012"/>
            <a:ext cx="35237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76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237" t="5191" r="3318" b="26161"/>
          <a:stretch/>
        </p:blipFill>
        <p:spPr>
          <a:xfrm>
            <a:off x="1885949" y="862013"/>
            <a:ext cx="10201276" cy="57673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40" y="106043"/>
            <a:ext cx="3523793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4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85750"/>
            <a:ext cx="8915400" cy="5625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Exponer las características generales de las familias y géneros microbianos incluidos en el tema y las características particulares de las diferentes especies de mayor interés clínico.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Interpretar los aspectos fundamentales relacionados con la patogenia de estos microorganismos.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Describir los pasos fundamentales para establecer el diagnostico de laboratorio de las especies patógenas incluidas en cada uno de los géneros estudiados.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Exponer los aspectos principales relacionados con la epidemiología, profilaxis y control de las enfermedades que producen cada unos de estos microorganismos.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2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1" t="16587" r="2803" b="7005"/>
          <a:stretch/>
        </p:blipFill>
        <p:spPr>
          <a:xfrm>
            <a:off x="1785938" y="685800"/>
            <a:ext cx="10144125" cy="5786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11740" r="37809" b="27756"/>
          <a:stretch/>
        </p:blipFill>
        <p:spPr>
          <a:xfrm>
            <a:off x="271464" y="1314450"/>
            <a:ext cx="1257299" cy="113540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357813" y="200025"/>
            <a:ext cx="4043362" cy="485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Aeromonas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3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1638" y="914400"/>
            <a:ext cx="10186988" cy="4253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Aeromonas crece en medios diferenciales como el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MacConkey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Levine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aunque puede ser aislado en placas de agar sangre (con 5% en sangre de cordero) conteniendo ampicilina a una concentración final de 10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μg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/ml.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Plesiomonas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crece en medios diferenciales como el agar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MacConkey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y en medios moderadamente selectivos como el agar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Hektoen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Las colonias de Plesiomonas se ven azul o azul verdoso con centro o sin centro negro.</a:t>
            </a:r>
          </a:p>
          <a:p>
            <a:pPr marL="0" indent="0">
              <a:buNone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El medio de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Hektoen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es recomendado también para el aislamiento de Salmonella, Shigella y Vibrio, por cuanto suprime el crecimiento de la mayoría de los miembros de la familia Enterobacteriaceae y detecta la producción de ácido de la fermentación de azúcar y H2S.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586288" y="128588"/>
            <a:ext cx="3943350" cy="6429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tx1"/>
                </a:solidFill>
              </a:rPr>
              <a:t>Aeromonas</a:t>
            </a:r>
          </a:p>
        </p:txBody>
      </p:sp>
    </p:spTree>
    <p:extLst>
      <p:ext uri="{BB962C8B-B14F-4D97-AF65-F5344CB8AC3E}">
        <p14:creationId xmlns:p14="http://schemas.microsoft.com/office/powerpoint/2010/main" val="2631950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80" t="14338" r="4775" b="15790"/>
          <a:stretch/>
        </p:blipFill>
        <p:spPr>
          <a:xfrm>
            <a:off x="1943101" y="942975"/>
            <a:ext cx="9901238" cy="555783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445794" y="171053"/>
            <a:ext cx="3300412" cy="628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Plesiomonas</a:t>
            </a:r>
            <a:endParaRPr lang="es-MX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3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57375" y="1085850"/>
            <a:ext cx="9986963" cy="4253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Plesiomonas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crece en medios diferenciales como el agar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MacConkey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y en medios moderadamente selectivos como el agar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Hektoen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Las colonias de Plesiomonas se ven azul o azul verdoso con centro o sin centro negro.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El medio de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Hektoen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es recomendado también para el aislamiento de Salmonella, Shigella y Vibrio, por cuanto suprime el crecimiento de la mayoría de los miembros de la familia Enterobacteriaceae y detecta la producción de ácido de la fermentación de azúcar y H2S.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29125" y="157163"/>
            <a:ext cx="3943350" cy="6000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Plesiomonas</a:t>
            </a:r>
          </a:p>
        </p:txBody>
      </p:sp>
    </p:spTree>
    <p:extLst>
      <p:ext uri="{BB962C8B-B14F-4D97-AF65-F5344CB8AC3E}">
        <p14:creationId xmlns:p14="http://schemas.microsoft.com/office/powerpoint/2010/main" val="1548252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11" t="7691" r="39133" b="17081"/>
          <a:stretch/>
        </p:blipFill>
        <p:spPr>
          <a:xfrm>
            <a:off x="431481" y="928243"/>
            <a:ext cx="2197418" cy="25799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3465"/>
          <a:stretch/>
        </p:blipFill>
        <p:spPr>
          <a:xfrm>
            <a:off x="2800350" y="928243"/>
            <a:ext cx="8904404" cy="55725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00525" y="124750"/>
            <a:ext cx="54864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Helicobacter  pylori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1805092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7632" y="385763"/>
            <a:ext cx="9589556" cy="62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48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3137" y="419893"/>
            <a:ext cx="9386888" cy="60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15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100" y="2224935"/>
            <a:ext cx="3615241" cy="12375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309" y="2258465"/>
            <a:ext cx="3682303" cy="117053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608" y="4685119"/>
            <a:ext cx="5340559" cy="859611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>
            <a:off x="4614863" y="363260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8424862" y="3745016"/>
            <a:ext cx="571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8429625" y="3616625"/>
            <a:ext cx="579542" cy="760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V="1">
            <a:off x="5800725" y="2843731"/>
            <a:ext cx="1900238" cy="1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7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699" y="366315"/>
            <a:ext cx="9615489" cy="612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172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7" y="448468"/>
            <a:ext cx="9658351" cy="61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77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85" t="16807" r="28099" b="39973"/>
          <a:stretch/>
        </p:blipFill>
        <p:spPr>
          <a:xfrm>
            <a:off x="257175" y="1269622"/>
            <a:ext cx="1381315" cy="13287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71688" y="890409"/>
            <a:ext cx="9829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familia Vibrionaceae incluye los géneros Vibrio, Aeromonas, Plesiomonas y Photobacterium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género Vibrio fue primeramente descrito por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Pacini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 1854, que lo encontró en el intestino de un paciente fallecido por cólera, desde ese momento  fue designado como V. cholerae.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 1906,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Gotschlich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en el Tor Sinaí, aisló unos microorganismos muy semejantes a V. cholerae, pero que diferían de este en su actividad hemolítica, a los cuales llamó V. </a:t>
            </a:r>
            <a:r>
              <a:rPr lang="es-MX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eltor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actualmente considerado como una variante de V. cholerae. </a:t>
            </a:r>
          </a:p>
          <a:p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1960, V. cholerae era el único reconocido como patógeno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humano, hoy se reconocen más de 30 especies de Vibrio, de las cuales 12 se consideran como patógenas humanas.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014913" y="161746"/>
            <a:ext cx="3486150" cy="557213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Vibrios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8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7" y="216295"/>
            <a:ext cx="9286875" cy="633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92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1975" y="257175"/>
            <a:ext cx="9672637" cy="61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1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494" y="1419779"/>
            <a:ext cx="1640206" cy="12301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431" t="5603" r="3259" b="7948"/>
          <a:stretch/>
        </p:blipFill>
        <p:spPr>
          <a:xfrm>
            <a:off x="2630941" y="585787"/>
            <a:ext cx="8327572" cy="578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94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4862" y="890587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 smtClean="0"/>
              <a:t>Bibliografía</a:t>
            </a:r>
          </a:p>
          <a:p>
            <a:pPr marL="0" indent="0">
              <a:buNone/>
            </a:pPr>
            <a:r>
              <a:rPr lang="es-MX" sz="3200" dirty="0" smtClean="0"/>
              <a:t>Alina </a:t>
            </a:r>
            <a:r>
              <a:rPr lang="es-MX" sz="3200" dirty="0" err="1" smtClean="0"/>
              <a:t>Llop</a:t>
            </a:r>
            <a:r>
              <a:rPr lang="es-MX" sz="3200" dirty="0" smtClean="0"/>
              <a:t>. Microbiología y parasitología médica.T.1 Cap.32- 34.</a:t>
            </a:r>
          </a:p>
          <a:p>
            <a:pPr marL="0" indent="0">
              <a:buNone/>
            </a:pPr>
            <a:endParaRPr lang="es-MX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24" y="3122373"/>
            <a:ext cx="2145978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3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85" t="16807" r="28099" b="39973"/>
          <a:stretch/>
        </p:blipFill>
        <p:spPr>
          <a:xfrm>
            <a:off x="257175" y="1269622"/>
            <a:ext cx="1381315" cy="132873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14513" y="933271"/>
            <a:ext cx="1037748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Sus miembros son habitantes naturales de las aguas y el ambiente marino.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Son bacilos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cortos, curvos, que semejan una coma.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Miden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de 0.5 a 0.8 μm de diámetro por 1.4 a 2.6 μm de largo.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Son móviles y poseen un flagelo polar.</a:t>
            </a:r>
          </a:p>
          <a:p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forman esporas.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Crecen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en presencia o ausencia de oxígeno.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enzima citocromo C oxidasa (excepto la especie Vibrio metschnikovi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Fermentan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glucosa y algunos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producen gas.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cloruro de sodio estimula el crecimiento y algunas especies son estrictamente halofílicas.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000500" y="176033"/>
            <a:ext cx="4286250" cy="557213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Características Vibrios</a:t>
            </a:r>
            <a:endParaRPr lang="es-MX" sz="2800" b="1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328" t="44903" r="75105" b="20136"/>
          <a:stretch/>
        </p:blipFill>
        <p:spPr>
          <a:xfrm>
            <a:off x="9386888" y="2806540"/>
            <a:ext cx="1457325" cy="111638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8458201" y="3057525"/>
            <a:ext cx="1228725" cy="30720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7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4462" y="914400"/>
            <a:ext cx="10887075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sz="7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74" t="8889" r="49687" b="24064"/>
          <a:stretch/>
        </p:blipFill>
        <p:spPr>
          <a:xfrm>
            <a:off x="278341" y="1285876"/>
            <a:ext cx="1348319" cy="12001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086225" y="171450"/>
            <a:ext cx="4686300" cy="585788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Estructura antigénica</a:t>
            </a:r>
            <a:endParaRPr lang="es-MX" sz="2800" b="1" dirty="0">
              <a:solidFill>
                <a:schemeClr val="tx1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6488948" y="2113836"/>
            <a:ext cx="3509877" cy="793672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Antígeno H </a:t>
            </a:r>
          </a:p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(termolábil) 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31842" y="2085261"/>
            <a:ext cx="3648162" cy="907971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Antígeno  O (termoestable</a:t>
            </a:r>
            <a:r>
              <a:rPr lang="es-MX" sz="2000" b="1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7" name="Elipse 6"/>
          <p:cNvSpPr/>
          <p:nvPr/>
        </p:nvSpPr>
        <p:spPr>
          <a:xfrm>
            <a:off x="5000624" y="914401"/>
            <a:ext cx="3243263" cy="10858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Componentes </a:t>
            </a:r>
            <a:r>
              <a:rPr lang="es-MX" sz="2400" b="1" dirty="0">
                <a:solidFill>
                  <a:schemeClr val="tx1"/>
                </a:solidFill>
              </a:rPr>
              <a:t>antigénicos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280004" y="3299700"/>
            <a:ext cx="5700713" cy="2200988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b="1" dirty="0" smtClean="0">
                <a:solidFill>
                  <a:schemeClr val="tx1"/>
                </a:solidFill>
              </a:rPr>
              <a:t>Su </a:t>
            </a:r>
            <a:r>
              <a:rPr lang="es-MX" sz="2000" b="1" dirty="0">
                <a:solidFill>
                  <a:schemeClr val="tx1"/>
                </a:solidFill>
              </a:rPr>
              <a:t>aglutinabilidad e </a:t>
            </a:r>
            <a:r>
              <a:rPr lang="es-MX" sz="2000" b="1" dirty="0" smtClean="0">
                <a:solidFill>
                  <a:schemeClr val="tx1"/>
                </a:solidFill>
              </a:rPr>
              <a:t>inmunogenicidad se inactiva a </a:t>
            </a:r>
            <a:r>
              <a:rPr lang="es-MX" sz="2000" b="1" dirty="0">
                <a:solidFill>
                  <a:schemeClr val="tx1"/>
                </a:solidFill>
              </a:rPr>
              <a:t>100°C durante 15 min y 2,5 horas </a:t>
            </a:r>
            <a:r>
              <a:rPr lang="es-MX" sz="2000" b="1" dirty="0" smtClean="0">
                <a:solidFill>
                  <a:schemeClr val="tx1"/>
                </a:solidFill>
              </a:rPr>
              <a:t>respectivamente.</a:t>
            </a:r>
          </a:p>
          <a:p>
            <a:pPr algn="just"/>
            <a:r>
              <a:rPr lang="es-MX" sz="2000" b="1" dirty="0">
                <a:solidFill>
                  <a:schemeClr val="tx1"/>
                </a:solidFill>
              </a:rPr>
              <a:t>Los anticuerpos contra el antígeno H probablemente </a:t>
            </a:r>
            <a:r>
              <a:rPr lang="es-MX" sz="2000" b="1" dirty="0" smtClean="0">
                <a:solidFill>
                  <a:schemeClr val="tx1"/>
                </a:solidFill>
              </a:rPr>
              <a:t>no intervienen </a:t>
            </a:r>
            <a:r>
              <a:rPr lang="es-MX" sz="2000" b="1" dirty="0">
                <a:solidFill>
                  <a:schemeClr val="tx1"/>
                </a:solidFill>
              </a:rPr>
              <a:t>en la protección de los hospedadores susceptibles</a:t>
            </a:r>
            <a:r>
              <a:rPr lang="es-MX" sz="2000" b="1" dirty="0" smtClean="0">
                <a:solidFill>
                  <a:schemeClr val="tx1"/>
                </a:solidFill>
              </a:rPr>
              <a:t>.</a:t>
            </a:r>
            <a:endParaRPr lang="es-MX" sz="2000" b="1" dirty="0">
              <a:solidFill>
                <a:schemeClr val="tx1"/>
              </a:solidFill>
            </a:endParaRPr>
          </a:p>
        </p:txBody>
      </p:sp>
      <p:sp>
        <p:nvSpPr>
          <p:cNvPr id="9" name="Flecha curvada hacia la derecha 8"/>
          <p:cNvSpPr/>
          <p:nvPr/>
        </p:nvSpPr>
        <p:spPr>
          <a:xfrm>
            <a:off x="4500563" y="1328025"/>
            <a:ext cx="366882" cy="600074"/>
          </a:xfrm>
          <a:prstGeom prst="curved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0" name="Flecha curvada hacia la izquierda 9"/>
          <p:cNvSpPr/>
          <p:nvPr/>
        </p:nvSpPr>
        <p:spPr>
          <a:xfrm>
            <a:off x="8405640" y="1340167"/>
            <a:ext cx="366885" cy="594361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 rot="5188222" flipV="1">
            <a:off x="8581491" y="2966190"/>
            <a:ext cx="382067" cy="36055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redondeado 11"/>
          <p:cNvSpPr/>
          <p:nvPr/>
        </p:nvSpPr>
        <p:spPr>
          <a:xfrm>
            <a:off x="2848313" y="3540100"/>
            <a:ext cx="2725971" cy="9144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Le confiere especificidad </a:t>
            </a:r>
            <a:r>
              <a:rPr lang="es-MX" sz="2000" b="1" dirty="0">
                <a:solidFill>
                  <a:schemeClr val="tx1"/>
                </a:solidFill>
              </a:rPr>
              <a:t>serológica.</a:t>
            </a:r>
          </a:p>
        </p:txBody>
      </p:sp>
      <p:sp>
        <p:nvSpPr>
          <p:cNvPr id="14" name="Flecha abajo 13"/>
          <p:cNvSpPr/>
          <p:nvPr/>
        </p:nvSpPr>
        <p:spPr>
          <a:xfrm>
            <a:off x="3998934" y="3107876"/>
            <a:ext cx="424730" cy="38364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026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50358" r="63248"/>
          <a:stretch/>
        </p:blipFill>
        <p:spPr>
          <a:xfrm>
            <a:off x="8643937" y="401053"/>
            <a:ext cx="3186113" cy="2258798"/>
          </a:xfrm>
          <a:prstGeom prst="rect">
            <a:avLst/>
          </a:prstGeom>
        </p:spPr>
      </p:pic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028826" y="1080078"/>
            <a:ext cx="8915400" cy="53207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Existen por lo menos 139 grupos </a:t>
            </a:r>
            <a:r>
              <a:rPr lang="es-MX" dirty="0" smtClean="0"/>
              <a:t>de antígeno O. </a:t>
            </a:r>
          </a:p>
          <a:p>
            <a:pPr marL="0" indent="0">
              <a:buNone/>
            </a:pPr>
            <a:r>
              <a:rPr lang="es-MX" dirty="0"/>
              <a:t> La flagelina es un determinante antigénico del flagelo polar de V. cholerae, parahemolyticus, alginolyticus, anguillarum, campbelli, fischeri, harveyi, metschnikovii, nereis y fluvialis. </a:t>
            </a:r>
          </a:p>
          <a:p>
            <a:pPr marL="0" indent="0">
              <a:buNone/>
            </a:pPr>
            <a:r>
              <a:rPr lang="es-MX" dirty="0"/>
              <a:t>Algunas especies presentan flagelos laterales con diferente antigenicidad que el polar.</a:t>
            </a:r>
          </a:p>
          <a:p>
            <a:pPr marL="0" indent="0">
              <a:buNone/>
            </a:pPr>
            <a:r>
              <a:rPr lang="es-MX" dirty="0"/>
              <a:t>Vibrio cholerae O1, se divide según su antígeno O en serotipo Ogawa, Inaba y Hikojima.</a:t>
            </a:r>
          </a:p>
          <a:p>
            <a:pPr marL="0" indent="0">
              <a:buNone/>
            </a:pPr>
            <a:r>
              <a:rPr lang="es-MX" dirty="0"/>
              <a:t> 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Se </a:t>
            </a:r>
            <a:r>
              <a:rPr lang="es-MX" dirty="0"/>
              <a:t>han </a:t>
            </a:r>
            <a:r>
              <a:rPr lang="es-MX" dirty="0" smtClean="0"/>
              <a:t>definido </a:t>
            </a:r>
            <a:r>
              <a:rPr lang="es-MX" dirty="0"/>
              <a:t>dos biotipos de V</a:t>
            </a:r>
            <a:r>
              <a:rPr lang="es-MX" dirty="0" smtClean="0"/>
              <a:t>. cholerae </a:t>
            </a:r>
            <a:r>
              <a:rPr lang="es-MX" dirty="0"/>
              <a:t>epidémico, el clásico y El Tor.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El </a:t>
            </a:r>
            <a:r>
              <a:rPr lang="es-MX" dirty="0"/>
              <a:t>biotipo El Tor </a:t>
            </a:r>
            <a:r>
              <a:rPr lang="es-MX" dirty="0" smtClean="0"/>
              <a:t>produce una </a:t>
            </a:r>
            <a:r>
              <a:rPr lang="es-MX" dirty="0"/>
              <a:t>hemolisina, da resultados positivos en la prueba de </a:t>
            </a:r>
            <a:r>
              <a:rPr lang="es-MX" dirty="0" smtClean="0"/>
              <a:t>Voges-Proskauer </a:t>
            </a:r>
            <a:r>
              <a:rPr lang="es-MX" dirty="0"/>
              <a:t>y es resistente a la </a:t>
            </a:r>
            <a:r>
              <a:rPr lang="es-MX" dirty="0" err="1"/>
              <a:t>polimixina</a:t>
            </a:r>
            <a:r>
              <a:rPr lang="es-MX" dirty="0"/>
              <a:t> B. También se </a:t>
            </a:r>
            <a:r>
              <a:rPr lang="es-MX" dirty="0" smtClean="0"/>
              <a:t>pueden utilizar </a:t>
            </a:r>
            <a:r>
              <a:rPr lang="es-MX" dirty="0"/>
              <a:t>técnicas moleculares para </a:t>
            </a:r>
            <a:r>
              <a:rPr lang="es-MX" dirty="0" smtClean="0"/>
              <a:t>tipificar </a:t>
            </a:r>
            <a:r>
              <a:rPr lang="es-MX" dirty="0"/>
              <a:t>V. cholerae. Se </a:t>
            </a:r>
            <a:r>
              <a:rPr lang="es-MX" dirty="0" smtClean="0"/>
              <a:t>utiliza la tipificación </a:t>
            </a:r>
            <a:r>
              <a:rPr lang="es-MX" dirty="0"/>
              <a:t>para los estudios epidemiológicos y por lo </a:t>
            </a:r>
            <a:r>
              <a:rPr lang="es-MX" dirty="0" smtClean="0"/>
              <a:t>general sólo </a:t>
            </a:r>
            <a:r>
              <a:rPr lang="es-MX" dirty="0"/>
              <a:t>se llevan a cabo las pruebas en laboratorios de referencia.</a:t>
            </a:r>
          </a:p>
          <a:p>
            <a:pPr marL="0" indent="0">
              <a:buNone/>
            </a:pPr>
            <a:r>
              <a:rPr lang="es-MX" dirty="0"/>
              <a:t>V. cholerae O139 es muy similar a V. cholerae O1 </a:t>
            </a:r>
            <a:r>
              <a:rPr lang="es-MX" dirty="0" smtClean="0"/>
              <a:t>biotipo El </a:t>
            </a:r>
            <a:r>
              <a:rPr lang="es-MX" dirty="0"/>
              <a:t>Tor.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V</a:t>
            </a:r>
            <a:r>
              <a:rPr lang="es-MX" dirty="0"/>
              <a:t>. cholerae O139 no produce el lipopolisacárido O1 </a:t>
            </a:r>
            <a:r>
              <a:rPr lang="es-MX" dirty="0" smtClean="0"/>
              <a:t>sino que </a:t>
            </a:r>
            <a:r>
              <a:rPr lang="es-MX" dirty="0"/>
              <a:t>elabora una cápsula de polisacárido, al igual </a:t>
            </a:r>
            <a:r>
              <a:rPr lang="es-MX" dirty="0" smtClean="0"/>
              <a:t>que otras </a:t>
            </a:r>
            <a:r>
              <a:rPr lang="es-MX" dirty="0"/>
              <a:t>cepas de V. cholerae no </a:t>
            </a:r>
            <a:r>
              <a:rPr lang="es-MX" dirty="0" smtClean="0"/>
              <a:t>O1.</a:t>
            </a:r>
          </a:p>
          <a:p>
            <a:pPr marL="0" indent="0">
              <a:buNone/>
            </a:pPr>
            <a:r>
              <a:rPr lang="es-MX" dirty="0" smtClean="0"/>
              <a:t>V</a:t>
            </a:r>
            <a:r>
              <a:rPr lang="es-MX" dirty="0"/>
              <a:t>. cholerae O1 </a:t>
            </a:r>
            <a:r>
              <a:rPr lang="es-MX" dirty="0" smtClean="0"/>
              <a:t>no sintetiza </a:t>
            </a:r>
            <a:r>
              <a:rPr lang="es-MX" dirty="0"/>
              <a:t>una cápsula.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157" y="116306"/>
            <a:ext cx="4724809" cy="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04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2028826" y="785814"/>
            <a:ext cx="8915400" cy="56149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2400" b="1" dirty="0" smtClean="0"/>
              <a:t>                                 V. Cholerae epidémico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                                                     </a:t>
            </a:r>
            <a:r>
              <a:rPr lang="es-MX" sz="2400" b="1" dirty="0" smtClean="0"/>
              <a:t>Biotipos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    </a:t>
            </a:r>
            <a:endParaRPr lang="es-MX" dirty="0"/>
          </a:p>
          <a:p>
            <a:pPr marL="0" indent="0">
              <a:buNone/>
            </a:pPr>
            <a:r>
              <a:rPr lang="es-MX" dirty="0" smtClean="0"/>
              <a:t>. </a:t>
            </a:r>
          </a:p>
          <a:p>
            <a:pPr marL="0" indent="0">
              <a:buNone/>
            </a:pPr>
            <a:r>
              <a:rPr lang="es-MX" dirty="0" smtClean="0"/>
              <a:t>El </a:t>
            </a:r>
            <a:r>
              <a:rPr lang="es-MX" dirty="0"/>
              <a:t>biotipo El Tor </a:t>
            </a:r>
            <a:r>
              <a:rPr lang="es-MX" dirty="0" smtClean="0"/>
              <a:t>produce una </a:t>
            </a:r>
            <a:r>
              <a:rPr lang="es-MX" dirty="0"/>
              <a:t>hemolisina, da resultados positivos en la prueba de </a:t>
            </a:r>
            <a:r>
              <a:rPr lang="es-MX" dirty="0" smtClean="0"/>
              <a:t>Voges-Proskauer </a:t>
            </a:r>
            <a:r>
              <a:rPr lang="es-MX" dirty="0"/>
              <a:t>y es resistente a la </a:t>
            </a:r>
            <a:r>
              <a:rPr lang="es-MX" dirty="0" err="1"/>
              <a:t>polimixina</a:t>
            </a:r>
            <a:r>
              <a:rPr lang="es-MX" dirty="0"/>
              <a:t> B. También se </a:t>
            </a:r>
            <a:r>
              <a:rPr lang="es-MX" dirty="0" smtClean="0"/>
              <a:t>pueden utilizar </a:t>
            </a:r>
            <a:r>
              <a:rPr lang="es-MX" dirty="0"/>
              <a:t>técnicas moleculares para </a:t>
            </a:r>
            <a:r>
              <a:rPr lang="es-MX" dirty="0" smtClean="0"/>
              <a:t>tipificar </a:t>
            </a:r>
            <a:r>
              <a:rPr lang="es-MX" dirty="0"/>
              <a:t>V. cholerae. Se </a:t>
            </a:r>
            <a:r>
              <a:rPr lang="es-MX" dirty="0" smtClean="0"/>
              <a:t>utiliza la tipificación </a:t>
            </a:r>
            <a:r>
              <a:rPr lang="es-MX" dirty="0"/>
              <a:t>para los estudios epidemiológicos y por lo </a:t>
            </a:r>
            <a:r>
              <a:rPr lang="es-MX" dirty="0" smtClean="0"/>
              <a:t>general sólo </a:t>
            </a:r>
            <a:r>
              <a:rPr lang="es-MX" dirty="0"/>
              <a:t>se llevan a cabo las pruebas en laboratorios de referencia.</a:t>
            </a:r>
          </a:p>
          <a:p>
            <a:pPr marL="0" indent="0">
              <a:buNone/>
            </a:pPr>
            <a:r>
              <a:rPr lang="es-MX" dirty="0"/>
              <a:t>V. cholerae O139 es muy similar a V. cholerae O1 </a:t>
            </a:r>
            <a:r>
              <a:rPr lang="es-MX" dirty="0" smtClean="0"/>
              <a:t>biotipo El </a:t>
            </a:r>
            <a:r>
              <a:rPr lang="es-MX" dirty="0"/>
              <a:t>Tor.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V</a:t>
            </a:r>
            <a:r>
              <a:rPr lang="es-MX" dirty="0"/>
              <a:t>. cholerae O139 no produce el lipopolisacárido O1 </a:t>
            </a:r>
            <a:r>
              <a:rPr lang="es-MX" dirty="0" smtClean="0"/>
              <a:t>sino que </a:t>
            </a:r>
            <a:r>
              <a:rPr lang="es-MX" dirty="0"/>
              <a:t>elabora una cápsula de polisacárido, al igual </a:t>
            </a:r>
            <a:r>
              <a:rPr lang="es-MX" dirty="0" smtClean="0"/>
              <a:t>que otras </a:t>
            </a:r>
            <a:r>
              <a:rPr lang="es-MX" dirty="0"/>
              <a:t>cepas de V. cholerae no </a:t>
            </a:r>
            <a:r>
              <a:rPr lang="es-MX" dirty="0" smtClean="0"/>
              <a:t>O1.</a:t>
            </a:r>
          </a:p>
          <a:p>
            <a:pPr marL="0" indent="0">
              <a:buNone/>
            </a:pPr>
            <a:r>
              <a:rPr lang="es-MX" dirty="0" smtClean="0"/>
              <a:t>V</a:t>
            </a:r>
            <a:r>
              <a:rPr lang="es-MX" dirty="0"/>
              <a:t>. cholerae O1 </a:t>
            </a:r>
            <a:r>
              <a:rPr lang="es-MX" dirty="0" smtClean="0"/>
              <a:t>no sintetiza </a:t>
            </a:r>
            <a:r>
              <a:rPr lang="es-MX" dirty="0"/>
              <a:t>una cápsula.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57" y="116306"/>
            <a:ext cx="4724809" cy="56949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216128" y="2533519"/>
            <a:ext cx="1663257" cy="4786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El </a:t>
            </a:r>
            <a:r>
              <a:rPr lang="es-MX" sz="2400" b="1" dirty="0"/>
              <a:t>clásico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980694" y="2533519"/>
            <a:ext cx="1185863" cy="4786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 </a:t>
            </a:r>
            <a:r>
              <a:rPr lang="es-MX" sz="2400" b="1" dirty="0"/>
              <a:t>El Tor</a:t>
            </a:r>
          </a:p>
        </p:txBody>
      </p:sp>
      <p:sp>
        <p:nvSpPr>
          <p:cNvPr id="10" name="Flecha abajo 9"/>
          <p:cNvSpPr/>
          <p:nvPr/>
        </p:nvSpPr>
        <p:spPr>
          <a:xfrm>
            <a:off x="6024561" y="1162535"/>
            <a:ext cx="484632" cy="472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derecha 10"/>
          <p:cNvSpPr/>
          <p:nvPr/>
        </p:nvSpPr>
        <p:spPr>
          <a:xfrm rot="2575676">
            <a:off x="6776812" y="1983016"/>
            <a:ext cx="474969" cy="448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abajo 11"/>
          <p:cNvSpPr/>
          <p:nvPr/>
        </p:nvSpPr>
        <p:spPr>
          <a:xfrm rot="2789929">
            <a:off x="5310104" y="1963367"/>
            <a:ext cx="464635" cy="4881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3253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1264" y="885826"/>
            <a:ext cx="10284524" cy="644436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dosis infectante de V. cholerae para producir enfermedad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 de 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s-MX" sz="2400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s-MX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10 </a:t>
            </a:r>
            <a:r>
              <a:rPr lang="es-MX" sz="2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ácido clorhídrico puede evitar la colonización del intestino.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La motilidad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Quimiotaxis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Enzimas proteolíticas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colonización del intestino delgado depende  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Hemaglutininas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Factores de colonización (pili)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La producción de toxinas.</a:t>
            </a:r>
          </a:p>
          <a:p>
            <a:pPr marL="0" indent="0">
              <a:buNone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adherencia a la mucosa sucede sin la destrucción del borde en cepillo de los enterocitos, sin causar la invasión intestinal y sin provocar lesiones histopatológicas reconocibles al microscopio de luz.</a:t>
            </a:r>
          </a:p>
          <a:p>
            <a:pPr marL="0" indent="0">
              <a:buNone/>
            </a:pPr>
            <a:r>
              <a:rPr lang="es-MX" dirty="0" smtClean="0"/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174" t="8889" r="49687" b="24064"/>
          <a:stretch/>
        </p:blipFill>
        <p:spPr>
          <a:xfrm>
            <a:off x="278341" y="1285876"/>
            <a:ext cx="1348319" cy="12001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95605" y="185738"/>
            <a:ext cx="6215062" cy="542925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/>
                </a:solidFill>
              </a:rPr>
              <a:t>Patogenia de los Vibrios</a:t>
            </a:r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7643812" y="2134460"/>
            <a:ext cx="226417" cy="336622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432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1" t="13989" r="6206" b="8175"/>
          <a:stretch/>
        </p:blipFill>
        <p:spPr>
          <a:xfrm>
            <a:off x="1841126" y="928686"/>
            <a:ext cx="10117512" cy="56721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686174" y="242887"/>
            <a:ext cx="5357813" cy="500063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Patogenia Vibrio cholerae</a:t>
            </a:r>
            <a:endParaRPr lang="es-MX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701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2432</TotalTime>
  <Words>1584</Words>
  <Application>Microsoft Office PowerPoint</Application>
  <PresentationFormat>Panorámica</PresentationFormat>
  <Paragraphs>150</Paragraphs>
  <Slides>33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</vt:lpstr>
      <vt:lpstr>Wingdings 3</vt:lpstr>
      <vt:lpstr>Espiral</vt:lpstr>
      <vt:lpstr>Asignatura: Bacteriología clínica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Asignatura: Bacteriología clínica</dc:title>
  <dc:creator>BELKIS</dc:creator>
  <cp:lastModifiedBy>BELKIS</cp:lastModifiedBy>
  <cp:revision>130</cp:revision>
  <dcterms:created xsi:type="dcterms:W3CDTF">2018-05-04T02:02:21Z</dcterms:created>
  <dcterms:modified xsi:type="dcterms:W3CDTF">2020-03-25T10:30:18Z</dcterms:modified>
</cp:coreProperties>
</file>