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57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9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69343B-0888-49E8-9299-C3BAF98172D0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</dgm:spPr>
      <dgm:t>
        <a:bodyPr/>
        <a:lstStyle/>
        <a:p>
          <a:endParaRPr lang="es-EC"/>
        </a:p>
      </dgm:t>
    </dgm:pt>
    <dgm:pt modelId="{0FD4674A-7740-4E83-948F-290F1A77853C}">
      <dgm:prSet phldrT="[Texto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  <a:ln w="34925">
          <a:solidFill>
            <a:schemeClr val="accent1"/>
          </a:solidFill>
        </a:ln>
        <a:effectLst>
          <a:glow rad="228600">
            <a:schemeClr val="accent2">
              <a:satMod val="175000"/>
              <a:alpha val="40000"/>
            </a:schemeClr>
          </a:glow>
          <a:outerShdw blurRad="184150" dist="241300" dir="11520000" sx="110000" sy="110000" algn="ctr">
            <a:srgbClr val="000000">
              <a:alpha val="18000"/>
            </a:srgbClr>
          </a:outerShdw>
        </a:effectLst>
        <a:sp3d extrusionH="107950" prstMaterial="plastic">
          <a:bevelT w="82550" h="63500" prst="divot"/>
          <a:bevelB/>
        </a:sp3d>
      </dgm:spPr>
      <dgm:t>
        <a:bodyPr/>
        <a:lstStyle/>
        <a:p>
          <a:endParaRPr lang="es-EC" dirty="0"/>
        </a:p>
      </dgm:t>
    </dgm:pt>
    <dgm:pt modelId="{F049A52E-994F-466B-B4B6-DB5EB30EC519}" type="parTrans" cxnId="{C473F569-32CB-4C05-917F-20B9C4798D6B}">
      <dgm:prSet/>
      <dgm:spPr/>
      <dgm:t>
        <a:bodyPr/>
        <a:lstStyle/>
        <a:p>
          <a:endParaRPr lang="es-EC"/>
        </a:p>
      </dgm:t>
    </dgm:pt>
    <dgm:pt modelId="{9A077558-F398-4689-88B4-DDBE37F14D69}" type="sibTrans" cxnId="{C473F569-32CB-4C05-917F-20B9C4798D6B}">
      <dgm:prSet/>
      <dgm:spPr/>
      <dgm:t>
        <a:bodyPr/>
        <a:lstStyle/>
        <a:p>
          <a:endParaRPr lang="es-EC"/>
        </a:p>
      </dgm:t>
    </dgm:pt>
    <dgm:pt modelId="{5189648A-9E4F-4493-A668-800A43818122}">
      <dgm:prSet phldrT="[Texto]" custT="1"/>
      <dgm:spPr>
        <a:solidFill>
          <a:schemeClr val="accent2">
            <a:lumMod val="40000"/>
            <a:lumOff val="60000"/>
          </a:schemeClr>
        </a:solidFill>
        <a:ln>
          <a:noFill/>
        </a:ln>
        <a:effectLst>
          <a:glow rad="228600">
            <a:schemeClr val="accent2">
              <a:satMod val="175000"/>
              <a:alpha val="40000"/>
            </a:schemeClr>
          </a:glow>
          <a:outerShdw blurRad="57785" dist="33020" dir="318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gm:spPr>
      <dgm:t>
        <a:bodyPr/>
        <a:lstStyle/>
        <a:p>
          <a:r>
            <a:rPr lang="es-ES" sz="1400" b="1" u="sng" dirty="0" smtClean="0">
              <a:solidFill>
                <a:srgbClr val="FF0000"/>
              </a:solidFill>
            </a:rPr>
            <a:t>La </a:t>
          </a:r>
          <a:r>
            <a:rPr lang="es-ES" sz="1400" b="1" u="sng" dirty="0" err="1" smtClean="0">
              <a:solidFill>
                <a:srgbClr val="FF0000"/>
              </a:solidFill>
            </a:rPr>
            <a:t>leucoplasia</a:t>
          </a:r>
          <a:r>
            <a:rPr lang="es-ES" sz="1400" b="1" u="sng" dirty="0" smtClean="0">
              <a:solidFill>
                <a:srgbClr val="FF0000"/>
              </a:solidFill>
            </a:rPr>
            <a:t> </a:t>
          </a:r>
          <a:r>
            <a:rPr lang="es-ES" sz="1400" b="1" dirty="0" smtClean="0">
              <a:solidFill>
                <a:sysClr val="windowText" lastClr="000000"/>
              </a:solidFill>
            </a:rPr>
            <a:t>es un trastorno raro que ocurre con más frecuencia en diabéticos. </a:t>
          </a:r>
        </a:p>
        <a:p>
          <a:r>
            <a:rPr lang="es-ES" sz="1400" b="1" dirty="0" smtClean="0">
              <a:solidFill>
                <a:sysClr val="windowText" lastClr="000000"/>
              </a:solidFill>
            </a:rPr>
            <a:t>Suele verse una placa blanca que afecta al meato</a:t>
          </a:r>
          <a:endParaRPr lang="es-EC" sz="1400" b="1" dirty="0"/>
        </a:p>
      </dgm:t>
    </dgm:pt>
    <dgm:pt modelId="{C080BDD6-F173-4247-94BD-0E2B6F76FCBA}" type="parTrans" cxnId="{500641BD-D19C-4B61-9A75-63C87173AB11}">
      <dgm:prSet/>
      <dgm:spPr/>
      <dgm:t>
        <a:bodyPr/>
        <a:lstStyle/>
        <a:p>
          <a:endParaRPr lang="es-EC"/>
        </a:p>
      </dgm:t>
    </dgm:pt>
    <dgm:pt modelId="{C228F8DD-5D16-490B-8992-C5B21369F73D}" type="sibTrans" cxnId="{500641BD-D19C-4B61-9A75-63C87173AB11}">
      <dgm:prSet/>
      <dgm:spPr/>
      <dgm:t>
        <a:bodyPr/>
        <a:lstStyle/>
        <a:p>
          <a:endParaRPr lang="es-EC"/>
        </a:p>
      </dgm:t>
    </dgm:pt>
    <dgm:pt modelId="{AC6BD19F-6098-4896-8862-782CC9C3C559}">
      <dgm:prSet phldrT="[Texto]" custT="1"/>
      <dgm:spPr>
        <a:solidFill>
          <a:srgbClr val="92D050"/>
        </a:solidFill>
        <a:effectLst>
          <a:glow rad="228600">
            <a:schemeClr val="accent6">
              <a:satMod val="175000"/>
              <a:alpha val="40000"/>
            </a:schemeClr>
          </a:glow>
        </a:effectLst>
        <a:sp3d>
          <a:bevelT w="114300" prst="artDeco"/>
        </a:sp3d>
      </dgm:spPr>
      <dgm:t>
        <a:bodyPr/>
        <a:lstStyle/>
        <a:p>
          <a:r>
            <a:rPr lang="es-ES" sz="1400" b="1" u="sng" dirty="0" smtClean="0">
              <a:solidFill>
                <a:srgbClr val="FF0000"/>
              </a:solidFill>
            </a:rPr>
            <a:t>La balanitis </a:t>
          </a:r>
          <a:r>
            <a:rPr lang="es-ES" sz="1400" b="1" u="sng" dirty="0" err="1" smtClean="0">
              <a:solidFill>
                <a:srgbClr val="FF0000"/>
              </a:solidFill>
            </a:rPr>
            <a:t>xerotica</a:t>
          </a:r>
          <a:r>
            <a:rPr lang="es-ES" sz="1400" b="1" u="sng" dirty="0" smtClean="0">
              <a:solidFill>
                <a:srgbClr val="FF0000"/>
              </a:solidFill>
            </a:rPr>
            <a:t> obliterante </a:t>
          </a:r>
          <a:r>
            <a:rPr lang="es-ES" sz="1400" b="1" dirty="0" smtClean="0">
              <a:solidFill>
                <a:sysClr val="windowText" lastClr="000000"/>
              </a:solidFill>
            </a:rPr>
            <a:t>es un parche blanco que se origina en el prepucio o el glande y suele afectar al meato.</a:t>
          </a:r>
          <a:endParaRPr lang="es-EC" sz="1400" b="1" dirty="0"/>
        </a:p>
      </dgm:t>
    </dgm:pt>
    <dgm:pt modelId="{09BDCE0A-C142-40C0-8749-C7A3F01C7166}" type="parTrans" cxnId="{0FA7121B-CC0D-4022-993A-6F05AE09227A}">
      <dgm:prSet/>
      <dgm:spPr/>
      <dgm:t>
        <a:bodyPr/>
        <a:lstStyle/>
        <a:p>
          <a:endParaRPr lang="es-EC"/>
        </a:p>
      </dgm:t>
    </dgm:pt>
    <dgm:pt modelId="{4E2E9033-490A-4E7A-A08F-D729E495847D}" type="sibTrans" cxnId="{0FA7121B-CC0D-4022-993A-6F05AE09227A}">
      <dgm:prSet/>
      <dgm:spPr/>
      <dgm:t>
        <a:bodyPr/>
        <a:lstStyle/>
        <a:p>
          <a:endParaRPr lang="es-EC"/>
        </a:p>
      </dgm:t>
    </dgm:pt>
    <dgm:pt modelId="{92785F4E-AE43-40DF-B88A-D53D6556264D}">
      <dgm:prSet phldrT="[Texto]" custT="1"/>
      <dgm:spPr>
        <a:effectLst>
          <a:glow rad="228600">
            <a:schemeClr val="accent5">
              <a:satMod val="175000"/>
              <a:alpha val="40000"/>
            </a:schemeClr>
          </a:glow>
        </a:effectLst>
        <a:sp3d>
          <a:bevelT w="114300" prst="artDeco"/>
        </a:sp3d>
      </dgm:spPr>
      <dgm:t>
        <a:bodyPr/>
        <a:lstStyle/>
        <a:p>
          <a:r>
            <a:rPr lang="es-ES" sz="1600" b="1" u="sng" dirty="0" smtClean="0">
              <a:solidFill>
                <a:srgbClr val="FF0000"/>
              </a:solidFill>
            </a:rPr>
            <a:t>Los condilomas acuminados </a:t>
          </a:r>
          <a:r>
            <a:rPr lang="es-ES" sz="1600" b="1" dirty="0" smtClean="0">
              <a:solidFill>
                <a:sysClr val="windowText" lastClr="000000"/>
              </a:solidFill>
            </a:rPr>
            <a:t>gigantes son lesiones con forma de coliflor que surgen del prepucio o el glande</a:t>
          </a:r>
          <a:endParaRPr lang="es-EC" sz="1600" b="1" dirty="0"/>
        </a:p>
      </dgm:t>
    </dgm:pt>
    <dgm:pt modelId="{335C2DCA-BBFF-4861-AEC8-729115ADD2AD}" type="parTrans" cxnId="{49D507AF-1444-4F54-9BEC-6ACBA9F02489}">
      <dgm:prSet/>
      <dgm:spPr/>
      <dgm:t>
        <a:bodyPr/>
        <a:lstStyle/>
        <a:p>
          <a:endParaRPr lang="es-EC"/>
        </a:p>
      </dgm:t>
    </dgm:pt>
    <dgm:pt modelId="{568276AA-4962-4564-8B76-3318EC31D435}" type="sibTrans" cxnId="{49D507AF-1444-4F54-9BEC-6ACBA9F02489}">
      <dgm:prSet/>
      <dgm:spPr/>
      <dgm:t>
        <a:bodyPr/>
        <a:lstStyle/>
        <a:p>
          <a:endParaRPr lang="es-EC"/>
        </a:p>
      </dgm:t>
    </dgm:pt>
    <dgm:pt modelId="{875E330F-60F3-4806-BE0B-FDF165280F1F}">
      <dgm:prSet phldrT="[Texto]" custT="1"/>
      <dgm:spPr>
        <a:solidFill>
          <a:schemeClr val="accent4">
            <a:lumMod val="60000"/>
            <a:lumOff val="40000"/>
          </a:schemeClr>
        </a:solidFill>
        <a:effectLst>
          <a:glow rad="228600">
            <a:schemeClr val="accent4">
              <a:satMod val="175000"/>
              <a:alpha val="40000"/>
            </a:schemeClr>
          </a:glow>
        </a:effectLst>
        <a:sp3d>
          <a:bevelT w="114300" prst="artDeco"/>
        </a:sp3d>
      </dgm:spPr>
      <dgm:t>
        <a:bodyPr/>
        <a:lstStyle/>
        <a:p>
          <a:r>
            <a:rPr lang="es-ES" sz="1400" b="1" dirty="0" smtClean="0">
              <a:solidFill>
                <a:sysClr val="windowText" lastClr="000000"/>
              </a:solidFill>
            </a:rPr>
            <a:t>La exploración histológica revela acantosis, hiperqueratosis y para queratosis</a:t>
          </a:r>
          <a:r>
            <a:rPr lang="es-ES" sz="1100" dirty="0" smtClean="0">
              <a:solidFill>
                <a:sysClr val="windowText" lastClr="000000"/>
              </a:solidFill>
            </a:rPr>
            <a:t>.</a:t>
          </a:r>
          <a:endParaRPr lang="es-EC" sz="1100" dirty="0"/>
        </a:p>
      </dgm:t>
    </dgm:pt>
    <dgm:pt modelId="{5665152E-20DC-4ED1-A226-A398F581A5B8}" type="parTrans" cxnId="{27337F0D-0B95-4F12-A0A7-C0A2EC258B4A}">
      <dgm:prSet/>
      <dgm:spPr/>
      <dgm:t>
        <a:bodyPr/>
        <a:lstStyle/>
        <a:p>
          <a:endParaRPr lang="es-EC"/>
        </a:p>
      </dgm:t>
    </dgm:pt>
    <dgm:pt modelId="{EBC9350E-58B2-466E-9F71-E842B32B55EA}" type="sibTrans" cxnId="{27337F0D-0B95-4F12-A0A7-C0A2EC258B4A}">
      <dgm:prSet/>
      <dgm:spPr/>
      <dgm:t>
        <a:bodyPr/>
        <a:lstStyle/>
        <a:p>
          <a:endParaRPr lang="es-EC"/>
        </a:p>
      </dgm:t>
    </dgm:pt>
    <dgm:pt modelId="{55A0EF77-1B78-4CEB-A5EB-92BDBFA2B42D}" type="pres">
      <dgm:prSet presAssocID="{B069343B-0888-49E8-9299-C3BAF98172D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0A65C6B-1204-4340-9886-4FB80D20DCC8}" type="pres">
      <dgm:prSet presAssocID="{0FD4674A-7740-4E83-948F-290F1A77853C}" presName="centerShape" presStyleLbl="node0" presStyleIdx="0" presStyleCnt="1"/>
      <dgm:spPr/>
      <dgm:t>
        <a:bodyPr/>
        <a:lstStyle/>
        <a:p>
          <a:endParaRPr lang="es-ES"/>
        </a:p>
      </dgm:t>
    </dgm:pt>
    <dgm:pt modelId="{A5633554-E754-4EFC-9AF5-536C0F4E9DAE}" type="pres">
      <dgm:prSet presAssocID="{5189648A-9E4F-4493-A668-800A43818122}" presName="node" presStyleLbl="node1" presStyleIdx="0" presStyleCnt="4" custScaleX="282678" custRadScaleRad="9478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D4A306A-04CC-4850-AFF8-094EF7C9DEE3}" type="pres">
      <dgm:prSet presAssocID="{5189648A-9E4F-4493-A668-800A43818122}" presName="dummy" presStyleCnt="0"/>
      <dgm:spPr/>
    </dgm:pt>
    <dgm:pt modelId="{6CCF35FD-DDF4-49B4-90DB-80F1169E220F}" type="pres">
      <dgm:prSet presAssocID="{C228F8DD-5D16-490B-8992-C5B21369F73D}" presName="sibTrans" presStyleLbl="sibTrans2D1" presStyleIdx="0" presStyleCnt="4"/>
      <dgm:spPr/>
      <dgm:t>
        <a:bodyPr/>
        <a:lstStyle/>
        <a:p>
          <a:endParaRPr lang="es-ES"/>
        </a:p>
      </dgm:t>
    </dgm:pt>
    <dgm:pt modelId="{D200270C-9AED-4EEA-B29A-2349BD842FE0}" type="pres">
      <dgm:prSet presAssocID="{AC6BD19F-6098-4896-8862-782CC9C3C559}" presName="node" presStyleLbl="node1" presStyleIdx="1" presStyleCnt="4" custScaleX="186584" custScaleY="12078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DB984FA-F529-4E1C-A38C-62FBA9F20688}" type="pres">
      <dgm:prSet presAssocID="{AC6BD19F-6098-4896-8862-782CC9C3C559}" presName="dummy" presStyleCnt="0"/>
      <dgm:spPr/>
    </dgm:pt>
    <dgm:pt modelId="{27E00DDA-C752-4F4E-8449-6B19CCD36C1C}" type="pres">
      <dgm:prSet presAssocID="{4E2E9033-490A-4E7A-A08F-D729E495847D}" presName="sibTrans" presStyleLbl="sibTrans2D1" presStyleIdx="1" presStyleCnt="4"/>
      <dgm:spPr/>
      <dgm:t>
        <a:bodyPr/>
        <a:lstStyle/>
        <a:p>
          <a:endParaRPr lang="es-ES"/>
        </a:p>
      </dgm:t>
    </dgm:pt>
    <dgm:pt modelId="{794B888C-9579-429F-B3FB-C9FD393089D7}" type="pres">
      <dgm:prSet presAssocID="{92785F4E-AE43-40DF-B88A-D53D6556264D}" presName="node" presStyleLbl="node1" presStyleIdx="2" presStyleCnt="4" custScaleX="30497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1A3A78A-16A4-4355-BD90-1F398C3C17E6}" type="pres">
      <dgm:prSet presAssocID="{92785F4E-AE43-40DF-B88A-D53D6556264D}" presName="dummy" presStyleCnt="0"/>
      <dgm:spPr/>
    </dgm:pt>
    <dgm:pt modelId="{FD471D27-3485-4F07-BD4F-FD3F2FDA730F}" type="pres">
      <dgm:prSet presAssocID="{568276AA-4962-4564-8B76-3318EC31D435}" presName="sibTrans" presStyleLbl="sibTrans2D1" presStyleIdx="2" presStyleCnt="4"/>
      <dgm:spPr/>
      <dgm:t>
        <a:bodyPr/>
        <a:lstStyle/>
        <a:p>
          <a:endParaRPr lang="es-ES"/>
        </a:p>
      </dgm:t>
    </dgm:pt>
    <dgm:pt modelId="{14D765A7-BEE5-444D-B721-8704C10495AF}" type="pres">
      <dgm:prSet presAssocID="{875E330F-60F3-4806-BE0B-FDF165280F1F}" presName="node" presStyleLbl="node1" presStyleIdx="3" presStyleCnt="4" custScaleX="205799" custScaleY="12302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3862790-ABE4-4E01-8B3D-41DC753E532B}" type="pres">
      <dgm:prSet presAssocID="{875E330F-60F3-4806-BE0B-FDF165280F1F}" presName="dummy" presStyleCnt="0"/>
      <dgm:spPr/>
    </dgm:pt>
    <dgm:pt modelId="{F190ED93-E4AB-488B-BEB2-30FB4E09F77A}" type="pres">
      <dgm:prSet presAssocID="{EBC9350E-58B2-466E-9F71-E842B32B55EA}" presName="sibTrans" presStyleLbl="sibTrans2D1" presStyleIdx="3" presStyleCnt="4"/>
      <dgm:spPr/>
      <dgm:t>
        <a:bodyPr/>
        <a:lstStyle/>
        <a:p>
          <a:endParaRPr lang="es-ES"/>
        </a:p>
      </dgm:t>
    </dgm:pt>
  </dgm:ptLst>
  <dgm:cxnLst>
    <dgm:cxn modelId="{0A05D316-4BAF-426D-89DC-78C0ECEF34EC}" type="presOf" srcId="{EBC9350E-58B2-466E-9F71-E842B32B55EA}" destId="{F190ED93-E4AB-488B-BEB2-30FB4E09F77A}" srcOrd="0" destOrd="0" presId="urn:microsoft.com/office/officeart/2005/8/layout/radial6"/>
    <dgm:cxn modelId="{E1C4DAAB-8913-48C7-ADAD-B177127E8554}" type="presOf" srcId="{875E330F-60F3-4806-BE0B-FDF165280F1F}" destId="{14D765A7-BEE5-444D-B721-8704C10495AF}" srcOrd="0" destOrd="0" presId="urn:microsoft.com/office/officeart/2005/8/layout/radial6"/>
    <dgm:cxn modelId="{C8F106F2-65A3-4BE6-AB52-8A91DFD433A8}" type="presOf" srcId="{92785F4E-AE43-40DF-B88A-D53D6556264D}" destId="{794B888C-9579-429F-B3FB-C9FD393089D7}" srcOrd="0" destOrd="0" presId="urn:microsoft.com/office/officeart/2005/8/layout/radial6"/>
    <dgm:cxn modelId="{0FA7121B-CC0D-4022-993A-6F05AE09227A}" srcId="{0FD4674A-7740-4E83-948F-290F1A77853C}" destId="{AC6BD19F-6098-4896-8862-782CC9C3C559}" srcOrd="1" destOrd="0" parTransId="{09BDCE0A-C142-40C0-8749-C7A3F01C7166}" sibTransId="{4E2E9033-490A-4E7A-A08F-D729E495847D}"/>
    <dgm:cxn modelId="{C473F569-32CB-4C05-917F-20B9C4798D6B}" srcId="{B069343B-0888-49E8-9299-C3BAF98172D0}" destId="{0FD4674A-7740-4E83-948F-290F1A77853C}" srcOrd="0" destOrd="0" parTransId="{F049A52E-994F-466B-B4B6-DB5EB30EC519}" sibTransId="{9A077558-F398-4689-88B4-DDBE37F14D69}"/>
    <dgm:cxn modelId="{500641BD-D19C-4B61-9A75-63C87173AB11}" srcId="{0FD4674A-7740-4E83-948F-290F1A77853C}" destId="{5189648A-9E4F-4493-A668-800A43818122}" srcOrd="0" destOrd="0" parTransId="{C080BDD6-F173-4247-94BD-0E2B6F76FCBA}" sibTransId="{C228F8DD-5D16-490B-8992-C5B21369F73D}"/>
    <dgm:cxn modelId="{23CD9589-B673-4639-9CB2-C5457119550C}" type="presOf" srcId="{B069343B-0888-49E8-9299-C3BAF98172D0}" destId="{55A0EF77-1B78-4CEB-A5EB-92BDBFA2B42D}" srcOrd="0" destOrd="0" presId="urn:microsoft.com/office/officeart/2005/8/layout/radial6"/>
    <dgm:cxn modelId="{46D2877A-3318-44CB-B973-39371E80610A}" type="presOf" srcId="{4E2E9033-490A-4E7A-A08F-D729E495847D}" destId="{27E00DDA-C752-4F4E-8449-6B19CCD36C1C}" srcOrd="0" destOrd="0" presId="urn:microsoft.com/office/officeart/2005/8/layout/radial6"/>
    <dgm:cxn modelId="{7D37E330-DCDD-4F9F-84AB-C81FAB1F288C}" type="presOf" srcId="{568276AA-4962-4564-8B76-3318EC31D435}" destId="{FD471D27-3485-4F07-BD4F-FD3F2FDA730F}" srcOrd="0" destOrd="0" presId="urn:microsoft.com/office/officeart/2005/8/layout/radial6"/>
    <dgm:cxn modelId="{042DE53C-F7C1-42A4-9FCE-115406FDB0E6}" type="presOf" srcId="{C228F8DD-5D16-490B-8992-C5B21369F73D}" destId="{6CCF35FD-DDF4-49B4-90DB-80F1169E220F}" srcOrd="0" destOrd="0" presId="urn:microsoft.com/office/officeart/2005/8/layout/radial6"/>
    <dgm:cxn modelId="{38B78487-4682-422E-B4EC-894601976DBB}" type="presOf" srcId="{0FD4674A-7740-4E83-948F-290F1A77853C}" destId="{40A65C6B-1204-4340-9886-4FB80D20DCC8}" srcOrd="0" destOrd="0" presId="urn:microsoft.com/office/officeart/2005/8/layout/radial6"/>
    <dgm:cxn modelId="{3C4AF154-E147-4026-8D7C-BD4EBB4A2CC7}" type="presOf" srcId="{AC6BD19F-6098-4896-8862-782CC9C3C559}" destId="{D200270C-9AED-4EEA-B29A-2349BD842FE0}" srcOrd="0" destOrd="0" presId="urn:microsoft.com/office/officeart/2005/8/layout/radial6"/>
    <dgm:cxn modelId="{27337F0D-0B95-4F12-A0A7-C0A2EC258B4A}" srcId="{0FD4674A-7740-4E83-948F-290F1A77853C}" destId="{875E330F-60F3-4806-BE0B-FDF165280F1F}" srcOrd="3" destOrd="0" parTransId="{5665152E-20DC-4ED1-A226-A398F581A5B8}" sibTransId="{EBC9350E-58B2-466E-9F71-E842B32B55EA}"/>
    <dgm:cxn modelId="{787E52ED-0B91-4A19-A294-00C4624BEDCF}" type="presOf" srcId="{5189648A-9E4F-4493-A668-800A43818122}" destId="{A5633554-E754-4EFC-9AF5-536C0F4E9DAE}" srcOrd="0" destOrd="0" presId="urn:microsoft.com/office/officeart/2005/8/layout/radial6"/>
    <dgm:cxn modelId="{49D507AF-1444-4F54-9BEC-6ACBA9F02489}" srcId="{0FD4674A-7740-4E83-948F-290F1A77853C}" destId="{92785F4E-AE43-40DF-B88A-D53D6556264D}" srcOrd="2" destOrd="0" parTransId="{335C2DCA-BBFF-4861-AEC8-729115ADD2AD}" sibTransId="{568276AA-4962-4564-8B76-3318EC31D435}"/>
    <dgm:cxn modelId="{913AF264-86A3-4A85-9A77-5361DCAC1F5E}" type="presParOf" srcId="{55A0EF77-1B78-4CEB-A5EB-92BDBFA2B42D}" destId="{40A65C6B-1204-4340-9886-4FB80D20DCC8}" srcOrd="0" destOrd="0" presId="urn:microsoft.com/office/officeart/2005/8/layout/radial6"/>
    <dgm:cxn modelId="{6B9DF314-0879-4EC9-B34D-79B476F1A161}" type="presParOf" srcId="{55A0EF77-1B78-4CEB-A5EB-92BDBFA2B42D}" destId="{A5633554-E754-4EFC-9AF5-536C0F4E9DAE}" srcOrd="1" destOrd="0" presId="urn:microsoft.com/office/officeart/2005/8/layout/radial6"/>
    <dgm:cxn modelId="{ED585466-2C7A-4B9C-9836-B9236F685F23}" type="presParOf" srcId="{55A0EF77-1B78-4CEB-A5EB-92BDBFA2B42D}" destId="{8D4A306A-04CC-4850-AFF8-094EF7C9DEE3}" srcOrd="2" destOrd="0" presId="urn:microsoft.com/office/officeart/2005/8/layout/radial6"/>
    <dgm:cxn modelId="{5163C44F-7943-4A24-9256-4850A6A85D77}" type="presParOf" srcId="{55A0EF77-1B78-4CEB-A5EB-92BDBFA2B42D}" destId="{6CCF35FD-DDF4-49B4-90DB-80F1169E220F}" srcOrd="3" destOrd="0" presId="urn:microsoft.com/office/officeart/2005/8/layout/radial6"/>
    <dgm:cxn modelId="{1C0D411D-C143-4FDE-BDBA-042948423D92}" type="presParOf" srcId="{55A0EF77-1B78-4CEB-A5EB-92BDBFA2B42D}" destId="{D200270C-9AED-4EEA-B29A-2349BD842FE0}" srcOrd="4" destOrd="0" presId="urn:microsoft.com/office/officeart/2005/8/layout/radial6"/>
    <dgm:cxn modelId="{7C1E7106-8A5C-46EB-A162-93051A565C54}" type="presParOf" srcId="{55A0EF77-1B78-4CEB-A5EB-92BDBFA2B42D}" destId="{2DB984FA-F529-4E1C-A38C-62FBA9F20688}" srcOrd="5" destOrd="0" presId="urn:microsoft.com/office/officeart/2005/8/layout/radial6"/>
    <dgm:cxn modelId="{C2390B54-387F-4607-B61E-4F2EBA824FC8}" type="presParOf" srcId="{55A0EF77-1B78-4CEB-A5EB-92BDBFA2B42D}" destId="{27E00DDA-C752-4F4E-8449-6B19CCD36C1C}" srcOrd="6" destOrd="0" presId="urn:microsoft.com/office/officeart/2005/8/layout/radial6"/>
    <dgm:cxn modelId="{9E9031DC-0D72-46FE-B746-0FB7064A596D}" type="presParOf" srcId="{55A0EF77-1B78-4CEB-A5EB-92BDBFA2B42D}" destId="{794B888C-9579-429F-B3FB-C9FD393089D7}" srcOrd="7" destOrd="0" presId="urn:microsoft.com/office/officeart/2005/8/layout/radial6"/>
    <dgm:cxn modelId="{6A380183-8741-42F8-BB35-9555B93DC679}" type="presParOf" srcId="{55A0EF77-1B78-4CEB-A5EB-92BDBFA2B42D}" destId="{31A3A78A-16A4-4355-BD90-1F398C3C17E6}" srcOrd="8" destOrd="0" presId="urn:microsoft.com/office/officeart/2005/8/layout/radial6"/>
    <dgm:cxn modelId="{9B8A5AC5-C26D-481B-94BF-D68F0B5DAF02}" type="presParOf" srcId="{55A0EF77-1B78-4CEB-A5EB-92BDBFA2B42D}" destId="{FD471D27-3485-4F07-BD4F-FD3F2FDA730F}" srcOrd="9" destOrd="0" presId="urn:microsoft.com/office/officeart/2005/8/layout/radial6"/>
    <dgm:cxn modelId="{32242A32-7846-4D22-85BE-4C56D9296302}" type="presParOf" srcId="{55A0EF77-1B78-4CEB-A5EB-92BDBFA2B42D}" destId="{14D765A7-BEE5-444D-B721-8704C10495AF}" srcOrd="10" destOrd="0" presId="urn:microsoft.com/office/officeart/2005/8/layout/radial6"/>
    <dgm:cxn modelId="{6F9C935F-605F-4447-9551-042535ED70A1}" type="presParOf" srcId="{55A0EF77-1B78-4CEB-A5EB-92BDBFA2B42D}" destId="{63862790-ABE4-4E01-8B3D-41DC753E532B}" srcOrd="11" destOrd="0" presId="urn:microsoft.com/office/officeart/2005/8/layout/radial6"/>
    <dgm:cxn modelId="{32B895FE-06C8-4C7A-B746-057FCD7B9066}" type="presParOf" srcId="{55A0EF77-1B78-4CEB-A5EB-92BDBFA2B42D}" destId="{F190ED93-E4AB-488B-BEB2-30FB4E09F77A}" srcOrd="12" destOrd="0" presId="urn:microsoft.com/office/officeart/2005/8/layout/radial6"/>
  </dgm:cxnLst>
  <dgm:bg>
    <a:solidFill>
      <a:srgbClr val="7030A0"/>
    </a:solidFill>
  </dgm:bg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2C37D2C-DCC3-474A-9D13-3B935D34822A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B598FE42-7C8C-423D-8536-9D61DD0A8875}">
      <dgm:prSet phldrT="[Texto]" custT="1"/>
      <dgm:spPr>
        <a:solidFill>
          <a:srgbClr val="FF0000"/>
        </a:solidFill>
        <a:ln>
          <a:noFill/>
        </a:ln>
        <a:effectLst>
          <a:glow rad="228600">
            <a:schemeClr val="accent2">
              <a:satMod val="175000"/>
              <a:alpha val="40000"/>
            </a:schemeClr>
          </a:glow>
          <a:outerShdw blurRad="225425" dist="50800" dir="5220000" algn="ctr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gm:spPr>
      <dgm:t>
        <a:bodyPr/>
        <a:lstStyle/>
        <a:p>
          <a:r>
            <a:rPr lang="es-EC" sz="1600" b="1" dirty="0" smtClean="0"/>
            <a:t>Enfermedad de </a:t>
          </a:r>
          <a:r>
            <a:rPr lang="es-EC" sz="1600" b="1" dirty="0" err="1" smtClean="0"/>
            <a:t>Bowen</a:t>
          </a:r>
          <a:endParaRPr lang="es-EC" sz="1600" b="1" dirty="0"/>
        </a:p>
      </dgm:t>
    </dgm:pt>
    <dgm:pt modelId="{86F65D92-11BC-453B-9ADF-0C2F03229FA4}" type="parTrans" cxnId="{6F6C7691-E15B-402C-BEAD-EE4EB093FED0}">
      <dgm:prSet/>
      <dgm:spPr/>
      <dgm:t>
        <a:bodyPr/>
        <a:lstStyle/>
        <a:p>
          <a:endParaRPr lang="es-EC"/>
        </a:p>
      </dgm:t>
    </dgm:pt>
    <dgm:pt modelId="{5106C86A-ADE9-471E-BE74-40A5F5C3F56D}" type="sibTrans" cxnId="{6F6C7691-E15B-402C-BEAD-EE4EB093FED0}">
      <dgm:prSet/>
      <dgm:spPr/>
      <dgm:t>
        <a:bodyPr/>
        <a:lstStyle/>
        <a:p>
          <a:endParaRPr lang="es-EC"/>
        </a:p>
      </dgm:t>
    </dgm:pt>
    <dgm:pt modelId="{4BC93CF6-5EFE-4196-847F-44AA8FE18651}">
      <dgm:prSet phldrT="[Texto]" custT="1"/>
      <dgm:spPr>
        <a:solidFill>
          <a:schemeClr val="accent2">
            <a:lumMod val="40000"/>
            <a:lumOff val="60000"/>
          </a:schemeClr>
        </a:solidFill>
        <a:effectLst>
          <a:glow rad="228600">
            <a:schemeClr val="accent5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s-ES" sz="1400" b="1" u="sng" dirty="0" smtClean="0">
              <a:solidFill>
                <a:srgbClr val="FF0000"/>
              </a:solidFill>
            </a:rPr>
            <a:t>La enfermedad de </a:t>
          </a:r>
          <a:r>
            <a:rPr lang="es-ES" sz="1400" b="1" u="sng" dirty="0" err="1" smtClean="0">
              <a:solidFill>
                <a:srgbClr val="FF0000"/>
              </a:solidFill>
            </a:rPr>
            <a:t>Bowen</a:t>
          </a:r>
          <a:r>
            <a:rPr lang="es-ES" sz="1400" b="1" u="sng" dirty="0" smtClean="0">
              <a:solidFill>
                <a:srgbClr val="FF0000"/>
              </a:solidFill>
            </a:rPr>
            <a:t> </a:t>
          </a:r>
          <a:r>
            <a:rPr lang="es-ES" sz="1400" b="1" dirty="0" smtClean="0">
              <a:solidFill>
                <a:sysClr val="windowText" lastClr="000000"/>
              </a:solidFill>
            </a:rPr>
            <a:t>es un carcinoma </a:t>
          </a:r>
          <a:r>
            <a:rPr lang="es-ES" sz="1400" b="1" dirty="0" err="1" smtClean="0">
              <a:solidFill>
                <a:sysClr val="windowText" lastClr="000000"/>
              </a:solidFill>
            </a:rPr>
            <a:t>epidermoide</a:t>
          </a:r>
          <a:r>
            <a:rPr lang="es-ES" sz="1400" b="1" dirty="0" smtClean="0">
              <a:solidFill>
                <a:sysClr val="windowText" lastClr="000000"/>
              </a:solidFill>
            </a:rPr>
            <a:t> que suele afectar al cuerpo  del  pene.</a:t>
          </a:r>
          <a:endParaRPr lang="es-EC" sz="1400" b="1" dirty="0"/>
        </a:p>
      </dgm:t>
    </dgm:pt>
    <dgm:pt modelId="{1DA27BE9-54E5-4E2E-B88A-17048E75FA9B}" type="parTrans" cxnId="{78B8F4AC-E5BD-4DBB-A608-9B6625B9037F}">
      <dgm:prSet/>
      <dgm:spPr/>
      <dgm:t>
        <a:bodyPr/>
        <a:lstStyle/>
        <a:p>
          <a:endParaRPr lang="es-EC"/>
        </a:p>
      </dgm:t>
    </dgm:pt>
    <dgm:pt modelId="{C88BC1FC-A07D-4D2A-A7F8-42E851727AC1}" type="sibTrans" cxnId="{78B8F4AC-E5BD-4DBB-A608-9B6625B9037F}">
      <dgm:prSet/>
      <dgm:spPr/>
      <dgm:t>
        <a:bodyPr/>
        <a:lstStyle/>
        <a:p>
          <a:endParaRPr lang="es-EC"/>
        </a:p>
      </dgm:t>
    </dgm:pt>
    <dgm:pt modelId="{91952983-26A6-4E70-83F0-F5B7F7F381D2}">
      <dgm:prSet phldrT="[Texto]" custT="1"/>
      <dgm:spPr>
        <a:solidFill>
          <a:schemeClr val="accent2">
            <a:lumMod val="40000"/>
            <a:lumOff val="60000"/>
          </a:schemeClr>
        </a:solidFill>
        <a:effectLst>
          <a:glow rad="228600">
            <a:schemeClr val="accent5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s-ES" sz="1400" b="1" dirty="0" smtClean="0">
              <a:solidFill>
                <a:sysClr val="windowText" lastClr="000000"/>
              </a:solidFill>
            </a:rPr>
            <a:t>La lesión aparece como una placa roja con incrustaciones</a:t>
          </a:r>
          <a:r>
            <a:rPr lang="es-ES" sz="1100" dirty="0" smtClean="0">
              <a:solidFill>
                <a:sysClr val="windowText" lastClr="000000"/>
              </a:solidFill>
            </a:rPr>
            <a:t>.</a:t>
          </a:r>
          <a:endParaRPr lang="es-EC" sz="1100" dirty="0"/>
        </a:p>
      </dgm:t>
    </dgm:pt>
    <dgm:pt modelId="{059F4148-1C83-4DA4-99A4-0E0FA157BCE6}" type="parTrans" cxnId="{FB547D22-ABBB-4D99-BA41-7C9651F669FB}">
      <dgm:prSet/>
      <dgm:spPr/>
      <dgm:t>
        <a:bodyPr/>
        <a:lstStyle/>
        <a:p>
          <a:endParaRPr lang="es-EC"/>
        </a:p>
      </dgm:t>
    </dgm:pt>
    <dgm:pt modelId="{436BC8B5-70A3-4012-B6D5-602E38CACD61}" type="sibTrans" cxnId="{FB547D22-ABBB-4D99-BA41-7C9651F669FB}">
      <dgm:prSet/>
      <dgm:spPr/>
      <dgm:t>
        <a:bodyPr/>
        <a:lstStyle/>
        <a:p>
          <a:endParaRPr lang="es-EC"/>
        </a:p>
      </dgm:t>
    </dgm:pt>
    <dgm:pt modelId="{BD93B9D9-6A67-4CC7-8035-37965F0EFCD6}">
      <dgm:prSet phldrT="[Texto]" custT="1"/>
      <dgm:spPr>
        <a:solidFill>
          <a:srgbClr val="00B050"/>
        </a:solidFill>
        <a:ln>
          <a:noFill/>
        </a:ln>
        <a:effectLst>
          <a:glow rad="228600">
            <a:schemeClr val="accent1">
              <a:satMod val="175000"/>
              <a:alpha val="40000"/>
            </a:schemeClr>
          </a:glow>
          <a:outerShdw blurRad="225425" dist="50800" dir="5220000" algn="ctr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gm:spPr>
      <dgm:t>
        <a:bodyPr/>
        <a:lstStyle/>
        <a:p>
          <a:r>
            <a:rPr lang="es-EC" sz="1400" b="1" dirty="0" err="1" smtClean="0"/>
            <a:t>Eritroplasia</a:t>
          </a:r>
          <a:r>
            <a:rPr lang="es-EC" sz="1400" b="1" dirty="0" smtClean="0"/>
            <a:t> de </a:t>
          </a:r>
          <a:r>
            <a:rPr lang="es-EC" sz="1400" b="1" dirty="0" err="1" smtClean="0"/>
            <a:t>Queyrat</a:t>
          </a:r>
          <a:endParaRPr lang="es-EC" sz="1400" b="1" dirty="0"/>
        </a:p>
      </dgm:t>
    </dgm:pt>
    <dgm:pt modelId="{8B1E11C3-3813-4D47-BC48-EDEB0890F5E9}" type="parTrans" cxnId="{150DB435-6C86-4A4E-B24B-AE95FE196204}">
      <dgm:prSet/>
      <dgm:spPr/>
      <dgm:t>
        <a:bodyPr/>
        <a:lstStyle/>
        <a:p>
          <a:endParaRPr lang="es-EC"/>
        </a:p>
      </dgm:t>
    </dgm:pt>
    <dgm:pt modelId="{D8E26CCD-0E14-4D3A-AB34-30C1DB149609}" type="sibTrans" cxnId="{150DB435-6C86-4A4E-B24B-AE95FE196204}">
      <dgm:prSet/>
      <dgm:spPr/>
      <dgm:t>
        <a:bodyPr/>
        <a:lstStyle/>
        <a:p>
          <a:endParaRPr lang="es-EC"/>
        </a:p>
      </dgm:t>
    </dgm:pt>
    <dgm:pt modelId="{769DA376-A080-4063-9A24-12D637EB98C7}">
      <dgm:prSet phldrT="[Texto]" custT="1"/>
      <dgm:spPr>
        <a:solidFill>
          <a:schemeClr val="accent5">
            <a:lumMod val="20000"/>
            <a:lumOff val="80000"/>
          </a:schemeClr>
        </a:solidFill>
        <a:effectLst>
          <a:glow rad="228600">
            <a:schemeClr val="accent2">
              <a:satMod val="175000"/>
              <a:alpha val="40000"/>
            </a:schemeClr>
          </a:glow>
        </a:effectLst>
        <a:scene3d>
          <a:camera prst="perspectiveRelaxedModerately"/>
          <a:lightRig rig="threePt" dir="t"/>
        </a:scene3d>
        <a:sp3d>
          <a:bevelT prst="angle"/>
        </a:sp3d>
      </dgm:spPr>
      <dgm:t>
        <a:bodyPr/>
        <a:lstStyle/>
        <a:p>
          <a:r>
            <a:rPr lang="es-ES" sz="1400" b="1" u="sng" dirty="0" smtClean="0">
              <a:solidFill>
                <a:srgbClr val="FF0000"/>
              </a:solidFill>
            </a:rPr>
            <a:t>La </a:t>
          </a:r>
          <a:r>
            <a:rPr lang="es-ES" sz="1400" b="1" u="sng" dirty="0" err="1" smtClean="0">
              <a:solidFill>
                <a:srgbClr val="FF0000"/>
              </a:solidFill>
            </a:rPr>
            <a:t>Eritroplasia</a:t>
          </a:r>
          <a:r>
            <a:rPr lang="es-ES" sz="1400" b="1" u="sng" dirty="0" smtClean="0">
              <a:solidFill>
                <a:srgbClr val="FF0000"/>
              </a:solidFill>
            </a:rPr>
            <a:t> de </a:t>
          </a:r>
          <a:r>
            <a:rPr lang="es-ES" sz="1400" b="1" u="sng" dirty="0" err="1" smtClean="0">
              <a:solidFill>
                <a:srgbClr val="FF0000"/>
              </a:solidFill>
            </a:rPr>
            <a:t>Queyrat</a:t>
          </a:r>
          <a:r>
            <a:rPr lang="es-ES" sz="1400" b="1" u="sng" dirty="0" smtClean="0">
              <a:solidFill>
                <a:srgbClr val="FF0000"/>
              </a:solidFill>
            </a:rPr>
            <a:t> </a:t>
          </a:r>
          <a:r>
            <a:rPr lang="es-ES" sz="1400" b="1" dirty="0" smtClean="0">
              <a:solidFill>
                <a:sysClr val="windowText" lastClr="000000"/>
              </a:solidFill>
            </a:rPr>
            <a:t>es una lesión aterciopelada, roja, con ulceraciones que suele afectar al glande</a:t>
          </a:r>
          <a:endParaRPr lang="es-EC" sz="1400" b="1" dirty="0"/>
        </a:p>
      </dgm:t>
    </dgm:pt>
    <dgm:pt modelId="{58C68567-F513-4C91-B9D2-85B493360608}" type="parTrans" cxnId="{7F8D1ED8-57BC-44B4-A580-1E54E7AC4346}">
      <dgm:prSet/>
      <dgm:spPr/>
      <dgm:t>
        <a:bodyPr/>
        <a:lstStyle/>
        <a:p>
          <a:endParaRPr lang="es-EC"/>
        </a:p>
      </dgm:t>
    </dgm:pt>
    <dgm:pt modelId="{56BDB449-5EE6-4E06-8652-D4E772067E0E}" type="sibTrans" cxnId="{7F8D1ED8-57BC-44B4-A580-1E54E7AC4346}">
      <dgm:prSet/>
      <dgm:spPr/>
      <dgm:t>
        <a:bodyPr/>
        <a:lstStyle/>
        <a:p>
          <a:endParaRPr lang="es-EC"/>
        </a:p>
      </dgm:t>
    </dgm:pt>
    <dgm:pt modelId="{B9BF279D-E7DE-41DA-8B7D-B97401CCB88F}">
      <dgm:prSet phldrT="[Texto]" phldr="1"/>
      <dgm:spPr>
        <a:solidFill>
          <a:schemeClr val="accent5">
            <a:lumMod val="20000"/>
            <a:lumOff val="80000"/>
          </a:schemeClr>
        </a:solidFill>
        <a:effectLst>
          <a:glow rad="228600">
            <a:schemeClr val="accent2">
              <a:satMod val="175000"/>
              <a:alpha val="40000"/>
            </a:schemeClr>
          </a:glow>
        </a:effectLst>
        <a:scene3d>
          <a:camera prst="perspectiveRelaxedModerately"/>
          <a:lightRig rig="threePt" dir="t"/>
        </a:scene3d>
        <a:sp3d>
          <a:bevelT prst="angle"/>
        </a:sp3d>
      </dgm:spPr>
      <dgm:t>
        <a:bodyPr/>
        <a:lstStyle/>
        <a:p>
          <a:endParaRPr lang="es-EC" sz="1200" b="1" dirty="0"/>
        </a:p>
      </dgm:t>
    </dgm:pt>
    <dgm:pt modelId="{CE76B8DF-8667-446E-84C3-C5C1E31737F9}" type="parTrans" cxnId="{06DC6A74-917F-4244-B715-1FE6F89B00BC}">
      <dgm:prSet/>
      <dgm:spPr/>
      <dgm:t>
        <a:bodyPr/>
        <a:lstStyle/>
        <a:p>
          <a:endParaRPr lang="es-EC"/>
        </a:p>
      </dgm:t>
    </dgm:pt>
    <dgm:pt modelId="{233B7F6F-63DE-4090-9E20-0A404EC9B3D8}" type="sibTrans" cxnId="{06DC6A74-917F-4244-B715-1FE6F89B00BC}">
      <dgm:prSet/>
      <dgm:spPr/>
      <dgm:t>
        <a:bodyPr/>
        <a:lstStyle/>
        <a:p>
          <a:endParaRPr lang="es-EC"/>
        </a:p>
      </dgm:t>
    </dgm:pt>
    <dgm:pt modelId="{14FF1F30-5332-41B8-B43D-8B7AABCACC26}">
      <dgm:prSet phldrT="[Texto]"/>
      <dgm:spPr>
        <a:solidFill>
          <a:srgbClr val="7030A0"/>
        </a:solidFill>
        <a:ln>
          <a:noFill/>
        </a:ln>
        <a:effectLst>
          <a:glow rad="228600">
            <a:schemeClr val="accent1">
              <a:satMod val="175000"/>
              <a:alpha val="40000"/>
            </a:schemeClr>
          </a:glow>
          <a:outerShdw blurRad="225425" dist="50800" dir="5220000" algn="ctr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gm:spPr>
      <dgm:t>
        <a:bodyPr/>
        <a:lstStyle/>
        <a:p>
          <a:r>
            <a:rPr lang="es-EC" b="1" dirty="0" smtClean="0"/>
            <a:t>Carcinoma in situ</a:t>
          </a:r>
          <a:endParaRPr lang="es-EC" b="1" dirty="0"/>
        </a:p>
      </dgm:t>
    </dgm:pt>
    <dgm:pt modelId="{0E790616-0972-4D39-B56D-71E6B1F0C347}" type="parTrans" cxnId="{B74DD30C-4A79-4FBF-A247-6F86A85077AA}">
      <dgm:prSet/>
      <dgm:spPr/>
      <dgm:t>
        <a:bodyPr/>
        <a:lstStyle/>
        <a:p>
          <a:endParaRPr lang="es-EC"/>
        </a:p>
      </dgm:t>
    </dgm:pt>
    <dgm:pt modelId="{E1BC6B41-33E5-4EBF-98F9-F5AB3323B806}" type="sibTrans" cxnId="{B74DD30C-4A79-4FBF-A247-6F86A85077AA}">
      <dgm:prSet/>
      <dgm:spPr/>
      <dgm:t>
        <a:bodyPr/>
        <a:lstStyle/>
        <a:p>
          <a:endParaRPr lang="es-EC"/>
        </a:p>
      </dgm:t>
    </dgm:pt>
    <dgm:pt modelId="{1960548E-8786-4B39-801A-1D832C25E0D3}">
      <dgm:prSet phldrT="[Texto]" custT="1"/>
      <dgm:spPr>
        <a:solidFill>
          <a:schemeClr val="accent6">
            <a:lumMod val="60000"/>
            <a:lumOff val="40000"/>
          </a:schemeClr>
        </a:solidFill>
        <a:effectLst>
          <a:glow rad="228600">
            <a:schemeClr val="accent6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pPr algn="l"/>
          <a:r>
            <a:rPr lang="es-ES" sz="1400" b="1" dirty="0" smtClean="0">
              <a:solidFill>
                <a:prstClr val="black"/>
              </a:solidFill>
            </a:rPr>
            <a:t>La exploración microscópica muestra células </a:t>
          </a:r>
          <a:r>
            <a:rPr lang="es-ES" sz="1400" b="1" dirty="0" err="1" smtClean="0">
              <a:solidFill>
                <a:prstClr val="black"/>
              </a:solidFill>
            </a:rPr>
            <a:t>hiperplasicas</a:t>
          </a:r>
          <a:r>
            <a:rPr lang="es-ES" sz="1400" b="1" dirty="0" smtClean="0">
              <a:solidFill>
                <a:prstClr val="black"/>
              </a:solidFill>
            </a:rPr>
            <a:t> típicas en desorden, con citoplasma </a:t>
          </a:r>
          <a:r>
            <a:rPr lang="es-ES" sz="1400" b="1" dirty="0" err="1" smtClean="0">
              <a:solidFill>
                <a:prstClr val="black"/>
              </a:solidFill>
            </a:rPr>
            <a:t>vacuolado</a:t>
          </a:r>
          <a:r>
            <a:rPr lang="es-ES" sz="1400" b="1" dirty="0" smtClean="0">
              <a:solidFill>
                <a:prstClr val="black"/>
              </a:solidFill>
            </a:rPr>
            <a:t> y </a:t>
          </a:r>
          <a:r>
            <a:rPr lang="es-ES" sz="1400" b="1" dirty="0" err="1" smtClean="0">
              <a:solidFill>
                <a:prstClr val="black"/>
              </a:solidFill>
            </a:rPr>
            <a:t>mitoticas</a:t>
          </a:r>
          <a:endParaRPr lang="es-EC" sz="1400" b="1" dirty="0"/>
        </a:p>
      </dgm:t>
    </dgm:pt>
    <dgm:pt modelId="{5E41D300-538E-4C35-81D1-B8BB81210A61}" type="parTrans" cxnId="{1111BDDD-55C7-467F-87AF-E661B760C2D9}">
      <dgm:prSet/>
      <dgm:spPr/>
      <dgm:t>
        <a:bodyPr/>
        <a:lstStyle/>
        <a:p>
          <a:endParaRPr lang="es-EC"/>
        </a:p>
      </dgm:t>
    </dgm:pt>
    <dgm:pt modelId="{95EAEAE1-CD57-4460-9498-BEB59D679B0C}" type="sibTrans" cxnId="{1111BDDD-55C7-467F-87AF-E661B760C2D9}">
      <dgm:prSet/>
      <dgm:spPr/>
      <dgm:t>
        <a:bodyPr/>
        <a:lstStyle/>
        <a:p>
          <a:endParaRPr lang="es-EC"/>
        </a:p>
      </dgm:t>
    </dgm:pt>
    <dgm:pt modelId="{98CEEBB9-A211-44B0-A1C2-943B5651BF45}">
      <dgm:prSet phldrT="[Texto]" phldr="1" custT="1"/>
      <dgm:spPr>
        <a:solidFill>
          <a:schemeClr val="accent6">
            <a:lumMod val="60000"/>
            <a:lumOff val="40000"/>
          </a:schemeClr>
        </a:solidFill>
        <a:effectLst>
          <a:glow rad="228600">
            <a:schemeClr val="accent6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pPr algn="r"/>
          <a:endParaRPr lang="es-EC" sz="1400" dirty="0"/>
        </a:p>
      </dgm:t>
    </dgm:pt>
    <dgm:pt modelId="{963E847A-4ECB-43A2-BCB0-38545BBFB340}" type="parTrans" cxnId="{19203FCB-C28C-4057-AA3F-45BD95A7C9F9}">
      <dgm:prSet/>
      <dgm:spPr/>
      <dgm:t>
        <a:bodyPr/>
        <a:lstStyle/>
        <a:p>
          <a:endParaRPr lang="es-EC"/>
        </a:p>
      </dgm:t>
    </dgm:pt>
    <dgm:pt modelId="{9CC3768A-5507-48C7-9222-BEC6A683877C}" type="sibTrans" cxnId="{19203FCB-C28C-4057-AA3F-45BD95A7C9F9}">
      <dgm:prSet/>
      <dgm:spPr/>
      <dgm:t>
        <a:bodyPr/>
        <a:lstStyle/>
        <a:p>
          <a:endParaRPr lang="es-EC"/>
        </a:p>
      </dgm:t>
    </dgm:pt>
    <dgm:pt modelId="{3D6F0054-EB7D-4D33-B9AB-7E8F6EB1BCE2}">
      <dgm:prSet phldrT="[Texto]" custT="1"/>
      <dgm:spPr>
        <a:solidFill>
          <a:schemeClr val="accent6">
            <a:lumMod val="60000"/>
            <a:lumOff val="40000"/>
          </a:schemeClr>
        </a:solidFill>
        <a:effectLst>
          <a:glow rad="228600">
            <a:schemeClr val="accent6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pPr algn="l"/>
          <a:r>
            <a:rPr lang="es-EC" sz="1400" b="1" u="sng" dirty="0" smtClean="0">
              <a:solidFill>
                <a:srgbClr val="FF0000"/>
              </a:solidFill>
            </a:rPr>
            <a:t>Carcinoma in situ</a:t>
          </a:r>
          <a:endParaRPr lang="es-EC" sz="1400" b="1" u="sng" dirty="0">
            <a:solidFill>
              <a:srgbClr val="FF0000"/>
            </a:solidFill>
          </a:endParaRPr>
        </a:p>
      </dgm:t>
    </dgm:pt>
    <dgm:pt modelId="{6C8190F9-F239-43B6-9655-0CDCEC6EA08B}" type="parTrans" cxnId="{861C2CB3-B6B0-4D4B-B522-4B62555C4539}">
      <dgm:prSet/>
      <dgm:spPr/>
      <dgm:t>
        <a:bodyPr/>
        <a:lstStyle/>
        <a:p>
          <a:endParaRPr lang="es-ES"/>
        </a:p>
      </dgm:t>
    </dgm:pt>
    <dgm:pt modelId="{B63CC234-9FE4-4F4D-AF00-B6686E3852C5}" type="sibTrans" cxnId="{861C2CB3-B6B0-4D4B-B522-4B62555C4539}">
      <dgm:prSet/>
      <dgm:spPr/>
      <dgm:t>
        <a:bodyPr/>
        <a:lstStyle/>
        <a:p>
          <a:endParaRPr lang="es-ES"/>
        </a:p>
      </dgm:t>
    </dgm:pt>
    <dgm:pt modelId="{19A6D083-041F-4294-8493-C26126BC254B}" type="pres">
      <dgm:prSet presAssocID="{22C37D2C-DCC3-474A-9D13-3B935D34822A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01D54A6-5D69-4A8F-95C3-DF53D6158011}" type="pres">
      <dgm:prSet presAssocID="{22C37D2C-DCC3-474A-9D13-3B935D34822A}" presName="cycle" presStyleCnt="0"/>
      <dgm:spPr/>
    </dgm:pt>
    <dgm:pt modelId="{C0582835-DFE3-4946-AA5C-3920B960A5BF}" type="pres">
      <dgm:prSet presAssocID="{22C37D2C-DCC3-474A-9D13-3B935D34822A}" presName="centerShape" presStyleCnt="0"/>
      <dgm:spPr/>
    </dgm:pt>
    <dgm:pt modelId="{15BB33E3-16D0-40E7-81AC-304488F5A73C}" type="pres">
      <dgm:prSet presAssocID="{22C37D2C-DCC3-474A-9D13-3B935D34822A}" presName="connSite" presStyleLbl="node1" presStyleIdx="0" presStyleCnt="4"/>
      <dgm:spPr/>
    </dgm:pt>
    <dgm:pt modelId="{39B4D638-5DAC-4EC3-A80F-45D6AB6BC865}" type="pres">
      <dgm:prSet presAssocID="{22C37D2C-DCC3-474A-9D13-3B935D34822A}" presName="visible" presStyleLbl="node1" presStyleIdx="0" presStyleCnt="4" custScaleX="145833" custScaleY="137394"/>
      <dgm:spPr>
        <a:blipFill rotWithShape="1">
          <a:blip xmlns:r="http://schemas.openxmlformats.org/officeDocument/2006/relationships" r:embed="rId1"/>
          <a:stretch>
            <a:fillRect/>
          </a:stretch>
        </a:blipFill>
        <a:ln>
          <a:solidFill>
            <a:srgbClr val="7030A0"/>
          </a:solidFill>
        </a:ln>
        <a:effectLst>
          <a:glow rad="228600">
            <a:schemeClr val="accent5">
              <a:satMod val="175000"/>
              <a:alpha val="40000"/>
            </a:schemeClr>
          </a:glow>
          <a:outerShdw blurRad="225425" dist="50800" dir="5220000" algn="ctr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gm:spPr>
    </dgm:pt>
    <dgm:pt modelId="{64A3F30B-6AE9-441F-8FF0-7B5F0EAA929F}" type="pres">
      <dgm:prSet presAssocID="{86F65D92-11BC-453B-9ADF-0C2F03229FA4}" presName="Name25" presStyleLbl="parChTrans1D1" presStyleIdx="0" presStyleCnt="3"/>
      <dgm:spPr/>
      <dgm:t>
        <a:bodyPr/>
        <a:lstStyle/>
        <a:p>
          <a:endParaRPr lang="es-ES"/>
        </a:p>
      </dgm:t>
    </dgm:pt>
    <dgm:pt modelId="{C9FDC7F9-339B-4667-A24D-57A9484C8883}" type="pres">
      <dgm:prSet presAssocID="{B598FE42-7C8C-423D-8536-9D61DD0A8875}" presName="node" presStyleCnt="0"/>
      <dgm:spPr/>
    </dgm:pt>
    <dgm:pt modelId="{4808529C-5E06-4971-8C11-754A33D9E832}" type="pres">
      <dgm:prSet presAssocID="{B598FE42-7C8C-423D-8536-9D61DD0A8875}" presName="parentNode" presStyleLbl="node1" presStyleIdx="1" presStyleCnt="4" custScaleX="116851" custScaleY="120505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6B696F8-5459-4708-91B5-DE7D32A5A34D}" type="pres">
      <dgm:prSet presAssocID="{B598FE42-7C8C-423D-8536-9D61DD0A8875}" presName="child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9567FA6-2832-4EA4-97EA-6AE535D68D8E}" type="pres">
      <dgm:prSet presAssocID="{8B1E11C3-3813-4D47-BC48-EDEB0890F5E9}" presName="Name25" presStyleLbl="parChTrans1D1" presStyleIdx="1" presStyleCnt="3"/>
      <dgm:spPr/>
      <dgm:t>
        <a:bodyPr/>
        <a:lstStyle/>
        <a:p>
          <a:endParaRPr lang="es-ES"/>
        </a:p>
      </dgm:t>
    </dgm:pt>
    <dgm:pt modelId="{7AC8F511-1BF9-4E0B-BE60-278B656739D0}" type="pres">
      <dgm:prSet presAssocID="{BD93B9D9-6A67-4CC7-8035-37965F0EFCD6}" presName="node" presStyleCnt="0"/>
      <dgm:spPr/>
    </dgm:pt>
    <dgm:pt modelId="{2CAD2022-E090-4284-A556-8D01277B7582}" type="pres">
      <dgm:prSet presAssocID="{BD93B9D9-6A67-4CC7-8035-37965F0EFCD6}" presName="parentNode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2DEC524-54F7-443B-A318-2590A4C3915E}" type="pres">
      <dgm:prSet presAssocID="{BD93B9D9-6A67-4CC7-8035-37965F0EFCD6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CD9E142-7DDE-4478-826A-D1A384B26B52}" type="pres">
      <dgm:prSet presAssocID="{0E790616-0972-4D39-B56D-71E6B1F0C347}" presName="Name25" presStyleLbl="parChTrans1D1" presStyleIdx="2" presStyleCnt="3"/>
      <dgm:spPr/>
      <dgm:t>
        <a:bodyPr/>
        <a:lstStyle/>
        <a:p>
          <a:endParaRPr lang="es-ES"/>
        </a:p>
      </dgm:t>
    </dgm:pt>
    <dgm:pt modelId="{DCF5E760-005D-4FB0-87D8-DC70DDF35085}" type="pres">
      <dgm:prSet presAssocID="{14FF1F30-5332-41B8-B43D-8B7AABCACC26}" presName="node" presStyleCnt="0"/>
      <dgm:spPr/>
    </dgm:pt>
    <dgm:pt modelId="{D16A7D56-52C4-4740-8295-B757961FE716}" type="pres">
      <dgm:prSet presAssocID="{14FF1F30-5332-41B8-B43D-8B7AABCACC26}" presName="parentNode" presStyleLbl="node1" presStyleIdx="3" presStyleCnt="4" custScaleX="107026" custScaleY="11845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B591D05-C508-4D1A-A03A-548DE3056CA1}" type="pres">
      <dgm:prSet presAssocID="{14FF1F30-5332-41B8-B43D-8B7AABCACC26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B28512EC-35E2-4837-AF5F-BA449DB0D9A8}" type="presOf" srcId="{B598FE42-7C8C-423D-8536-9D61DD0A8875}" destId="{4808529C-5E06-4971-8C11-754A33D9E832}" srcOrd="0" destOrd="0" presId="urn:microsoft.com/office/officeart/2005/8/layout/radial2"/>
    <dgm:cxn modelId="{27C964D4-B27A-4699-89F1-4DEC133C3354}" type="presOf" srcId="{769DA376-A080-4063-9A24-12D637EB98C7}" destId="{C2DEC524-54F7-443B-A318-2590A4C3915E}" srcOrd="0" destOrd="0" presId="urn:microsoft.com/office/officeart/2005/8/layout/radial2"/>
    <dgm:cxn modelId="{6F6C7691-E15B-402C-BEAD-EE4EB093FED0}" srcId="{22C37D2C-DCC3-474A-9D13-3B935D34822A}" destId="{B598FE42-7C8C-423D-8536-9D61DD0A8875}" srcOrd="0" destOrd="0" parTransId="{86F65D92-11BC-453B-9ADF-0C2F03229FA4}" sibTransId="{5106C86A-ADE9-471E-BE74-40A5F5C3F56D}"/>
    <dgm:cxn modelId="{62ED3EE7-C98A-44CF-8573-663CBF00BBD9}" type="presOf" srcId="{BD93B9D9-6A67-4CC7-8035-37965F0EFCD6}" destId="{2CAD2022-E090-4284-A556-8D01277B7582}" srcOrd="0" destOrd="0" presId="urn:microsoft.com/office/officeart/2005/8/layout/radial2"/>
    <dgm:cxn modelId="{7F8D1ED8-57BC-44B4-A580-1E54E7AC4346}" srcId="{BD93B9D9-6A67-4CC7-8035-37965F0EFCD6}" destId="{769DA376-A080-4063-9A24-12D637EB98C7}" srcOrd="0" destOrd="0" parTransId="{58C68567-F513-4C91-B9D2-85B493360608}" sibTransId="{56BDB449-5EE6-4E06-8652-D4E772067E0E}"/>
    <dgm:cxn modelId="{150DB435-6C86-4A4E-B24B-AE95FE196204}" srcId="{22C37D2C-DCC3-474A-9D13-3B935D34822A}" destId="{BD93B9D9-6A67-4CC7-8035-37965F0EFCD6}" srcOrd="1" destOrd="0" parTransId="{8B1E11C3-3813-4D47-BC48-EDEB0890F5E9}" sibTransId="{D8E26CCD-0E14-4D3A-AB34-30C1DB149609}"/>
    <dgm:cxn modelId="{19203FCB-C28C-4057-AA3F-45BD95A7C9F9}" srcId="{14FF1F30-5332-41B8-B43D-8B7AABCACC26}" destId="{98CEEBB9-A211-44B0-A1C2-943B5651BF45}" srcOrd="2" destOrd="0" parTransId="{963E847A-4ECB-43A2-BCB0-38545BBFB340}" sibTransId="{9CC3768A-5507-48C7-9222-BEC6A683877C}"/>
    <dgm:cxn modelId="{FB547D22-ABBB-4D99-BA41-7C9651F669FB}" srcId="{B598FE42-7C8C-423D-8536-9D61DD0A8875}" destId="{91952983-26A6-4E70-83F0-F5B7F7F381D2}" srcOrd="1" destOrd="0" parTransId="{059F4148-1C83-4DA4-99A4-0E0FA157BCE6}" sibTransId="{436BC8B5-70A3-4012-B6D5-602E38CACD61}"/>
    <dgm:cxn modelId="{A6866C31-3EA4-4C44-B98D-A8CA9D0FD81A}" type="presOf" srcId="{86F65D92-11BC-453B-9ADF-0C2F03229FA4}" destId="{64A3F30B-6AE9-441F-8FF0-7B5F0EAA929F}" srcOrd="0" destOrd="0" presId="urn:microsoft.com/office/officeart/2005/8/layout/radial2"/>
    <dgm:cxn modelId="{0B79B545-6D16-47A8-8FFB-715C36F31566}" type="presOf" srcId="{1960548E-8786-4B39-801A-1D832C25E0D3}" destId="{2B591D05-C508-4D1A-A03A-548DE3056CA1}" srcOrd="0" destOrd="1" presId="urn:microsoft.com/office/officeart/2005/8/layout/radial2"/>
    <dgm:cxn modelId="{A3CDCADD-7152-4CF5-9CF7-9518A4CFA516}" type="presOf" srcId="{4BC93CF6-5EFE-4196-847F-44AA8FE18651}" destId="{B6B696F8-5459-4708-91B5-DE7D32A5A34D}" srcOrd="0" destOrd="0" presId="urn:microsoft.com/office/officeart/2005/8/layout/radial2"/>
    <dgm:cxn modelId="{78B8F4AC-E5BD-4DBB-A608-9B6625B9037F}" srcId="{B598FE42-7C8C-423D-8536-9D61DD0A8875}" destId="{4BC93CF6-5EFE-4196-847F-44AA8FE18651}" srcOrd="0" destOrd="0" parTransId="{1DA27BE9-54E5-4E2E-B88A-17048E75FA9B}" sibTransId="{C88BC1FC-A07D-4D2A-A7F8-42E851727AC1}"/>
    <dgm:cxn modelId="{208244D4-C3F0-4318-9299-4EDA09200A84}" type="presOf" srcId="{0E790616-0972-4D39-B56D-71E6B1F0C347}" destId="{FCD9E142-7DDE-4478-826A-D1A384B26B52}" srcOrd="0" destOrd="0" presId="urn:microsoft.com/office/officeart/2005/8/layout/radial2"/>
    <dgm:cxn modelId="{90D302FA-D66E-4B12-9D86-6DE50BA49860}" type="presOf" srcId="{3D6F0054-EB7D-4D33-B9AB-7E8F6EB1BCE2}" destId="{2B591D05-C508-4D1A-A03A-548DE3056CA1}" srcOrd="0" destOrd="0" presId="urn:microsoft.com/office/officeart/2005/8/layout/radial2"/>
    <dgm:cxn modelId="{95D1915B-9115-4849-B238-5EC13E2ED0A7}" type="presOf" srcId="{91952983-26A6-4E70-83F0-F5B7F7F381D2}" destId="{B6B696F8-5459-4708-91B5-DE7D32A5A34D}" srcOrd="0" destOrd="1" presId="urn:microsoft.com/office/officeart/2005/8/layout/radial2"/>
    <dgm:cxn modelId="{1111BDDD-55C7-467F-87AF-E661B760C2D9}" srcId="{14FF1F30-5332-41B8-B43D-8B7AABCACC26}" destId="{1960548E-8786-4B39-801A-1D832C25E0D3}" srcOrd="1" destOrd="0" parTransId="{5E41D300-538E-4C35-81D1-B8BB81210A61}" sibTransId="{95EAEAE1-CD57-4460-9498-BEB59D679B0C}"/>
    <dgm:cxn modelId="{30A8FB77-F594-40C7-9698-8F8772BF1122}" type="presOf" srcId="{98CEEBB9-A211-44B0-A1C2-943B5651BF45}" destId="{2B591D05-C508-4D1A-A03A-548DE3056CA1}" srcOrd="0" destOrd="2" presId="urn:microsoft.com/office/officeart/2005/8/layout/radial2"/>
    <dgm:cxn modelId="{3A0645E2-58A0-4F00-93FC-CB9BBCF67432}" type="presOf" srcId="{B9BF279D-E7DE-41DA-8B7D-B97401CCB88F}" destId="{C2DEC524-54F7-443B-A318-2590A4C3915E}" srcOrd="0" destOrd="1" presId="urn:microsoft.com/office/officeart/2005/8/layout/radial2"/>
    <dgm:cxn modelId="{06DC6A74-917F-4244-B715-1FE6F89B00BC}" srcId="{BD93B9D9-6A67-4CC7-8035-37965F0EFCD6}" destId="{B9BF279D-E7DE-41DA-8B7D-B97401CCB88F}" srcOrd="1" destOrd="0" parTransId="{CE76B8DF-8667-446E-84C3-C5C1E31737F9}" sibTransId="{233B7F6F-63DE-4090-9E20-0A404EC9B3D8}"/>
    <dgm:cxn modelId="{861C2CB3-B6B0-4D4B-B522-4B62555C4539}" srcId="{14FF1F30-5332-41B8-B43D-8B7AABCACC26}" destId="{3D6F0054-EB7D-4D33-B9AB-7E8F6EB1BCE2}" srcOrd="0" destOrd="0" parTransId="{6C8190F9-F239-43B6-9655-0CDCEC6EA08B}" sibTransId="{B63CC234-9FE4-4F4D-AF00-B6686E3852C5}"/>
    <dgm:cxn modelId="{3684514F-7A8F-4FE3-A341-828C41290C09}" type="presOf" srcId="{14FF1F30-5332-41B8-B43D-8B7AABCACC26}" destId="{D16A7D56-52C4-4740-8295-B757961FE716}" srcOrd="0" destOrd="0" presId="urn:microsoft.com/office/officeart/2005/8/layout/radial2"/>
    <dgm:cxn modelId="{D0CB58D1-4F84-428A-9E4E-7B465A912D49}" type="presOf" srcId="{22C37D2C-DCC3-474A-9D13-3B935D34822A}" destId="{19A6D083-041F-4294-8493-C26126BC254B}" srcOrd="0" destOrd="0" presId="urn:microsoft.com/office/officeart/2005/8/layout/radial2"/>
    <dgm:cxn modelId="{38C75E20-DA70-4DA1-A949-A03BCA470CF2}" type="presOf" srcId="{8B1E11C3-3813-4D47-BC48-EDEB0890F5E9}" destId="{D9567FA6-2832-4EA4-97EA-6AE535D68D8E}" srcOrd="0" destOrd="0" presId="urn:microsoft.com/office/officeart/2005/8/layout/radial2"/>
    <dgm:cxn modelId="{B74DD30C-4A79-4FBF-A247-6F86A85077AA}" srcId="{22C37D2C-DCC3-474A-9D13-3B935D34822A}" destId="{14FF1F30-5332-41B8-B43D-8B7AABCACC26}" srcOrd="2" destOrd="0" parTransId="{0E790616-0972-4D39-B56D-71E6B1F0C347}" sibTransId="{E1BC6B41-33E5-4EBF-98F9-F5AB3323B806}"/>
    <dgm:cxn modelId="{3267FE82-3C4C-4089-9B0A-10A1B3EA6C6D}" type="presParOf" srcId="{19A6D083-041F-4294-8493-C26126BC254B}" destId="{B01D54A6-5D69-4A8F-95C3-DF53D6158011}" srcOrd="0" destOrd="0" presId="urn:microsoft.com/office/officeart/2005/8/layout/radial2"/>
    <dgm:cxn modelId="{4475E711-21E8-4A25-9905-B1BEE5351CF2}" type="presParOf" srcId="{B01D54A6-5D69-4A8F-95C3-DF53D6158011}" destId="{C0582835-DFE3-4946-AA5C-3920B960A5BF}" srcOrd="0" destOrd="0" presId="urn:microsoft.com/office/officeart/2005/8/layout/radial2"/>
    <dgm:cxn modelId="{4B378162-830A-40C7-B2C6-E7083873DF35}" type="presParOf" srcId="{C0582835-DFE3-4946-AA5C-3920B960A5BF}" destId="{15BB33E3-16D0-40E7-81AC-304488F5A73C}" srcOrd="0" destOrd="0" presId="urn:microsoft.com/office/officeart/2005/8/layout/radial2"/>
    <dgm:cxn modelId="{25F492B8-C54C-4564-BBC5-12C0DA85D92E}" type="presParOf" srcId="{C0582835-DFE3-4946-AA5C-3920B960A5BF}" destId="{39B4D638-5DAC-4EC3-A80F-45D6AB6BC865}" srcOrd="1" destOrd="0" presId="urn:microsoft.com/office/officeart/2005/8/layout/radial2"/>
    <dgm:cxn modelId="{3F6602B4-21C6-4447-8F94-3E6B5075EACE}" type="presParOf" srcId="{B01D54A6-5D69-4A8F-95C3-DF53D6158011}" destId="{64A3F30B-6AE9-441F-8FF0-7B5F0EAA929F}" srcOrd="1" destOrd="0" presId="urn:microsoft.com/office/officeart/2005/8/layout/radial2"/>
    <dgm:cxn modelId="{179E8FBE-DBDA-41B0-816E-FF24A7CF238A}" type="presParOf" srcId="{B01D54A6-5D69-4A8F-95C3-DF53D6158011}" destId="{C9FDC7F9-339B-4667-A24D-57A9484C8883}" srcOrd="2" destOrd="0" presId="urn:microsoft.com/office/officeart/2005/8/layout/radial2"/>
    <dgm:cxn modelId="{02E4A670-8D84-48F2-A690-FCD13329B930}" type="presParOf" srcId="{C9FDC7F9-339B-4667-A24D-57A9484C8883}" destId="{4808529C-5E06-4971-8C11-754A33D9E832}" srcOrd="0" destOrd="0" presId="urn:microsoft.com/office/officeart/2005/8/layout/radial2"/>
    <dgm:cxn modelId="{02EDF134-6586-4EC2-B434-F9978CDFEA07}" type="presParOf" srcId="{C9FDC7F9-339B-4667-A24D-57A9484C8883}" destId="{B6B696F8-5459-4708-91B5-DE7D32A5A34D}" srcOrd="1" destOrd="0" presId="urn:microsoft.com/office/officeart/2005/8/layout/radial2"/>
    <dgm:cxn modelId="{5C223FC2-427F-4F22-91D3-830EAF8D545D}" type="presParOf" srcId="{B01D54A6-5D69-4A8F-95C3-DF53D6158011}" destId="{D9567FA6-2832-4EA4-97EA-6AE535D68D8E}" srcOrd="3" destOrd="0" presId="urn:microsoft.com/office/officeart/2005/8/layout/radial2"/>
    <dgm:cxn modelId="{D3A86024-6A42-4877-B391-37D3E2411D43}" type="presParOf" srcId="{B01D54A6-5D69-4A8F-95C3-DF53D6158011}" destId="{7AC8F511-1BF9-4E0B-BE60-278B656739D0}" srcOrd="4" destOrd="0" presId="urn:microsoft.com/office/officeart/2005/8/layout/radial2"/>
    <dgm:cxn modelId="{FD2AFF98-B0FB-4B3D-8B13-66505B421B15}" type="presParOf" srcId="{7AC8F511-1BF9-4E0B-BE60-278B656739D0}" destId="{2CAD2022-E090-4284-A556-8D01277B7582}" srcOrd="0" destOrd="0" presId="urn:microsoft.com/office/officeart/2005/8/layout/radial2"/>
    <dgm:cxn modelId="{0F12553A-1CB6-4C97-89A3-B405FF63BBC0}" type="presParOf" srcId="{7AC8F511-1BF9-4E0B-BE60-278B656739D0}" destId="{C2DEC524-54F7-443B-A318-2590A4C3915E}" srcOrd="1" destOrd="0" presId="urn:microsoft.com/office/officeart/2005/8/layout/radial2"/>
    <dgm:cxn modelId="{63DA656A-79D0-48C7-B9B5-FCE6D9DABCAA}" type="presParOf" srcId="{B01D54A6-5D69-4A8F-95C3-DF53D6158011}" destId="{FCD9E142-7DDE-4478-826A-D1A384B26B52}" srcOrd="5" destOrd="0" presId="urn:microsoft.com/office/officeart/2005/8/layout/radial2"/>
    <dgm:cxn modelId="{2D208A1E-B1EB-477C-B92C-7259005AC155}" type="presParOf" srcId="{B01D54A6-5D69-4A8F-95C3-DF53D6158011}" destId="{DCF5E760-005D-4FB0-87D8-DC70DDF35085}" srcOrd="6" destOrd="0" presId="urn:microsoft.com/office/officeart/2005/8/layout/radial2"/>
    <dgm:cxn modelId="{5C456373-CA0D-43F7-A2B7-0065DFFFC205}" type="presParOf" srcId="{DCF5E760-005D-4FB0-87D8-DC70DDF35085}" destId="{D16A7D56-52C4-4740-8295-B757961FE716}" srcOrd="0" destOrd="0" presId="urn:microsoft.com/office/officeart/2005/8/layout/radial2"/>
    <dgm:cxn modelId="{18E5A873-2126-4EDC-B51D-FBABA46515F4}" type="presParOf" srcId="{DCF5E760-005D-4FB0-87D8-DC70DDF35085}" destId="{2B591D05-C508-4D1A-A03A-548DE3056CA1}" srcOrd="1" destOrd="0" presId="urn:microsoft.com/office/officeart/2005/8/layout/radial2"/>
  </dgm:cxnLst>
  <dgm:bg>
    <a:solidFill>
      <a:srgbClr val="002060"/>
    </a:solidFill>
  </dgm:bg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90ED93-E4AB-488B-BEB2-30FB4E09F77A}">
      <dsp:nvSpPr>
        <dsp:cNvPr id="0" name=""/>
        <dsp:cNvSpPr/>
      </dsp:nvSpPr>
      <dsp:spPr>
        <a:xfrm>
          <a:off x="3305737" y="681763"/>
          <a:ext cx="3895981" cy="3895981"/>
        </a:xfrm>
        <a:prstGeom prst="blockArc">
          <a:avLst>
            <a:gd name="adj1" fmla="val 10979460"/>
            <a:gd name="adj2" fmla="val 16204683"/>
            <a:gd name="adj3" fmla="val 463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471D27-3485-4F07-BD4F-FD3F2FDA730F}">
      <dsp:nvSpPr>
        <dsp:cNvPr id="0" name=""/>
        <dsp:cNvSpPr/>
      </dsp:nvSpPr>
      <dsp:spPr>
        <a:xfrm>
          <a:off x="3308329" y="582474"/>
          <a:ext cx="3895981" cy="3895981"/>
        </a:xfrm>
        <a:prstGeom prst="blockArc">
          <a:avLst>
            <a:gd name="adj1" fmla="val 5400000"/>
            <a:gd name="adj2" fmla="val 10800000"/>
            <a:gd name="adj3" fmla="val 463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E00DDA-C752-4F4E-8449-6B19CCD36C1C}">
      <dsp:nvSpPr>
        <dsp:cNvPr id="0" name=""/>
        <dsp:cNvSpPr/>
      </dsp:nvSpPr>
      <dsp:spPr>
        <a:xfrm>
          <a:off x="3308329" y="582474"/>
          <a:ext cx="3895981" cy="3895981"/>
        </a:xfrm>
        <a:prstGeom prst="blockArc">
          <a:avLst>
            <a:gd name="adj1" fmla="val 0"/>
            <a:gd name="adj2" fmla="val 5400000"/>
            <a:gd name="adj3" fmla="val 463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CF35FD-DDF4-49B4-90DB-80F1169E220F}">
      <dsp:nvSpPr>
        <dsp:cNvPr id="0" name=""/>
        <dsp:cNvSpPr/>
      </dsp:nvSpPr>
      <dsp:spPr>
        <a:xfrm>
          <a:off x="3310922" y="681763"/>
          <a:ext cx="3895981" cy="3895981"/>
        </a:xfrm>
        <a:prstGeom prst="blockArc">
          <a:avLst>
            <a:gd name="adj1" fmla="val 16195317"/>
            <a:gd name="adj2" fmla="val 21420540"/>
            <a:gd name="adj3" fmla="val 463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A65C6B-1204-4340-9886-4FB80D20DCC8}">
      <dsp:nvSpPr>
        <dsp:cNvPr id="0" name=""/>
        <dsp:cNvSpPr/>
      </dsp:nvSpPr>
      <dsp:spPr>
        <a:xfrm>
          <a:off x="4360705" y="1634850"/>
          <a:ext cx="1791229" cy="179122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34925" cap="flat" cmpd="sng" algn="ctr">
          <a:solidFill>
            <a:schemeClr val="accent1"/>
          </a:solidFill>
          <a:prstDash val="solid"/>
          <a:miter lim="800000"/>
        </a:ln>
        <a:effectLst>
          <a:glow rad="228600">
            <a:schemeClr val="accent2">
              <a:satMod val="175000"/>
              <a:alpha val="40000"/>
            </a:schemeClr>
          </a:glow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extrusionH="107950" prstMaterial="plastic">
          <a:bevelT w="82550" h="63500" prst="divot"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3300" kern="1200" dirty="0"/>
        </a:p>
      </dsp:txBody>
      <dsp:txXfrm>
        <a:off x="4623024" y="1897169"/>
        <a:ext cx="1266591" cy="1266591"/>
      </dsp:txXfrm>
    </dsp:sp>
    <dsp:sp modelId="{A5633554-E754-4EFC-9AF5-536C0F4E9DAE}">
      <dsp:nvSpPr>
        <dsp:cNvPr id="0" name=""/>
        <dsp:cNvSpPr/>
      </dsp:nvSpPr>
      <dsp:spPr>
        <a:xfrm>
          <a:off x="3484126" y="99973"/>
          <a:ext cx="3544388" cy="1253860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noFill/>
          <a:prstDash val="solid"/>
          <a:miter lim="800000"/>
        </a:ln>
        <a:effectLst>
          <a:glow rad="228600">
            <a:schemeClr val="accent2">
              <a:satMod val="175000"/>
              <a:alpha val="40000"/>
            </a:schemeClr>
          </a:glow>
          <a:outerShdw blurRad="57785" dist="33020" dir="318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solidFill>
                <a:sysClr val="windowText" lastClr="000000"/>
              </a:solidFill>
            </a:rPr>
            <a:t>La leucoplaquia es un trastorno raro que ocurre con más frecuencia en diabéticos.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solidFill>
                <a:sysClr val="windowText" lastClr="000000"/>
              </a:solidFill>
            </a:rPr>
            <a:t>Suele verse una placa blanca que afecta al meato</a:t>
          </a:r>
          <a:endParaRPr lang="es-EC" sz="1400" kern="1200" dirty="0"/>
        </a:p>
      </dsp:txBody>
      <dsp:txXfrm>
        <a:off x="4003190" y="283597"/>
        <a:ext cx="2506260" cy="886612"/>
      </dsp:txXfrm>
    </dsp:sp>
    <dsp:sp modelId="{D200270C-9AED-4EEA-B29A-2349BD842FE0}">
      <dsp:nvSpPr>
        <dsp:cNvPr id="0" name=""/>
        <dsp:cNvSpPr/>
      </dsp:nvSpPr>
      <dsp:spPr>
        <a:xfrm>
          <a:off x="5989420" y="1773239"/>
          <a:ext cx="2339503" cy="1514450"/>
        </a:xfrm>
        <a:prstGeom prst="ellipse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glow rad="228600">
            <a:schemeClr val="accent6">
              <a:satMod val="175000"/>
              <a:alpha val="40000"/>
            </a:schemeClr>
          </a:glo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>
          <a:bevelT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ysClr val="windowText" lastClr="000000"/>
              </a:solidFill>
            </a:rPr>
            <a:t>La balanitis </a:t>
          </a:r>
          <a:r>
            <a:rPr lang="es-ES" sz="1200" kern="1200" dirty="0" err="1" smtClean="0">
              <a:solidFill>
                <a:sysClr val="windowText" lastClr="000000"/>
              </a:solidFill>
            </a:rPr>
            <a:t>xerotica</a:t>
          </a:r>
          <a:r>
            <a:rPr lang="es-ES" sz="1200" kern="1200" dirty="0" smtClean="0">
              <a:solidFill>
                <a:sysClr val="windowText" lastClr="000000"/>
              </a:solidFill>
            </a:rPr>
            <a:t> obliterante es un parche blanco que se origina en el prepucio o el glande y suele afectar al meato.</a:t>
          </a:r>
          <a:endParaRPr lang="es-EC" sz="1200" kern="1200" dirty="0"/>
        </a:p>
      </dsp:txBody>
      <dsp:txXfrm>
        <a:off x="6332032" y="1995025"/>
        <a:ext cx="1654279" cy="1070878"/>
      </dsp:txXfrm>
    </dsp:sp>
    <dsp:sp modelId="{794B888C-9579-429F-B3FB-C9FD393089D7}">
      <dsp:nvSpPr>
        <dsp:cNvPr id="0" name=""/>
        <dsp:cNvSpPr/>
      </dsp:nvSpPr>
      <dsp:spPr>
        <a:xfrm>
          <a:off x="3344346" y="3806386"/>
          <a:ext cx="3823949" cy="12538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glow rad="228600">
            <a:schemeClr val="accent5">
              <a:satMod val="175000"/>
              <a:alpha val="40000"/>
            </a:schemeClr>
          </a:glo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>
          <a:bevelT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solidFill>
                <a:sysClr val="windowText" lastClr="000000"/>
              </a:solidFill>
            </a:rPr>
            <a:t>Los condilomas acuminados gigantes son lesiones con forma de coliflor que surgen del prepucio o el glande</a:t>
          </a:r>
          <a:endParaRPr lang="es-EC" sz="1400" kern="1200" dirty="0"/>
        </a:p>
      </dsp:txBody>
      <dsp:txXfrm>
        <a:off x="3904350" y="3990010"/>
        <a:ext cx="2703941" cy="886612"/>
      </dsp:txXfrm>
    </dsp:sp>
    <dsp:sp modelId="{14D765A7-BEE5-444D-B721-8704C10495AF}">
      <dsp:nvSpPr>
        <dsp:cNvPr id="0" name=""/>
        <dsp:cNvSpPr/>
      </dsp:nvSpPr>
      <dsp:spPr>
        <a:xfrm>
          <a:off x="2063252" y="1759165"/>
          <a:ext cx="2580433" cy="1542599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>
          <a:bevelT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>
              <a:solidFill>
                <a:sysClr val="windowText" lastClr="000000"/>
              </a:solidFill>
            </a:rPr>
            <a:t>La exploración histológica revela acantosis, hiperqueratosis y para </a:t>
          </a:r>
          <a:r>
            <a:rPr lang="es-ES" sz="1100" kern="1200" dirty="0" err="1" smtClean="0">
              <a:solidFill>
                <a:sysClr val="windowText" lastClr="000000"/>
              </a:solidFill>
            </a:rPr>
            <a:t>queratosisLa</a:t>
          </a:r>
          <a:r>
            <a:rPr lang="es-ES" sz="1100" kern="1200" dirty="0" smtClean="0">
              <a:solidFill>
                <a:sysClr val="windowText" lastClr="000000"/>
              </a:solidFill>
            </a:rPr>
            <a:t> exploración histológica revela acantosis, hiperqueratosis y para queratosis</a:t>
          </a:r>
          <a:endParaRPr lang="es-EC" sz="1100" kern="1200" dirty="0"/>
        </a:p>
      </dsp:txBody>
      <dsp:txXfrm>
        <a:off x="2441148" y="1985073"/>
        <a:ext cx="1824641" cy="10907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D9E142-7DDE-4478-826A-D1A384B26B52}">
      <dsp:nvSpPr>
        <dsp:cNvPr id="0" name=""/>
        <dsp:cNvSpPr/>
      </dsp:nvSpPr>
      <dsp:spPr>
        <a:xfrm rot="2575080">
          <a:off x="4238083" y="3220215"/>
          <a:ext cx="614579" cy="38715"/>
        </a:xfrm>
        <a:custGeom>
          <a:avLst/>
          <a:gdLst/>
          <a:ahLst/>
          <a:cxnLst/>
          <a:rect l="0" t="0" r="0" b="0"/>
          <a:pathLst>
            <a:path>
              <a:moveTo>
                <a:pt x="0" y="19357"/>
              </a:moveTo>
              <a:lnTo>
                <a:pt x="614579" y="1935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567FA6-2832-4EA4-97EA-6AE535D68D8E}">
      <dsp:nvSpPr>
        <dsp:cNvPr id="0" name=""/>
        <dsp:cNvSpPr/>
      </dsp:nvSpPr>
      <dsp:spPr>
        <a:xfrm>
          <a:off x="4320336" y="2274882"/>
          <a:ext cx="787385" cy="38715"/>
        </a:xfrm>
        <a:custGeom>
          <a:avLst/>
          <a:gdLst/>
          <a:ahLst/>
          <a:cxnLst/>
          <a:rect l="0" t="0" r="0" b="0"/>
          <a:pathLst>
            <a:path>
              <a:moveTo>
                <a:pt x="0" y="19357"/>
              </a:moveTo>
              <a:lnTo>
                <a:pt x="787385" y="1935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A3F30B-6AE9-441F-8FF0-7B5F0EAA929F}">
      <dsp:nvSpPr>
        <dsp:cNvPr id="0" name=""/>
        <dsp:cNvSpPr/>
      </dsp:nvSpPr>
      <dsp:spPr>
        <a:xfrm rot="19006190">
          <a:off x="4237540" y="1321756"/>
          <a:ext cx="610157" cy="38715"/>
        </a:xfrm>
        <a:custGeom>
          <a:avLst/>
          <a:gdLst/>
          <a:ahLst/>
          <a:cxnLst/>
          <a:rect l="0" t="0" r="0" b="0"/>
          <a:pathLst>
            <a:path>
              <a:moveTo>
                <a:pt x="0" y="19357"/>
              </a:moveTo>
              <a:lnTo>
                <a:pt x="610157" y="1935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B4D638-5DAC-4EC3-A80F-45D6AB6BC865}">
      <dsp:nvSpPr>
        <dsp:cNvPr id="0" name=""/>
        <dsp:cNvSpPr/>
      </dsp:nvSpPr>
      <dsp:spPr>
        <a:xfrm>
          <a:off x="1879504" y="740466"/>
          <a:ext cx="3298419" cy="3107547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rgbClr val="7030A0"/>
          </a:solidFill>
          <a:prstDash val="solid"/>
          <a:miter lim="800000"/>
        </a:ln>
        <a:effectLst>
          <a:glow rad="228600">
            <a:schemeClr val="accent5">
              <a:satMod val="175000"/>
              <a:alpha val="40000"/>
            </a:schemeClr>
          </a:glow>
          <a:outerShdw blurRad="225425" dist="50800" dir="5220000" algn="ctr" rotWithShape="0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08529C-5E06-4971-8C11-754A33D9E832}">
      <dsp:nvSpPr>
        <dsp:cNvPr id="0" name=""/>
        <dsp:cNvSpPr/>
      </dsp:nvSpPr>
      <dsp:spPr>
        <a:xfrm>
          <a:off x="4502593" y="-66964"/>
          <a:ext cx="1608626" cy="1379214"/>
        </a:xfrm>
        <a:prstGeom prst="ellipse">
          <a:avLst/>
        </a:prstGeom>
        <a:solidFill>
          <a:srgbClr val="FF0000"/>
        </a:solidFill>
        <a:ln w="12700" cap="flat" cmpd="sng" algn="ctr">
          <a:noFill/>
          <a:prstDash val="solid"/>
          <a:miter lim="800000"/>
        </a:ln>
        <a:effectLst>
          <a:glow rad="228600">
            <a:schemeClr val="accent2">
              <a:satMod val="175000"/>
              <a:alpha val="40000"/>
            </a:schemeClr>
          </a:glow>
          <a:outerShdw blurRad="225425" dist="50800" dir="5220000" algn="ctr" rotWithShape="0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Enfermedad de </a:t>
          </a:r>
          <a:r>
            <a:rPr lang="es-EC" sz="1600" kern="1200" dirty="0" err="1" smtClean="0"/>
            <a:t>Bowen</a:t>
          </a:r>
          <a:endParaRPr lang="es-EC" sz="1600" kern="1200" dirty="0"/>
        </a:p>
      </dsp:txBody>
      <dsp:txXfrm>
        <a:off x="4738171" y="135017"/>
        <a:ext cx="1137470" cy="975252"/>
      </dsp:txXfrm>
    </dsp:sp>
    <dsp:sp modelId="{B6B696F8-5459-4708-91B5-DE7D32A5A34D}">
      <dsp:nvSpPr>
        <dsp:cNvPr id="0" name=""/>
        <dsp:cNvSpPr/>
      </dsp:nvSpPr>
      <dsp:spPr>
        <a:xfrm>
          <a:off x="5932477" y="-66964"/>
          <a:ext cx="2412939" cy="1379214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glow rad="228600">
            <a:schemeClr val="accent5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>
              <a:solidFill>
                <a:sysClr val="windowText" lastClr="000000"/>
              </a:solidFill>
            </a:rPr>
            <a:t>La enfermedad de </a:t>
          </a:r>
          <a:r>
            <a:rPr lang="es-ES" sz="1400" kern="1200" dirty="0" err="1" smtClean="0">
              <a:solidFill>
                <a:sysClr val="windowText" lastClr="000000"/>
              </a:solidFill>
            </a:rPr>
            <a:t>Bowen</a:t>
          </a:r>
          <a:r>
            <a:rPr lang="es-ES" sz="1400" kern="1200" dirty="0" smtClean="0">
              <a:solidFill>
                <a:sysClr val="windowText" lastClr="000000"/>
              </a:solidFill>
            </a:rPr>
            <a:t> es un carcinoma </a:t>
          </a:r>
          <a:r>
            <a:rPr lang="es-ES" sz="1400" kern="1200" dirty="0" err="1" smtClean="0">
              <a:solidFill>
                <a:sysClr val="windowText" lastClr="000000"/>
              </a:solidFill>
            </a:rPr>
            <a:t>epidermoide</a:t>
          </a:r>
          <a:r>
            <a:rPr lang="es-ES" sz="1400" kern="1200" dirty="0" smtClean="0">
              <a:solidFill>
                <a:sysClr val="windowText" lastClr="000000"/>
              </a:solidFill>
            </a:rPr>
            <a:t> in situ que suele afectar al tallo del pene.</a:t>
          </a:r>
          <a:endParaRPr lang="es-EC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>
              <a:solidFill>
                <a:sysClr val="windowText" lastClr="000000"/>
              </a:solidFill>
            </a:rPr>
            <a:t>La lesión aparece como una placa roja con incrustaciones</a:t>
          </a:r>
          <a:r>
            <a:rPr lang="es-ES" sz="1100" kern="1200" dirty="0" smtClean="0">
              <a:solidFill>
                <a:sysClr val="windowText" lastClr="000000"/>
              </a:solidFill>
            </a:rPr>
            <a:t>.</a:t>
          </a:r>
          <a:endParaRPr lang="es-EC" sz="1100" kern="1200" dirty="0"/>
        </a:p>
      </dsp:txBody>
      <dsp:txXfrm>
        <a:off x="5932477" y="-66964"/>
        <a:ext cx="2412939" cy="1379214"/>
      </dsp:txXfrm>
    </dsp:sp>
    <dsp:sp modelId="{2CAD2022-E090-4284-A556-8D01277B7582}">
      <dsp:nvSpPr>
        <dsp:cNvPr id="0" name=""/>
        <dsp:cNvSpPr/>
      </dsp:nvSpPr>
      <dsp:spPr>
        <a:xfrm>
          <a:off x="5107721" y="1615706"/>
          <a:ext cx="1357066" cy="1357066"/>
        </a:xfrm>
        <a:prstGeom prst="ellipse">
          <a:avLst/>
        </a:prstGeom>
        <a:solidFill>
          <a:srgbClr val="00B050"/>
        </a:solidFill>
        <a:ln w="12700" cap="flat" cmpd="sng" algn="ctr">
          <a:noFill/>
          <a:prstDash val="solid"/>
          <a:miter lim="800000"/>
        </a:ln>
        <a:effectLst>
          <a:glow rad="228600">
            <a:schemeClr val="accent1">
              <a:satMod val="175000"/>
              <a:alpha val="40000"/>
            </a:schemeClr>
          </a:glow>
          <a:outerShdw blurRad="225425" dist="50800" dir="5220000" algn="ctr" rotWithShape="0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err="1" smtClean="0"/>
            <a:t>Eritroplasia</a:t>
          </a:r>
          <a:r>
            <a:rPr lang="es-EC" sz="1400" kern="1200" dirty="0" smtClean="0"/>
            <a:t> de </a:t>
          </a:r>
          <a:r>
            <a:rPr lang="es-EC" sz="1400" kern="1200" dirty="0" err="1" smtClean="0"/>
            <a:t>Queyrat</a:t>
          </a:r>
          <a:endParaRPr lang="es-EC" sz="1400" kern="1200" dirty="0"/>
        </a:p>
      </dsp:txBody>
      <dsp:txXfrm>
        <a:off x="5306459" y="1814444"/>
        <a:ext cx="959590" cy="959590"/>
      </dsp:txXfrm>
    </dsp:sp>
    <dsp:sp modelId="{C2DEC524-54F7-443B-A318-2590A4C3915E}">
      <dsp:nvSpPr>
        <dsp:cNvPr id="0" name=""/>
        <dsp:cNvSpPr/>
      </dsp:nvSpPr>
      <dsp:spPr>
        <a:xfrm>
          <a:off x="6600495" y="1615706"/>
          <a:ext cx="2035600" cy="1357066"/>
        </a:xfrm>
        <a:prstGeom prst="rect">
          <a:avLst/>
        </a:prstGeom>
        <a:solidFill>
          <a:srgbClr val="00B0F0"/>
        </a:solidFill>
        <a:ln>
          <a:noFill/>
        </a:ln>
        <a:effectLst>
          <a:glow rad="228600">
            <a:schemeClr val="accent2">
              <a:satMod val="175000"/>
              <a:alpha val="40000"/>
            </a:schemeClr>
          </a:glow>
        </a:effectLst>
        <a:scene3d>
          <a:camera prst="perspectiveRelaxedModerately"/>
          <a:lightRig rig="threePt" dir="t"/>
        </a:scene3d>
        <a:sp3d>
          <a:bevelT prst="angle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>
              <a:solidFill>
                <a:sysClr val="windowText" lastClr="000000"/>
              </a:solidFill>
            </a:rPr>
            <a:t>La </a:t>
          </a:r>
          <a:r>
            <a:rPr lang="es-ES" sz="1400" kern="1200" dirty="0" err="1" smtClean="0">
              <a:solidFill>
                <a:sysClr val="windowText" lastClr="000000"/>
              </a:solidFill>
            </a:rPr>
            <a:t>Eritroplasia</a:t>
          </a:r>
          <a:r>
            <a:rPr lang="es-ES" sz="1400" kern="1200" dirty="0" smtClean="0">
              <a:solidFill>
                <a:sysClr val="windowText" lastClr="000000"/>
              </a:solidFill>
            </a:rPr>
            <a:t> de </a:t>
          </a:r>
          <a:r>
            <a:rPr lang="es-ES" sz="1400" kern="1200" dirty="0" err="1" smtClean="0">
              <a:solidFill>
                <a:sysClr val="windowText" lastClr="000000"/>
              </a:solidFill>
            </a:rPr>
            <a:t>Queyrat</a:t>
          </a:r>
          <a:r>
            <a:rPr lang="es-ES" sz="1400" kern="1200" dirty="0" smtClean="0">
              <a:solidFill>
                <a:sysClr val="windowText" lastClr="000000"/>
              </a:solidFill>
            </a:rPr>
            <a:t> es una lesión aterciopelada, roja, con ulceraciones que suele afectar al glande</a:t>
          </a:r>
          <a:endParaRPr lang="es-EC" sz="14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C" sz="1200" kern="1200" dirty="0"/>
        </a:p>
      </dsp:txBody>
      <dsp:txXfrm>
        <a:off x="6600495" y="1615706"/>
        <a:ext cx="2035600" cy="1357066"/>
      </dsp:txXfrm>
    </dsp:sp>
    <dsp:sp modelId="{D16A7D56-52C4-4740-8295-B757961FE716}">
      <dsp:nvSpPr>
        <dsp:cNvPr id="0" name=""/>
        <dsp:cNvSpPr/>
      </dsp:nvSpPr>
      <dsp:spPr>
        <a:xfrm>
          <a:off x="4600226" y="3162087"/>
          <a:ext cx="1452414" cy="1607500"/>
        </a:xfrm>
        <a:prstGeom prst="ellipse">
          <a:avLst/>
        </a:prstGeom>
        <a:solidFill>
          <a:srgbClr val="7030A0"/>
        </a:solidFill>
        <a:ln w="12700" cap="flat" cmpd="sng" algn="ctr">
          <a:noFill/>
          <a:prstDash val="solid"/>
          <a:miter lim="800000"/>
        </a:ln>
        <a:effectLst>
          <a:glow rad="228600">
            <a:schemeClr val="accent1">
              <a:satMod val="175000"/>
              <a:alpha val="40000"/>
            </a:schemeClr>
          </a:glow>
          <a:outerShdw blurRad="225425" dist="50800" dir="5220000" algn="ctr" rotWithShape="0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Carcinoma in situ</a:t>
          </a:r>
          <a:endParaRPr lang="es-EC" sz="1800" kern="1200" dirty="0"/>
        </a:p>
      </dsp:txBody>
      <dsp:txXfrm>
        <a:off x="4812927" y="3397500"/>
        <a:ext cx="1027012" cy="1136674"/>
      </dsp:txXfrm>
    </dsp:sp>
    <dsp:sp modelId="{2B591D05-C508-4D1A-A03A-548DE3056CA1}">
      <dsp:nvSpPr>
        <dsp:cNvPr id="0" name=""/>
        <dsp:cNvSpPr/>
      </dsp:nvSpPr>
      <dsp:spPr>
        <a:xfrm>
          <a:off x="6069163" y="3162087"/>
          <a:ext cx="2178621" cy="1607500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glow rad="228600">
            <a:schemeClr val="accent6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w="114300" prst="artDeco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b="1" kern="1200" dirty="0" smtClean="0">
              <a:solidFill>
                <a:prstClr val="black"/>
              </a:solidFill>
            </a:rPr>
            <a:t>La exploración microscópica muestra células </a:t>
          </a:r>
          <a:r>
            <a:rPr lang="es-ES" sz="1400" b="1" kern="1200" dirty="0" err="1" smtClean="0">
              <a:solidFill>
                <a:prstClr val="black"/>
              </a:solidFill>
            </a:rPr>
            <a:t>hiperplasicas</a:t>
          </a:r>
          <a:r>
            <a:rPr lang="es-ES" sz="1400" b="1" kern="1200" dirty="0" smtClean="0">
              <a:solidFill>
                <a:prstClr val="black"/>
              </a:solidFill>
            </a:rPr>
            <a:t> típicas en desorden, con citoplasma </a:t>
          </a:r>
          <a:r>
            <a:rPr lang="es-ES" sz="1400" b="1" kern="1200" dirty="0" err="1" smtClean="0">
              <a:solidFill>
                <a:prstClr val="black"/>
              </a:solidFill>
            </a:rPr>
            <a:t>vacuolado</a:t>
          </a:r>
          <a:r>
            <a:rPr lang="es-ES" sz="1400" b="1" kern="1200" dirty="0" smtClean="0">
              <a:solidFill>
                <a:prstClr val="black"/>
              </a:solidFill>
            </a:rPr>
            <a:t> y </a:t>
          </a:r>
          <a:r>
            <a:rPr lang="es-ES" sz="1400" b="1" kern="1200" dirty="0" err="1" smtClean="0">
              <a:solidFill>
                <a:prstClr val="black"/>
              </a:solidFill>
            </a:rPr>
            <a:t>mitoticas</a:t>
          </a:r>
          <a:endParaRPr lang="es-EC" sz="1400" kern="1200" dirty="0"/>
        </a:p>
        <a:p>
          <a:pPr marL="114300" lvl="1" indent="-114300" algn="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C" sz="1400" kern="1200" dirty="0"/>
        </a:p>
      </dsp:txBody>
      <dsp:txXfrm>
        <a:off x="6069163" y="3162087"/>
        <a:ext cx="2178621" cy="16075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813F2-ABF6-4258-8098-2C0A40DEC444}" type="datetimeFigureOut">
              <a:rPr lang="es-EC" smtClean="0"/>
              <a:pPr/>
              <a:t>12/06/2019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1D64F-424C-4929-8A07-4059792BBEA8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="" xmlns:p14="http://schemas.microsoft.com/office/powerpoint/2010/main" val="2277317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813F2-ABF6-4258-8098-2C0A40DEC444}" type="datetimeFigureOut">
              <a:rPr lang="es-EC" smtClean="0"/>
              <a:pPr/>
              <a:t>12/06/2019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1D64F-424C-4929-8A07-4059792BBEA8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="" xmlns:p14="http://schemas.microsoft.com/office/powerpoint/2010/main" val="1474443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813F2-ABF6-4258-8098-2C0A40DEC444}" type="datetimeFigureOut">
              <a:rPr lang="es-EC" smtClean="0"/>
              <a:pPr/>
              <a:t>12/06/2019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1D64F-424C-4929-8A07-4059792BBEA8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="" xmlns:p14="http://schemas.microsoft.com/office/powerpoint/2010/main" val="844757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813F2-ABF6-4258-8098-2C0A40DEC444}" type="datetimeFigureOut">
              <a:rPr lang="es-EC" smtClean="0"/>
              <a:pPr/>
              <a:t>12/06/2019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1D64F-424C-4929-8A07-4059792BBEA8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="" xmlns:p14="http://schemas.microsoft.com/office/powerpoint/2010/main" val="510244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813F2-ABF6-4258-8098-2C0A40DEC444}" type="datetimeFigureOut">
              <a:rPr lang="es-EC" smtClean="0"/>
              <a:pPr/>
              <a:t>12/06/2019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1D64F-424C-4929-8A07-4059792BBEA8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="" xmlns:p14="http://schemas.microsoft.com/office/powerpoint/2010/main" val="2306339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813F2-ABF6-4258-8098-2C0A40DEC444}" type="datetimeFigureOut">
              <a:rPr lang="es-EC" smtClean="0"/>
              <a:pPr/>
              <a:t>12/06/2019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1D64F-424C-4929-8A07-4059792BBEA8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="" xmlns:p14="http://schemas.microsoft.com/office/powerpoint/2010/main" val="2985304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813F2-ABF6-4258-8098-2C0A40DEC444}" type="datetimeFigureOut">
              <a:rPr lang="es-EC" smtClean="0"/>
              <a:pPr/>
              <a:t>12/06/2019</a:t>
            </a:fld>
            <a:endParaRPr lang="es-EC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1D64F-424C-4929-8A07-4059792BBEA8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="" xmlns:p14="http://schemas.microsoft.com/office/powerpoint/2010/main" val="995411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813F2-ABF6-4258-8098-2C0A40DEC444}" type="datetimeFigureOut">
              <a:rPr lang="es-EC" smtClean="0"/>
              <a:pPr/>
              <a:t>12/06/2019</a:t>
            </a:fld>
            <a:endParaRPr lang="es-EC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1D64F-424C-4929-8A07-4059792BBEA8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="" xmlns:p14="http://schemas.microsoft.com/office/powerpoint/2010/main" val="310065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813F2-ABF6-4258-8098-2C0A40DEC444}" type="datetimeFigureOut">
              <a:rPr lang="es-EC" smtClean="0"/>
              <a:pPr/>
              <a:t>12/06/2019</a:t>
            </a:fld>
            <a:endParaRPr lang="es-EC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1D64F-424C-4929-8A07-4059792BBEA8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="" xmlns:p14="http://schemas.microsoft.com/office/powerpoint/2010/main" val="2446030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813F2-ABF6-4258-8098-2C0A40DEC444}" type="datetimeFigureOut">
              <a:rPr lang="es-EC" smtClean="0"/>
              <a:pPr/>
              <a:t>12/06/2019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1D64F-424C-4929-8A07-4059792BBEA8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="" xmlns:p14="http://schemas.microsoft.com/office/powerpoint/2010/main" val="1843635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813F2-ABF6-4258-8098-2C0A40DEC444}" type="datetimeFigureOut">
              <a:rPr lang="es-EC" smtClean="0"/>
              <a:pPr/>
              <a:t>12/06/2019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1D64F-424C-4929-8A07-4059792BBEA8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="" xmlns:p14="http://schemas.microsoft.com/office/powerpoint/2010/main" val="1137296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3813F2-ABF6-4258-8098-2C0A40DEC444}" type="datetimeFigureOut">
              <a:rPr lang="es-EC" smtClean="0"/>
              <a:pPr/>
              <a:t>12/06/2019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C1D64F-424C-4929-8A07-4059792BBEA8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="" xmlns:p14="http://schemas.microsoft.com/office/powerpoint/2010/main" val="1527926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954933" y="8748889"/>
            <a:ext cx="4062488" cy="2165171"/>
          </a:xfrm>
        </p:spPr>
        <p:txBody>
          <a:bodyPr/>
          <a:lstStyle/>
          <a:p>
            <a:endParaRPr lang="es-EC" dirty="0"/>
          </a:p>
        </p:txBody>
      </p:sp>
      <p:pic>
        <p:nvPicPr>
          <p:cNvPr id="4" name="Imagen 3" descr="Resultado de imagen para CANCER DE PENE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49960"/>
            <a:ext cx="9144000" cy="476511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5">
                <a:satMod val="175000"/>
                <a:alpha val="40000"/>
              </a:schemeClr>
            </a:glow>
            <a:innerShdw blurRad="76200">
              <a:srgbClr val="000000"/>
            </a:innerShdw>
          </a:effectLst>
        </p:spPr>
      </p:pic>
      <p:sp>
        <p:nvSpPr>
          <p:cNvPr id="5" name="Rectángulo 2"/>
          <p:cNvSpPr>
            <a:spLocks noChangeArrowheads="1"/>
          </p:cNvSpPr>
          <p:nvPr/>
        </p:nvSpPr>
        <p:spPr bwMode="auto">
          <a:xfrm>
            <a:off x="5369382" y="7255167"/>
            <a:ext cx="120757" cy="1328085"/>
          </a:xfrm>
          <a:prstGeom prst="rect">
            <a:avLst/>
          </a:prstGeom>
          <a:solidFill>
            <a:srgbClr val="5B9BD5"/>
          </a:solidFill>
          <a:ln>
            <a:noFill/>
          </a:ln>
          <a:effectLst>
            <a:outerShdw dist="12700" dir="5400000" algn="ctr" rotWithShape="0">
              <a:srgbClr val="000000"/>
            </a:outerShdw>
          </a:effectLst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ángulo 3"/>
          <p:cNvSpPr>
            <a:spLocks noChangeArrowheads="1"/>
          </p:cNvSpPr>
          <p:nvPr/>
        </p:nvSpPr>
        <p:spPr bwMode="auto">
          <a:xfrm>
            <a:off x="5490139" y="8267427"/>
            <a:ext cx="52705" cy="631651"/>
          </a:xfrm>
          <a:prstGeom prst="rect">
            <a:avLst/>
          </a:prstGeom>
          <a:solidFill>
            <a:srgbClr val="1F3763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344981" y="349960"/>
            <a:ext cx="4519645" cy="955573"/>
          </a:xfrm>
          <a:prstGeom prst="rect">
            <a:avLst/>
          </a:prstGeom>
          <a:solidFill>
            <a:schemeClr val="accent2"/>
          </a:solidFill>
          <a:ln>
            <a:solidFill>
              <a:srgbClr val="FFC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C" sz="1600" b="1" dirty="0" smtClean="0"/>
              <a:t>FACULTAD DE CIENCIAS MÈDICAS “GRAL. CALIXTO GARCÌA”</a:t>
            </a:r>
          </a:p>
          <a:p>
            <a:pPr algn="ctr"/>
            <a:r>
              <a:rPr lang="es-EC" sz="1600" b="1" dirty="0" smtClean="0"/>
              <a:t>HOSPITAL UNIVERSITARIO “GRAL. CALIXTO GARCÌA”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 flipH="1" flipV="1">
            <a:off x="2299263" y="1140890"/>
            <a:ext cx="45719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4830049" y="7130057"/>
            <a:ext cx="12595780" cy="1092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s-EC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830049" y="8047540"/>
            <a:ext cx="12595780" cy="62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830049" y="12202540"/>
            <a:ext cx="12595780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1219199" y="5377071"/>
            <a:ext cx="9793357" cy="1026483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perspectiveRelaxedModerately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sz="3200" dirty="0" smtClean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ctr"/>
            <a:r>
              <a:rPr lang="es-EC" sz="2000" b="1" dirty="0" smtClean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ASIGNATURA DE UROLOGÍA</a:t>
            </a:r>
          </a:p>
          <a:p>
            <a:pPr algn="ctr"/>
            <a:r>
              <a:rPr lang="es-EC" sz="2000" b="1" dirty="0" err="1" smtClean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MSc</a:t>
            </a:r>
            <a:r>
              <a:rPr lang="es-EC" sz="2000" b="1" dirty="0" smtClean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Dra. DAISY MARÍA CONTRERAS DUVERGER</a:t>
            </a:r>
          </a:p>
          <a:p>
            <a:pPr algn="ctr"/>
            <a:endParaRPr lang="es-EC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ctr"/>
            <a:endParaRPr lang="es-EC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5078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836023" y="500456"/>
            <a:ext cx="10371908" cy="92333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762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5400" b="1" i="0" u="none" strike="noStrike" kern="0" cap="none" spc="50" normalizeH="0" baseline="0" noProof="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Comic Sans MS" panose="030F0702030302020204" pitchFamily="66" charset="0"/>
              </a:rPr>
              <a:t>Datos de Laboratorio</a:t>
            </a:r>
            <a:endParaRPr kumimoji="0" lang="es-ES" sz="5400" b="1" i="0" u="none" strike="noStrike" kern="0" cap="none" spc="50" normalizeH="0" baseline="0" noProof="0" dirty="0">
              <a:ln w="9525" cmpd="sng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770348" y="3688156"/>
            <a:ext cx="5970086" cy="92333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762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5400" b="1" i="0" u="none" strike="noStrike" kern="0" cap="none" spc="50" normalizeH="0" baseline="0" noProof="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Comic Sans MS" panose="030F0702030302020204" pitchFamily="66" charset="0"/>
              </a:rPr>
              <a:t>Imagenología</a:t>
            </a:r>
            <a:endParaRPr kumimoji="0" lang="es-ES" sz="5400" b="1" i="0" u="none" strike="noStrike" kern="0" cap="none" spc="50" normalizeH="0" baseline="0" noProof="0" dirty="0">
              <a:ln w="9525" cmpd="sng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862149" y="1939841"/>
            <a:ext cx="9081951" cy="1015663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</a:rPr>
              <a:t>Es posible que haya anemia y leucocitosis en pacientes con tumor presente desde tiempo atrás o infección local extensa. La hipercalcemia en ausencia de metástasis ósea puede verse en </a:t>
            </a:r>
            <a:r>
              <a:rPr kumimoji="0" lang="es-EC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</a:rPr>
              <a:t>el 20</a:t>
            </a:r>
            <a:r>
              <a:rPr kumimoji="0" lang="es-EC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</a:rPr>
              <a:t>% </a:t>
            </a:r>
            <a:endParaRPr kumimoji="0" lang="es-EC" sz="2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829128" y="4977246"/>
            <a:ext cx="6096000" cy="1477328"/>
          </a:xfrm>
          <a:prstGeom prst="rect">
            <a:avLst/>
          </a:prstGeom>
          <a:solidFill>
            <a:schemeClr val="accent4"/>
          </a:solidFill>
          <a:ln w="76200">
            <a:solidFill>
              <a:schemeClr val="tx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</a:rPr>
              <a:t>El trabajo relacionado con las metástasis debe incluir </a:t>
            </a:r>
            <a:endParaRPr kumimoji="0" lang="es-EC" sz="18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s-EC" b="1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Rayos X</a:t>
            </a:r>
            <a:endParaRPr kumimoji="0" lang="es-EC" sz="18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s-EC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</a:rPr>
              <a:t>gammagrafía </a:t>
            </a:r>
            <a:r>
              <a:rPr kumimoji="0" lang="es-EC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</a:rPr>
              <a:t>ósea 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s-EC" b="1" kern="0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Tomografìa</a:t>
            </a:r>
            <a:r>
              <a:rPr lang="es-EC" b="1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Axial Computarizada (TAC) </a:t>
            </a:r>
            <a:r>
              <a:rPr kumimoji="0" lang="es-EC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</a:rPr>
              <a:t>de </a:t>
            </a:r>
            <a:r>
              <a:rPr kumimoji="0" lang="es-EC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</a:rPr>
              <a:t>abdomen y pelvis. </a:t>
            </a:r>
            <a:endParaRPr kumimoji="0" lang="es-EC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0600" y="3944893"/>
            <a:ext cx="3179987" cy="2116137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chemeClr val="tx1"/>
            </a:solidFill>
            <a:miter lim="800000"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76305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2389" y="5149622"/>
            <a:ext cx="2704012" cy="17083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ángulo 4"/>
          <p:cNvSpPr/>
          <p:nvPr/>
        </p:nvSpPr>
        <p:spPr>
          <a:xfrm>
            <a:off x="248194" y="169893"/>
            <a:ext cx="11943806" cy="92333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76200">
            <a:solidFill>
              <a:schemeClr val="accent2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lvl="0" algn="ctr">
              <a:defRPr/>
            </a:pPr>
            <a:r>
              <a:rPr lang="es-ES" sz="5400" b="1" dirty="0" smtClean="0">
                <a:solidFill>
                  <a:srgbClr val="FFC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s-ES" sz="5400" b="1" dirty="0" err="1" smtClean="0">
                <a:solidFill>
                  <a:srgbClr val="FFC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Diagnòstico</a:t>
            </a:r>
            <a:r>
              <a:rPr lang="es-ES" sz="5400" b="1" dirty="0" smtClean="0">
                <a:solidFill>
                  <a:srgbClr val="FFC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Diferencial</a:t>
            </a:r>
            <a:endParaRPr kumimoji="0" lang="es-ES" sz="5400" b="1" i="0" u="none" strike="noStrike" kern="0" cap="none" spc="50" normalizeH="0" baseline="0" noProof="0" dirty="0">
              <a:ln w="9525" cmpd="sng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6" name="Cinta perforada 5"/>
          <p:cNvSpPr/>
          <p:nvPr/>
        </p:nvSpPr>
        <p:spPr>
          <a:xfrm>
            <a:off x="312069" y="1390326"/>
            <a:ext cx="6678362" cy="1573414"/>
          </a:xfrm>
          <a:prstGeom prst="flowChartPunchedTape">
            <a:avLst/>
          </a:prstGeom>
          <a:solidFill>
            <a:srgbClr val="CCCCFF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20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El chancro sifilítico </a:t>
            </a:r>
            <a:r>
              <a:rPr kumimoji="0" lang="es-EC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puede estar presente como una ulceración indolora. La </a:t>
            </a:r>
            <a:r>
              <a:rPr kumimoji="0" lang="es-EC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exploración de </a:t>
            </a:r>
            <a:r>
              <a:rPr kumimoji="0" lang="es-EC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campo oscuro debe establecer el diagnóstico</a:t>
            </a:r>
            <a:r>
              <a:rPr kumimoji="0" lang="es-EC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. </a:t>
            </a:r>
          </a:p>
        </p:txBody>
      </p:sp>
      <p:sp>
        <p:nvSpPr>
          <p:cNvPr id="7" name="Cinta perforada 6"/>
          <p:cNvSpPr/>
          <p:nvPr/>
        </p:nvSpPr>
        <p:spPr>
          <a:xfrm>
            <a:off x="261257" y="3239471"/>
            <a:ext cx="3968828" cy="2116301"/>
          </a:xfrm>
          <a:prstGeom prst="flowChartPunchedTape">
            <a:avLst/>
          </a:prstGeom>
          <a:solidFill>
            <a:srgbClr val="CCCC0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20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el </a:t>
            </a:r>
            <a:r>
              <a:rPr kumimoji="0" lang="es-EC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chancroide </a:t>
            </a:r>
            <a:r>
              <a:rPr kumimoji="0" lang="es-EC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suele aparecer como una ulceración dolorosa del pene. Los cultivos seleccionados para Haemophilus ducreyi deben identificar la causa</a:t>
            </a:r>
            <a:r>
              <a:rPr kumimoji="0" lang="es-EC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.</a:t>
            </a:r>
          </a:p>
        </p:txBody>
      </p:sp>
      <p:sp>
        <p:nvSpPr>
          <p:cNvPr id="8" name="Rectángulo 7"/>
          <p:cNvSpPr/>
          <p:nvPr/>
        </p:nvSpPr>
        <p:spPr>
          <a:xfrm>
            <a:off x="6660609" y="4560391"/>
            <a:ext cx="3494338" cy="1200329"/>
          </a:xfrm>
          <a:prstGeom prst="rect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</a:rPr>
              <a:t>Los condilomas acuminados aparecen como lesiones exofíticas, suaves, con forma de “racimo de uvas”</a:t>
            </a:r>
            <a:endParaRPr kumimoji="0" lang="es-EC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3"/>
          <a:srcRect l="15556" t="13889" r="17639" b="7592"/>
          <a:stretch/>
        </p:blipFill>
        <p:spPr>
          <a:xfrm>
            <a:off x="7163890" y="1277314"/>
            <a:ext cx="5028110" cy="2854728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4"/>
          <a:srcRect l="57733" t="60578" r="5903" b="4905"/>
          <a:stretch/>
        </p:blipFill>
        <p:spPr>
          <a:xfrm>
            <a:off x="10390079" y="5283200"/>
            <a:ext cx="1801921" cy="15748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00709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26343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</p:pic>
      <p:sp>
        <p:nvSpPr>
          <p:cNvPr id="5" name="CuadroTexto 4"/>
          <p:cNvSpPr txBox="1"/>
          <p:nvPr/>
        </p:nvSpPr>
        <p:spPr>
          <a:xfrm>
            <a:off x="1270000" y="1509930"/>
            <a:ext cx="7721600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chemeClr val="tx1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La biopsia de la lesión primaria es obligatoria para establecer el diagnóstico de cáncer.</a:t>
            </a:r>
            <a:endParaRPr kumimoji="0" lang="es-EC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7669348" y="3127239"/>
            <a:ext cx="4216400" cy="923330"/>
          </a:xfrm>
          <a:prstGeom prst="rect">
            <a:avLst/>
          </a:prstGeom>
          <a:ln w="76200"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El tratamiento varía, dependiendo de la patología, además de la ubicación de la lesión.</a:t>
            </a:r>
            <a:endParaRPr kumimoji="0" lang="es-EC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397726" y="5934670"/>
            <a:ext cx="5956663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76200"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La aplicación de crema de fluorouracilo o el tratamiento con láser de neodimio es eficaz para CIS y preservar el pene.</a:t>
            </a:r>
            <a:endParaRPr kumimoji="0" lang="es-EC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5474" y="2488172"/>
            <a:ext cx="6061165" cy="3115794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20958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" y="-365760"/>
            <a:ext cx="12191999" cy="92333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762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5400" b="1" i="0" u="none" strike="noStrike" kern="0" cap="none" spc="50" normalizeH="0" baseline="0" noProof="0" dirty="0">
              <a:ln w="9525" cmpd="sng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532655" y="933278"/>
            <a:ext cx="288091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0" cap="none" spc="0" normalizeH="0" baseline="0" noProof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</a:rPr>
              <a:t>Lesión Primaria </a:t>
            </a:r>
            <a:endParaRPr kumimoji="0" lang="es-ES" sz="2800" b="1" i="0" u="none" strike="noStrike" kern="0" cap="none" spc="0" normalizeH="0" baseline="0" noProof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uLnTx/>
              <a:uFillTx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l="23517" t="27037" r="21345" b="17777"/>
          <a:stretch/>
        </p:blipFill>
        <p:spPr>
          <a:xfrm>
            <a:off x="653143" y="3916993"/>
            <a:ext cx="3696787" cy="2887096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rnd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4069" y="3978324"/>
            <a:ext cx="2944278" cy="26967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4"/>
          <a:srcRect l="21945" t="34630" r="4306" b="6666"/>
          <a:stretch/>
        </p:blipFill>
        <p:spPr>
          <a:xfrm>
            <a:off x="8177349" y="4247272"/>
            <a:ext cx="3722914" cy="26202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" name="Rectángulo 9"/>
          <p:cNvSpPr/>
          <p:nvPr/>
        </p:nvSpPr>
        <p:spPr>
          <a:xfrm>
            <a:off x="561703" y="1446958"/>
            <a:ext cx="11286308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solidFill>
              <a:schemeClr val="tx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</a:rPr>
              <a:t>El objetivo del tratamiento en carcinoma peneano con invasión es la escisión completa con márgenes adecuados. </a:t>
            </a:r>
            <a:endParaRPr kumimoji="0" lang="es-EC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596900" y="2266476"/>
            <a:ext cx="3746500" cy="147732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</a:rPr>
              <a:t>En el caso de lesiones que afectan el glande o el </a:t>
            </a:r>
            <a:r>
              <a:rPr lang="es-EC" b="1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cuerpo </a:t>
            </a:r>
            <a:r>
              <a:rPr kumimoji="0" lang="es-EC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</a:rPr>
              <a:t>distal</a:t>
            </a:r>
            <a:r>
              <a:rPr kumimoji="0" lang="es-EC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</a:rPr>
              <a:t>, se ha sugerido por tradición la penectomía parcial con un margen de 2 cm </a:t>
            </a:r>
            <a:endParaRPr kumimoji="0" lang="es-EC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4465012" y="2266476"/>
            <a:ext cx="3555582" cy="14825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</a:rPr>
              <a:t>Resecciones quirúrgicas menos agresivas, como la cirugía micrográfica de Mohs y la escisión local dirigida a la preservación </a:t>
            </a:r>
            <a:r>
              <a:rPr kumimoji="0" lang="es-EC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</a:rPr>
              <a:t>peneana</a:t>
            </a:r>
            <a:r>
              <a:rPr kumimoji="0" lang="es-EC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  <a:endParaRPr kumimoji="0" lang="es-EC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8140701" y="2266476"/>
            <a:ext cx="3674638" cy="175432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76200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800" b="1" i="0" u="none" strike="noStrike" kern="1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el caso de lesiones que afectan el </a:t>
            </a:r>
            <a:r>
              <a:rPr lang="es-EC" b="1" kern="100" dirty="0" smtClean="0">
                <a:solidFill>
                  <a:sysClr val="windowText" lastClr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cuerpo</a:t>
            </a:r>
            <a:r>
              <a:rPr kumimoji="0" lang="es-EC" sz="1800" b="1" i="0" u="none" strike="noStrike" kern="1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s-EC" sz="1800" b="1" i="0" u="none" strike="noStrike" kern="1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proximal o cuando la penectomía parcial produce un muñón peneano </a:t>
            </a:r>
            <a:r>
              <a:rPr kumimoji="0" lang="es-EC" sz="1800" b="1" i="0" u="none" strike="noStrike" kern="1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</a:t>
            </a:r>
            <a:r>
              <a:rPr kumimoji="0" lang="es-EC" sz="1800" b="1" i="0" u="none" strike="noStrike" kern="1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 recomendado la penectomía total </a:t>
            </a:r>
            <a:endParaRPr kumimoji="0" lang="es-EC" sz="1600" b="1" i="0" u="none" strike="noStrike" kern="1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96665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</p:pic>
    </p:spTree>
    <p:extLst>
      <p:ext uri="{BB962C8B-B14F-4D97-AF65-F5344CB8AC3E}">
        <p14:creationId xmlns="" xmlns:p14="http://schemas.microsoft.com/office/powerpoint/2010/main" val="104873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" y="129150"/>
            <a:ext cx="1248809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5400" b="1" i="0" u="none" strike="noStrike" kern="0" cap="none" spc="50" normalizeH="0" baseline="0" noProof="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Comic Sans MS" panose="030F0702030302020204" pitchFamily="66" charset="0"/>
              </a:rPr>
              <a:t>Tratamiento</a:t>
            </a:r>
            <a:endParaRPr kumimoji="0" lang="es-ES" sz="5400" b="1" i="0" u="none" strike="noStrike" kern="0" cap="none" spc="50" normalizeH="0" baseline="0" noProof="0" dirty="0">
              <a:ln w="9525" cmpd="sng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499284" y="1146470"/>
            <a:ext cx="547297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0" cap="none" spc="0" normalizeH="0" baseline="0" noProof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</a:rPr>
              <a:t>Ganglios Linfáticos regionales </a:t>
            </a:r>
            <a:endParaRPr kumimoji="0" lang="es-ES" sz="2800" b="1" i="0" u="none" strike="noStrike" kern="0" cap="none" spc="0" normalizeH="0" baseline="0" noProof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uLnTx/>
              <a:uFillTx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876256" y="1927136"/>
            <a:ext cx="9588544" cy="923330"/>
          </a:xfrm>
          <a:prstGeom prst="rect">
            <a:avLst/>
          </a:prstGeom>
          <a:solidFill>
            <a:srgbClr val="FF9966"/>
          </a:solidFill>
          <a:ln w="38100">
            <a:solidFill>
              <a:schemeClr val="accent6">
                <a:lumMod val="75000"/>
              </a:schemeClr>
            </a:solidFill>
            <a:prstDash val="sysDash"/>
          </a:ln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</a:rPr>
              <a:t>los sujetos que se presentan con adenopatía inguinal se les debe someter a tratamiento de la lesión primaria seguida por un curso de 4 a 6 semanas de antibióticos orales de amplio espectro</a:t>
            </a:r>
            <a:endParaRPr kumimoji="0" lang="es-EC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4368800" y="3336836"/>
            <a:ext cx="6096000" cy="1200329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</a:rPr>
              <a:t>La adenopatía persistente después del tratamiento con antibióticos debe considerarse metástasis, y tienen que realizarse linfadenectomías ilioinguinales bilaterales secuenciales</a:t>
            </a:r>
            <a:endParaRPr kumimoji="0" lang="es-EC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/>
          <a:srcRect r="62551"/>
          <a:stretch/>
        </p:blipFill>
        <p:spPr>
          <a:xfrm>
            <a:off x="826615" y="3107912"/>
            <a:ext cx="3221038" cy="3095625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4368800" y="5048935"/>
            <a:ext cx="6096000" cy="923330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</a:rPr>
              <a:t>Si </a:t>
            </a:r>
            <a:r>
              <a:rPr kumimoji="0" lang="es-EC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</a:rPr>
              <a:t>la linfadenopatía se resuelve con antibióticos, se requiere la observación en tumores primarios de etapa baja (</a:t>
            </a:r>
            <a:r>
              <a:rPr kumimoji="0" lang="es-EC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</a:rPr>
              <a:t>Tis</a:t>
            </a:r>
            <a:r>
              <a:rPr kumimoji="0" lang="es-EC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</a:rPr>
              <a:t>, T1)</a:t>
            </a:r>
            <a:endParaRPr kumimoji="0" lang="es-EC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2806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8536" y="451064"/>
            <a:ext cx="4340728" cy="926672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499284" y="1146470"/>
            <a:ext cx="547297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0" cap="none" spc="0" normalizeH="0" baseline="0" noProof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</a:rPr>
              <a:t>Ganglios Linfáticos regionales </a:t>
            </a:r>
            <a:endParaRPr kumimoji="0" lang="es-ES" sz="2800" b="1" i="0" u="none" strike="noStrike" kern="0" cap="none" spc="0" normalizeH="0" baseline="0" noProof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uLnTx/>
              <a:uFillTx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24166" t="27213" r="49063" b="28385"/>
          <a:stretch/>
        </p:blipFill>
        <p:spPr>
          <a:xfrm>
            <a:off x="1499284" y="1831929"/>
            <a:ext cx="3369891" cy="44713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ángulo 6"/>
          <p:cNvSpPr/>
          <p:nvPr/>
        </p:nvSpPr>
        <p:spPr>
          <a:xfrm>
            <a:off x="5384800" y="1831929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</a:rPr>
              <a:t>Si la </a:t>
            </a:r>
            <a:r>
              <a:rPr kumimoji="0" lang="es-EC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</a:rPr>
              <a:t>linfadenopatía se resuelve en tumores en etapa más alta, deben considerarse muestreos más limitados de los ganglios </a:t>
            </a:r>
            <a:r>
              <a:rPr kumimoji="0" lang="es-EC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</a:rPr>
              <a:t>linfáticos como: 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s-EC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</a:rPr>
              <a:t>La </a:t>
            </a:r>
            <a:r>
              <a:rPr kumimoji="0" lang="es-EC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</a:rPr>
              <a:t>biopsia del ganglio centinela </a:t>
            </a:r>
            <a:endParaRPr kumimoji="0" lang="es-EC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s-EC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</a:rPr>
              <a:t>Una </a:t>
            </a:r>
            <a:r>
              <a:rPr kumimoji="0" lang="es-EC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</a:rPr>
              <a:t>disección modificada (limitada</a:t>
            </a:r>
            <a:r>
              <a:rPr kumimoji="0" lang="es-EC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</a:rPr>
              <a:t>)</a:t>
            </a:r>
            <a:endParaRPr kumimoji="0" lang="es-EC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5156200" y="3772051"/>
            <a:ext cx="6096000" cy="92333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</a:rPr>
              <a:t>A los pacientes que tienen tumor inoperable y metástasis inguinal voluminosa se les trata con quimioterapia (cisplatino y 5-fluorouracilo). </a:t>
            </a:r>
            <a:endParaRPr kumimoji="0" lang="es-EC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2257" y="4893777"/>
            <a:ext cx="2476500" cy="16668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1261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1649040" y="573650"/>
            <a:ext cx="76626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5400" b="1" i="0" u="none" strike="noStrike" kern="0" cap="none" spc="50" normalizeH="0" baseline="0" noProof="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Comic Sans MS" panose="030F0702030302020204" pitchFamily="66" charset="0"/>
              </a:rPr>
              <a:t>Enfermedad sistémica</a:t>
            </a:r>
            <a:endParaRPr kumimoji="0" lang="es-ES" sz="5400" b="1" i="0" u="none" strike="noStrike" kern="0" cap="none" spc="50" normalizeH="0" baseline="0" noProof="0" dirty="0">
              <a:ln w="9525" cmpd="sng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536700" y="1496980"/>
            <a:ext cx="10185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</a:rPr>
              <a:t>Cuatro antineoplásicos muestran actividad contra carcinoma peneano: </a:t>
            </a:r>
            <a:endParaRPr kumimoji="0" lang="es-EC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s-EC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</a:rPr>
              <a:t>Bleomicina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s-EC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</a:rPr>
              <a:t>Metotrexato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s-EC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</a:rPr>
              <a:t>cisplatino 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s-EC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</a:rPr>
              <a:t>5-fluorouracilo</a:t>
            </a:r>
            <a:endParaRPr kumimoji="0" lang="es-EC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309031" y="2974308"/>
            <a:ext cx="36182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5400" b="1" i="0" u="none" strike="noStrike" kern="0" cap="none" spc="50" normalizeH="0" baseline="0" noProof="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Comic Sans MS" panose="030F0702030302020204" pitchFamily="66" charset="0"/>
              </a:rPr>
              <a:t>Pronóstico</a:t>
            </a:r>
            <a:endParaRPr kumimoji="0" lang="es-ES" sz="5400" b="1" i="0" u="none" strike="noStrike" kern="0" cap="none" spc="50" normalizeH="0" baseline="0" noProof="0" dirty="0">
              <a:ln w="9525" cmpd="sng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649040" y="3897638"/>
            <a:ext cx="94761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</a:rPr>
              <a:t>La supervivencia en el carcinoma peneano se correlaciona con la presencia o ausencia de metástasis ganglionar.</a:t>
            </a:r>
            <a:endParaRPr kumimoji="0" lang="es-EC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1309030" y="4820968"/>
            <a:ext cx="75565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</a:rPr>
              <a:t>Los índices de supervivencia a cinco años para pacientes sin metástasis ganglionar van de 65 a 90%. </a:t>
            </a:r>
            <a:endParaRPr kumimoji="0" lang="es-EC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1309030" y="5744298"/>
            <a:ext cx="8266769" cy="646331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</a:rPr>
              <a:t>En el caso de individuos con afectación ganglionar, este índice disminuye de 30 a 50% y con ganglios ilíacos positivos a menos de 20%. </a:t>
            </a:r>
            <a:endParaRPr kumimoji="0" lang="es-EC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69298" y="1916807"/>
            <a:ext cx="1638300" cy="17038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83589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746027" y="573650"/>
            <a:ext cx="74687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5400" b="1" i="0" u="none" strike="noStrike" kern="0" cap="none" spc="50" normalizeH="0" baseline="0" noProof="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Comic Sans MS" panose="030F0702030302020204" pitchFamily="66" charset="0"/>
              </a:rPr>
              <a:t>Tumores del escroto </a:t>
            </a:r>
            <a:endParaRPr kumimoji="0" lang="es-ES" sz="5400" b="1" i="0" u="none" strike="noStrike" kern="0" cap="none" spc="50" normalizeH="0" baseline="0" noProof="0" dirty="0">
              <a:ln w="9525" cmpd="sng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uLnTx/>
              <a:uFillTx/>
              <a:latin typeface="Comic Sans MS" panose="030F0702030302020204" pitchFamily="66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439" y="1657350"/>
            <a:ext cx="3435992" cy="2419350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4724400" y="1785035"/>
            <a:ext cx="60960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</a:rPr>
              <a:t>Los tumores de la piel del escroto son raros. La lesión benigna más común es un quiste sebáceo. </a:t>
            </a:r>
            <a:endParaRPr kumimoji="0" lang="es-EC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4824830" y="2996420"/>
            <a:ext cx="6389270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</a:rPr>
              <a:t>E</a:t>
            </a:r>
            <a:r>
              <a:rPr kumimoji="0" lang="es-EC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</a:rPr>
              <a:t>l </a:t>
            </a:r>
            <a:r>
              <a:rPr kumimoji="0" lang="es-EC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</a:rPr>
              <a:t>carcinoma epidermoide es el tumor maligno más común del escroto, aunque se han reportado casos raros de melanoma, carcinoma de células basales y sarcoma de Kaposi</a:t>
            </a:r>
            <a:endParaRPr kumimoji="0" lang="es-EC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671621" y="4641754"/>
            <a:ext cx="4808761" cy="147732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</a:rPr>
              <a:t>Debe realizarse una biopsia de la lesión escrotal para establecer el diagnóstico histológico. Debe realizarse una escisión amplia, con un margen de 2 cm, para tumores malignos</a:t>
            </a:r>
            <a:endParaRPr kumimoji="0" lang="es-EC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5956300" y="4631244"/>
            <a:ext cx="5041900" cy="646331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</a:rPr>
              <a:t>El tejido subcutáneo circundante debe escindarse del tumor primario.</a:t>
            </a:r>
            <a:endParaRPr kumimoji="0" lang="es-EC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5956300" y="5683740"/>
            <a:ext cx="5156200" cy="646331"/>
          </a:xfrm>
          <a:prstGeom prst="rect">
            <a:avLst/>
          </a:prstGeom>
          <a:ln>
            <a:solidFill>
              <a:schemeClr val="accent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El pronostico se relaciona con la presencia o ausencia de afectación ganglionar.</a:t>
            </a:r>
            <a:endParaRPr kumimoji="0" lang="es-EC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655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Conector recto de flecha 14"/>
          <p:cNvCxnSpPr/>
          <p:nvPr/>
        </p:nvCxnSpPr>
        <p:spPr>
          <a:xfrm>
            <a:off x="8572901" y="4437113"/>
            <a:ext cx="0" cy="384813"/>
          </a:xfrm>
          <a:prstGeom prst="straightConnector1">
            <a:avLst/>
          </a:prstGeom>
          <a:noFill/>
          <a:ln w="38100" cap="flat" cmpd="sng" algn="ctr">
            <a:solidFill>
              <a:srgbClr val="8064A2"/>
            </a:solidFill>
            <a:prstDash val="solid"/>
            <a:tailEnd type="triangl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5" name="4 CuadroTexto"/>
          <p:cNvSpPr txBox="1"/>
          <p:nvPr/>
        </p:nvSpPr>
        <p:spPr>
          <a:xfrm>
            <a:off x="1631505" y="1091749"/>
            <a:ext cx="3316202" cy="1077218"/>
          </a:xfrm>
          <a:prstGeom prst="rect">
            <a:avLst/>
          </a:prstGeom>
          <a:ln/>
          <a:scene3d>
            <a:camera prst="perspectiveRelaxedModerately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defTabSz="914400"/>
            <a:r>
              <a:rPr lang="es-ES" sz="3200" b="1" kern="0" dirty="0">
                <a:solidFill>
                  <a:schemeClr val="tx1"/>
                </a:solidFill>
              </a:rPr>
              <a:t>Epidemiología y factores de riesgo</a:t>
            </a:r>
          </a:p>
        </p:txBody>
      </p:sp>
      <p:sp>
        <p:nvSpPr>
          <p:cNvPr id="2" name="Rectángulo 1"/>
          <p:cNvSpPr/>
          <p:nvPr/>
        </p:nvSpPr>
        <p:spPr>
          <a:xfrm>
            <a:off x="4524640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s-EC" b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lang="es-ES" kern="0" dirty="0">
              <a:solidFill>
                <a:sysClr val="windowText" lastClr="000000"/>
              </a:solidFill>
            </a:endParaRP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209844" y="51015"/>
            <a:ext cx="5884022" cy="574964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perspectiveRelaxedModerately"/>
            <a:lightRig rig="threePt" dir="t"/>
          </a:scene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sz="12800" b="1" dirty="0">
                <a:solidFill>
                  <a:srgbClr val="FFC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TUMORES DEL PENE</a:t>
            </a:r>
            <a:endParaRPr lang="es-ES" sz="3600" b="1" dirty="0">
              <a:solidFill>
                <a:srgbClr val="FFC0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cxnSp>
        <p:nvCxnSpPr>
          <p:cNvPr id="11" name="Conector recto de flecha 10"/>
          <p:cNvCxnSpPr/>
          <p:nvPr/>
        </p:nvCxnSpPr>
        <p:spPr>
          <a:xfrm flipV="1">
            <a:off x="5232697" y="1524030"/>
            <a:ext cx="388191" cy="43043"/>
          </a:xfrm>
          <a:prstGeom prst="straightConnector1">
            <a:avLst/>
          </a:prstGeom>
          <a:noFill/>
          <a:ln w="38100" cap="flat" cmpd="sng" algn="ctr">
            <a:solidFill>
              <a:srgbClr val="8064A2"/>
            </a:solidFill>
            <a:prstDash val="solid"/>
            <a:tailEnd type="triangl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12" name="Conector recto de flecha 11"/>
          <p:cNvCxnSpPr/>
          <p:nvPr/>
        </p:nvCxnSpPr>
        <p:spPr>
          <a:xfrm flipH="1">
            <a:off x="4274870" y="747584"/>
            <a:ext cx="249770" cy="290197"/>
          </a:xfrm>
          <a:prstGeom prst="straightConnector1">
            <a:avLst/>
          </a:prstGeom>
          <a:noFill/>
          <a:ln w="38100" cap="flat" cmpd="sng" algn="ctr">
            <a:solidFill>
              <a:srgbClr val="8064A2"/>
            </a:solidFill>
            <a:prstDash val="solid"/>
            <a:tailEnd type="triangl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16" name="Conector recto de flecha 15"/>
          <p:cNvCxnSpPr/>
          <p:nvPr/>
        </p:nvCxnSpPr>
        <p:spPr>
          <a:xfrm>
            <a:off x="8616280" y="2343657"/>
            <a:ext cx="0" cy="384813"/>
          </a:xfrm>
          <a:prstGeom prst="straightConnector1">
            <a:avLst/>
          </a:prstGeom>
          <a:noFill/>
          <a:ln w="38100" cap="flat" cmpd="sng" algn="ctr">
            <a:solidFill>
              <a:srgbClr val="8064A2"/>
            </a:solidFill>
            <a:prstDash val="solid"/>
            <a:tailEnd type="triangl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6" name="Rectángulo 5"/>
          <p:cNvSpPr/>
          <p:nvPr/>
        </p:nvSpPr>
        <p:spPr>
          <a:xfrm>
            <a:off x="5905876" y="404664"/>
            <a:ext cx="4798636" cy="1938992"/>
          </a:xfrm>
          <a:prstGeom prst="rect">
            <a:avLst/>
          </a:prstGeom>
          <a:solidFill>
            <a:srgbClr val="FFC000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isometricOffAxis1Righ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pPr defTabSz="914400"/>
            <a:r>
              <a:rPr lang="es-ES" sz="2400" b="1" kern="0" dirty="0">
                <a:solidFill>
                  <a:sysClr val="windowText" lastClr="000000"/>
                </a:solidFill>
              </a:rPr>
              <a:t>El carcinoma del pene representa de 1 a 2 nuevos casos por cada 100 000 hombres. </a:t>
            </a:r>
          </a:p>
          <a:p>
            <a:pPr defTabSz="914400"/>
            <a:r>
              <a:rPr lang="es-ES" sz="2400" b="1" kern="0" dirty="0">
                <a:solidFill>
                  <a:sysClr val="windowText" lastClr="000000"/>
                </a:solidFill>
              </a:rPr>
              <a:t>Hay marcada variación entre la incidencia y la ubicación geográfica. </a:t>
            </a:r>
          </a:p>
        </p:txBody>
      </p:sp>
      <p:sp>
        <p:nvSpPr>
          <p:cNvPr id="13" name="4 CuadroTexto"/>
          <p:cNvSpPr txBox="1"/>
          <p:nvPr/>
        </p:nvSpPr>
        <p:spPr>
          <a:xfrm>
            <a:off x="6093866" y="5091373"/>
            <a:ext cx="4216040" cy="144655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just" defTabSz="914400">
              <a:buFont typeface="Wingdings" panose="05000000000000000000" pitchFamily="2" charset="2"/>
              <a:buChar char="q"/>
            </a:pPr>
            <a:r>
              <a:rPr lang="es-ES" sz="2200" b="1" kern="0" dirty="0">
                <a:solidFill>
                  <a:sysClr val="windowText" lastClr="000000"/>
                </a:solidFill>
              </a:rPr>
              <a:t>El factor etiológico que se relaciona más a menudo con el carcinoma peneano es la mala higiene.</a:t>
            </a:r>
          </a:p>
        </p:txBody>
      </p:sp>
      <p:sp>
        <p:nvSpPr>
          <p:cNvPr id="14" name="4 CuadroTexto"/>
          <p:cNvSpPr txBox="1"/>
          <p:nvPr/>
        </p:nvSpPr>
        <p:spPr>
          <a:xfrm>
            <a:off x="6093866" y="3059668"/>
            <a:ext cx="4317214" cy="110799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/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perspectiveRelaxedModerately"/>
            <a:lightRig rig="threePt" dir="t"/>
          </a:scene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just" defTabSz="914400">
              <a:buFont typeface="Wingdings" panose="05000000000000000000" pitchFamily="2" charset="2"/>
              <a:buChar char="q"/>
            </a:pPr>
            <a:r>
              <a:rPr lang="es-ES" sz="2200" b="1" kern="0" dirty="0">
                <a:solidFill>
                  <a:sysClr val="windowText" lastClr="000000"/>
                </a:solidFill>
              </a:rPr>
              <a:t>Este trastorno ocurre con más frecuencia entre los 50 y 60 años de edad.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t="19205"/>
          <a:stretch/>
        </p:blipFill>
        <p:spPr>
          <a:xfrm>
            <a:off x="378823" y="2465124"/>
            <a:ext cx="5527053" cy="3628173"/>
          </a:xfrm>
          <a:prstGeom prst="rect">
            <a:avLst/>
          </a:prstGeom>
          <a:ln w="2286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="" xmlns:p14="http://schemas.microsoft.com/office/powerpoint/2010/main" val="935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algn="ctr"/>
            <a:r>
              <a:rPr lang="pt-BR" sz="4000" b="1" dirty="0" smtClean="0">
                <a:solidFill>
                  <a:srgbClr val="FFC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/>
            </a:r>
            <a:br>
              <a:rPr lang="pt-BR" sz="4000" b="1" dirty="0" smtClean="0">
                <a:solidFill>
                  <a:srgbClr val="FFC000"/>
                </a:solidFill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pt-BR" sz="4000" b="1" dirty="0" smtClean="0">
                <a:solidFill>
                  <a:srgbClr val="FFC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PATOLOGIA</a:t>
            </a:r>
            <a:br>
              <a:rPr lang="pt-BR" sz="4000" b="1" dirty="0" smtClean="0">
                <a:solidFill>
                  <a:srgbClr val="FFC000"/>
                </a:solidFill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s-ES" sz="4000" b="1" dirty="0" smtClean="0">
                <a:solidFill>
                  <a:srgbClr val="FFC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Lesiones dermatológicas precancerosas</a:t>
            </a:r>
            <a:br>
              <a:rPr lang="es-ES" sz="4000" b="1" dirty="0" smtClean="0">
                <a:solidFill>
                  <a:srgbClr val="FFC000"/>
                </a:solidFill>
                <a:latin typeface="MV Boli" panose="02000500030200090000" pitchFamily="2" charset="0"/>
                <a:cs typeface="MV Boli" panose="02000500030200090000" pitchFamily="2" charset="0"/>
              </a:rPr>
            </a:br>
            <a:endParaRPr lang="es-EC" sz="4000" dirty="0">
              <a:solidFill>
                <a:srgbClr val="FFC0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826752505"/>
              </p:ext>
            </p:extLst>
          </p:nvPr>
        </p:nvGraphicFramePr>
        <p:xfrm>
          <a:off x="838200" y="1597446"/>
          <a:ext cx="10392177" cy="50609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123429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51078" y="313611"/>
            <a:ext cx="10598240" cy="935640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pPr algn="ctr"/>
            <a:r>
              <a:rPr lang="es-ES" sz="2400" b="1" dirty="0" smtClean="0">
                <a:solidFill>
                  <a:srgbClr val="FFC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/>
            </a:r>
            <a:br>
              <a:rPr lang="es-ES" sz="2400" b="1" dirty="0" smtClean="0">
                <a:solidFill>
                  <a:srgbClr val="FFC000"/>
                </a:solidFill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s-ES" sz="3600" b="1" dirty="0" smtClean="0">
                <a:solidFill>
                  <a:srgbClr val="FFC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Lesiones dermatológicas </a:t>
            </a:r>
            <a:r>
              <a:rPr lang="es-ES" sz="3600" b="1" dirty="0" err="1" smtClean="0">
                <a:solidFill>
                  <a:srgbClr val="FFC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precancerosas</a:t>
            </a:r>
            <a:r>
              <a:rPr lang="es-ES" sz="3600" b="1" dirty="0" smtClean="0">
                <a:solidFill>
                  <a:srgbClr val="FFC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s-ES" sz="2400" b="1" dirty="0" smtClean="0">
                <a:solidFill>
                  <a:srgbClr val="FFC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/>
            </a:r>
            <a:br>
              <a:rPr lang="es-ES" sz="2400" b="1" dirty="0" smtClean="0">
                <a:solidFill>
                  <a:srgbClr val="FFC000"/>
                </a:solidFill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s-ES" sz="2000" b="1" dirty="0" smtClean="0">
                <a:solidFill>
                  <a:srgbClr val="FFC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(CARCINOMA IN SITU , ENFERMEDAD DE BOWEN, ERITROPLASIA DE QUEYRAT</a:t>
            </a:r>
            <a:r>
              <a:rPr lang="es-ES" sz="2400" b="1" dirty="0" smtClean="0">
                <a:solidFill>
                  <a:srgbClr val="FFC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)</a:t>
            </a:r>
            <a:endParaRPr lang="es-ES" sz="2400" b="1" dirty="0">
              <a:solidFill>
                <a:srgbClr val="FFC0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066209075"/>
              </p:ext>
            </p:extLst>
          </p:nvPr>
        </p:nvGraphicFramePr>
        <p:xfrm>
          <a:off x="864326" y="1470032"/>
          <a:ext cx="10515600" cy="47026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11658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919536" y="1039376"/>
            <a:ext cx="8136904" cy="26776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76200"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defTabSz="914400">
              <a:buFont typeface="Wingdings" panose="05000000000000000000" pitchFamily="2" charset="2"/>
              <a:buChar char="q"/>
            </a:pPr>
            <a:r>
              <a:rPr lang="es-ES" sz="2400" b="1" kern="0" dirty="0">
                <a:solidFill>
                  <a:sysClr val="windowText" lastClr="000000"/>
                </a:solidFill>
              </a:rPr>
              <a:t>El carcinoma epidermoide representa la mayoría de los </a:t>
            </a:r>
            <a:r>
              <a:rPr lang="es-ES" sz="2400" b="1" kern="0" dirty="0" err="1" smtClean="0">
                <a:solidFill>
                  <a:sysClr val="windowText" lastClr="000000"/>
                </a:solidFill>
              </a:rPr>
              <a:t>cànceres</a:t>
            </a:r>
            <a:r>
              <a:rPr lang="es-ES" sz="2400" b="1" kern="0" dirty="0" smtClean="0">
                <a:solidFill>
                  <a:sysClr val="windowText" lastClr="000000"/>
                </a:solidFill>
              </a:rPr>
              <a:t> </a:t>
            </a:r>
            <a:r>
              <a:rPr lang="es-ES" sz="2400" b="1" kern="0" dirty="0">
                <a:solidFill>
                  <a:sysClr val="windowText" lastClr="000000"/>
                </a:solidFill>
              </a:rPr>
              <a:t>peneanos.</a:t>
            </a:r>
          </a:p>
          <a:p>
            <a:pPr marL="342900" indent="-342900" defTabSz="914400">
              <a:buFont typeface="Wingdings" panose="05000000000000000000" pitchFamily="2" charset="2"/>
              <a:buChar char="q"/>
            </a:pPr>
            <a:r>
              <a:rPr lang="es-ES" sz="2400" b="1" kern="0" dirty="0">
                <a:solidFill>
                  <a:sysClr val="windowText" lastClr="000000"/>
                </a:solidFill>
              </a:rPr>
              <a:t>Suele originarse en el glande, y los sitios restantes, en orden de frecuencia, son el prepucio y el </a:t>
            </a:r>
            <a:r>
              <a:rPr lang="es-ES" sz="2400" b="1" kern="0" dirty="0" smtClean="0">
                <a:solidFill>
                  <a:sysClr val="windowText" lastClr="000000"/>
                </a:solidFill>
              </a:rPr>
              <a:t>cuerpo.</a:t>
            </a:r>
            <a:endParaRPr lang="es-ES" sz="2400" b="1" kern="0" dirty="0">
              <a:solidFill>
                <a:sysClr val="windowText" lastClr="000000"/>
              </a:solidFill>
            </a:endParaRPr>
          </a:p>
          <a:p>
            <a:pPr marL="342900" indent="-342900" defTabSz="914400">
              <a:buFont typeface="Wingdings" panose="05000000000000000000" pitchFamily="2" charset="2"/>
              <a:buChar char="q"/>
            </a:pPr>
            <a:r>
              <a:rPr lang="es-ES" sz="2400" b="1" kern="0" dirty="0">
                <a:solidFill>
                  <a:sysClr val="windowText" lastClr="000000"/>
                </a:solidFill>
              </a:rPr>
              <a:t>El aspecto puede ser papilar o ulcerativo.</a:t>
            </a:r>
          </a:p>
          <a:p>
            <a:pPr marL="342900" indent="-342900" defTabSz="914400">
              <a:buFont typeface="Wingdings" panose="05000000000000000000" pitchFamily="2" charset="2"/>
              <a:buChar char="q"/>
            </a:pPr>
            <a:r>
              <a:rPr lang="es-ES" sz="2400" b="1" kern="0" dirty="0">
                <a:solidFill>
                  <a:sysClr val="windowText" lastClr="000000"/>
                </a:solidFill>
              </a:rPr>
              <a:t>El carcinoma verrugoso es una variante del epidermoide y representa de 5 a 16% de los carcinomas peneanos</a:t>
            </a:r>
            <a:r>
              <a:rPr lang="es-ES" sz="2400" kern="0" dirty="0">
                <a:solidFill>
                  <a:sysClr val="windowText" lastClr="000000"/>
                </a:solidFill>
              </a:rPr>
              <a:t>. </a:t>
            </a:r>
            <a:endParaRPr lang="es-ES" sz="2400" b="1" kern="0" dirty="0">
              <a:solidFill>
                <a:srgbClr val="FF0000"/>
              </a:solidFill>
              <a:latin typeface="Agency FB" panose="020B0503020202020204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6544491" y="4010296"/>
            <a:ext cx="3579223" cy="2308324"/>
          </a:xfrm>
          <a:prstGeom prst="rect">
            <a:avLst/>
          </a:prstGeom>
          <a:solidFill>
            <a:srgbClr val="00B0F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 defTabSz="914400">
              <a:buFont typeface="Wingdings" panose="05000000000000000000" pitchFamily="2" charset="2"/>
              <a:buChar char="q"/>
            </a:pPr>
            <a:r>
              <a:rPr lang="es-ES" sz="2400" b="1" kern="0" dirty="0">
                <a:solidFill>
                  <a:prstClr val="black"/>
                </a:solidFill>
              </a:rPr>
              <a:t>Esta lesión tiene aspecto papilar y, a la exploración histológica, se observa que tiene un margen profundo bien demarcado</a:t>
            </a:r>
            <a:endParaRPr lang="es-419" sz="2400" b="1" kern="0" dirty="0">
              <a:solidFill>
                <a:prstClr val="black"/>
              </a:solidFill>
            </a:endParaRPr>
          </a:p>
        </p:txBody>
      </p:sp>
      <p:cxnSp>
        <p:nvCxnSpPr>
          <p:cNvPr id="14" name="Conector recto de flecha 13"/>
          <p:cNvCxnSpPr/>
          <p:nvPr/>
        </p:nvCxnSpPr>
        <p:spPr>
          <a:xfrm>
            <a:off x="5951984" y="595916"/>
            <a:ext cx="0" cy="384813"/>
          </a:xfrm>
          <a:prstGeom prst="straightConnector1">
            <a:avLst/>
          </a:prstGeom>
          <a:noFill/>
          <a:ln w="38100" cap="flat" cmpd="sng" algn="ctr">
            <a:solidFill>
              <a:srgbClr val="8064A2"/>
            </a:solidFill>
            <a:prstDash val="solid"/>
            <a:tailEnd type="triangl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12" name="Conector recto de flecha 11"/>
          <p:cNvCxnSpPr/>
          <p:nvPr/>
        </p:nvCxnSpPr>
        <p:spPr>
          <a:xfrm>
            <a:off x="8832304" y="3620252"/>
            <a:ext cx="0" cy="384813"/>
          </a:xfrm>
          <a:prstGeom prst="straightConnector1">
            <a:avLst/>
          </a:prstGeom>
          <a:noFill/>
          <a:ln w="38100" cap="flat" cmpd="sng" algn="ctr">
            <a:solidFill>
              <a:srgbClr val="8064A2"/>
            </a:solidFill>
            <a:prstDash val="solid"/>
            <a:tailEnd type="triangl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9" name="1 Título"/>
          <p:cNvSpPr txBox="1">
            <a:spLocks/>
          </p:cNvSpPr>
          <p:nvPr/>
        </p:nvSpPr>
        <p:spPr>
          <a:xfrm>
            <a:off x="1972491" y="116633"/>
            <a:ext cx="8085909" cy="60668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800" b="1" dirty="0" smtClean="0">
                <a:solidFill>
                  <a:srgbClr val="FFC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Carcinoma Invasivo del pene</a:t>
            </a:r>
            <a:endParaRPr lang="es-ES" sz="2600" b="1" dirty="0">
              <a:solidFill>
                <a:srgbClr val="FFC000"/>
              </a:solidFill>
              <a:latin typeface="Agency FB" panose="020B0503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178" y="3915146"/>
            <a:ext cx="4329542" cy="2942854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20825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991544" y="1196752"/>
            <a:ext cx="8136904" cy="2308324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defTabSz="914400">
              <a:buFont typeface="Wingdings" panose="05000000000000000000" pitchFamily="2" charset="2"/>
              <a:buChar char="q"/>
            </a:pPr>
            <a:r>
              <a:rPr lang="es-ES" sz="2400" kern="0" dirty="0">
                <a:solidFill>
                  <a:sysClr val="windowText" lastClr="000000"/>
                </a:solidFill>
              </a:rPr>
              <a:t>El carcinoma invasivo del pene empieza como una lesión ulcerativa o papilar</a:t>
            </a:r>
          </a:p>
          <a:p>
            <a:pPr marL="342900" indent="-342900" defTabSz="914400">
              <a:buFont typeface="Wingdings" panose="05000000000000000000" pitchFamily="2" charset="2"/>
              <a:buChar char="q"/>
            </a:pPr>
            <a:r>
              <a:rPr lang="es-ES" sz="2400" kern="0" dirty="0">
                <a:solidFill>
                  <a:sysClr val="windowText" lastClr="000000"/>
                </a:solidFill>
              </a:rPr>
              <a:t>puede crecer de manera gradual para afectar a todo el glande o el tallo del pene. </a:t>
            </a:r>
          </a:p>
          <a:p>
            <a:pPr marL="342900" indent="-342900" defTabSz="914400">
              <a:buFont typeface="Wingdings" panose="05000000000000000000" pitchFamily="2" charset="2"/>
              <a:buChar char="q"/>
            </a:pPr>
            <a:r>
              <a:rPr lang="es-ES" sz="2400" kern="0" dirty="0">
                <a:solidFill>
                  <a:sysClr val="windowText" lastClr="000000"/>
                </a:solidFill>
              </a:rPr>
              <a:t>La fascia de Buck representa una barrera a la invasión corporal y la diseminación hematógena.</a:t>
            </a:r>
          </a:p>
        </p:txBody>
      </p:sp>
      <p:cxnSp>
        <p:nvCxnSpPr>
          <p:cNvPr id="14" name="Conector recto de flecha 13"/>
          <p:cNvCxnSpPr/>
          <p:nvPr/>
        </p:nvCxnSpPr>
        <p:spPr>
          <a:xfrm>
            <a:off x="5951984" y="548681"/>
            <a:ext cx="0" cy="384813"/>
          </a:xfrm>
          <a:prstGeom prst="straightConnector1">
            <a:avLst/>
          </a:prstGeom>
          <a:noFill/>
          <a:ln w="38100" cap="flat" cmpd="sng" algn="ctr">
            <a:solidFill>
              <a:srgbClr val="8064A2"/>
            </a:solidFill>
            <a:prstDash val="solid"/>
            <a:tailEnd type="triangl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9" name="1 Título"/>
          <p:cNvSpPr txBox="1">
            <a:spLocks/>
          </p:cNvSpPr>
          <p:nvPr/>
        </p:nvSpPr>
        <p:spPr>
          <a:xfrm>
            <a:off x="2076995" y="86012"/>
            <a:ext cx="8059782" cy="606685"/>
          </a:xfrm>
          <a:prstGeom prst="rect">
            <a:avLst/>
          </a:prstGeom>
          <a:solidFill>
            <a:srgbClr val="002060"/>
          </a:solidFill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400" b="1" dirty="0" smtClean="0">
                <a:solidFill>
                  <a:srgbClr val="FFC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s-ES" sz="4000" b="1" dirty="0" smtClean="0">
                <a:solidFill>
                  <a:srgbClr val="FFC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Patrones de </a:t>
            </a:r>
            <a:r>
              <a:rPr lang="es-ES" sz="4000" b="1" dirty="0" err="1" smtClean="0">
                <a:solidFill>
                  <a:srgbClr val="FFC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diseminaciòn</a:t>
            </a:r>
            <a:r>
              <a:rPr lang="es-ES" sz="4000" b="1" dirty="0" smtClean="0">
                <a:solidFill>
                  <a:srgbClr val="FFC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endParaRPr lang="es-ES" sz="4000" b="1" dirty="0">
              <a:solidFill>
                <a:srgbClr val="FF0000"/>
              </a:solidFill>
              <a:latin typeface="Agency FB" panose="020B0503020202020204" pitchFamily="34" charset="0"/>
            </a:endParaRPr>
          </a:p>
        </p:txBody>
      </p:sp>
      <p:sp>
        <p:nvSpPr>
          <p:cNvPr id="8" name="3 CuadroTexto"/>
          <p:cNvSpPr txBox="1"/>
          <p:nvPr/>
        </p:nvSpPr>
        <p:spPr>
          <a:xfrm>
            <a:off x="2063552" y="980728"/>
            <a:ext cx="8136904" cy="30469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defTabSz="914400">
              <a:buFont typeface="Wingdings" panose="05000000000000000000" pitchFamily="2" charset="2"/>
              <a:buChar char="q"/>
            </a:pPr>
            <a:r>
              <a:rPr lang="es-ES" sz="2400" b="1" kern="0" dirty="0">
                <a:solidFill>
                  <a:sysClr val="windowText" lastClr="000000"/>
                </a:solidFill>
              </a:rPr>
              <a:t>La diseminación primaria es a través de los canales linfáticos hacia los ganglios femorales e iliacos.</a:t>
            </a:r>
            <a:endParaRPr lang="es-ES" sz="2400" b="1" kern="0" dirty="0">
              <a:solidFill>
                <a:srgbClr val="FF0000"/>
              </a:solidFill>
              <a:latin typeface="Agency FB" panose="020B0503020202020204" pitchFamily="34" charset="0"/>
            </a:endParaRPr>
          </a:p>
          <a:p>
            <a:pPr marL="342900" indent="-342900" defTabSz="914400">
              <a:buFont typeface="Wingdings" panose="05000000000000000000" pitchFamily="2" charset="2"/>
              <a:buChar char="q"/>
            </a:pPr>
            <a:r>
              <a:rPr lang="es-ES" sz="2400" b="1" kern="0" dirty="0">
                <a:solidFill>
                  <a:sysClr val="windowText" lastClr="000000"/>
                </a:solidFill>
              </a:rPr>
              <a:t>La afectación de los ganglios femorales puede producir necrosis e infección de la piel o erosión y hemorragia del vaso femoral.</a:t>
            </a:r>
          </a:p>
          <a:p>
            <a:pPr marL="342900" indent="-342900" defTabSz="914400">
              <a:buFont typeface="Wingdings" panose="05000000000000000000" pitchFamily="2" charset="2"/>
              <a:buChar char="q"/>
            </a:pPr>
            <a:r>
              <a:rPr lang="es-ES" sz="2400" b="1" kern="0" dirty="0">
                <a:solidFill>
                  <a:sysClr val="windowText" lastClr="000000"/>
                </a:solidFill>
              </a:rPr>
              <a:t>Las metástasis a distancia son evidentes, desde el punto de vista clínico, en menos de 10% de los casos y pueden afectar a pulmón, hígado, hueso o encéfalo.</a:t>
            </a:r>
          </a:p>
        </p:txBody>
      </p:sp>
      <p:pic>
        <p:nvPicPr>
          <p:cNvPr id="2050" name="Picture 2" descr="http://image.slidesharecdn.com/cncerdepene1-111015222536-phpapp02/95/cncer-de-pene-18-728.jpg?cb=131871759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8499" t="52906" r="1003"/>
          <a:stretch/>
        </p:blipFill>
        <p:spPr bwMode="auto">
          <a:xfrm>
            <a:off x="3879668" y="4258491"/>
            <a:ext cx="4519749" cy="25548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49583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339635" y="1124743"/>
            <a:ext cx="3827416" cy="505398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 defTabSz="914400">
              <a:buFont typeface="Wingdings" panose="05000000000000000000" pitchFamily="2" charset="2"/>
              <a:buChar char="q"/>
            </a:pPr>
            <a:r>
              <a:rPr lang="es-ES" sz="2400" kern="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Etapa </a:t>
            </a:r>
            <a:r>
              <a:rPr lang="es-ES" sz="2400" kern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I el tumor está confinado al glande o el prepucio</a:t>
            </a:r>
          </a:p>
          <a:p>
            <a:pPr marL="342900" indent="-342900" algn="just" defTabSz="914400">
              <a:buFont typeface="Wingdings" panose="05000000000000000000" pitchFamily="2" charset="2"/>
              <a:buChar char="q"/>
            </a:pPr>
            <a:r>
              <a:rPr lang="es-ES" sz="2400" kern="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Etapa </a:t>
            </a:r>
            <a:r>
              <a:rPr lang="es-ES" sz="2400" kern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II </a:t>
            </a:r>
            <a:r>
              <a:rPr lang="es-ES" sz="2400" kern="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s-ES" sz="2400" kern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afecta el </a:t>
            </a:r>
            <a:r>
              <a:rPr lang="es-ES" sz="2400" kern="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cuerpo </a:t>
            </a:r>
            <a:r>
              <a:rPr lang="es-ES" sz="2400" kern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del pene</a:t>
            </a:r>
          </a:p>
          <a:p>
            <a:pPr marL="342900" indent="-342900" algn="just" defTabSz="914400">
              <a:buFont typeface="Wingdings" panose="05000000000000000000" pitchFamily="2" charset="2"/>
              <a:buChar char="q"/>
            </a:pPr>
            <a:r>
              <a:rPr lang="es-ES" sz="2400" kern="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Etapa </a:t>
            </a:r>
            <a:r>
              <a:rPr lang="es-ES" sz="2400" kern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III </a:t>
            </a:r>
            <a:r>
              <a:rPr lang="es-ES" sz="2400" kern="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existen  </a:t>
            </a:r>
            <a:r>
              <a:rPr lang="es-ES" sz="2400" kern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metástasis operables en ganglios inguinales</a:t>
            </a:r>
          </a:p>
          <a:p>
            <a:pPr marL="342900" indent="-342900" algn="just" defTabSz="914400">
              <a:buFont typeface="Wingdings" panose="05000000000000000000" pitchFamily="2" charset="2"/>
              <a:buChar char="q"/>
            </a:pPr>
            <a:r>
              <a:rPr lang="es-ES" sz="2400" kern="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Etapa </a:t>
            </a:r>
            <a:r>
              <a:rPr lang="es-ES" sz="2400" kern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IV el tumor se extiende más allá del </a:t>
            </a:r>
            <a:r>
              <a:rPr lang="es-ES" sz="2400" kern="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cuerpo </a:t>
            </a:r>
            <a:r>
              <a:rPr lang="es-ES" sz="2400" kern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del pene, con metástasis inoperable inguinal o distante.</a:t>
            </a:r>
            <a:endParaRPr lang="es-ES" sz="2400" kern="0" dirty="0">
              <a:solidFill>
                <a:schemeClr val="tx1"/>
              </a:solidFill>
            </a:endParaRPr>
          </a:p>
        </p:txBody>
      </p:sp>
      <p:pic>
        <p:nvPicPr>
          <p:cNvPr id="9" name="Imagen 8"/>
          <p:cNvPicPr/>
          <p:nvPr/>
        </p:nvPicPr>
        <p:blipFill rotWithShape="1">
          <a:blip r:embed="rId2"/>
          <a:srcRect l="29457" t="17780" r="53963" b="54366"/>
          <a:stretch/>
        </p:blipFill>
        <p:spPr bwMode="auto">
          <a:xfrm>
            <a:off x="7536159" y="1005840"/>
            <a:ext cx="4024469" cy="58521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10" name="1 Título"/>
          <p:cNvSpPr txBox="1">
            <a:spLocks/>
          </p:cNvSpPr>
          <p:nvPr/>
        </p:nvSpPr>
        <p:spPr>
          <a:xfrm>
            <a:off x="313509" y="116633"/>
            <a:ext cx="11168742" cy="606685"/>
          </a:xfrm>
          <a:prstGeom prst="rect">
            <a:avLst/>
          </a:prstGeom>
          <a:solidFill>
            <a:schemeClr val="accent1"/>
          </a:solidFill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4800" b="1" dirty="0" err="1" smtClean="0">
                <a:solidFill>
                  <a:srgbClr val="FFC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Estadificaciòn</a:t>
            </a:r>
            <a:r>
              <a:rPr lang="es-ES" sz="4800" b="1" dirty="0" smtClean="0">
                <a:solidFill>
                  <a:srgbClr val="FFC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del tumor</a:t>
            </a:r>
            <a:endParaRPr lang="es-ES" sz="4800" b="1" dirty="0">
              <a:solidFill>
                <a:srgbClr val="FF0000"/>
              </a:solidFill>
              <a:latin typeface="Agency FB" panose="020B0503020202020204" pitchFamily="34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3"/>
          <a:srcRect l="9479" t="18953" r="56159" b="7343"/>
          <a:stretch/>
        </p:blipFill>
        <p:spPr>
          <a:xfrm>
            <a:off x="4258491" y="1123406"/>
            <a:ext cx="3205661" cy="573459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6675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1227909" y="2195637"/>
            <a:ext cx="5120640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76200"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</a:rPr>
              <a:t>Puede aparecer como un área de induración o eritema, una ulceración, un pequeño nódulo o un crecimiento exofítico. </a:t>
            </a:r>
            <a:endParaRPr kumimoji="0" lang="es-EC" sz="1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6" name="Pentágono 5"/>
          <p:cNvSpPr/>
          <p:nvPr/>
        </p:nvSpPr>
        <p:spPr>
          <a:xfrm>
            <a:off x="4025900" y="4472594"/>
            <a:ext cx="6083300" cy="1166206"/>
          </a:xfrm>
          <a:prstGeom prst="homePlate">
            <a:avLst/>
          </a:prstGeom>
          <a:ln w="76200">
            <a:solidFill>
              <a:schemeClr val="tx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La fimosis puede </a:t>
            </a:r>
            <a:r>
              <a:rPr kumimoji="0" lang="es-EC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ocultar </a:t>
            </a:r>
            <a:r>
              <a:rPr kumimoji="0" lang="es-EC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la lesión y producir demora en la búsqueda de atención médica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/>
          <a:srcRect l="16112" t="28333" r="16388" b="20740"/>
          <a:stretch/>
        </p:blipFill>
        <p:spPr>
          <a:xfrm>
            <a:off x="6502400" y="873373"/>
            <a:ext cx="4673600" cy="2644527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/>
          <a:srcRect l="68315" t="46337"/>
          <a:stretch/>
        </p:blipFill>
        <p:spPr>
          <a:xfrm>
            <a:off x="1693351" y="3595687"/>
            <a:ext cx="2197100" cy="2790825"/>
          </a:xfrm>
          <a:prstGeom prst="rect">
            <a:avLst/>
          </a:prstGeom>
          <a:ln w="762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ectángulo 9"/>
          <p:cNvSpPr/>
          <p:nvPr/>
        </p:nvSpPr>
        <p:spPr>
          <a:xfrm>
            <a:off x="1197222" y="795587"/>
            <a:ext cx="5151327" cy="1200329"/>
          </a:xfrm>
          <a:prstGeom prst="rect">
            <a:avLst/>
          </a:prstGeom>
          <a:solidFill>
            <a:schemeClr val="accent1">
              <a:lumMod val="75000"/>
            </a:schemeClr>
          </a:solidFill>
          <a:ln w="762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200" b="1" i="0" u="none" strike="noStrike" kern="0" cap="none" spc="50" normalizeH="0" baseline="0" noProof="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Comic Sans MS" panose="030F0702030302020204" pitchFamily="66" charset="0"/>
              </a:rPr>
              <a:t>Síntomas</a:t>
            </a:r>
            <a:r>
              <a:rPr kumimoji="0" lang="es-ES" sz="5400" b="1" i="0" u="none" strike="noStrike" kern="0" cap="none" spc="50" normalizeH="0" baseline="0" noProof="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Comic Sans MS" panose="030F0702030302020204" pitchFamily="66" charset="0"/>
              </a:rPr>
              <a:t> </a:t>
            </a:r>
            <a:endParaRPr kumimoji="0" lang="es-ES" sz="5400" b="1" i="0" u="none" strike="noStrike" kern="0" cap="none" spc="50" normalizeH="0" baseline="0" noProof="0" dirty="0">
              <a:ln w="9525" cmpd="sng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uLnTx/>
              <a:uFillTx/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5760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19958" r="19018"/>
          <a:stretch/>
        </p:blipFill>
        <p:spPr>
          <a:xfrm>
            <a:off x="509451" y="1802674"/>
            <a:ext cx="4088676" cy="4234387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6" name="Rectángulo 5"/>
          <p:cNvSpPr/>
          <p:nvPr/>
        </p:nvSpPr>
        <p:spPr>
          <a:xfrm>
            <a:off x="444138" y="551256"/>
            <a:ext cx="11747862" cy="1107996"/>
          </a:xfrm>
          <a:prstGeom prst="rect">
            <a:avLst/>
          </a:prstGeom>
          <a:solidFill>
            <a:schemeClr val="accent1">
              <a:lumMod val="75000"/>
            </a:schemeClr>
          </a:solidFill>
          <a:ln w="762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6600" b="1" i="0" u="none" strike="noStrike" kern="0" cap="none" spc="50" normalizeH="0" baseline="0" noProof="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Comic Sans MS" panose="030F0702030302020204" pitchFamily="66" charset="0"/>
              </a:rPr>
              <a:t>SIGNOS</a:t>
            </a:r>
            <a:endParaRPr kumimoji="0" lang="es-ES" sz="6600" b="1" i="0" u="none" strike="noStrike" kern="0" cap="none" spc="50" normalizeH="0" baseline="0" noProof="0" dirty="0">
              <a:ln w="9525" cmpd="sng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7962900" y="2632567"/>
            <a:ext cx="4229100" cy="92333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76200">
            <a:solidFill>
              <a:srgbClr val="FF0000"/>
            </a:solidFill>
            <a:prstDash val="dash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</a:rPr>
              <a:t>La lesión primaria debe caracterizarse en tamaño, ubicación y afectación posible del cuerpo </a:t>
            </a:r>
            <a:r>
              <a:rPr lang="es-EC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  <a:r>
              <a:rPr kumimoji="0" lang="es-EC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kumimoji="0" lang="es-EC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7903028" y="4996070"/>
            <a:ext cx="4288971" cy="1200329"/>
          </a:xfrm>
          <a:prstGeom prst="rect">
            <a:avLst/>
          </a:prstGeom>
          <a:ln w="76200">
            <a:solidFill>
              <a:srgbClr val="FF000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</a:rPr>
              <a:t>La palpación cuidadosa del área inguinal es obligatoria porque más de 50% de los casos se presenta con adenopatía inguinal</a:t>
            </a:r>
            <a:endParaRPr kumimoji="0" lang="es-EC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9383" y="1907176"/>
            <a:ext cx="2782388" cy="3814355"/>
          </a:xfrm>
          <a:prstGeom prst="rect">
            <a:avLst/>
          </a:prstGeom>
          <a:ln w="76200">
            <a:solidFill>
              <a:schemeClr val="accent2">
                <a:lumMod val="60000"/>
                <a:lumOff val="40000"/>
              </a:schemeClr>
            </a:solidFill>
          </a:ln>
        </p:spPr>
      </p:pic>
      <p:sp>
        <p:nvSpPr>
          <p:cNvPr id="10" name="Flecha curvada hacia abajo 9"/>
          <p:cNvSpPr/>
          <p:nvPr/>
        </p:nvSpPr>
        <p:spPr>
          <a:xfrm>
            <a:off x="8957567" y="3756633"/>
            <a:ext cx="1879600" cy="1064826"/>
          </a:xfrm>
          <a:prstGeom prst="curvedDownArrow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29501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1167</Words>
  <Application>Microsoft Office PowerPoint</Application>
  <PresentationFormat>Personalizado</PresentationFormat>
  <Paragraphs>99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Tema de Office</vt:lpstr>
      <vt:lpstr>Diapositiva 1</vt:lpstr>
      <vt:lpstr>Diapositiva 2</vt:lpstr>
      <vt:lpstr> PATOLOGIA Lesiones dermatológicas precancerosas </vt:lpstr>
      <vt:lpstr>  Lesiones dermatológicas precancerosas  (CARCINOMA IN SITU , ENFERMEDAD DE BOWEN, ERITROPLASIA DE QUEYRAT)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salud</dc:creator>
  <cp:lastModifiedBy>Contreras</cp:lastModifiedBy>
  <cp:revision>39</cp:revision>
  <dcterms:created xsi:type="dcterms:W3CDTF">2016-02-14T01:58:06Z</dcterms:created>
  <dcterms:modified xsi:type="dcterms:W3CDTF">2019-06-11T23:02:44Z</dcterms:modified>
</cp:coreProperties>
</file>